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2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57" r:id="rId2"/>
    <p:sldId id="288" r:id="rId3"/>
    <p:sldId id="285" r:id="rId4"/>
    <p:sldId id="286" r:id="rId5"/>
    <p:sldId id="289" r:id="rId6"/>
    <p:sldId id="274" r:id="rId7"/>
    <p:sldId id="275" r:id="rId8"/>
    <p:sldId id="276" r:id="rId9"/>
    <p:sldId id="277" r:id="rId10"/>
    <p:sldId id="278" r:id="rId11"/>
    <p:sldId id="279" r:id="rId12"/>
    <p:sldId id="287" r:id="rId13"/>
    <p:sldId id="299" r:id="rId14"/>
    <p:sldId id="300" r:id="rId15"/>
    <p:sldId id="301" r:id="rId16"/>
    <p:sldId id="290" r:id="rId17"/>
    <p:sldId id="295" r:id="rId18"/>
    <p:sldId id="291" r:id="rId19"/>
    <p:sldId id="292" r:id="rId20"/>
    <p:sldId id="293" r:id="rId21"/>
    <p:sldId id="294" r:id="rId22"/>
    <p:sldId id="273" r:id="rId23"/>
    <p:sldId id="280" r:id="rId24"/>
    <p:sldId id="258" r:id="rId25"/>
    <p:sldId id="259" r:id="rId26"/>
    <p:sldId id="260" r:id="rId27"/>
    <p:sldId id="263" r:id="rId28"/>
    <p:sldId id="266" r:id="rId29"/>
    <p:sldId id="267" r:id="rId30"/>
    <p:sldId id="281" r:id="rId31"/>
    <p:sldId id="282" r:id="rId32"/>
    <p:sldId id="283" r:id="rId33"/>
    <p:sldId id="296" r:id="rId34"/>
    <p:sldId id="297" r:id="rId35"/>
    <p:sldId id="298" r:id="rId36"/>
    <p:sldId id="271" r:id="rId37"/>
    <p:sldId id="270" r:id="rId38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utore" initials="A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0" d="100"/>
          <a:sy n="80" d="100"/>
        </p:scale>
        <p:origin x="-115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handoutMaster" Target="handoutMasters/handoutMaster1.xml"/><Relationship Id="rId41" Type="http://schemas.openxmlformats.org/officeDocument/2006/relationships/printerSettings" Target="printerSettings/printerSettings1.bin"/><Relationship Id="rId42" Type="http://schemas.openxmlformats.org/officeDocument/2006/relationships/commentAuthors" Target="commentAuthors.xml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5-04-26T08:32:15.751" idx="1">
    <p:pos x="6570" y="-1429"/>
    <p:text>In realta` i nostri dati (di nu_mu) possono fornire misure con errori comparabili a quelli esistenti. Nel caso specifico della stima di F4 e F5, si possono pr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5-04-26T08:32:15.751" idx="2">
    <p:pos x="6570" y="-1429"/>
    <p:text>In realta` i nostri dati (di nu_mu) possono fornire misure con errori comparabili a quelli esistenti. Nel caso specifico della stima di F4 e F5, si possono pr</p:tex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5-04-26T08:32:15.751" idx="3">
    <p:pos x="6570" y="-1429"/>
    <p:text>In realta` i nostri dati (di nu_mu) possono fornire misure con errori comparabili a quelli esistenti. Nel caso specifico della stima di F4 e F5, si possono pr</p:tex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68D0C3-B129-9445-9D5F-5627EE52D652}" type="datetimeFigureOut">
              <a:rPr lang="it-IT" smtClean="0"/>
              <a:t>11/09/15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14948-608A-4A47-A2CA-A22635016E6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923968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2A9EA4-8D40-1040-B6D7-40978728AFCB}" type="datetimeFigureOut">
              <a:rPr lang="it-IT" smtClean="0"/>
              <a:t>11/09/15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9B10D2-63F3-8646-9E14-9782E356497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449614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Higher</a:t>
            </a:r>
            <a:r>
              <a:rPr lang="it-IT" dirty="0" smtClean="0"/>
              <a:t> twist made </a:t>
            </a:r>
            <a:r>
              <a:rPr lang="it-IT" dirty="0" err="1" smtClean="0"/>
              <a:t>negligible</a:t>
            </a:r>
            <a:r>
              <a:rPr lang="it-IT" baseline="0" dirty="0" smtClean="0"/>
              <a:t> by Q^2 </a:t>
            </a:r>
            <a:r>
              <a:rPr lang="it-IT" baseline="0" dirty="0" err="1" smtClean="0"/>
              <a:t>cut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A59F4-1ED3-FD44-8DDD-E082D8A4DA71}" type="slidenum">
              <a:rPr lang="it-IT" smtClean="0"/>
              <a:t>28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00433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s^- = s(x) - \overline{s}(x) </a:t>
            </a:r>
          </a:p>
          <a:p>
            <a:r>
              <a: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s^+ = s(x) + \overline{s}(x) 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A59F4-1ED3-FD44-8DDD-E082D8A4DA71}" type="slidenum">
              <a:rPr lang="it-IT" smtClean="0"/>
              <a:t>29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80479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B10D2-63F3-8646-9E14-9782E356497B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4349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44FA1-F3F1-BF45-A66D-6786C3D2E0B9}" type="datetime1">
              <a:rPr lang="it-IT" smtClean="0"/>
              <a:t>12/09/15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G. De Lellis, The SHiP Facility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139FF-2EB4-9843-B885-94304740BBF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0627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8A8A2-BA5E-4C45-AAF7-9EDAE911DED7}" type="datetime1">
              <a:rPr lang="it-IT" smtClean="0"/>
              <a:t>12/09/15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G. De Lellis, The SHiP Facility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139FF-2EB4-9843-B885-94304740BBF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4467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1ADF6-6D7A-A446-AE4F-383A00FB751F}" type="datetime1">
              <a:rPr lang="it-IT" smtClean="0"/>
              <a:t>12/09/15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G. De Lellis, The SHiP Facility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139FF-2EB4-9843-B885-94304740BBF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8259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DB982-C1F0-D14F-85E9-2D84B19E5EF7}" type="datetime1">
              <a:rPr lang="it-IT" smtClean="0"/>
              <a:t>12/09/15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G. De Lellis, The SHiP Facility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139FF-2EB4-9843-B885-94304740BBF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203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93D72-7972-B247-A1CB-E2C655EC8069}" type="datetime1">
              <a:rPr lang="it-IT" smtClean="0"/>
              <a:t>12/09/15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G. De Lellis, The SHiP Facility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139FF-2EB4-9843-B885-94304740BBF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887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D68B5-C887-5749-BE85-9DD6259C2556}" type="datetime1">
              <a:rPr lang="it-IT" smtClean="0"/>
              <a:t>12/09/15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G. De Lellis, The SHiP Facility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139FF-2EB4-9843-B885-94304740BBF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6226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BCC42-8ED4-814A-BD94-A27C5CB5C8A5}" type="datetime1">
              <a:rPr lang="it-IT" smtClean="0"/>
              <a:t>12/09/15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G. De Lellis, The SHiP Facility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139FF-2EB4-9843-B885-94304740BBF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5128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A57B5-7292-0E4A-BEE5-853A4A477F84}" type="datetime1">
              <a:rPr lang="it-IT" smtClean="0"/>
              <a:t>12/09/15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G. De Lellis, The SHiP Facility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139FF-2EB4-9843-B885-94304740BBF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8244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8B35F-66A8-724F-8A6B-061D12785924}" type="datetime1">
              <a:rPr lang="it-IT" smtClean="0"/>
              <a:t>12/09/15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G. De Lellis, The SHiP Facility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139FF-2EB4-9843-B885-94304740BBF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8366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C1CF0-E54B-EF4D-B775-ACBE16217F04}" type="datetime1">
              <a:rPr lang="it-IT" smtClean="0"/>
              <a:t>12/09/15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G. De Lellis, The SHiP Facility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139FF-2EB4-9843-B885-94304740BBF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7230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B3303-224F-D84D-8C5D-9BE9180EA8C9}" type="datetime1">
              <a:rPr lang="it-IT" smtClean="0"/>
              <a:t>12/09/15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G. De Lellis, The SHiP Facility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139FF-2EB4-9843-B885-94304740BBF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319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2D599C-82DB-B64E-B165-54F0D4CC5342}" type="datetime1">
              <a:rPr lang="it-IT" smtClean="0"/>
              <a:t>12/09/15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G. De Lellis, The SHiP Facility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4139FF-2EB4-9843-B885-94304740BBF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0076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11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3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emf"/><Relationship Id="rId5" Type="http://schemas.openxmlformats.org/officeDocument/2006/relationships/image" Target="../media/image37.emf"/><Relationship Id="rId6" Type="http://schemas.openxmlformats.org/officeDocument/2006/relationships/image" Target="../media/image38.emf"/><Relationship Id="rId7" Type="http://schemas.openxmlformats.org/officeDocument/2006/relationships/image" Target="../media/image39.emf"/><Relationship Id="rId8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Relationship Id="rId3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5" Type="http://schemas.openxmlformats.org/officeDocument/2006/relationships/image" Target="../media/image8.emf"/><Relationship Id="rId6" Type="http://schemas.openxmlformats.org/officeDocument/2006/relationships/image" Target="../media/image9.emf"/><Relationship Id="rId7" Type="http://schemas.openxmlformats.org/officeDocument/2006/relationships/image" Target="../media/image10.emf"/><Relationship Id="rId8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image" Target="../media/image48.emf"/><Relationship Id="rId5" Type="http://schemas.openxmlformats.org/officeDocument/2006/relationships/image" Target="../media/image49.emf"/><Relationship Id="rId6" Type="http://schemas.openxmlformats.org/officeDocument/2006/relationships/image" Target="../media/image50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emf"/><Relationship Id="rId3" Type="http://schemas.openxmlformats.org/officeDocument/2006/relationships/image" Target="../media/image5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11.png"/><Relationship Id="rId5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7" Type="http://schemas.openxmlformats.org/officeDocument/2006/relationships/image" Target="../media/image65.png"/><Relationship Id="rId8" Type="http://schemas.openxmlformats.org/officeDocument/2006/relationships/image" Target="../media/image66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0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4" Type="http://schemas.openxmlformats.org/officeDocument/2006/relationships/image" Target="../media/image69.emf"/><Relationship Id="rId5" Type="http://schemas.openxmlformats.org/officeDocument/2006/relationships/image" Target="../media/image70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6" Type="http://schemas.openxmlformats.org/officeDocument/2006/relationships/image" Target="../media/image75.png"/><Relationship Id="rId7" Type="http://schemas.openxmlformats.org/officeDocument/2006/relationships/image" Target="../media/image76.png"/><Relationship Id="rId8" Type="http://schemas.openxmlformats.org/officeDocument/2006/relationships/image" Target="../media/image77.png"/><Relationship Id="rId9" Type="http://schemas.openxmlformats.org/officeDocument/2006/relationships/comments" Target="../comments/comment1.xm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5" Type="http://schemas.openxmlformats.org/officeDocument/2006/relationships/image" Target="../media/image80.emf"/><Relationship Id="rId6" Type="http://schemas.openxmlformats.org/officeDocument/2006/relationships/comments" Target="../comments/comment2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emf"/><Relationship Id="rId5" Type="http://schemas.openxmlformats.org/officeDocument/2006/relationships/image" Target="../media/image83.emf"/><Relationship Id="rId6" Type="http://schemas.openxmlformats.org/officeDocument/2006/relationships/image" Target="../media/image84.png"/><Relationship Id="rId7" Type="http://schemas.openxmlformats.org/officeDocument/2006/relationships/comments" Target="../comments/comment3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9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787790" y="528240"/>
            <a:ext cx="6875822" cy="1752600"/>
          </a:xfrm>
        </p:spPr>
        <p:txBody>
          <a:bodyPr>
            <a:normAutofit/>
          </a:bodyPr>
          <a:lstStyle/>
          <a:p>
            <a:r>
              <a:rPr lang="en-GB" sz="2400" dirty="0" smtClean="0">
                <a:latin typeface="Times New Roman"/>
                <a:cs typeface="Times New Roman"/>
              </a:rPr>
              <a:t>Giovanni De Lellis</a:t>
            </a:r>
          </a:p>
          <a:p>
            <a:r>
              <a:rPr lang="en-GB" sz="2400" dirty="0" smtClean="0">
                <a:latin typeface="Times New Roman"/>
                <a:cs typeface="Times New Roman"/>
              </a:rPr>
              <a:t>University Federico II and INFN Naples</a:t>
            </a:r>
          </a:p>
          <a:p>
            <a:r>
              <a:rPr lang="en-GB" sz="2400" dirty="0" smtClean="0">
                <a:latin typeface="Times New Roman"/>
                <a:cs typeface="Times New Roman"/>
              </a:rPr>
              <a:t>On behalf of the </a:t>
            </a:r>
            <a:r>
              <a:rPr lang="en-GB" sz="2400" dirty="0" err="1" smtClean="0">
                <a:latin typeface="Times New Roman"/>
                <a:cs typeface="Times New Roman"/>
              </a:rPr>
              <a:t>SHiP</a:t>
            </a:r>
            <a:r>
              <a:rPr lang="en-GB" sz="2400" dirty="0" smtClean="0">
                <a:latin typeface="Times New Roman"/>
                <a:cs typeface="Times New Roman"/>
              </a:rPr>
              <a:t> Collaboration</a:t>
            </a:r>
            <a:endParaRPr lang="en-GB" sz="2400" dirty="0">
              <a:latin typeface="Times New Roman"/>
              <a:cs typeface="Times New Roman"/>
            </a:endParaRPr>
          </a:p>
        </p:txBody>
      </p:sp>
      <p:pic>
        <p:nvPicPr>
          <p:cNvPr id="4" name="Immagine 3" descr="LogoFin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21" y="96891"/>
            <a:ext cx="1783457" cy="2087948"/>
          </a:xfrm>
          <a:prstGeom prst="rect">
            <a:avLst/>
          </a:prstGeom>
        </p:spPr>
      </p:pic>
      <p:pic>
        <p:nvPicPr>
          <p:cNvPr id="5" name="Picture 2" descr="neutrino_def"/>
          <p:cNvPicPr>
            <a:picLocks noChangeAspect="1" noChangeArrowheads="1"/>
          </p:cNvPicPr>
          <p:nvPr/>
        </p:nvPicPr>
        <p:blipFill rotWithShape="1">
          <a:blip r:embed="rId3"/>
          <a:srcRect r="9035"/>
          <a:stretch/>
        </p:blipFill>
        <p:spPr bwMode="auto">
          <a:xfrm>
            <a:off x="6897189" y="-56160"/>
            <a:ext cx="2294527" cy="2071515"/>
          </a:xfrm>
          <a:prstGeom prst="rect">
            <a:avLst/>
          </a:prstGeom>
          <a:noFill/>
        </p:spPr>
      </p:pic>
      <p:sp>
        <p:nvSpPr>
          <p:cNvPr id="7" name="Rettangolo 6"/>
          <p:cNvSpPr/>
          <p:nvPr/>
        </p:nvSpPr>
        <p:spPr>
          <a:xfrm>
            <a:off x="1487626" y="-143433"/>
            <a:ext cx="64171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cap="small" dirty="0" smtClean="0">
                <a:solidFill>
                  <a:srgbClr val="AB2411"/>
                </a:solidFill>
                <a:latin typeface="Times New Roman"/>
                <a:cs typeface="Times New Roman"/>
              </a:rPr>
              <a:t>The </a:t>
            </a:r>
            <a:r>
              <a:rPr lang="en-US" sz="4000" cap="small" dirty="0" err="1" smtClean="0">
                <a:solidFill>
                  <a:srgbClr val="AB2411"/>
                </a:solidFill>
                <a:latin typeface="Times New Roman"/>
                <a:cs typeface="Times New Roman"/>
              </a:rPr>
              <a:t>SHiP</a:t>
            </a:r>
            <a:r>
              <a:rPr lang="en-US" sz="4000" cap="small" dirty="0" smtClean="0">
                <a:solidFill>
                  <a:srgbClr val="AB2411"/>
                </a:solidFill>
                <a:latin typeface="Times New Roman"/>
                <a:cs typeface="Times New Roman"/>
              </a:rPr>
              <a:t> Facility at CERN</a:t>
            </a:r>
            <a:endParaRPr lang="it-IT" sz="4000" cap="small" dirty="0">
              <a:solidFill>
                <a:srgbClr val="AB2411"/>
              </a:solidFill>
              <a:latin typeface="Times New Roman"/>
              <a:cs typeface="Times New Roman"/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G. De Lellis, The SHiP Facility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92343-64F5-6843-BD88-1418CF3A7F04}" type="slidenum">
              <a:rPr lang="it-IT" smtClean="0"/>
              <a:t>1</a:t>
            </a:fld>
            <a:endParaRPr lang="it-IT" dirty="0"/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96" y="2009141"/>
            <a:ext cx="3391239" cy="4732483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917885" y="2392009"/>
            <a:ext cx="21052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arXiv:1504.04956v1.</a:t>
            </a:r>
          </a:p>
          <a:p>
            <a:pPr algn="ctr"/>
            <a:r>
              <a:rPr lang="en-GB" dirty="0" smtClean="0"/>
              <a:t> 240 physicists  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6611" y="1872616"/>
            <a:ext cx="3416553" cy="4848859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6416141" y="2180040"/>
            <a:ext cx="21052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arXiv:1504.04855v1.</a:t>
            </a:r>
          </a:p>
          <a:p>
            <a:r>
              <a:rPr lang="en-GB" dirty="0" smtClean="0"/>
              <a:t>      85 theorists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7300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"/>
          <p:cNvSpPr txBox="1">
            <a:spLocks/>
          </p:cNvSpPr>
          <p:nvPr/>
        </p:nvSpPr>
        <p:spPr>
          <a:xfrm>
            <a:off x="6902896" y="64533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DC2BFB3-280A-D442-8801-AA8F0FA99DBA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-16440" y="810577"/>
            <a:ext cx="916044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0090"/>
                </a:solidFill>
                <a:latin typeface="Arial"/>
                <a:cs typeface="Arial"/>
              </a:rPr>
              <a:t>Initial reduction of beam induced backgrounds</a:t>
            </a:r>
            <a:endParaRPr lang="en-US" i="1" dirty="0" smtClean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n-US" i="1" dirty="0" smtClean="0">
                <a:latin typeface="Arial"/>
                <a:cs typeface="Arial"/>
              </a:rPr>
              <a:t>Heavy target to maximize Heavy </a:t>
            </a:r>
            <a:r>
              <a:rPr lang="en-US" i="1" dirty="0" err="1" smtClean="0">
                <a:latin typeface="Arial"/>
                <a:cs typeface="Arial"/>
              </a:rPr>
              <a:t>Flavour</a:t>
            </a:r>
            <a:r>
              <a:rPr lang="en-US" i="1" dirty="0" smtClean="0">
                <a:latin typeface="Arial"/>
                <a:cs typeface="Arial"/>
              </a:rPr>
              <a:t> production (large A) </a:t>
            </a:r>
          </a:p>
          <a:p>
            <a:r>
              <a:rPr lang="en-US" i="1" dirty="0">
                <a:latin typeface="Arial"/>
                <a:cs typeface="Arial"/>
              </a:rPr>
              <a:t> </a:t>
            </a:r>
            <a:r>
              <a:rPr lang="en-US" i="1" dirty="0" smtClean="0">
                <a:latin typeface="Arial"/>
                <a:cs typeface="Arial"/>
              </a:rPr>
              <a:t>    and minimize neutrinos from  </a:t>
            </a:r>
            <a:r>
              <a:rPr lang="en-US" i="1" dirty="0" smtClean="0">
                <a:latin typeface="Symbol" charset="2"/>
                <a:cs typeface="Symbol" charset="2"/>
              </a:rPr>
              <a:t>p</a:t>
            </a:r>
            <a:r>
              <a:rPr lang="en-US" i="1" dirty="0" smtClean="0">
                <a:latin typeface="Arial"/>
                <a:cs typeface="Arial"/>
              </a:rPr>
              <a:t>/K </a:t>
            </a:r>
            <a:r>
              <a:rPr lang="en-US" i="1" dirty="0" smtClean="0">
                <a:latin typeface="Arial"/>
                <a:cs typeface="Arial"/>
                <a:sym typeface="Wingdings"/>
              </a:rPr>
              <a:t> </a:t>
            </a:r>
            <a:r>
              <a:rPr lang="en-US" i="1" dirty="0" err="1" smtClean="0">
                <a:latin typeface="Symbol" charset="2"/>
                <a:cs typeface="Symbol" charset="2"/>
                <a:sym typeface="Wingdings"/>
              </a:rPr>
              <a:t>mn</a:t>
            </a:r>
            <a:r>
              <a:rPr lang="en-US" i="1" dirty="0" smtClean="0">
                <a:latin typeface="Symbol" charset="2"/>
                <a:cs typeface="Symbol" charset="2"/>
                <a:sym typeface="Wingdings"/>
              </a:rPr>
              <a:t> </a:t>
            </a:r>
            <a:r>
              <a:rPr lang="en-US" i="1" dirty="0" smtClean="0">
                <a:latin typeface="Arial"/>
                <a:cs typeface="Arial"/>
                <a:sym typeface="Wingdings"/>
              </a:rPr>
              <a:t>decays (short </a:t>
            </a:r>
            <a:r>
              <a:rPr lang="en-US" i="1" dirty="0" smtClean="0">
                <a:latin typeface="Symbol" charset="2"/>
                <a:cs typeface="Symbol" charset="2"/>
                <a:sym typeface="Wingdings"/>
              </a:rPr>
              <a:t>l</a:t>
            </a:r>
            <a:r>
              <a:rPr lang="en-US" i="1" baseline="-25000" dirty="0" smtClean="0">
                <a:latin typeface="Arial"/>
                <a:cs typeface="Arial"/>
                <a:sym typeface="Wingdings"/>
              </a:rPr>
              <a:t>int</a:t>
            </a:r>
            <a:r>
              <a:rPr lang="en-US" i="1" dirty="0" smtClean="0">
                <a:latin typeface="Arial"/>
                <a:cs typeface="Arial"/>
                <a:sym typeface="Wingdings"/>
              </a:rPr>
              <a:t>)</a:t>
            </a:r>
            <a:endParaRPr lang="en-US" i="1" dirty="0" smtClean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n-US" i="1" dirty="0" smtClean="0">
                <a:latin typeface="Arial"/>
                <a:cs typeface="Arial"/>
              </a:rPr>
              <a:t>Hadron absorber</a:t>
            </a:r>
          </a:p>
          <a:p>
            <a:pPr marL="285750" indent="-285750">
              <a:buFontTx/>
              <a:buChar char="-"/>
            </a:pPr>
            <a:r>
              <a:rPr lang="en-US" i="1" dirty="0" smtClean="0">
                <a:latin typeface="Arial"/>
                <a:cs typeface="Arial"/>
              </a:rPr>
              <a:t>Effective </a:t>
            </a:r>
            <a:r>
              <a:rPr lang="en-US" i="1" dirty="0" err="1">
                <a:latin typeface="Arial"/>
                <a:cs typeface="Arial"/>
              </a:rPr>
              <a:t>m</a:t>
            </a:r>
            <a:r>
              <a:rPr lang="en-US" i="1" dirty="0" err="1" smtClean="0">
                <a:latin typeface="Arial"/>
                <a:cs typeface="Arial"/>
              </a:rPr>
              <a:t>uon</a:t>
            </a:r>
            <a:r>
              <a:rPr lang="en-US" i="1" dirty="0" smtClean="0">
                <a:latin typeface="Arial"/>
                <a:cs typeface="Arial"/>
              </a:rPr>
              <a:t> shield</a:t>
            </a:r>
            <a:r>
              <a:rPr lang="en-US" i="1" dirty="0">
                <a:latin typeface="Arial"/>
                <a:cs typeface="Arial"/>
              </a:rPr>
              <a:t> </a:t>
            </a:r>
            <a:r>
              <a:rPr lang="en-US" i="1" dirty="0" smtClean="0">
                <a:latin typeface="Arial"/>
                <a:cs typeface="Arial"/>
              </a:rPr>
              <a:t>(without shield: </a:t>
            </a:r>
            <a:r>
              <a:rPr lang="en-US" i="1" dirty="0" err="1" smtClean="0">
                <a:latin typeface="Arial"/>
                <a:cs typeface="Arial"/>
              </a:rPr>
              <a:t>muon</a:t>
            </a:r>
            <a:r>
              <a:rPr lang="en-US" i="1" dirty="0" smtClean="0">
                <a:latin typeface="Arial"/>
                <a:cs typeface="Arial"/>
              </a:rPr>
              <a:t> rate ~10</a:t>
            </a:r>
            <a:r>
              <a:rPr lang="en-US" i="1" baseline="30000" dirty="0" smtClean="0">
                <a:latin typeface="Arial"/>
                <a:cs typeface="Arial"/>
              </a:rPr>
              <a:t>10</a:t>
            </a:r>
            <a:r>
              <a:rPr lang="en-US" i="1" dirty="0" smtClean="0">
                <a:latin typeface="Arial"/>
                <a:cs typeface="Arial"/>
              </a:rPr>
              <a:t> per spill of 4×10</a:t>
            </a:r>
            <a:r>
              <a:rPr lang="en-US" i="1" baseline="30000" dirty="0" smtClean="0">
                <a:latin typeface="Arial"/>
                <a:cs typeface="Arial"/>
              </a:rPr>
              <a:t>13</a:t>
            </a:r>
            <a:r>
              <a:rPr lang="en-US" i="1" dirty="0" smtClean="0">
                <a:latin typeface="Arial"/>
                <a:cs typeface="Arial"/>
              </a:rPr>
              <a:t> pot)</a:t>
            </a:r>
          </a:p>
          <a:p>
            <a:pPr marL="285750" indent="-285750">
              <a:buFontTx/>
              <a:buChar char="-"/>
            </a:pPr>
            <a:r>
              <a:rPr lang="en-US" i="1" dirty="0" smtClean="0">
                <a:latin typeface="Arial"/>
                <a:cs typeface="Arial"/>
              </a:rPr>
              <a:t>Slow (and uniform)  beam extraction ~1s to reduce occupancy in the detector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655242" y="5715"/>
            <a:ext cx="5191870" cy="738664"/>
          </a:xfrm>
          <a:prstGeom prst="rect">
            <a:avLst/>
          </a:prstGeom>
          <a:solidFill>
            <a:srgbClr val="DCE6F2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 smtClean="0">
                <a:latin typeface="Arial"/>
                <a:cs typeface="Arial"/>
              </a:rPr>
              <a:t> </a:t>
            </a:r>
            <a:r>
              <a:rPr lang="en-US" sz="2400" b="1" i="1" dirty="0" err="1" smtClean="0">
                <a:latin typeface="Arial"/>
                <a:cs typeface="Arial"/>
              </a:rPr>
              <a:t>SHiP</a:t>
            </a:r>
            <a:r>
              <a:rPr lang="en-US" sz="2400" b="1" i="1" dirty="0" smtClean="0">
                <a:latin typeface="Arial"/>
                <a:cs typeface="Arial"/>
              </a:rPr>
              <a:t> beam-line</a:t>
            </a:r>
            <a:endParaRPr lang="en-US" sz="2400" i="1" dirty="0">
              <a:latin typeface="Arial"/>
              <a:cs typeface="Arial"/>
            </a:endParaRPr>
          </a:p>
          <a:p>
            <a:pPr algn="ctr"/>
            <a:r>
              <a:rPr lang="en-US" i="1" dirty="0" smtClean="0">
                <a:latin typeface="Arial"/>
                <a:cs typeface="Arial"/>
              </a:rPr>
              <a:t>(incompatible with conventional neutrino facility)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5496" y="5889466"/>
            <a:ext cx="74712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660066"/>
                </a:solidFill>
                <a:latin typeface="Arial"/>
                <a:cs typeface="Arial"/>
              </a:rPr>
              <a:t>Multidimensional optimization: </a:t>
            </a:r>
            <a:r>
              <a:rPr lang="en-US" i="1" dirty="0" smtClean="0">
                <a:solidFill>
                  <a:srgbClr val="660066"/>
                </a:solidFill>
                <a:latin typeface="Arial"/>
                <a:cs typeface="Arial"/>
              </a:rPr>
              <a:t>beam energy,</a:t>
            </a:r>
          </a:p>
          <a:p>
            <a:r>
              <a:rPr lang="en-US" sz="2000" i="1" dirty="0" smtClean="0">
                <a:solidFill>
                  <a:srgbClr val="660066"/>
                </a:solidFill>
                <a:latin typeface="Arial"/>
                <a:cs typeface="Arial"/>
              </a:rPr>
              <a:t>beam intensity, background conditions and detector acceptance</a:t>
            </a:r>
            <a:endParaRPr lang="en-US" sz="2000" i="1" dirty="0">
              <a:solidFill>
                <a:srgbClr val="660066"/>
              </a:solidFill>
              <a:latin typeface="Arial"/>
              <a:cs typeface="Arial"/>
            </a:endParaRPr>
          </a:p>
        </p:txBody>
      </p:sp>
      <p:sp>
        <p:nvSpPr>
          <p:cNvPr id="58" name="Content Placeholder 2"/>
          <p:cNvSpPr txBox="1">
            <a:spLocks/>
          </p:cNvSpPr>
          <p:nvPr/>
        </p:nvSpPr>
        <p:spPr bwMode="auto">
          <a:xfrm>
            <a:off x="179244" y="2852331"/>
            <a:ext cx="2752439" cy="501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92100" indent="-2921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 2" pitchFamily="18" charset="2"/>
              <a:buChar char="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tx1">
                  <a:lumMod val="95000"/>
                </a:schemeClr>
              </a:buClr>
              <a:buSzPct val="9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325" indent="-1905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tx1">
                  <a:lumMod val="95000"/>
                </a:schemeClr>
              </a:buClr>
              <a:buSzPct val="10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4888" indent="-182563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tx1">
                  <a:lumMod val="95000"/>
                </a:schemeClr>
              </a:buClr>
              <a:buSzPct val="10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7450" indent="-182563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tx1">
                  <a:lumMod val="95000"/>
                </a:schemeClr>
              </a:buClr>
              <a:buSzPct val="10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None/>
            </a:pPr>
            <a:r>
              <a:rPr lang="en-GB" sz="1400" i="1" u="none" dirty="0"/>
              <a:t>N</a:t>
            </a:r>
            <a:r>
              <a:rPr lang="en-GB" sz="1400" i="1" u="none" dirty="0" smtClean="0"/>
              <a:t>ot to scale!</a:t>
            </a:r>
            <a:endParaRPr lang="en-GB" sz="1400" i="1" u="none" dirty="0"/>
          </a:p>
        </p:txBody>
      </p:sp>
      <p:sp>
        <p:nvSpPr>
          <p:cNvPr id="59" name="Rectangle 58"/>
          <p:cNvSpPr/>
          <p:nvPr/>
        </p:nvSpPr>
        <p:spPr>
          <a:xfrm>
            <a:off x="210758" y="4125629"/>
            <a:ext cx="731520" cy="24742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Rectangle 59"/>
          <p:cNvSpPr/>
          <p:nvPr/>
        </p:nvSpPr>
        <p:spPr>
          <a:xfrm>
            <a:off x="953036" y="3275774"/>
            <a:ext cx="602429" cy="193637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Rectangle 60"/>
          <p:cNvSpPr/>
          <p:nvPr/>
        </p:nvSpPr>
        <p:spPr>
          <a:xfrm>
            <a:off x="1598722" y="2924944"/>
            <a:ext cx="3981390" cy="26463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2" name="Rectangle 61"/>
          <p:cNvSpPr/>
          <p:nvPr/>
        </p:nvSpPr>
        <p:spPr>
          <a:xfrm>
            <a:off x="6454771" y="2780928"/>
            <a:ext cx="2598773" cy="301183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TextBox 66"/>
          <p:cNvSpPr txBox="1"/>
          <p:nvPr/>
        </p:nvSpPr>
        <p:spPr>
          <a:xfrm>
            <a:off x="35496" y="4416998"/>
            <a:ext cx="11345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i="1" u="none" dirty="0" smtClean="0">
                <a:solidFill>
                  <a:schemeClr val="tx1">
                    <a:lumMod val="65000"/>
                  </a:schemeClr>
                </a:solidFill>
                <a:latin typeface="Arial"/>
                <a:cs typeface="Arial"/>
              </a:rPr>
              <a:t>Mo/W</a:t>
            </a:r>
          </a:p>
          <a:p>
            <a:r>
              <a:rPr lang="en-GB" sz="1400" b="1" i="1" u="none" dirty="0" smtClean="0">
                <a:solidFill>
                  <a:schemeClr val="tx1">
                    <a:lumMod val="65000"/>
                  </a:schemeClr>
                </a:solidFill>
                <a:latin typeface="Arial"/>
                <a:cs typeface="Arial"/>
              </a:rPr>
              <a:t>Target~1m</a:t>
            </a:r>
            <a:endParaRPr lang="en-GB" sz="1400" b="1" i="1" u="none" dirty="0">
              <a:solidFill>
                <a:schemeClr val="tx1">
                  <a:lumMod val="6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784232" y="5222378"/>
            <a:ext cx="8066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u="none" dirty="0" smtClean="0">
                <a:solidFill>
                  <a:schemeClr val="tx1">
                    <a:lumMod val="65000"/>
                  </a:schemeClr>
                </a:solidFill>
              </a:rPr>
              <a:t>Fe ~5m</a:t>
            </a:r>
            <a:endParaRPr lang="en-GB" sz="1400" b="1" u="none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7311372" y="5795856"/>
            <a:ext cx="11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chemeClr val="tx1">
                    <a:lumMod val="65000"/>
                  </a:schemeClr>
                </a:solidFill>
              </a:rPr>
              <a:t>L</a:t>
            </a:r>
            <a:r>
              <a:rPr lang="en-GB" sz="1400" b="1" dirty="0" smtClean="0">
                <a:solidFill>
                  <a:schemeClr val="tx1">
                    <a:lumMod val="65000"/>
                  </a:schemeClr>
                </a:solidFill>
              </a:rPr>
              <a:t>ength</a:t>
            </a:r>
            <a:r>
              <a:rPr lang="en-GB" sz="1400" b="1" u="none" dirty="0" smtClean="0">
                <a:solidFill>
                  <a:schemeClr val="tx1">
                    <a:lumMod val="65000"/>
                  </a:schemeClr>
                </a:solidFill>
              </a:rPr>
              <a:t> ~50m</a:t>
            </a:r>
            <a:endParaRPr lang="en-GB" sz="1400" b="1" u="none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 rot="16200000">
            <a:off x="701943" y="4090073"/>
            <a:ext cx="11046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u="none" dirty="0" err="1" smtClean="0">
                <a:latin typeface="+mn-lt"/>
              </a:rPr>
              <a:t>e.</a:t>
            </a:r>
            <a:r>
              <a:rPr lang="en-GB" sz="1400" u="none" dirty="0" err="1" smtClean="0">
                <a:latin typeface="Symbol" charset="2"/>
                <a:cs typeface="Symbol" charset="2"/>
              </a:rPr>
              <a:t>m</a:t>
            </a:r>
            <a:r>
              <a:rPr lang="en-GB" sz="1400" u="none" dirty="0" smtClean="0">
                <a:latin typeface="+mn-lt"/>
              </a:rPr>
              <a:t>, hadrons</a:t>
            </a:r>
            <a:endParaRPr lang="en-GB" sz="1400" u="none" dirty="0">
              <a:latin typeface="+mn-lt"/>
            </a:endParaRPr>
          </a:p>
        </p:txBody>
      </p:sp>
      <p:cxnSp>
        <p:nvCxnSpPr>
          <p:cNvPr id="71" name="Straight Arrow Connector 70"/>
          <p:cNvCxnSpPr/>
          <p:nvPr/>
        </p:nvCxnSpPr>
        <p:spPr>
          <a:xfrm>
            <a:off x="5994511" y="4680229"/>
            <a:ext cx="1215134" cy="90038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V="1">
            <a:off x="38636" y="4238583"/>
            <a:ext cx="360590" cy="2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-44408" y="3769295"/>
            <a:ext cx="11562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u="none" dirty="0">
                <a:solidFill>
                  <a:schemeClr val="tx1">
                    <a:lumMod val="65000"/>
                  </a:schemeClr>
                </a:solidFill>
                <a:latin typeface="Arial"/>
                <a:cs typeface="Arial"/>
              </a:rPr>
              <a:t>p</a:t>
            </a:r>
            <a:r>
              <a:rPr lang="en-GB" sz="1400" i="1" u="none" dirty="0" smtClean="0">
                <a:solidFill>
                  <a:schemeClr val="tx1">
                    <a:lumMod val="65000"/>
                  </a:schemeClr>
                </a:solidFill>
                <a:latin typeface="Arial"/>
                <a:cs typeface="Arial"/>
              </a:rPr>
              <a:t>(400 </a:t>
            </a:r>
            <a:r>
              <a:rPr lang="en-GB" sz="1400" i="1" u="none" dirty="0" err="1" smtClean="0">
                <a:solidFill>
                  <a:schemeClr val="tx1">
                    <a:lumMod val="65000"/>
                  </a:schemeClr>
                </a:solidFill>
                <a:latin typeface="Arial"/>
                <a:cs typeface="Arial"/>
              </a:rPr>
              <a:t>GeV</a:t>
            </a:r>
            <a:r>
              <a:rPr lang="en-GB" sz="1400" i="1" u="none" dirty="0" smtClean="0">
                <a:solidFill>
                  <a:schemeClr val="tx1">
                    <a:lumMod val="65000"/>
                  </a:schemeClr>
                </a:solidFill>
                <a:latin typeface="Arial"/>
                <a:cs typeface="Arial"/>
              </a:rPr>
              <a:t>)</a:t>
            </a:r>
            <a:endParaRPr lang="en-GB" sz="1400" i="1" u="none" dirty="0">
              <a:solidFill>
                <a:schemeClr val="tx1">
                  <a:lumMod val="65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74" name="Straight Connector 73"/>
          <p:cNvCxnSpPr/>
          <p:nvPr/>
        </p:nvCxnSpPr>
        <p:spPr>
          <a:xfrm>
            <a:off x="387506" y="4293096"/>
            <a:ext cx="7692890" cy="9413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8063143" y="4395333"/>
            <a:ext cx="775296" cy="34392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V="1">
            <a:off x="8034921" y="4059178"/>
            <a:ext cx="927696" cy="32003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387506" y="4084695"/>
            <a:ext cx="4523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u="none" dirty="0" err="1">
                <a:latin typeface="Symbol" panose="05050102010706020507" pitchFamily="18" charset="2"/>
              </a:rPr>
              <a:t>p</a:t>
            </a:r>
            <a:r>
              <a:rPr lang="en-GB" sz="1400" u="none" dirty="0" err="1" smtClean="0"/>
              <a:t>,K</a:t>
            </a:r>
            <a:endParaRPr lang="en-GB" sz="1400" u="none" dirty="0"/>
          </a:p>
        </p:txBody>
      </p:sp>
      <p:sp>
        <p:nvSpPr>
          <p:cNvPr id="78" name="TextBox 77"/>
          <p:cNvSpPr txBox="1"/>
          <p:nvPr/>
        </p:nvSpPr>
        <p:spPr>
          <a:xfrm>
            <a:off x="6804248" y="5376266"/>
            <a:ext cx="21903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latin typeface="Arial"/>
                <a:cs typeface="Arial"/>
              </a:rPr>
              <a:t>Decay volume in vacuum</a:t>
            </a:r>
            <a:endParaRPr lang="en-GB" sz="1400" u="none" dirty="0" smtClean="0">
              <a:latin typeface="Arial"/>
              <a:cs typeface="Arial"/>
            </a:endParaRPr>
          </a:p>
        </p:txBody>
      </p:sp>
      <p:cxnSp>
        <p:nvCxnSpPr>
          <p:cNvPr id="79" name="Straight Arrow Connector 78"/>
          <p:cNvCxnSpPr/>
          <p:nvPr/>
        </p:nvCxnSpPr>
        <p:spPr>
          <a:xfrm flipV="1">
            <a:off x="6096536" y="3805909"/>
            <a:ext cx="1374463" cy="10905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613690" y="4301134"/>
            <a:ext cx="5348413" cy="42401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4643364" y="4353545"/>
            <a:ext cx="830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u="none" dirty="0" smtClean="0">
                <a:solidFill>
                  <a:srgbClr val="FFFFFF"/>
                </a:solidFill>
                <a:latin typeface="Arial"/>
                <a:cs typeface="Arial"/>
              </a:rPr>
              <a:t>neutrino</a:t>
            </a:r>
            <a:endParaRPr lang="en-GB" sz="1400" u="none" baseline="-25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418525" y="5529465"/>
            <a:ext cx="44027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i="1" u="none" dirty="0" smtClean="0">
                <a:solidFill>
                  <a:schemeClr val="tx1">
                    <a:lumMod val="65000"/>
                  </a:schemeClr>
                </a:solidFill>
                <a:latin typeface="Arial"/>
                <a:cs typeface="Arial"/>
              </a:rPr>
              <a:t>Active </a:t>
            </a:r>
            <a:r>
              <a:rPr lang="en-GB" sz="1400" b="1" i="1" u="none" dirty="0" err="1">
                <a:solidFill>
                  <a:schemeClr val="tx1">
                    <a:lumMod val="65000"/>
                  </a:schemeClr>
                </a:solidFill>
                <a:latin typeface="Arial"/>
                <a:cs typeface="Arial"/>
              </a:rPr>
              <a:t>m</a:t>
            </a:r>
            <a:r>
              <a:rPr lang="en-GB" sz="1400" b="1" i="1" u="none" dirty="0" err="1" smtClean="0">
                <a:solidFill>
                  <a:schemeClr val="tx1">
                    <a:lumMod val="65000"/>
                  </a:schemeClr>
                </a:solidFill>
                <a:latin typeface="Arial"/>
                <a:cs typeface="Arial"/>
              </a:rPr>
              <a:t>uon</a:t>
            </a:r>
            <a:r>
              <a:rPr lang="en-GB" sz="1400" b="1" i="1" u="none" dirty="0" smtClean="0">
                <a:solidFill>
                  <a:schemeClr val="tx1">
                    <a:lumMod val="65000"/>
                  </a:schemeClr>
                </a:solidFill>
                <a:latin typeface="Arial"/>
                <a:cs typeface="Arial"/>
              </a:rPr>
              <a:t> shield (magnetic deflection) O(50)m</a:t>
            </a:r>
            <a:endParaRPr lang="en-GB" sz="1400" b="1" i="1" u="none" dirty="0">
              <a:solidFill>
                <a:schemeClr val="tx1">
                  <a:lumMod val="65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83" name="Straight Connector 82"/>
          <p:cNvCxnSpPr/>
          <p:nvPr/>
        </p:nvCxnSpPr>
        <p:spPr>
          <a:xfrm flipV="1">
            <a:off x="832098" y="3933056"/>
            <a:ext cx="5162413" cy="341270"/>
          </a:xfrm>
          <a:prstGeom prst="line">
            <a:avLst/>
          </a:prstGeom>
          <a:ln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4297011" y="3737118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u="none" dirty="0" err="1" smtClean="0">
                <a:solidFill>
                  <a:schemeClr val="bg1"/>
                </a:solidFill>
                <a:latin typeface="Arial"/>
                <a:cs typeface="Arial"/>
              </a:rPr>
              <a:t>muon</a:t>
            </a:r>
            <a:endParaRPr lang="en-GB" sz="1400" u="none" baseline="-25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5605044" y="2990531"/>
            <a:ext cx="778933" cy="2494467"/>
          </a:xfrm>
          <a:prstGeom prst="rect">
            <a:avLst/>
          </a:prstGeom>
          <a:solidFill>
            <a:srgbClr val="0C9B74">
              <a:alpha val="76863"/>
            </a:srgbClr>
          </a:solidFill>
          <a:ln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TextBox 85"/>
          <p:cNvSpPr txBox="1"/>
          <p:nvPr/>
        </p:nvSpPr>
        <p:spPr>
          <a:xfrm>
            <a:off x="5363634" y="5771315"/>
            <a:ext cx="12965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u="none" dirty="0" smtClean="0">
                <a:solidFill>
                  <a:schemeClr val="tx1">
                    <a:lumMod val="65000"/>
                  </a:schemeClr>
                </a:solidFill>
                <a:latin typeface="+mn-lt"/>
              </a:rPr>
              <a:t>Tau neutrino </a:t>
            </a:r>
          </a:p>
          <a:p>
            <a:r>
              <a:rPr lang="en-GB" sz="1400" b="1" u="none" dirty="0" smtClean="0">
                <a:solidFill>
                  <a:schemeClr val="tx1">
                    <a:lumMod val="65000"/>
                  </a:schemeClr>
                </a:solidFill>
                <a:latin typeface="+mn-lt"/>
              </a:rPr>
              <a:t>Detector ~10m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4139952" y="4052995"/>
            <a:ext cx="1193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HS particle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567677"/>
            <a:ext cx="2895600" cy="365125"/>
          </a:xfrm>
        </p:spPr>
        <p:txBody>
          <a:bodyPr/>
          <a:lstStyle/>
          <a:p>
            <a:r>
              <a:rPr lang="en-US" smtClean="0"/>
              <a:t>G. De Lellis, The SHiP Facility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1979712" y="3140968"/>
            <a:ext cx="0" cy="55068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001123" y="3131676"/>
            <a:ext cx="33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B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44624"/>
            <a:ext cx="481486" cy="57606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2BFB3-280A-D442-8801-AA8F0FA99DB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888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5780856" y="6520259"/>
            <a:ext cx="2895600" cy="365125"/>
          </a:xfrm>
        </p:spPr>
        <p:txBody>
          <a:bodyPr/>
          <a:lstStyle/>
          <a:p>
            <a:r>
              <a:rPr lang="en-US" smtClean="0"/>
              <a:t>G. De Lellis, The SHiP Facility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974904" y="6525344"/>
            <a:ext cx="2133600" cy="365125"/>
          </a:xfrm>
        </p:spPr>
        <p:txBody>
          <a:bodyPr/>
          <a:lstStyle/>
          <a:p>
            <a:fld id="{8DC2BFB3-280A-D442-8801-AA8F0FA99DBA}" type="slidenum">
              <a:rPr lang="en-US" smtClean="0"/>
              <a:t>11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547664" y="3284984"/>
            <a:ext cx="2332161" cy="338554"/>
          </a:xfrm>
          <a:prstGeom prst="rect">
            <a:avLst/>
          </a:prstGeom>
          <a:solidFill>
            <a:srgbClr val="FDEADA"/>
          </a:solidFill>
        </p:spPr>
        <p:txBody>
          <a:bodyPr wrap="none" rtlCol="0">
            <a:spAutoFit/>
          </a:bodyPr>
          <a:lstStyle/>
          <a:p>
            <a:r>
              <a:rPr lang="en-US" sz="1600" i="1" u="none" dirty="0" smtClean="0">
                <a:solidFill>
                  <a:srgbClr val="000090"/>
                </a:solidFill>
                <a:latin typeface="Arial"/>
                <a:cs typeface="Arial"/>
              </a:rPr>
              <a:t>Magnetic sweeper field</a:t>
            </a:r>
            <a:endParaRPr lang="en-GB" sz="1600" i="1" u="none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496" y="548680"/>
            <a:ext cx="860480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i="1" dirty="0" err="1" smtClean="0">
                <a:latin typeface="Arial"/>
                <a:cs typeface="Arial"/>
              </a:rPr>
              <a:t>Muon</a:t>
            </a:r>
            <a:r>
              <a:rPr lang="en-US" i="1" dirty="0" smtClean="0">
                <a:latin typeface="Arial"/>
                <a:cs typeface="Arial"/>
              </a:rPr>
              <a:t> flux limit driven by </a:t>
            </a:r>
            <a:r>
              <a:rPr lang="en-US" i="1" dirty="0">
                <a:latin typeface="Arial"/>
                <a:cs typeface="Arial"/>
              </a:rPr>
              <a:t>HS </a:t>
            </a:r>
            <a:r>
              <a:rPr lang="en-US" i="1" dirty="0" smtClean="0">
                <a:latin typeface="Arial"/>
                <a:cs typeface="Arial"/>
              </a:rPr>
              <a:t>background and emulsion</a:t>
            </a:r>
            <a:r>
              <a:rPr lang="en-US" i="1" dirty="0" smtClean="0">
                <a:latin typeface="Arial"/>
                <a:cs typeface="Arial"/>
              </a:rPr>
              <a:t>-based </a:t>
            </a:r>
            <a:r>
              <a:rPr lang="en-US" i="1" dirty="0" smtClean="0">
                <a:latin typeface="Arial"/>
                <a:cs typeface="Arial"/>
              </a:rPr>
              <a:t>neutrino </a:t>
            </a:r>
            <a:r>
              <a:rPr lang="en-US" i="1" dirty="0" smtClean="0">
                <a:latin typeface="Arial"/>
                <a:cs typeface="Arial"/>
              </a:rPr>
              <a:t>detector</a:t>
            </a:r>
            <a:endParaRPr lang="en-US" i="1" dirty="0" smtClean="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ü"/>
            </a:pPr>
            <a:r>
              <a:rPr lang="en-US" i="1" dirty="0" smtClean="0">
                <a:latin typeface="Arial"/>
                <a:cs typeface="Arial"/>
              </a:rPr>
              <a:t>Active </a:t>
            </a:r>
            <a:r>
              <a:rPr lang="en-US" i="1" dirty="0" err="1" smtClean="0">
                <a:latin typeface="Arial"/>
                <a:cs typeface="Arial"/>
              </a:rPr>
              <a:t>muon</a:t>
            </a:r>
            <a:r>
              <a:rPr lang="en-US" i="1" dirty="0" smtClean="0">
                <a:latin typeface="Arial"/>
                <a:cs typeface="Arial"/>
              </a:rPr>
              <a:t> shield based entirely on magnet sweeper</a:t>
            </a:r>
          </a:p>
          <a:p>
            <a:r>
              <a:rPr lang="en-US" i="1" dirty="0">
                <a:latin typeface="Arial"/>
                <a:cs typeface="Arial"/>
              </a:rPr>
              <a:t> </a:t>
            </a:r>
            <a:r>
              <a:rPr lang="en-US" i="1" dirty="0" smtClean="0">
                <a:latin typeface="Arial"/>
                <a:cs typeface="Arial"/>
              </a:rPr>
              <a:t>   with a total field integral B</a:t>
            </a:r>
            <a:r>
              <a:rPr lang="en-US" i="1" baseline="-25000" dirty="0" smtClean="0">
                <a:latin typeface="Arial"/>
                <a:cs typeface="Arial"/>
              </a:rPr>
              <a:t>y</a:t>
            </a:r>
            <a:r>
              <a:rPr lang="en-US" i="1" dirty="0" smtClean="0">
                <a:latin typeface="Arial"/>
                <a:cs typeface="Arial"/>
              </a:rPr>
              <a:t> = 86.4 Tm</a:t>
            </a:r>
          </a:p>
          <a:p>
            <a:r>
              <a:rPr lang="en-US" i="1" dirty="0">
                <a:latin typeface="Arial"/>
                <a:cs typeface="Arial"/>
              </a:rPr>
              <a:t> </a:t>
            </a:r>
            <a:r>
              <a:rPr lang="en-US" i="1" dirty="0" smtClean="0">
                <a:latin typeface="Arial"/>
                <a:cs typeface="Arial"/>
              </a:rPr>
              <a:t>   Realistic design of sweeper magnets in progress</a:t>
            </a:r>
          </a:p>
          <a:p>
            <a:r>
              <a:rPr lang="en-US" i="1" dirty="0">
                <a:latin typeface="Arial"/>
                <a:cs typeface="Arial"/>
              </a:rPr>
              <a:t> </a:t>
            </a:r>
            <a:r>
              <a:rPr lang="en-US" i="1" dirty="0" smtClean="0">
                <a:latin typeface="Arial"/>
                <a:cs typeface="Arial"/>
              </a:rPr>
              <a:t>    Challenges: flux leakage, constant</a:t>
            </a:r>
          </a:p>
          <a:p>
            <a:r>
              <a:rPr lang="en-US" i="1" dirty="0">
                <a:latin typeface="Arial"/>
                <a:cs typeface="Arial"/>
              </a:rPr>
              <a:t> </a:t>
            </a:r>
            <a:r>
              <a:rPr lang="en-US" i="1" dirty="0" smtClean="0">
                <a:latin typeface="Arial"/>
                <a:cs typeface="Arial"/>
              </a:rPr>
              <a:t>    field profile, modeling magnet shape</a:t>
            </a:r>
          </a:p>
          <a:p>
            <a:pPr marL="285750" indent="-285750">
              <a:buFont typeface="Wingdings" charset="2"/>
              <a:buChar char="ü"/>
            </a:pPr>
            <a:r>
              <a:rPr lang="en-US" i="1" dirty="0" smtClean="0">
                <a:latin typeface="Arial"/>
                <a:cs typeface="Arial"/>
              </a:rPr>
              <a:t>&lt; </a:t>
            </a:r>
            <a:r>
              <a:rPr lang="en-US" i="1" dirty="0">
                <a:latin typeface="Arial"/>
                <a:cs typeface="Arial"/>
              </a:rPr>
              <a:t>7</a:t>
            </a:r>
            <a:r>
              <a:rPr lang="en-US" i="1" dirty="0" smtClean="0">
                <a:latin typeface="Arial"/>
                <a:cs typeface="Arial"/>
              </a:rPr>
              <a:t>k </a:t>
            </a:r>
            <a:r>
              <a:rPr lang="en-US" i="1" dirty="0" err="1" smtClean="0">
                <a:latin typeface="Arial"/>
                <a:cs typeface="Arial"/>
              </a:rPr>
              <a:t>muons</a:t>
            </a:r>
            <a:r>
              <a:rPr lang="en-US" i="1" dirty="0" smtClean="0">
                <a:latin typeface="Arial"/>
                <a:cs typeface="Arial"/>
              </a:rPr>
              <a:t> / spill (</a:t>
            </a:r>
            <a:r>
              <a:rPr lang="en-US" i="1" dirty="0" err="1" smtClean="0">
                <a:latin typeface="Arial"/>
                <a:cs typeface="Arial"/>
              </a:rPr>
              <a:t>E</a:t>
            </a:r>
            <a:r>
              <a:rPr lang="en-US" i="1" baseline="-25000" dirty="0" err="1" smtClean="0">
                <a:latin typeface="Symbol" charset="2"/>
                <a:cs typeface="Symbol" charset="2"/>
              </a:rPr>
              <a:t>m</a:t>
            </a:r>
            <a:r>
              <a:rPr lang="en-US" i="1" dirty="0" smtClean="0">
                <a:latin typeface="Arial"/>
                <a:cs typeface="Arial"/>
              </a:rPr>
              <a:t> &gt; 3 </a:t>
            </a:r>
            <a:r>
              <a:rPr lang="en-US" i="1" dirty="0" err="1" smtClean="0">
                <a:latin typeface="Arial"/>
                <a:cs typeface="Arial"/>
              </a:rPr>
              <a:t>GeV</a:t>
            </a:r>
            <a:r>
              <a:rPr lang="en-US" i="1" dirty="0" smtClean="0">
                <a:latin typeface="Arial"/>
                <a:cs typeface="Arial"/>
              </a:rPr>
              <a:t>)</a:t>
            </a:r>
          </a:p>
          <a:p>
            <a:pPr marL="285750" indent="-285750">
              <a:buFont typeface="Wingdings" charset="2"/>
              <a:buChar char="ü"/>
            </a:pPr>
            <a:r>
              <a:rPr lang="en-US" i="1" dirty="0" smtClean="0">
                <a:latin typeface="Arial"/>
                <a:cs typeface="Arial"/>
              </a:rPr>
              <a:t> Negligible </a:t>
            </a:r>
            <a:r>
              <a:rPr lang="en-US" i="1" dirty="0" smtClean="0">
                <a:latin typeface="Arial"/>
                <a:cs typeface="Arial"/>
              </a:rPr>
              <a:t>flux in terms of detector occupancy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86307" y="15007"/>
            <a:ext cx="2865813" cy="461665"/>
          </a:xfrm>
          <a:prstGeom prst="rect">
            <a:avLst/>
          </a:prstGeom>
          <a:solidFill>
            <a:srgbClr val="DCE6F2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 err="1" smtClean="0">
                <a:latin typeface="Arial"/>
                <a:cs typeface="Arial"/>
              </a:rPr>
              <a:t>SHiP</a:t>
            </a:r>
            <a:r>
              <a:rPr lang="en-US" sz="2400" b="1" i="1" dirty="0" smtClean="0">
                <a:latin typeface="Arial"/>
                <a:cs typeface="Arial"/>
              </a:rPr>
              <a:t> </a:t>
            </a:r>
            <a:r>
              <a:rPr lang="en-US" sz="2400" b="1" i="1" dirty="0" err="1" smtClean="0">
                <a:latin typeface="Arial"/>
                <a:cs typeface="Arial"/>
              </a:rPr>
              <a:t>muon</a:t>
            </a:r>
            <a:r>
              <a:rPr lang="en-US" sz="2400" b="1" i="1" dirty="0" smtClean="0">
                <a:latin typeface="Arial"/>
                <a:cs typeface="Arial"/>
              </a:rPr>
              <a:t> shield</a:t>
            </a:r>
            <a:endParaRPr lang="en-US" sz="2400" i="1" dirty="0">
              <a:latin typeface="Arial"/>
              <a:cs typeface="Arial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6339" y="1261616"/>
            <a:ext cx="2996141" cy="202336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4512" y="1170121"/>
            <a:ext cx="1523752" cy="1250767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>
            <a:off x="6300192" y="2060848"/>
            <a:ext cx="288032" cy="3600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5933" y="2276872"/>
            <a:ext cx="1122571" cy="1341512"/>
          </a:xfrm>
          <a:prstGeom prst="rect">
            <a:avLst/>
          </a:prstGeom>
        </p:spPr>
      </p:pic>
      <p:cxnSp>
        <p:nvCxnSpPr>
          <p:cNvPr id="27" name="Straight Arrow Connector 26"/>
          <p:cNvCxnSpPr/>
          <p:nvPr/>
        </p:nvCxnSpPr>
        <p:spPr>
          <a:xfrm flipH="1" flipV="1">
            <a:off x="8460432" y="2060848"/>
            <a:ext cx="128570" cy="5760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2548" y="4221088"/>
            <a:ext cx="3817964" cy="242088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081849" y="3933056"/>
            <a:ext cx="2666615" cy="338554"/>
          </a:xfrm>
          <a:prstGeom prst="rect">
            <a:avLst/>
          </a:prstGeom>
          <a:solidFill>
            <a:srgbClr val="FDEADA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90"/>
                </a:solidFill>
                <a:latin typeface="Arial"/>
                <a:cs typeface="Arial"/>
              </a:rPr>
              <a:t>Dose rate in the </a:t>
            </a:r>
            <a:r>
              <a:rPr lang="en-US" sz="1600" b="1" dirty="0" err="1" smtClean="0">
                <a:solidFill>
                  <a:srgbClr val="000090"/>
                </a:solidFill>
                <a:latin typeface="Arial"/>
                <a:cs typeface="Arial"/>
              </a:rPr>
              <a:t>SHiP</a:t>
            </a:r>
            <a:r>
              <a:rPr lang="en-US" sz="1600" b="1" dirty="0" smtClean="0">
                <a:solidFill>
                  <a:srgbClr val="000090"/>
                </a:solidFill>
                <a:latin typeface="Arial"/>
                <a:cs typeface="Arial"/>
              </a:rPr>
              <a:t> hall</a:t>
            </a:r>
            <a:endParaRPr lang="en-US" sz="16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96" y="44624"/>
            <a:ext cx="481486" cy="5760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9792" y="3810370"/>
            <a:ext cx="3024336" cy="29888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96" y="3789040"/>
            <a:ext cx="3024336" cy="298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114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20676" y="-74612"/>
            <a:ext cx="9877426" cy="1143000"/>
          </a:xfrm>
        </p:spPr>
        <p:txBody>
          <a:bodyPr>
            <a:normAutofit/>
          </a:bodyPr>
          <a:lstStyle/>
          <a:p>
            <a:r>
              <a:rPr lang="en-GB" sz="3800" i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R&amp;D </a:t>
            </a:r>
            <a:r>
              <a:rPr lang="en-GB" sz="3800" i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at CERN for </a:t>
            </a:r>
            <a:r>
              <a:rPr lang="en-GB" sz="3800" i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extraction and beam lines</a:t>
            </a:r>
            <a:endParaRPr lang="en-GB" sz="3800" i="1" dirty="0">
              <a:solidFill>
                <a:srgbClr val="800000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964" y="1217939"/>
            <a:ext cx="6878426" cy="5297161"/>
          </a:xfrm>
        </p:spPr>
        <p:txBody>
          <a:bodyPr>
            <a:normAutofit/>
          </a:bodyPr>
          <a:lstStyle/>
          <a:p>
            <a:pPr>
              <a:lnSpc>
                <a:spcPts val="3000"/>
              </a:lnSpc>
              <a:spcBef>
                <a:spcPts val="600"/>
              </a:spcBef>
            </a:pPr>
            <a:r>
              <a:rPr lang="en-GB" sz="24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Deployment of the new </a:t>
            </a:r>
            <a:r>
              <a:rPr lang="en-GB" sz="2400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SHiP</a:t>
            </a:r>
            <a:r>
              <a:rPr lang="en-GB" sz="24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 cycle</a:t>
            </a:r>
            <a:endParaRPr lang="en-GB" sz="2400" dirty="0">
              <a:solidFill>
                <a:srgbClr val="000090"/>
              </a:solidFill>
              <a:latin typeface="Times New Roman"/>
              <a:cs typeface="Times New Roman"/>
            </a:endParaRPr>
          </a:p>
          <a:p>
            <a:pPr>
              <a:lnSpc>
                <a:spcPts val="2600"/>
              </a:lnSpc>
              <a:spcBef>
                <a:spcPts val="400"/>
              </a:spcBef>
            </a:pPr>
            <a:r>
              <a:rPr lang="en-GB" sz="24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Extraction loss characterisation </a:t>
            </a:r>
            <a:br>
              <a:rPr lang="en-GB" sz="2400" dirty="0" smtClean="0">
                <a:solidFill>
                  <a:srgbClr val="000090"/>
                </a:solidFill>
                <a:latin typeface="Times New Roman"/>
                <a:cs typeface="Times New Roman"/>
              </a:rPr>
            </a:br>
            <a:r>
              <a:rPr lang="en-GB" sz="24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and optimisation</a:t>
            </a:r>
            <a:br>
              <a:rPr lang="en-GB" sz="2400" dirty="0" smtClean="0">
                <a:solidFill>
                  <a:srgbClr val="000090"/>
                </a:solidFill>
                <a:latin typeface="Times New Roman"/>
                <a:cs typeface="Times New Roman"/>
              </a:rPr>
            </a:br>
            <a:r>
              <a:rPr lang="en-GB" sz="24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	</a:t>
            </a:r>
            <a:r>
              <a:rPr lang="en-GB" sz="2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Reduce p density on septum wires</a:t>
            </a:r>
            <a:br>
              <a:rPr lang="en-GB" sz="2000" dirty="0" smtClean="0">
                <a:solidFill>
                  <a:srgbClr val="000090"/>
                </a:solidFill>
                <a:latin typeface="Times New Roman"/>
                <a:cs typeface="Times New Roman"/>
              </a:rPr>
            </a:br>
            <a:r>
              <a:rPr lang="en-GB" sz="2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	Probe SPS aperture limits during </a:t>
            </a:r>
            <a:br>
              <a:rPr lang="en-GB" sz="2000" dirty="0" smtClean="0">
                <a:solidFill>
                  <a:srgbClr val="000090"/>
                </a:solidFill>
                <a:latin typeface="Times New Roman"/>
                <a:cs typeface="Times New Roman"/>
              </a:rPr>
            </a:br>
            <a:r>
              <a:rPr lang="en-GB" sz="2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	slow extraction</a:t>
            </a:r>
          </a:p>
          <a:p>
            <a:pPr>
              <a:lnSpc>
                <a:spcPts val="3000"/>
              </a:lnSpc>
              <a:spcBef>
                <a:spcPts val="600"/>
              </a:spcBef>
            </a:pPr>
            <a:r>
              <a:rPr lang="en-GB" sz="24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Development </a:t>
            </a:r>
            <a:r>
              <a:rPr lang="en-GB" sz="24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of new TT20 optics</a:t>
            </a:r>
            <a:br>
              <a:rPr lang="en-GB" sz="2400" dirty="0" smtClean="0">
                <a:solidFill>
                  <a:srgbClr val="000090"/>
                </a:solidFill>
                <a:latin typeface="Times New Roman"/>
                <a:cs typeface="Times New Roman"/>
              </a:rPr>
            </a:br>
            <a:r>
              <a:rPr lang="en-GB" sz="24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	</a:t>
            </a:r>
            <a:r>
              <a:rPr lang="en-GB" sz="2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Change beam at splitter on cycle-to cycle basis</a:t>
            </a:r>
          </a:p>
          <a:p>
            <a:pPr>
              <a:lnSpc>
                <a:spcPts val="3000"/>
              </a:lnSpc>
              <a:spcBef>
                <a:spcPts val="600"/>
              </a:spcBef>
            </a:pPr>
            <a:r>
              <a:rPr lang="en-GB" sz="24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Characterisation of spill structure</a:t>
            </a:r>
          </a:p>
          <a:p>
            <a:pPr>
              <a:lnSpc>
                <a:spcPts val="3000"/>
              </a:lnSpc>
              <a:spcBef>
                <a:spcPts val="600"/>
              </a:spcBef>
            </a:pPr>
            <a:r>
              <a:rPr lang="en-GB" sz="24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R&amp;D and development of laminated splitter </a:t>
            </a:r>
            <a:br>
              <a:rPr lang="en-GB" sz="2400" dirty="0" smtClean="0">
                <a:solidFill>
                  <a:srgbClr val="000090"/>
                </a:solidFill>
                <a:latin typeface="Times New Roman"/>
                <a:cs typeface="Times New Roman"/>
              </a:rPr>
            </a:br>
            <a:r>
              <a:rPr lang="en-GB" sz="24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and dilution (sweep) magnets</a:t>
            </a:r>
            <a:endParaRPr lang="en-GB" sz="2400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G. De Lellis, The SHiP Facility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/>
          <a:lstStyle/>
          <a:p>
            <a:fld id="{17918391-D411-FE40-AAD7-861AE5233E0E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0169" y="1173934"/>
            <a:ext cx="3740474" cy="2804549"/>
          </a:xfrm>
          <a:prstGeom prst="rect">
            <a:avLst/>
          </a:prstGeom>
        </p:spPr>
      </p:pic>
      <p:cxnSp>
        <p:nvCxnSpPr>
          <p:cNvPr id="8" name="Connettore 2 7"/>
          <p:cNvCxnSpPr/>
          <p:nvPr/>
        </p:nvCxnSpPr>
        <p:spPr>
          <a:xfrm flipH="1" flipV="1">
            <a:off x="7175500" y="3978483"/>
            <a:ext cx="31750" cy="97451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6111875" y="4968875"/>
            <a:ext cx="3031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smtClean="0">
                <a:solidFill>
                  <a:srgbClr val="800000"/>
                </a:solidFill>
                <a:latin typeface="Times New Roman"/>
                <a:cs typeface="Times New Roman"/>
              </a:rPr>
              <a:t>Successful test in April </a:t>
            </a:r>
            <a:endParaRPr lang="en-GB" sz="2400">
              <a:solidFill>
                <a:srgbClr val="80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98195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61066" y="13008"/>
            <a:ext cx="4912497" cy="738664"/>
          </a:xfrm>
          <a:prstGeom prst="rect">
            <a:avLst/>
          </a:prstGeom>
          <a:solidFill>
            <a:srgbClr val="DCE6F2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 smtClean="0">
                <a:latin typeface="Arial"/>
                <a:cs typeface="Arial"/>
              </a:rPr>
              <a:t>Hidden Sector detector concept</a:t>
            </a:r>
          </a:p>
          <a:p>
            <a:pPr algn="ctr"/>
            <a:r>
              <a:rPr lang="en-US" i="1" dirty="0" smtClean="0">
                <a:latin typeface="Arial"/>
                <a:cs typeface="Arial"/>
              </a:rPr>
              <a:t>(based on existing technologies)</a:t>
            </a:r>
            <a:endParaRPr lang="en-US" i="1" dirty="0">
              <a:latin typeface="Arial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" y="943560"/>
            <a:ext cx="914307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ü"/>
            </a:pPr>
            <a:r>
              <a:rPr lang="en-US" i="1" dirty="0">
                <a:latin typeface="Arial"/>
                <a:cs typeface="Arial"/>
              </a:rPr>
              <a:t>Reconstruction of </a:t>
            </a:r>
            <a:r>
              <a:rPr lang="en-US" i="1" dirty="0" smtClean="0">
                <a:latin typeface="Arial"/>
                <a:cs typeface="Arial"/>
              </a:rPr>
              <a:t> HS </a:t>
            </a:r>
            <a:r>
              <a:rPr lang="en-US" i="1" dirty="0">
                <a:latin typeface="Arial"/>
                <a:cs typeface="Arial"/>
              </a:rPr>
              <a:t>decays in </a:t>
            </a:r>
            <a:r>
              <a:rPr lang="en-US" i="1" dirty="0" smtClean="0">
                <a:latin typeface="Arial"/>
                <a:cs typeface="Arial"/>
              </a:rPr>
              <a:t>all possible </a:t>
            </a:r>
            <a:r>
              <a:rPr lang="en-US" i="1" dirty="0">
                <a:latin typeface="Arial"/>
                <a:cs typeface="Arial"/>
              </a:rPr>
              <a:t>final </a:t>
            </a:r>
            <a:r>
              <a:rPr lang="en-US" i="1" dirty="0" smtClean="0">
                <a:latin typeface="Arial"/>
                <a:cs typeface="Arial"/>
              </a:rPr>
              <a:t>states</a:t>
            </a:r>
            <a:r>
              <a:rPr lang="en-US" i="1" dirty="0" smtClean="0">
                <a:latin typeface="Symbol" charset="2"/>
                <a:cs typeface="Symbol" charset="2"/>
              </a:rPr>
              <a:t> </a:t>
            </a:r>
            <a:endParaRPr lang="en-US" b="1" i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r>
              <a:rPr lang="en-US" b="1" i="1" dirty="0" smtClean="0">
                <a:solidFill>
                  <a:srgbClr val="000090"/>
                </a:solidFill>
                <a:latin typeface="Arial"/>
                <a:cs typeface="Arial"/>
              </a:rPr>
              <a:t>       </a:t>
            </a:r>
            <a:r>
              <a:rPr lang="en-US" i="1" dirty="0" smtClean="0">
                <a:solidFill>
                  <a:srgbClr val="000090"/>
                </a:solidFill>
                <a:latin typeface="Arial"/>
                <a:cs typeface="Arial"/>
              </a:rPr>
              <a:t>Long decay volume protected by various Veto Taggers, Magnetic </a:t>
            </a:r>
            <a:r>
              <a:rPr lang="en-US" i="1" dirty="0">
                <a:solidFill>
                  <a:srgbClr val="000090"/>
                </a:solidFill>
                <a:latin typeface="Arial"/>
                <a:cs typeface="Arial"/>
              </a:rPr>
              <a:t>S</a:t>
            </a:r>
            <a:r>
              <a:rPr lang="en-US" i="1" dirty="0" smtClean="0">
                <a:solidFill>
                  <a:srgbClr val="000090"/>
                </a:solidFill>
                <a:latin typeface="Arial"/>
                <a:cs typeface="Arial"/>
              </a:rPr>
              <a:t>pectrometer</a:t>
            </a:r>
          </a:p>
          <a:p>
            <a:r>
              <a:rPr lang="en-US" i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i="1" dirty="0" smtClean="0">
                <a:solidFill>
                  <a:srgbClr val="000090"/>
                </a:solidFill>
                <a:latin typeface="Arial"/>
                <a:cs typeface="Arial"/>
              </a:rPr>
              <a:t>      followed by the Timing </a:t>
            </a:r>
            <a:r>
              <a:rPr lang="en-US" i="1" dirty="0">
                <a:solidFill>
                  <a:srgbClr val="000090"/>
                </a:solidFill>
                <a:latin typeface="Arial"/>
                <a:cs typeface="Arial"/>
              </a:rPr>
              <a:t>D</a:t>
            </a:r>
            <a:r>
              <a:rPr lang="en-US" i="1" dirty="0" smtClean="0">
                <a:solidFill>
                  <a:srgbClr val="000090"/>
                </a:solidFill>
                <a:latin typeface="Arial"/>
                <a:cs typeface="Arial"/>
              </a:rPr>
              <a:t>etector, and Calorimeters and </a:t>
            </a:r>
            <a:r>
              <a:rPr lang="en-US" i="1" dirty="0" err="1" smtClean="0">
                <a:solidFill>
                  <a:srgbClr val="000090"/>
                </a:solidFill>
                <a:latin typeface="Arial"/>
                <a:cs typeface="Arial"/>
              </a:rPr>
              <a:t>Muon</a:t>
            </a:r>
            <a:r>
              <a:rPr lang="en-US" i="1" dirty="0" smtClean="0">
                <a:solidFill>
                  <a:srgbClr val="000090"/>
                </a:solidFill>
                <a:latin typeface="Arial"/>
                <a:cs typeface="Arial"/>
              </a:rPr>
              <a:t> systems.</a:t>
            </a:r>
          </a:p>
          <a:p>
            <a:r>
              <a:rPr lang="en-US" i="1" dirty="0" smtClean="0">
                <a:solidFill>
                  <a:srgbClr val="000090"/>
                </a:solidFill>
                <a:latin typeface="Arial"/>
                <a:cs typeface="Arial"/>
              </a:rPr>
              <a:t>       All heavy infrastructure is at distance to reduce neutrino / </a:t>
            </a:r>
            <a:r>
              <a:rPr lang="en-US" i="1" dirty="0" err="1" smtClean="0">
                <a:solidFill>
                  <a:srgbClr val="000090"/>
                </a:solidFill>
                <a:latin typeface="Arial"/>
                <a:cs typeface="Arial"/>
              </a:rPr>
              <a:t>muon</a:t>
            </a:r>
            <a:r>
              <a:rPr lang="en-US" i="1" dirty="0" smtClean="0">
                <a:solidFill>
                  <a:srgbClr val="000090"/>
                </a:solidFill>
                <a:latin typeface="Arial"/>
                <a:cs typeface="Arial"/>
              </a:rPr>
              <a:t> interactions in</a:t>
            </a:r>
          </a:p>
          <a:p>
            <a:r>
              <a:rPr lang="en-US" i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i="1" dirty="0" smtClean="0">
                <a:solidFill>
                  <a:srgbClr val="000090"/>
                </a:solidFill>
                <a:latin typeface="Arial"/>
                <a:cs typeface="Arial"/>
              </a:rPr>
              <a:t>      proximity of the detector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8272" y="2323185"/>
            <a:ext cx="6660232" cy="42741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496" y="2492896"/>
            <a:ext cx="4336233" cy="1200329"/>
          </a:xfrm>
          <a:prstGeom prst="rect">
            <a:avLst/>
          </a:prstGeom>
          <a:solidFill>
            <a:srgbClr val="FDEADA"/>
          </a:solidFill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0090"/>
                </a:solidFill>
                <a:latin typeface="Arial"/>
                <a:cs typeface="Arial"/>
              </a:rPr>
              <a:t>Challenges:</a:t>
            </a:r>
          </a:p>
          <a:p>
            <a:r>
              <a:rPr lang="en-US" b="1" i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i="1" dirty="0" smtClean="0">
                <a:solidFill>
                  <a:srgbClr val="000090"/>
                </a:solidFill>
                <a:latin typeface="Arial"/>
                <a:cs typeface="Arial"/>
              </a:rPr>
              <a:t>- Large vacuum vessel</a:t>
            </a:r>
            <a:endParaRPr lang="en-US" b="1" i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r>
              <a:rPr lang="en-US" i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i="1" dirty="0" smtClean="0">
                <a:solidFill>
                  <a:srgbClr val="000090"/>
                </a:solidFill>
                <a:latin typeface="Arial"/>
                <a:cs typeface="Arial"/>
              </a:rPr>
              <a:t>- 5 m long straw tubes</a:t>
            </a:r>
          </a:p>
          <a:p>
            <a:r>
              <a:rPr lang="en-US" i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i="1" dirty="0" smtClean="0">
                <a:solidFill>
                  <a:srgbClr val="000090"/>
                </a:solidFill>
                <a:latin typeface="Arial"/>
                <a:cs typeface="Arial"/>
              </a:rPr>
              <a:t>- Timing detector with ~50 </a:t>
            </a:r>
            <a:r>
              <a:rPr lang="en-US" i="1" dirty="0" err="1" smtClean="0">
                <a:solidFill>
                  <a:srgbClr val="000090"/>
                </a:solidFill>
                <a:latin typeface="Arial"/>
                <a:cs typeface="Arial"/>
              </a:rPr>
              <a:t>ps</a:t>
            </a:r>
            <a:r>
              <a:rPr lang="en-US" i="1" dirty="0" smtClean="0">
                <a:solidFill>
                  <a:srgbClr val="000090"/>
                </a:solidFill>
                <a:latin typeface="Arial"/>
                <a:cs typeface="Arial"/>
              </a:rPr>
              <a:t> resolution</a:t>
            </a:r>
            <a:endParaRPr lang="en-US" i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 De Lellis, The SHiP Facility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2BFB3-280A-D442-8801-AA8F0FA99DBA}" type="slidenum">
              <a:rPr lang="en-US" smtClean="0"/>
              <a:t>13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44624"/>
            <a:ext cx="481486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876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059832" y="6376243"/>
            <a:ext cx="2895600" cy="365125"/>
          </a:xfrm>
        </p:spPr>
        <p:txBody>
          <a:bodyPr/>
          <a:lstStyle/>
          <a:p>
            <a:r>
              <a:rPr lang="en-US" smtClean="0"/>
              <a:t>G. De Lellis, The SHiP Facility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2BFB3-280A-D442-8801-AA8F0FA99DBA}" type="slidenum">
              <a:rPr lang="en-US" smtClean="0"/>
              <a:t>14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120229" y="13008"/>
            <a:ext cx="6692131" cy="461665"/>
          </a:xfrm>
          <a:prstGeom prst="rect">
            <a:avLst/>
          </a:prstGeom>
          <a:solidFill>
            <a:srgbClr val="DCE6F2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 smtClean="0">
                <a:latin typeface="Arial"/>
                <a:cs typeface="Arial"/>
              </a:rPr>
              <a:t>HS decay volume and spectrometer magnet</a:t>
            </a:r>
            <a:endParaRPr lang="en-US" sz="2800" b="1" i="1" dirty="0" smtClean="0"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263" y="2232248"/>
            <a:ext cx="4725985" cy="4581128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AA96AA"/>
              </a:clrFrom>
              <a:clrTo>
                <a:srgbClr val="AA96A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7" r="19180" b="15653"/>
          <a:stretch/>
        </p:blipFill>
        <p:spPr bwMode="auto">
          <a:xfrm>
            <a:off x="5004048" y="836712"/>
            <a:ext cx="1716542" cy="1451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514881"/>
            <a:ext cx="1109612" cy="212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5052051" y="600943"/>
            <a:ext cx="1824205" cy="307777"/>
          </a:xfrm>
          <a:prstGeom prst="rect">
            <a:avLst/>
          </a:prstGeom>
          <a:solidFill>
            <a:srgbClr val="FDEADA"/>
          </a:solidFill>
        </p:spPr>
        <p:txBody>
          <a:bodyPr wrap="none">
            <a:spAutoFit/>
          </a:bodyPr>
          <a:lstStyle/>
          <a:p>
            <a:r>
              <a:rPr lang="en-US" sz="1400" b="1" i="1" u="none" dirty="0">
                <a:latin typeface="Arial"/>
                <a:cs typeface="Arial"/>
              </a:rPr>
              <a:t>LS cell </a:t>
            </a:r>
            <a:r>
              <a:rPr lang="en-US" sz="1400" b="1" i="1" u="none" dirty="0" smtClean="0">
                <a:latin typeface="Arial"/>
                <a:cs typeface="Arial"/>
              </a:rPr>
              <a:t>with WOMs</a:t>
            </a:r>
            <a:endParaRPr lang="en-GB" sz="1400" b="1" i="1" u="none" dirty="0">
              <a:latin typeface="Arial"/>
              <a:cs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96" y="44624"/>
            <a:ext cx="481486" cy="576064"/>
          </a:xfrm>
          <a:prstGeom prst="rect">
            <a:avLst/>
          </a:prstGeom>
        </p:spPr>
      </p:pic>
      <p:sp>
        <p:nvSpPr>
          <p:cNvPr id="11" name="Content Placeholder 9"/>
          <p:cNvSpPr txBox="1">
            <a:spLocks/>
          </p:cNvSpPr>
          <p:nvPr/>
        </p:nvSpPr>
        <p:spPr>
          <a:xfrm>
            <a:off x="35496" y="876950"/>
            <a:ext cx="8911375" cy="356016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ü"/>
            </a:pPr>
            <a:r>
              <a:rPr lang="en-GB" sz="1800" b="1" i="1" dirty="0" smtClean="0">
                <a:solidFill>
                  <a:srgbClr val="000090"/>
                </a:solidFill>
                <a:latin typeface="Arial"/>
                <a:cs typeface="Arial"/>
              </a:rPr>
              <a:t>Estimated need for vacuum:</a:t>
            </a:r>
          </a:p>
          <a:p>
            <a:pPr marL="0" indent="0">
              <a:buNone/>
            </a:pPr>
            <a:r>
              <a:rPr lang="en-GB" sz="1800" b="1" i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GB" sz="1800" b="1" i="1" dirty="0" smtClean="0">
                <a:solidFill>
                  <a:srgbClr val="000090"/>
                </a:solidFill>
                <a:latin typeface="Arial"/>
                <a:cs typeface="Arial"/>
              </a:rPr>
              <a:t>    ~ 10</a:t>
            </a:r>
            <a:r>
              <a:rPr lang="en-GB" sz="1800" b="1" i="1" baseline="30000" dirty="0" smtClean="0">
                <a:solidFill>
                  <a:srgbClr val="000090"/>
                </a:solidFill>
                <a:latin typeface="Arial"/>
                <a:cs typeface="Arial"/>
              </a:rPr>
              <a:t>-3</a:t>
            </a:r>
            <a:r>
              <a:rPr lang="en-GB" sz="1800" b="1" i="1" dirty="0" smtClean="0">
                <a:solidFill>
                  <a:srgbClr val="000090"/>
                </a:solidFill>
                <a:latin typeface="Arial"/>
                <a:cs typeface="Arial"/>
              </a:rPr>
              <a:t> mbar</a:t>
            </a:r>
          </a:p>
          <a:p>
            <a:pPr>
              <a:buFont typeface="Wingdings" charset="2"/>
              <a:buChar char="ü"/>
            </a:pPr>
            <a:endParaRPr lang="en-GB" sz="1400" i="1" dirty="0" smtClean="0"/>
          </a:p>
          <a:p>
            <a:pPr>
              <a:buFont typeface="Wingdings" charset="2"/>
              <a:buChar char="ü"/>
            </a:pPr>
            <a:r>
              <a:rPr lang="en-US" sz="1800" b="1" i="1" dirty="0" smtClean="0">
                <a:solidFill>
                  <a:srgbClr val="000090"/>
                </a:solidFill>
                <a:latin typeface="Arial"/>
                <a:cs typeface="Arial"/>
              </a:rPr>
              <a:t>Vacuum vessel</a:t>
            </a:r>
          </a:p>
          <a:p>
            <a:pPr marL="0" indent="0">
              <a:buNone/>
            </a:pPr>
            <a:r>
              <a:rPr lang="en-US" sz="1400" i="1" dirty="0" smtClean="0"/>
              <a:t>         </a:t>
            </a:r>
            <a:r>
              <a:rPr lang="en-US" sz="1600" i="1" dirty="0" smtClean="0">
                <a:latin typeface="Arial"/>
                <a:cs typeface="Arial"/>
              </a:rPr>
              <a:t> - 10 m x 5 m x 60 m</a:t>
            </a:r>
          </a:p>
          <a:p>
            <a:pPr marL="0" indent="0">
              <a:buNone/>
            </a:pPr>
            <a:r>
              <a:rPr lang="en-US" sz="1600" i="1" dirty="0" smtClean="0">
                <a:latin typeface="Arial"/>
                <a:cs typeface="Arial"/>
              </a:rPr>
              <a:t>       - Walls thickness: 8 mm (Al) / 30 mm (SS)</a:t>
            </a:r>
          </a:p>
          <a:p>
            <a:pPr marL="0" indent="0">
              <a:buNone/>
            </a:pPr>
            <a:r>
              <a:rPr lang="en-US" sz="1600" i="1" dirty="0" smtClean="0">
                <a:latin typeface="Arial"/>
                <a:cs typeface="Arial"/>
              </a:rPr>
              <a:t>       - Walls separation: 300 mm;</a:t>
            </a:r>
          </a:p>
          <a:p>
            <a:pPr marL="0" indent="0">
              <a:buNone/>
            </a:pPr>
            <a:r>
              <a:rPr lang="en-US" sz="1600" i="1" dirty="0" smtClean="0">
                <a:latin typeface="Arial"/>
                <a:cs typeface="Arial"/>
              </a:rPr>
              <a:t>       - Liquid scintillator (LS) volume (~360 m</a:t>
            </a:r>
            <a:r>
              <a:rPr lang="en-US" sz="1600" i="1" baseline="30000" dirty="0" smtClean="0">
                <a:latin typeface="Arial"/>
                <a:cs typeface="Arial"/>
              </a:rPr>
              <a:t>3</a:t>
            </a:r>
            <a:r>
              <a:rPr lang="en-US" sz="1600" i="1" dirty="0">
                <a:latin typeface="Arial"/>
                <a:cs typeface="Arial"/>
              </a:rPr>
              <a:t>)</a:t>
            </a:r>
            <a:endParaRPr lang="en-US" sz="1600" i="1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600" i="1" dirty="0" smtClean="0">
                <a:latin typeface="Arial"/>
                <a:cs typeface="Arial"/>
              </a:rPr>
              <a:t>       </a:t>
            </a:r>
            <a:r>
              <a:rPr lang="en-US" sz="1600" i="1" dirty="0">
                <a:latin typeface="Arial"/>
                <a:cs typeface="Arial"/>
              </a:rPr>
              <a:t> </a:t>
            </a:r>
            <a:r>
              <a:rPr lang="en-US" sz="1600" i="1" dirty="0" smtClean="0">
                <a:latin typeface="Arial"/>
                <a:cs typeface="Arial"/>
              </a:rPr>
              <a:t> readout by WLS optical modules (WOM)</a:t>
            </a:r>
          </a:p>
          <a:p>
            <a:pPr marL="0" indent="0">
              <a:buNone/>
            </a:pPr>
            <a:r>
              <a:rPr lang="en-US" sz="1600" i="1" dirty="0">
                <a:latin typeface="Arial"/>
                <a:cs typeface="Arial"/>
              </a:rPr>
              <a:t> </a:t>
            </a:r>
            <a:r>
              <a:rPr lang="en-US" sz="1600" i="1" dirty="0" smtClean="0">
                <a:latin typeface="Arial"/>
                <a:cs typeface="Arial"/>
              </a:rPr>
              <a:t>        and PMTs</a:t>
            </a:r>
          </a:p>
          <a:p>
            <a:pPr marL="0" indent="0">
              <a:buNone/>
            </a:pPr>
            <a:r>
              <a:rPr lang="en-US" sz="1600" i="1" dirty="0" smtClean="0">
                <a:latin typeface="Arial"/>
                <a:cs typeface="Arial"/>
              </a:rPr>
              <a:t>       - Vessel weight ~ 480 t</a:t>
            </a:r>
            <a:r>
              <a:rPr lang="en-US" sz="1800" b="1" i="1" dirty="0" smtClean="0">
                <a:solidFill>
                  <a:srgbClr val="000090"/>
                </a:solidFill>
                <a:latin typeface="Arial"/>
                <a:cs typeface="Arial"/>
              </a:rPr>
              <a:t>                                                            </a:t>
            </a:r>
            <a:r>
              <a:rPr lang="en-US" sz="1400" i="1" dirty="0" smtClean="0"/>
              <a:t>   </a:t>
            </a:r>
            <a:endParaRPr lang="en-US" sz="1400" i="1" dirty="0"/>
          </a:p>
        </p:txBody>
      </p:sp>
      <p:sp>
        <p:nvSpPr>
          <p:cNvPr id="5" name="Rectangle 4"/>
          <p:cNvSpPr/>
          <p:nvPr/>
        </p:nvSpPr>
        <p:spPr>
          <a:xfrm>
            <a:off x="5724128" y="4565446"/>
            <a:ext cx="336612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charset="2"/>
              <a:buChar char="ü"/>
            </a:pPr>
            <a:r>
              <a:rPr lang="en-US" sz="1600" b="1" i="1" dirty="0">
                <a:solidFill>
                  <a:srgbClr val="000090"/>
                </a:solidFill>
                <a:latin typeface="Arial"/>
                <a:cs typeface="Arial"/>
              </a:rPr>
              <a:t>Magnet designed </a:t>
            </a:r>
            <a:r>
              <a:rPr lang="en-US" sz="1600" b="1" i="1" dirty="0" smtClean="0">
                <a:solidFill>
                  <a:srgbClr val="000090"/>
                </a:solidFill>
                <a:latin typeface="Arial"/>
                <a:cs typeface="Arial"/>
              </a:rPr>
              <a:t>with an</a:t>
            </a:r>
          </a:p>
          <a:p>
            <a:r>
              <a:rPr lang="en-US" sz="1600" b="1" i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1600" b="1" i="1" dirty="0" smtClean="0">
                <a:solidFill>
                  <a:srgbClr val="000090"/>
                </a:solidFill>
                <a:latin typeface="Arial"/>
                <a:cs typeface="Arial"/>
              </a:rPr>
              <a:t>  </a:t>
            </a:r>
            <a:r>
              <a:rPr lang="en-US" sz="1600" b="1" i="1" dirty="0">
                <a:solidFill>
                  <a:srgbClr val="000090"/>
                </a:solidFill>
                <a:latin typeface="Arial"/>
                <a:cs typeface="Arial"/>
              </a:rPr>
              <a:t>emphasis </a:t>
            </a:r>
            <a:r>
              <a:rPr lang="en-US" sz="1600" b="1" i="1" dirty="0" smtClean="0">
                <a:solidFill>
                  <a:srgbClr val="000090"/>
                </a:solidFill>
                <a:latin typeface="Arial"/>
                <a:cs typeface="Arial"/>
              </a:rPr>
              <a:t>on low power  </a:t>
            </a:r>
          </a:p>
          <a:p>
            <a:r>
              <a:rPr lang="en-US" sz="1600" b="1" i="1" dirty="0" smtClean="0">
                <a:solidFill>
                  <a:srgbClr val="000090"/>
                </a:solidFill>
                <a:latin typeface="Arial"/>
                <a:cs typeface="Arial"/>
              </a:rPr>
              <a:t>                                                                    </a:t>
            </a:r>
            <a:r>
              <a:rPr lang="en-US" sz="1600" i="1" dirty="0" smtClean="0">
                <a:latin typeface="Arial"/>
                <a:cs typeface="Arial"/>
              </a:rPr>
              <a:t>                                                                                                   - Power </a:t>
            </a:r>
            <a:r>
              <a:rPr lang="en-US" sz="1600" i="1" dirty="0">
                <a:latin typeface="Arial"/>
                <a:cs typeface="Arial"/>
              </a:rPr>
              <a:t>consumption &lt; 1 </a:t>
            </a:r>
            <a:r>
              <a:rPr lang="en-US" sz="1600" i="1" dirty="0" smtClean="0">
                <a:latin typeface="Arial"/>
                <a:cs typeface="Arial"/>
              </a:rPr>
              <a:t>MW                                                                                  </a:t>
            </a:r>
            <a:r>
              <a:rPr lang="en-US" sz="1600" i="1" dirty="0">
                <a:latin typeface="Arial"/>
                <a:cs typeface="Arial"/>
              </a:rPr>
              <a:t>- Field integral: 0.65Tm over </a:t>
            </a:r>
            <a:r>
              <a:rPr lang="en-US" sz="1600" i="1" dirty="0" smtClean="0">
                <a:latin typeface="Arial"/>
                <a:cs typeface="Arial"/>
              </a:rPr>
              <a:t>5m                                                                                           - </a:t>
            </a:r>
            <a:r>
              <a:rPr lang="en-US" sz="1600" i="1" dirty="0">
                <a:latin typeface="Arial"/>
                <a:cs typeface="Arial"/>
              </a:rPr>
              <a:t>Weight ~800 </a:t>
            </a:r>
            <a:r>
              <a:rPr lang="en-US" sz="1600" i="1" dirty="0" smtClean="0">
                <a:latin typeface="Arial"/>
                <a:cs typeface="Arial"/>
              </a:rPr>
              <a:t>t                                           </a:t>
            </a:r>
            <a:r>
              <a:rPr lang="en-US" sz="1600" i="1" dirty="0">
                <a:latin typeface="Arial"/>
                <a:cs typeface="Arial"/>
              </a:rPr>
              <a:t>- Aperture ~50 m</a:t>
            </a:r>
            <a:r>
              <a:rPr lang="en-US" sz="1600" i="1" baseline="30000" dirty="0">
                <a:latin typeface="Arial"/>
                <a:cs typeface="Arial"/>
              </a:rPr>
              <a:t>2</a:t>
            </a:r>
            <a:endParaRPr lang="en-US" sz="1600" i="1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4860032" y="1772816"/>
            <a:ext cx="443698" cy="144016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4" idx="3"/>
          </p:cNvCxnSpPr>
          <p:nvPr/>
        </p:nvCxnSpPr>
        <p:spPr>
          <a:xfrm flipH="1" flipV="1">
            <a:off x="6553200" y="4005064"/>
            <a:ext cx="251048" cy="51774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9551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 De Lellis, The SHiP Facility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2BFB3-280A-D442-8801-AA8F0FA99DBA}" type="slidenum">
              <a:rPr lang="en-US" smtClean="0"/>
              <a:t>15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3956" y="13008"/>
            <a:ext cx="8024677" cy="461665"/>
          </a:xfrm>
          <a:prstGeom prst="rect">
            <a:avLst/>
          </a:prstGeom>
          <a:solidFill>
            <a:srgbClr val="DCE6F2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>
                <a:latin typeface="Arial"/>
                <a:cs typeface="Arial"/>
              </a:rPr>
              <a:t>M</a:t>
            </a:r>
            <a:r>
              <a:rPr lang="en-US" sz="2400" b="1" i="1" dirty="0" smtClean="0">
                <a:latin typeface="Arial"/>
                <a:cs typeface="Arial"/>
              </a:rPr>
              <a:t>omentum resolution of the HS </a:t>
            </a:r>
            <a:r>
              <a:rPr lang="en-US" sz="2400" b="1" i="1" dirty="0" smtClean="0">
                <a:latin typeface="Arial"/>
                <a:cs typeface="Arial"/>
              </a:rPr>
              <a:t>(straw tubes) tracker</a:t>
            </a:r>
            <a:endParaRPr lang="en-US" sz="2800" b="1" i="1" dirty="0" smtClean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44624"/>
            <a:ext cx="481486" cy="5760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888" y="2889503"/>
            <a:ext cx="5328592" cy="24837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6982" y="620688"/>
            <a:ext cx="72644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00FF"/>
                </a:solidFill>
                <a:latin typeface="Arial"/>
                <a:cs typeface="Arial"/>
              </a:rPr>
              <a:t>Assume NA62 parameters:</a:t>
            </a:r>
          </a:p>
          <a:p>
            <a:r>
              <a:rPr lang="en-US" i="1" dirty="0">
                <a:latin typeface="Arial"/>
                <a:cs typeface="Arial"/>
              </a:rPr>
              <a:t> </a:t>
            </a:r>
            <a:r>
              <a:rPr lang="en-US" i="1" dirty="0" smtClean="0">
                <a:latin typeface="Arial"/>
                <a:cs typeface="Arial"/>
              </a:rPr>
              <a:t> - material budget per station 0.5% X</a:t>
            </a:r>
            <a:r>
              <a:rPr lang="en-US" i="1" baseline="-25000" dirty="0" smtClean="0">
                <a:latin typeface="Arial"/>
                <a:cs typeface="Arial"/>
              </a:rPr>
              <a:t>0</a:t>
            </a:r>
            <a:endParaRPr lang="en-US" i="1" dirty="0" smtClean="0">
              <a:latin typeface="Arial"/>
              <a:cs typeface="Arial"/>
            </a:endParaRPr>
          </a:p>
          <a:p>
            <a:r>
              <a:rPr lang="en-US" i="1" dirty="0">
                <a:latin typeface="Arial"/>
                <a:cs typeface="Arial"/>
              </a:rPr>
              <a:t>  </a:t>
            </a:r>
            <a:r>
              <a:rPr lang="en-US" i="1" dirty="0" smtClean="0">
                <a:latin typeface="Arial"/>
                <a:cs typeface="Arial"/>
              </a:rPr>
              <a:t>- position resolution 120 </a:t>
            </a:r>
            <a:r>
              <a:rPr lang="en-US" i="1" dirty="0" smtClean="0">
                <a:latin typeface="Symbol" charset="2"/>
                <a:cs typeface="Symbol" charset="2"/>
              </a:rPr>
              <a:t>m</a:t>
            </a:r>
            <a:r>
              <a:rPr lang="en-US" i="1" dirty="0" smtClean="0">
                <a:latin typeface="Arial"/>
                <a:cs typeface="Arial"/>
              </a:rPr>
              <a:t>m per straw, 8 hits per station on average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454378" y="1772816"/>
            <a:ext cx="124541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1260" y="1484784"/>
            <a:ext cx="4991100" cy="6223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5536" y="2107084"/>
            <a:ext cx="8345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latin typeface="Arial"/>
                <a:cs typeface="Arial"/>
              </a:rPr>
              <a:t>Momentum resolution is dominated by multiple scattering below 22 </a:t>
            </a:r>
            <a:r>
              <a:rPr lang="en-US" b="1" i="1" dirty="0" err="1" smtClean="0">
                <a:latin typeface="Arial"/>
                <a:cs typeface="Arial"/>
              </a:rPr>
              <a:t>GeV</a:t>
            </a:r>
            <a:r>
              <a:rPr lang="en-US" b="1" i="1" dirty="0" smtClean="0">
                <a:latin typeface="Arial"/>
                <a:cs typeface="Arial"/>
              </a:rPr>
              <a:t>/c</a:t>
            </a:r>
          </a:p>
          <a:p>
            <a:r>
              <a:rPr lang="en-US" i="1" dirty="0" smtClean="0">
                <a:latin typeface="Arial"/>
                <a:cs typeface="Arial"/>
              </a:rPr>
              <a:t>(For HNL </a:t>
            </a:r>
            <a:r>
              <a:rPr lang="en-US" i="1" dirty="0" smtClean="0">
                <a:latin typeface="Arial"/>
                <a:cs typeface="Arial"/>
                <a:sym typeface="Wingdings"/>
              </a:rPr>
              <a:t> </a:t>
            </a:r>
            <a:r>
              <a:rPr lang="en-US" i="1" dirty="0" smtClean="0">
                <a:latin typeface="Symbol" charset="2"/>
                <a:cs typeface="Symbol" charset="2"/>
                <a:sym typeface="Wingdings"/>
              </a:rPr>
              <a:t>pm</a:t>
            </a:r>
            <a:r>
              <a:rPr lang="en-US" i="1" dirty="0" smtClean="0">
                <a:latin typeface="Arial"/>
                <a:cs typeface="Arial"/>
                <a:sym typeface="Wingdings"/>
              </a:rPr>
              <a:t>, </a:t>
            </a:r>
            <a:r>
              <a:rPr lang="en-US" i="1" dirty="0" smtClean="0">
                <a:latin typeface="Arial"/>
                <a:cs typeface="Arial"/>
              </a:rPr>
              <a:t>75% of both decay products have P &lt; 20 </a:t>
            </a:r>
            <a:r>
              <a:rPr lang="en-US" i="1" dirty="0" err="1" smtClean="0">
                <a:latin typeface="Arial"/>
                <a:cs typeface="Arial"/>
              </a:rPr>
              <a:t>GeV</a:t>
            </a:r>
            <a:r>
              <a:rPr lang="en-US" i="1" dirty="0" smtClean="0">
                <a:latin typeface="Arial"/>
                <a:cs typeface="Arial"/>
              </a:rPr>
              <a:t>/c) </a:t>
            </a:r>
            <a:endParaRPr lang="en-US" i="1" dirty="0">
              <a:latin typeface="Arial"/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3057949"/>
            <a:ext cx="3168352" cy="202723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98213" y="2905199"/>
            <a:ext cx="921659" cy="307777"/>
          </a:xfrm>
          <a:prstGeom prst="rect">
            <a:avLst/>
          </a:prstGeom>
          <a:solidFill>
            <a:srgbClr val="FDEADA"/>
          </a:solidFill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Arial"/>
                <a:cs typeface="Arial"/>
              </a:rPr>
              <a:t>HNL</a:t>
            </a:r>
            <a:r>
              <a:rPr lang="en-US" sz="1400" dirty="0" err="1" smtClean="0">
                <a:latin typeface="Arial"/>
                <a:cs typeface="Arial"/>
                <a:sym typeface="Wingdings"/>
              </a:rPr>
              <a:t></a:t>
            </a:r>
            <a:r>
              <a:rPr lang="en-US" sz="1400" dirty="0" err="1" smtClean="0">
                <a:latin typeface="Symbol" charset="2"/>
                <a:cs typeface="Symbol" charset="2"/>
                <a:sym typeface="Wingdings"/>
              </a:rPr>
              <a:t>pm</a:t>
            </a:r>
            <a:endParaRPr lang="en-US" sz="1400" dirty="0">
              <a:latin typeface="Arial"/>
              <a:cs typeface="Arial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5580112" y="3933056"/>
            <a:ext cx="2664296" cy="288032"/>
          </a:xfrm>
          <a:prstGeom prst="straightConnector1">
            <a:avLst/>
          </a:prstGeom>
          <a:ln w="127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16982" y="5518973"/>
            <a:ext cx="68011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latin typeface="Arial"/>
                <a:cs typeface="Arial"/>
              </a:rPr>
              <a:t>Vertex resolution </a:t>
            </a:r>
            <a:r>
              <a:rPr lang="en-US" i="1" dirty="0" smtClean="0">
                <a:latin typeface="Arial"/>
                <a:cs typeface="Arial"/>
              </a:rPr>
              <a:t>(also driven by multiple scattering and </a:t>
            </a:r>
            <a:r>
              <a:rPr lang="en-US" i="1" dirty="0" smtClean="0">
                <a:latin typeface="Symbol" charset="2"/>
                <a:cs typeface="Symbol" charset="2"/>
              </a:rPr>
              <a:t>D</a:t>
            </a:r>
            <a:r>
              <a:rPr lang="en-US" i="1" dirty="0" smtClean="0">
                <a:latin typeface="Arial"/>
                <a:cs typeface="Arial"/>
              </a:rPr>
              <a:t>P/P)</a:t>
            </a:r>
            <a:r>
              <a:rPr lang="en-US" b="1" i="1" dirty="0" smtClean="0">
                <a:latin typeface="Arial"/>
                <a:cs typeface="Arial"/>
              </a:rPr>
              <a:t>:</a:t>
            </a:r>
          </a:p>
          <a:p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smtClean="0">
                <a:latin typeface="Arial"/>
                <a:cs typeface="Arial"/>
              </a:rPr>
              <a:t>                                          </a:t>
            </a:r>
            <a:r>
              <a:rPr lang="en-US" b="1" i="1" dirty="0" err="1" smtClean="0">
                <a:latin typeface="Symbol" charset="2"/>
                <a:cs typeface="Symbol" charset="2"/>
              </a:rPr>
              <a:t>s</a:t>
            </a:r>
            <a:r>
              <a:rPr lang="en-US" b="1" i="1" baseline="-25000" dirty="0" err="1" smtClean="0">
                <a:latin typeface="Arial"/>
                <a:cs typeface="Arial"/>
              </a:rPr>
              <a:t>xy</a:t>
            </a:r>
            <a:r>
              <a:rPr lang="en-US" b="1" i="1" dirty="0" smtClean="0">
                <a:latin typeface="Arial"/>
                <a:cs typeface="Arial"/>
              </a:rPr>
              <a:t> ~ O(mm), </a:t>
            </a:r>
            <a:r>
              <a:rPr lang="en-US" b="1" i="1" dirty="0" err="1" smtClean="0">
                <a:latin typeface="Symbol" charset="2"/>
                <a:cs typeface="Symbol" charset="2"/>
              </a:rPr>
              <a:t>s</a:t>
            </a:r>
            <a:r>
              <a:rPr lang="en-US" b="1" i="1" baseline="-25000" dirty="0" err="1" smtClean="0">
                <a:latin typeface="Arial"/>
                <a:cs typeface="Arial"/>
              </a:rPr>
              <a:t>z</a:t>
            </a:r>
            <a:r>
              <a:rPr lang="en-US" b="1" i="1" dirty="0" smtClean="0">
                <a:latin typeface="Arial"/>
                <a:cs typeface="Arial"/>
              </a:rPr>
              <a:t> ~ O(cm)</a:t>
            </a:r>
          </a:p>
        </p:txBody>
      </p:sp>
    </p:spTree>
    <p:extLst>
      <p:ext uri="{BB962C8B-B14F-4D97-AF65-F5344CB8AC3E}">
        <p14:creationId xmlns:p14="http://schemas.microsoft.com/office/powerpoint/2010/main" val="3288741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-222106"/>
            <a:ext cx="8451022" cy="859001"/>
          </a:xfrm>
        </p:spPr>
        <p:txBody>
          <a:bodyPr>
            <a:normAutofit/>
          </a:bodyPr>
          <a:lstStyle/>
          <a:p>
            <a:r>
              <a:rPr lang="en-GB" sz="36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Search for hidden photons (vector portal)</a:t>
            </a:r>
            <a:endParaRPr lang="en-GB" sz="36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58C61-98F5-1D40-827C-5864611F385A}" type="slidenum">
              <a:rPr lang="it-IT" smtClean="0"/>
              <a:t>16</a:t>
            </a:fld>
            <a:endParaRPr lang="it-IT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329" y="5331176"/>
            <a:ext cx="3795167" cy="1241074"/>
          </a:xfrm>
          <a:prstGeom prst="rect">
            <a:avLst/>
          </a:prstGeom>
        </p:spPr>
      </p:pic>
      <p:pic>
        <p:nvPicPr>
          <p:cNvPr id="7" name="Segnaposto contenuto 6" descr="existing_limits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709" b="-5709"/>
          <a:stretch>
            <a:fillRect/>
          </a:stretch>
        </p:blipFill>
        <p:spPr>
          <a:xfrm>
            <a:off x="5854638" y="3463390"/>
            <a:ext cx="3194458" cy="3579953"/>
          </a:xfr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24" y="3660091"/>
            <a:ext cx="4816661" cy="1030317"/>
          </a:xfrm>
          <a:prstGeom prst="rect">
            <a:avLst/>
          </a:prstGeom>
        </p:spPr>
      </p:pic>
      <p:pic>
        <p:nvPicPr>
          <p:cNvPr id="12" name="Immagine 1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04" y="3125410"/>
            <a:ext cx="2692400" cy="457200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261" y="4858474"/>
            <a:ext cx="3324428" cy="471550"/>
          </a:xfrm>
          <a:prstGeom prst="rect">
            <a:avLst/>
          </a:prstGeom>
        </p:spPr>
      </p:pic>
      <p:pic>
        <p:nvPicPr>
          <p:cNvPr id="8" name="Segnaposto contenuto 7"/>
          <p:cNvPicPr>
            <a:picLocks noGrp="1" noChangeAspect="1"/>
          </p:cNvPicPr>
          <p:nvPr>
            <p:ph sz="half" idx="1"/>
          </p:nvPr>
        </p:nvPicPr>
        <p:blipFill rotWithShape="1">
          <a:blip r:embed="rId7"/>
          <a:srcRect t="-1493" b="-3106"/>
          <a:stretch/>
        </p:blipFill>
        <p:spPr>
          <a:xfrm>
            <a:off x="7771" y="444123"/>
            <a:ext cx="6631289" cy="2483634"/>
          </a:xfrm>
        </p:spPr>
      </p:pic>
      <p:pic>
        <p:nvPicPr>
          <p:cNvPr id="3" name="Immagine 2" descr="darkphoton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301" y="791764"/>
            <a:ext cx="4074446" cy="2969928"/>
          </a:xfrm>
          <a:prstGeom prst="rect">
            <a:avLst/>
          </a:prstGeom>
        </p:spPr>
      </p:pic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G. De Lellis, The SHiP Facility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5999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darkphot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761" y="1667163"/>
            <a:ext cx="6845300" cy="500380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520259"/>
            <a:ext cx="2895600" cy="365125"/>
          </a:xfrm>
        </p:spPr>
        <p:txBody>
          <a:bodyPr/>
          <a:lstStyle/>
          <a:p>
            <a:r>
              <a:rPr lang="en-US" smtClean="0"/>
              <a:t>G. De Lellis, The SHiP Facility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</p:spPr>
        <p:txBody>
          <a:bodyPr/>
          <a:lstStyle/>
          <a:p>
            <a:fld id="{8DC2BFB3-280A-D442-8801-AA8F0FA99DBA}" type="slidenum">
              <a:rPr lang="en-US" smtClean="0"/>
              <a:t>17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57216" y="13008"/>
            <a:ext cx="4211133" cy="461665"/>
          </a:xfrm>
          <a:prstGeom prst="rect">
            <a:avLst/>
          </a:prstGeom>
          <a:solidFill>
            <a:srgbClr val="DCE6F2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 smtClean="0">
                <a:latin typeface="Arial"/>
                <a:cs typeface="Arial"/>
              </a:rPr>
              <a:t>Sensitivity to dark photons</a:t>
            </a:r>
            <a:endParaRPr lang="en-US" sz="2800" b="1" i="1" dirty="0" smtClean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496" y="640581"/>
            <a:ext cx="638004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b="1" i="1" dirty="0" smtClean="0">
                <a:latin typeface="Arial"/>
                <a:cs typeface="Arial"/>
              </a:rPr>
              <a:t>Production:</a:t>
            </a:r>
          </a:p>
          <a:p>
            <a:r>
              <a:rPr lang="en-US" i="1" dirty="0">
                <a:latin typeface="Arial"/>
                <a:cs typeface="Arial"/>
              </a:rPr>
              <a:t> </a:t>
            </a:r>
            <a:r>
              <a:rPr lang="en-US" i="1" dirty="0" smtClean="0">
                <a:latin typeface="Arial"/>
                <a:cs typeface="Arial"/>
              </a:rPr>
              <a:t>- mainly decays of </a:t>
            </a:r>
            <a:r>
              <a:rPr lang="en-US" i="1" dirty="0" smtClean="0">
                <a:latin typeface="Symbol" charset="2"/>
                <a:cs typeface="Symbol" charset="2"/>
              </a:rPr>
              <a:t>p</a:t>
            </a:r>
            <a:r>
              <a:rPr lang="en-US" i="1" baseline="30000" dirty="0" smtClean="0">
                <a:latin typeface="Symbol" charset="2"/>
                <a:cs typeface="Symbol" charset="2"/>
              </a:rPr>
              <a:t>0 </a:t>
            </a:r>
            <a:r>
              <a:rPr lang="en-US" i="1" dirty="0" smtClean="0">
                <a:latin typeface="Arial"/>
                <a:cs typeface="Arial"/>
                <a:sym typeface="Wingdings"/>
              </a:rPr>
              <a:t> </a:t>
            </a:r>
            <a:r>
              <a:rPr lang="en-US" i="1" dirty="0" err="1" smtClean="0">
                <a:latin typeface="Symbol" charset="2"/>
                <a:cs typeface="Symbol" charset="2"/>
                <a:sym typeface="Wingdings"/>
              </a:rPr>
              <a:t>g’g</a:t>
            </a:r>
            <a:r>
              <a:rPr lang="en-US" i="1" dirty="0" smtClean="0">
                <a:latin typeface="Symbol" charset="2"/>
                <a:cs typeface="Symbol" charset="2"/>
                <a:sym typeface="Wingdings"/>
              </a:rPr>
              <a:t>, h</a:t>
            </a:r>
            <a:r>
              <a:rPr lang="en-US" i="1" baseline="30000" dirty="0" smtClean="0">
                <a:latin typeface="Symbol" charset="2"/>
                <a:cs typeface="Symbol" charset="2"/>
              </a:rPr>
              <a:t> </a:t>
            </a:r>
            <a:r>
              <a:rPr lang="en-US" i="1" dirty="0">
                <a:latin typeface="Arial"/>
                <a:cs typeface="Arial"/>
                <a:sym typeface="Wingdings"/>
              </a:rPr>
              <a:t> </a:t>
            </a:r>
            <a:r>
              <a:rPr lang="en-US" i="1" dirty="0" err="1" smtClean="0">
                <a:latin typeface="Symbol" charset="2"/>
                <a:cs typeface="Symbol" charset="2"/>
                <a:sym typeface="Wingdings"/>
              </a:rPr>
              <a:t>g’g</a:t>
            </a:r>
            <a:r>
              <a:rPr lang="en-US" i="1" dirty="0" smtClean="0">
                <a:latin typeface="Symbol" charset="2"/>
                <a:cs typeface="Symbol" charset="2"/>
                <a:sym typeface="Wingdings"/>
              </a:rPr>
              <a:t>, w</a:t>
            </a:r>
            <a:r>
              <a:rPr lang="en-US" i="1" baseline="30000" dirty="0" smtClean="0">
                <a:latin typeface="Symbol" charset="2"/>
                <a:cs typeface="Symbol" charset="2"/>
              </a:rPr>
              <a:t> </a:t>
            </a:r>
            <a:r>
              <a:rPr lang="en-US" i="1" dirty="0">
                <a:latin typeface="Arial"/>
                <a:cs typeface="Arial"/>
                <a:sym typeface="Wingdings"/>
              </a:rPr>
              <a:t> </a:t>
            </a:r>
            <a:r>
              <a:rPr lang="en-US" i="1" dirty="0" smtClean="0">
                <a:latin typeface="Symbol" charset="2"/>
                <a:cs typeface="Symbol" charset="2"/>
                <a:sym typeface="Wingdings"/>
              </a:rPr>
              <a:t>g’p</a:t>
            </a:r>
            <a:r>
              <a:rPr lang="en-US" i="1" baseline="30000" dirty="0" smtClean="0">
                <a:latin typeface="Symbol" charset="2"/>
                <a:cs typeface="Symbol" charset="2"/>
                <a:sym typeface="Wingdings"/>
              </a:rPr>
              <a:t>0</a:t>
            </a:r>
            <a:r>
              <a:rPr lang="en-US" i="1" dirty="0" smtClean="0">
                <a:latin typeface="Symbol" charset="2"/>
                <a:cs typeface="Symbol" charset="2"/>
                <a:sym typeface="Wingdings"/>
              </a:rPr>
              <a:t> </a:t>
            </a:r>
            <a:r>
              <a:rPr lang="en-US" i="1" dirty="0" smtClean="0">
                <a:latin typeface="Arial"/>
                <a:cs typeface="Arial"/>
                <a:sym typeface="Wingdings"/>
              </a:rPr>
              <a:t>and</a:t>
            </a:r>
            <a:r>
              <a:rPr lang="en-US" i="1" dirty="0" smtClean="0">
                <a:latin typeface="Symbol" charset="2"/>
                <a:cs typeface="Symbol" charset="2"/>
                <a:sym typeface="Wingdings"/>
              </a:rPr>
              <a:t> h’</a:t>
            </a:r>
            <a:r>
              <a:rPr lang="en-US" i="1" baseline="30000" dirty="0" smtClean="0">
                <a:latin typeface="Symbol" charset="2"/>
                <a:cs typeface="Symbol" charset="2"/>
              </a:rPr>
              <a:t> </a:t>
            </a:r>
            <a:r>
              <a:rPr lang="en-US" i="1" dirty="0">
                <a:latin typeface="Arial"/>
                <a:cs typeface="Arial"/>
                <a:sym typeface="Wingdings"/>
              </a:rPr>
              <a:t> </a:t>
            </a:r>
            <a:r>
              <a:rPr lang="en-US" i="1" dirty="0" err="1">
                <a:latin typeface="Symbol" charset="2"/>
                <a:cs typeface="Symbol" charset="2"/>
                <a:sym typeface="Wingdings"/>
              </a:rPr>
              <a:t>g’g</a:t>
            </a:r>
            <a:r>
              <a:rPr lang="en-US" i="1" dirty="0" smtClean="0">
                <a:latin typeface="Symbol" charset="2"/>
                <a:cs typeface="Symbol" charset="2"/>
                <a:sym typeface="Wingdings"/>
              </a:rPr>
              <a:t> </a:t>
            </a:r>
          </a:p>
          <a:p>
            <a:r>
              <a:rPr lang="en-US" i="1" dirty="0">
                <a:latin typeface="Arial"/>
                <a:cs typeface="Arial"/>
                <a:sym typeface="Wingdings"/>
              </a:rPr>
              <a:t> </a:t>
            </a:r>
            <a:r>
              <a:rPr lang="en-US" i="1" dirty="0" smtClean="0">
                <a:latin typeface="Arial"/>
                <a:cs typeface="Arial"/>
                <a:sym typeface="Wingdings"/>
              </a:rPr>
              <a:t>- a la proton </a:t>
            </a:r>
            <a:r>
              <a:rPr lang="en-US" i="1" dirty="0" smtClean="0">
                <a:latin typeface="Arial"/>
                <a:cs typeface="Arial"/>
                <a:sym typeface="Wingdings"/>
              </a:rPr>
              <a:t>bremsstrahlung</a:t>
            </a:r>
            <a:endParaRPr lang="en-US" i="1" dirty="0" smtClean="0">
              <a:latin typeface="Arial"/>
              <a:cs typeface="Arial"/>
              <a:sym typeface="Wingdings"/>
            </a:endParaRPr>
          </a:p>
          <a:p>
            <a:endParaRPr lang="en-US" i="1" dirty="0">
              <a:latin typeface="Arial"/>
              <a:cs typeface="Arial"/>
              <a:sym typeface="Wingdings"/>
            </a:endParaRPr>
          </a:p>
          <a:p>
            <a:pPr marL="285750" indent="-285750">
              <a:buFont typeface="Wingdings" charset="2"/>
              <a:buChar char="ü"/>
            </a:pPr>
            <a:r>
              <a:rPr lang="en-US" b="1" i="1" dirty="0" smtClean="0">
                <a:latin typeface="Arial"/>
                <a:cs typeface="Arial"/>
                <a:sym typeface="Wingdings"/>
              </a:rPr>
              <a:t>Decay</a:t>
            </a:r>
            <a:r>
              <a:rPr lang="en-US" i="1" dirty="0" smtClean="0">
                <a:latin typeface="Arial"/>
                <a:cs typeface="Arial"/>
                <a:sym typeface="Wingdings"/>
              </a:rPr>
              <a:t> </a:t>
            </a:r>
          </a:p>
          <a:p>
            <a:r>
              <a:rPr lang="en-US" i="1" dirty="0">
                <a:latin typeface="Arial"/>
                <a:cs typeface="Arial"/>
                <a:sym typeface="Wingdings"/>
              </a:rPr>
              <a:t> </a:t>
            </a:r>
            <a:r>
              <a:rPr lang="en-US" i="1" dirty="0" smtClean="0">
                <a:latin typeface="Arial"/>
                <a:cs typeface="Arial"/>
                <a:sym typeface="Wingdings"/>
              </a:rPr>
              <a:t> into a pair of SM particles by </a:t>
            </a:r>
            <a:endParaRPr lang="en-US" i="1" dirty="0" smtClean="0">
              <a:latin typeface="Arial"/>
              <a:cs typeface="Arial"/>
              <a:sym typeface="Wingdings"/>
            </a:endParaRPr>
          </a:p>
          <a:p>
            <a:r>
              <a:rPr lang="en-US" i="1" dirty="0">
                <a:latin typeface="Arial"/>
                <a:cs typeface="Arial"/>
                <a:sym typeface="Wingdings"/>
              </a:rPr>
              <a:t>m</a:t>
            </a:r>
            <a:r>
              <a:rPr lang="en-US" i="1" dirty="0" smtClean="0">
                <a:latin typeface="Arial"/>
                <a:cs typeface="Arial"/>
                <a:sym typeface="Wingdings"/>
              </a:rPr>
              <a:t>ixing again </a:t>
            </a:r>
            <a:r>
              <a:rPr lang="en-US" i="1" dirty="0" smtClean="0">
                <a:latin typeface="Arial"/>
                <a:cs typeface="Arial"/>
                <a:sym typeface="Wingdings"/>
              </a:rPr>
              <a:t>with the SM photon</a:t>
            </a:r>
            <a:endParaRPr lang="en-US" i="1" dirty="0">
              <a:latin typeface="Arial"/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44624"/>
            <a:ext cx="481486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548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9478" b="3681"/>
          <a:stretch/>
        </p:blipFill>
        <p:spPr>
          <a:xfrm>
            <a:off x="368300" y="353211"/>
            <a:ext cx="8775700" cy="5044300"/>
          </a:xfrm>
          <a:prstGeom prst="rect">
            <a:avLst/>
          </a:prstGeom>
        </p:spPr>
      </p:pic>
      <p:sp>
        <p:nvSpPr>
          <p:cNvPr id="4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876256" y="6356350"/>
            <a:ext cx="2133600" cy="365125"/>
          </a:xfrm>
          <a:solidFill>
            <a:srgbClr val="FFFFFF"/>
          </a:solidFill>
        </p:spPr>
        <p:txBody>
          <a:bodyPr/>
          <a:lstStyle/>
          <a:p>
            <a:fld id="{8DC2BFB3-280A-D442-8801-AA8F0FA99DBA}" type="slidenum">
              <a:rPr lang="en-US" smtClean="0"/>
              <a:t>18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21382"/>
            <a:ext cx="8813800" cy="523220"/>
          </a:xfrm>
          <a:prstGeom prst="rect">
            <a:avLst/>
          </a:prstGeom>
          <a:solidFill>
            <a:srgbClr val="DCE6F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latin typeface="Arial"/>
                <a:cs typeface="Arial"/>
              </a:rPr>
              <a:t>The </a:t>
            </a:r>
            <a:r>
              <a:rPr lang="en-US" sz="2800" b="1" i="1" dirty="0" err="1" smtClean="0">
                <a:latin typeface="Symbol" charset="2"/>
                <a:cs typeface="Symbol" charset="2"/>
              </a:rPr>
              <a:t>n</a:t>
            </a:r>
            <a:r>
              <a:rPr lang="en-US" sz="2800" b="1" i="1" dirty="0" err="1" smtClean="0">
                <a:latin typeface="Arial"/>
                <a:cs typeface="Arial"/>
              </a:rPr>
              <a:t>MSM</a:t>
            </a:r>
            <a:r>
              <a:rPr lang="en-US" sz="2800" b="1" i="1" dirty="0" smtClean="0">
                <a:latin typeface="Arial"/>
                <a:cs typeface="Arial"/>
              </a:rPr>
              <a:t> model: </a:t>
            </a:r>
            <a:r>
              <a:rPr lang="en-US" sz="2800" b="1" i="1" dirty="0" err="1" smtClean="0">
                <a:latin typeface="Arial"/>
                <a:cs typeface="Arial"/>
              </a:rPr>
              <a:t>leptogenesis</a:t>
            </a:r>
            <a:r>
              <a:rPr lang="en-US" sz="2800" b="1" i="1" dirty="0" smtClean="0">
                <a:latin typeface="Arial"/>
                <a:cs typeface="Arial"/>
              </a:rPr>
              <a:t> and dark matter      </a:t>
            </a:r>
            <a:endParaRPr lang="en-US" sz="2800" b="1" i="1" dirty="0">
              <a:latin typeface="Arial"/>
              <a:cs typeface="Arial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-1" y="5646213"/>
            <a:ext cx="8551333" cy="1227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TextBox 7"/>
          <p:cNvSpPr txBox="1"/>
          <p:nvPr/>
        </p:nvSpPr>
        <p:spPr>
          <a:xfrm>
            <a:off x="1458764" y="5381636"/>
            <a:ext cx="5262075" cy="646331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b="1" i="1" dirty="0" err="1">
                <a:solidFill>
                  <a:srgbClr val="660066"/>
                </a:solidFill>
                <a:latin typeface="Symbol" charset="2"/>
                <a:cs typeface="Symbol" charset="2"/>
              </a:rPr>
              <a:t>n</a:t>
            </a:r>
            <a:r>
              <a:rPr lang="en-US" sz="2000" b="1" i="1" dirty="0" err="1" smtClean="0">
                <a:solidFill>
                  <a:srgbClr val="660066"/>
                </a:solidFill>
                <a:latin typeface="Arial"/>
                <a:cs typeface="Arial"/>
              </a:rPr>
              <a:t>MSM</a:t>
            </a:r>
            <a:r>
              <a:rPr lang="en-US" sz="1600" b="1" i="1" dirty="0" smtClean="0">
                <a:latin typeface="Arial"/>
                <a:cs typeface="Arial"/>
              </a:rPr>
              <a:t>: </a:t>
            </a:r>
            <a:r>
              <a:rPr lang="en-US" sz="1600" i="1" dirty="0" err="1" smtClean="0">
                <a:latin typeface="Arial"/>
                <a:cs typeface="Arial"/>
              </a:rPr>
              <a:t>T.Asaka</a:t>
            </a:r>
            <a:r>
              <a:rPr lang="en-US" sz="1600" i="1" dirty="0" smtClean="0">
                <a:latin typeface="Arial"/>
                <a:cs typeface="Arial"/>
              </a:rPr>
              <a:t>, </a:t>
            </a:r>
            <a:r>
              <a:rPr lang="en-US" sz="1600" i="1" dirty="0" err="1" smtClean="0">
                <a:latin typeface="Arial"/>
                <a:cs typeface="Arial"/>
              </a:rPr>
              <a:t>M.Shaposhnikov</a:t>
            </a:r>
            <a:r>
              <a:rPr lang="en-US" sz="1600" i="1" dirty="0" smtClean="0">
                <a:latin typeface="Arial"/>
                <a:cs typeface="Arial"/>
              </a:rPr>
              <a:t> PL </a:t>
            </a:r>
            <a:r>
              <a:rPr lang="en-US" sz="1600" b="1" i="1" dirty="0" smtClean="0">
                <a:latin typeface="Arial"/>
                <a:cs typeface="Arial"/>
              </a:rPr>
              <a:t>B620 </a:t>
            </a:r>
            <a:r>
              <a:rPr lang="en-US" sz="1600" i="1" dirty="0" smtClean="0">
                <a:latin typeface="Arial"/>
                <a:cs typeface="Arial"/>
              </a:rPr>
              <a:t>(2005) 17</a:t>
            </a:r>
          </a:p>
          <a:p>
            <a:pPr algn="ctr"/>
            <a:r>
              <a:rPr lang="en-US" sz="1600" i="1" dirty="0" err="1">
                <a:latin typeface="Arial"/>
                <a:cs typeface="Arial"/>
              </a:rPr>
              <a:t>M.Shaposhnikov</a:t>
            </a:r>
            <a:r>
              <a:rPr lang="en-US" sz="1600" i="1" dirty="0">
                <a:latin typeface="Arial"/>
                <a:cs typeface="Arial"/>
              </a:rPr>
              <a:t> </a:t>
            </a:r>
            <a:r>
              <a:rPr lang="en-US" sz="1600" i="1" dirty="0" err="1" smtClean="0">
                <a:latin typeface="Arial"/>
                <a:cs typeface="Arial"/>
              </a:rPr>
              <a:t>Nucl</a:t>
            </a:r>
            <a:r>
              <a:rPr lang="en-US" sz="1600" i="1" dirty="0" smtClean="0">
                <a:latin typeface="Arial"/>
                <a:cs typeface="Arial"/>
              </a:rPr>
              <a:t>. Phys. B763 (2007) 49</a:t>
            </a:r>
            <a:endParaRPr lang="en-US" sz="1600" b="1" i="1" dirty="0">
              <a:latin typeface="Arial"/>
              <a:cs typeface="Arial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52400" y="5941020"/>
            <a:ext cx="7899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>
                <a:latin typeface="Times New Roman"/>
                <a:cs typeface="Times New Roman"/>
              </a:rPr>
              <a:t>global lepton-number symmetry broken at the level of O(10</a:t>
            </a:r>
            <a:r>
              <a:rPr lang="en-GB" sz="1600" baseline="30000" dirty="0" smtClean="0">
                <a:latin typeface="Times New Roman"/>
                <a:cs typeface="Times New Roman"/>
              </a:rPr>
              <a:t>-4</a:t>
            </a:r>
            <a:r>
              <a:rPr lang="en-GB" sz="1600" dirty="0" smtClean="0">
                <a:latin typeface="Times New Roman"/>
                <a:cs typeface="Times New Roman"/>
              </a:rPr>
              <a:t>) leads </a:t>
            </a:r>
            <a:r>
              <a:rPr lang="en-GB" sz="1600" dirty="0">
                <a:latin typeface="Times New Roman"/>
                <a:cs typeface="Times New Roman"/>
              </a:rPr>
              <a:t>to the required pattern of sterile neutrino masses </a:t>
            </a:r>
            <a:r>
              <a:rPr lang="en-GB" sz="1600" dirty="0" smtClean="0">
                <a:latin typeface="Times New Roman"/>
                <a:cs typeface="Times New Roman"/>
              </a:rPr>
              <a:t>consistent </a:t>
            </a:r>
            <a:r>
              <a:rPr lang="en-GB" sz="1600" dirty="0">
                <a:latin typeface="Times New Roman"/>
                <a:cs typeface="Times New Roman"/>
              </a:rPr>
              <a:t>with </a:t>
            </a:r>
            <a:r>
              <a:rPr lang="en-GB" sz="1600" dirty="0" smtClean="0">
                <a:latin typeface="Times New Roman"/>
                <a:cs typeface="Times New Roman"/>
              </a:rPr>
              <a:t>neutrino </a:t>
            </a:r>
            <a:r>
              <a:rPr lang="en-GB" sz="1600" dirty="0">
                <a:latin typeface="Times New Roman"/>
                <a:cs typeface="Times New Roman"/>
              </a:rPr>
              <a:t>oscillations </a:t>
            </a:r>
            <a:r>
              <a:rPr lang="en-GB" sz="1600" dirty="0" smtClean="0">
                <a:latin typeface="Times New Roman"/>
                <a:cs typeface="Times New Roman"/>
              </a:rPr>
              <a:t>data</a:t>
            </a:r>
            <a:endParaRPr lang="en-GB" sz="1600" dirty="0">
              <a:latin typeface="Times New Roman"/>
              <a:cs typeface="Times New Roman"/>
            </a:endParaRPr>
          </a:p>
          <a:p>
            <a:endParaRPr lang="en-GB" sz="1600" dirty="0">
              <a:latin typeface="Times New Roman"/>
              <a:cs typeface="Times New Roman"/>
            </a:endParaRP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G. De Lellis, The SHiP Facility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7999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8958" b="17353"/>
          <a:stretch/>
        </p:blipFill>
        <p:spPr>
          <a:xfrm>
            <a:off x="0" y="1342800"/>
            <a:ext cx="9144000" cy="4356000"/>
          </a:xfrm>
          <a:prstGeom prst="rect">
            <a:avLst/>
          </a:prstGeom>
        </p:spPr>
      </p:pic>
      <p:sp>
        <p:nvSpPr>
          <p:cNvPr id="4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830888" y="6448251"/>
            <a:ext cx="2133600" cy="365125"/>
          </a:xfrm>
          <a:solidFill>
            <a:srgbClr val="FFFFFF"/>
          </a:solidFill>
        </p:spPr>
        <p:txBody>
          <a:bodyPr/>
          <a:lstStyle/>
          <a:p>
            <a:fld id="{8DC2BFB3-280A-D442-8801-AA8F0FA99DBA}" type="slidenum">
              <a:rPr lang="en-US" smtClean="0"/>
              <a:t>19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3568" y="188640"/>
            <a:ext cx="7272808" cy="523220"/>
          </a:xfrm>
          <a:prstGeom prst="rect">
            <a:avLst/>
          </a:prstGeom>
          <a:solidFill>
            <a:srgbClr val="DCE6F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latin typeface="Arial"/>
                <a:cs typeface="Arial"/>
              </a:rPr>
              <a:t>Dark Matter candidate HNL N</a:t>
            </a:r>
            <a:r>
              <a:rPr lang="en-US" sz="2800" b="1" i="1" baseline="-25000" dirty="0">
                <a:latin typeface="Arial"/>
                <a:cs typeface="Arial"/>
              </a:rPr>
              <a:t>1</a:t>
            </a:r>
            <a:r>
              <a:rPr lang="en-US" sz="2800" b="1" i="1" dirty="0" smtClean="0">
                <a:latin typeface="Arial"/>
                <a:cs typeface="Arial"/>
              </a:rPr>
              <a:t>      </a:t>
            </a:r>
            <a:endParaRPr lang="en-US" sz="2800" b="1" i="1" dirty="0">
              <a:latin typeface="Arial"/>
              <a:cs typeface="Arial"/>
            </a:endParaRPr>
          </a:p>
        </p:txBody>
      </p:sp>
      <p:sp>
        <p:nvSpPr>
          <p:cNvPr id="2" name="Ovale 1"/>
          <p:cNvSpPr/>
          <p:nvPr/>
        </p:nvSpPr>
        <p:spPr>
          <a:xfrm>
            <a:off x="889000" y="3164417"/>
            <a:ext cx="74083" cy="74083"/>
          </a:xfrm>
          <a:prstGeom prst="ellipse">
            <a:avLst/>
          </a:prstGeom>
          <a:solidFill>
            <a:srgbClr val="C0504D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1005419" y="3026838"/>
            <a:ext cx="2767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 smtClean="0">
                <a:solidFill>
                  <a:srgbClr val="FA00EC"/>
                </a:solidFill>
                <a:latin typeface="Times New Roman"/>
                <a:cs typeface="Times New Roman"/>
              </a:rPr>
              <a:t>ν</a:t>
            </a:r>
            <a:endParaRPr lang="it-IT" sz="1600" dirty="0">
              <a:solidFill>
                <a:srgbClr val="FA00EC"/>
              </a:solidFill>
              <a:latin typeface="Times New Roman"/>
              <a:cs typeface="Times New Roman"/>
            </a:endParaRPr>
          </a:p>
        </p:txBody>
      </p:sp>
      <p:pic>
        <p:nvPicPr>
          <p:cNvPr id="7" name="Immagine 6" descr="N_to_nugamm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48" y="1435114"/>
            <a:ext cx="4356100" cy="2590800"/>
          </a:xfrm>
          <a:prstGeom prst="rect">
            <a:avLst/>
          </a:prstGeom>
        </p:spPr>
      </p:pic>
      <p:pic>
        <p:nvPicPr>
          <p:cNvPr id="8" name="Immagine 7" descr="phot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294" y="3994164"/>
            <a:ext cx="3497105" cy="2552700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6096000" y="6472783"/>
            <a:ext cx="1785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smtClean="0">
                <a:solidFill>
                  <a:srgbClr val="0000FF"/>
                </a:solidFill>
                <a:latin typeface="Times New Roman"/>
                <a:cs typeface="Times New Roman"/>
              </a:rPr>
              <a:t>Interaction strength </a:t>
            </a:r>
            <a:endParaRPr lang="en-GB" sz="160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cxnSp>
        <p:nvCxnSpPr>
          <p:cNvPr id="11" name="Connettore 2 10"/>
          <p:cNvCxnSpPr/>
          <p:nvPr/>
        </p:nvCxnSpPr>
        <p:spPr>
          <a:xfrm flipV="1">
            <a:off x="7524752" y="6201833"/>
            <a:ext cx="378709" cy="3628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ttangolo 9"/>
          <p:cNvSpPr/>
          <p:nvPr/>
        </p:nvSpPr>
        <p:spPr>
          <a:xfrm>
            <a:off x="511120" y="704393"/>
            <a:ext cx="76358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i="1" dirty="0">
                <a:solidFill>
                  <a:srgbClr val="008000"/>
                </a:solidFill>
                <a:latin typeface="Arial"/>
                <a:cs typeface="Arial"/>
              </a:rPr>
              <a:t>N</a:t>
            </a:r>
            <a:r>
              <a:rPr lang="en-US" b="1" i="1" baseline="-25000" dirty="0">
                <a:solidFill>
                  <a:srgbClr val="008000"/>
                </a:solidFill>
                <a:latin typeface="Arial"/>
                <a:cs typeface="Arial"/>
              </a:rPr>
              <a:t>1</a:t>
            </a:r>
            <a:r>
              <a:rPr lang="en-US" b="1" i="1" dirty="0">
                <a:solidFill>
                  <a:srgbClr val="008000"/>
                </a:solidFill>
                <a:latin typeface="Arial"/>
                <a:cs typeface="Arial"/>
              </a:rPr>
              <a:t> can be sufficiently stable to be a DM candidate, M(N</a:t>
            </a:r>
            <a:r>
              <a:rPr lang="en-US" b="1" i="1" baseline="-25000" dirty="0">
                <a:solidFill>
                  <a:srgbClr val="008000"/>
                </a:solidFill>
                <a:latin typeface="Arial"/>
                <a:cs typeface="Arial"/>
              </a:rPr>
              <a:t>1</a:t>
            </a:r>
            <a:r>
              <a:rPr lang="en-US" b="1" i="1" dirty="0">
                <a:solidFill>
                  <a:srgbClr val="008000"/>
                </a:solidFill>
                <a:latin typeface="Arial"/>
                <a:cs typeface="Arial"/>
              </a:rPr>
              <a:t>)~10keV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100759" y="5796575"/>
            <a:ext cx="54470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 dirty="0">
                <a:latin typeface="Arial"/>
                <a:cs typeface="Arial"/>
              </a:rPr>
              <a:t>New line in photon galaxy spectrum </a:t>
            </a:r>
            <a:r>
              <a:rPr lang="en-US" b="1" i="1" dirty="0" smtClean="0">
                <a:latin typeface="Arial"/>
                <a:cs typeface="Arial"/>
              </a:rPr>
              <a:t>at 3.5 </a:t>
            </a:r>
            <a:r>
              <a:rPr lang="en-US" b="1" i="1" dirty="0" err="1" smtClean="0">
                <a:latin typeface="Arial"/>
                <a:cs typeface="Arial"/>
              </a:rPr>
              <a:t>keV</a:t>
            </a:r>
            <a:r>
              <a:rPr lang="en-US" b="1" i="1" dirty="0" smtClean="0">
                <a:latin typeface="Arial"/>
                <a:cs typeface="Arial"/>
              </a:rPr>
              <a:t>?</a:t>
            </a:r>
          </a:p>
          <a:p>
            <a:pPr algn="ctr"/>
            <a:r>
              <a:rPr lang="en-US" b="1" i="1" dirty="0" smtClean="0">
                <a:latin typeface="Arial"/>
                <a:cs typeface="Arial"/>
              </a:rPr>
              <a:t>To be checked with higher accuracy</a:t>
            </a:r>
            <a:endParaRPr lang="en-US" b="1" i="1" dirty="0">
              <a:latin typeface="Arial"/>
              <a:cs typeface="Arial"/>
            </a:endParaRPr>
          </a:p>
        </p:txBody>
      </p:sp>
      <p:sp>
        <p:nvSpPr>
          <p:cNvPr id="13" name="Segnaposto piè di pagina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G. De Lellis, The SHiP Facility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0843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520259"/>
            <a:ext cx="2895600" cy="365125"/>
          </a:xfrm>
        </p:spPr>
        <p:txBody>
          <a:bodyPr/>
          <a:lstStyle/>
          <a:p>
            <a:r>
              <a:rPr lang="en-US" smtClean="0"/>
              <a:t>G. De Lellis, The SHiP Facility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2BFB3-280A-D442-8801-AA8F0FA99DBA}" type="slidenum">
              <a:rPr lang="en-US" smtClean="0"/>
              <a:t>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488" y="631651"/>
            <a:ext cx="3042257" cy="27786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194322"/>
            <a:ext cx="2591296" cy="781200"/>
          </a:xfrm>
          <a:prstGeom prst="rect">
            <a:avLst/>
          </a:prstGeom>
          <a:solidFill>
            <a:srgbClr val="DCE6F2"/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252" y="3958188"/>
            <a:ext cx="3882169" cy="19906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8380" y="602034"/>
            <a:ext cx="2921920" cy="314557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8700" y="602034"/>
            <a:ext cx="3138875" cy="541925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8380" y="3698378"/>
            <a:ext cx="2965122" cy="22782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</p:pic>
      <p:sp>
        <p:nvSpPr>
          <p:cNvPr id="10" name="TextBox 9"/>
          <p:cNvSpPr txBox="1"/>
          <p:nvPr/>
        </p:nvSpPr>
        <p:spPr>
          <a:xfrm>
            <a:off x="2699792" y="15007"/>
            <a:ext cx="3373464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latin typeface="Arial"/>
                <a:cs typeface="Arial"/>
              </a:rPr>
              <a:t>Full physics program</a:t>
            </a:r>
            <a:endParaRPr lang="en-US" sz="2400" b="1" i="1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3528" y="5949280"/>
            <a:ext cx="86242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 err="1" smtClean="0">
                <a:latin typeface="Arial"/>
                <a:cs typeface="Arial"/>
              </a:rPr>
              <a:t>SHiP</a:t>
            </a:r>
            <a:r>
              <a:rPr lang="en-US" b="1" i="1" dirty="0" smtClean="0">
                <a:latin typeface="Arial"/>
                <a:cs typeface="Arial"/>
              </a:rPr>
              <a:t> TP demonstrates performance for a few representative channels: HNLs</a:t>
            </a:r>
          </a:p>
          <a:p>
            <a:pPr algn="ctr"/>
            <a:r>
              <a:rPr lang="en-US" b="1" i="1" dirty="0">
                <a:latin typeface="Arial"/>
                <a:cs typeface="Arial"/>
              </a:rPr>
              <a:t>d</a:t>
            </a:r>
            <a:r>
              <a:rPr lang="en-US" b="1" i="1" dirty="0" smtClean="0">
                <a:latin typeface="Arial"/>
                <a:cs typeface="Arial"/>
              </a:rPr>
              <a:t>ark photons, hidden scalars, and neutrino </a:t>
            </a:r>
            <a:r>
              <a:rPr lang="en-US" b="1" i="1" dirty="0" smtClean="0">
                <a:latin typeface="Arial"/>
                <a:cs typeface="Arial"/>
              </a:rPr>
              <a:t>physics</a:t>
            </a:r>
            <a:endParaRPr lang="en-US" b="1" i="1" dirty="0">
              <a:latin typeface="Arial"/>
              <a:cs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96" y="44624"/>
            <a:ext cx="481486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562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902896" y="6448251"/>
            <a:ext cx="2133600" cy="365125"/>
          </a:xfrm>
        </p:spPr>
        <p:txBody>
          <a:bodyPr/>
          <a:lstStyle/>
          <a:p>
            <a:fld id="{8DC2BFB3-280A-D442-8801-AA8F0FA99DBA}" type="slidenum">
              <a:rPr lang="en-US" smtClean="0"/>
              <a:t>20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6347" y="4324932"/>
            <a:ext cx="3974165" cy="254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72072" y="-27384"/>
            <a:ext cx="5578906" cy="523220"/>
          </a:xfrm>
          <a:prstGeom prst="rect">
            <a:avLst/>
          </a:prstGeom>
          <a:solidFill>
            <a:srgbClr val="DCE6F2"/>
          </a:solidFill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latin typeface="Arial"/>
                <a:cs typeface="Arial"/>
              </a:rPr>
              <a:t>Masses and couplings of HNLs</a:t>
            </a:r>
            <a:endParaRPr lang="en-US" sz="2800" b="1" i="1" dirty="0"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2055557"/>
            <a:ext cx="1735493" cy="1815470"/>
          </a:xfrm>
          <a:prstGeom prst="rect">
            <a:avLst/>
          </a:prstGeom>
          <a:solidFill>
            <a:srgbClr val="CCFFCC"/>
          </a:solidFill>
          <a:ln>
            <a:solidFill>
              <a:srgbClr val="4F81BD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59904" y="2698209"/>
            <a:ext cx="27847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latin typeface="Arial"/>
                <a:cs typeface="Arial"/>
              </a:rPr>
              <a:t>Example:</a:t>
            </a:r>
          </a:p>
          <a:p>
            <a:r>
              <a:rPr lang="en-US" i="1" dirty="0" smtClean="0">
                <a:latin typeface="Arial"/>
                <a:cs typeface="Arial"/>
              </a:rPr>
              <a:t>N</a:t>
            </a:r>
            <a:r>
              <a:rPr lang="en-US" i="1" baseline="-25000" dirty="0" smtClean="0">
                <a:latin typeface="Arial"/>
                <a:cs typeface="Arial"/>
              </a:rPr>
              <a:t>2,3</a:t>
            </a:r>
            <a:r>
              <a:rPr lang="en-US" i="1" dirty="0" smtClean="0">
                <a:latin typeface="Arial"/>
                <a:cs typeface="Arial"/>
              </a:rPr>
              <a:t> production in charm</a:t>
            </a:r>
            <a:endParaRPr lang="en-US" i="1" dirty="0">
              <a:latin typeface="Arial"/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9456" y="2179836"/>
            <a:ext cx="1952436" cy="1714748"/>
          </a:xfrm>
          <a:prstGeom prst="rect">
            <a:avLst/>
          </a:prstGeom>
          <a:solidFill>
            <a:srgbClr val="CCFFCC"/>
          </a:solidFill>
          <a:ln>
            <a:solidFill>
              <a:srgbClr val="4F81BD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4930684" y="2912492"/>
            <a:ext cx="1881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latin typeface="Arial"/>
                <a:cs typeface="Arial"/>
              </a:rPr>
              <a:t>a</a:t>
            </a:r>
            <a:r>
              <a:rPr lang="en-US" i="1" dirty="0" smtClean="0">
                <a:latin typeface="Arial"/>
                <a:cs typeface="Arial"/>
              </a:rPr>
              <a:t>nd subsequent</a:t>
            </a:r>
          </a:p>
          <a:p>
            <a:pPr algn="ctr"/>
            <a:r>
              <a:rPr lang="en-US" i="1" dirty="0" smtClean="0">
                <a:latin typeface="Arial"/>
                <a:cs typeface="Arial"/>
              </a:rPr>
              <a:t>decays </a:t>
            </a:r>
            <a:endParaRPr lang="en-US" i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5888" y="3937868"/>
            <a:ext cx="525365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i="1" dirty="0" smtClean="0">
                <a:solidFill>
                  <a:srgbClr val="000090"/>
                </a:solidFill>
                <a:latin typeface="Arial"/>
                <a:cs typeface="Arial"/>
              </a:rPr>
              <a:t>Typical lifetimes &gt; 10 </a:t>
            </a:r>
            <a:r>
              <a:rPr lang="en-GB" i="1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m</a:t>
            </a:r>
            <a:r>
              <a:rPr lang="en-GB" i="1" dirty="0" err="1" smtClean="0">
                <a:solidFill>
                  <a:srgbClr val="000090"/>
                </a:solidFill>
                <a:latin typeface="Arial"/>
                <a:cs typeface="Arial"/>
              </a:rPr>
              <a:t>s</a:t>
            </a:r>
            <a:r>
              <a:rPr lang="en-GB" i="1" dirty="0" smtClean="0">
                <a:solidFill>
                  <a:srgbClr val="000090"/>
                </a:solidFill>
                <a:latin typeface="Arial"/>
                <a:cs typeface="Arial"/>
              </a:rPr>
              <a:t> for M(N</a:t>
            </a:r>
            <a:r>
              <a:rPr lang="en-GB" i="1" baseline="-25000" dirty="0" smtClean="0">
                <a:solidFill>
                  <a:srgbClr val="000090"/>
                </a:solidFill>
                <a:latin typeface="Arial"/>
                <a:cs typeface="Arial"/>
              </a:rPr>
              <a:t>2,3</a:t>
            </a:r>
            <a:r>
              <a:rPr lang="en-GB" i="1" dirty="0" smtClean="0">
                <a:solidFill>
                  <a:srgbClr val="000090"/>
                </a:solidFill>
                <a:latin typeface="Arial"/>
                <a:cs typeface="Arial"/>
              </a:rPr>
              <a:t>) ~ 1 </a:t>
            </a:r>
            <a:r>
              <a:rPr lang="en-GB" i="1" dirty="0" err="1" smtClean="0">
                <a:solidFill>
                  <a:srgbClr val="000090"/>
                </a:solidFill>
                <a:latin typeface="Arial"/>
                <a:cs typeface="Arial"/>
              </a:rPr>
              <a:t>GeV</a:t>
            </a:r>
            <a:endParaRPr lang="en-GB" i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r>
              <a:rPr lang="en-GB" i="1" dirty="0" smtClean="0">
                <a:solidFill>
                  <a:srgbClr val="000090"/>
                </a:solidFill>
                <a:latin typeface="Arial"/>
                <a:cs typeface="Arial"/>
              </a:rPr>
              <a:t>     Decay distance O(km)</a:t>
            </a:r>
          </a:p>
          <a:p>
            <a:pPr marL="285750" indent="-285750">
              <a:buFont typeface="Arial"/>
              <a:buChar char="•"/>
            </a:pPr>
            <a:endParaRPr lang="en-GB" i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GB" i="1" dirty="0" smtClean="0">
                <a:solidFill>
                  <a:srgbClr val="000090"/>
                </a:solidFill>
                <a:latin typeface="Arial"/>
                <a:cs typeface="Arial"/>
              </a:rPr>
              <a:t>Typical BRs (depending on the flavour mixing):</a:t>
            </a:r>
          </a:p>
          <a:p>
            <a:endParaRPr lang="en-GB" i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r>
              <a:rPr lang="en-GB" i="1" dirty="0" smtClean="0">
                <a:solidFill>
                  <a:srgbClr val="000090"/>
                </a:solidFill>
                <a:latin typeface="Arial"/>
                <a:cs typeface="Arial"/>
              </a:rPr>
              <a:t>        Br(N </a:t>
            </a:r>
            <a:r>
              <a:rPr lang="en-GB" i="1" dirty="0" smtClean="0">
                <a:solidFill>
                  <a:srgbClr val="000090"/>
                </a:solidFill>
                <a:latin typeface="Arial"/>
                <a:cs typeface="Arial"/>
                <a:sym typeface="Wingdings"/>
              </a:rPr>
              <a:t> </a:t>
            </a:r>
            <a:r>
              <a:rPr lang="en-GB" i="1" dirty="0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m</a:t>
            </a:r>
            <a:r>
              <a:rPr lang="en-GB" i="1" dirty="0" smtClean="0">
                <a:solidFill>
                  <a:srgbClr val="000090"/>
                </a:solidFill>
                <a:latin typeface="Arial"/>
                <a:cs typeface="Arial"/>
                <a:sym typeface="Wingdings"/>
              </a:rPr>
              <a:t>/e </a:t>
            </a:r>
            <a:r>
              <a:rPr lang="en-GB" i="1" dirty="0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p</a:t>
            </a:r>
            <a:r>
              <a:rPr lang="en-GB" i="1" dirty="0" smtClean="0">
                <a:solidFill>
                  <a:srgbClr val="000090"/>
                </a:solidFill>
                <a:latin typeface="Arial"/>
                <a:cs typeface="Arial"/>
                <a:sym typeface="Wingdings"/>
              </a:rPr>
              <a:t> )   ~ 0.1 – 50%</a:t>
            </a:r>
            <a:endParaRPr lang="en-GB" i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r>
              <a:rPr lang="en-GB" i="1" dirty="0" smtClean="0">
                <a:solidFill>
                  <a:srgbClr val="000090"/>
                </a:solidFill>
                <a:latin typeface="Arial"/>
                <a:cs typeface="Arial"/>
                <a:sym typeface="Wingdings"/>
              </a:rPr>
              <a:t>        Br(N  </a:t>
            </a:r>
            <a:r>
              <a:rPr lang="en-GB" i="1" dirty="0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m</a:t>
            </a:r>
            <a:r>
              <a:rPr lang="en-GB" i="1" baseline="30000" dirty="0" smtClean="0">
                <a:solidFill>
                  <a:srgbClr val="000090"/>
                </a:solidFill>
                <a:latin typeface="Arial"/>
                <a:cs typeface="Arial"/>
                <a:sym typeface="Wingdings"/>
              </a:rPr>
              <a:t>-</a:t>
            </a:r>
            <a:r>
              <a:rPr lang="en-GB" i="1" dirty="0" smtClean="0">
                <a:solidFill>
                  <a:srgbClr val="000090"/>
                </a:solidFill>
                <a:latin typeface="Arial"/>
                <a:cs typeface="Arial"/>
                <a:sym typeface="Wingdings"/>
              </a:rPr>
              <a:t>/e</a:t>
            </a:r>
            <a:r>
              <a:rPr lang="en-GB" i="1" baseline="30000" dirty="0" smtClean="0">
                <a:solidFill>
                  <a:srgbClr val="000090"/>
                </a:solidFill>
                <a:latin typeface="Arial"/>
                <a:cs typeface="Arial"/>
                <a:sym typeface="Wingdings"/>
              </a:rPr>
              <a:t>- </a:t>
            </a:r>
            <a:r>
              <a:rPr lang="en-GB" i="1" dirty="0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r</a:t>
            </a:r>
            <a:r>
              <a:rPr lang="en-GB" i="1" baseline="30000" dirty="0" smtClean="0">
                <a:solidFill>
                  <a:srgbClr val="000090"/>
                </a:solidFill>
                <a:latin typeface="Arial"/>
                <a:cs typeface="Arial"/>
                <a:sym typeface="Wingdings"/>
              </a:rPr>
              <a:t>+</a:t>
            </a:r>
            <a:r>
              <a:rPr lang="en-GB" i="1" dirty="0" smtClean="0">
                <a:solidFill>
                  <a:srgbClr val="000090"/>
                </a:solidFill>
                <a:latin typeface="Arial"/>
                <a:cs typeface="Arial"/>
                <a:sym typeface="Wingdings"/>
              </a:rPr>
              <a:t>) ~ 0.5 – 20%</a:t>
            </a:r>
          </a:p>
          <a:p>
            <a:r>
              <a:rPr lang="en-GB" i="1" dirty="0" smtClean="0">
                <a:solidFill>
                  <a:srgbClr val="000090"/>
                </a:solidFill>
                <a:latin typeface="Arial"/>
                <a:cs typeface="Arial"/>
                <a:sym typeface="Wingdings"/>
              </a:rPr>
              <a:t>        </a:t>
            </a:r>
            <a:r>
              <a:rPr lang="en-GB" i="1" dirty="0" smtClean="0">
                <a:solidFill>
                  <a:srgbClr val="000090"/>
                </a:solidFill>
                <a:latin typeface="Arial"/>
                <a:cs typeface="Arial"/>
              </a:rPr>
              <a:t>Br(N </a:t>
            </a:r>
            <a:r>
              <a:rPr lang="en-GB" i="1" dirty="0" smtClean="0">
                <a:solidFill>
                  <a:srgbClr val="000090"/>
                </a:solidFill>
                <a:latin typeface="Arial"/>
                <a:cs typeface="Arial"/>
                <a:sym typeface="Wingdings"/>
              </a:rPr>
              <a:t> </a:t>
            </a:r>
            <a:r>
              <a:rPr lang="en-GB" i="1" dirty="0" err="1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nm</a:t>
            </a:r>
            <a:r>
              <a:rPr lang="en-GB" i="1" dirty="0" err="1" smtClean="0">
                <a:solidFill>
                  <a:srgbClr val="000090"/>
                </a:solidFill>
                <a:latin typeface="Arial"/>
                <a:cs typeface="Arial"/>
                <a:sym typeface="Wingdings"/>
              </a:rPr>
              <a:t>e</a:t>
            </a:r>
            <a:r>
              <a:rPr lang="en-GB" i="1" dirty="0" smtClean="0">
                <a:solidFill>
                  <a:srgbClr val="000090"/>
                </a:solidFill>
                <a:latin typeface="Arial"/>
                <a:cs typeface="Arial"/>
                <a:sym typeface="Wingdings"/>
              </a:rPr>
              <a:t>)       ~ 1 – 10%</a:t>
            </a:r>
            <a:endParaRPr lang="en-GB" i="1" dirty="0" smtClean="0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00" y="1455998"/>
            <a:ext cx="3975100" cy="673100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0206" y="1420969"/>
            <a:ext cx="3289300" cy="838200"/>
          </a:xfrm>
          <a:prstGeom prst="rect">
            <a:avLst/>
          </a:prstGeom>
        </p:spPr>
      </p:pic>
      <p:sp>
        <p:nvSpPr>
          <p:cNvPr id="13" name="TextBox 5"/>
          <p:cNvSpPr txBox="1"/>
          <p:nvPr/>
        </p:nvSpPr>
        <p:spPr>
          <a:xfrm>
            <a:off x="115888" y="217185"/>
            <a:ext cx="86249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i="1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b="1" i="1" dirty="0" smtClean="0">
                <a:latin typeface="Arial"/>
                <a:cs typeface="Arial"/>
              </a:rPr>
              <a:t>M(N</a:t>
            </a:r>
            <a:r>
              <a:rPr lang="en-US" b="1" i="1" baseline="-25000" dirty="0" smtClean="0">
                <a:latin typeface="Arial"/>
                <a:cs typeface="Arial"/>
              </a:rPr>
              <a:t>2</a:t>
            </a:r>
            <a:r>
              <a:rPr lang="en-US" b="1" i="1" dirty="0" smtClean="0">
                <a:latin typeface="Arial"/>
                <a:cs typeface="Arial"/>
              </a:rPr>
              <a:t>) ≈ M(N</a:t>
            </a:r>
            <a:r>
              <a:rPr lang="en-US" b="1" i="1" baseline="-25000" dirty="0" smtClean="0">
                <a:latin typeface="Arial"/>
                <a:cs typeface="Arial"/>
              </a:rPr>
              <a:t>3</a:t>
            </a:r>
            <a:r>
              <a:rPr lang="en-US" b="1" i="1" dirty="0" smtClean="0">
                <a:latin typeface="Arial"/>
                <a:cs typeface="Arial"/>
              </a:rPr>
              <a:t>) ~ a few </a:t>
            </a:r>
            <a:r>
              <a:rPr lang="en-US" b="1" i="1" dirty="0" err="1" smtClean="0">
                <a:latin typeface="Arial"/>
                <a:cs typeface="Arial"/>
              </a:rPr>
              <a:t>GeV</a:t>
            </a:r>
            <a:r>
              <a:rPr lang="en-US" b="1" i="1" dirty="0" smtClean="0">
                <a:latin typeface="Arial"/>
                <a:cs typeface="Arial"/>
                <a:sym typeface="Wingdings"/>
              </a:rPr>
              <a:t> CPV can be increased dramatically to explain</a:t>
            </a:r>
          </a:p>
          <a:p>
            <a:r>
              <a:rPr lang="en-US" b="1" i="1" dirty="0">
                <a:latin typeface="Arial"/>
                <a:cs typeface="Arial"/>
                <a:sym typeface="Wingdings"/>
              </a:rPr>
              <a:t> </a:t>
            </a:r>
            <a:r>
              <a:rPr lang="en-US" b="1" i="1" dirty="0" smtClean="0">
                <a:latin typeface="Arial"/>
                <a:cs typeface="Arial"/>
                <a:sym typeface="Wingdings"/>
              </a:rPr>
              <a:t>                                                    Baryon Asymmetry of the Universe (BAU)</a:t>
            </a:r>
            <a:endParaRPr lang="en-US" b="1" i="1" dirty="0">
              <a:latin typeface="Arial"/>
              <a:cs typeface="Arial"/>
              <a:sym typeface="Wingdings"/>
            </a:endParaRPr>
          </a:p>
          <a:p>
            <a:r>
              <a:rPr lang="en-US" i="1" dirty="0" smtClean="0">
                <a:latin typeface="Arial"/>
                <a:cs typeface="Arial"/>
                <a:sym typeface="Wingdings"/>
              </a:rPr>
              <a:t> </a:t>
            </a:r>
            <a:r>
              <a:rPr lang="en-US" i="1" dirty="0" smtClean="0">
                <a:solidFill>
                  <a:srgbClr val="000090"/>
                </a:solidFill>
                <a:latin typeface="Arial"/>
                <a:cs typeface="Arial"/>
                <a:sym typeface="Wingdings"/>
              </a:rPr>
              <a:t>Very weak N</a:t>
            </a:r>
            <a:r>
              <a:rPr lang="en-US" i="1" baseline="-25000" dirty="0" smtClean="0">
                <a:solidFill>
                  <a:srgbClr val="000090"/>
                </a:solidFill>
                <a:latin typeface="Arial"/>
                <a:cs typeface="Arial"/>
                <a:sym typeface="Wingdings"/>
              </a:rPr>
              <a:t>2,3</a:t>
            </a:r>
            <a:r>
              <a:rPr lang="en-US" i="1" dirty="0" smtClean="0">
                <a:solidFill>
                  <a:srgbClr val="000090"/>
                </a:solidFill>
                <a:latin typeface="Arial"/>
                <a:cs typeface="Arial"/>
                <a:sym typeface="Wingdings"/>
              </a:rPr>
              <a:t>-to-</a:t>
            </a:r>
            <a:r>
              <a:rPr lang="en-US" i="1" dirty="0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n</a:t>
            </a:r>
            <a:r>
              <a:rPr lang="en-US" i="1" dirty="0" smtClean="0">
                <a:solidFill>
                  <a:srgbClr val="000090"/>
                </a:solidFill>
                <a:latin typeface="Arial"/>
                <a:cs typeface="Arial"/>
                <a:sym typeface="Wingdings"/>
              </a:rPr>
              <a:t> mixing (~ U</a:t>
            </a:r>
            <a:r>
              <a:rPr lang="en-US" i="1" baseline="30000" dirty="0" smtClean="0">
                <a:solidFill>
                  <a:srgbClr val="000090"/>
                </a:solidFill>
                <a:latin typeface="Arial"/>
                <a:cs typeface="Arial"/>
                <a:sym typeface="Wingdings"/>
              </a:rPr>
              <a:t>2</a:t>
            </a:r>
            <a:r>
              <a:rPr lang="en-US" i="1" dirty="0" smtClean="0">
                <a:solidFill>
                  <a:srgbClr val="000090"/>
                </a:solidFill>
                <a:latin typeface="Arial"/>
                <a:cs typeface="Arial"/>
                <a:sym typeface="Wingdings"/>
              </a:rPr>
              <a:t>)   N</a:t>
            </a:r>
            <a:r>
              <a:rPr lang="en-US" i="1" baseline="-25000" dirty="0" smtClean="0">
                <a:solidFill>
                  <a:srgbClr val="000090"/>
                </a:solidFill>
                <a:latin typeface="Arial"/>
                <a:cs typeface="Arial"/>
                <a:sym typeface="Wingdings"/>
              </a:rPr>
              <a:t>2,3</a:t>
            </a:r>
            <a:r>
              <a:rPr lang="en-US" i="1" dirty="0" smtClean="0">
                <a:solidFill>
                  <a:srgbClr val="000090"/>
                </a:solidFill>
                <a:latin typeface="Arial"/>
                <a:cs typeface="Arial"/>
                <a:sym typeface="Wingdings"/>
              </a:rPr>
              <a:t> are much longer-lived than SM particles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G. De Lellis, The SHiP Facility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2449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961" y="548680"/>
            <a:ext cx="4824535" cy="31841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99592" y="25460"/>
            <a:ext cx="7834331" cy="523220"/>
          </a:xfrm>
          <a:prstGeom prst="rect">
            <a:avLst/>
          </a:prstGeom>
          <a:solidFill>
            <a:srgbClr val="DCE6F2"/>
          </a:solidFill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latin typeface="Arial"/>
                <a:cs typeface="Arial"/>
              </a:rPr>
              <a:t>Experimental and cosmological constraints</a:t>
            </a:r>
            <a:endParaRPr lang="en-US" sz="2800" b="1" i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02480" y="4901098"/>
            <a:ext cx="8206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660066"/>
                </a:solidFill>
                <a:latin typeface="Arial"/>
                <a:cs typeface="Arial"/>
              </a:rPr>
              <a:t>S</a:t>
            </a:r>
            <a:r>
              <a:rPr lang="en-US" sz="2000" i="1" dirty="0" smtClean="0">
                <a:solidFill>
                  <a:srgbClr val="660066"/>
                </a:solidFill>
                <a:latin typeface="Arial"/>
                <a:cs typeface="Arial"/>
              </a:rPr>
              <a:t>trong motivation to explore cosmologically allowed parameter space</a:t>
            </a:r>
            <a:endParaRPr lang="en-US" sz="2000" i="1" dirty="0">
              <a:solidFill>
                <a:srgbClr val="660066"/>
              </a:solidFill>
              <a:latin typeface="Arial"/>
              <a:cs typeface="Arial"/>
            </a:endParaRPr>
          </a:p>
        </p:txBody>
      </p:sp>
      <p:sp>
        <p:nvSpPr>
          <p:cNvPr id="8" name="Bent-Up Arrow 7"/>
          <p:cNvSpPr/>
          <p:nvPr/>
        </p:nvSpPr>
        <p:spPr>
          <a:xfrm rot="5400000">
            <a:off x="356751" y="4610325"/>
            <a:ext cx="280282" cy="731521"/>
          </a:xfrm>
          <a:prstGeom prst="bentUpArrow">
            <a:avLst>
              <a:gd name="adj1" fmla="val 23545"/>
              <a:gd name="adj2" fmla="val 17560"/>
              <a:gd name="adj3" fmla="val 25000"/>
            </a:avLst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2BFB3-280A-D442-8801-AA8F0FA99DBA}" type="slidenum">
              <a:rPr lang="en-US" smtClean="0"/>
              <a:t>21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07504" y="3545721"/>
            <a:ext cx="89289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Recent progress in cosmology</a:t>
            </a:r>
            <a:r>
              <a:rPr lang="en-US" sz="2000" i="1" dirty="0" smtClean="0">
                <a:latin typeface="Arial"/>
                <a:cs typeface="Arial"/>
              </a:rPr>
              <a:t> </a:t>
            </a:r>
          </a:p>
          <a:p>
            <a:pPr marL="342900" indent="-342900">
              <a:buFontTx/>
              <a:buChar char="-"/>
            </a:pPr>
            <a:endParaRPr lang="en-US" sz="2000" i="1" dirty="0" smtClean="0">
              <a:latin typeface="Arial"/>
              <a:cs typeface="Arial"/>
            </a:endParaRPr>
          </a:p>
          <a:p>
            <a:r>
              <a:rPr lang="en-US" sz="2000" i="1" dirty="0" smtClean="0">
                <a:latin typeface="Arial"/>
                <a:cs typeface="Arial"/>
              </a:rPr>
              <a:t>           -   The sensitivity of previous experiments did not probe the interesting</a:t>
            </a:r>
          </a:p>
          <a:p>
            <a:r>
              <a:rPr lang="en-US" sz="2000" i="1" dirty="0" smtClean="0">
                <a:latin typeface="Arial"/>
                <a:cs typeface="Arial"/>
              </a:rPr>
              <a:t>                region for HNL masses above the </a:t>
            </a:r>
            <a:r>
              <a:rPr lang="en-US" sz="2000" i="1" dirty="0" err="1" smtClean="0">
                <a:latin typeface="Arial"/>
                <a:cs typeface="Arial"/>
              </a:rPr>
              <a:t>kaon</a:t>
            </a:r>
            <a:r>
              <a:rPr lang="en-US" sz="2000" i="1" dirty="0" smtClean="0">
                <a:latin typeface="Arial"/>
                <a:cs typeface="Arial"/>
              </a:rPr>
              <a:t> mass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1131" y="5675465"/>
            <a:ext cx="8905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000090"/>
                </a:solidFill>
                <a:latin typeface="Arial"/>
                <a:cs typeface="Arial"/>
              </a:rPr>
              <a:t>Experimentally this domain has been only marginally explored! </a:t>
            </a:r>
            <a:endParaRPr lang="en-US" sz="2400" i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641350"/>
            <a:ext cx="5829300" cy="2781300"/>
          </a:xfrm>
          <a:prstGeom prst="rect">
            <a:avLst/>
          </a:prstGeom>
        </p:spPr>
      </p:pic>
      <p:sp>
        <p:nvSpPr>
          <p:cNvPr id="10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G. De Lellis, The SHiP Facility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2959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376243"/>
            <a:ext cx="2895600" cy="365125"/>
          </a:xfrm>
        </p:spPr>
        <p:txBody>
          <a:bodyPr/>
          <a:lstStyle/>
          <a:p>
            <a:r>
              <a:rPr lang="en-US" smtClean="0"/>
              <a:t>G. De Lellis, The SHiP Facility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76243"/>
            <a:ext cx="2133600" cy="365125"/>
          </a:xfrm>
        </p:spPr>
        <p:txBody>
          <a:bodyPr/>
          <a:lstStyle/>
          <a:p>
            <a:fld id="{8DC2BFB3-280A-D442-8801-AA8F0FA99DBA}" type="slidenum">
              <a:rPr lang="en-US" smtClean="0"/>
              <a:t>22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70688" y="13008"/>
            <a:ext cx="7273720" cy="738664"/>
          </a:xfrm>
          <a:prstGeom prst="rect">
            <a:avLst/>
          </a:prstGeom>
          <a:solidFill>
            <a:srgbClr val="DCE6F2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 smtClean="0">
                <a:latin typeface="Arial"/>
                <a:cs typeface="Arial"/>
              </a:rPr>
              <a:t>Sensitivity to HNLs for representative scenarios</a:t>
            </a:r>
          </a:p>
          <a:p>
            <a:pPr algn="ctr"/>
            <a:r>
              <a:rPr lang="en-US" i="1" dirty="0" smtClean="0">
                <a:latin typeface="Arial"/>
                <a:cs typeface="Arial"/>
              </a:rPr>
              <a:t>(moving down to ultimate see-saw limit) </a:t>
            </a:r>
            <a:endParaRPr lang="en-US" sz="2800" b="1" i="1" dirty="0" smtClean="0"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188561"/>
            <a:ext cx="2989430" cy="23915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24" y="1131833"/>
            <a:ext cx="3025415" cy="24635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2160" y="1131833"/>
            <a:ext cx="3133328" cy="25131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4724" y="805177"/>
            <a:ext cx="2049983" cy="584776"/>
          </a:xfrm>
          <a:prstGeom prst="rect">
            <a:avLst/>
          </a:prstGeom>
          <a:solidFill>
            <a:srgbClr val="FDEADA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 smtClean="0">
                <a:latin typeface="Arial"/>
                <a:cs typeface="Arial"/>
              </a:rPr>
              <a:t>U</a:t>
            </a:r>
            <a:r>
              <a:rPr lang="en-US" sz="1600" i="1" baseline="30000" dirty="0" smtClean="0">
                <a:latin typeface="Arial"/>
                <a:cs typeface="Arial"/>
              </a:rPr>
              <a:t>2</a:t>
            </a:r>
            <a:r>
              <a:rPr lang="en-US" sz="1600" i="1" baseline="-25000" dirty="0" smtClean="0">
                <a:latin typeface="Arial"/>
                <a:cs typeface="Arial"/>
              </a:rPr>
              <a:t>e</a:t>
            </a:r>
            <a:r>
              <a:rPr lang="en-US" sz="1600" i="1" dirty="0" smtClean="0">
                <a:latin typeface="Arial"/>
                <a:cs typeface="Arial"/>
              </a:rPr>
              <a:t>: U</a:t>
            </a:r>
            <a:r>
              <a:rPr lang="en-US" sz="1600" i="1" baseline="30000" dirty="0" smtClean="0">
                <a:latin typeface="Arial"/>
                <a:cs typeface="Arial"/>
              </a:rPr>
              <a:t>2</a:t>
            </a:r>
            <a:r>
              <a:rPr lang="en-US" sz="1600" i="1" baseline="-25000" dirty="0" smtClean="0">
                <a:latin typeface="Symbol" charset="2"/>
                <a:cs typeface="Symbol" charset="2"/>
              </a:rPr>
              <a:t>m</a:t>
            </a:r>
            <a:r>
              <a:rPr lang="en-US" sz="1600" i="1" dirty="0" smtClean="0">
                <a:latin typeface="Arial"/>
                <a:cs typeface="Arial"/>
              </a:rPr>
              <a:t>: U</a:t>
            </a:r>
            <a:r>
              <a:rPr lang="en-US" sz="1600" i="1" baseline="30000" dirty="0" smtClean="0">
                <a:latin typeface="Arial"/>
                <a:cs typeface="Arial"/>
              </a:rPr>
              <a:t>2</a:t>
            </a:r>
            <a:r>
              <a:rPr lang="en-US" sz="1600" i="1" baseline="-25000" dirty="0" smtClean="0">
                <a:latin typeface="Symbol" charset="2"/>
                <a:cs typeface="Symbol" charset="2"/>
              </a:rPr>
              <a:t>t</a:t>
            </a:r>
            <a:r>
              <a:rPr lang="en-US" sz="1600" i="1" dirty="0" smtClean="0">
                <a:latin typeface="Arial"/>
                <a:cs typeface="Arial"/>
              </a:rPr>
              <a:t>~52:1:1</a:t>
            </a:r>
          </a:p>
          <a:p>
            <a:pPr algn="ctr"/>
            <a:r>
              <a:rPr lang="en-US" sz="1600" i="1" dirty="0" smtClean="0">
                <a:latin typeface="Arial"/>
                <a:cs typeface="Arial"/>
              </a:rPr>
              <a:t>Inverted hierarchy</a:t>
            </a:r>
            <a:endParaRPr lang="en-US" sz="1600" i="1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71491" y="776955"/>
            <a:ext cx="2221104" cy="584776"/>
          </a:xfrm>
          <a:prstGeom prst="rect">
            <a:avLst/>
          </a:prstGeom>
          <a:solidFill>
            <a:srgbClr val="FDEADA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 smtClean="0">
                <a:latin typeface="Arial"/>
                <a:cs typeface="Arial"/>
              </a:rPr>
              <a:t>U</a:t>
            </a:r>
            <a:r>
              <a:rPr lang="en-US" sz="1600" i="1" baseline="30000" dirty="0" smtClean="0">
                <a:latin typeface="Arial"/>
                <a:cs typeface="Arial"/>
              </a:rPr>
              <a:t>2</a:t>
            </a:r>
            <a:r>
              <a:rPr lang="en-US" sz="1600" i="1" baseline="-25000" dirty="0" smtClean="0">
                <a:latin typeface="Arial"/>
                <a:cs typeface="Arial"/>
              </a:rPr>
              <a:t>e</a:t>
            </a:r>
            <a:r>
              <a:rPr lang="en-US" sz="1600" i="1" dirty="0" smtClean="0">
                <a:latin typeface="Arial"/>
                <a:cs typeface="Arial"/>
              </a:rPr>
              <a:t>: U</a:t>
            </a:r>
            <a:r>
              <a:rPr lang="en-US" sz="1600" i="1" baseline="30000" dirty="0" smtClean="0">
                <a:latin typeface="Arial"/>
                <a:cs typeface="Arial"/>
              </a:rPr>
              <a:t>2</a:t>
            </a:r>
            <a:r>
              <a:rPr lang="en-US" sz="1600" i="1" baseline="-25000" dirty="0" smtClean="0">
                <a:latin typeface="Symbol" charset="2"/>
                <a:cs typeface="Symbol" charset="2"/>
              </a:rPr>
              <a:t>m</a:t>
            </a:r>
            <a:r>
              <a:rPr lang="en-US" sz="1600" i="1" dirty="0" smtClean="0">
                <a:latin typeface="Arial"/>
                <a:cs typeface="Arial"/>
              </a:rPr>
              <a:t>: U</a:t>
            </a:r>
            <a:r>
              <a:rPr lang="en-US" sz="1600" i="1" baseline="30000" dirty="0" smtClean="0">
                <a:latin typeface="Arial"/>
                <a:cs typeface="Arial"/>
              </a:rPr>
              <a:t>2</a:t>
            </a:r>
            <a:r>
              <a:rPr lang="en-US" sz="1600" i="1" baseline="-25000" dirty="0" smtClean="0">
                <a:latin typeface="Symbol" charset="2"/>
                <a:cs typeface="Symbol" charset="2"/>
              </a:rPr>
              <a:t>t</a:t>
            </a:r>
            <a:r>
              <a:rPr lang="en-US" sz="1600" i="1" dirty="0" smtClean="0">
                <a:latin typeface="Arial"/>
                <a:cs typeface="Arial"/>
              </a:rPr>
              <a:t>~1:16:3.8</a:t>
            </a:r>
          </a:p>
          <a:p>
            <a:pPr algn="ctr"/>
            <a:r>
              <a:rPr lang="en-US" sz="1600" i="1" dirty="0" smtClean="0">
                <a:latin typeface="Arial"/>
                <a:cs typeface="Arial"/>
              </a:rPr>
              <a:t>Normal hierarchy</a:t>
            </a:r>
            <a:endParaRPr lang="en-US" sz="1600" i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72980" y="789613"/>
            <a:ext cx="2506338" cy="584776"/>
          </a:xfrm>
          <a:prstGeom prst="rect">
            <a:avLst/>
          </a:prstGeom>
          <a:solidFill>
            <a:srgbClr val="FDEADA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 smtClean="0">
                <a:latin typeface="Arial"/>
                <a:cs typeface="Arial"/>
              </a:rPr>
              <a:t>U</a:t>
            </a:r>
            <a:r>
              <a:rPr lang="en-US" sz="1600" i="1" baseline="30000" dirty="0" smtClean="0">
                <a:latin typeface="Arial"/>
                <a:cs typeface="Arial"/>
              </a:rPr>
              <a:t>2</a:t>
            </a:r>
            <a:r>
              <a:rPr lang="en-US" sz="1600" i="1" baseline="-25000" dirty="0" smtClean="0">
                <a:latin typeface="Arial"/>
                <a:cs typeface="Arial"/>
              </a:rPr>
              <a:t>e</a:t>
            </a:r>
            <a:r>
              <a:rPr lang="en-US" sz="1600" i="1" dirty="0" smtClean="0">
                <a:latin typeface="Arial"/>
                <a:cs typeface="Arial"/>
              </a:rPr>
              <a:t>: U</a:t>
            </a:r>
            <a:r>
              <a:rPr lang="en-US" sz="1600" i="1" baseline="30000" dirty="0" smtClean="0">
                <a:latin typeface="Arial"/>
                <a:cs typeface="Arial"/>
              </a:rPr>
              <a:t>2</a:t>
            </a:r>
            <a:r>
              <a:rPr lang="en-US" sz="1600" i="1" baseline="-25000" dirty="0" smtClean="0">
                <a:latin typeface="Symbol" charset="2"/>
                <a:cs typeface="Symbol" charset="2"/>
              </a:rPr>
              <a:t>m</a:t>
            </a:r>
            <a:r>
              <a:rPr lang="en-US" sz="1600" i="1" dirty="0" smtClean="0">
                <a:latin typeface="Arial"/>
                <a:cs typeface="Arial"/>
              </a:rPr>
              <a:t>: U</a:t>
            </a:r>
            <a:r>
              <a:rPr lang="en-US" sz="1600" i="1" baseline="30000" dirty="0" smtClean="0">
                <a:latin typeface="Arial"/>
                <a:cs typeface="Arial"/>
              </a:rPr>
              <a:t>2</a:t>
            </a:r>
            <a:r>
              <a:rPr lang="en-US" sz="1600" i="1" baseline="-25000" dirty="0" smtClean="0">
                <a:latin typeface="Symbol" charset="2"/>
                <a:cs typeface="Symbol" charset="2"/>
              </a:rPr>
              <a:t>t</a:t>
            </a:r>
            <a:r>
              <a:rPr lang="en-US" sz="1600" i="1" dirty="0" smtClean="0">
                <a:latin typeface="Arial"/>
                <a:cs typeface="Arial"/>
              </a:rPr>
              <a:t>~0.061:1:4.3</a:t>
            </a:r>
          </a:p>
          <a:p>
            <a:pPr algn="ctr"/>
            <a:r>
              <a:rPr lang="en-US" sz="1600" i="1" dirty="0" smtClean="0">
                <a:latin typeface="Arial"/>
                <a:cs typeface="Arial"/>
              </a:rPr>
              <a:t>Normal hierarchy</a:t>
            </a:r>
            <a:endParaRPr lang="en-US" sz="1600" i="1" dirty="0">
              <a:latin typeface="Arial"/>
              <a:cs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0124" y="4034740"/>
            <a:ext cx="6368380" cy="249060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419872" y="3736542"/>
            <a:ext cx="2049983" cy="584776"/>
          </a:xfrm>
          <a:prstGeom prst="rect">
            <a:avLst/>
          </a:prstGeom>
          <a:solidFill>
            <a:srgbClr val="FDEADA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 smtClean="0">
                <a:latin typeface="Arial"/>
                <a:cs typeface="Arial"/>
              </a:rPr>
              <a:t>U</a:t>
            </a:r>
            <a:r>
              <a:rPr lang="en-US" sz="1600" i="1" baseline="30000" dirty="0" smtClean="0">
                <a:latin typeface="Arial"/>
                <a:cs typeface="Arial"/>
              </a:rPr>
              <a:t>2</a:t>
            </a:r>
            <a:r>
              <a:rPr lang="en-US" sz="1600" i="1" baseline="-25000" dirty="0" smtClean="0">
                <a:latin typeface="Arial"/>
                <a:cs typeface="Arial"/>
              </a:rPr>
              <a:t>e</a:t>
            </a:r>
            <a:r>
              <a:rPr lang="en-US" sz="1600" i="1" dirty="0" smtClean="0">
                <a:latin typeface="Arial"/>
                <a:cs typeface="Arial"/>
              </a:rPr>
              <a:t>: U</a:t>
            </a:r>
            <a:r>
              <a:rPr lang="en-US" sz="1600" i="1" baseline="30000" dirty="0" smtClean="0">
                <a:latin typeface="Arial"/>
                <a:cs typeface="Arial"/>
              </a:rPr>
              <a:t>2</a:t>
            </a:r>
            <a:r>
              <a:rPr lang="en-US" sz="1600" i="1" baseline="-25000" dirty="0" smtClean="0">
                <a:latin typeface="Symbol" charset="2"/>
                <a:cs typeface="Symbol" charset="2"/>
              </a:rPr>
              <a:t>m</a:t>
            </a:r>
            <a:r>
              <a:rPr lang="en-US" sz="1600" i="1" dirty="0" smtClean="0">
                <a:latin typeface="Arial"/>
                <a:cs typeface="Arial"/>
              </a:rPr>
              <a:t>: U</a:t>
            </a:r>
            <a:r>
              <a:rPr lang="en-US" sz="1600" i="1" baseline="30000" dirty="0" smtClean="0">
                <a:latin typeface="Arial"/>
                <a:cs typeface="Arial"/>
              </a:rPr>
              <a:t>2</a:t>
            </a:r>
            <a:r>
              <a:rPr lang="en-US" sz="1600" i="1" baseline="-25000" dirty="0" smtClean="0">
                <a:latin typeface="Symbol" charset="2"/>
                <a:cs typeface="Symbol" charset="2"/>
              </a:rPr>
              <a:t>t</a:t>
            </a:r>
            <a:r>
              <a:rPr lang="en-US" sz="1600" i="1" dirty="0" smtClean="0">
                <a:latin typeface="Arial"/>
                <a:cs typeface="Arial"/>
              </a:rPr>
              <a:t>~48:1:1</a:t>
            </a:r>
          </a:p>
          <a:p>
            <a:pPr algn="ctr"/>
            <a:r>
              <a:rPr lang="en-US" sz="1600" i="1" dirty="0" smtClean="0">
                <a:latin typeface="Arial"/>
                <a:cs typeface="Arial"/>
              </a:rPr>
              <a:t>Inverted hierarchy</a:t>
            </a:r>
            <a:endParaRPr lang="en-US" sz="1600" i="1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15109" y="3722431"/>
            <a:ext cx="2133640" cy="584776"/>
          </a:xfrm>
          <a:prstGeom prst="rect">
            <a:avLst/>
          </a:prstGeom>
          <a:solidFill>
            <a:srgbClr val="FDEADA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 smtClean="0">
                <a:latin typeface="Arial"/>
                <a:cs typeface="Arial"/>
              </a:rPr>
              <a:t>U</a:t>
            </a:r>
            <a:r>
              <a:rPr lang="en-US" sz="1600" i="1" baseline="30000" dirty="0" smtClean="0">
                <a:latin typeface="Arial"/>
                <a:cs typeface="Arial"/>
              </a:rPr>
              <a:t>2</a:t>
            </a:r>
            <a:r>
              <a:rPr lang="en-US" sz="1600" i="1" baseline="-25000" dirty="0" smtClean="0">
                <a:latin typeface="Arial"/>
                <a:cs typeface="Arial"/>
              </a:rPr>
              <a:t>e</a:t>
            </a:r>
            <a:r>
              <a:rPr lang="en-US" sz="1600" i="1" dirty="0" smtClean="0">
                <a:latin typeface="Arial"/>
                <a:cs typeface="Arial"/>
              </a:rPr>
              <a:t>: U</a:t>
            </a:r>
            <a:r>
              <a:rPr lang="en-US" sz="1600" i="1" baseline="30000" dirty="0" smtClean="0">
                <a:latin typeface="Arial"/>
                <a:cs typeface="Arial"/>
              </a:rPr>
              <a:t>2</a:t>
            </a:r>
            <a:r>
              <a:rPr lang="en-US" sz="1600" i="1" baseline="-25000" dirty="0" smtClean="0">
                <a:latin typeface="Symbol" charset="2"/>
                <a:cs typeface="Symbol" charset="2"/>
              </a:rPr>
              <a:t>m</a:t>
            </a:r>
            <a:r>
              <a:rPr lang="en-US" sz="1600" i="1" dirty="0" smtClean="0">
                <a:latin typeface="Arial"/>
                <a:cs typeface="Arial"/>
              </a:rPr>
              <a:t>: U</a:t>
            </a:r>
            <a:r>
              <a:rPr lang="en-US" sz="1600" i="1" baseline="30000" dirty="0" smtClean="0">
                <a:latin typeface="Arial"/>
                <a:cs typeface="Arial"/>
              </a:rPr>
              <a:t>2</a:t>
            </a:r>
            <a:r>
              <a:rPr lang="en-US" sz="1600" i="1" baseline="-25000" dirty="0" smtClean="0">
                <a:latin typeface="Symbol" charset="2"/>
                <a:cs typeface="Symbol" charset="2"/>
              </a:rPr>
              <a:t>t</a:t>
            </a:r>
            <a:r>
              <a:rPr lang="en-US" sz="1600" i="1" dirty="0" smtClean="0">
                <a:latin typeface="Arial"/>
                <a:cs typeface="Arial"/>
              </a:rPr>
              <a:t>~1:11:11</a:t>
            </a:r>
          </a:p>
          <a:p>
            <a:pPr algn="ctr"/>
            <a:r>
              <a:rPr lang="en-US" sz="1600" i="1" dirty="0" smtClean="0">
                <a:latin typeface="Arial"/>
                <a:cs typeface="Arial"/>
              </a:rPr>
              <a:t>Normal hierarchy</a:t>
            </a:r>
            <a:endParaRPr lang="en-US" sz="1600" i="1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1520" y="4737918"/>
            <a:ext cx="22533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0000FF"/>
                </a:solidFill>
                <a:latin typeface="Arial"/>
                <a:cs typeface="Arial"/>
              </a:rPr>
              <a:t>Scenarios for which</a:t>
            </a:r>
          </a:p>
          <a:p>
            <a:pPr algn="ctr"/>
            <a:r>
              <a:rPr lang="en-US" i="1" dirty="0" err="1" smtClean="0">
                <a:solidFill>
                  <a:srgbClr val="0000FF"/>
                </a:solidFill>
                <a:latin typeface="Arial"/>
                <a:cs typeface="Arial"/>
              </a:rPr>
              <a:t>baryogenesis</a:t>
            </a:r>
            <a:r>
              <a:rPr lang="en-US" i="1" dirty="0" smtClean="0">
                <a:solidFill>
                  <a:srgbClr val="0000FF"/>
                </a:solidFill>
                <a:latin typeface="Arial"/>
                <a:cs typeface="Arial"/>
              </a:rPr>
              <a:t> was</a:t>
            </a:r>
          </a:p>
          <a:p>
            <a:pPr algn="ctr"/>
            <a:r>
              <a:rPr lang="en-US" i="1" dirty="0">
                <a:solidFill>
                  <a:srgbClr val="0000FF"/>
                </a:solidFill>
                <a:latin typeface="Arial"/>
                <a:cs typeface="Arial"/>
              </a:rPr>
              <a:t>n</a:t>
            </a:r>
            <a:r>
              <a:rPr lang="en-US" i="1" dirty="0" smtClean="0">
                <a:solidFill>
                  <a:srgbClr val="0000FF"/>
                </a:solidFill>
                <a:latin typeface="Arial"/>
                <a:cs typeface="Arial"/>
              </a:rPr>
              <a:t>umerically proven </a:t>
            </a:r>
            <a:endParaRPr lang="en-US" i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96" y="44624"/>
            <a:ext cx="481486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1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339752" y="6356350"/>
            <a:ext cx="2895600" cy="365125"/>
          </a:xfrm>
        </p:spPr>
        <p:txBody>
          <a:bodyPr/>
          <a:lstStyle/>
          <a:p>
            <a:r>
              <a:rPr lang="en-US" smtClean="0"/>
              <a:t>G. De Lellis, The SHiP Facility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902896" y="6520259"/>
            <a:ext cx="2133600" cy="365125"/>
          </a:xfrm>
        </p:spPr>
        <p:txBody>
          <a:bodyPr/>
          <a:lstStyle/>
          <a:p>
            <a:fld id="{8DC2BFB3-280A-D442-8801-AA8F0FA99DBA}" type="slidenum">
              <a:rPr lang="en-US" smtClean="0"/>
              <a:t>23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8348" y="908721"/>
            <a:ext cx="5890156" cy="47525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3861048"/>
            <a:ext cx="3271008" cy="247517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99592" y="44625"/>
            <a:ext cx="7632848" cy="461665"/>
          </a:xfrm>
          <a:prstGeom prst="rect">
            <a:avLst/>
          </a:prstGeom>
          <a:solidFill>
            <a:srgbClr val="DCE6F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err="1" smtClean="0">
                <a:latin typeface="Symbol" charset="2"/>
                <a:cs typeface="Symbol" charset="2"/>
              </a:rPr>
              <a:t>n</a:t>
            </a:r>
            <a:r>
              <a:rPr lang="en-US" sz="2400" b="1" i="1" baseline="-25000" dirty="0" err="1" smtClean="0">
                <a:latin typeface="Symbol" charset="2"/>
                <a:cs typeface="Symbol" charset="2"/>
              </a:rPr>
              <a:t>t</a:t>
            </a:r>
            <a:r>
              <a:rPr lang="en-US" sz="2400" b="1" i="1" dirty="0" smtClean="0">
                <a:latin typeface="Arial"/>
                <a:cs typeface="Arial"/>
              </a:rPr>
              <a:t> detector follows the </a:t>
            </a:r>
            <a:r>
              <a:rPr lang="en-US" sz="2400" b="1" i="1" dirty="0" smtClean="0">
                <a:latin typeface="Arial"/>
                <a:cs typeface="Arial"/>
              </a:rPr>
              <a:t>OPERA concept</a:t>
            </a:r>
            <a:endParaRPr lang="en-US" sz="2400" b="1" i="1" dirty="0" smtClean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496" y="3212976"/>
            <a:ext cx="3259478" cy="584776"/>
          </a:xfrm>
          <a:prstGeom prst="rect">
            <a:avLst/>
          </a:prstGeom>
          <a:solidFill>
            <a:srgbClr val="FDEADA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b="1" i="1" dirty="0" smtClean="0">
                <a:latin typeface="Arial"/>
                <a:cs typeface="Arial"/>
              </a:rPr>
              <a:t>Emulsion Cloud Chamber</a:t>
            </a:r>
          </a:p>
          <a:p>
            <a:pPr algn="ctr"/>
            <a:r>
              <a:rPr lang="en-US" sz="1600" b="1" i="1" dirty="0" smtClean="0">
                <a:latin typeface="Arial"/>
                <a:cs typeface="Arial"/>
              </a:rPr>
              <a:t>Is a key element of </a:t>
            </a:r>
            <a:r>
              <a:rPr lang="en-US" sz="1600" b="1" i="1" dirty="0" err="1" smtClean="0">
                <a:latin typeface="Symbol" charset="2"/>
                <a:cs typeface="Symbol" charset="2"/>
              </a:rPr>
              <a:t>n</a:t>
            </a:r>
            <a:r>
              <a:rPr lang="en-US" sz="1600" b="1" i="1" baseline="-25000" dirty="0" err="1" smtClean="0">
                <a:latin typeface="Symbol" charset="2"/>
                <a:cs typeface="Symbol" charset="2"/>
              </a:rPr>
              <a:t>t</a:t>
            </a:r>
            <a:r>
              <a:rPr lang="en-US" sz="1600" b="1" i="1" dirty="0" smtClean="0">
                <a:latin typeface="Arial"/>
                <a:cs typeface="Arial"/>
              </a:rPr>
              <a:t> detection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6" y="44624"/>
            <a:ext cx="481486" cy="5760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96" y="692696"/>
            <a:ext cx="3167168" cy="223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450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7248" y="1473200"/>
            <a:ext cx="8969376" cy="4525963"/>
          </a:xfrm>
        </p:spPr>
        <p:txBody>
          <a:bodyPr>
            <a:normAutofit/>
          </a:bodyPr>
          <a:lstStyle/>
          <a:p>
            <a:pPr>
              <a:buClr>
                <a:srgbClr val="008000"/>
              </a:buClr>
            </a:pPr>
            <a:r>
              <a:rPr lang="en-GB" sz="2800" dirty="0" smtClean="0">
                <a:latin typeface="Times New Roman"/>
                <a:cs typeface="Times New Roman"/>
              </a:rPr>
              <a:t>Less known particle in the Standard Model</a:t>
            </a:r>
          </a:p>
          <a:p>
            <a:pPr marL="342900" lvl="1" indent="-342900">
              <a:buClr>
                <a:srgbClr val="008000"/>
              </a:buClr>
              <a:buFont typeface="Arial"/>
              <a:buChar char="•"/>
            </a:pPr>
            <a:r>
              <a:rPr lang="en-GB" dirty="0" smtClean="0">
                <a:solidFill>
                  <a:srgbClr val="008000"/>
                </a:solidFill>
                <a:latin typeface="Times New Roman"/>
                <a:cs typeface="Times New Roman"/>
              </a:rPr>
              <a:t>First observation </a:t>
            </a:r>
            <a:r>
              <a:rPr lang="en-GB" dirty="0" smtClean="0">
                <a:latin typeface="Times New Roman"/>
                <a:cs typeface="Times New Roman"/>
              </a:rPr>
              <a:t>by DONUT at Fermilab in 2001               with 4 detected candidates, </a:t>
            </a:r>
            <a:r>
              <a:rPr lang="en-GB" altLang="ja-JP" sz="2400" i="1" dirty="0" smtClean="0">
                <a:latin typeface="Times New Roman"/>
                <a:ea typeface="Comic Sans MS" pitchFamily="66" charset="0"/>
                <a:cs typeface="Times New Roman"/>
              </a:rPr>
              <a:t>Phys. Lett. B504 (2001) 218-224</a:t>
            </a:r>
            <a:endParaRPr lang="en-GB" altLang="ja-JP" i="1" dirty="0" smtClean="0">
              <a:latin typeface="Times New Roman"/>
              <a:ea typeface="Comic Sans MS" pitchFamily="66" charset="0"/>
              <a:cs typeface="Times New Roman"/>
            </a:endParaRPr>
          </a:p>
          <a:p>
            <a:pPr marL="342900" lvl="1" indent="-342900">
              <a:buClr>
                <a:srgbClr val="008000"/>
              </a:buClr>
              <a:buFont typeface="Arial"/>
              <a:buChar char="•"/>
            </a:pPr>
            <a:r>
              <a:rPr lang="en-GB" dirty="0" smtClean="0">
                <a:latin typeface="Times New Roman"/>
                <a:cs typeface="Times New Roman"/>
              </a:rPr>
              <a:t>9 events (with an estimated background of 1.5) were reported in 2008 with looser cuts </a:t>
            </a:r>
          </a:p>
          <a:p>
            <a:pPr marL="0" lvl="1" indent="0">
              <a:buClr>
                <a:srgbClr val="008000"/>
              </a:buClr>
              <a:buNone/>
            </a:pPr>
            <a:r>
              <a:rPr lang="en-GB" altLang="ja-JP" dirty="0" smtClean="0">
                <a:latin typeface="Times New Roman"/>
                <a:ea typeface="Comic Sans MS" pitchFamily="66" charset="0"/>
                <a:cs typeface="Times New Roman"/>
                <a:sym typeface="Symbol"/>
              </a:rPr>
              <a:t>            </a:t>
            </a:r>
            <a:r>
              <a:rPr lang="en-GB" altLang="ja-JP" baseline="30000" dirty="0" smtClean="0">
                <a:latin typeface="Times New Roman"/>
                <a:ea typeface="Comic Sans MS" pitchFamily="66" charset="0"/>
                <a:cs typeface="Times New Roman"/>
                <a:sym typeface="Symbol"/>
              </a:rPr>
              <a:t>const</a:t>
            </a:r>
            <a:r>
              <a:rPr lang="en-GB" altLang="ja-JP" dirty="0" smtClean="0">
                <a:latin typeface="Times New Roman"/>
                <a:ea typeface="Comic Sans MS" pitchFamily="66" charset="0"/>
                <a:cs typeface="Times New Roman"/>
                <a:sym typeface="Symbol"/>
              </a:rPr>
              <a:t> (</a:t>
            </a:r>
            <a:r>
              <a:rPr lang="en-GB" altLang="ja-JP" baseline="-25000" dirty="0" smtClean="0">
                <a:latin typeface="Times New Roman"/>
                <a:ea typeface="Comic Sans MS" pitchFamily="66" charset="0"/>
                <a:cs typeface="Times New Roman"/>
                <a:sym typeface="Symbol"/>
              </a:rPr>
              <a:t></a:t>
            </a:r>
            <a:r>
              <a:rPr lang="en-GB" altLang="ja-JP" dirty="0" smtClean="0">
                <a:latin typeface="Times New Roman"/>
                <a:ea typeface="Comic Sans MS" pitchFamily="66" charset="0"/>
                <a:cs typeface="Times New Roman"/>
                <a:sym typeface="Symbol"/>
              </a:rPr>
              <a:t>) = (0.390.130.13)10</a:t>
            </a:r>
            <a:r>
              <a:rPr lang="en-GB" altLang="ja-JP" baseline="30000" dirty="0" smtClean="0">
                <a:latin typeface="Times New Roman"/>
                <a:ea typeface="Comic Sans MS" pitchFamily="66" charset="0"/>
                <a:cs typeface="Times New Roman"/>
                <a:sym typeface="Symbol"/>
              </a:rPr>
              <a:t>-38</a:t>
            </a:r>
            <a:r>
              <a:rPr lang="en-GB" altLang="ja-JP" dirty="0" smtClean="0">
                <a:latin typeface="Times New Roman"/>
                <a:ea typeface="Comic Sans MS" pitchFamily="66" charset="0"/>
                <a:cs typeface="Times New Roman"/>
                <a:sym typeface="Symbol"/>
              </a:rPr>
              <a:t> cm</a:t>
            </a:r>
            <a:r>
              <a:rPr lang="en-GB" altLang="ja-JP" baseline="30000" dirty="0" smtClean="0">
                <a:latin typeface="Times New Roman"/>
                <a:ea typeface="Comic Sans MS" pitchFamily="66" charset="0"/>
                <a:cs typeface="Times New Roman"/>
                <a:sym typeface="Symbol"/>
              </a:rPr>
              <a:t>2</a:t>
            </a:r>
            <a:r>
              <a:rPr lang="en-GB" altLang="ja-JP" dirty="0" smtClean="0">
                <a:latin typeface="Times New Roman"/>
                <a:ea typeface="Comic Sans MS" pitchFamily="66" charset="0"/>
                <a:cs typeface="Times New Roman"/>
                <a:sym typeface="Symbol"/>
              </a:rPr>
              <a:t> GeV</a:t>
            </a:r>
            <a:r>
              <a:rPr lang="en-GB" altLang="ja-JP" baseline="30000" dirty="0" smtClean="0">
                <a:latin typeface="Times New Roman"/>
                <a:ea typeface="Comic Sans MS" pitchFamily="66" charset="0"/>
                <a:cs typeface="Times New Roman"/>
                <a:sym typeface="Symbol"/>
              </a:rPr>
              <a:t>-1</a:t>
            </a:r>
            <a:r>
              <a:rPr lang="en-GB" altLang="ja-JP" dirty="0" smtClean="0">
                <a:latin typeface="Times New Roman"/>
                <a:ea typeface="Comic Sans MS" pitchFamily="66" charset="0"/>
                <a:cs typeface="Times New Roman"/>
                <a:sym typeface="Symbol"/>
              </a:rPr>
              <a:t> </a:t>
            </a:r>
            <a:endParaRPr lang="en-GB" dirty="0" smtClean="0">
              <a:latin typeface="Times New Roman"/>
              <a:cs typeface="Times New Roman"/>
            </a:endParaRPr>
          </a:p>
          <a:p>
            <a:pPr>
              <a:buClr>
                <a:srgbClr val="008000"/>
              </a:buClr>
            </a:pPr>
            <a:r>
              <a:rPr lang="en-GB" sz="2800" dirty="0" smtClean="0">
                <a:latin typeface="Times New Roman"/>
                <a:cs typeface="Times New Roman"/>
              </a:rPr>
              <a:t>5 </a:t>
            </a:r>
            <a:r>
              <a:rPr lang="en-GB" altLang="ja-JP" sz="2800" dirty="0" smtClean="0">
                <a:latin typeface="Times New Roman"/>
                <a:ea typeface="Comic Sans MS" pitchFamily="66" charset="0"/>
                <a:cs typeface="Times New Roman"/>
                <a:sym typeface="Symbol"/>
              </a:rPr>
              <a:t></a:t>
            </a:r>
            <a:r>
              <a:rPr lang="en-GB" altLang="ja-JP" sz="2800" baseline="-25000" dirty="0" smtClean="0">
                <a:latin typeface="Times New Roman"/>
                <a:ea typeface="Comic Sans MS" pitchFamily="66" charset="0"/>
                <a:cs typeface="Times New Roman"/>
                <a:sym typeface="Symbol"/>
              </a:rPr>
              <a:t></a:t>
            </a:r>
            <a:r>
              <a:rPr lang="en-GB" sz="2800" dirty="0" smtClean="0">
                <a:latin typeface="Times New Roman"/>
                <a:cs typeface="Times New Roman"/>
              </a:rPr>
              <a:t> candidates reported by OPERA for the discovery (5.1</a:t>
            </a:r>
            <a:r>
              <a:rPr lang="en-GB" altLang="ja-JP" sz="2800" dirty="0" smtClean="0">
                <a:latin typeface="Times New Roman"/>
                <a:ea typeface="Comic Sans MS" pitchFamily="66" charset="0"/>
                <a:cs typeface="Times New Roman"/>
                <a:sym typeface="Symbol"/>
              </a:rPr>
              <a:t></a:t>
            </a:r>
            <a:r>
              <a:rPr lang="en-GB" sz="2800" dirty="0" smtClean="0">
                <a:latin typeface="Times New Roman"/>
                <a:cs typeface="Times New Roman"/>
              </a:rPr>
              <a:t> result) of </a:t>
            </a:r>
            <a:r>
              <a:rPr lang="en-GB" altLang="ja-JP" sz="2800" dirty="0" smtClean="0">
                <a:solidFill>
                  <a:srgbClr val="008000"/>
                </a:solidFill>
                <a:latin typeface="Times New Roman"/>
                <a:ea typeface="Comic Sans MS" pitchFamily="66" charset="0"/>
                <a:cs typeface="Times New Roman"/>
                <a:sym typeface="Symbol"/>
              </a:rPr>
              <a:t></a:t>
            </a:r>
            <a:r>
              <a:rPr lang="en-GB" altLang="ja-JP" sz="2800" baseline="-25000" dirty="0" smtClean="0">
                <a:solidFill>
                  <a:srgbClr val="008000"/>
                </a:solidFill>
                <a:latin typeface="Times New Roman"/>
                <a:ea typeface="Comic Sans MS" pitchFamily="66" charset="0"/>
                <a:cs typeface="Times New Roman"/>
                <a:sym typeface="Symbol"/>
              </a:rPr>
              <a:t> </a:t>
            </a:r>
            <a:r>
              <a:rPr lang="en-GB" sz="28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appearance </a:t>
            </a:r>
            <a:r>
              <a:rPr lang="en-GB" sz="2800" dirty="0" smtClean="0">
                <a:latin typeface="Times New Roman"/>
                <a:cs typeface="Times New Roman"/>
              </a:rPr>
              <a:t>in the CNGS neutrino beam</a:t>
            </a:r>
          </a:p>
          <a:p>
            <a:pPr>
              <a:buClr>
                <a:srgbClr val="008000"/>
              </a:buClr>
            </a:pPr>
            <a:r>
              <a:rPr lang="en-GB" sz="2800" dirty="0" smtClean="0">
                <a:latin typeface="Times New Roman"/>
                <a:cs typeface="Times New Roman"/>
              </a:rPr>
              <a:t>Tau anti-neutrino never observed  </a:t>
            </a:r>
            <a:endParaRPr lang="en-GB" sz="2800" dirty="0">
              <a:latin typeface="Times New Roman"/>
              <a:cs typeface="Times New Roman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113447" y="96237"/>
            <a:ext cx="6755026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cap="small" dirty="0" smtClean="0">
                <a:solidFill>
                  <a:srgbClr val="AB2411"/>
                </a:solidFill>
                <a:latin typeface="Times New Roman"/>
                <a:cs typeface="Times New Roman"/>
              </a:rPr>
              <a:t>Motivation For </a:t>
            </a:r>
            <a:r>
              <a:rPr lang="en-GB" altLang="ja-JP" sz="4400" dirty="0" smtClean="0">
                <a:solidFill>
                  <a:srgbClr val="AB2411"/>
                </a:solidFill>
                <a:latin typeface="Times New Roman"/>
                <a:ea typeface="Comic Sans MS" pitchFamily="66" charset="0"/>
                <a:cs typeface="Times New Roman"/>
                <a:sym typeface="Symbol"/>
              </a:rPr>
              <a:t></a:t>
            </a:r>
            <a:r>
              <a:rPr lang="en-GB" altLang="ja-JP" sz="4400" baseline="-25000" dirty="0" smtClean="0">
                <a:solidFill>
                  <a:srgbClr val="AB2411"/>
                </a:solidFill>
                <a:latin typeface="Times New Roman"/>
                <a:ea typeface="Comic Sans MS" pitchFamily="66" charset="0"/>
                <a:cs typeface="Times New Roman"/>
                <a:sym typeface="Symbol"/>
              </a:rPr>
              <a:t> </a:t>
            </a:r>
            <a:r>
              <a:rPr lang="en-US" sz="4400" cap="small" dirty="0" smtClean="0">
                <a:solidFill>
                  <a:srgbClr val="AB2411"/>
                </a:solidFill>
                <a:latin typeface="Times New Roman"/>
                <a:cs typeface="Times New Roman"/>
              </a:rPr>
              <a:t>Studies</a:t>
            </a:r>
          </a:p>
          <a:p>
            <a:pPr algn="ctr"/>
            <a:r>
              <a:rPr lang="en-US" sz="4400" cap="small" dirty="0" smtClean="0">
                <a:solidFill>
                  <a:srgbClr val="AB2411"/>
                </a:solidFill>
                <a:latin typeface="Times New Roman"/>
                <a:cs typeface="Times New Roman"/>
              </a:rPr>
              <a:t>A Piece of SM Physics</a:t>
            </a:r>
            <a:endParaRPr lang="it-IT" sz="4400" cap="small" dirty="0">
              <a:solidFill>
                <a:srgbClr val="AB2411"/>
              </a:solidFill>
              <a:latin typeface="Times New Roman"/>
              <a:cs typeface="Times New Roman"/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G. De Lellis, The SHiP Facility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92343-64F5-6843-BD88-1418CF3A7F04}" type="slidenum">
              <a:rPr lang="it-IT" smtClean="0"/>
              <a:t>24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7344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tex-image-1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66" t="-14339" r="-1854" b="-19424"/>
          <a:stretch/>
        </p:blipFill>
        <p:spPr>
          <a:xfrm>
            <a:off x="162539" y="959785"/>
            <a:ext cx="8838586" cy="897590"/>
          </a:xfrm>
          <a:prstGeom prst="rect">
            <a:avLst/>
          </a:prstGeom>
          <a:ln w="19050" cmpd="sng">
            <a:solidFill>
              <a:srgbClr val="008000"/>
            </a:solidFill>
          </a:ln>
        </p:spPr>
      </p:pic>
      <p:pic>
        <p:nvPicPr>
          <p:cNvPr id="7" name="Immagine 6" descr="sigmac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34" y="2008533"/>
            <a:ext cx="2667000" cy="533400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358065" y="2375714"/>
            <a:ext cx="3282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i="1" dirty="0" smtClean="0">
                <a:solidFill>
                  <a:srgbClr val="0F00E7"/>
                </a:solidFill>
                <a:latin typeface="Times New Roman"/>
                <a:cs typeface="Times New Roman"/>
              </a:rPr>
              <a:t>Physics Reports 433 (2006) 127 </a:t>
            </a:r>
            <a:endParaRPr lang="en-CA" i="1" dirty="0">
              <a:solidFill>
                <a:srgbClr val="0F00E7"/>
              </a:solidFill>
              <a:latin typeface="Times New Roman"/>
              <a:cs typeface="Times New Roman"/>
            </a:endParaRPr>
          </a:p>
        </p:txBody>
      </p:sp>
      <p:grpSp>
        <p:nvGrpSpPr>
          <p:cNvPr id="30" name="Gruppo 29"/>
          <p:cNvGrpSpPr/>
          <p:nvPr/>
        </p:nvGrpSpPr>
        <p:grpSpPr>
          <a:xfrm>
            <a:off x="3808495" y="2283499"/>
            <a:ext cx="5176755" cy="558800"/>
            <a:chOff x="3650882" y="2494476"/>
            <a:chExt cx="5176755" cy="558800"/>
          </a:xfrm>
        </p:grpSpPr>
        <p:pic>
          <p:nvPicPr>
            <p:cNvPr id="5" name="Immagine 4" descr="fds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0882" y="2494476"/>
              <a:ext cx="2603500" cy="558800"/>
            </a:xfrm>
            <a:prstGeom prst="rect">
              <a:avLst/>
            </a:prstGeom>
          </p:spPr>
        </p:pic>
        <p:sp>
          <p:nvSpPr>
            <p:cNvPr id="10" name="CasellaDiTesto 9"/>
            <p:cNvSpPr txBox="1"/>
            <p:nvPr/>
          </p:nvSpPr>
          <p:spPr>
            <a:xfrm>
              <a:off x="6363288" y="2575241"/>
              <a:ext cx="24643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i="1" dirty="0" smtClean="0">
                  <a:solidFill>
                    <a:srgbClr val="0F00E7"/>
                  </a:solidFill>
                  <a:latin typeface="Times New Roman"/>
                  <a:cs typeface="Times New Roman"/>
                </a:rPr>
                <a:t>JHEP 1309 (2013) 058 </a:t>
              </a:r>
              <a:endParaRPr lang="en-CA" i="1" dirty="0">
                <a:solidFill>
                  <a:srgbClr val="0F00E7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16" name="CasellaDiTesto 15"/>
          <p:cNvSpPr txBox="1"/>
          <p:nvPr/>
        </p:nvSpPr>
        <p:spPr>
          <a:xfrm>
            <a:off x="5374083" y="4037042"/>
            <a:ext cx="2873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Times New Roman"/>
                <a:cs typeface="Times New Roman"/>
              </a:rPr>
              <a:t>NA27 with 400 GeV protons</a:t>
            </a:r>
            <a:endParaRPr lang="it-IT" dirty="0">
              <a:latin typeface="Times New Roman"/>
              <a:cs typeface="Times New Roman"/>
            </a:endParaRPr>
          </a:p>
        </p:txBody>
      </p:sp>
      <p:grpSp>
        <p:nvGrpSpPr>
          <p:cNvPr id="29" name="Gruppo 28"/>
          <p:cNvGrpSpPr/>
          <p:nvPr/>
        </p:nvGrpSpPr>
        <p:grpSpPr>
          <a:xfrm>
            <a:off x="4127813" y="1869717"/>
            <a:ext cx="4793937" cy="520700"/>
            <a:chOff x="3635007" y="3026049"/>
            <a:chExt cx="4793937" cy="520700"/>
          </a:xfrm>
        </p:grpSpPr>
        <p:pic>
          <p:nvPicPr>
            <p:cNvPr id="6" name="Immagine 5" descr="brds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5007" y="3026049"/>
              <a:ext cx="3568700" cy="520700"/>
            </a:xfrm>
            <a:prstGeom prst="rect">
              <a:avLst/>
            </a:prstGeom>
          </p:spPr>
        </p:pic>
        <p:sp>
          <p:nvSpPr>
            <p:cNvPr id="17" name="CasellaDiTesto 16"/>
            <p:cNvSpPr txBox="1"/>
            <p:nvPr/>
          </p:nvSpPr>
          <p:spPr>
            <a:xfrm>
              <a:off x="7171957" y="3100901"/>
              <a:ext cx="1256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i="1" dirty="0" smtClean="0">
                  <a:solidFill>
                    <a:srgbClr val="0F00E7"/>
                  </a:solidFill>
                  <a:latin typeface="Times New Roman"/>
                  <a:cs typeface="Times New Roman"/>
                </a:rPr>
                <a:t>PDG 2014</a:t>
              </a:r>
              <a:endParaRPr lang="en-CA" i="1" dirty="0">
                <a:solidFill>
                  <a:srgbClr val="0F00E7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21" name="Rettangolo 20"/>
          <p:cNvSpPr/>
          <p:nvPr/>
        </p:nvSpPr>
        <p:spPr>
          <a:xfrm>
            <a:off x="495914" y="135445"/>
            <a:ext cx="82047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cap="small" dirty="0" smtClean="0">
                <a:solidFill>
                  <a:srgbClr val="AB2411"/>
                </a:solidFill>
                <a:latin typeface="Times New Roman"/>
                <a:cs typeface="Times New Roman"/>
              </a:rPr>
              <a:t>Facility Ideal To Study </a:t>
            </a:r>
            <a:r>
              <a:rPr lang="en-GB" altLang="ja-JP" sz="4000" dirty="0" smtClean="0">
                <a:solidFill>
                  <a:srgbClr val="AB2411"/>
                </a:solidFill>
                <a:latin typeface="Times New Roman"/>
                <a:ea typeface="Comic Sans MS" pitchFamily="66" charset="0"/>
                <a:cs typeface="Times New Roman"/>
                <a:sym typeface="Symbol"/>
              </a:rPr>
              <a:t></a:t>
            </a:r>
            <a:r>
              <a:rPr lang="en-GB" altLang="ja-JP" sz="4000" baseline="-25000" dirty="0" smtClean="0">
                <a:solidFill>
                  <a:srgbClr val="AB2411"/>
                </a:solidFill>
                <a:latin typeface="Times New Roman"/>
                <a:ea typeface="Comic Sans MS" pitchFamily="66" charset="0"/>
                <a:cs typeface="Times New Roman"/>
                <a:sym typeface="Symbol"/>
              </a:rPr>
              <a:t></a:t>
            </a:r>
            <a:r>
              <a:rPr lang="en-GB" altLang="ja-JP" sz="4000" dirty="0" smtClean="0">
                <a:solidFill>
                  <a:srgbClr val="AB2411"/>
                </a:solidFill>
                <a:latin typeface="Times New Roman"/>
                <a:ea typeface="Comic Sans MS" pitchFamily="66" charset="0"/>
                <a:cs typeface="Times New Roman"/>
                <a:sym typeface="Symbol"/>
              </a:rPr>
              <a:t> </a:t>
            </a:r>
            <a:r>
              <a:rPr lang="en-US" sz="4000" cap="small" dirty="0" smtClean="0">
                <a:solidFill>
                  <a:srgbClr val="AB2411"/>
                </a:solidFill>
                <a:latin typeface="Times New Roman"/>
                <a:cs typeface="Times New Roman"/>
              </a:rPr>
              <a:t>Physics</a:t>
            </a:r>
            <a:endParaRPr lang="it-IT" sz="4000" cap="small" dirty="0">
              <a:solidFill>
                <a:srgbClr val="AB2411"/>
              </a:solidFill>
              <a:latin typeface="Times New Roman"/>
              <a:cs typeface="Times New Roman"/>
            </a:endParaRPr>
          </a:p>
        </p:txBody>
      </p:sp>
      <p:cxnSp>
        <p:nvCxnSpPr>
          <p:cNvPr id="13" name="Connettore 2 12"/>
          <p:cNvCxnSpPr/>
          <p:nvPr/>
        </p:nvCxnSpPr>
        <p:spPr>
          <a:xfrm flipH="1">
            <a:off x="1881320" y="1293573"/>
            <a:ext cx="423296" cy="852369"/>
          </a:xfrm>
          <a:prstGeom prst="straightConnector1">
            <a:avLst/>
          </a:prstGeom>
          <a:ln w="19050" cmpd="sng">
            <a:solidFill>
              <a:srgbClr val="008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/>
          <p:cNvCxnSpPr>
            <a:endCxn id="6" idx="1"/>
          </p:cNvCxnSpPr>
          <p:nvPr/>
        </p:nvCxnSpPr>
        <p:spPr>
          <a:xfrm>
            <a:off x="3557290" y="1479866"/>
            <a:ext cx="570523" cy="650201"/>
          </a:xfrm>
          <a:prstGeom prst="straightConnector1">
            <a:avLst/>
          </a:prstGeom>
          <a:ln w="19050" cmpd="sng">
            <a:solidFill>
              <a:srgbClr val="008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2 31"/>
          <p:cNvCxnSpPr>
            <a:endCxn id="5" idx="1"/>
          </p:cNvCxnSpPr>
          <p:nvPr/>
        </p:nvCxnSpPr>
        <p:spPr>
          <a:xfrm>
            <a:off x="2986767" y="1639866"/>
            <a:ext cx="821728" cy="923033"/>
          </a:xfrm>
          <a:prstGeom prst="straightConnector1">
            <a:avLst/>
          </a:prstGeom>
          <a:ln w="19050" cmpd="sng">
            <a:solidFill>
              <a:srgbClr val="008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5" name="Segnaposto contenuto 13" descr="expccbar.png"/>
          <p:cNvPicPr>
            <a:picLocks noGrp="1" noChangeAspect="1"/>
          </p:cNvPicPr>
          <p:nvPr>
            <p:ph sz="half"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2" r="892" b="3648"/>
          <a:stretch/>
        </p:blipFill>
        <p:spPr>
          <a:xfrm>
            <a:off x="63500" y="3225755"/>
            <a:ext cx="4016688" cy="3632246"/>
          </a:xfrm>
          <a:prstGeom prst="rect">
            <a:avLst/>
          </a:prstGeom>
        </p:spPr>
      </p:pic>
      <p:pic>
        <p:nvPicPr>
          <p:cNvPr id="36" name="Segnaposto contenuto 18" descr="sigmacharm.png"/>
          <p:cNvPicPr>
            <a:picLocks noGrp="1" noChangeAspect="1"/>
          </p:cNvPicPr>
          <p:nvPr>
            <p:ph sz="half" idx="2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27" r="697" b="536"/>
          <a:stretch/>
        </p:blipFill>
        <p:spPr>
          <a:xfrm>
            <a:off x="4115423" y="3225756"/>
            <a:ext cx="4730721" cy="3616604"/>
          </a:xfrm>
        </p:spPr>
      </p:pic>
      <p:sp>
        <p:nvSpPr>
          <p:cNvPr id="38" name="Rettangolo 37"/>
          <p:cNvSpPr/>
          <p:nvPr/>
        </p:nvSpPr>
        <p:spPr>
          <a:xfrm>
            <a:off x="4624993" y="5800209"/>
            <a:ext cx="4247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0F00E7"/>
                </a:solidFill>
                <a:latin typeface="Times New Roman"/>
                <a:cs typeface="Times New Roman"/>
              </a:rPr>
              <a:t>arXiv: 1504.04855 </a:t>
            </a:r>
            <a:r>
              <a:rPr lang="en-GB" dirty="0" err="1" smtClean="0">
                <a:solidFill>
                  <a:srgbClr val="0F00E7"/>
                </a:solidFill>
                <a:latin typeface="Times New Roman"/>
                <a:cs typeface="Times New Roman"/>
              </a:rPr>
              <a:t>SHiP</a:t>
            </a:r>
            <a:r>
              <a:rPr lang="en-GB" dirty="0" smtClean="0">
                <a:solidFill>
                  <a:srgbClr val="0F00E7"/>
                </a:solidFill>
                <a:latin typeface="Times New Roman"/>
                <a:cs typeface="Times New Roman"/>
              </a:rPr>
              <a:t> Physics Proposal</a:t>
            </a:r>
            <a:endParaRPr lang="en-GB" dirty="0">
              <a:solidFill>
                <a:srgbClr val="0F00E7"/>
              </a:solidFill>
              <a:latin typeface="Times New Roman"/>
              <a:cs typeface="Times New Roman"/>
            </a:endParaRPr>
          </a:p>
        </p:txBody>
      </p:sp>
      <p:sp>
        <p:nvSpPr>
          <p:cNvPr id="39" name="Rettangolo 38"/>
          <p:cNvSpPr/>
          <p:nvPr/>
        </p:nvSpPr>
        <p:spPr>
          <a:xfrm>
            <a:off x="1606227" y="4946469"/>
            <a:ext cx="21720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 smtClean="0">
                <a:solidFill>
                  <a:srgbClr val="AB2411"/>
                </a:solidFill>
                <a:latin typeface="Times New Roman"/>
                <a:cs typeface="Times New Roman"/>
              </a:rPr>
              <a:t>NA27 with 400 GeV protons</a:t>
            </a:r>
            <a:endParaRPr lang="it-IT" dirty="0">
              <a:solidFill>
                <a:srgbClr val="AB2411"/>
              </a:solidFill>
              <a:latin typeface="Times New Roman"/>
              <a:cs typeface="Times New Roman"/>
            </a:endParaRPr>
          </a:p>
        </p:txBody>
      </p:sp>
      <p:sp>
        <p:nvSpPr>
          <p:cNvPr id="40" name="Ovale 39"/>
          <p:cNvSpPr/>
          <p:nvPr/>
        </p:nvSpPr>
        <p:spPr>
          <a:xfrm>
            <a:off x="1555356" y="4422249"/>
            <a:ext cx="545452" cy="483126"/>
          </a:xfrm>
          <a:prstGeom prst="ellipse">
            <a:avLst/>
          </a:prstGeom>
          <a:noFill/>
          <a:ln w="19050" cmpd="sng">
            <a:solidFill>
              <a:srgbClr val="AB241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1" name="Immagine 40" descr="latex-image-1.pdf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960"/>
          <a:stretch/>
        </p:blipFill>
        <p:spPr>
          <a:xfrm>
            <a:off x="1182713" y="2735380"/>
            <a:ext cx="1545205" cy="279399"/>
          </a:xfrm>
          <a:prstGeom prst="rect">
            <a:avLst/>
          </a:prstGeom>
        </p:spPr>
      </p:pic>
      <p:pic>
        <p:nvPicPr>
          <p:cNvPr id="23" name="Immagine 22" descr="latex-image-1.pdf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42"/>
          <a:stretch/>
        </p:blipFill>
        <p:spPr>
          <a:xfrm>
            <a:off x="1088645" y="2936379"/>
            <a:ext cx="1545205" cy="338002"/>
          </a:xfrm>
          <a:prstGeom prst="rect">
            <a:avLst/>
          </a:prstGeom>
        </p:spPr>
      </p:pic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G. De Lellis, The SHiP Facility</a:t>
            </a:r>
            <a:endParaRPr lang="it-IT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92343-64F5-6843-BD88-1418CF3A7F04}" type="slidenum">
              <a:rPr lang="it-IT" smtClean="0"/>
              <a:t>25</a:t>
            </a:fld>
            <a:endParaRPr lang="it-IT" dirty="0"/>
          </a:p>
        </p:txBody>
      </p:sp>
      <p:sp>
        <p:nvSpPr>
          <p:cNvPr id="8" name="Rettangolo 7"/>
          <p:cNvSpPr/>
          <p:nvPr/>
        </p:nvSpPr>
        <p:spPr>
          <a:xfrm>
            <a:off x="4980593" y="5407390"/>
            <a:ext cx="3886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 smtClean="0">
                <a:latin typeface="Times New Roman"/>
                <a:cs typeface="Times New Roman"/>
              </a:rPr>
              <a:t>Cacciari, Greco, Nason    JHEP 9805 (1998) 007</a:t>
            </a:r>
          </a:p>
          <a:p>
            <a:r>
              <a:rPr lang="it-IT" sz="1400" dirty="0" smtClean="0">
                <a:latin typeface="Times New Roman"/>
                <a:cs typeface="Times New Roman"/>
              </a:rPr>
              <a:t>Cacciari, </a:t>
            </a:r>
            <a:r>
              <a:rPr lang="it-IT" sz="1400" dirty="0" err="1" smtClean="0">
                <a:latin typeface="Times New Roman"/>
                <a:cs typeface="Times New Roman"/>
              </a:rPr>
              <a:t>Frixione</a:t>
            </a:r>
            <a:r>
              <a:rPr lang="it-IT" sz="1400" dirty="0" smtClean="0">
                <a:latin typeface="Times New Roman"/>
                <a:cs typeface="Times New Roman"/>
              </a:rPr>
              <a:t>, Nason JHEP </a:t>
            </a:r>
            <a:r>
              <a:rPr lang="it-IT" sz="1400" dirty="0">
                <a:latin typeface="Times New Roman"/>
                <a:cs typeface="Times New Roman"/>
              </a:rPr>
              <a:t>0103 (2001) 006 </a:t>
            </a:r>
          </a:p>
        </p:txBody>
      </p:sp>
    </p:spTree>
    <p:extLst>
      <p:ext uri="{BB962C8B-B14F-4D97-AF65-F5344CB8AC3E}">
        <p14:creationId xmlns:p14="http://schemas.microsoft.com/office/powerpoint/2010/main" val="320337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sigmanutau.pn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" b="389"/>
          <a:stretch/>
        </p:blipFill>
        <p:spPr>
          <a:xfrm>
            <a:off x="142241" y="1600200"/>
            <a:ext cx="4442459" cy="3352800"/>
          </a:xfrm>
          <a:ln w="19050" cmpd="sng">
            <a:solidFill>
              <a:srgbClr val="008000"/>
            </a:solidFill>
          </a:ln>
        </p:spPr>
      </p:pic>
      <p:sp>
        <p:nvSpPr>
          <p:cNvPr id="7" name="Rettangolo 6"/>
          <p:cNvSpPr/>
          <p:nvPr/>
        </p:nvSpPr>
        <p:spPr>
          <a:xfrm>
            <a:off x="1117963" y="156173"/>
            <a:ext cx="71256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ja-JP" sz="4000" dirty="0" smtClean="0">
                <a:solidFill>
                  <a:srgbClr val="AB2411"/>
                </a:solidFill>
                <a:latin typeface="Times New Roman"/>
                <a:ea typeface="Comic Sans MS" pitchFamily="66" charset="0"/>
                <a:cs typeface="Times New Roman"/>
                <a:sym typeface="Symbol"/>
              </a:rPr>
              <a:t></a:t>
            </a:r>
            <a:r>
              <a:rPr lang="en-GB" altLang="ja-JP" sz="4000" baseline="-25000" dirty="0" smtClean="0">
                <a:solidFill>
                  <a:srgbClr val="AB2411"/>
                </a:solidFill>
                <a:latin typeface="Times New Roman"/>
                <a:ea typeface="Comic Sans MS" pitchFamily="66" charset="0"/>
                <a:cs typeface="Times New Roman"/>
                <a:sym typeface="Symbol"/>
              </a:rPr>
              <a:t></a:t>
            </a:r>
            <a:r>
              <a:rPr lang="en-GB" altLang="ja-JP" sz="4000" dirty="0" smtClean="0">
                <a:solidFill>
                  <a:srgbClr val="AB2411"/>
                </a:solidFill>
                <a:latin typeface="Times New Roman"/>
                <a:ea typeface="Comic Sans MS" pitchFamily="66" charset="0"/>
                <a:cs typeface="Times New Roman"/>
                <a:sym typeface="Symbol"/>
              </a:rPr>
              <a:t> </a:t>
            </a:r>
            <a:r>
              <a:rPr lang="en-US" sz="4000" cap="small" dirty="0" smtClean="0">
                <a:solidFill>
                  <a:srgbClr val="AB2411"/>
                </a:solidFill>
                <a:latin typeface="Times New Roman"/>
                <a:cs typeface="Times New Roman"/>
              </a:rPr>
              <a:t>Interactions In The Target</a:t>
            </a:r>
            <a:endParaRPr lang="it-IT" sz="4000" cap="small" dirty="0">
              <a:solidFill>
                <a:srgbClr val="AB2411"/>
              </a:solidFill>
              <a:latin typeface="Times New Roman"/>
              <a:cs typeface="Times New Roman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4696753" y="1714004"/>
            <a:ext cx="43658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 smtClean="0">
                <a:latin typeface="Times New Roman"/>
                <a:cs typeface="Times New Roman"/>
              </a:rPr>
              <a:t>Expected number of interactions</a:t>
            </a:r>
            <a:r>
              <a:rPr lang="it-IT" sz="24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*</a:t>
            </a:r>
            <a:endParaRPr lang="it-IT" sz="2400" dirty="0">
              <a:solidFill>
                <a:srgbClr val="008000"/>
              </a:solidFill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5535721" y="2175669"/>
            <a:ext cx="270789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008000"/>
                </a:solidFill>
                <a:latin typeface="Times New Roman"/>
                <a:cs typeface="Times New Roman"/>
              </a:rPr>
              <a:t>*in 5 years run (2</a:t>
            </a:r>
            <a:r>
              <a:rPr lang="it-IT" dirty="0" smtClean="0">
                <a:solidFill>
                  <a:srgbClr val="008000"/>
                </a:solidFill>
                <a:latin typeface="+mj-lt"/>
                <a:cs typeface="Colibru"/>
              </a:rPr>
              <a:t>x</a:t>
            </a:r>
            <a:r>
              <a:rPr lang="it-IT" dirty="0" smtClean="0">
                <a:solidFill>
                  <a:srgbClr val="008000"/>
                </a:solidFill>
                <a:latin typeface="Times New Roman"/>
                <a:cs typeface="Times New Roman"/>
              </a:rPr>
              <a:t>10</a:t>
            </a:r>
            <a:r>
              <a:rPr lang="it-IT" baseline="300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20 </a:t>
            </a:r>
            <a:r>
              <a:rPr lang="it-IT" dirty="0" smtClean="0">
                <a:solidFill>
                  <a:srgbClr val="008000"/>
                </a:solidFill>
                <a:latin typeface="Times New Roman"/>
                <a:cs typeface="Times New Roman"/>
              </a:rPr>
              <a:t>pot)</a:t>
            </a:r>
          </a:p>
          <a:p>
            <a:r>
              <a:rPr lang="it-IT" dirty="0" smtClean="0">
                <a:solidFill>
                  <a:srgbClr val="008000"/>
                </a:solidFill>
                <a:latin typeface="Times New Roman"/>
                <a:cs typeface="Times New Roman"/>
              </a:rPr>
              <a:t>  target </a:t>
            </a:r>
            <a:r>
              <a:rPr lang="it-IT" dirty="0">
                <a:solidFill>
                  <a:srgbClr val="008000"/>
                </a:solidFill>
                <a:latin typeface="Times New Roman"/>
                <a:cs typeface="Times New Roman"/>
              </a:rPr>
              <a:t>mass ~ 9.6 ton (Pb) </a:t>
            </a:r>
            <a:endParaRPr lang="it-IT" dirty="0">
              <a:solidFill>
                <a:srgbClr val="008000"/>
              </a:solidFill>
            </a:endParaRPr>
          </a:p>
          <a:p>
            <a:endParaRPr lang="it-IT" dirty="0">
              <a:solidFill>
                <a:srgbClr val="008000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374070" y="4965683"/>
            <a:ext cx="42120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i="1" dirty="0" smtClean="0">
                <a:solidFill>
                  <a:srgbClr val="0F00E7"/>
                </a:solidFill>
                <a:latin typeface="Times New Roman"/>
                <a:cs typeface="Times New Roman"/>
              </a:rPr>
              <a:t>M. H. Reno, Phys. Rev. D74 (2006) 033001</a:t>
            </a:r>
            <a:endParaRPr lang="it-IT" dirty="0"/>
          </a:p>
        </p:txBody>
      </p:sp>
      <p:pic>
        <p:nvPicPr>
          <p:cNvPr id="11" name="Immagine 10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254" y="3292590"/>
            <a:ext cx="2540566" cy="431999"/>
          </a:xfrm>
          <a:prstGeom prst="rect">
            <a:avLst/>
          </a:prstGeom>
        </p:spPr>
      </p:pic>
      <p:pic>
        <p:nvPicPr>
          <p:cNvPr id="12" name="Immagine 1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377" y="3954326"/>
            <a:ext cx="2561137" cy="431999"/>
          </a:xfrm>
          <a:prstGeom prst="rect">
            <a:avLst/>
          </a:prstGeom>
        </p:spPr>
      </p:pic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G. De Lellis, The SHiP Facility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92343-64F5-6843-BD88-1418CF3A7F04}" type="slidenum">
              <a:rPr lang="it-IT" smtClean="0"/>
              <a:t>26</a:t>
            </a:fld>
            <a:endParaRPr lang="it-IT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5435600" y="4572000"/>
            <a:ext cx="30545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>
                <a:solidFill>
                  <a:srgbClr val="000090"/>
                </a:solidFill>
                <a:latin typeface="Times New Roman"/>
                <a:cs typeface="Times New Roman"/>
              </a:rPr>
              <a:t>20% uncertainty mainly</a:t>
            </a:r>
          </a:p>
          <a:p>
            <a:pPr algn="ctr"/>
            <a:r>
              <a:rPr lang="en-GB" dirty="0" smtClean="0">
                <a:solidFill>
                  <a:srgbClr val="000090"/>
                </a:solidFill>
                <a:latin typeface="Times New Roman"/>
                <a:cs typeface="Times New Roman"/>
              </a:rPr>
              <a:t>from scale variations in </a:t>
            </a:r>
          </a:p>
          <a:p>
            <a:pPr algn="ctr"/>
            <a:r>
              <a:rPr lang="en-GB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ccbar</a:t>
            </a:r>
            <a:r>
              <a:rPr lang="en-GB" dirty="0" smtClean="0">
                <a:solidFill>
                  <a:srgbClr val="000090"/>
                </a:solidFill>
                <a:latin typeface="Times New Roman"/>
                <a:cs typeface="Times New Roman"/>
              </a:rPr>
              <a:t> differential cross-section </a:t>
            </a:r>
            <a:endParaRPr lang="en-GB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374070" y="5823545"/>
            <a:ext cx="25699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dirty="0" smtClean="0">
                <a:latin typeface="Times New Roman"/>
                <a:cs typeface="Times New Roman"/>
              </a:rPr>
              <a:t>Scale choices</a:t>
            </a:r>
          </a:p>
          <a:p>
            <a:pPr marL="285750" indent="-285750">
              <a:buFont typeface="Arial"/>
              <a:buChar char="•"/>
            </a:pPr>
            <a:r>
              <a:rPr lang="en-GB" dirty="0" err="1" smtClean="0">
                <a:latin typeface="Times New Roman"/>
                <a:cs typeface="Times New Roman"/>
              </a:rPr>
              <a:t>Pdf</a:t>
            </a:r>
            <a:endParaRPr lang="en-GB" dirty="0" smtClean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GB" dirty="0" smtClean="0">
                <a:latin typeface="Times New Roman"/>
                <a:cs typeface="Times New Roman"/>
              </a:rPr>
              <a:t>Target mass correction</a:t>
            </a:r>
            <a:endParaRPr lang="en-GB" dirty="0">
              <a:latin typeface="Times New Roman"/>
              <a:cs typeface="Times New Roman"/>
            </a:endParaRPr>
          </a:p>
        </p:txBody>
      </p:sp>
      <p:pic>
        <p:nvPicPr>
          <p:cNvPr id="15" name="Immagine 1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5582248"/>
            <a:ext cx="2997200" cy="26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666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/>
          <p:nvPr/>
        </p:nvSpPr>
        <p:spPr>
          <a:xfrm>
            <a:off x="946731" y="774891"/>
            <a:ext cx="7380408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>
              <a:defRPr sz="1800"/>
            </a:pPr>
            <a:r>
              <a:rPr lang="en-US" sz="2000" dirty="0" smtClean="0">
                <a:uFill>
                  <a:solidFill/>
                </a:uFill>
                <a:latin typeface="Times New Roman"/>
                <a:ea typeface="Palatino"/>
                <a:cs typeface="Times New Roman"/>
                <a:sym typeface="Palatino"/>
              </a:rPr>
              <a:t>First </a:t>
            </a:r>
            <a:r>
              <a:rPr lang="en-US" sz="2000" dirty="0">
                <a:uFill>
                  <a:solidFill/>
                </a:uFill>
                <a:latin typeface="Times New Roman"/>
                <a:ea typeface="Palatino"/>
                <a:cs typeface="Times New Roman"/>
                <a:sym typeface="Palatino"/>
              </a:rPr>
              <a:t>evaluation of F</a:t>
            </a:r>
            <a:r>
              <a:rPr lang="en-US" sz="2000" baseline="-5999" dirty="0">
                <a:uFill>
                  <a:solidFill/>
                </a:uFill>
                <a:latin typeface="Times New Roman"/>
                <a:ea typeface="Palatino"/>
                <a:cs typeface="Times New Roman"/>
                <a:sym typeface="Palatino"/>
              </a:rPr>
              <a:t>4</a:t>
            </a:r>
            <a:r>
              <a:rPr lang="en-US" sz="2000" dirty="0">
                <a:uFill>
                  <a:solidFill/>
                </a:uFill>
                <a:latin typeface="Times New Roman"/>
                <a:ea typeface="Palatino"/>
                <a:cs typeface="Times New Roman"/>
                <a:sym typeface="Palatino"/>
              </a:rPr>
              <a:t> and F</a:t>
            </a:r>
            <a:r>
              <a:rPr lang="en-US" sz="2000" baseline="-5999" dirty="0">
                <a:uFill>
                  <a:solidFill/>
                </a:uFill>
                <a:latin typeface="Times New Roman"/>
                <a:ea typeface="Palatino"/>
                <a:cs typeface="Times New Roman"/>
                <a:sym typeface="Palatino"/>
              </a:rPr>
              <a:t>5,</a:t>
            </a:r>
            <a:r>
              <a:rPr lang="en-US" sz="2000" dirty="0">
                <a:uFill>
                  <a:solidFill/>
                </a:uFill>
                <a:latin typeface="Times New Roman"/>
                <a:ea typeface="Palatino"/>
                <a:cs typeface="Times New Roman"/>
                <a:sym typeface="Palatino"/>
              </a:rPr>
              <a:t> not accessible with </a:t>
            </a:r>
            <a:r>
              <a:rPr lang="en-US" sz="2000" dirty="0" smtClean="0">
                <a:uFill>
                  <a:solidFill/>
                </a:uFill>
                <a:latin typeface="Times New Roman"/>
                <a:ea typeface="Palatino"/>
                <a:cs typeface="Times New Roman"/>
                <a:sym typeface="Palatino"/>
              </a:rPr>
              <a:t>other neutrinos </a:t>
            </a:r>
            <a:endParaRPr lang="en-US" sz="2000" dirty="0">
              <a:uFill>
                <a:solidFill/>
              </a:uFill>
              <a:latin typeface="Times New Roman"/>
              <a:ea typeface="Palatino"/>
              <a:cs typeface="Times New Roman"/>
              <a:sym typeface="Palatino"/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753987" y="1183390"/>
            <a:ext cx="7264089" cy="1682128"/>
            <a:chOff x="1054366" y="1566262"/>
            <a:chExt cx="6546986" cy="1400465"/>
          </a:xfrm>
        </p:grpSpPr>
        <p:grpSp>
          <p:nvGrpSpPr>
            <p:cNvPr id="292" name="Group 292"/>
            <p:cNvGrpSpPr/>
            <p:nvPr/>
          </p:nvGrpSpPr>
          <p:grpSpPr>
            <a:xfrm>
              <a:off x="1054366" y="1566262"/>
              <a:ext cx="6546986" cy="1400465"/>
              <a:chOff x="-139700" y="-139699"/>
              <a:chExt cx="9311267" cy="1991769"/>
            </a:xfrm>
          </p:grpSpPr>
          <p:pic>
            <p:nvPicPr>
              <p:cNvPr id="291" name="Schermata 2015-04-15 alle 12.20.50.png"/>
              <p:cNvPicPr/>
              <p:nvPr/>
            </p:nvPicPr>
            <p:blipFill>
              <a:blip r:embed="rId2">
                <a:extLst/>
              </a:blip>
              <a:srcRect b="6346"/>
              <a:stretch>
                <a:fillRect/>
              </a:stretch>
            </p:blipFill>
            <p:spPr>
              <a:xfrm>
                <a:off x="0" y="0"/>
                <a:ext cx="9031867" cy="1712370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290" name="Immagine 289"/>
              <p:cNvPicPr/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-139700" y="-139700"/>
                <a:ext cx="9311268" cy="1991770"/>
              </a:xfrm>
              <a:prstGeom prst="rect">
                <a:avLst/>
              </a:prstGeom>
              <a:effectLst/>
            </p:spPr>
          </p:pic>
        </p:grpSp>
        <p:pic>
          <p:nvPicPr>
            <p:cNvPr id="296" name="Immagine 295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230165" y="2280147"/>
              <a:ext cx="504228" cy="503383"/>
            </a:xfrm>
            <a:prstGeom prst="rect">
              <a:avLst/>
            </a:prstGeom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297" name="Immagine 296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172897" y="2280147"/>
              <a:ext cx="504228" cy="503383"/>
            </a:xfrm>
            <a:prstGeom prst="rect">
              <a:avLst/>
            </a:prstGeom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</p:pic>
      </p:grpSp>
      <p:grpSp>
        <p:nvGrpSpPr>
          <p:cNvPr id="306" name="Group 306"/>
          <p:cNvGrpSpPr/>
          <p:nvPr/>
        </p:nvGrpSpPr>
        <p:grpSpPr>
          <a:xfrm>
            <a:off x="290719" y="3001429"/>
            <a:ext cx="4576819" cy="2824957"/>
            <a:chOff x="-114976" y="-26840"/>
            <a:chExt cx="5542244" cy="4017714"/>
          </a:xfrm>
        </p:grpSpPr>
        <p:grpSp>
          <p:nvGrpSpPr>
            <p:cNvPr id="301" name="Group 301"/>
            <p:cNvGrpSpPr/>
            <p:nvPr/>
          </p:nvGrpSpPr>
          <p:grpSpPr>
            <a:xfrm>
              <a:off x="-114976" y="-26838"/>
              <a:ext cx="4751883" cy="4017712"/>
              <a:chOff x="-114975" y="-663170"/>
              <a:chExt cx="4751882" cy="4017710"/>
            </a:xfrm>
          </p:grpSpPr>
          <p:pic>
            <p:nvPicPr>
              <p:cNvPr id="300" name="Schermata 2015-04-15 alle 12.21.00.png"/>
              <p:cNvPicPr/>
              <p:nvPr/>
            </p:nvPicPr>
            <p:blipFill>
              <a:blip r:embed="rId5">
                <a:extLst/>
              </a:blip>
              <a:srcRect l="52331" t="5956" r="1528" b="9025"/>
              <a:stretch>
                <a:fillRect/>
              </a:stretch>
            </p:blipFill>
            <p:spPr>
              <a:xfrm>
                <a:off x="0" y="0"/>
                <a:ext cx="4636907" cy="3214839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299" name="Immagine 298"/>
              <p:cNvPicPr/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-114975" y="-663170"/>
                <a:ext cx="4751881" cy="4017710"/>
              </a:xfrm>
              <a:prstGeom prst="rect">
                <a:avLst/>
              </a:prstGeom>
              <a:ln>
                <a:solidFill>
                  <a:srgbClr val="008000"/>
                </a:solidFill>
              </a:ln>
              <a:effectLst/>
            </p:spPr>
          </p:pic>
        </p:grpSp>
        <p:sp>
          <p:nvSpPr>
            <p:cNvPr id="302" name="Shape 302"/>
            <p:cNvSpPr/>
            <p:nvPr/>
          </p:nvSpPr>
          <p:spPr>
            <a:xfrm>
              <a:off x="1640869" y="482040"/>
              <a:ext cx="637768" cy="1133169"/>
            </a:xfrm>
            <a:prstGeom prst="line">
              <a:avLst/>
            </a:prstGeom>
            <a:noFill/>
            <a:ln w="38100" cap="flat">
              <a:solidFill>
                <a:srgbClr val="BB3714"/>
              </a:solidFill>
              <a:custDash>
                <a:ds d="200000" sp="200000"/>
              </a:custDash>
              <a:miter lim="400000"/>
              <a:tailEnd type="stealth" w="med" len="med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321457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3" name="Shape 303"/>
            <p:cNvSpPr/>
            <p:nvPr/>
          </p:nvSpPr>
          <p:spPr>
            <a:xfrm flipH="1" flipV="1">
              <a:off x="2873500" y="1997971"/>
              <a:ext cx="910167" cy="438654"/>
            </a:xfrm>
            <a:prstGeom prst="line">
              <a:avLst/>
            </a:prstGeom>
            <a:noFill/>
            <a:ln w="38100" cap="flat">
              <a:solidFill>
                <a:srgbClr val="164F86"/>
              </a:solidFill>
              <a:prstDash val="solid"/>
              <a:miter lim="400000"/>
              <a:tailEnd type="stealth" w="med" len="med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321457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4" name="Shape 304"/>
            <p:cNvSpPr/>
            <p:nvPr/>
          </p:nvSpPr>
          <p:spPr>
            <a:xfrm>
              <a:off x="16929" y="-26840"/>
              <a:ext cx="1538336" cy="5489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indent="125011" defTabSz="642915">
                <a:lnSpc>
                  <a:spcPct val="110000"/>
                </a:lnSpc>
                <a:spcBef>
                  <a:spcPts val="281"/>
                </a:spcBef>
                <a:buClr>
                  <a:srgbClr val="008500"/>
                </a:buClr>
                <a:buFont typeface="Wingdings 3"/>
                <a:defRPr sz="1800"/>
              </a:pPr>
              <a:r>
                <a:rPr sz="1700" b="1">
                  <a:solidFill>
                    <a:srgbClr val="BB3714"/>
                  </a:solidFill>
                  <a:uFill>
                    <a:solidFill/>
                  </a:uFill>
                  <a:latin typeface="Palatino"/>
                  <a:ea typeface="Palatino"/>
                  <a:cs typeface="Palatino"/>
                  <a:sym typeface="Palatino"/>
                </a:rPr>
                <a:t>F</a:t>
              </a:r>
              <a:r>
                <a:rPr sz="1700" b="1" baseline="-5999">
                  <a:solidFill>
                    <a:srgbClr val="BB3714"/>
                  </a:solidFill>
                  <a:uFill>
                    <a:solidFill/>
                  </a:uFill>
                  <a:latin typeface="Palatino"/>
                  <a:ea typeface="Palatino"/>
                  <a:cs typeface="Palatino"/>
                  <a:sym typeface="Palatino"/>
                </a:rPr>
                <a:t>4</a:t>
              </a:r>
              <a:r>
                <a:rPr sz="1700" b="1">
                  <a:solidFill>
                    <a:srgbClr val="BB3714"/>
                  </a:solidFill>
                  <a:uFill>
                    <a:solidFill/>
                  </a:uFill>
                  <a:latin typeface="Palatino"/>
                  <a:ea typeface="Palatino"/>
                  <a:cs typeface="Palatino"/>
                  <a:sym typeface="Palatino"/>
                </a:rPr>
                <a:t> = F</a:t>
              </a:r>
              <a:r>
                <a:rPr sz="1700" b="1" baseline="-5999">
                  <a:solidFill>
                    <a:srgbClr val="BB3714"/>
                  </a:solidFill>
                  <a:uFill>
                    <a:solidFill/>
                  </a:uFill>
                  <a:latin typeface="Palatino"/>
                  <a:ea typeface="Palatino"/>
                  <a:cs typeface="Palatino"/>
                  <a:sym typeface="Palatino"/>
                </a:rPr>
                <a:t>5</a:t>
              </a:r>
              <a:r>
                <a:rPr sz="1700" b="1">
                  <a:solidFill>
                    <a:srgbClr val="BB3714"/>
                  </a:solidFill>
                  <a:uFill>
                    <a:solidFill/>
                  </a:uFill>
                  <a:latin typeface="Palatino"/>
                  <a:ea typeface="Palatino"/>
                  <a:cs typeface="Palatino"/>
                  <a:sym typeface="Palatino"/>
                </a:rPr>
                <a:t> = 0</a:t>
              </a:r>
            </a:p>
          </p:txBody>
        </p:sp>
        <p:sp>
          <p:nvSpPr>
            <p:cNvPr id="305" name="Shape 305"/>
            <p:cNvSpPr/>
            <p:nvPr/>
          </p:nvSpPr>
          <p:spPr>
            <a:xfrm>
              <a:off x="3453336" y="2464070"/>
              <a:ext cx="1973932" cy="5617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2700" b="1">
                  <a:solidFill>
                    <a:srgbClr val="164F86"/>
                  </a:solidFill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1900" dirty="0">
                  <a:solidFill>
                    <a:schemeClr val="accent1">
                      <a:lumMod val="75000"/>
                    </a:schemeClr>
                  </a:solidFill>
                </a:rPr>
                <a:t>SM prediction</a:t>
              </a:r>
            </a:p>
          </p:txBody>
        </p:sp>
      </p:grpSp>
      <p:grpSp>
        <p:nvGrpSpPr>
          <p:cNvPr id="309" name="Group 309"/>
          <p:cNvGrpSpPr/>
          <p:nvPr/>
        </p:nvGrpSpPr>
        <p:grpSpPr>
          <a:xfrm>
            <a:off x="4953041" y="2987910"/>
            <a:ext cx="3951068" cy="2907963"/>
            <a:chOff x="-139700" y="-139700"/>
            <a:chExt cx="5095985" cy="3637688"/>
          </a:xfrm>
        </p:grpSpPr>
        <p:pic>
          <p:nvPicPr>
            <p:cNvPr id="308" name="Schermata 2015-04-15 alle 12.21.21.png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1" y="0"/>
              <a:ext cx="4816587" cy="335828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07" name="Immagine 306"/>
            <p:cNvPicPr/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139701" y="-139700"/>
              <a:ext cx="5095987" cy="3637689"/>
            </a:xfrm>
            <a:prstGeom prst="rect">
              <a:avLst/>
            </a:prstGeom>
            <a:ln>
              <a:solidFill>
                <a:srgbClr val="008000"/>
              </a:solidFill>
            </a:ln>
            <a:effectLst/>
          </p:spPr>
        </p:pic>
      </p:grpSp>
      <p:sp>
        <p:nvSpPr>
          <p:cNvPr id="310" name="Shape 310"/>
          <p:cNvSpPr/>
          <p:nvPr/>
        </p:nvSpPr>
        <p:spPr>
          <a:xfrm flipV="1">
            <a:off x="6849184" y="5339535"/>
            <a:ext cx="1" cy="650082"/>
          </a:xfrm>
          <a:prstGeom prst="line">
            <a:avLst/>
          </a:prstGeom>
          <a:ln w="50800">
            <a:solidFill>
              <a:srgbClr val="008500"/>
            </a:solidFill>
            <a:miter lim="400000"/>
            <a:tailEnd type="stealth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2144" tIns="32144" rIns="32144" bIns="32144"/>
          <a:lstStyle/>
          <a:p>
            <a:pPr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grpSp>
        <p:nvGrpSpPr>
          <p:cNvPr id="313" name="Group 313"/>
          <p:cNvGrpSpPr/>
          <p:nvPr/>
        </p:nvGrpSpPr>
        <p:grpSpPr>
          <a:xfrm>
            <a:off x="5916400" y="5975260"/>
            <a:ext cx="1555839" cy="342400"/>
            <a:chOff x="-3699" y="31061"/>
            <a:chExt cx="2212748" cy="486970"/>
          </a:xfrm>
        </p:grpSpPr>
        <p:sp>
          <p:nvSpPr>
            <p:cNvPr id="311" name="Shape 311"/>
            <p:cNvSpPr/>
            <p:nvPr/>
          </p:nvSpPr>
          <p:spPr>
            <a:xfrm>
              <a:off x="-3699" y="31061"/>
              <a:ext cx="2212748" cy="4869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indent="77149" defTabSz="642915">
                <a:lnSpc>
                  <a:spcPct val="90000"/>
                </a:lnSpc>
                <a:spcBef>
                  <a:spcPts val="281"/>
                </a:spcBef>
                <a:buClr>
                  <a:srgbClr val="008500"/>
                </a:buClr>
                <a:buFont typeface="Wingdings 3"/>
                <a:defRPr sz="1800"/>
              </a:pPr>
              <a:r>
                <a:rPr sz="1700" b="1" dirty="0">
                  <a:solidFill>
                    <a:srgbClr val="1B5E05"/>
                  </a:solidFill>
                  <a:uFill>
                    <a:solidFill/>
                  </a:uFill>
                  <a:latin typeface="Palatino"/>
                  <a:ea typeface="Palatino"/>
                  <a:cs typeface="Palatino"/>
                  <a:sym typeface="Palatino"/>
                </a:rPr>
                <a:t>E(ν</a:t>
              </a:r>
              <a:r>
                <a:rPr sz="1700" b="1" baseline="-5999" dirty="0">
                  <a:solidFill>
                    <a:srgbClr val="1B5E05"/>
                  </a:solidFill>
                  <a:uFill>
                    <a:solidFill/>
                  </a:uFill>
                  <a:latin typeface="Palatino"/>
                  <a:ea typeface="Palatino"/>
                  <a:cs typeface="Palatino"/>
                  <a:sym typeface="Palatino"/>
                </a:rPr>
                <a:t>τ</a:t>
              </a:r>
              <a:r>
                <a:rPr sz="1700" b="1" dirty="0">
                  <a:solidFill>
                    <a:srgbClr val="1B5E05"/>
                  </a:solidFill>
                  <a:uFill>
                    <a:solidFill/>
                  </a:uFill>
                  <a:latin typeface="Palatino"/>
                  <a:ea typeface="Palatino"/>
                  <a:cs typeface="Palatino"/>
                  <a:sym typeface="Palatino"/>
                </a:rPr>
                <a:t>) &lt; 38 </a:t>
              </a:r>
              <a:r>
                <a:rPr sz="1700" b="1" dirty="0" smtClean="0">
                  <a:solidFill>
                    <a:srgbClr val="1B5E05"/>
                  </a:solidFill>
                  <a:uFill>
                    <a:solidFill/>
                  </a:uFill>
                  <a:latin typeface="Palatino"/>
                  <a:ea typeface="Palatino"/>
                  <a:cs typeface="Palatino"/>
                  <a:sym typeface="Palatino"/>
                </a:rPr>
                <a:t>GeV</a:t>
              </a:r>
              <a:endParaRPr sz="1700" b="1" dirty="0">
                <a:solidFill>
                  <a:srgbClr val="1B5E05"/>
                </a:solidFill>
                <a:uFill>
                  <a:solidFill/>
                </a:uFill>
                <a:latin typeface="Palatino"/>
                <a:ea typeface="Palatino"/>
                <a:cs typeface="Palatino"/>
                <a:sym typeface="Palatino"/>
              </a:endParaRPr>
            </a:p>
          </p:txBody>
        </p:sp>
        <p:sp>
          <p:nvSpPr>
            <p:cNvPr id="312" name="Shape 312"/>
            <p:cNvSpPr/>
            <p:nvPr/>
          </p:nvSpPr>
          <p:spPr>
            <a:xfrm>
              <a:off x="466977" y="152785"/>
              <a:ext cx="214056" cy="1"/>
            </a:xfrm>
            <a:prstGeom prst="line">
              <a:avLst/>
            </a:prstGeom>
            <a:noFill/>
            <a:ln w="25400" cap="flat">
              <a:solidFill>
                <a:srgbClr val="0B5D18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/>
              </a:pPr>
              <a:endParaRPr/>
            </a:p>
          </p:txBody>
        </p:sp>
      </p:grpSp>
      <p:grpSp>
        <p:nvGrpSpPr>
          <p:cNvPr id="316" name="Group 316"/>
          <p:cNvGrpSpPr/>
          <p:nvPr/>
        </p:nvGrpSpPr>
        <p:grpSpPr>
          <a:xfrm>
            <a:off x="5989404" y="2907140"/>
            <a:ext cx="2013374" cy="394980"/>
            <a:chOff x="-326415" y="-247173"/>
            <a:chExt cx="2863459" cy="561749"/>
          </a:xfrm>
        </p:grpSpPr>
        <p:sp>
          <p:nvSpPr>
            <p:cNvPr id="314" name="Shape 314"/>
            <p:cNvSpPr/>
            <p:nvPr/>
          </p:nvSpPr>
          <p:spPr>
            <a:xfrm>
              <a:off x="-326415" y="-247173"/>
              <a:ext cx="2863459" cy="5617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 algn="l">
                <a:defRPr sz="1800"/>
              </a:pPr>
              <a:r>
                <a:rPr sz="1900" b="1" dirty="0">
                  <a:solidFill>
                    <a:srgbClr val="0B5D18"/>
                  </a:solidFill>
                  <a:latin typeface="Palatino"/>
                  <a:ea typeface="Palatino"/>
                  <a:cs typeface="Palatino"/>
                  <a:sym typeface="Palatino"/>
                </a:rPr>
                <a:t>CC interacting ν</a:t>
              </a:r>
              <a:r>
                <a:rPr sz="1900" b="1" baseline="-5999" dirty="0">
                  <a:solidFill>
                    <a:srgbClr val="0B5D18"/>
                  </a:solidFill>
                  <a:latin typeface="Palatino"/>
                  <a:ea typeface="Palatino"/>
                  <a:cs typeface="Palatino"/>
                  <a:sym typeface="Palatino"/>
                </a:rPr>
                <a:t>τ</a:t>
              </a:r>
            </a:p>
          </p:txBody>
        </p:sp>
        <p:sp>
          <p:nvSpPr>
            <p:cNvPr id="315" name="Shape 315"/>
            <p:cNvSpPr/>
            <p:nvPr/>
          </p:nvSpPr>
          <p:spPr>
            <a:xfrm>
              <a:off x="2093195" y="-26760"/>
              <a:ext cx="213361" cy="1"/>
            </a:xfrm>
            <a:prstGeom prst="line">
              <a:avLst/>
            </a:prstGeom>
            <a:noFill/>
            <a:ln w="25400" cap="flat">
              <a:solidFill>
                <a:srgbClr val="0B5D18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/>
              </a:pPr>
              <a:endParaRPr/>
            </a:p>
          </p:txBody>
        </p:sp>
      </p:grpSp>
      <p:sp>
        <p:nvSpPr>
          <p:cNvPr id="30" name="Shape 224"/>
          <p:cNvSpPr/>
          <p:nvPr/>
        </p:nvSpPr>
        <p:spPr>
          <a:xfrm>
            <a:off x="368365" y="33365"/>
            <a:ext cx="8629106" cy="7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noAutofit/>
          </a:bodyPr>
          <a:lstStyle/>
          <a:p>
            <a:pPr lvl="0">
              <a:defRPr sz="1800"/>
            </a:pPr>
            <a:r>
              <a:rPr lang="it-IT" sz="4800" cap="small" dirty="0" smtClean="0">
                <a:solidFill>
                  <a:srgbClr val="AB2411"/>
                </a:solidFill>
                <a:latin typeface="Times New Roman"/>
                <a:cs typeface="Times New Roman"/>
              </a:rPr>
              <a:t>F</a:t>
            </a:r>
            <a:r>
              <a:rPr lang="it-IT" sz="4800" cap="small" baseline="-25000" dirty="0" smtClean="0">
                <a:solidFill>
                  <a:srgbClr val="AB2411"/>
                </a:solidFill>
                <a:latin typeface="Times New Roman"/>
                <a:cs typeface="Times New Roman"/>
              </a:rPr>
              <a:t>4</a:t>
            </a:r>
            <a:r>
              <a:rPr lang="it-IT" sz="4800" cap="small" dirty="0" smtClean="0">
                <a:solidFill>
                  <a:srgbClr val="AB2411"/>
                </a:solidFill>
                <a:latin typeface="Times New Roman"/>
                <a:cs typeface="Times New Roman"/>
              </a:rPr>
              <a:t> and F</a:t>
            </a:r>
            <a:r>
              <a:rPr lang="it-IT" sz="4800" cap="small" baseline="-25000" dirty="0" smtClean="0">
                <a:solidFill>
                  <a:srgbClr val="AB2411"/>
                </a:solidFill>
                <a:latin typeface="Times New Roman"/>
                <a:cs typeface="Times New Roman"/>
              </a:rPr>
              <a:t>5</a:t>
            </a:r>
            <a:r>
              <a:rPr lang="it-IT" sz="4800" cap="small" dirty="0" smtClean="0">
                <a:solidFill>
                  <a:srgbClr val="AB2411"/>
                </a:solidFill>
                <a:latin typeface="Times New Roman"/>
                <a:cs typeface="Times New Roman"/>
              </a:rPr>
              <a:t> Structure Functions</a:t>
            </a:r>
            <a:endParaRPr sz="4800" cap="small" spc="51" dirty="0">
              <a:solidFill>
                <a:srgbClr val="AB2411"/>
              </a:solidFill>
              <a:effectLst>
                <a:outerShdw blurRad="25400" dist="25400" dir="5520000" rotWithShape="0">
                  <a:srgbClr val="FFFFFF">
                    <a:alpha val="72000"/>
                  </a:srgbClr>
                </a:outerShdw>
              </a:effectLst>
              <a:latin typeface="Times New Roman"/>
              <a:ea typeface="Palatino"/>
              <a:cs typeface="Times New Roman"/>
              <a:sym typeface="Palatino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390584" y="6023210"/>
            <a:ext cx="301877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Clr>
                <a:srgbClr val="008000"/>
              </a:buClr>
              <a:buFont typeface="Arial"/>
              <a:buChar char="•"/>
            </a:pPr>
            <a:r>
              <a:rPr lang="en-US" dirty="0" smtClean="0">
                <a:uFill>
                  <a:solidFill/>
                </a:uFill>
                <a:latin typeface="Times New Roman"/>
                <a:ea typeface="Palatino"/>
                <a:cs typeface="Times New Roman"/>
                <a:sym typeface="Palatino"/>
              </a:rPr>
              <a:t>At LO F</a:t>
            </a:r>
            <a:r>
              <a:rPr lang="en-US" baseline="-25000" dirty="0" smtClean="0">
                <a:uFill>
                  <a:solidFill/>
                </a:uFill>
                <a:latin typeface="Times New Roman"/>
                <a:ea typeface="Palatino"/>
                <a:cs typeface="Times New Roman"/>
                <a:sym typeface="Palatino"/>
              </a:rPr>
              <a:t>4</a:t>
            </a:r>
            <a:r>
              <a:rPr lang="en-US" dirty="0" smtClean="0">
                <a:uFill>
                  <a:solidFill/>
                </a:uFill>
                <a:latin typeface="Times New Roman"/>
                <a:ea typeface="Palatino"/>
                <a:cs typeface="Times New Roman"/>
                <a:sym typeface="Palatino"/>
              </a:rPr>
              <a:t>= 0, 2</a:t>
            </a:r>
            <a:r>
              <a:rPr lang="en-US" i="1" dirty="0" smtClean="0">
                <a:uFill>
                  <a:solidFill/>
                </a:uFill>
                <a:latin typeface="Times New Roman"/>
                <a:ea typeface="Palatino"/>
                <a:cs typeface="Times New Roman"/>
                <a:sym typeface="Palatino"/>
              </a:rPr>
              <a:t>x</a:t>
            </a:r>
            <a:r>
              <a:rPr lang="en-US" dirty="0" smtClean="0">
                <a:uFill>
                  <a:solidFill/>
                </a:uFill>
                <a:latin typeface="Times New Roman"/>
                <a:ea typeface="Palatino"/>
                <a:cs typeface="Times New Roman"/>
                <a:sym typeface="Palatino"/>
              </a:rPr>
              <a:t>F</a:t>
            </a:r>
            <a:r>
              <a:rPr lang="en-US" baseline="-25000" dirty="0" smtClean="0">
                <a:uFill>
                  <a:solidFill/>
                </a:uFill>
                <a:latin typeface="Times New Roman"/>
                <a:ea typeface="Palatino"/>
                <a:cs typeface="Times New Roman"/>
                <a:sym typeface="Palatino"/>
              </a:rPr>
              <a:t>5</a:t>
            </a:r>
            <a:r>
              <a:rPr lang="en-US" dirty="0" smtClean="0">
                <a:uFill>
                  <a:solidFill/>
                </a:uFill>
                <a:latin typeface="Times New Roman"/>
                <a:ea typeface="Palatino"/>
                <a:cs typeface="Times New Roman"/>
                <a:sym typeface="Palatino"/>
              </a:rPr>
              <a:t>=F</a:t>
            </a:r>
            <a:r>
              <a:rPr lang="en-US" baseline="-25000" dirty="0" smtClean="0">
                <a:uFill>
                  <a:solidFill/>
                </a:uFill>
                <a:latin typeface="Times New Roman"/>
                <a:ea typeface="Palatino"/>
                <a:cs typeface="Times New Roman"/>
                <a:sym typeface="Palatino"/>
              </a:rPr>
              <a:t>2</a:t>
            </a:r>
          </a:p>
          <a:p>
            <a:pPr marL="285750" indent="-285750">
              <a:buClr>
                <a:srgbClr val="008000"/>
              </a:buClr>
              <a:buFont typeface="Arial"/>
              <a:buChar char="•"/>
            </a:pPr>
            <a:r>
              <a:rPr lang="en-US" dirty="0">
                <a:uFill>
                  <a:solidFill/>
                </a:uFill>
                <a:latin typeface="Times New Roman"/>
                <a:ea typeface="Palatino"/>
                <a:cs typeface="Times New Roman"/>
                <a:sym typeface="Palatino"/>
              </a:rPr>
              <a:t>At </a:t>
            </a:r>
            <a:r>
              <a:rPr lang="en-US" dirty="0" smtClean="0">
                <a:uFill>
                  <a:solidFill/>
                </a:uFill>
                <a:latin typeface="Times New Roman"/>
                <a:ea typeface="Palatino"/>
                <a:cs typeface="Times New Roman"/>
                <a:sym typeface="Palatino"/>
              </a:rPr>
              <a:t>NLO F</a:t>
            </a:r>
            <a:r>
              <a:rPr lang="en-US" baseline="-25000" dirty="0" smtClean="0">
                <a:uFill>
                  <a:solidFill/>
                </a:uFill>
                <a:latin typeface="Times New Roman"/>
                <a:ea typeface="Palatino"/>
                <a:cs typeface="Times New Roman"/>
                <a:sym typeface="Palatino"/>
              </a:rPr>
              <a:t>4 </a:t>
            </a:r>
            <a:r>
              <a:rPr lang="en-US" dirty="0" smtClean="0">
                <a:uFill>
                  <a:solidFill/>
                </a:uFill>
                <a:latin typeface="Times New Roman"/>
                <a:ea typeface="Palatino"/>
                <a:cs typeface="Times New Roman"/>
                <a:sym typeface="Palatino"/>
              </a:rPr>
              <a:t>~ 1% at 10 </a:t>
            </a:r>
            <a:r>
              <a:rPr lang="en-US" dirty="0" err="1" smtClean="0">
                <a:uFill>
                  <a:solidFill/>
                </a:uFill>
                <a:latin typeface="Times New Roman"/>
                <a:ea typeface="Palatino"/>
                <a:cs typeface="Times New Roman"/>
                <a:sym typeface="Palatino"/>
              </a:rPr>
              <a:t>GeV</a:t>
            </a:r>
            <a:endParaRPr lang="en-US" baseline="-25000" dirty="0">
              <a:uFill>
                <a:solidFill/>
              </a:uFill>
              <a:latin typeface="Times New Roman"/>
              <a:ea typeface="Palatino"/>
              <a:cs typeface="Times New Roman"/>
              <a:sym typeface="Palatino"/>
            </a:endParaRPr>
          </a:p>
          <a:p>
            <a:pPr marL="285750" indent="-285750">
              <a:buClr>
                <a:srgbClr val="008000"/>
              </a:buClr>
              <a:buFont typeface="Arial"/>
              <a:buChar char="•"/>
            </a:pPr>
            <a:endParaRPr lang="it-IT" baseline="-25000" dirty="0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G. De Lellis, The SHiP Facility</a:t>
            </a:r>
            <a:endParaRPr lang="it-IT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92343-64F5-6843-BD88-1418CF3A7F04}" type="slidenum">
              <a:rPr lang="it-IT" smtClean="0"/>
              <a:t>27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7511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224"/>
          <p:cNvSpPr/>
          <p:nvPr/>
        </p:nvSpPr>
        <p:spPr>
          <a:xfrm>
            <a:off x="65131" y="-11043"/>
            <a:ext cx="9078870" cy="7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noAutofit/>
          </a:bodyPr>
          <a:lstStyle/>
          <a:p>
            <a:pPr lvl="0">
              <a:defRPr sz="1800"/>
            </a:pPr>
            <a:r>
              <a:rPr lang="it-IT" sz="4600" cap="small" dirty="0" smtClean="0">
                <a:solidFill>
                  <a:srgbClr val="AB2411"/>
                </a:solidFill>
                <a:latin typeface="Times New Roman"/>
                <a:cs typeface="Times New Roman"/>
              </a:rPr>
              <a:t>Strange Quark Nucleon Content</a:t>
            </a:r>
            <a:endParaRPr sz="4600" cap="small" spc="51" dirty="0">
              <a:solidFill>
                <a:srgbClr val="AB2411"/>
              </a:solidFill>
              <a:effectLst>
                <a:outerShdw blurRad="25400" dist="25400" dir="5520000" rotWithShape="0">
                  <a:srgbClr val="FFFFFF">
                    <a:alpha val="72000"/>
                  </a:srgbClr>
                </a:outerShdw>
              </a:effectLst>
              <a:latin typeface="Times New Roman"/>
              <a:ea typeface="Palatino"/>
              <a:cs typeface="Times New Roman"/>
              <a:sym typeface="Palatino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/>
          <a:srcRect t="3892" b="4971"/>
          <a:stretch/>
        </p:blipFill>
        <p:spPr>
          <a:xfrm>
            <a:off x="4970566" y="704454"/>
            <a:ext cx="3965599" cy="2437016"/>
          </a:xfrm>
          <a:prstGeom prst="rect">
            <a:avLst/>
          </a:prstGeom>
          <a:ln>
            <a:solidFill>
              <a:srgbClr val="008000"/>
            </a:solidFill>
          </a:ln>
        </p:spPr>
      </p:pic>
      <p:pic>
        <p:nvPicPr>
          <p:cNvPr id="6" name="Immagine 5" descr="deltapdf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79" y="3115532"/>
            <a:ext cx="3914870" cy="2544922"/>
          </a:xfrm>
          <a:prstGeom prst="rect">
            <a:avLst/>
          </a:prstGeom>
          <a:ln>
            <a:solidFill>
              <a:srgbClr val="008000"/>
            </a:solidFill>
          </a:ln>
        </p:spPr>
      </p:pic>
      <p:sp>
        <p:nvSpPr>
          <p:cNvPr id="7" name="Rettangolo 6"/>
          <p:cNvSpPr/>
          <p:nvPr/>
        </p:nvSpPr>
        <p:spPr>
          <a:xfrm flipH="1">
            <a:off x="1033526" y="5644964"/>
            <a:ext cx="27003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i="1" dirty="0" smtClean="0">
                <a:solidFill>
                  <a:srgbClr val="0D00D8"/>
                </a:solidFill>
                <a:latin typeface="Times New Roman"/>
                <a:cs typeface="Times New Roman"/>
              </a:rPr>
              <a:t>Phys. Rev. D91 (2015) 113005</a:t>
            </a:r>
            <a:endParaRPr lang="it-IT" sz="1600" dirty="0">
              <a:solidFill>
                <a:srgbClr val="0D00D8"/>
              </a:solidFill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235769" y="869839"/>
            <a:ext cx="4737292" cy="2139047"/>
            <a:chOff x="204793" y="776899"/>
            <a:chExt cx="4737292" cy="2139047"/>
          </a:xfrm>
        </p:grpSpPr>
        <p:sp>
          <p:nvSpPr>
            <p:cNvPr id="13" name="Rettangolo 12"/>
            <p:cNvSpPr/>
            <p:nvPr/>
          </p:nvSpPr>
          <p:spPr>
            <a:xfrm>
              <a:off x="204793" y="776899"/>
              <a:ext cx="4737292" cy="21390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12400">
                <a:buClr>
                  <a:srgbClr val="008000"/>
                </a:buClr>
                <a:buFont typeface="Arial"/>
                <a:buChar char="•"/>
              </a:pPr>
              <a:r>
                <a:rPr lang="it-IT" sz="1900" dirty="0">
                  <a:latin typeface="Times New Roman"/>
                  <a:cs typeface="Times New Roman"/>
                </a:rPr>
                <a:t>Charmed hadron production in anti-neutrino interactions selects anti-strange quark in the </a:t>
              </a:r>
              <a:r>
                <a:rPr lang="it-IT" sz="1900" dirty="0" smtClean="0">
                  <a:latin typeface="Times New Roman"/>
                  <a:cs typeface="Times New Roman"/>
                </a:rPr>
                <a:t>nucleon</a:t>
              </a:r>
            </a:p>
            <a:p>
              <a:pPr marL="285750" indent="-212400">
                <a:buClr>
                  <a:srgbClr val="008000"/>
                </a:buClr>
                <a:buFont typeface="Arial"/>
                <a:buChar char="•"/>
              </a:pPr>
              <a:r>
                <a:rPr lang="it-IT" sz="1900" dirty="0" smtClean="0">
                  <a:uFill>
                    <a:solidFill/>
                  </a:uFill>
                  <a:latin typeface="Times New Roman"/>
                  <a:ea typeface="Palatino"/>
                  <a:cs typeface="Times New Roman"/>
                  <a:sym typeface="Palatino"/>
                </a:rPr>
                <a:t>Strangeness important for precision SM tests</a:t>
              </a:r>
              <a:r>
                <a:rPr lang="it-IT" sz="1900" dirty="0">
                  <a:uFill>
                    <a:solidFill/>
                  </a:uFill>
                  <a:latin typeface="Times New Roman"/>
                  <a:ea typeface="Palatino"/>
                  <a:cs typeface="Times New Roman"/>
                  <a:sym typeface="Palatino"/>
                </a:rPr>
                <a:t> </a:t>
              </a:r>
              <a:r>
                <a:rPr lang="it-IT" sz="1900" dirty="0" smtClean="0">
                  <a:uFill>
                    <a:solidFill/>
                  </a:uFill>
                  <a:latin typeface="Times New Roman"/>
                  <a:ea typeface="Palatino"/>
                  <a:cs typeface="Times New Roman"/>
                  <a:sym typeface="Palatino"/>
                </a:rPr>
                <a:t>and for BSM searches</a:t>
              </a:r>
            </a:p>
            <a:p>
              <a:pPr marL="285750" indent="-212400">
                <a:buClr>
                  <a:srgbClr val="008000"/>
                </a:buClr>
                <a:buFont typeface="Arial"/>
                <a:buChar char="•"/>
              </a:pPr>
              <a:r>
                <a:rPr lang="it-IT" sz="1900" dirty="0" smtClean="0">
                  <a:uFill>
                    <a:solidFill/>
                  </a:uFill>
                  <a:latin typeface="Times New Roman"/>
                  <a:ea typeface="Palatino"/>
                  <a:cs typeface="Times New Roman"/>
                  <a:sym typeface="Palatino"/>
                </a:rPr>
                <a:t>W boson production at 14 TeV:                  80% via </a:t>
              </a:r>
              <a:r>
                <a:rPr lang="it-IT" sz="1900" i="1" dirty="0" smtClean="0">
                  <a:uFill>
                    <a:solidFill/>
                  </a:uFill>
                  <a:latin typeface="Times New Roman"/>
                  <a:ea typeface="Palatino"/>
                  <a:cs typeface="Times New Roman"/>
                  <a:sym typeface="Palatino"/>
                </a:rPr>
                <a:t>u</a:t>
              </a:r>
              <a:r>
                <a:rPr lang="it-IT" sz="1900" i="1" dirty="0">
                  <a:uFill>
                    <a:solidFill/>
                  </a:uFill>
                  <a:latin typeface="Times New Roman"/>
                  <a:ea typeface="Palatino"/>
                  <a:cs typeface="Times New Roman"/>
                  <a:sym typeface="Palatino"/>
                </a:rPr>
                <a:t>d</a:t>
              </a:r>
              <a:r>
                <a:rPr lang="it-IT" sz="1900" dirty="0" smtClean="0">
                  <a:uFill>
                    <a:solidFill/>
                  </a:uFill>
                  <a:latin typeface="Times New Roman"/>
                  <a:ea typeface="Palatino"/>
                  <a:cs typeface="Times New Roman"/>
                  <a:sym typeface="Palatino"/>
                </a:rPr>
                <a:t> and 20% via</a:t>
              </a:r>
              <a:r>
                <a:rPr lang="it-IT" sz="1900" i="1" dirty="0" smtClean="0">
                  <a:uFill>
                    <a:solidFill/>
                  </a:uFill>
                  <a:latin typeface="Times New Roman"/>
                  <a:ea typeface="Palatino"/>
                  <a:cs typeface="Times New Roman"/>
                  <a:sym typeface="Palatino"/>
                </a:rPr>
                <a:t> cs</a:t>
              </a:r>
              <a:r>
                <a:rPr lang="it-IT" sz="1900" dirty="0" smtClean="0">
                  <a:uFill>
                    <a:solidFill/>
                  </a:uFill>
                  <a:latin typeface="Times New Roman"/>
                  <a:ea typeface="Palatino"/>
                  <a:cs typeface="Times New Roman"/>
                  <a:sym typeface="Palatino"/>
                </a:rPr>
                <a:t>  </a:t>
              </a:r>
              <a:endParaRPr lang="en-US" sz="1900" dirty="0">
                <a:uFill>
                  <a:solidFill/>
                </a:uFill>
                <a:latin typeface="Times New Roman"/>
                <a:ea typeface="Palatino"/>
                <a:cs typeface="Times New Roman"/>
                <a:sym typeface="Palatino"/>
              </a:endParaRPr>
            </a:p>
          </p:txBody>
        </p:sp>
        <p:sp>
          <p:nvSpPr>
            <p:cNvPr id="12" name="Shape 312"/>
            <p:cNvSpPr/>
            <p:nvPr/>
          </p:nvSpPr>
          <p:spPr>
            <a:xfrm flipH="1" flipV="1">
              <a:off x="1575958" y="2585235"/>
              <a:ext cx="121780" cy="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/>
              </a:pPr>
              <a:endParaRPr/>
            </a:p>
          </p:txBody>
        </p:sp>
        <p:sp>
          <p:nvSpPr>
            <p:cNvPr id="15" name="Shape 312"/>
            <p:cNvSpPr/>
            <p:nvPr/>
          </p:nvSpPr>
          <p:spPr>
            <a:xfrm flipH="1" flipV="1">
              <a:off x="3105448" y="2630542"/>
              <a:ext cx="121780" cy="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/>
              </a:pPr>
              <a:endParaRPr/>
            </a:p>
          </p:txBody>
        </p:sp>
      </p:grpSp>
      <p:pic>
        <p:nvPicPr>
          <p:cNvPr id="5" name="Immagine 4" descr="kin_SHIP_gri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61457" y="2940135"/>
            <a:ext cx="2901216" cy="4139962"/>
          </a:xfrm>
          <a:prstGeom prst="rect">
            <a:avLst/>
          </a:prstGeom>
          <a:ln>
            <a:solidFill>
              <a:srgbClr val="008000"/>
            </a:solidFill>
          </a:ln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G. De Lellis, The SHiP Facility</a:t>
            </a:r>
            <a:endParaRPr lang="it-IT" dirty="0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92343-64F5-6843-BD88-1418CF3A7F04}" type="slidenum">
              <a:rPr lang="it-IT" smtClean="0"/>
              <a:t>28</a:t>
            </a:fld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235769" y="5983518"/>
            <a:ext cx="44474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Times New Roman"/>
                <a:cs typeface="Times New Roman"/>
              </a:rPr>
              <a:t>Fractional uncertainty of the individual </a:t>
            </a:r>
            <a:r>
              <a:rPr lang="en-GB" dirty="0" err="1" smtClean="0">
                <a:latin typeface="Times New Roman"/>
                <a:cs typeface="Times New Roman"/>
              </a:rPr>
              <a:t>parton</a:t>
            </a:r>
            <a:endParaRPr lang="en-GB" dirty="0" smtClean="0">
              <a:latin typeface="Times New Roman"/>
              <a:cs typeface="Times New Roman"/>
            </a:endParaRPr>
          </a:p>
          <a:p>
            <a:r>
              <a:rPr lang="en-GB" dirty="0" smtClean="0">
                <a:latin typeface="Times New Roman"/>
                <a:cs typeface="Times New Roman"/>
              </a:rPr>
              <a:t> densities </a:t>
            </a:r>
            <a:r>
              <a:rPr lang="en-GB" i="1" dirty="0" smtClean="0">
                <a:latin typeface="Times New Roman"/>
                <a:cs typeface="Times New Roman"/>
              </a:rPr>
              <a:t>f(x;m</a:t>
            </a:r>
            <a:r>
              <a:rPr lang="en-GB" i="1" baseline="30000" dirty="0" smtClean="0">
                <a:latin typeface="Times New Roman"/>
                <a:cs typeface="Times New Roman"/>
              </a:rPr>
              <a:t>2</a:t>
            </a:r>
            <a:r>
              <a:rPr lang="en-GB" i="1" baseline="-25000" dirty="0" smtClean="0">
                <a:latin typeface="Times New Roman"/>
                <a:cs typeface="Times New Roman"/>
              </a:rPr>
              <a:t>W</a:t>
            </a:r>
            <a:r>
              <a:rPr lang="en-GB" i="1" dirty="0" smtClean="0">
                <a:latin typeface="Times New Roman"/>
                <a:cs typeface="Times New Roman"/>
              </a:rPr>
              <a:t>)</a:t>
            </a:r>
            <a:r>
              <a:rPr lang="en-GB" dirty="0" smtClean="0">
                <a:latin typeface="Times New Roman"/>
                <a:cs typeface="Times New Roman"/>
              </a:rPr>
              <a:t> of NNPDF3.0 </a:t>
            </a:r>
            <a:endParaRPr lang="en-GB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6019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224"/>
          <p:cNvSpPr/>
          <p:nvPr/>
        </p:nvSpPr>
        <p:spPr>
          <a:xfrm>
            <a:off x="65131" y="-11043"/>
            <a:ext cx="9078870" cy="7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noAutofit/>
          </a:bodyPr>
          <a:lstStyle/>
          <a:p>
            <a:pPr lvl="0">
              <a:defRPr sz="1800"/>
            </a:pPr>
            <a:r>
              <a:rPr lang="it-IT" sz="4600" cap="small" dirty="0" smtClean="0">
                <a:solidFill>
                  <a:srgbClr val="AB2411"/>
                </a:solidFill>
                <a:latin typeface="Times New Roman"/>
                <a:cs typeface="Times New Roman"/>
              </a:rPr>
              <a:t>Strange Quark Nucleon Content</a:t>
            </a:r>
            <a:endParaRPr sz="4600" cap="small" spc="51" dirty="0">
              <a:solidFill>
                <a:srgbClr val="AB2411"/>
              </a:solidFill>
              <a:effectLst>
                <a:outerShdw blurRad="25400" dist="25400" dir="5520000" rotWithShape="0">
                  <a:srgbClr val="FFFFFF">
                    <a:alpha val="72000"/>
                  </a:srgbClr>
                </a:outerShdw>
              </a:effectLst>
              <a:latin typeface="Times New Roman"/>
              <a:ea typeface="Palatino"/>
              <a:cs typeface="Times New Roman"/>
              <a:sym typeface="Palatino"/>
            </a:endParaRPr>
          </a:p>
        </p:txBody>
      </p:sp>
      <p:pic>
        <p:nvPicPr>
          <p:cNvPr id="14" name="Immagine 13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720025" y="2143665"/>
            <a:ext cx="4158000" cy="2851200"/>
          </a:xfrm>
          <a:prstGeom prst="rect">
            <a:avLst/>
          </a:prstGeom>
          <a:ln>
            <a:solidFill>
              <a:srgbClr val="008000"/>
            </a:solidFill>
          </a:ln>
        </p:spPr>
      </p:pic>
      <p:sp>
        <p:nvSpPr>
          <p:cNvPr id="16" name="Rettangolo 15"/>
          <p:cNvSpPr/>
          <p:nvPr/>
        </p:nvSpPr>
        <p:spPr>
          <a:xfrm>
            <a:off x="1084184" y="977076"/>
            <a:ext cx="61798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12400">
              <a:buClr>
                <a:srgbClr val="008000"/>
              </a:buClr>
              <a:buFont typeface="Arial"/>
              <a:buChar char="•"/>
            </a:pPr>
            <a:r>
              <a:rPr lang="en-GB" sz="2000" dirty="0" smtClean="0">
                <a:latin typeface="Times New Roman"/>
                <a:cs typeface="Times New Roman"/>
              </a:rPr>
              <a:t>Improvement achieved on </a:t>
            </a:r>
            <a:r>
              <a:rPr lang="en-GB" sz="2000" i="1" dirty="0" smtClean="0">
                <a:latin typeface="Times New Roman"/>
                <a:cs typeface="Times New Roman"/>
              </a:rPr>
              <a:t>s</a:t>
            </a:r>
            <a:r>
              <a:rPr lang="en-GB" sz="2000" i="1" baseline="30000" dirty="0" smtClean="0">
                <a:latin typeface="Times New Roman"/>
                <a:cs typeface="Times New Roman"/>
              </a:rPr>
              <a:t>+</a:t>
            </a:r>
            <a:r>
              <a:rPr lang="en-GB" sz="2000" i="1" dirty="0" smtClean="0">
                <a:latin typeface="Times New Roman"/>
                <a:cs typeface="Times New Roman"/>
              </a:rPr>
              <a:t>/s</a:t>
            </a:r>
            <a:r>
              <a:rPr lang="en-GB" sz="2000" i="1" baseline="30000" dirty="0" smtClean="0">
                <a:latin typeface="Times New Roman"/>
                <a:cs typeface="Times New Roman"/>
              </a:rPr>
              <a:t>-</a:t>
            </a:r>
            <a:r>
              <a:rPr lang="en-GB" sz="2000" dirty="0" smtClean="0">
                <a:latin typeface="Times New Roman"/>
                <a:cs typeface="Times New Roman"/>
              </a:rPr>
              <a:t> versus </a:t>
            </a:r>
            <a:r>
              <a:rPr lang="en-GB" sz="2000" i="1" dirty="0" smtClean="0">
                <a:latin typeface="Times New Roman"/>
                <a:cs typeface="Times New Roman"/>
              </a:rPr>
              <a:t>x</a:t>
            </a:r>
            <a:r>
              <a:rPr lang="en-GB" sz="2000" dirty="0" smtClean="0">
                <a:latin typeface="Times New Roman"/>
                <a:cs typeface="Times New Roman"/>
              </a:rPr>
              <a:t> </a:t>
            </a:r>
          </a:p>
          <a:p>
            <a:pPr marL="285750" indent="-212400">
              <a:buClr>
                <a:srgbClr val="008000"/>
              </a:buClr>
              <a:buFont typeface="Arial"/>
              <a:buChar char="•"/>
            </a:pPr>
            <a:r>
              <a:rPr lang="en-GB" sz="2000" dirty="0" smtClean="0">
                <a:latin typeface="Times New Roman"/>
                <a:cs typeface="Times New Roman"/>
              </a:rPr>
              <a:t>Significant </a:t>
            </a:r>
            <a:r>
              <a:rPr lang="en-GB" sz="2000" dirty="0">
                <a:latin typeface="Times New Roman"/>
                <a:cs typeface="Times New Roman"/>
              </a:rPr>
              <a:t>improvement </a:t>
            </a:r>
            <a:r>
              <a:rPr lang="en-GB" sz="2000" dirty="0" smtClean="0">
                <a:latin typeface="Times New Roman"/>
                <a:cs typeface="Times New Roman"/>
              </a:rPr>
              <a:t>(</a:t>
            </a:r>
            <a:r>
              <a:rPr lang="en-GB" sz="2000" dirty="0">
                <a:latin typeface="Times New Roman"/>
                <a:cs typeface="Times New Roman"/>
              </a:rPr>
              <a:t>factor two) with </a:t>
            </a:r>
            <a:r>
              <a:rPr lang="en-GB" sz="2000" dirty="0" smtClean="0">
                <a:latin typeface="Times New Roman"/>
                <a:cs typeface="Times New Roman"/>
              </a:rPr>
              <a:t>SHIP data</a:t>
            </a:r>
            <a:endParaRPr lang="en-GB" sz="2000" dirty="0">
              <a:uFill>
                <a:solidFill/>
              </a:uFill>
              <a:latin typeface="Times New Roman"/>
              <a:ea typeface="Palatino"/>
              <a:cs typeface="Times New Roman"/>
              <a:sym typeface="Palatino"/>
            </a:endParaRPr>
          </a:p>
        </p:txBody>
      </p:sp>
      <p:pic>
        <p:nvPicPr>
          <p:cNvPr id="10" name="Immagine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685" y="5212047"/>
            <a:ext cx="2707934" cy="388347"/>
          </a:xfrm>
          <a:prstGeom prst="rect">
            <a:avLst/>
          </a:prstGeom>
        </p:spPr>
      </p:pic>
      <p:pic>
        <p:nvPicPr>
          <p:cNvPr id="11" name="Immagine 1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516" y="5154859"/>
            <a:ext cx="2707934" cy="430331"/>
          </a:xfrm>
          <a:prstGeom prst="rect">
            <a:avLst/>
          </a:prstGeom>
        </p:spPr>
      </p:pic>
      <p:pic>
        <p:nvPicPr>
          <p:cNvPr id="18" name="Immagine 17" descr="Schermata 2015-07-01 alle 12.28.03.png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34" y="2143665"/>
            <a:ext cx="4158000" cy="2851200"/>
          </a:xfrm>
          <a:prstGeom prst="rect">
            <a:avLst/>
          </a:prstGeom>
          <a:ln w="19050" cmpd="sng">
            <a:solidFill>
              <a:srgbClr val="008000"/>
            </a:solidFill>
          </a:ln>
        </p:spPr>
      </p:pic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G. De Lellis, The SHiP Facility</a:t>
            </a:r>
            <a:endParaRPr lang="it-IT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92343-64F5-6843-BD88-1418CF3A7F04}" type="slidenum">
              <a:rPr lang="it-IT" smtClean="0"/>
              <a:t>29</a:t>
            </a:fld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889000" y="6019800"/>
            <a:ext cx="4828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latin typeface="Times New Roman"/>
                <a:cs typeface="Times New Roman"/>
              </a:rPr>
              <a:t>Nucl.Phys</a:t>
            </a:r>
            <a:r>
              <a:rPr lang="it-IT" dirty="0">
                <a:latin typeface="Times New Roman"/>
                <a:cs typeface="Times New Roman"/>
              </a:rPr>
              <a:t>. B849 (2011) 112–143, </a:t>
            </a:r>
            <a:r>
              <a:rPr lang="it-IT" dirty="0" err="1" smtClean="0">
                <a:latin typeface="Times New Roman"/>
                <a:cs typeface="Times New Roman"/>
              </a:rPr>
              <a:t>at</a:t>
            </a:r>
            <a:r>
              <a:rPr lang="it-IT" dirty="0" smtClean="0">
                <a:latin typeface="Times New Roman"/>
                <a:cs typeface="Times New Roman"/>
              </a:rPr>
              <a:t> Q</a:t>
            </a:r>
            <a:r>
              <a:rPr lang="it-IT" baseline="30000" dirty="0" smtClean="0">
                <a:latin typeface="Times New Roman"/>
                <a:cs typeface="Times New Roman"/>
              </a:rPr>
              <a:t>2</a:t>
            </a:r>
            <a:r>
              <a:rPr lang="it-IT" dirty="0" smtClean="0">
                <a:latin typeface="Times New Roman"/>
                <a:cs typeface="Times New Roman"/>
              </a:rPr>
              <a:t> = 2 GeV</a:t>
            </a:r>
            <a:r>
              <a:rPr lang="it-IT" baseline="30000" dirty="0" smtClean="0">
                <a:latin typeface="Times New Roman"/>
                <a:cs typeface="Times New Roman"/>
              </a:rPr>
              <a:t>2</a:t>
            </a:r>
            <a:r>
              <a:rPr lang="it-IT" dirty="0" smtClean="0">
                <a:latin typeface="Times New Roman"/>
                <a:cs typeface="Times New Roman"/>
              </a:rPr>
              <a:t> </a:t>
            </a:r>
            <a:endParaRPr lang="it-IT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4491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800000"/>
                </a:solidFill>
                <a:latin typeface="Times New Roman"/>
                <a:cs typeface="Times New Roman"/>
              </a:rPr>
              <a:t>Physics motivation: Standard Model is a great but not complete theory</a:t>
            </a:r>
            <a:endParaRPr lang="en-GB" dirty="0">
              <a:solidFill>
                <a:srgbClr val="800000"/>
              </a:solidFill>
              <a:latin typeface="Times New Roman"/>
              <a:cs typeface="Times New Roman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15690"/>
            <a:ext cx="8229600" cy="4525963"/>
          </a:xfrm>
        </p:spPr>
        <p:txBody>
          <a:bodyPr/>
          <a:lstStyle/>
          <a:p>
            <a:r>
              <a:rPr lang="en-GB" dirty="0" smtClean="0">
                <a:solidFill>
                  <a:srgbClr val="000090"/>
                </a:solidFill>
                <a:latin typeface="Times New Roman"/>
                <a:cs typeface="Times New Roman"/>
              </a:rPr>
              <a:t>Experimental facts of BSM physics</a:t>
            </a:r>
          </a:p>
          <a:p>
            <a:pPr lvl="1"/>
            <a:r>
              <a:rPr lang="en-GB" dirty="0" smtClean="0">
                <a:solidFill>
                  <a:srgbClr val="000090"/>
                </a:solidFill>
                <a:latin typeface="Times New Roman"/>
                <a:cs typeface="Times New Roman"/>
              </a:rPr>
              <a:t>Neutrino masses and oscillations</a:t>
            </a:r>
          </a:p>
          <a:p>
            <a:pPr lvl="1"/>
            <a:r>
              <a:rPr lang="en-GB" dirty="0" smtClean="0">
                <a:solidFill>
                  <a:srgbClr val="000090"/>
                </a:solidFill>
                <a:latin typeface="Times New Roman"/>
                <a:cs typeface="Times New Roman"/>
              </a:rPr>
              <a:t>The nature of non-baryonic dark matter</a:t>
            </a:r>
          </a:p>
          <a:p>
            <a:pPr lvl="1"/>
            <a:r>
              <a:rPr lang="en-GB" dirty="0" smtClean="0">
                <a:solidFill>
                  <a:srgbClr val="000090"/>
                </a:solidFill>
                <a:latin typeface="Times New Roman"/>
                <a:cs typeface="Times New Roman"/>
              </a:rPr>
              <a:t>Baryon asymmetry of the Universe</a:t>
            </a:r>
          </a:p>
          <a:p>
            <a:pPr lvl="1"/>
            <a:r>
              <a:rPr lang="en-GB" dirty="0" smtClean="0">
                <a:solidFill>
                  <a:srgbClr val="000090"/>
                </a:solidFill>
                <a:latin typeface="Times New Roman"/>
                <a:cs typeface="Times New Roman"/>
              </a:rPr>
              <a:t>Inflation of the Universe</a:t>
            </a:r>
          </a:p>
          <a:p>
            <a:r>
              <a:rPr lang="en-GB" dirty="0" smtClean="0">
                <a:solidFill>
                  <a:srgbClr val="000090"/>
                </a:solidFill>
                <a:latin typeface="Times New Roman"/>
                <a:cs typeface="Times New Roman"/>
              </a:rPr>
              <a:t>Not clear what the scale of New Physics is and what’s </a:t>
            </a:r>
            <a:r>
              <a:rPr lang="en-GB" dirty="0">
                <a:solidFill>
                  <a:srgbClr val="000090"/>
                </a:solidFill>
                <a:latin typeface="Times New Roman"/>
                <a:cs typeface="Times New Roman"/>
              </a:rPr>
              <a:t>the strength </a:t>
            </a:r>
            <a:r>
              <a:rPr lang="en-GB" dirty="0" smtClean="0">
                <a:solidFill>
                  <a:srgbClr val="000090"/>
                </a:solidFill>
                <a:latin typeface="Times New Roman"/>
                <a:cs typeface="Times New Roman"/>
              </a:rPr>
              <a:t>of its coupling to SM particles!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G. De Lellis, The SHiP Facility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139FF-2EB4-9843-B885-94304740BBFA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2213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160774" y="33513"/>
            <a:ext cx="9485644" cy="625562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latin typeface="Times New Roman"/>
                <a:cs typeface="Times New Roman"/>
              </a:rPr>
              <a:t>Charged Lepton Flavour Violation (CLFV)</a:t>
            </a:r>
            <a:endParaRPr lang="en-GB" dirty="0">
              <a:latin typeface="Times New Roman"/>
              <a:cs typeface="Times New Roman"/>
            </a:endParaRPr>
          </a:p>
        </p:txBody>
      </p:sp>
      <p:pic>
        <p:nvPicPr>
          <p:cNvPr id="3" name="Immagine 2" descr="mu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89951"/>
            <a:ext cx="3294814" cy="3868049"/>
          </a:xfrm>
          <a:prstGeom prst="rect">
            <a:avLst/>
          </a:prstGeom>
        </p:spPr>
      </p:pic>
      <p:pic>
        <p:nvPicPr>
          <p:cNvPr id="4" name="Immagine 3" descr="mu3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086" y="2926450"/>
            <a:ext cx="3256298" cy="3868049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-84792" y="643000"/>
            <a:ext cx="94068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dirty="0" smtClean="0">
                <a:solidFill>
                  <a:srgbClr val="000090"/>
                </a:solidFill>
                <a:latin typeface="Times New Roman"/>
                <a:cs typeface="Times New Roman"/>
              </a:rPr>
              <a:t>A big step forward expected in the next few years (MEG and MEG-II @ PSI, proposed Mu3e </a:t>
            </a:r>
          </a:p>
          <a:p>
            <a:r>
              <a:rPr lang="en-GB" dirty="0" smtClean="0">
                <a:solidFill>
                  <a:srgbClr val="000090"/>
                </a:solidFill>
                <a:latin typeface="Times New Roman"/>
                <a:cs typeface="Times New Roman"/>
              </a:rPr>
              <a:t>	search @ PSI, new searches for μ – e conversion with Mu2e @ FNAL and COMET@J-PARC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>
                <a:solidFill>
                  <a:srgbClr val="000090"/>
                </a:solidFill>
                <a:latin typeface="Times New Roman"/>
                <a:cs typeface="Times New Roman"/>
              </a:rPr>
              <a:t>SM contribution negligible, @ 10</a:t>
            </a:r>
            <a:r>
              <a:rPr lang="en-GB" baseline="30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-52 </a:t>
            </a:r>
            <a:r>
              <a:rPr lang="en-GB" dirty="0" smtClean="0">
                <a:solidFill>
                  <a:srgbClr val="000090"/>
                </a:solidFill>
                <a:latin typeface="Times New Roman"/>
                <a:cs typeface="Times New Roman"/>
              </a:rPr>
              <a:t>level for μ </a:t>
            </a:r>
            <a:r>
              <a:rPr lang="en-GB" dirty="0" smtClean="0">
                <a:solidFill>
                  <a:srgbClr val="000090"/>
                </a:solidFill>
                <a:latin typeface="Times New Roman"/>
                <a:cs typeface="Times New Roman"/>
                <a:sym typeface="Wingdings"/>
              </a:rPr>
              <a:t></a:t>
            </a:r>
            <a:r>
              <a:rPr lang="en-GB" dirty="0" smtClean="0">
                <a:solidFill>
                  <a:srgbClr val="000090"/>
                </a:solidFill>
                <a:latin typeface="Times New Roman"/>
                <a:cs typeface="Times New Roman"/>
              </a:rPr>
              <a:t> e </a:t>
            </a:r>
            <a:r>
              <a:rPr lang="en-GB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γ</a:t>
            </a:r>
            <a:endParaRPr lang="en-GB" dirty="0" smtClean="0">
              <a:solidFill>
                <a:srgbClr val="000090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GB" dirty="0" smtClean="0">
                <a:solidFill>
                  <a:srgbClr val="000090"/>
                </a:solidFill>
                <a:latin typeface="Times New Roman"/>
                <a:cs typeface="Times New Roman"/>
              </a:rPr>
              <a:t>Described by dipole amplitudes (dim 5) and four-fermion (dim 6) operators</a:t>
            </a:r>
            <a:endParaRPr lang="en-GB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307204" y="2121901"/>
            <a:ext cx="2687192" cy="6463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dirty="0"/>
              <a:t>f</a:t>
            </a:r>
            <a:r>
              <a:rPr lang="it-IT" dirty="0" smtClean="0"/>
              <a:t>rom de </a:t>
            </a:r>
            <a:r>
              <a:rPr lang="it-IT" dirty="0" err="1" smtClean="0"/>
              <a:t>Gouvea</a:t>
            </a:r>
            <a:r>
              <a:rPr lang="it-IT" dirty="0" smtClean="0"/>
              <a:t> and Vogel</a:t>
            </a:r>
          </a:p>
          <a:p>
            <a:pPr algn="ctr"/>
            <a:r>
              <a:rPr lang="it-IT" dirty="0" smtClean="0"/>
              <a:t>1303.4097 </a:t>
            </a:r>
          </a:p>
        </p:txBody>
      </p:sp>
      <p:pic>
        <p:nvPicPr>
          <p:cNvPr id="7" name="Immagine 6" descr="diagrammu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968" y="1720225"/>
            <a:ext cx="2966886" cy="1317935"/>
          </a:xfrm>
          <a:prstGeom prst="rect">
            <a:avLst/>
          </a:prstGeom>
        </p:spPr>
      </p:pic>
      <p:pic>
        <p:nvPicPr>
          <p:cNvPr id="8" name="Immagine 7" descr="mu3edia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615" y="1799985"/>
            <a:ext cx="2056144" cy="1270938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6404768" y="3423977"/>
            <a:ext cx="282641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Constraints dominated by</a:t>
            </a:r>
          </a:p>
          <a:p>
            <a:r>
              <a:rPr lang="en-GB" sz="2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-- Dipole type operators </a:t>
            </a:r>
          </a:p>
          <a:p>
            <a:r>
              <a:rPr lang="en-GB" sz="2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K &lt;&lt; 1</a:t>
            </a:r>
          </a:p>
          <a:p>
            <a:r>
              <a:rPr lang="en-GB" sz="2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-- Four-fermion operators </a:t>
            </a:r>
          </a:p>
          <a:p>
            <a:pPr marL="0" lvl="1"/>
            <a:r>
              <a:rPr lang="en-GB" sz="2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K &gt;&gt; 1</a:t>
            </a:r>
          </a:p>
          <a:p>
            <a:pPr marL="285750" indent="-285750">
              <a:buFont typeface="Arial"/>
              <a:buChar char="•"/>
            </a:pPr>
            <a:endParaRPr lang="en-GB" sz="2000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6485153" y="5770928"/>
            <a:ext cx="26560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>
                <a:solidFill>
                  <a:srgbClr val="008000"/>
                </a:solidFill>
                <a:latin typeface="Times New Roman"/>
                <a:cs typeface="Times New Roman"/>
              </a:rPr>
              <a:t>Different searches needed</a:t>
            </a:r>
          </a:p>
          <a:p>
            <a:pPr algn="ctr"/>
            <a:r>
              <a:rPr lang="en-GB" dirty="0">
                <a:solidFill>
                  <a:srgbClr val="008000"/>
                </a:solidFill>
                <a:latin typeface="Times New Roman"/>
                <a:cs typeface="Times New Roman"/>
              </a:rPr>
              <a:t>t</a:t>
            </a:r>
            <a:r>
              <a:rPr lang="en-GB" dirty="0" smtClean="0">
                <a:solidFill>
                  <a:srgbClr val="008000"/>
                </a:solidFill>
                <a:latin typeface="Times New Roman"/>
                <a:cs typeface="Times New Roman"/>
              </a:rPr>
              <a:t>o explore the whole </a:t>
            </a:r>
          </a:p>
          <a:p>
            <a:pPr algn="ctr"/>
            <a:r>
              <a:rPr lang="en-GB" dirty="0">
                <a:solidFill>
                  <a:srgbClr val="008000"/>
                </a:solidFill>
                <a:latin typeface="Times New Roman"/>
                <a:cs typeface="Times New Roman"/>
              </a:rPr>
              <a:t>p</a:t>
            </a:r>
            <a:r>
              <a:rPr lang="en-GB" dirty="0" smtClean="0">
                <a:solidFill>
                  <a:srgbClr val="008000"/>
                </a:solidFill>
                <a:latin typeface="Times New Roman"/>
                <a:cs typeface="Times New Roman"/>
              </a:rPr>
              <a:t>arameter space</a:t>
            </a:r>
            <a:endParaRPr lang="en-GB" dirty="0">
              <a:solidFill>
                <a:srgbClr val="008000"/>
              </a:solidFill>
              <a:latin typeface="Times New Roman"/>
              <a:cs typeface="Times New Roman"/>
            </a:endParaRPr>
          </a:p>
        </p:txBody>
      </p:sp>
      <p:sp>
        <p:nvSpPr>
          <p:cNvPr id="11" name="Segnaposto piè di pagina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G. De Lellis, The SHiP Facility</a:t>
            </a:r>
            <a:endParaRPr lang="it-IT"/>
          </a:p>
        </p:txBody>
      </p:sp>
      <p:sp>
        <p:nvSpPr>
          <p:cNvPr id="12" name="Segnaposto numero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139FF-2EB4-9843-B885-94304740BBFA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3236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Times New Roman"/>
                <a:cs typeface="Times New Roman"/>
              </a:rPr>
              <a:t>CLFV in </a:t>
            </a:r>
            <a:r>
              <a:rPr lang="en-GB" dirty="0" err="1" smtClean="0">
                <a:latin typeface="Times New Roman"/>
                <a:cs typeface="Times New Roman"/>
              </a:rPr>
              <a:t>τ</a:t>
            </a:r>
            <a:r>
              <a:rPr lang="en-GB" dirty="0" smtClean="0">
                <a:latin typeface="Times New Roman"/>
                <a:cs typeface="Times New Roman"/>
              </a:rPr>
              <a:t> decays</a:t>
            </a:r>
            <a:endParaRPr lang="en-GB" dirty="0">
              <a:latin typeface="Times New Roman"/>
              <a:cs typeface="Times New Roman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G. De Lellis, The SHiP Facility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139FF-2EB4-9843-B885-94304740BBFA}" type="slidenum">
              <a:rPr lang="it-IT" smtClean="0"/>
              <a:t>31</a:t>
            </a:fld>
            <a:endParaRPr lang="it-IT"/>
          </a:p>
        </p:txBody>
      </p:sp>
      <p:pic>
        <p:nvPicPr>
          <p:cNvPr id="5" name="Immagine 4" descr="forGDL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600" y="1433513"/>
            <a:ext cx="4292600" cy="322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990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457200" y="68263"/>
            <a:ext cx="8229600" cy="728663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800000"/>
                </a:solidFill>
                <a:latin typeface="Times New Roman"/>
                <a:cs typeface="Times New Roman"/>
              </a:rPr>
              <a:t>CLFV in </a:t>
            </a:r>
            <a:r>
              <a:rPr lang="en-GB" dirty="0" err="1">
                <a:solidFill>
                  <a:srgbClr val="800000"/>
                </a:solidFill>
                <a:latin typeface="Times New Roman"/>
                <a:cs typeface="Times New Roman"/>
              </a:rPr>
              <a:t>τ</a:t>
            </a:r>
            <a:r>
              <a:rPr lang="en-GB" dirty="0">
                <a:solidFill>
                  <a:srgbClr val="800000"/>
                </a:solidFill>
                <a:latin typeface="Times New Roman"/>
                <a:cs typeface="Times New Roman"/>
              </a:rPr>
              <a:t> decays</a:t>
            </a:r>
            <a:endParaRPr lang="it-IT" dirty="0">
              <a:solidFill>
                <a:srgbClr val="80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G. De Lellis, The SHiP Facility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139FF-2EB4-9843-B885-94304740BBFA}" type="slidenum">
              <a:rPr lang="it-IT" smtClean="0"/>
              <a:t>32</a:t>
            </a:fld>
            <a:endParaRPr lang="it-IT"/>
          </a:p>
        </p:txBody>
      </p:sp>
      <p:pic>
        <p:nvPicPr>
          <p:cNvPr id="3" name="Immagine 2" descr="taude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501" y="638176"/>
            <a:ext cx="5221124" cy="2758218"/>
          </a:xfrm>
          <a:prstGeom prst="rect">
            <a:avLst/>
          </a:prstGeom>
        </p:spPr>
      </p:pic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31750" y="730251"/>
            <a:ext cx="8512175" cy="5316538"/>
          </a:xfrm>
        </p:spPr>
        <p:txBody>
          <a:bodyPr>
            <a:noAutofit/>
          </a:bodyPr>
          <a:lstStyle/>
          <a:p>
            <a:r>
              <a:rPr lang="en-GB" sz="22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So far best limits achieved </a:t>
            </a:r>
          </a:p>
          <a:p>
            <a:pPr marL="0" indent="0">
              <a:buNone/>
            </a:pPr>
            <a:r>
              <a:rPr lang="en-GB" sz="22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@B factories (~ 10</a:t>
            </a:r>
            <a:r>
              <a:rPr lang="en-GB" sz="2200" baseline="30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9</a:t>
            </a:r>
            <a:r>
              <a:rPr lang="en-GB" sz="22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GB" sz="2200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τ</a:t>
            </a:r>
            <a:r>
              <a:rPr lang="en-GB" sz="22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 leptons)</a:t>
            </a:r>
          </a:p>
          <a:p>
            <a:pPr marL="0" indent="0">
              <a:buNone/>
            </a:pPr>
            <a:r>
              <a:rPr lang="en-GB" sz="22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Br(</a:t>
            </a:r>
            <a:r>
              <a:rPr lang="en-GB" sz="2200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τ</a:t>
            </a:r>
            <a:r>
              <a:rPr lang="en-GB" sz="22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GB" sz="2200" dirty="0" smtClean="0">
                <a:solidFill>
                  <a:srgbClr val="000090"/>
                </a:solidFill>
                <a:latin typeface="Times New Roman"/>
                <a:cs typeface="Times New Roman"/>
                <a:sym typeface="Wingdings"/>
              </a:rPr>
              <a:t></a:t>
            </a:r>
            <a:r>
              <a:rPr lang="en-GB" sz="2200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μγ</a:t>
            </a:r>
            <a:r>
              <a:rPr lang="en-GB" sz="22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) &lt; 1.4x10</a:t>
            </a:r>
            <a:r>
              <a:rPr lang="en-GB" sz="2200" baseline="30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-8</a:t>
            </a:r>
            <a:r>
              <a:rPr lang="en-GB" sz="22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 @ 90%C.L.</a:t>
            </a:r>
          </a:p>
          <a:p>
            <a:pPr marL="0" indent="0">
              <a:buNone/>
            </a:pPr>
            <a:r>
              <a:rPr lang="en-GB" sz="22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Br(</a:t>
            </a:r>
            <a:r>
              <a:rPr lang="en-GB" sz="2200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τ</a:t>
            </a:r>
            <a:r>
              <a:rPr lang="en-GB" sz="22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GB" sz="2200" dirty="0" smtClean="0">
                <a:solidFill>
                  <a:srgbClr val="000090"/>
                </a:solidFill>
                <a:latin typeface="Times New Roman"/>
                <a:cs typeface="Times New Roman"/>
                <a:sym typeface="Wingdings"/>
              </a:rPr>
              <a:t></a:t>
            </a:r>
            <a:r>
              <a:rPr lang="en-GB" sz="22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GB" sz="2200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μμμ</a:t>
            </a:r>
            <a:r>
              <a:rPr lang="en-GB" sz="22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) &lt; 2.1x10</a:t>
            </a:r>
            <a:r>
              <a:rPr lang="en-GB" sz="2200" baseline="30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-8</a:t>
            </a:r>
            <a:r>
              <a:rPr lang="en-GB" sz="22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 @ 90% C.L.</a:t>
            </a:r>
          </a:p>
          <a:p>
            <a:pPr marL="0" indent="0">
              <a:buNone/>
            </a:pPr>
            <a:r>
              <a:rPr lang="en-GB" sz="22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Nearly background free analyses !</a:t>
            </a:r>
          </a:p>
          <a:p>
            <a:r>
              <a:rPr lang="en-GB" sz="22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Belle II will bring it down </a:t>
            </a:r>
          </a:p>
          <a:p>
            <a:pPr marL="0" indent="0">
              <a:buNone/>
            </a:pPr>
            <a:r>
              <a:rPr lang="en-GB" sz="22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	to a few x 10</a:t>
            </a:r>
            <a:r>
              <a:rPr lang="en-GB" sz="2200" baseline="30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-9</a:t>
            </a:r>
            <a:r>
              <a:rPr lang="en-GB" sz="22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 ÷ 10</a:t>
            </a:r>
            <a:r>
              <a:rPr lang="en-GB" sz="2200" baseline="30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-10</a:t>
            </a:r>
          </a:p>
          <a:p>
            <a:r>
              <a:rPr lang="en-GB" sz="2200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τ</a:t>
            </a:r>
            <a:r>
              <a:rPr lang="en-GB" sz="22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 leptons copiously produced in HE </a:t>
            </a:r>
            <a:r>
              <a:rPr lang="en-GB" sz="2200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pp</a:t>
            </a:r>
            <a:r>
              <a:rPr lang="en-GB" sz="22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 collisions, mostly in D</a:t>
            </a:r>
            <a:r>
              <a:rPr lang="en-GB" sz="2200" baseline="-25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s</a:t>
            </a:r>
            <a:r>
              <a:rPr lang="en-GB" sz="22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GB" sz="2200" dirty="0" smtClean="0">
                <a:solidFill>
                  <a:srgbClr val="000090"/>
                </a:solidFill>
                <a:latin typeface="Times New Roman"/>
                <a:cs typeface="Times New Roman"/>
                <a:sym typeface="Wingdings"/>
              </a:rPr>
              <a:t> </a:t>
            </a:r>
            <a:r>
              <a:rPr lang="en-GB" sz="2200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τ</a:t>
            </a:r>
            <a:r>
              <a:rPr lang="en-GB" sz="22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GB" sz="2200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ν</a:t>
            </a:r>
            <a:r>
              <a:rPr lang="en-GB" sz="2200" baseline="-25000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τ</a:t>
            </a:r>
            <a:r>
              <a:rPr lang="en-GB" sz="22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 decays, </a:t>
            </a:r>
            <a:r>
              <a:rPr lang="en-GB" sz="2200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LHCb</a:t>
            </a:r>
            <a:r>
              <a:rPr lang="en-GB" sz="22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 reached similar sensitivity for Br(</a:t>
            </a:r>
            <a:r>
              <a:rPr lang="en-GB" sz="2200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τ</a:t>
            </a:r>
            <a:r>
              <a:rPr lang="en-GB" sz="22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GB" sz="2200" dirty="0" smtClean="0">
                <a:solidFill>
                  <a:srgbClr val="000090"/>
                </a:solidFill>
                <a:latin typeface="Times New Roman"/>
                <a:cs typeface="Times New Roman"/>
                <a:sym typeface="Wingdings"/>
              </a:rPr>
              <a:t> </a:t>
            </a:r>
            <a:r>
              <a:rPr lang="en-GB" sz="2200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μμμ</a:t>
            </a:r>
            <a:r>
              <a:rPr lang="en-GB" sz="22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) with 3fb-1 (~10</a:t>
            </a:r>
            <a:r>
              <a:rPr lang="en-GB" sz="2200" baseline="30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11</a:t>
            </a:r>
            <a:r>
              <a:rPr lang="en-GB" sz="22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GB" sz="2200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τ</a:t>
            </a:r>
            <a:r>
              <a:rPr lang="en-GB" sz="22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 leptons) in presence of non zero backgrounds, in particular from D</a:t>
            </a:r>
            <a:r>
              <a:rPr lang="en-GB" sz="2200" baseline="-25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s</a:t>
            </a:r>
            <a:r>
              <a:rPr lang="en-GB" sz="22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GB" sz="2200" dirty="0" smtClean="0">
                <a:solidFill>
                  <a:srgbClr val="000090"/>
                </a:solidFill>
                <a:latin typeface="Times New Roman"/>
                <a:cs typeface="Times New Roman"/>
                <a:sym typeface="Wingdings"/>
              </a:rPr>
              <a:t> </a:t>
            </a:r>
            <a:r>
              <a:rPr lang="en-GB" sz="2200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ημν</a:t>
            </a:r>
            <a:r>
              <a:rPr lang="en-GB" sz="22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 with </a:t>
            </a:r>
            <a:r>
              <a:rPr lang="en-GB" sz="2200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η</a:t>
            </a:r>
            <a:r>
              <a:rPr lang="en-GB" sz="22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GB" sz="2200" dirty="0" smtClean="0">
                <a:solidFill>
                  <a:srgbClr val="000090"/>
                </a:solidFill>
                <a:latin typeface="Times New Roman"/>
                <a:cs typeface="Times New Roman"/>
                <a:sym typeface="Wingdings"/>
              </a:rPr>
              <a:t></a:t>
            </a:r>
            <a:r>
              <a:rPr lang="en-GB" sz="2200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μμ</a:t>
            </a:r>
            <a:r>
              <a:rPr lang="en-GB" sz="22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</a:p>
          <a:p>
            <a:r>
              <a:rPr lang="en-GB" sz="2200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LHCb</a:t>
            </a:r>
            <a:r>
              <a:rPr lang="en-GB" sz="22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: Br(</a:t>
            </a:r>
            <a:r>
              <a:rPr lang="en-GB" sz="2200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τ</a:t>
            </a:r>
            <a:r>
              <a:rPr lang="en-GB" sz="22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GB" sz="2200" dirty="0" smtClean="0">
                <a:solidFill>
                  <a:srgbClr val="000090"/>
                </a:solidFill>
                <a:latin typeface="Times New Roman"/>
                <a:cs typeface="Times New Roman"/>
                <a:sym typeface="Wingdings"/>
              </a:rPr>
              <a:t></a:t>
            </a:r>
            <a:r>
              <a:rPr lang="en-GB" sz="2200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μμμ</a:t>
            </a:r>
            <a:r>
              <a:rPr lang="en-GB" sz="22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) &lt; 4.6x10</a:t>
            </a:r>
            <a:r>
              <a:rPr lang="en-GB" sz="2200" baseline="30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-8</a:t>
            </a:r>
            <a:r>
              <a:rPr lang="en-GB" sz="22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 @ 90% C.L. </a:t>
            </a:r>
          </a:p>
          <a:p>
            <a:r>
              <a:rPr lang="en-GB" sz="22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Good possibilities for improvement at </a:t>
            </a:r>
            <a:r>
              <a:rPr lang="en-GB" sz="2200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LHCb</a:t>
            </a:r>
            <a:r>
              <a:rPr lang="en-GB" sz="22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 upgrade (50 fb-1) and even better at dedicated flavour experiment running at HL LHC (~10</a:t>
            </a:r>
            <a:r>
              <a:rPr lang="en-GB" sz="2200" baseline="30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6</a:t>
            </a:r>
            <a:r>
              <a:rPr lang="en-GB" sz="22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GB" sz="2200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τ</a:t>
            </a:r>
            <a:r>
              <a:rPr lang="en-GB" sz="22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 per sec). Expect Br(</a:t>
            </a:r>
            <a:r>
              <a:rPr lang="en-GB" sz="2200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τ</a:t>
            </a:r>
            <a:r>
              <a:rPr lang="en-GB" sz="22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GB" sz="2200" dirty="0" smtClean="0">
                <a:solidFill>
                  <a:srgbClr val="000090"/>
                </a:solidFill>
                <a:latin typeface="Times New Roman"/>
                <a:cs typeface="Times New Roman"/>
                <a:sym typeface="Wingdings"/>
              </a:rPr>
              <a:t></a:t>
            </a:r>
            <a:r>
              <a:rPr lang="en-GB" sz="22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GB" sz="2200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μμμ</a:t>
            </a:r>
            <a:r>
              <a:rPr lang="en-GB" sz="22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) &lt; 10</a:t>
            </a:r>
            <a:r>
              <a:rPr lang="en-GB" sz="2200" baseline="30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-10</a:t>
            </a:r>
            <a:r>
              <a:rPr lang="en-GB" sz="22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, or even 10</a:t>
            </a:r>
            <a:r>
              <a:rPr lang="en-GB" sz="2200" baseline="30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-11 </a:t>
            </a:r>
            <a:r>
              <a:rPr lang="en-GB" sz="22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depending on how background scales</a:t>
            </a:r>
          </a:p>
        </p:txBody>
      </p:sp>
    </p:spTree>
    <p:extLst>
      <p:ext uri="{BB962C8B-B14F-4D97-AF65-F5344CB8AC3E}">
        <p14:creationId xmlns:p14="http://schemas.microsoft.com/office/powerpoint/2010/main" val="746719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58763"/>
            <a:ext cx="8229600" cy="1143000"/>
          </a:xfrm>
        </p:spPr>
        <p:txBody>
          <a:bodyPr/>
          <a:lstStyle/>
          <a:p>
            <a:r>
              <a:rPr lang="en-GB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τ</a:t>
            </a:r>
            <a:r>
              <a:rPr lang="en-GB" dirty="0" smtClean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GB" dirty="0" smtClean="0">
                <a:solidFill>
                  <a:srgbClr val="000090"/>
                </a:solidFill>
                <a:latin typeface="Times New Roman"/>
                <a:cs typeface="Times New Roman"/>
                <a:sym typeface="Wingdings"/>
              </a:rPr>
              <a:t></a:t>
            </a:r>
            <a:r>
              <a:rPr lang="en-GB" dirty="0" smtClean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GB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μμμ</a:t>
            </a:r>
            <a:r>
              <a:rPr lang="en-GB" dirty="0" smtClean="0">
                <a:solidFill>
                  <a:srgbClr val="000090"/>
                </a:solidFill>
                <a:latin typeface="Times New Roman"/>
                <a:cs typeface="Times New Roman"/>
              </a:rPr>
              <a:t> at the </a:t>
            </a:r>
            <a:r>
              <a:rPr lang="en-GB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SHiP</a:t>
            </a:r>
            <a:r>
              <a:rPr lang="en-GB" dirty="0" smtClean="0">
                <a:solidFill>
                  <a:srgbClr val="000090"/>
                </a:solidFill>
                <a:latin typeface="Times New Roman"/>
                <a:cs typeface="Times New Roman"/>
              </a:rPr>
              <a:t> Facility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>
                <a:solidFill>
                  <a:srgbClr val="4F6228"/>
                </a:solidFill>
                <a:latin typeface="Times New Roman"/>
                <a:cs typeface="Times New Roman"/>
              </a:rPr>
              <a:t>3 x 10</a:t>
            </a:r>
            <a:r>
              <a:rPr lang="en-GB" baseline="30000" dirty="0" smtClean="0">
                <a:solidFill>
                  <a:srgbClr val="4F6228"/>
                </a:solidFill>
                <a:latin typeface="Times New Roman"/>
                <a:cs typeface="Times New Roman"/>
              </a:rPr>
              <a:t>15</a:t>
            </a:r>
            <a:r>
              <a:rPr lang="en-GB" dirty="0" smtClean="0">
                <a:solidFill>
                  <a:srgbClr val="4F6228"/>
                </a:solidFill>
                <a:latin typeface="Times New Roman"/>
                <a:cs typeface="Times New Roman"/>
              </a:rPr>
              <a:t> </a:t>
            </a:r>
            <a:r>
              <a:rPr lang="en-GB" dirty="0" err="1" smtClean="0">
                <a:solidFill>
                  <a:srgbClr val="4F6228"/>
                </a:solidFill>
                <a:latin typeface="Times New Roman"/>
                <a:cs typeface="Times New Roman"/>
              </a:rPr>
              <a:t>τ</a:t>
            </a:r>
            <a:r>
              <a:rPr lang="en-GB" dirty="0" smtClean="0">
                <a:solidFill>
                  <a:srgbClr val="4F6228"/>
                </a:solidFill>
                <a:latin typeface="Times New Roman"/>
                <a:cs typeface="Times New Roman"/>
              </a:rPr>
              <a:t> produced in the target</a:t>
            </a:r>
          </a:p>
          <a:p>
            <a:r>
              <a:rPr lang="en-GB" dirty="0" smtClean="0">
                <a:solidFill>
                  <a:srgbClr val="4F6228"/>
                </a:solidFill>
                <a:latin typeface="Times New Roman"/>
                <a:cs typeface="Times New Roman"/>
              </a:rPr>
              <a:t>Long target (10 </a:t>
            </a:r>
            <a:r>
              <a:rPr lang="en-GB" dirty="0" err="1" smtClean="0">
                <a:solidFill>
                  <a:srgbClr val="4F6228"/>
                </a:solidFill>
                <a:latin typeface="Times New Roman"/>
                <a:cs typeface="Times New Roman"/>
              </a:rPr>
              <a:t>λ</a:t>
            </a:r>
            <a:r>
              <a:rPr lang="en-GB" baseline="-25000" dirty="0" err="1" smtClean="0">
                <a:solidFill>
                  <a:srgbClr val="4F6228"/>
                </a:solidFill>
                <a:latin typeface="Times New Roman"/>
                <a:cs typeface="Times New Roman"/>
              </a:rPr>
              <a:t>int</a:t>
            </a:r>
            <a:r>
              <a:rPr lang="en-GB" dirty="0" smtClean="0">
                <a:solidFill>
                  <a:srgbClr val="4F6228"/>
                </a:solidFill>
                <a:latin typeface="Times New Roman"/>
                <a:cs typeface="Times New Roman"/>
              </a:rPr>
              <a:t>) not suitable for this search because </a:t>
            </a:r>
            <a:r>
              <a:rPr lang="en-GB" dirty="0" err="1" smtClean="0">
                <a:solidFill>
                  <a:srgbClr val="4F6228"/>
                </a:solidFill>
                <a:latin typeface="Times New Roman"/>
                <a:cs typeface="Times New Roman"/>
              </a:rPr>
              <a:t>muons</a:t>
            </a:r>
            <a:r>
              <a:rPr lang="en-GB" dirty="0" smtClean="0">
                <a:solidFill>
                  <a:srgbClr val="4F6228"/>
                </a:solidFill>
                <a:latin typeface="Times New Roman"/>
                <a:cs typeface="Times New Roman"/>
              </a:rPr>
              <a:t> would originate therein and the measurement of their momentum would be spoiled by MCS</a:t>
            </a:r>
          </a:p>
          <a:p>
            <a:r>
              <a:rPr lang="en-GB" dirty="0" smtClean="0">
                <a:solidFill>
                  <a:srgbClr val="4F6228"/>
                </a:solidFill>
                <a:latin typeface="Times New Roman"/>
                <a:cs typeface="Times New Roman"/>
              </a:rPr>
              <a:t>Physics case addressed in the Physics Proposal </a:t>
            </a:r>
          </a:p>
          <a:p>
            <a:r>
              <a:rPr lang="en-GB" dirty="0" smtClean="0">
                <a:solidFill>
                  <a:srgbClr val="4F6228"/>
                </a:solidFill>
                <a:latin typeface="Times New Roman"/>
                <a:cs typeface="Times New Roman"/>
              </a:rPr>
              <a:t>Not included in the Technical Proposal</a:t>
            </a:r>
          </a:p>
          <a:p>
            <a:r>
              <a:rPr lang="en-GB" dirty="0" smtClean="0">
                <a:solidFill>
                  <a:srgbClr val="4F6228"/>
                </a:solidFill>
                <a:latin typeface="Times New Roman"/>
                <a:cs typeface="Times New Roman"/>
              </a:rPr>
              <a:t>Coexistence with the </a:t>
            </a:r>
            <a:r>
              <a:rPr lang="en-GB" dirty="0" err="1" smtClean="0">
                <a:solidFill>
                  <a:srgbClr val="4F6228"/>
                </a:solidFill>
                <a:latin typeface="Times New Roman"/>
                <a:cs typeface="Times New Roman"/>
              </a:rPr>
              <a:t>SHiP</a:t>
            </a:r>
            <a:r>
              <a:rPr lang="en-GB" dirty="0" smtClean="0">
                <a:solidFill>
                  <a:srgbClr val="4F6228"/>
                </a:solidFill>
                <a:latin typeface="Times New Roman"/>
                <a:cs typeface="Times New Roman"/>
              </a:rPr>
              <a:t> experiment and the achievable performances discussed here</a:t>
            </a:r>
            <a:endParaRPr lang="en-GB" dirty="0">
              <a:solidFill>
                <a:srgbClr val="4F6228"/>
              </a:solidFill>
              <a:latin typeface="Times New Roman"/>
              <a:cs typeface="Times New Roman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G. De Lellis, The SHiP Facility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139FF-2EB4-9843-B885-94304740BBFA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5474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619125"/>
          </a:xfrm>
        </p:spPr>
        <p:txBody>
          <a:bodyPr>
            <a:noAutofit/>
          </a:bodyPr>
          <a:lstStyle/>
          <a:p>
            <a:r>
              <a:rPr lang="en-GB" sz="3600" dirty="0" err="1">
                <a:solidFill>
                  <a:srgbClr val="000090"/>
                </a:solidFill>
                <a:latin typeface="Times New Roman"/>
                <a:cs typeface="Times New Roman"/>
              </a:rPr>
              <a:t>τ</a:t>
            </a:r>
            <a:r>
              <a:rPr lang="en-GB" sz="3600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GB" sz="3600" dirty="0">
                <a:solidFill>
                  <a:srgbClr val="000090"/>
                </a:solidFill>
                <a:latin typeface="Times New Roman"/>
                <a:cs typeface="Times New Roman"/>
                <a:sym typeface="Wingdings"/>
              </a:rPr>
              <a:t></a:t>
            </a:r>
            <a:r>
              <a:rPr lang="en-GB" sz="3600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GB" sz="3600" dirty="0" err="1">
                <a:solidFill>
                  <a:srgbClr val="000090"/>
                </a:solidFill>
                <a:latin typeface="Times New Roman"/>
                <a:cs typeface="Times New Roman"/>
              </a:rPr>
              <a:t>μμμ</a:t>
            </a:r>
            <a:r>
              <a:rPr lang="en-GB" sz="3600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GB" sz="36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search at </a:t>
            </a:r>
            <a:r>
              <a:rPr lang="en-GB" sz="3600" dirty="0">
                <a:solidFill>
                  <a:srgbClr val="000090"/>
                </a:solidFill>
                <a:latin typeface="Times New Roman"/>
                <a:cs typeface="Times New Roman"/>
              </a:rPr>
              <a:t>the </a:t>
            </a:r>
            <a:r>
              <a:rPr lang="en-GB" sz="3600" dirty="0" err="1">
                <a:solidFill>
                  <a:srgbClr val="000090"/>
                </a:solidFill>
                <a:latin typeface="Times New Roman"/>
                <a:cs typeface="Times New Roman"/>
              </a:rPr>
              <a:t>SHiP</a:t>
            </a:r>
            <a:r>
              <a:rPr lang="en-GB" sz="3600" dirty="0">
                <a:solidFill>
                  <a:srgbClr val="000090"/>
                </a:solidFill>
                <a:latin typeface="Times New Roman"/>
                <a:cs typeface="Times New Roman"/>
              </a:rPr>
              <a:t> Facility</a:t>
            </a:r>
            <a:endParaRPr lang="it-IT" sz="36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G. De Lellis, The SHiP Facility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139FF-2EB4-9843-B885-94304740BBFA}" type="slidenum">
              <a:rPr lang="it-IT" smtClean="0"/>
              <a:t>34</a:t>
            </a:fld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790575" y="1095376"/>
            <a:ext cx="273050" cy="2635250"/>
          </a:xfrm>
          <a:prstGeom prst="rect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>
                <a:solidFill>
                  <a:srgbClr val="000090"/>
                </a:solidFill>
                <a:latin typeface="Times New Roman"/>
                <a:cs typeface="Times New Roman"/>
              </a:rPr>
              <a:t>τ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93702" y="3730625"/>
            <a:ext cx="13124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800000"/>
                </a:solidFill>
                <a:latin typeface="Times New Roman"/>
                <a:cs typeface="Times New Roman"/>
              </a:rPr>
              <a:t>Thin target</a:t>
            </a:r>
          </a:p>
          <a:p>
            <a:pPr algn="ctr"/>
            <a:r>
              <a:rPr lang="en-GB" sz="2000" dirty="0" smtClean="0">
                <a:solidFill>
                  <a:srgbClr val="800000"/>
                </a:solidFill>
                <a:latin typeface="Times New Roman"/>
                <a:cs typeface="Times New Roman"/>
              </a:rPr>
              <a:t>1 mm W</a:t>
            </a:r>
            <a:endParaRPr lang="en-GB" sz="2000" dirty="0">
              <a:solidFill>
                <a:srgbClr val="800000"/>
              </a:solidFill>
              <a:latin typeface="Times New Roman"/>
              <a:cs typeface="Times New Roman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1190625" y="1127125"/>
            <a:ext cx="2492375" cy="24606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1349375" y="512763"/>
            <a:ext cx="1774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imes New Roman"/>
                <a:cs typeface="Times New Roman"/>
              </a:rPr>
              <a:t>&gt;</a:t>
            </a:r>
            <a:r>
              <a:rPr lang="en-GB" dirty="0" smtClean="0">
                <a:latin typeface="Times New Roman"/>
                <a:cs typeface="Times New Roman"/>
              </a:rPr>
              <a:t>90% </a:t>
            </a:r>
            <a:r>
              <a:rPr lang="en-GB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τ</a:t>
            </a:r>
            <a:r>
              <a:rPr lang="en-GB" dirty="0" smtClean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GB" dirty="0" smtClean="0">
                <a:latin typeface="Times New Roman"/>
                <a:cs typeface="Times New Roman"/>
              </a:rPr>
              <a:t>decays </a:t>
            </a:r>
          </a:p>
          <a:p>
            <a:r>
              <a:rPr lang="en-GB" dirty="0" smtClean="0">
                <a:latin typeface="Times New Roman"/>
                <a:cs typeface="Times New Roman"/>
              </a:rPr>
              <a:t>outside the target</a:t>
            </a:r>
            <a:endParaRPr lang="en-GB" dirty="0">
              <a:latin typeface="Times New Roman"/>
              <a:cs typeface="Times New Roman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3937000" y="1159094"/>
            <a:ext cx="3810000" cy="2476281"/>
          </a:xfrm>
          <a:prstGeom prst="rect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1190625" y="2222500"/>
            <a:ext cx="6556375" cy="238125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6" name="Connettore 1 15"/>
          <p:cNvCxnSpPr/>
          <p:nvPr/>
        </p:nvCxnSpPr>
        <p:spPr>
          <a:xfrm flipV="1">
            <a:off x="1397000" y="1301750"/>
            <a:ext cx="7289800" cy="1031876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/>
          <p:cNvCxnSpPr/>
          <p:nvPr/>
        </p:nvCxnSpPr>
        <p:spPr>
          <a:xfrm flipV="1">
            <a:off x="920750" y="2333626"/>
            <a:ext cx="476250" cy="238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1 17"/>
          <p:cNvCxnSpPr/>
          <p:nvPr/>
        </p:nvCxnSpPr>
        <p:spPr>
          <a:xfrm>
            <a:off x="1397000" y="2333625"/>
            <a:ext cx="7289800" cy="130175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1 23"/>
          <p:cNvCxnSpPr/>
          <p:nvPr/>
        </p:nvCxnSpPr>
        <p:spPr>
          <a:xfrm>
            <a:off x="1397000" y="2333625"/>
            <a:ext cx="7289800" cy="809625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2 28"/>
          <p:cNvCxnSpPr/>
          <p:nvPr/>
        </p:nvCxnSpPr>
        <p:spPr>
          <a:xfrm>
            <a:off x="174625" y="2333625"/>
            <a:ext cx="460375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CasellaDiTesto 29"/>
          <p:cNvSpPr txBox="1"/>
          <p:nvPr/>
        </p:nvSpPr>
        <p:spPr>
          <a:xfrm>
            <a:off x="238125" y="177800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p</a:t>
            </a:r>
            <a:endParaRPr lang="it-IT" sz="2400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  <p:sp>
        <p:nvSpPr>
          <p:cNvPr id="31" name="CasellaDiTesto 30"/>
          <p:cNvSpPr txBox="1"/>
          <p:nvPr/>
        </p:nvSpPr>
        <p:spPr>
          <a:xfrm>
            <a:off x="1307667" y="3762375"/>
            <a:ext cx="26063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20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High precision tracking</a:t>
            </a:r>
          </a:p>
          <a:p>
            <a:pPr algn="ctr"/>
            <a:r>
              <a:rPr lang="en-CA" sz="20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Silicon pixel detector</a:t>
            </a:r>
            <a:endParaRPr lang="en-CA" sz="2000" dirty="0">
              <a:solidFill>
                <a:srgbClr val="3366FF"/>
              </a:solidFill>
              <a:latin typeface="Times New Roman"/>
              <a:cs typeface="Times New Roman"/>
            </a:endParaRPr>
          </a:p>
        </p:txBody>
      </p:sp>
      <p:sp>
        <p:nvSpPr>
          <p:cNvPr id="32" name="CasellaDiTesto 31"/>
          <p:cNvSpPr txBox="1"/>
          <p:nvPr/>
        </p:nvSpPr>
        <p:spPr>
          <a:xfrm>
            <a:off x="4557803" y="3740150"/>
            <a:ext cx="21576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2000" dirty="0" smtClean="0">
                <a:solidFill>
                  <a:srgbClr val="FF6600"/>
                </a:solidFill>
                <a:latin typeface="Times New Roman"/>
                <a:cs typeface="Times New Roman"/>
              </a:rPr>
              <a:t>Magnetised hadron</a:t>
            </a:r>
          </a:p>
          <a:p>
            <a:pPr algn="ctr"/>
            <a:r>
              <a:rPr lang="en-CA" sz="2000" dirty="0" smtClean="0">
                <a:solidFill>
                  <a:srgbClr val="FF6600"/>
                </a:solidFill>
                <a:latin typeface="Times New Roman"/>
                <a:cs typeface="Times New Roman"/>
              </a:rPr>
              <a:t>absorber</a:t>
            </a:r>
            <a:endParaRPr lang="en-CA" sz="2000" dirty="0">
              <a:solidFill>
                <a:srgbClr val="FF6600"/>
              </a:solidFill>
              <a:latin typeface="Times New Roman"/>
              <a:cs typeface="Times New Roman"/>
            </a:endParaRPr>
          </a:p>
        </p:txBody>
      </p:sp>
      <p:sp>
        <p:nvSpPr>
          <p:cNvPr id="33" name="CasellaDiTesto 32"/>
          <p:cNvSpPr txBox="1"/>
          <p:nvPr/>
        </p:nvSpPr>
        <p:spPr>
          <a:xfrm>
            <a:off x="111124" y="4386481"/>
            <a:ext cx="89693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dirty="0" smtClean="0">
                <a:solidFill>
                  <a:srgbClr val="000090"/>
                </a:solidFill>
                <a:latin typeface="Times New Roman"/>
                <a:cs typeface="Times New Roman"/>
              </a:rPr>
              <a:t>~ 1% of proton interactions, 8 x 10</a:t>
            </a:r>
            <a:r>
              <a:rPr lang="en-GB" baseline="30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12</a:t>
            </a:r>
            <a:r>
              <a:rPr lang="en-GB" dirty="0" smtClean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GB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τ</a:t>
            </a:r>
            <a:r>
              <a:rPr lang="en-GB" dirty="0" smtClean="0">
                <a:solidFill>
                  <a:srgbClr val="000090"/>
                </a:solidFill>
                <a:latin typeface="Times New Roman"/>
                <a:cs typeface="Times New Roman"/>
              </a:rPr>
              <a:t> produced in the thin target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>
                <a:solidFill>
                  <a:srgbClr val="000090"/>
                </a:solidFill>
                <a:latin typeface="Times New Roman"/>
                <a:cs typeface="Times New Roman"/>
              </a:rPr>
              <a:t>High precision vertex detector to measure the momentum (magnetised volume) </a:t>
            </a:r>
          </a:p>
          <a:p>
            <a:r>
              <a:rPr lang="en-GB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GB" dirty="0" smtClean="0">
                <a:solidFill>
                  <a:srgbClr val="000090"/>
                </a:solidFill>
                <a:latin typeface="Times New Roman"/>
                <a:cs typeface="Times New Roman"/>
              </a:rPr>
              <a:t>    before entering the hadron absorber, similar to </a:t>
            </a:r>
            <a:r>
              <a:rPr lang="en-GB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LHCb</a:t>
            </a:r>
            <a:r>
              <a:rPr lang="en-GB" dirty="0" smtClean="0">
                <a:solidFill>
                  <a:srgbClr val="000090"/>
                </a:solidFill>
                <a:latin typeface="Times New Roman"/>
                <a:cs typeface="Times New Roman"/>
              </a:rPr>
              <a:t> VELO (8mm from beam)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>
                <a:solidFill>
                  <a:srgbClr val="000090"/>
                </a:solidFill>
                <a:latin typeface="Times New Roman"/>
                <a:cs typeface="Times New Roman"/>
              </a:rPr>
              <a:t>Hadron absorber (magnetised iron) to identify </a:t>
            </a:r>
            <a:r>
              <a:rPr lang="en-GB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muons</a:t>
            </a:r>
            <a:endParaRPr lang="en-GB" dirty="0" smtClean="0">
              <a:solidFill>
                <a:srgbClr val="000090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GB" dirty="0" smtClean="0">
                <a:solidFill>
                  <a:srgbClr val="000090"/>
                </a:solidFill>
                <a:latin typeface="Times New Roman"/>
                <a:cs typeface="Times New Roman"/>
              </a:rPr>
              <a:t>Magnetised iron to use the curvature and improve the matching with the vertex detector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>
                <a:solidFill>
                  <a:srgbClr val="000090"/>
                </a:solidFill>
                <a:latin typeface="Times New Roman"/>
                <a:cs typeface="Times New Roman"/>
              </a:rPr>
              <a:t>All 3 </a:t>
            </a:r>
            <a:r>
              <a:rPr lang="en-GB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muons</a:t>
            </a:r>
            <a:r>
              <a:rPr lang="en-GB" dirty="0" smtClean="0">
                <a:solidFill>
                  <a:srgbClr val="000090"/>
                </a:solidFill>
                <a:latin typeface="Times New Roman"/>
                <a:cs typeface="Times New Roman"/>
              </a:rPr>
              <a:t> to be measured </a:t>
            </a:r>
            <a:r>
              <a:rPr lang="en-GB" dirty="0" smtClean="0">
                <a:solidFill>
                  <a:srgbClr val="000090"/>
                </a:solidFill>
                <a:latin typeface="Times New Roman"/>
                <a:cs typeface="Times New Roman"/>
                <a:sym typeface="Wingdings"/>
              </a:rPr>
              <a:t> optimisation of the material and size to tune efficiency and </a:t>
            </a:r>
          </a:p>
          <a:p>
            <a:r>
              <a:rPr lang="en-GB" dirty="0">
                <a:solidFill>
                  <a:srgbClr val="000090"/>
                </a:solidFill>
                <a:latin typeface="Times New Roman"/>
                <a:cs typeface="Times New Roman"/>
                <a:sym typeface="Wingdings"/>
              </a:rPr>
              <a:t> </a:t>
            </a:r>
            <a:r>
              <a:rPr lang="en-GB" dirty="0" smtClean="0">
                <a:solidFill>
                  <a:srgbClr val="000090"/>
                </a:solidFill>
                <a:latin typeface="Times New Roman"/>
                <a:cs typeface="Times New Roman"/>
                <a:sym typeface="Wingdings"/>
              </a:rPr>
              <a:t>    resolution versus misidentification </a:t>
            </a:r>
            <a:endParaRPr lang="en-GB" dirty="0" smtClean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  <p:sp>
        <p:nvSpPr>
          <p:cNvPr id="34" name="CasellaDiTesto 33"/>
          <p:cNvSpPr txBox="1"/>
          <p:nvPr/>
        </p:nvSpPr>
        <p:spPr>
          <a:xfrm>
            <a:off x="1910040" y="3152775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 smtClean="0">
                <a:latin typeface="Times New Roman"/>
                <a:cs typeface="Times New Roman"/>
              </a:rPr>
              <a:t>Magnetised</a:t>
            </a:r>
          </a:p>
        </p:txBody>
      </p:sp>
      <p:sp>
        <p:nvSpPr>
          <p:cNvPr id="35" name="Rettangolo 34"/>
          <p:cNvSpPr/>
          <p:nvPr/>
        </p:nvSpPr>
        <p:spPr>
          <a:xfrm>
            <a:off x="7937500" y="1159094"/>
            <a:ext cx="285750" cy="247628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CasellaDiTesto 35"/>
          <p:cNvSpPr txBox="1"/>
          <p:nvPr/>
        </p:nvSpPr>
        <p:spPr>
          <a:xfrm>
            <a:off x="7623051" y="3730625"/>
            <a:ext cx="10182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Timing </a:t>
            </a:r>
          </a:p>
          <a:p>
            <a:pPr algn="ctr"/>
            <a:r>
              <a:rPr lang="it-IT" sz="20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detector</a:t>
            </a:r>
            <a:endParaRPr lang="it-IT" sz="2000" dirty="0">
              <a:solidFill>
                <a:srgbClr val="3366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76888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taudeca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400"/>
            <a:ext cx="9144000" cy="3227294"/>
          </a:xfrm>
          <a:prstGeom prst="rect">
            <a:avLst/>
          </a:prstGeom>
        </p:spPr>
      </p:pic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457200" y="84138"/>
            <a:ext cx="8229600" cy="582612"/>
          </a:xfrm>
        </p:spPr>
        <p:txBody>
          <a:bodyPr>
            <a:normAutofit fontScale="90000"/>
          </a:bodyPr>
          <a:lstStyle/>
          <a:p>
            <a:r>
              <a:rPr lang="en-GB" smtClean="0">
                <a:solidFill>
                  <a:srgbClr val="000090"/>
                </a:solidFill>
                <a:latin typeface="Times New Roman"/>
                <a:cs typeface="Times New Roman"/>
              </a:rPr>
              <a:t>Kinematics and performances</a:t>
            </a:r>
            <a:endParaRPr lang="en-GB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15874" y="3378993"/>
            <a:ext cx="9286875" cy="3415507"/>
          </a:xfrm>
        </p:spPr>
        <p:txBody>
          <a:bodyPr>
            <a:normAutofit/>
          </a:bodyPr>
          <a:lstStyle/>
          <a:p>
            <a:r>
              <a:rPr lang="en-GB" sz="22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Geometrical acceptance defined by inner (5 mm at 1.5m) and outer (50 cm at 3m) </a:t>
            </a:r>
            <a:r>
              <a:rPr lang="en-GB" sz="2200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muon</a:t>
            </a:r>
            <a:r>
              <a:rPr lang="en-GB" sz="22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 chamber size (0.003 &lt; </a:t>
            </a:r>
            <a:r>
              <a:rPr lang="en-GB" sz="2200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θ</a:t>
            </a:r>
            <a:r>
              <a:rPr lang="en-GB" sz="22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 &lt; 170 </a:t>
            </a:r>
            <a:r>
              <a:rPr lang="en-GB" sz="2200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mrad</a:t>
            </a:r>
            <a:r>
              <a:rPr lang="en-GB" sz="22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) </a:t>
            </a:r>
            <a:r>
              <a:rPr lang="en-GB" sz="2200" dirty="0" smtClean="0">
                <a:solidFill>
                  <a:srgbClr val="000090"/>
                </a:solidFill>
                <a:latin typeface="Times New Roman"/>
                <a:cs typeface="Times New Roman"/>
                <a:sym typeface="Wingdings"/>
              </a:rPr>
              <a:t> </a:t>
            </a:r>
            <a:r>
              <a:rPr lang="en-GB" sz="2200" dirty="0" err="1" smtClean="0">
                <a:solidFill>
                  <a:srgbClr val="000090"/>
                </a:solidFill>
                <a:latin typeface="Times New Roman"/>
                <a:cs typeface="Times New Roman"/>
                <a:sym typeface="Wingdings"/>
              </a:rPr>
              <a:t>ε</a:t>
            </a:r>
            <a:r>
              <a:rPr lang="en-GB" sz="2200" dirty="0" smtClean="0">
                <a:solidFill>
                  <a:srgbClr val="000090"/>
                </a:solidFill>
                <a:latin typeface="Times New Roman"/>
                <a:cs typeface="Times New Roman"/>
                <a:sym typeface="Wingdings"/>
              </a:rPr>
              <a:t> ~ 33%</a:t>
            </a:r>
          </a:p>
          <a:p>
            <a:r>
              <a:rPr lang="en-GB" sz="2200" dirty="0" err="1" smtClean="0">
                <a:solidFill>
                  <a:srgbClr val="000090"/>
                </a:solidFill>
                <a:latin typeface="Times New Roman"/>
                <a:cs typeface="Times New Roman"/>
                <a:sym typeface="Wingdings"/>
              </a:rPr>
              <a:t>Muon</a:t>
            </a:r>
            <a:r>
              <a:rPr lang="en-GB" sz="2200" dirty="0" smtClean="0">
                <a:solidFill>
                  <a:srgbClr val="000090"/>
                </a:solidFill>
                <a:latin typeface="Times New Roman"/>
                <a:cs typeface="Times New Roman"/>
                <a:sym typeface="Wingdings"/>
              </a:rPr>
              <a:t> momentum &gt; 5 </a:t>
            </a:r>
            <a:r>
              <a:rPr lang="en-GB" sz="2200" dirty="0" err="1" smtClean="0">
                <a:solidFill>
                  <a:srgbClr val="000090"/>
                </a:solidFill>
                <a:latin typeface="Times New Roman"/>
                <a:cs typeface="Times New Roman"/>
                <a:sym typeface="Wingdings"/>
              </a:rPr>
              <a:t>GeV</a:t>
            </a:r>
            <a:endParaRPr lang="en-GB" sz="2200" dirty="0" smtClean="0">
              <a:solidFill>
                <a:srgbClr val="000090"/>
              </a:solidFill>
              <a:latin typeface="Times New Roman"/>
              <a:cs typeface="Times New Roman"/>
              <a:sym typeface="Wingdings"/>
            </a:endParaRPr>
          </a:p>
          <a:p>
            <a:r>
              <a:rPr lang="en-GB" sz="2200" dirty="0" smtClean="0">
                <a:solidFill>
                  <a:srgbClr val="000090"/>
                </a:solidFill>
                <a:latin typeface="Times New Roman"/>
                <a:cs typeface="Times New Roman"/>
                <a:sym typeface="Wingdings"/>
              </a:rPr>
              <a:t>Di-</a:t>
            </a:r>
            <a:r>
              <a:rPr lang="en-GB" sz="2200" dirty="0" err="1" smtClean="0">
                <a:solidFill>
                  <a:srgbClr val="000090"/>
                </a:solidFill>
                <a:latin typeface="Times New Roman"/>
                <a:cs typeface="Times New Roman"/>
                <a:sym typeface="Wingdings"/>
              </a:rPr>
              <a:t>muon</a:t>
            </a:r>
            <a:r>
              <a:rPr lang="en-GB" sz="2200" dirty="0" smtClean="0">
                <a:solidFill>
                  <a:srgbClr val="000090"/>
                </a:solidFill>
                <a:latin typeface="Times New Roman"/>
                <a:cs typeface="Times New Roman"/>
                <a:sym typeface="Wingdings"/>
              </a:rPr>
              <a:t> mass &gt; 450 MeV, </a:t>
            </a:r>
            <a:r>
              <a:rPr lang="en-GB" sz="2200" dirty="0" err="1">
                <a:solidFill>
                  <a:srgbClr val="000090"/>
                </a:solidFill>
                <a:latin typeface="Times New Roman"/>
                <a:cs typeface="Times New Roman"/>
                <a:sym typeface="Wingdings"/>
              </a:rPr>
              <a:t>ε</a:t>
            </a:r>
            <a:r>
              <a:rPr lang="en-GB" sz="2200" dirty="0">
                <a:solidFill>
                  <a:srgbClr val="000090"/>
                </a:solidFill>
                <a:latin typeface="Times New Roman"/>
                <a:cs typeface="Times New Roman"/>
                <a:sym typeface="Wingdings"/>
              </a:rPr>
              <a:t> ~ </a:t>
            </a:r>
            <a:r>
              <a:rPr lang="en-GB" sz="2200" dirty="0" smtClean="0">
                <a:solidFill>
                  <a:srgbClr val="000090"/>
                </a:solidFill>
                <a:latin typeface="Times New Roman"/>
                <a:cs typeface="Times New Roman"/>
                <a:sym typeface="Wingdings"/>
              </a:rPr>
              <a:t>84%</a:t>
            </a:r>
          </a:p>
          <a:p>
            <a:r>
              <a:rPr lang="en-GB" sz="2200" dirty="0" smtClean="0">
                <a:solidFill>
                  <a:srgbClr val="000090"/>
                </a:solidFill>
                <a:latin typeface="Times New Roman"/>
                <a:cs typeface="Times New Roman"/>
                <a:sym typeface="Wingdings"/>
              </a:rPr>
              <a:t>Main background </a:t>
            </a:r>
            <a:r>
              <a:rPr lang="en-GB" sz="2200" dirty="0">
                <a:solidFill>
                  <a:srgbClr val="000090"/>
                </a:solidFill>
                <a:latin typeface="Times New Roman"/>
                <a:cs typeface="Times New Roman"/>
              </a:rPr>
              <a:t>D</a:t>
            </a:r>
            <a:r>
              <a:rPr lang="en-GB" sz="2200" baseline="-25000" dirty="0">
                <a:solidFill>
                  <a:srgbClr val="000090"/>
                </a:solidFill>
                <a:latin typeface="Times New Roman"/>
                <a:cs typeface="Times New Roman"/>
              </a:rPr>
              <a:t>s</a:t>
            </a:r>
            <a:r>
              <a:rPr lang="en-GB" sz="2200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GB" sz="2200" dirty="0">
                <a:solidFill>
                  <a:srgbClr val="000090"/>
                </a:solidFill>
                <a:latin typeface="Times New Roman"/>
                <a:cs typeface="Times New Roman"/>
                <a:sym typeface="Wingdings"/>
              </a:rPr>
              <a:t> </a:t>
            </a:r>
            <a:r>
              <a:rPr lang="en-GB" sz="2200" dirty="0" err="1">
                <a:solidFill>
                  <a:srgbClr val="000090"/>
                </a:solidFill>
                <a:latin typeface="Times New Roman"/>
                <a:cs typeface="Times New Roman"/>
              </a:rPr>
              <a:t>ημν</a:t>
            </a:r>
            <a:r>
              <a:rPr lang="en-GB" sz="2200" dirty="0">
                <a:solidFill>
                  <a:srgbClr val="000090"/>
                </a:solidFill>
                <a:latin typeface="Times New Roman"/>
                <a:cs typeface="Times New Roman"/>
              </a:rPr>
              <a:t> with </a:t>
            </a:r>
            <a:r>
              <a:rPr lang="en-GB" sz="2200" dirty="0" err="1">
                <a:solidFill>
                  <a:srgbClr val="000090"/>
                </a:solidFill>
                <a:latin typeface="Times New Roman"/>
                <a:cs typeface="Times New Roman"/>
              </a:rPr>
              <a:t>η</a:t>
            </a:r>
            <a:r>
              <a:rPr lang="en-GB" sz="2200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GB" sz="2200" dirty="0">
                <a:solidFill>
                  <a:srgbClr val="000090"/>
                </a:solidFill>
                <a:latin typeface="Times New Roman"/>
                <a:cs typeface="Times New Roman"/>
                <a:sym typeface="Wingdings"/>
              </a:rPr>
              <a:t></a:t>
            </a:r>
            <a:r>
              <a:rPr lang="en-GB" sz="2200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μμγ</a:t>
            </a:r>
            <a:r>
              <a:rPr lang="en-GB" sz="22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 (1.5 x 10</a:t>
            </a:r>
            <a:r>
              <a:rPr lang="en-GB" sz="2200" baseline="30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5</a:t>
            </a:r>
            <a:r>
              <a:rPr lang="en-GB" sz="22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)</a:t>
            </a:r>
          </a:p>
          <a:p>
            <a:r>
              <a:rPr lang="en-GB" sz="22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In terms of background, same challenges as collider experiments, given that combinatorial </a:t>
            </a:r>
            <a:r>
              <a:rPr lang="en-GB" sz="2200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bkg</a:t>
            </a:r>
            <a:r>
              <a:rPr lang="en-GB" sz="22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 and hadron </a:t>
            </a:r>
            <a:r>
              <a:rPr lang="en-GB" sz="2200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misid</a:t>
            </a:r>
            <a:r>
              <a:rPr lang="en-GB" sz="22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 is subdominant to 3</a:t>
            </a:r>
            <a:r>
              <a:rPr lang="en-GB" sz="2200" dirty="0">
                <a:solidFill>
                  <a:srgbClr val="000090"/>
                </a:solidFill>
                <a:latin typeface="Times New Roman"/>
                <a:cs typeface="Times New Roman"/>
              </a:rPr>
              <a:t>μ</a:t>
            </a:r>
            <a:r>
              <a:rPr lang="en-GB" sz="22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 processes </a:t>
            </a:r>
          </a:p>
          <a:p>
            <a:r>
              <a:rPr lang="en-GB" sz="22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Br &lt; 10</a:t>
            </a:r>
            <a:r>
              <a:rPr lang="en-GB" sz="2200" baseline="30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-10</a:t>
            </a:r>
            <a:endParaRPr lang="en-GB" sz="2200" dirty="0" smtClean="0">
              <a:solidFill>
                <a:srgbClr val="000090"/>
              </a:solidFill>
              <a:latin typeface="Times New Roman"/>
              <a:cs typeface="Times New Roman"/>
              <a:sym typeface="Wingdings"/>
            </a:endParaRPr>
          </a:p>
          <a:p>
            <a:endParaRPr lang="en-GB" sz="2200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G. De Lellis, The SHiP Facility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139FF-2EB4-9843-B885-94304740BBFA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7041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 De Lellis, The SHiP Facility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2BFB3-280A-D442-8801-AA8F0FA99DBA}" type="slidenum">
              <a:rPr lang="en-US" smtClean="0"/>
              <a:t>36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000808" y="13008"/>
            <a:ext cx="2723947" cy="461665"/>
          </a:xfrm>
          <a:prstGeom prst="rect">
            <a:avLst/>
          </a:prstGeom>
          <a:solidFill>
            <a:srgbClr val="DCE6F2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 smtClean="0">
                <a:latin typeface="Arial"/>
                <a:cs typeface="Arial"/>
              </a:rPr>
              <a:t>Project schedule</a:t>
            </a:r>
            <a:endParaRPr lang="en-US" sz="2800" b="1" i="1" dirty="0" smtClean="0">
              <a:latin typeface="Arial"/>
              <a:cs typeface="Arial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8364011"/>
              </p:ext>
            </p:extLst>
          </p:nvPr>
        </p:nvGraphicFramePr>
        <p:xfrm>
          <a:off x="251523" y="764704"/>
          <a:ext cx="8823056" cy="2808312"/>
        </p:xfrm>
        <a:graphic>
          <a:graphicData uri="http://schemas.openxmlformats.org/drawingml/2006/table">
            <a:tbl>
              <a:tblPr/>
              <a:tblGrid>
                <a:gridCol w="327588"/>
                <a:gridCol w="924528"/>
                <a:gridCol w="145595"/>
                <a:gridCol w="145595"/>
                <a:gridCol w="145595"/>
                <a:gridCol w="145595"/>
                <a:gridCol w="145595"/>
                <a:gridCol w="145595"/>
                <a:gridCol w="145595"/>
                <a:gridCol w="145595"/>
                <a:gridCol w="145595"/>
                <a:gridCol w="145595"/>
                <a:gridCol w="145595"/>
                <a:gridCol w="145595"/>
                <a:gridCol w="145595"/>
                <a:gridCol w="145595"/>
                <a:gridCol w="145595"/>
                <a:gridCol w="145595"/>
                <a:gridCol w="145595"/>
                <a:gridCol w="145595"/>
                <a:gridCol w="145595"/>
                <a:gridCol w="145595"/>
                <a:gridCol w="145595"/>
                <a:gridCol w="145595"/>
                <a:gridCol w="145595"/>
                <a:gridCol w="145595"/>
                <a:gridCol w="145595"/>
                <a:gridCol w="145595"/>
                <a:gridCol w="145595"/>
                <a:gridCol w="145595"/>
                <a:gridCol w="145595"/>
                <a:gridCol w="145595"/>
                <a:gridCol w="145595"/>
                <a:gridCol w="145595"/>
                <a:gridCol w="145595"/>
                <a:gridCol w="145595"/>
                <a:gridCol w="145595"/>
                <a:gridCol w="145595"/>
                <a:gridCol w="145595"/>
                <a:gridCol w="145595"/>
                <a:gridCol w="145595"/>
                <a:gridCol w="145595"/>
                <a:gridCol w="145595"/>
                <a:gridCol w="145595"/>
                <a:gridCol w="145595"/>
                <a:gridCol w="145595"/>
                <a:gridCol w="145595"/>
                <a:gridCol w="145595"/>
                <a:gridCol w="145595"/>
                <a:gridCol w="145595"/>
                <a:gridCol w="145595"/>
                <a:gridCol w="145595"/>
                <a:gridCol w="145595"/>
                <a:gridCol w="145595"/>
              </a:tblGrid>
              <a:tr h="234026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Accelerator schedule</a:t>
                      </a:r>
                    </a:p>
                  </a:txBody>
                  <a:tcPr marL="6790" marR="6790" marT="67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>
                          <a:solidFill>
                            <a:srgbClr val="FFFFFF"/>
                          </a:solidFill>
                          <a:effectLst/>
                          <a:latin typeface="Arial Narrow"/>
                        </a:rPr>
                        <a:t>2015</a:t>
                      </a:r>
                    </a:p>
                  </a:txBody>
                  <a:tcPr marL="6790" marR="6790" marT="67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>
                          <a:solidFill>
                            <a:srgbClr val="FFFFFF"/>
                          </a:solidFill>
                          <a:effectLst/>
                          <a:latin typeface="Arial Narrow"/>
                        </a:rPr>
                        <a:t>2016</a:t>
                      </a:r>
                    </a:p>
                  </a:txBody>
                  <a:tcPr marL="6790" marR="6790" marT="679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>
                          <a:solidFill>
                            <a:srgbClr val="FFFFFF"/>
                          </a:solidFill>
                          <a:effectLst/>
                          <a:latin typeface="Arial Narrow"/>
                        </a:rPr>
                        <a:t>2017</a:t>
                      </a:r>
                    </a:p>
                  </a:txBody>
                  <a:tcPr marL="6790" marR="6790" marT="679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>
                          <a:solidFill>
                            <a:srgbClr val="FFFFFF"/>
                          </a:solidFill>
                          <a:effectLst/>
                          <a:latin typeface="Arial Narrow"/>
                        </a:rPr>
                        <a:t>2018</a:t>
                      </a:r>
                    </a:p>
                  </a:txBody>
                  <a:tcPr marL="6790" marR="6790" marT="679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>
                          <a:solidFill>
                            <a:srgbClr val="FFFFFF"/>
                          </a:solidFill>
                          <a:effectLst/>
                          <a:latin typeface="Arial Narrow"/>
                        </a:rPr>
                        <a:t>2019</a:t>
                      </a:r>
                    </a:p>
                  </a:txBody>
                  <a:tcPr marL="6790" marR="6790" marT="679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>
                          <a:solidFill>
                            <a:srgbClr val="FFFFFF"/>
                          </a:solidFill>
                          <a:effectLst/>
                          <a:latin typeface="Arial Narrow"/>
                        </a:rPr>
                        <a:t>2020</a:t>
                      </a:r>
                    </a:p>
                  </a:txBody>
                  <a:tcPr marL="6790" marR="6790" marT="679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>
                          <a:solidFill>
                            <a:srgbClr val="FFFFFF"/>
                          </a:solidFill>
                          <a:effectLst/>
                          <a:latin typeface="Arial Narrow"/>
                        </a:rPr>
                        <a:t>2021</a:t>
                      </a:r>
                    </a:p>
                  </a:txBody>
                  <a:tcPr marL="6790" marR="6790" marT="679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>
                          <a:solidFill>
                            <a:srgbClr val="FFFFFF"/>
                          </a:solidFill>
                          <a:effectLst/>
                          <a:latin typeface="Arial Narrow"/>
                        </a:rPr>
                        <a:t>2022</a:t>
                      </a:r>
                    </a:p>
                  </a:txBody>
                  <a:tcPr marL="6790" marR="6790" marT="679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>
                          <a:solidFill>
                            <a:srgbClr val="FFFFFF"/>
                          </a:solidFill>
                          <a:effectLst/>
                          <a:latin typeface="Arial Narrow"/>
                        </a:rPr>
                        <a:t>2023</a:t>
                      </a:r>
                    </a:p>
                  </a:txBody>
                  <a:tcPr marL="6790" marR="6790" marT="679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>
                          <a:solidFill>
                            <a:srgbClr val="FFFFFF"/>
                          </a:solidFill>
                          <a:effectLst/>
                          <a:latin typeface="Arial Narrow"/>
                        </a:rPr>
                        <a:t>2024</a:t>
                      </a:r>
                    </a:p>
                  </a:txBody>
                  <a:tcPr marL="6790" marR="6790" marT="679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>
                          <a:solidFill>
                            <a:srgbClr val="FFFFFF"/>
                          </a:solidFill>
                          <a:effectLst/>
                          <a:latin typeface="Arial Narrow"/>
                        </a:rPr>
                        <a:t>2025</a:t>
                      </a:r>
                    </a:p>
                  </a:txBody>
                  <a:tcPr marL="6790" marR="6790" marT="679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>
                          <a:solidFill>
                            <a:srgbClr val="FFFFFF"/>
                          </a:solidFill>
                          <a:effectLst/>
                          <a:latin typeface="Arial Narrow"/>
                        </a:rPr>
                        <a:t>2026</a:t>
                      </a:r>
                    </a:p>
                  </a:txBody>
                  <a:tcPr marL="6790" marR="6790" marT="679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>
                          <a:solidFill>
                            <a:srgbClr val="FFFFFF"/>
                          </a:solidFill>
                          <a:effectLst/>
                          <a:latin typeface="Arial Narrow"/>
                        </a:rPr>
                        <a:t>2027</a:t>
                      </a:r>
                    </a:p>
                  </a:txBody>
                  <a:tcPr marL="6790" marR="6790" marT="679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234026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6790" marR="6790" marT="67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LHC</a:t>
                      </a:r>
                    </a:p>
                  </a:txBody>
                  <a:tcPr marL="6790" marR="6790" marT="679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FF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6790" marR="6790" marT="67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13"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Run 2</a:t>
                      </a:r>
                    </a:p>
                  </a:txBody>
                  <a:tcPr marL="6790" marR="6790" marT="67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LS2</a:t>
                      </a:r>
                    </a:p>
                  </a:txBody>
                  <a:tcPr marL="6790" marR="6790" marT="67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6790" marR="6790" marT="679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Run 3</a:t>
                      </a:r>
                    </a:p>
                  </a:txBody>
                  <a:tcPr marL="6790" marR="6790" marT="67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10"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LS3</a:t>
                      </a:r>
                    </a:p>
                  </a:txBody>
                  <a:tcPr marL="6790" marR="6790" marT="67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6790" marR="6790" marT="679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9"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Run 4</a:t>
                      </a:r>
                    </a:p>
                  </a:txBody>
                  <a:tcPr marL="6790" marR="6790" marT="67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234026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6790" marR="6790" marT="67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SPS</a:t>
                      </a:r>
                    </a:p>
                  </a:txBody>
                  <a:tcPr marL="6790" marR="6790" marT="679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6790" marR="6790" marT="67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6790" marR="6790" marT="679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6790" marR="6790" marT="67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6790" marR="6790" marT="679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15"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6790" marR="6790" marT="67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6790" marR="6790" marT="67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6790" marR="6790" marT="679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6790" marR="6790" marT="67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234026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6790" marR="6790" marT="67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6790" marR="6790" marT="679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6790" marR="6790" marT="679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34026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Detector</a:t>
                      </a:r>
                    </a:p>
                  </a:txBody>
                  <a:tcPr marL="6790" marR="6790" marT="67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R&amp;D, design and TDR</a:t>
                      </a:r>
                    </a:p>
                  </a:txBody>
                  <a:tcPr marL="6790" marR="6790" marT="67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0" marR="6790" marT="67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6"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Production</a:t>
                      </a:r>
                    </a:p>
                  </a:txBody>
                  <a:tcPr marL="6790" marR="6790" marT="67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Inst.</a:t>
                      </a:r>
                    </a:p>
                  </a:txBody>
                  <a:tcPr marL="6790" marR="6790" marT="67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Installation</a:t>
                      </a:r>
                    </a:p>
                  </a:txBody>
                  <a:tcPr marL="6790" marR="6790" marT="67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0" marR="6790" marT="67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6790" marR="6790" marT="679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026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6790" marR="6790" marT="67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Milestones</a:t>
                      </a:r>
                    </a:p>
                  </a:txBody>
                  <a:tcPr marL="6790" marR="6790" marT="679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TP</a:t>
                      </a:r>
                    </a:p>
                  </a:txBody>
                  <a:tcPr marL="6790" marR="6790" marT="67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TDR</a:t>
                      </a:r>
                    </a:p>
                  </a:txBody>
                  <a:tcPr marL="6790" marR="6790" marT="67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CwB</a:t>
                      </a:r>
                    </a:p>
                  </a:txBody>
                  <a:tcPr marL="6790" marR="6790" marT="67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6790" marR="6790" marT="67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CwB</a:t>
                      </a:r>
                    </a:p>
                  </a:txBody>
                  <a:tcPr marL="6790" marR="6790" marT="67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9"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Data taking</a:t>
                      </a:r>
                    </a:p>
                  </a:txBody>
                  <a:tcPr marL="6790" marR="6790" marT="67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234026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Facility</a:t>
                      </a:r>
                    </a:p>
                  </a:txBody>
                  <a:tcPr marL="6790" marR="6790" marT="67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Integration</a:t>
                      </a:r>
                    </a:p>
                  </a:txBody>
                  <a:tcPr marL="6790" marR="6790" marT="67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CwB</a:t>
                      </a:r>
                    </a:p>
                  </a:txBody>
                  <a:tcPr marL="6790" marR="6790" marT="67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6790" marR="6790" marT="679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34026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6790" marR="6790" marT="67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Civil engineering</a:t>
                      </a:r>
                    </a:p>
                  </a:txBody>
                  <a:tcPr marL="6790" marR="6790" marT="679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10"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Pre-construction </a:t>
                      </a:r>
                    </a:p>
                  </a:txBody>
                  <a:tcPr marL="6790" marR="6790" marT="67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19"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Junction - Beamline - Target - Detector hall</a:t>
                      </a:r>
                    </a:p>
                  </a:txBody>
                  <a:tcPr marL="6790" marR="6790" marT="67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6790" marR="6790" marT="679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4026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6790" marR="6790" marT="67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Infrastructure</a:t>
                      </a:r>
                    </a:p>
                  </a:txBody>
                  <a:tcPr marL="6790" marR="6790" marT="679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6790" marR="6790" marT="67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Inst.</a:t>
                      </a:r>
                    </a:p>
                  </a:txBody>
                  <a:tcPr marL="6790" marR="6790" marT="67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11"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Installation</a:t>
                      </a:r>
                    </a:p>
                  </a:txBody>
                  <a:tcPr marL="6790" marR="6790" marT="67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6790" marR="6790" marT="67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6790" marR="6790" marT="679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4026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6790" marR="6790" marT="67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Beamline</a:t>
                      </a:r>
                    </a:p>
                  </a:txBody>
                  <a:tcPr marL="6790" marR="6790" marT="679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8"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R&amp;D, design and TDR</a:t>
                      </a:r>
                    </a:p>
                  </a:txBody>
                  <a:tcPr marL="6790" marR="6790" marT="67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Production</a:t>
                      </a:r>
                    </a:p>
                  </a:txBody>
                  <a:tcPr marL="6790" marR="6790" marT="67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Inst.</a:t>
                      </a:r>
                    </a:p>
                  </a:txBody>
                  <a:tcPr marL="6790" marR="6790" marT="67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Installation</a:t>
                      </a:r>
                    </a:p>
                  </a:txBody>
                  <a:tcPr marL="6790" marR="6790" marT="67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Installation</a:t>
                      </a:r>
                    </a:p>
                  </a:txBody>
                  <a:tcPr marL="6790" marR="6790" marT="67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6790" marR="6790" marT="679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4026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6790" marR="6790" marT="67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Target complex</a:t>
                      </a:r>
                    </a:p>
                  </a:txBody>
                  <a:tcPr marL="6790" marR="6790" marT="679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R&amp;D, design and TDR</a:t>
                      </a:r>
                    </a:p>
                  </a:txBody>
                  <a:tcPr marL="6790" marR="6790" marT="67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Production</a:t>
                      </a:r>
                    </a:p>
                  </a:txBody>
                  <a:tcPr marL="6790" marR="6790" marT="67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0" marR="6790" marT="67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9"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Installation</a:t>
                      </a:r>
                    </a:p>
                  </a:txBody>
                  <a:tcPr marL="6790" marR="6790" marT="67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0" marR="6790" marT="67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6790" marR="6790" marT="679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4026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6790" marR="6790" marT="67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Target  </a:t>
                      </a:r>
                    </a:p>
                  </a:txBody>
                  <a:tcPr marL="6790" marR="6790" marT="679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6790" marR="6790" marT="67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6790" marR="6790" marT="679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2"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R&amp;D, design and TDR + prototyping</a:t>
                      </a:r>
                    </a:p>
                  </a:txBody>
                  <a:tcPr marL="6790" marR="6790" marT="67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Production</a:t>
                      </a:r>
                    </a:p>
                  </a:txBody>
                  <a:tcPr marL="6790" marR="6790" marT="67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Installation</a:t>
                      </a:r>
                    </a:p>
                  </a:txBody>
                  <a:tcPr marL="6790" marR="6790" marT="67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790" marR="6790" marT="67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6790" marR="6790" marT="6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6790" marR="6790" marT="679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51523" y="3718679"/>
            <a:ext cx="8599260" cy="2800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Arial"/>
                <a:cs typeface="Arial"/>
              </a:rPr>
              <a:t>10 years from TP to data taking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1600" i="1" dirty="0" smtClean="0">
                <a:latin typeface="Arial"/>
                <a:cs typeface="Arial"/>
              </a:rPr>
              <a:t>Schedule optimized for almost no interference with operation of North Area</a:t>
            </a:r>
          </a:p>
          <a:p>
            <a:pPr lvl="1"/>
            <a:r>
              <a:rPr lang="en-US" sz="1600" i="1" dirty="0" smtClean="0">
                <a:latin typeface="Arial"/>
                <a:cs typeface="Arial"/>
                <a:sym typeface="Wingdings" panose="05000000000000000000" pitchFamily="2" charset="2"/>
              </a:rPr>
              <a:t> Preparation of facility in four clear and separate work packages (junction cavern, beam line, target complex, and detector hall)</a:t>
            </a:r>
          </a:p>
          <a:p>
            <a:pPr lvl="1"/>
            <a:r>
              <a:rPr lang="en-US" sz="1600" i="1" dirty="0" smtClean="0">
                <a:latin typeface="Arial"/>
                <a:cs typeface="Arial"/>
                <a:sym typeface="Wingdings" panose="05000000000000000000" pitchFamily="2" charset="2"/>
              </a:rPr>
              <a:t> Maximum use of LS2 for junction cavern and first short section of </a:t>
            </a:r>
            <a:r>
              <a:rPr lang="en-US" sz="1600" i="1" dirty="0" err="1" smtClean="0">
                <a:latin typeface="Arial"/>
                <a:cs typeface="Arial"/>
                <a:sym typeface="Wingdings" panose="05000000000000000000" pitchFamily="2" charset="2"/>
              </a:rPr>
              <a:t>SHiP</a:t>
            </a:r>
            <a:r>
              <a:rPr lang="en-US" sz="1600" i="1" dirty="0" smtClean="0">
                <a:latin typeface="Arial"/>
                <a:cs typeface="Arial"/>
                <a:sym typeface="Wingdings" panose="05000000000000000000" pitchFamily="2" charset="2"/>
              </a:rPr>
              <a:t> beam line</a:t>
            </a:r>
            <a:endParaRPr lang="en-US" sz="1600" i="1" dirty="0" smtClean="0">
              <a:latin typeface="Arial"/>
              <a:cs typeface="Arial"/>
            </a:endParaRPr>
          </a:p>
          <a:p>
            <a:pPr marL="342900" indent="-342900">
              <a:buFont typeface="Wingdings" charset="2"/>
              <a:buChar char="ü"/>
            </a:pPr>
            <a:r>
              <a:rPr lang="en-US" sz="1600" i="1" dirty="0" smtClean="0">
                <a:latin typeface="Arial"/>
                <a:cs typeface="Arial"/>
              </a:rPr>
              <a:t>All TDRs by end of 2018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1600" i="1" dirty="0" smtClean="0">
                <a:latin typeface="Arial"/>
                <a:cs typeface="Arial"/>
              </a:rPr>
              <a:t>Commissioning run at the end of 2023 for beam line, target, </a:t>
            </a:r>
            <a:r>
              <a:rPr lang="en-US" sz="1600" i="1" dirty="0" err="1" smtClean="0">
                <a:latin typeface="Arial"/>
                <a:cs typeface="Arial"/>
              </a:rPr>
              <a:t>muon</a:t>
            </a:r>
            <a:r>
              <a:rPr lang="en-US" sz="1600" i="1" dirty="0" smtClean="0">
                <a:latin typeface="Arial"/>
                <a:cs typeface="Arial"/>
              </a:rPr>
              <a:t> shield and background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1600" i="1" dirty="0" smtClean="0">
                <a:latin typeface="Arial"/>
                <a:cs typeface="Arial"/>
              </a:rPr>
              <a:t>Four years for detector construction, plus two years for installation</a:t>
            </a:r>
            <a:endParaRPr lang="en-US" sz="1600" i="1" dirty="0">
              <a:latin typeface="Arial"/>
              <a:cs typeface="Arial"/>
            </a:endParaRPr>
          </a:p>
          <a:p>
            <a:pPr marL="342900" indent="-342900">
              <a:buFont typeface="Wingdings" charset="2"/>
              <a:buChar char="ü"/>
            </a:pPr>
            <a:r>
              <a:rPr lang="en-US" sz="1600" i="1" dirty="0" smtClean="0">
                <a:solidFill>
                  <a:srgbClr val="0000FF"/>
                </a:solidFill>
                <a:latin typeface="Arial"/>
                <a:cs typeface="Arial"/>
              </a:rPr>
              <a:t>Updated schedule with new accelerator schedule (Run 2 up to end 2018, 2 years LS2) relaxes current schedule </a:t>
            </a:r>
          </a:p>
          <a:p>
            <a:pPr marL="742950" lvl="1" indent="-285750">
              <a:buFont typeface="Wingdings" charset="0"/>
              <a:buChar char="è"/>
            </a:pPr>
            <a:r>
              <a:rPr lang="en-US" sz="1600" b="1" i="1" dirty="0" smtClean="0">
                <a:solidFill>
                  <a:srgbClr val="800000"/>
                </a:solidFill>
                <a:latin typeface="Arial"/>
                <a:cs typeface="Arial"/>
                <a:sym typeface="Wingdings" panose="05000000000000000000" pitchFamily="2" charset="2"/>
              </a:rPr>
              <a:t>Data taking 2026</a:t>
            </a:r>
            <a:endParaRPr lang="en-US" sz="1600" b="1" i="1" dirty="0">
              <a:solidFill>
                <a:srgbClr val="800000"/>
              </a:solidFill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44624"/>
            <a:ext cx="481486" cy="5760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24328" y="2348880"/>
            <a:ext cx="1293794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Commissioning</a:t>
            </a:r>
          </a:p>
          <a:p>
            <a:pPr algn="ctr"/>
            <a:r>
              <a:rPr lang="en-US" sz="1400" dirty="0" smtClean="0"/>
              <a:t> with beam</a:t>
            </a:r>
            <a:endParaRPr lang="en-US" sz="1400" dirty="0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6804248" y="2348880"/>
            <a:ext cx="648072" cy="21602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0112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 De Lellis, The SHiP Facility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2BFB3-280A-D442-8801-AA8F0FA99DBA}" type="slidenum">
              <a:rPr lang="en-US" smtClean="0"/>
              <a:t>37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531000" y="13008"/>
            <a:ext cx="1663561" cy="461665"/>
          </a:xfrm>
          <a:prstGeom prst="rect">
            <a:avLst/>
          </a:prstGeom>
          <a:solidFill>
            <a:srgbClr val="DCE6F2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 smtClean="0">
                <a:latin typeface="Arial"/>
                <a:cs typeface="Arial"/>
              </a:rPr>
              <a:t>Summary</a:t>
            </a:r>
            <a:endParaRPr lang="en-US" sz="2800" b="1" i="1" dirty="0" smtClean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3112" y="710272"/>
            <a:ext cx="8825162" cy="624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ü"/>
            </a:pPr>
            <a:r>
              <a:rPr lang="en-US" sz="2000" i="1" dirty="0" err="1" smtClean="0">
                <a:latin typeface="Arial"/>
                <a:cs typeface="Arial"/>
              </a:rPr>
              <a:t>SHiP</a:t>
            </a:r>
            <a:r>
              <a:rPr lang="en-US" sz="2000" i="1" dirty="0" smtClean="0">
                <a:latin typeface="Arial"/>
                <a:cs typeface="Arial"/>
              </a:rPr>
              <a:t> is proposed to search for New Physics in the largely unexplored</a:t>
            </a:r>
          </a:p>
          <a:p>
            <a:r>
              <a:rPr lang="en-US" sz="2000" i="1" dirty="0">
                <a:latin typeface="Arial"/>
                <a:cs typeface="Arial"/>
              </a:rPr>
              <a:t> </a:t>
            </a:r>
            <a:r>
              <a:rPr lang="en-US" sz="2000" i="1" dirty="0" smtClean="0">
                <a:latin typeface="Arial"/>
                <a:cs typeface="Arial"/>
              </a:rPr>
              <a:t>    domain of new, very weakly interacting particles with masses O(10) </a:t>
            </a:r>
            <a:r>
              <a:rPr lang="en-US" sz="2000" i="1" dirty="0" err="1" smtClean="0">
                <a:latin typeface="Arial"/>
                <a:cs typeface="Arial"/>
              </a:rPr>
              <a:t>GeV</a:t>
            </a:r>
            <a:endParaRPr lang="en-US" sz="2000" i="1" dirty="0" smtClean="0">
              <a:latin typeface="Arial"/>
              <a:cs typeface="Arial"/>
            </a:endParaRPr>
          </a:p>
          <a:p>
            <a:endParaRPr lang="en-US" sz="2000" i="1" dirty="0">
              <a:latin typeface="Arial"/>
              <a:cs typeface="Arial"/>
            </a:endParaRPr>
          </a:p>
          <a:p>
            <a:pPr marL="457200" indent="-457200">
              <a:buFont typeface="Wingdings" charset="2"/>
              <a:buChar char="ü"/>
            </a:pPr>
            <a:r>
              <a:rPr lang="en-US" sz="2000" i="1" dirty="0" smtClean="0">
                <a:latin typeface="Arial"/>
                <a:cs typeface="Arial"/>
              </a:rPr>
              <a:t>Also unique opportunity for </a:t>
            </a:r>
            <a:r>
              <a:rPr lang="en-US" sz="2000" i="1" dirty="0" err="1" smtClean="0">
                <a:latin typeface="Symbol" charset="2"/>
                <a:cs typeface="Symbol" charset="2"/>
              </a:rPr>
              <a:t>n</a:t>
            </a:r>
            <a:r>
              <a:rPr lang="en-US" sz="2000" i="1" baseline="-25000" dirty="0" err="1" smtClean="0">
                <a:latin typeface="Symbol" charset="2"/>
                <a:cs typeface="Symbol" charset="2"/>
              </a:rPr>
              <a:t>t</a:t>
            </a:r>
            <a:r>
              <a:rPr lang="en-US" sz="2000" i="1" dirty="0" smtClean="0">
                <a:latin typeface="Arial"/>
                <a:cs typeface="Arial"/>
              </a:rPr>
              <a:t> physics</a:t>
            </a:r>
          </a:p>
          <a:p>
            <a:pPr marL="457200" indent="-457200">
              <a:buFont typeface="Wingdings" charset="2"/>
              <a:buChar char="ü"/>
            </a:pPr>
            <a:endParaRPr lang="en-US" sz="2000" i="1" dirty="0">
              <a:latin typeface="Arial"/>
              <a:cs typeface="Arial"/>
            </a:endParaRPr>
          </a:p>
          <a:p>
            <a:pPr marL="457200" indent="-457200">
              <a:buFont typeface="Wingdings" charset="2"/>
              <a:buChar char="ü"/>
            </a:pPr>
            <a:r>
              <a:rPr lang="en-US" sz="2000" i="1" dirty="0" smtClean="0">
                <a:latin typeface="Arial"/>
                <a:cs typeface="Arial"/>
              </a:rPr>
              <a:t>Sensitivity improves previous experiments by O(10000) for Hidden</a:t>
            </a:r>
          </a:p>
          <a:p>
            <a:r>
              <a:rPr lang="en-US" sz="2000" i="1" dirty="0">
                <a:latin typeface="Arial"/>
                <a:cs typeface="Arial"/>
              </a:rPr>
              <a:t> </a:t>
            </a:r>
            <a:r>
              <a:rPr lang="en-US" sz="2000" i="1" dirty="0" smtClean="0">
                <a:latin typeface="Arial"/>
                <a:cs typeface="Arial"/>
              </a:rPr>
              <a:t>      </a:t>
            </a:r>
            <a:r>
              <a:rPr lang="en-US" sz="2000" i="1" dirty="0">
                <a:latin typeface="Arial"/>
                <a:cs typeface="Arial"/>
              </a:rPr>
              <a:t>S</a:t>
            </a:r>
            <a:r>
              <a:rPr lang="en-US" sz="2000" i="1" dirty="0" smtClean="0">
                <a:latin typeface="Arial"/>
                <a:cs typeface="Arial"/>
              </a:rPr>
              <a:t>ector and by O(200) for </a:t>
            </a:r>
            <a:r>
              <a:rPr lang="en-US" sz="2000" i="1" dirty="0" err="1">
                <a:latin typeface="Symbol" charset="2"/>
                <a:cs typeface="Symbol" charset="2"/>
              </a:rPr>
              <a:t>n</a:t>
            </a:r>
            <a:r>
              <a:rPr lang="en-US" sz="2000" i="1" baseline="-25000" dirty="0" err="1">
                <a:latin typeface="Symbol" charset="2"/>
                <a:cs typeface="Symbol" charset="2"/>
              </a:rPr>
              <a:t>t</a:t>
            </a:r>
            <a:r>
              <a:rPr lang="en-US" sz="2000" i="1" dirty="0" smtClean="0">
                <a:latin typeface="Arial"/>
                <a:cs typeface="Arial"/>
              </a:rPr>
              <a:t> physics</a:t>
            </a:r>
          </a:p>
          <a:p>
            <a:endParaRPr lang="en-US" sz="2000" i="1" dirty="0">
              <a:latin typeface="Arial"/>
              <a:cs typeface="Arial"/>
            </a:endParaRPr>
          </a:p>
          <a:p>
            <a:pPr marL="342900" indent="-342900">
              <a:buFont typeface="Wingdings" charset="2"/>
              <a:buChar char="ü"/>
            </a:pPr>
            <a:r>
              <a:rPr lang="en-US" sz="2000" b="1" i="1" dirty="0" smtClean="0">
                <a:latin typeface="Arial"/>
                <a:cs typeface="Arial"/>
              </a:rPr>
              <a:t>The technical feasibility of the </a:t>
            </a:r>
            <a:r>
              <a:rPr lang="en-US" sz="2000" b="1" i="1" dirty="0" err="1" smtClean="0">
                <a:latin typeface="Arial"/>
                <a:cs typeface="Arial"/>
              </a:rPr>
              <a:t>SHiP</a:t>
            </a:r>
            <a:r>
              <a:rPr lang="en-US" sz="2000" b="1" i="1" dirty="0" smtClean="0">
                <a:latin typeface="Arial"/>
                <a:cs typeface="Arial"/>
              </a:rPr>
              <a:t> facility has been demonstrated</a:t>
            </a:r>
          </a:p>
          <a:p>
            <a:r>
              <a:rPr lang="en-US" sz="2000" b="1" i="1" dirty="0">
                <a:latin typeface="Arial"/>
                <a:cs typeface="Arial"/>
              </a:rPr>
              <a:t> </a:t>
            </a:r>
            <a:r>
              <a:rPr lang="en-US" sz="2000" b="1" i="1" dirty="0" smtClean="0">
                <a:latin typeface="Arial"/>
                <a:cs typeface="Arial"/>
              </a:rPr>
              <a:t>    by the CERN Task Force. </a:t>
            </a:r>
            <a:endParaRPr lang="en-US" sz="2000" b="1" i="1" dirty="0" smtClean="0">
              <a:latin typeface="Arial"/>
              <a:cs typeface="Arial"/>
            </a:endParaRPr>
          </a:p>
          <a:p>
            <a:endParaRPr lang="en-US" sz="2000" i="1" dirty="0">
              <a:latin typeface="Arial"/>
              <a:cs typeface="Arial"/>
            </a:endParaRPr>
          </a:p>
          <a:p>
            <a:pPr marL="342900" indent="-342900">
              <a:buFont typeface="Wingdings" charset="2"/>
              <a:buChar char="ü"/>
            </a:pPr>
            <a:r>
              <a:rPr lang="en-US" sz="2000" b="1" i="1" dirty="0" smtClean="0">
                <a:solidFill>
                  <a:srgbClr val="660066"/>
                </a:solidFill>
                <a:latin typeface="Arial"/>
                <a:cs typeface="Arial"/>
              </a:rPr>
              <a:t>The impact of the discovery of a new light hidden particle is hard to</a:t>
            </a:r>
          </a:p>
          <a:p>
            <a:r>
              <a:rPr lang="en-US" sz="2000" b="1" i="1" dirty="0" smtClean="0">
                <a:solidFill>
                  <a:srgbClr val="660066"/>
                </a:solidFill>
                <a:latin typeface="Arial"/>
                <a:cs typeface="Arial"/>
              </a:rPr>
              <a:t>      </a:t>
            </a:r>
            <a:r>
              <a:rPr lang="en-US" sz="2000" b="1" i="1" dirty="0" smtClean="0">
                <a:solidFill>
                  <a:srgbClr val="660066"/>
                </a:solidFill>
                <a:latin typeface="Arial"/>
                <a:cs typeface="Arial"/>
              </a:rPr>
              <a:t>be overestimated!</a:t>
            </a:r>
            <a:endParaRPr lang="en-US" sz="2000" b="1" i="1" dirty="0" smtClean="0">
              <a:solidFill>
                <a:srgbClr val="660066"/>
              </a:solidFill>
              <a:latin typeface="Arial"/>
              <a:cs typeface="Arial"/>
            </a:endParaRPr>
          </a:p>
          <a:p>
            <a:endParaRPr lang="en-US" sz="2000" b="1" i="1" dirty="0">
              <a:solidFill>
                <a:srgbClr val="660066"/>
              </a:solidFill>
              <a:latin typeface="Arial"/>
              <a:cs typeface="Arial"/>
            </a:endParaRPr>
          </a:p>
          <a:p>
            <a:pPr marL="342900" indent="-342900">
              <a:buFont typeface="Wingdings" charset="2"/>
              <a:buChar char="ü"/>
            </a:pPr>
            <a:r>
              <a:rPr lang="en-US" sz="2000" b="1" i="1" dirty="0" err="1" smtClean="0">
                <a:solidFill>
                  <a:srgbClr val="800000"/>
                </a:solidFill>
                <a:latin typeface="Arial"/>
                <a:cs typeface="Arial"/>
              </a:rPr>
              <a:t>SHiP</a:t>
            </a:r>
            <a:r>
              <a:rPr lang="en-US" sz="2000" b="1" i="1" dirty="0" smtClean="0">
                <a:solidFill>
                  <a:srgbClr val="800000"/>
                </a:solidFill>
                <a:latin typeface="Arial"/>
                <a:cs typeface="Arial"/>
              </a:rPr>
              <a:t> will greatly complement searches for New Physics</a:t>
            </a:r>
          </a:p>
          <a:p>
            <a:r>
              <a:rPr lang="en-US" sz="2000" b="1" i="1" dirty="0">
                <a:solidFill>
                  <a:srgbClr val="800000"/>
                </a:solidFill>
                <a:latin typeface="Arial"/>
                <a:cs typeface="Arial"/>
              </a:rPr>
              <a:t> </a:t>
            </a:r>
            <a:r>
              <a:rPr lang="en-US" sz="2000" b="1" i="1" dirty="0" smtClean="0">
                <a:solidFill>
                  <a:srgbClr val="800000"/>
                </a:solidFill>
                <a:latin typeface="Arial"/>
                <a:cs typeface="Arial"/>
              </a:rPr>
              <a:t>    at energy frontier at </a:t>
            </a:r>
            <a:r>
              <a:rPr lang="en-US" sz="2000" b="1" i="1" dirty="0" smtClean="0">
                <a:solidFill>
                  <a:srgbClr val="800000"/>
                </a:solidFill>
                <a:latin typeface="Arial"/>
                <a:cs typeface="Arial"/>
              </a:rPr>
              <a:t>CERN</a:t>
            </a:r>
          </a:p>
          <a:p>
            <a:endParaRPr lang="en-US" sz="2000" b="1" i="1" dirty="0" smtClean="0">
              <a:solidFill>
                <a:srgbClr val="800000"/>
              </a:solidFill>
              <a:latin typeface="Arial"/>
              <a:cs typeface="Arial"/>
            </a:endParaRPr>
          </a:p>
          <a:p>
            <a:pPr marL="342900" indent="-342900">
              <a:buFont typeface="Wingdings" charset="2"/>
              <a:buChar char="ü"/>
            </a:pPr>
            <a:r>
              <a:rPr lang="en-US" sz="2000" b="1" i="1" dirty="0" smtClean="0">
                <a:solidFill>
                  <a:srgbClr val="800000"/>
                </a:solidFill>
                <a:latin typeface="Arial"/>
                <a:cs typeface="Arial"/>
              </a:rPr>
              <a:t>Interesting sensitivity (~10</a:t>
            </a:r>
            <a:r>
              <a:rPr lang="en-US" sz="2000" b="1" i="1" baseline="30000" dirty="0" smtClean="0">
                <a:solidFill>
                  <a:srgbClr val="800000"/>
                </a:solidFill>
                <a:latin typeface="Arial"/>
                <a:cs typeface="Arial"/>
              </a:rPr>
              <a:t>-10</a:t>
            </a:r>
            <a:r>
              <a:rPr lang="en-US" sz="2000" b="1" i="1" dirty="0" smtClean="0">
                <a:solidFill>
                  <a:srgbClr val="800000"/>
                </a:solidFill>
                <a:latin typeface="Arial"/>
                <a:cs typeface="Arial"/>
              </a:rPr>
              <a:t>) can be reached for </a:t>
            </a:r>
            <a:r>
              <a:rPr lang="en-GB" sz="2000" b="1" i="1" dirty="0" err="1">
                <a:solidFill>
                  <a:srgbClr val="800000"/>
                </a:solidFill>
                <a:latin typeface="Arial"/>
                <a:cs typeface="Arial"/>
              </a:rPr>
              <a:t>τ</a:t>
            </a:r>
            <a:r>
              <a:rPr lang="en-GB" sz="2000" b="1" i="1" dirty="0">
                <a:solidFill>
                  <a:srgbClr val="800000"/>
                </a:solidFill>
                <a:latin typeface="Arial"/>
                <a:cs typeface="Arial"/>
              </a:rPr>
              <a:t> </a:t>
            </a:r>
            <a:r>
              <a:rPr lang="en-GB" sz="2000" b="1" i="1" dirty="0">
                <a:solidFill>
                  <a:srgbClr val="800000"/>
                </a:solidFill>
                <a:latin typeface="Arial"/>
                <a:cs typeface="Arial"/>
                <a:sym typeface="Wingdings"/>
              </a:rPr>
              <a:t></a:t>
            </a:r>
            <a:r>
              <a:rPr lang="en-GB" sz="2000" b="1" i="1" dirty="0">
                <a:solidFill>
                  <a:srgbClr val="800000"/>
                </a:solidFill>
                <a:latin typeface="Arial"/>
                <a:cs typeface="Arial"/>
              </a:rPr>
              <a:t> </a:t>
            </a:r>
            <a:r>
              <a:rPr lang="en-GB" sz="2000" b="1" i="1" dirty="0" err="1">
                <a:solidFill>
                  <a:srgbClr val="800000"/>
                </a:solidFill>
                <a:latin typeface="Arial"/>
                <a:cs typeface="Arial"/>
              </a:rPr>
              <a:t>μμμ</a:t>
            </a:r>
            <a:r>
              <a:rPr lang="en-GB" sz="2000" b="1" i="1" dirty="0">
                <a:solidFill>
                  <a:srgbClr val="800000"/>
                </a:solidFill>
                <a:latin typeface="Arial"/>
                <a:cs typeface="Arial"/>
              </a:rPr>
              <a:t> </a:t>
            </a:r>
            <a:r>
              <a:rPr lang="en-US" sz="2000" b="1" i="1" dirty="0" smtClean="0">
                <a:solidFill>
                  <a:srgbClr val="800000"/>
                </a:solidFill>
                <a:latin typeface="Arial"/>
                <a:cs typeface="Arial"/>
              </a:rPr>
              <a:t>at </a:t>
            </a:r>
          </a:p>
          <a:p>
            <a:r>
              <a:rPr lang="en-US" sz="2000" b="1" i="1" dirty="0">
                <a:solidFill>
                  <a:srgbClr val="800000"/>
                </a:solidFill>
                <a:latin typeface="Arial"/>
                <a:cs typeface="Arial"/>
              </a:rPr>
              <a:t>	</a:t>
            </a:r>
            <a:r>
              <a:rPr lang="en-US" sz="2000" b="1" i="1" dirty="0" smtClean="0">
                <a:solidFill>
                  <a:srgbClr val="800000"/>
                </a:solidFill>
                <a:latin typeface="Arial"/>
                <a:cs typeface="Arial"/>
              </a:rPr>
              <a:t>the </a:t>
            </a:r>
            <a:r>
              <a:rPr lang="en-US" sz="2000" b="1" i="1" dirty="0" err="1" smtClean="0">
                <a:solidFill>
                  <a:srgbClr val="800000"/>
                </a:solidFill>
                <a:latin typeface="Arial"/>
                <a:cs typeface="Arial"/>
              </a:rPr>
              <a:t>SHiP</a:t>
            </a:r>
            <a:r>
              <a:rPr lang="en-US" sz="2000" b="1" i="1" dirty="0" smtClean="0">
                <a:solidFill>
                  <a:srgbClr val="800000"/>
                </a:solidFill>
                <a:latin typeface="Arial"/>
                <a:cs typeface="Arial"/>
              </a:rPr>
              <a:t> facility </a:t>
            </a:r>
            <a:endParaRPr lang="en-US" sz="2000" b="1" i="1" dirty="0">
              <a:solidFill>
                <a:srgbClr val="800000"/>
              </a:solidFill>
              <a:latin typeface="Arial"/>
              <a:cs typeface="Arial"/>
            </a:endParaRPr>
          </a:p>
          <a:p>
            <a:endParaRPr lang="en-US" sz="2000" b="1" i="1" dirty="0" smtClean="0">
              <a:solidFill>
                <a:srgbClr val="800000"/>
              </a:solidFill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44624"/>
            <a:ext cx="481486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225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42288"/>
            <a:ext cx="8229600" cy="778652"/>
          </a:xfrm>
        </p:spPr>
        <p:txBody>
          <a:bodyPr/>
          <a:lstStyle/>
          <a:p>
            <a:r>
              <a:rPr lang="en-GB" i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High Intensity </a:t>
            </a:r>
            <a:r>
              <a:rPr lang="en-GB" i="1" dirty="0">
                <a:solidFill>
                  <a:srgbClr val="800000"/>
                </a:solidFill>
                <a:latin typeface="Times New Roman"/>
                <a:cs typeface="Times New Roman"/>
              </a:rPr>
              <a:t>F</a:t>
            </a:r>
            <a:r>
              <a:rPr lang="en-GB" i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rontier</a:t>
            </a:r>
            <a:endParaRPr lang="en-GB" i="1" dirty="0">
              <a:solidFill>
                <a:srgbClr val="800000"/>
              </a:solidFill>
              <a:latin typeface="Times New Roman"/>
              <a:cs typeface="Times New Roman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G. De Lellis, The SHiP Facility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139FF-2EB4-9843-B885-94304740BBFA}" type="slidenum">
              <a:rPr lang="it-IT" smtClean="0"/>
              <a:t>4</a:t>
            </a:fld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789914" y="1058049"/>
            <a:ext cx="8100462" cy="50349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riangolo rettangolo 6"/>
          <p:cNvSpPr/>
          <p:nvPr/>
        </p:nvSpPr>
        <p:spPr>
          <a:xfrm rot="5400000">
            <a:off x="1375722" y="482940"/>
            <a:ext cx="3965331" cy="5136967"/>
          </a:xfrm>
          <a:prstGeom prst="rtTriangl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1548818" y="1394079"/>
            <a:ext cx="272662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latin typeface="Times New Roman"/>
                <a:cs typeface="Times New Roman"/>
              </a:rPr>
              <a:t>Known physics</a:t>
            </a:r>
            <a:endParaRPr lang="en-GB" sz="3200" dirty="0">
              <a:latin typeface="Times New Roman"/>
              <a:cs typeface="Times New Roman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5844550" y="5488467"/>
            <a:ext cx="304582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latin typeface="Times New Roman"/>
                <a:cs typeface="Times New Roman"/>
              </a:rPr>
              <a:t>unknown physics</a:t>
            </a:r>
            <a:endParaRPr lang="en-GB" sz="3200" dirty="0">
              <a:latin typeface="Times New Roman"/>
              <a:cs typeface="Times New Roman"/>
            </a:endParaRPr>
          </a:p>
        </p:txBody>
      </p:sp>
      <p:sp>
        <p:nvSpPr>
          <p:cNvPr id="11" name="Ovale 10"/>
          <p:cNvSpPr/>
          <p:nvPr/>
        </p:nvSpPr>
        <p:spPr>
          <a:xfrm>
            <a:off x="789904" y="3438671"/>
            <a:ext cx="4547982" cy="265434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/>
          <p:cNvSpPr/>
          <p:nvPr/>
        </p:nvSpPr>
        <p:spPr>
          <a:xfrm>
            <a:off x="4955670" y="1245779"/>
            <a:ext cx="3911174" cy="182776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/>
          <p:cNvSpPr txBox="1"/>
          <p:nvPr/>
        </p:nvSpPr>
        <p:spPr>
          <a:xfrm>
            <a:off x="5721454" y="1538478"/>
            <a:ext cx="257474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latin typeface="Times New Roman"/>
                <a:cs typeface="Times New Roman"/>
              </a:rPr>
              <a:t>Energy frontier</a:t>
            </a:r>
          </a:p>
          <a:p>
            <a:r>
              <a:rPr lang="en-GB" sz="2800" dirty="0" smtClean="0">
                <a:latin typeface="Times New Roman"/>
                <a:cs typeface="Times New Roman"/>
              </a:rPr>
              <a:t>LHC, FCC</a:t>
            </a:r>
            <a:endParaRPr lang="en-GB" sz="2800" dirty="0">
              <a:latin typeface="Times New Roman"/>
              <a:cs typeface="Times New Roman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1639438" y="3552758"/>
            <a:ext cx="369844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latin typeface="Times New Roman"/>
                <a:cs typeface="Times New Roman"/>
              </a:rPr>
              <a:t>Intensity frontier</a:t>
            </a:r>
          </a:p>
          <a:p>
            <a:r>
              <a:rPr lang="en-GB" sz="2800" dirty="0" smtClean="0">
                <a:latin typeface="Times New Roman"/>
                <a:cs typeface="Times New Roman"/>
              </a:rPr>
              <a:t>Flavour physics</a:t>
            </a:r>
          </a:p>
          <a:p>
            <a:r>
              <a:rPr lang="en-GB" sz="2800" dirty="0" smtClean="0">
                <a:latin typeface="Times New Roman"/>
                <a:cs typeface="Times New Roman"/>
              </a:rPr>
              <a:t>Lepton flavour violation</a:t>
            </a:r>
          </a:p>
          <a:p>
            <a:r>
              <a:rPr lang="en-GB" sz="2800" dirty="0" smtClean="0">
                <a:latin typeface="Times New Roman"/>
                <a:cs typeface="Times New Roman"/>
              </a:rPr>
              <a:t>Hidden Sector</a:t>
            </a:r>
          </a:p>
          <a:p>
            <a:r>
              <a:rPr lang="en-GB" sz="2800" dirty="0" smtClean="0">
                <a:latin typeface="Times New Roman"/>
                <a:cs typeface="Times New Roman"/>
              </a:rPr>
              <a:t>….</a:t>
            </a:r>
            <a:endParaRPr lang="en-GB" sz="2800" dirty="0">
              <a:latin typeface="Times New Roman"/>
              <a:cs typeface="Times New Roman"/>
            </a:endParaRPr>
          </a:p>
        </p:txBody>
      </p:sp>
      <p:sp>
        <p:nvSpPr>
          <p:cNvPr id="16" name="CasellaDiTesto 15"/>
          <p:cNvSpPr txBox="1"/>
          <p:nvPr/>
        </p:nvSpPr>
        <p:spPr>
          <a:xfrm rot="16200000">
            <a:off x="-1122576" y="4290705"/>
            <a:ext cx="31532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i="1" dirty="0" smtClean="0">
                <a:latin typeface="Times New Roman"/>
                <a:cs typeface="Times New Roman"/>
              </a:rPr>
              <a:t>Interaction strength </a:t>
            </a:r>
            <a:endParaRPr lang="en-GB" sz="2800" i="1" dirty="0">
              <a:latin typeface="Times New Roman"/>
              <a:cs typeface="Times New Roman"/>
            </a:endParaRPr>
          </a:p>
        </p:txBody>
      </p:sp>
      <p:cxnSp>
        <p:nvCxnSpPr>
          <p:cNvPr id="18" name="Connettore 2 17"/>
          <p:cNvCxnSpPr>
            <a:stCxn id="16" idx="3"/>
          </p:cNvCxnSpPr>
          <p:nvPr/>
        </p:nvCxnSpPr>
        <p:spPr>
          <a:xfrm flipV="1">
            <a:off x="454058" y="1058050"/>
            <a:ext cx="3142" cy="191763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/>
          <p:cNvSpPr txBox="1"/>
          <p:nvPr/>
        </p:nvSpPr>
        <p:spPr>
          <a:xfrm>
            <a:off x="4218304" y="5976615"/>
            <a:ext cx="21554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i="1" dirty="0" smtClean="0">
                <a:latin typeface="Times New Roman"/>
                <a:cs typeface="Times New Roman"/>
              </a:rPr>
              <a:t>Energy scale </a:t>
            </a:r>
            <a:endParaRPr lang="en-GB" sz="2800" i="1" dirty="0">
              <a:latin typeface="Times New Roman"/>
              <a:cs typeface="Times New Roman"/>
            </a:endParaRPr>
          </a:p>
        </p:txBody>
      </p:sp>
      <p:cxnSp>
        <p:nvCxnSpPr>
          <p:cNvPr id="21" name="Connettore 2 20"/>
          <p:cNvCxnSpPr/>
          <p:nvPr/>
        </p:nvCxnSpPr>
        <p:spPr>
          <a:xfrm flipV="1">
            <a:off x="6401613" y="6318194"/>
            <a:ext cx="2395539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/>
          <p:cNvSpPr txBox="1"/>
          <p:nvPr/>
        </p:nvSpPr>
        <p:spPr>
          <a:xfrm>
            <a:off x="1239068" y="6329445"/>
            <a:ext cx="14542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smtClean="0">
                <a:solidFill>
                  <a:srgbClr val="800000"/>
                </a:solidFill>
                <a:latin typeface="Times New Roman"/>
                <a:cs typeface="Times New Roman"/>
              </a:rPr>
              <a:t>This talk</a:t>
            </a:r>
            <a:endParaRPr lang="en-GB" sz="2800">
              <a:solidFill>
                <a:srgbClr val="800000"/>
              </a:solidFill>
              <a:latin typeface="Times New Roman"/>
              <a:cs typeface="Times New Roman"/>
            </a:endParaRPr>
          </a:p>
        </p:txBody>
      </p:sp>
      <p:cxnSp>
        <p:nvCxnSpPr>
          <p:cNvPr id="25" name="Connettore 2 24"/>
          <p:cNvCxnSpPr/>
          <p:nvPr/>
        </p:nvCxnSpPr>
        <p:spPr>
          <a:xfrm flipV="1">
            <a:off x="2245827" y="5297429"/>
            <a:ext cx="1362984" cy="1058921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668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58C61-98F5-1D40-827C-5864611F385A}" type="slidenum">
              <a:rPr lang="it-IT" smtClean="0"/>
              <a:t>5</a:t>
            </a:fld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0"/>
            <a:ext cx="9144000" cy="6790099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541870" y="177169"/>
            <a:ext cx="7941734" cy="91307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3200" baseline="300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Light Hidden particles </a:t>
            </a:r>
            <a:r>
              <a:rPr lang="en-GB" sz="3200" baseline="30000" dirty="0" smtClean="0">
                <a:solidFill>
                  <a:srgbClr val="008000"/>
                </a:solidFill>
                <a:latin typeface="Times New Roman"/>
                <a:cs typeface="Times New Roman"/>
                <a:sym typeface="Wingdings"/>
              </a:rPr>
              <a:t></a:t>
            </a:r>
            <a:r>
              <a:rPr lang="en-GB" sz="32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lang="en-GB" sz="3200" baseline="30000" dirty="0" err="1" smtClean="0">
                <a:solidFill>
                  <a:srgbClr val="008000"/>
                </a:solidFill>
                <a:latin typeface="Times New Roman"/>
                <a:cs typeface="Times New Roman"/>
              </a:rPr>
              <a:t>singlets</a:t>
            </a:r>
            <a:r>
              <a:rPr lang="en-GB" sz="3200" baseline="300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 with respect to the SM gauge group </a:t>
            </a:r>
          </a:p>
          <a:p>
            <a:pPr algn="ctr"/>
            <a:r>
              <a:rPr lang="en-GB" sz="3200" baseline="30000" dirty="0" smtClean="0">
                <a:solidFill>
                  <a:srgbClr val="008000"/>
                </a:solidFill>
                <a:latin typeface="Times New Roman"/>
                <a:cs typeface="Times New Roman"/>
                <a:sym typeface="Wingdings"/>
              </a:rPr>
              <a:t> </a:t>
            </a:r>
            <a:r>
              <a:rPr lang="en-GB" sz="3200" baseline="300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couple to different singlet composite operators (</a:t>
            </a:r>
            <a:r>
              <a:rPr lang="en-GB" sz="3200" b="1" baseline="300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Portals</a:t>
            </a:r>
            <a:r>
              <a:rPr lang="en-GB" sz="3200" baseline="300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) of the SM</a:t>
            </a:r>
            <a:endParaRPr lang="en-GB" sz="3200" dirty="0">
              <a:solidFill>
                <a:srgbClr val="008000"/>
              </a:solidFill>
              <a:latin typeface="Times New Roman"/>
              <a:cs typeface="Times New Roman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G. De Lellis, The SHiP Facility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3283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 De Lellis, The SHiP Facility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16216" y="6356350"/>
            <a:ext cx="2133600" cy="365125"/>
          </a:xfrm>
        </p:spPr>
        <p:txBody>
          <a:bodyPr/>
          <a:lstStyle/>
          <a:p>
            <a:fld id="{8DC2BFB3-280A-D442-8801-AA8F0FA99DBA}" type="slidenum">
              <a:rPr lang="en-US" smtClean="0"/>
              <a:t>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23190" y="15007"/>
            <a:ext cx="8127620" cy="461665"/>
          </a:xfrm>
          <a:prstGeom prst="rect">
            <a:avLst/>
          </a:prstGeom>
          <a:solidFill>
            <a:srgbClr val="DCE6F2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 smtClean="0">
                <a:latin typeface="Arial"/>
                <a:cs typeface="Arial"/>
              </a:rPr>
              <a:t>Common experimental features of Hidden Sector (HS)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7504" y="541710"/>
            <a:ext cx="79816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i="1" dirty="0" smtClean="0">
                <a:latin typeface="Arial"/>
                <a:cs typeface="Arial"/>
              </a:rPr>
              <a:t>Production through hadron decays (</a:t>
            </a:r>
            <a:r>
              <a:rPr lang="en-US" i="1" dirty="0" smtClean="0">
                <a:latin typeface="Symbol" charset="2"/>
                <a:cs typeface="Symbol" charset="2"/>
              </a:rPr>
              <a:t>p, </a:t>
            </a:r>
            <a:r>
              <a:rPr lang="en-US" i="1" dirty="0" smtClean="0">
                <a:latin typeface="Arial"/>
                <a:cs typeface="Arial"/>
              </a:rPr>
              <a:t>K, D, B, proton bremsstrahlung, …)</a:t>
            </a:r>
          </a:p>
          <a:p>
            <a:endParaRPr lang="en-US" i="1" dirty="0" smtClean="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ü"/>
            </a:pPr>
            <a:r>
              <a:rPr lang="en-US" i="1" dirty="0" smtClean="0">
                <a:latin typeface="Arial"/>
                <a:cs typeface="Arial"/>
              </a:rPr>
              <a:t>Decays:</a:t>
            </a:r>
            <a:endParaRPr lang="en-US" i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496" y="3669407"/>
            <a:ext cx="8941531" cy="2893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i="1" dirty="0" smtClean="0">
                <a:latin typeface="Arial"/>
                <a:cs typeface="Arial"/>
              </a:rPr>
              <a:t>Full reconstruction and PID are essential to minimize model dependence</a:t>
            </a:r>
          </a:p>
          <a:p>
            <a:pPr marL="285750" indent="-285750">
              <a:buFont typeface="Wingdings" charset="2"/>
              <a:buChar char="ü"/>
            </a:pPr>
            <a:endParaRPr lang="en-US" i="1" dirty="0" smtClean="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ü"/>
            </a:pPr>
            <a:r>
              <a:rPr lang="en-US" i="1" dirty="0" smtClean="0">
                <a:latin typeface="Arial"/>
                <a:cs typeface="Arial"/>
              </a:rPr>
              <a:t>Production and decay rates are strongly suppressed when compared to SM</a:t>
            </a:r>
          </a:p>
          <a:p>
            <a:r>
              <a:rPr lang="en-US" i="1" dirty="0">
                <a:latin typeface="Arial"/>
                <a:cs typeface="Arial"/>
              </a:rPr>
              <a:t> </a:t>
            </a:r>
            <a:r>
              <a:rPr lang="en-US" i="1" dirty="0" smtClean="0">
                <a:latin typeface="Arial"/>
                <a:cs typeface="Arial"/>
              </a:rPr>
              <a:t>     - Production branching ratios O(10</a:t>
            </a:r>
            <a:r>
              <a:rPr lang="en-US" i="1" baseline="30000" dirty="0" smtClean="0">
                <a:latin typeface="Arial"/>
                <a:cs typeface="Arial"/>
              </a:rPr>
              <a:t>-10</a:t>
            </a:r>
            <a:r>
              <a:rPr lang="en-US" i="1" dirty="0" smtClean="0">
                <a:latin typeface="Arial"/>
                <a:cs typeface="Arial"/>
              </a:rPr>
              <a:t>)</a:t>
            </a:r>
          </a:p>
          <a:p>
            <a:r>
              <a:rPr lang="en-US" i="1" dirty="0">
                <a:latin typeface="Arial"/>
                <a:cs typeface="Arial"/>
              </a:rPr>
              <a:t> </a:t>
            </a:r>
            <a:r>
              <a:rPr lang="en-US" i="1" dirty="0" smtClean="0">
                <a:latin typeface="Arial"/>
                <a:cs typeface="Arial"/>
              </a:rPr>
              <a:t>     - Long-lived objects</a:t>
            </a:r>
          </a:p>
          <a:p>
            <a:r>
              <a:rPr lang="en-US" i="1" dirty="0">
                <a:latin typeface="Arial"/>
                <a:cs typeface="Arial"/>
              </a:rPr>
              <a:t> </a:t>
            </a:r>
            <a:r>
              <a:rPr lang="en-US" i="1" dirty="0" smtClean="0">
                <a:latin typeface="Arial"/>
                <a:cs typeface="Arial"/>
              </a:rPr>
              <a:t>     - Travel unperturbed through ordinary matter</a:t>
            </a:r>
          </a:p>
          <a:p>
            <a:endParaRPr lang="en-US" i="1" dirty="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ü"/>
            </a:pPr>
            <a:r>
              <a:rPr lang="en-US" b="1" i="1" dirty="0" smtClean="0">
                <a:solidFill>
                  <a:srgbClr val="000090"/>
                </a:solidFill>
                <a:latin typeface="Arial"/>
                <a:cs typeface="Arial"/>
              </a:rPr>
              <a:t>Challenge is background suppression </a:t>
            </a:r>
            <a:r>
              <a:rPr lang="en-US" b="1" i="1" dirty="0" smtClean="0">
                <a:solidFill>
                  <a:srgbClr val="000090"/>
                </a:solidFill>
                <a:latin typeface="Arial"/>
                <a:cs typeface="Arial"/>
                <a:sym typeface="Wingdings"/>
              </a:rPr>
              <a:t> requires O(0.01) carefully estimated</a:t>
            </a:r>
          </a:p>
          <a:p>
            <a:pPr marL="285750" indent="-285750">
              <a:buFont typeface="Wingdings" charset="2"/>
              <a:buChar char="ü"/>
            </a:pPr>
            <a:endParaRPr lang="en-US" b="1" i="1" dirty="0">
              <a:solidFill>
                <a:srgbClr val="000090"/>
              </a:solidFill>
              <a:latin typeface="Arial"/>
              <a:cs typeface="Arial"/>
              <a:sym typeface="Wingdings"/>
            </a:endParaRPr>
          </a:p>
          <a:p>
            <a:pPr marL="285750" indent="-285750">
              <a:buFont typeface="Wingdings" charset="2"/>
              <a:buChar char="ü"/>
            </a:pPr>
            <a:r>
              <a:rPr lang="en-US" b="1" i="1" dirty="0" smtClean="0">
                <a:latin typeface="Arial"/>
                <a:cs typeface="Arial"/>
              </a:rPr>
              <a:t>Physics with </a:t>
            </a:r>
            <a:r>
              <a:rPr lang="en-US" b="1" i="1" dirty="0" err="1" smtClean="0">
                <a:latin typeface="Symbol" charset="2"/>
                <a:cs typeface="Symbol" charset="2"/>
              </a:rPr>
              <a:t>n</a:t>
            </a:r>
            <a:r>
              <a:rPr lang="en-US" b="1" i="1" baseline="-25000" dirty="0" err="1" smtClean="0">
                <a:latin typeface="Symbol" charset="2"/>
                <a:cs typeface="Symbol" charset="2"/>
              </a:rPr>
              <a:t>t</a:t>
            </a:r>
            <a:r>
              <a:rPr lang="en-US" b="1" i="1" dirty="0" smtClean="0">
                <a:latin typeface="Symbol" charset="2"/>
                <a:cs typeface="Symbol" charset="2"/>
              </a:rPr>
              <a:t> </a:t>
            </a:r>
            <a:r>
              <a:rPr lang="en-US" b="1" i="1" dirty="0">
                <a:latin typeface="Arial"/>
                <a:cs typeface="Arial"/>
              </a:rPr>
              <a:t>produced in D</a:t>
            </a:r>
            <a:r>
              <a:rPr lang="en-US" b="1" i="1" baseline="-25000" dirty="0">
                <a:latin typeface="Arial"/>
                <a:cs typeface="Arial"/>
              </a:rPr>
              <a:t>s</a:t>
            </a:r>
            <a:r>
              <a:rPr lang="en-US" b="1" i="1" dirty="0">
                <a:latin typeface="Arial"/>
                <a:cs typeface="Arial"/>
              </a:rPr>
              <a:t> decays share many of these </a:t>
            </a:r>
            <a:r>
              <a:rPr lang="en-US" b="1" i="1" dirty="0" smtClean="0">
                <a:latin typeface="Arial"/>
                <a:cs typeface="Arial"/>
              </a:rPr>
              <a:t>features</a:t>
            </a:r>
            <a:endParaRPr lang="en-US" sz="2000" b="1" i="1" dirty="0"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484784"/>
            <a:ext cx="8820472" cy="21652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44624"/>
            <a:ext cx="481486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495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2BFB3-280A-D442-8801-AA8F0FA99DBA}" type="slidenum">
              <a:rPr lang="en-US" smtClean="0"/>
              <a:t>7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809536" y="13008"/>
            <a:ext cx="5426760" cy="461665"/>
          </a:xfrm>
          <a:prstGeom prst="rect">
            <a:avLst/>
          </a:prstGeom>
          <a:solidFill>
            <a:srgbClr val="DCE6F2"/>
          </a:solidFill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latin typeface="Arial"/>
                <a:cs typeface="Arial"/>
              </a:rPr>
              <a:t>General experimental requirements</a:t>
            </a:r>
            <a:endParaRPr lang="en-US" sz="2400" b="1" i="1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496" y="1148551"/>
            <a:ext cx="54629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i="1" dirty="0" smtClean="0">
                <a:latin typeface="Arial"/>
                <a:cs typeface="Arial"/>
              </a:rPr>
              <a:t>Search for HS particles in Heavy </a:t>
            </a:r>
            <a:r>
              <a:rPr lang="en-US" i="1" dirty="0" err="1" smtClean="0">
                <a:latin typeface="Arial"/>
                <a:cs typeface="Arial"/>
              </a:rPr>
              <a:t>Flavour</a:t>
            </a:r>
            <a:r>
              <a:rPr lang="en-US" i="1" dirty="0" smtClean="0">
                <a:latin typeface="Arial"/>
                <a:cs typeface="Arial"/>
              </a:rPr>
              <a:t> decays</a:t>
            </a:r>
          </a:p>
          <a:p>
            <a:endParaRPr lang="en-US" i="1" dirty="0" smtClean="0">
              <a:latin typeface="Arial"/>
              <a:cs typeface="Arial"/>
            </a:endParaRPr>
          </a:p>
          <a:p>
            <a:pPr marL="342900" indent="-342900">
              <a:buFont typeface="Wingdings" charset="2"/>
              <a:buChar char="ü"/>
            </a:pPr>
            <a:r>
              <a:rPr lang="en-US" i="1" dirty="0" smtClean="0">
                <a:latin typeface="Arial"/>
                <a:cs typeface="Arial"/>
              </a:rPr>
              <a:t>HS produced in charm and beauty decays have</a:t>
            </a:r>
          </a:p>
          <a:p>
            <a:r>
              <a:rPr lang="en-US" i="1" dirty="0">
                <a:latin typeface="Arial"/>
                <a:cs typeface="Arial"/>
              </a:rPr>
              <a:t> </a:t>
            </a:r>
            <a:r>
              <a:rPr lang="en-US" i="1" dirty="0" smtClean="0">
                <a:latin typeface="Arial"/>
                <a:cs typeface="Arial"/>
              </a:rPr>
              <a:t>    significant P</a:t>
            </a:r>
            <a:r>
              <a:rPr lang="en-US" i="1" baseline="-25000" dirty="0" smtClean="0">
                <a:latin typeface="Arial"/>
                <a:cs typeface="Arial"/>
              </a:rPr>
              <a:t>T</a:t>
            </a:r>
            <a:endParaRPr lang="en-US" i="1" dirty="0" smtClean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496" y="5036983"/>
            <a:ext cx="91486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i="1" dirty="0" smtClean="0">
                <a:solidFill>
                  <a:srgbClr val="000090"/>
                </a:solidFill>
                <a:latin typeface="Arial"/>
                <a:cs typeface="Arial"/>
              </a:rPr>
              <a:t>Detector must be placed close to the target to maximize geometrical acceptance </a:t>
            </a:r>
          </a:p>
          <a:p>
            <a:endParaRPr lang="en-US" i="1" dirty="0">
              <a:solidFill>
                <a:srgbClr val="000090"/>
              </a:solidFill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ü"/>
            </a:pPr>
            <a:r>
              <a:rPr lang="en-US" i="1" dirty="0" smtClean="0">
                <a:solidFill>
                  <a:srgbClr val="000090"/>
                </a:solidFill>
                <a:latin typeface="Arial"/>
                <a:cs typeface="Arial"/>
              </a:rPr>
              <a:t>Effective (and “short”) </a:t>
            </a:r>
            <a:r>
              <a:rPr lang="en-US" i="1" dirty="0" err="1" smtClean="0">
                <a:solidFill>
                  <a:srgbClr val="000090"/>
                </a:solidFill>
                <a:latin typeface="Arial"/>
                <a:cs typeface="Arial"/>
              </a:rPr>
              <a:t>muon</a:t>
            </a:r>
            <a:r>
              <a:rPr lang="en-US" i="1" dirty="0" smtClean="0">
                <a:solidFill>
                  <a:srgbClr val="000090"/>
                </a:solidFill>
                <a:latin typeface="Arial"/>
                <a:cs typeface="Arial"/>
              </a:rPr>
              <a:t> shield is essential to reduce </a:t>
            </a:r>
            <a:r>
              <a:rPr lang="en-US" i="1" dirty="0" err="1" smtClean="0">
                <a:solidFill>
                  <a:srgbClr val="000090"/>
                </a:solidFill>
                <a:latin typeface="Arial"/>
                <a:cs typeface="Arial"/>
              </a:rPr>
              <a:t>muon</a:t>
            </a:r>
            <a:r>
              <a:rPr lang="en-US" i="1" dirty="0" smtClean="0">
                <a:solidFill>
                  <a:srgbClr val="000090"/>
                </a:solidFill>
                <a:latin typeface="Arial"/>
                <a:cs typeface="Arial"/>
              </a:rPr>
              <a:t>-induced backgrounds</a:t>
            </a:r>
          </a:p>
        </p:txBody>
      </p:sp>
      <p:sp>
        <p:nvSpPr>
          <p:cNvPr id="10" name="Slide Number Placeholder 9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DC2BFB3-280A-D442-8801-AA8F0FA99DBA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 De Lellis, The SHiP Facility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1112" y="539241"/>
            <a:ext cx="2747392" cy="20976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7456" y="2629258"/>
            <a:ext cx="3749253" cy="238391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555328" y="2628200"/>
            <a:ext cx="2481168" cy="584776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Opening angle of the</a:t>
            </a:r>
          </a:p>
          <a:p>
            <a:pPr algn="ctr"/>
            <a:r>
              <a:rPr lang="en-US" sz="1600" dirty="0" smtClean="0">
                <a:latin typeface="Arial"/>
                <a:cs typeface="Arial"/>
              </a:rPr>
              <a:t> decay</a:t>
            </a:r>
            <a:r>
              <a:rPr lang="en-US" sz="1600" dirty="0">
                <a:latin typeface="Symbol" charset="2"/>
                <a:cs typeface="Symbol" charset="2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products in </a:t>
            </a:r>
            <a:r>
              <a:rPr lang="en-US" sz="1600" dirty="0" err="1" smtClean="0">
                <a:latin typeface="Arial"/>
                <a:cs typeface="Arial"/>
              </a:rPr>
              <a:t>N</a:t>
            </a:r>
            <a:r>
              <a:rPr lang="en-US" sz="1600" dirty="0" err="1" smtClean="0">
                <a:latin typeface="Arial"/>
                <a:cs typeface="Arial"/>
                <a:sym typeface="Wingdings"/>
              </a:rPr>
              <a:t></a:t>
            </a:r>
            <a:r>
              <a:rPr lang="en-US" sz="1600" dirty="0" err="1" smtClean="0">
                <a:latin typeface="Symbol" charset="2"/>
                <a:cs typeface="Symbol" charset="2"/>
                <a:sym typeface="Wingdings"/>
              </a:rPr>
              <a:t>mp</a:t>
            </a:r>
            <a:r>
              <a:rPr lang="en-US" sz="1600" dirty="0" smtClean="0">
                <a:latin typeface="Symbol" charset="2"/>
                <a:cs typeface="Symbol" charset="2"/>
                <a:sym typeface="Wingdings"/>
              </a:rPr>
              <a:t> </a:t>
            </a: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2852936"/>
            <a:ext cx="5349351" cy="13681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96" y="44624"/>
            <a:ext cx="481486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608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692151" y="6221928"/>
            <a:ext cx="3055999" cy="447432"/>
          </a:xfrm>
        </p:spPr>
        <p:txBody>
          <a:bodyPr/>
          <a:lstStyle/>
          <a:p>
            <a:r>
              <a:rPr lang="en-US" smtClean="0"/>
              <a:t>G. De Lellis, The SHiP Facility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121151" y="6221928"/>
            <a:ext cx="2251789" cy="447432"/>
          </a:xfrm>
        </p:spPr>
        <p:txBody>
          <a:bodyPr/>
          <a:lstStyle/>
          <a:p>
            <a:fld id="{8DC2BFB3-280A-D442-8801-AA8F0FA99DBA}" type="slidenum">
              <a:rPr lang="en-US" smtClean="0"/>
              <a:t>8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858877" y="44624"/>
            <a:ext cx="3554552" cy="769441"/>
          </a:xfrm>
          <a:prstGeom prst="rect">
            <a:avLst/>
          </a:prstGeom>
          <a:solidFill>
            <a:srgbClr val="DCE6F2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 smtClean="0">
                <a:latin typeface="Arial"/>
                <a:cs typeface="Arial"/>
              </a:rPr>
              <a:t>The </a:t>
            </a:r>
            <a:r>
              <a:rPr lang="en-US" sz="2400" b="1" i="1" dirty="0" err="1" smtClean="0">
                <a:latin typeface="Arial"/>
                <a:cs typeface="Arial"/>
              </a:rPr>
              <a:t>SHiP</a:t>
            </a:r>
            <a:r>
              <a:rPr lang="en-US" sz="2400" b="1" i="1" dirty="0" smtClean="0">
                <a:latin typeface="Arial"/>
                <a:cs typeface="Arial"/>
              </a:rPr>
              <a:t> experiment</a:t>
            </a:r>
          </a:p>
          <a:p>
            <a:pPr algn="ctr"/>
            <a:r>
              <a:rPr lang="en-US" sz="2000" i="1" dirty="0" smtClean="0">
                <a:latin typeface="Arial"/>
                <a:cs typeface="Arial"/>
              </a:rPr>
              <a:t>( as implemented in Geant4 )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04" y="1484784"/>
            <a:ext cx="8987878" cy="468052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35496" y="620688"/>
            <a:ext cx="7469336" cy="3528392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20005784">
            <a:off x="3118060" y="2010295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~150m</a:t>
            </a:r>
            <a:endParaRPr lang="en-US" b="1" dirty="0">
              <a:latin typeface="Arial"/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44624"/>
            <a:ext cx="481486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445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6549" y="30513"/>
            <a:ext cx="8312316" cy="461665"/>
          </a:xfrm>
          <a:prstGeom prst="rect">
            <a:avLst/>
          </a:prstGeom>
          <a:solidFill>
            <a:srgbClr val="DCE6F2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 smtClean="0">
                <a:latin typeface="Arial"/>
                <a:cs typeface="Arial"/>
              </a:rPr>
              <a:t>The Fixed-target facility at the SPS: </a:t>
            </a:r>
            <a:r>
              <a:rPr lang="en-US" b="1" i="1" dirty="0" err="1" smtClean="0">
                <a:latin typeface="Arial"/>
                <a:cs typeface="Arial"/>
              </a:rPr>
              <a:t>Prevessin</a:t>
            </a:r>
            <a:r>
              <a:rPr lang="en-US" b="1" i="1" dirty="0" smtClean="0">
                <a:latin typeface="Arial"/>
                <a:cs typeface="Arial"/>
              </a:rPr>
              <a:t> North Area site</a:t>
            </a:r>
          </a:p>
        </p:txBody>
      </p:sp>
      <p:pic>
        <p:nvPicPr>
          <p:cNvPr id="108" name="Picture 10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9767" y="1284256"/>
            <a:ext cx="6176634" cy="5600017"/>
          </a:xfrm>
          <a:prstGeom prst="rect">
            <a:avLst/>
          </a:prstGeom>
        </p:spPr>
      </p:pic>
      <p:pic>
        <p:nvPicPr>
          <p:cNvPr id="113" name="Picture 1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103" y="1309659"/>
            <a:ext cx="4113672" cy="2667183"/>
          </a:xfrm>
          <a:prstGeom prst="rect">
            <a:avLst/>
          </a:prstGeom>
        </p:spPr>
      </p:pic>
      <p:sp>
        <p:nvSpPr>
          <p:cNvPr id="114" name="TextBox 113"/>
          <p:cNvSpPr txBox="1"/>
          <p:nvPr/>
        </p:nvSpPr>
        <p:spPr>
          <a:xfrm>
            <a:off x="261054" y="519212"/>
            <a:ext cx="88537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i="1" dirty="0" smtClean="0">
                <a:latin typeface="Times New Roman"/>
                <a:cs typeface="Times New Roman"/>
              </a:rPr>
              <a:t>Proposed implementation is based on minimal modification to the SPS </a:t>
            </a:r>
            <a:r>
              <a:rPr lang="en-US" sz="2000" b="1" i="1" dirty="0" smtClean="0">
                <a:latin typeface="Times New Roman"/>
                <a:cs typeface="Times New Roman"/>
              </a:rPr>
              <a:t>complex</a:t>
            </a:r>
          </a:p>
          <a:p>
            <a:pPr algn="ctr"/>
            <a:r>
              <a:rPr lang="en-GB" sz="2000" i="1" dirty="0">
                <a:latin typeface="Times New Roman"/>
                <a:cs typeface="Times New Roman"/>
              </a:rPr>
              <a:t>High-intensity proton beam: 4 10</a:t>
            </a:r>
            <a:r>
              <a:rPr lang="en-GB" sz="2000" i="1" baseline="30000" dirty="0">
                <a:latin typeface="Times New Roman"/>
                <a:cs typeface="Times New Roman"/>
              </a:rPr>
              <a:t>13</a:t>
            </a:r>
            <a:r>
              <a:rPr lang="en-GB" sz="2000" i="1" dirty="0">
                <a:latin typeface="Times New Roman"/>
                <a:cs typeface="Times New Roman"/>
              </a:rPr>
              <a:t> </a:t>
            </a:r>
            <a:r>
              <a:rPr lang="en-GB" sz="2000" i="1" dirty="0" err="1" smtClean="0">
                <a:latin typeface="Times New Roman"/>
                <a:cs typeface="Times New Roman"/>
              </a:rPr>
              <a:t>ppp</a:t>
            </a:r>
            <a:r>
              <a:rPr lang="en-GB" sz="2000" i="1" dirty="0" smtClean="0">
                <a:latin typeface="Times New Roman"/>
                <a:cs typeface="Times New Roman"/>
              </a:rPr>
              <a:t>, </a:t>
            </a:r>
            <a:r>
              <a:rPr lang="en-GB" sz="2000" i="1" dirty="0">
                <a:latin typeface="Times New Roman"/>
                <a:cs typeface="Times New Roman"/>
              </a:rPr>
              <a:t>4 10</a:t>
            </a:r>
            <a:r>
              <a:rPr lang="en-GB" sz="2000" i="1" baseline="30000" dirty="0">
                <a:latin typeface="Times New Roman"/>
                <a:cs typeface="Times New Roman"/>
              </a:rPr>
              <a:t>19</a:t>
            </a:r>
            <a:r>
              <a:rPr lang="en-GB" sz="2000" i="1" dirty="0">
                <a:latin typeface="Times New Roman"/>
                <a:cs typeface="Times New Roman"/>
              </a:rPr>
              <a:t> pot/</a:t>
            </a:r>
            <a:r>
              <a:rPr lang="en-GB" sz="2000" i="1" dirty="0" err="1" smtClean="0">
                <a:latin typeface="Times New Roman"/>
                <a:cs typeface="Times New Roman"/>
              </a:rPr>
              <a:t>yr</a:t>
            </a:r>
            <a:r>
              <a:rPr lang="en-GB" sz="2000" i="1" dirty="0" smtClean="0">
                <a:latin typeface="Times New Roman"/>
                <a:cs typeface="Times New Roman"/>
              </a:rPr>
              <a:t>, 5 years run</a:t>
            </a:r>
            <a:endParaRPr lang="en-US" sz="2000" b="1" i="1" dirty="0">
              <a:latin typeface="Times New Roman"/>
              <a:cs typeface="Times New Roman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99649" y="4509120"/>
            <a:ext cx="2890118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Arial"/>
                <a:cs typeface="Arial"/>
              </a:rPr>
              <a:t>The </a:t>
            </a:r>
            <a:r>
              <a:rPr lang="en-US" i="1" dirty="0" err="1" smtClean="0">
                <a:latin typeface="Arial"/>
                <a:cs typeface="Arial"/>
              </a:rPr>
              <a:t>SHiP</a:t>
            </a:r>
            <a:r>
              <a:rPr lang="en-US" i="1" dirty="0" smtClean="0">
                <a:latin typeface="Arial"/>
                <a:cs typeface="Arial"/>
              </a:rPr>
              <a:t> facility is located</a:t>
            </a:r>
          </a:p>
          <a:p>
            <a:r>
              <a:rPr lang="en-US" i="1" dirty="0" smtClean="0">
                <a:latin typeface="Arial"/>
                <a:cs typeface="Arial"/>
              </a:rPr>
              <a:t>on the North Area, and </a:t>
            </a:r>
          </a:p>
          <a:p>
            <a:r>
              <a:rPr lang="en-US" i="1" dirty="0" smtClean="0">
                <a:latin typeface="Arial"/>
                <a:cs typeface="Arial"/>
              </a:rPr>
              <a:t>shares the TT20 transfer</a:t>
            </a:r>
          </a:p>
          <a:p>
            <a:r>
              <a:rPr lang="en-US" i="1" dirty="0" smtClean="0">
                <a:latin typeface="Arial"/>
                <a:cs typeface="Arial"/>
              </a:rPr>
              <a:t>line and slow extraction</a:t>
            </a:r>
          </a:p>
          <a:p>
            <a:r>
              <a:rPr lang="en-US" i="1" dirty="0">
                <a:latin typeface="Arial"/>
                <a:cs typeface="Arial"/>
              </a:rPr>
              <a:t>m</a:t>
            </a:r>
            <a:r>
              <a:rPr lang="en-US" i="1" dirty="0" smtClean="0">
                <a:latin typeface="Arial"/>
                <a:cs typeface="Arial"/>
              </a:rPr>
              <a:t>ode with the fixed target </a:t>
            </a:r>
          </a:p>
          <a:p>
            <a:r>
              <a:rPr lang="en-US" i="1" dirty="0" err="1" smtClean="0">
                <a:latin typeface="Arial"/>
                <a:cs typeface="Arial"/>
              </a:rPr>
              <a:t>programmes</a:t>
            </a:r>
            <a:r>
              <a:rPr lang="en-US" i="1" dirty="0" smtClean="0">
                <a:latin typeface="Arial"/>
                <a:cs typeface="Arial"/>
              </a:rPr>
              <a:t>   </a:t>
            </a:r>
            <a:endParaRPr lang="en-US" i="1" dirty="0">
              <a:latin typeface="Arial"/>
              <a:cs typeface="Arial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97344" y="6500367"/>
            <a:ext cx="2822455" cy="354232"/>
          </a:xfrm>
        </p:spPr>
        <p:txBody>
          <a:bodyPr/>
          <a:lstStyle/>
          <a:p>
            <a:r>
              <a:rPr lang="en-US" smtClean="0"/>
              <a:t>G. De Lellis, The SHiP Facility</a:t>
            </a:r>
            <a:endParaRPr lang="en-US"/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607096" y="6500367"/>
            <a:ext cx="2079704" cy="354232"/>
          </a:xfrm>
        </p:spPr>
        <p:txBody>
          <a:bodyPr/>
          <a:lstStyle/>
          <a:p>
            <a:fld id="{8DC2BFB3-280A-D442-8801-AA8F0FA99DBA}" type="slidenum">
              <a:rPr lang="en-US" smtClean="0"/>
              <a:t>9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6" y="44624"/>
            <a:ext cx="481486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611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3650</TotalTime>
  <Words>2954</Words>
  <Application>Microsoft Macintosh PowerPoint</Application>
  <PresentationFormat>Presentazione su schermo (4:3)</PresentationFormat>
  <Paragraphs>560</Paragraphs>
  <Slides>37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37</vt:i4>
      </vt:variant>
    </vt:vector>
  </HeadingPairs>
  <TitlesOfParts>
    <vt:vector size="38" baseType="lpstr">
      <vt:lpstr>Tema di Office</vt:lpstr>
      <vt:lpstr>Presentazione di PowerPoint</vt:lpstr>
      <vt:lpstr>Presentazione di PowerPoint</vt:lpstr>
      <vt:lpstr>Physics motivation: Standard Model is a great but not complete theory</vt:lpstr>
      <vt:lpstr>High Intensity Frontier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R&amp;D at CERN for extraction and beam lines</vt:lpstr>
      <vt:lpstr>Presentazione di PowerPoint</vt:lpstr>
      <vt:lpstr>Presentazione di PowerPoint</vt:lpstr>
      <vt:lpstr>Presentazione di PowerPoint</vt:lpstr>
      <vt:lpstr>Search for hidden photons (vector portal)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Charged Lepton Flavour Violation (CLFV)</vt:lpstr>
      <vt:lpstr>CLFV in τ decays</vt:lpstr>
      <vt:lpstr>CLFV in τ decays</vt:lpstr>
      <vt:lpstr>τ  μμμ at the SHiP Facility</vt:lpstr>
      <vt:lpstr>τ  μμμ search at the SHiP Facility</vt:lpstr>
      <vt:lpstr>Kinematics and performances</vt:lpstr>
      <vt:lpstr>Presentazione di PowerPoint</vt:lpstr>
      <vt:lpstr>Presentazione di PowerPoint</vt:lpstr>
    </vt:vector>
  </TitlesOfParts>
  <Company>INFN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Giovanni De Lellis</dc:creator>
  <cp:lastModifiedBy>Giovanni De Lellis</cp:lastModifiedBy>
  <cp:revision>108</cp:revision>
  <dcterms:created xsi:type="dcterms:W3CDTF">2015-09-05T16:37:40Z</dcterms:created>
  <dcterms:modified xsi:type="dcterms:W3CDTF">2015-09-12T08:08:07Z</dcterms:modified>
</cp:coreProperties>
</file>