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1" r:id="rId3"/>
    <p:sldId id="292" r:id="rId4"/>
    <p:sldId id="317" r:id="rId5"/>
    <p:sldId id="302" r:id="rId6"/>
    <p:sldId id="262" r:id="rId7"/>
    <p:sldId id="303" r:id="rId8"/>
    <p:sldId id="304" r:id="rId9"/>
    <p:sldId id="298" r:id="rId10"/>
    <p:sldId id="305" r:id="rId11"/>
    <p:sldId id="306" r:id="rId12"/>
    <p:sldId id="266" r:id="rId13"/>
    <p:sldId id="281" r:id="rId14"/>
    <p:sldId id="324" r:id="rId15"/>
    <p:sldId id="309" r:id="rId16"/>
    <p:sldId id="283" r:id="rId17"/>
    <p:sldId id="320" r:id="rId18"/>
    <p:sldId id="325" r:id="rId19"/>
    <p:sldId id="321" r:id="rId20"/>
    <p:sldId id="296" r:id="rId21"/>
    <p:sldId id="290" r:id="rId22"/>
    <p:sldId id="257" r:id="rId23"/>
    <p:sldId id="322" r:id="rId24"/>
    <p:sldId id="323" r:id="rId25"/>
    <p:sldId id="315" r:id="rId26"/>
    <p:sldId id="277" r:id="rId27"/>
    <p:sldId id="285" r:id="rId28"/>
    <p:sldId id="259" r:id="rId29"/>
  </p:sldIdLst>
  <p:sldSz cx="9144000" cy="6858000" type="screen4x3"/>
  <p:notesSz cx="6858000" cy="9686925"/>
  <p:custDataLst>
    <p:tags r:id="rId33"/>
  </p:custDataLst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8000FF"/>
    <a:srgbClr val="00FF00"/>
    <a:srgbClr val="0070C0"/>
    <a:srgbClr val="008000"/>
    <a:srgbClr val="202062"/>
    <a:srgbClr val="FFFFFF"/>
    <a:srgbClr val="333399"/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6" autoAdjust="0"/>
    <p:restoredTop sz="87738" autoAdjust="0"/>
  </p:normalViewPr>
  <p:slideViewPr>
    <p:cSldViewPr>
      <p:cViewPr>
        <p:scale>
          <a:sx n="100" d="100"/>
          <a:sy n="100" d="100"/>
        </p:scale>
        <p:origin x="-81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72547" cy="48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0" tIns="46234" rIns="92470" bIns="46234" numCol="1" anchor="t" anchorCtr="0" compatLnSpc="1">
            <a:prstTxWarp prst="textNoShape">
              <a:avLst/>
            </a:prstTxWarp>
          </a:bodyPr>
          <a:lstStyle>
            <a:lvl1pPr algn="l" defTabSz="92500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1"/>
            <a:ext cx="2970947" cy="48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0" tIns="46234" rIns="92470" bIns="46234" numCol="1" anchor="t" anchorCtr="0" compatLnSpc="1">
            <a:prstTxWarp prst="textNoShape">
              <a:avLst/>
            </a:prstTxWarp>
          </a:bodyPr>
          <a:lstStyle>
            <a:lvl1pPr algn="r" defTabSz="92500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200488"/>
            <a:ext cx="2972547" cy="48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0" tIns="46234" rIns="92470" bIns="46234" numCol="1" anchor="b" anchorCtr="0" compatLnSpc="1">
            <a:prstTxWarp prst="textNoShape">
              <a:avLst/>
            </a:prstTxWarp>
          </a:bodyPr>
          <a:lstStyle>
            <a:lvl1pPr algn="l" defTabSz="92500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200488"/>
            <a:ext cx="2970947" cy="48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70" tIns="46234" rIns="92470" bIns="46234" numCol="1" anchor="b" anchorCtr="0" compatLnSpc="1">
            <a:prstTxWarp prst="textNoShape">
              <a:avLst/>
            </a:prstTxWarp>
          </a:bodyPr>
          <a:lstStyle>
            <a:lvl1pPr algn="r" defTabSz="92500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4E4CE8-C742-48CF-91F1-EEC9DC80A3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80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72547" cy="48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4" tIns="46239" rIns="92484" bIns="46239" numCol="1" anchor="t" anchorCtr="0" compatLnSpc="1">
            <a:prstTxWarp prst="textNoShape">
              <a:avLst/>
            </a:prstTxWarp>
          </a:bodyPr>
          <a:lstStyle>
            <a:lvl1pPr algn="l" defTabSz="92500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1"/>
            <a:ext cx="2970947" cy="48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4" tIns="46239" rIns="92484" bIns="46239" numCol="1" anchor="t" anchorCtr="0" compatLnSpc="1">
            <a:prstTxWarp prst="textNoShape">
              <a:avLst/>
            </a:prstTxWarp>
          </a:bodyPr>
          <a:lstStyle>
            <a:lvl1pPr algn="r" defTabSz="92500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23900"/>
            <a:ext cx="4852987" cy="3638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084" y="4601020"/>
            <a:ext cx="5485438" cy="43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4" tIns="46239" rIns="92484" bIns="46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200488"/>
            <a:ext cx="2972547" cy="48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4" tIns="46239" rIns="92484" bIns="46239" numCol="1" anchor="b" anchorCtr="0" compatLnSpc="1">
            <a:prstTxWarp prst="textNoShape">
              <a:avLst/>
            </a:prstTxWarp>
          </a:bodyPr>
          <a:lstStyle>
            <a:lvl1pPr algn="l" defTabSz="92500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200488"/>
            <a:ext cx="2970947" cy="48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4" tIns="46239" rIns="92484" bIns="46239" numCol="1" anchor="b" anchorCtr="0" compatLnSpc="1">
            <a:prstTxWarp prst="textNoShape">
              <a:avLst/>
            </a:prstTxWarp>
          </a:bodyPr>
          <a:lstStyle>
            <a:lvl1pPr algn="r" defTabSz="92500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7B708B3-CC9B-40F1-B039-292883536B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027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708B3-CC9B-40F1-B039-292883536BD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30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708B3-CC9B-40F1-B039-292883536BD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23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708B3-CC9B-40F1-B039-292883536BD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480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2CCC8-0497-EC4C-9F1D-77372D41D05B}" type="slidenum">
              <a:rPr lang="fr-FR"/>
              <a:pPr/>
              <a:t>12</a:t>
            </a:fld>
            <a:endParaRPr lang="fr-F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708B3-CC9B-40F1-B039-292883536BDA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582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40521-0536-8B41-9D25-4580D2616A07}" type="slidenum">
              <a:rPr lang="fr-FR"/>
              <a:pPr/>
              <a:t>26</a:t>
            </a:fld>
            <a:endParaRPr lang="fr-F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gif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114300" dist="101600" dir="2700000" algn="tl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323296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17EF9-545B-4D74-A5B4-9433F78B06E5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 flipV="1">
            <a:off x="4284663" y="836613"/>
            <a:ext cx="1504950" cy="11112"/>
          </a:xfrm>
          <a:prstGeom prst="rect">
            <a:avLst/>
          </a:prstGeom>
          <a:gradFill rotWithShape="1">
            <a:gsLst>
              <a:gs pos="0">
                <a:srgbClr val="2E64B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786"/>
            <a:ext cx="42386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12"/>
          <a:stretch/>
        </p:blipFill>
        <p:spPr>
          <a:xfrm>
            <a:off x="6030532" y="277585"/>
            <a:ext cx="2357892" cy="61002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0"/>
          <a:stretch/>
        </p:blipFill>
        <p:spPr>
          <a:xfrm>
            <a:off x="8441004" y="233842"/>
            <a:ext cx="435357" cy="546814"/>
          </a:xfrm>
          <a:prstGeom prst="rect">
            <a:avLst/>
          </a:prstGeom>
        </p:spPr>
      </p:pic>
      <p:pic>
        <p:nvPicPr>
          <p:cNvPr id="10" name="Picture 2" descr="http://www.college-de-france.fr/media/college/UPL281202110625280299_logo_home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0" b="47727"/>
          <a:stretch/>
        </p:blipFill>
        <p:spPr bwMode="auto">
          <a:xfrm>
            <a:off x="8406655" y="752096"/>
            <a:ext cx="504056" cy="16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3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692771"/>
          </a:xfrm>
        </p:spPr>
        <p:txBody>
          <a:bodyPr>
            <a:spAutoFit/>
          </a:bodyPr>
          <a:lstStyle>
            <a:lvl1pPr marL="182563" indent="-182563">
              <a:defRPr sz="2000">
                <a:solidFill>
                  <a:srgbClr val="333399"/>
                </a:solidFill>
                <a:latin typeface="Calibri" pitchFamily="34" charset="0"/>
                <a:cs typeface="Calibri" pitchFamily="34" charset="0"/>
              </a:defRPr>
            </a:lvl1pPr>
            <a:lvl2pPr marL="449263" indent="-182563">
              <a:defRPr sz="2000">
                <a:solidFill>
                  <a:srgbClr val="333399"/>
                </a:solidFill>
                <a:latin typeface="Calibri" pitchFamily="34" charset="0"/>
                <a:cs typeface="Calibri" pitchFamily="34" charset="0"/>
              </a:defRPr>
            </a:lvl2pPr>
            <a:lvl3pPr marL="714375" indent="-157163">
              <a:defRPr sz="1800">
                <a:solidFill>
                  <a:srgbClr val="006699"/>
                </a:solidFill>
                <a:latin typeface="Calibri" pitchFamily="34" charset="0"/>
                <a:cs typeface="Calibri" pitchFamily="34" charset="0"/>
              </a:defRPr>
            </a:lvl3pPr>
            <a:lvl4pPr marL="989013" indent="-149225">
              <a:defRPr sz="1600">
                <a:latin typeface="Calibri" pitchFamily="34" charset="0"/>
                <a:cs typeface="Calibri" pitchFamily="34" charset="0"/>
              </a:defRPr>
            </a:lvl4pPr>
            <a:lvl5pPr marL="1255713" indent="-141288">
              <a:defRPr sz="1600" i="1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115616" y="89108"/>
            <a:ext cx="7056784" cy="523220"/>
          </a:xfrm>
          <a:effectLst/>
        </p:spPr>
        <p:txBody>
          <a:bodyPr>
            <a:normAutofit/>
          </a:bodyPr>
          <a:lstStyle>
            <a:lvl1pPr algn="l">
              <a:defRPr sz="2400">
                <a:solidFill>
                  <a:srgbClr val="323296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1043608" y="610664"/>
            <a:ext cx="8100000" cy="18000"/>
          </a:xfrm>
          <a:prstGeom prst="rect">
            <a:avLst/>
          </a:prstGeom>
          <a:gradFill rotWithShape="1">
            <a:gsLst>
              <a:gs pos="70000">
                <a:srgbClr val="B8CAE8"/>
              </a:gs>
              <a:gs pos="0">
                <a:srgbClr val="2E64B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91430" tIns="45715" rIns="91430" bIns="45715" anchor="ctr"/>
          <a:lstStyle/>
          <a:p>
            <a:endParaRPr lang="en-US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08"/>
            <a:ext cx="1979712" cy="85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" y="689605"/>
            <a:ext cx="286840" cy="10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 descr="C:\Users\Public\Pictures\Logos\Logo Collège_de_France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827" y="314789"/>
            <a:ext cx="200078" cy="19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Public\Pictures\Logos\Logo ENS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1"/>
          <a:stretch/>
        </p:blipFill>
        <p:spPr bwMode="auto">
          <a:xfrm>
            <a:off x="8234814" y="6500"/>
            <a:ext cx="288261" cy="22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Public\Pictures\Logos\Logo CNRS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83" y="226135"/>
            <a:ext cx="379969" cy="37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Public\Pictures\Logos\UPMC_pantones_7504-166.gif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523" y="65777"/>
            <a:ext cx="426730" cy="14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Public\Pictures\Logos\Logo ENS.pn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8"/>
          <a:stretch/>
        </p:blipFill>
        <p:spPr bwMode="auto">
          <a:xfrm>
            <a:off x="8234814" y="227770"/>
            <a:ext cx="288261" cy="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college-de-france.fr/media/college/UPL281202110625280299_logo_home.png"/>
          <p:cNvPicPr>
            <a:picLocks noChangeAspect="1" noChangeArrowheads="1"/>
          </p:cNvPicPr>
          <p:nvPr userDrawn="1"/>
        </p:nvPicPr>
        <p:blipFill rotWithShape="1"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0" b="47727"/>
          <a:stretch/>
        </p:blipFill>
        <p:spPr bwMode="auto">
          <a:xfrm>
            <a:off x="8242608" y="510031"/>
            <a:ext cx="303816" cy="10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00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4A93C54-322D-4D83-8E9E-08EF80325149}" type="slidenum">
              <a:rPr lang="fr-FR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fr-F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2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emf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1.emf"/><Relationship Id="rId5" Type="http://schemas.openxmlformats.org/officeDocument/2006/relationships/image" Target="../media/image5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wmf"/><Relationship Id="rId3" Type="http://schemas.openxmlformats.org/officeDocument/2006/relationships/image" Target="../media/image5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wmf"/><Relationship Id="rId8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13.emf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63688" y="1556792"/>
            <a:ext cx="5990630" cy="1440159"/>
          </a:xfrm>
          <a:prstGeom prst="rect">
            <a:avLst/>
          </a:prstGeom>
          <a:solidFill>
            <a:srgbClr val="0000FF"/>
          </a:solidFill>
          <a:ln>
            <a:noFill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err="1" smtClean="0">
                <a:solidFill>
                  <a:schemeClr val="accent3"/>
                </a:solidFill>
                <a:latin typeface="Calibri"/>
                <a:cs typeface="Calibri"/>
              </a:rPr>
              <a:t>Review</a:t>
            </a:r>
            <a:r>
              <a:rPr lang="fr-FR" dirty="0" smtClean="0">
                <a:solidFill>
                  <a:schemeClr val="accent3"/>
                </a:solidFill>
                <a:latin typeface="Calibri"/>
                <a:cs typeface="Calibri"/>
              </a:rPr>
              <a:t> on the fine-structure constant </a:t>
            </a:r>
          </a:p>
          <a:p>
            <a:r>
              <a:rPr lang="fr-FR" dirty="0" smtClean="0">
                <a:solidFill>
                  <a:schemeClr val="accent3"/>
                </a:solidFill>
                <a:latin typeface="Calibri"/>
                <a:cs typeface="Calibri"/>
              </a:rPr>
              <a:t>and </a:t>
            </a:r>
          </a:p>
          <a:p>
            <a:r>
              <a:rPr lang="fr-FR" dirty="0" smtClean="0">
                <a:solidFill>
                  <a:schemeClr val="accent3"/>
                </a:solidFill>
                <a:latin typeface="Calibri"/>
                <a:cs typeface="Calibri"/>
              </a:rPr>
              <a:t>the g-2 </a:t>
            </a:r>
            <a:r>
              <a:rPr lang="fr-FR" dirty="0" err="1" smtClean="0">
                <a:solidFill>
                  <a:schemeClr val="accent3"/>
                </a:solidFill>
                <a:latin typeface="Calibri"/>
                <a:cs typeface="Calibri"/>
              </a:rPr>
              <a:t>electro</a:t>
            </a:r>
            <a:r>
              <a:rPr lang="fr-FR" dirty="0" err="1" smtClean="0">
                <a:solidFill>
                  <a:schemeClr val="accent3"/>
                </a:solidFill>
                <a:latin typeface="Arial" charset="0"/>
              </a:rPr>
              <a:t>n</a:t>
            </a:r>
            <a:endParaRPr lang="en-GB" kern="12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71750" y="3812848"/>
            <a:ext cx="4290357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Calibri"/>
                <a:cs typeface="Calibri"/>
              </a:rPr>
              <a:t>S. Guellati-</a:t>
            </a:r>
            <a:r>
              <a:rPr lang="fr-FR" sz="2400" dirty="0" err="1" smtClean="0">
                <a:solidFill>
                  <a:schemeClr val="tx1"/>
                </a:solidFill>
                <a:latin typeface="Calibri"/>
                <a:cs typeface="Calibri"/>
              </a:rPr>
              <a:t>Khélifa</a:t>
            </a:r>
            <a:endParaRPr lang="fr-FR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fr-FR" sz="2400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Calibri"/>
                <a:cs typeface="Calibri"/>
              </a:rPr>
              <a:t>Laboratoire Kastler </a:t>
            </a:r>
            <a:r>
              <a:rPr lang="fr-FR" sz="2400" dirty="0" err="1" smtClean="0">
                <a:solidFill>
                  <a:schemeClr val="tx1"/>
                </a:solidFill>
                <a:latin typeface="Calibri"/>
                <a:cs typeface="Calibri"/>
              </a:rPr>
              <a:t>Brossel</a:t>
            </a:r>
            <a:r>
              <a:rPr lang="fr-FR" sz="2400" dirty="0" smtClean="0">
                <a:solidFill>
                  <a:schemeClr val="tx1"/>
                </a:solidFill>
                <a:latin typeface="Calibri"/>
                <a:cs typeface="Calibri"/>
              </a:rPr>
              <a:t>, Paris</a:t>
            </a:r>
            <a:r>
              <a:rPr lang="fr-FR" sz="2400" kern="12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endParaRPr lang="fr-FR" sz="2400" kern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51531" y="5733255"/>
            <a:ext cx="29567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2000" dirty="0" smtClean="0"/>
              <a:t>FCCP 2015</a:t>
            </a:r>
          </a:p>
          <a:p>
            <a:r>
              <a:rPr lang="en-US" sz="2000" dirty="0" smtClean="0"/>
              <a:t>September 2015, Capri</a:t>
            </a:r>
            <a:endParaRPr lang="fr-FR" sz="2000" i="1" kern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6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461665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Status of Paris’s experiment : progress and problems ?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/>
                <a:cs typeface="Calibri"/>
              </a:rPr>
              <a:t>Determination of </a:t>
            </a:r>
            <a:r>
              <a:rPr lang="en-GB" dirty="0" smtClean="0">
                <a:latin typeface="Symbol" charset="2"/>
                <a:cs typeface="Symbol" charset="2"/>
              </a:rPr>
              <a:t>a</a:t>
            </a:r>
            <a:r>
              <a:rPr lang="en-GB" dirty="0" smtClean="0">
                <a:latin typeface="Calibri"/>
                <a:cs typeface="Calibri"/>
              </a:rPr>
              <a:t> from the recoil measurement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95736" y="2348880"/>
            <a:ext cx="4968552" cy="162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lnSpc>
                <a:spcPct val="60000"/>
              </a:lnSpc>
              <a:buClr>
                <a:srgbClr val="0000FF"/>
              </a:buClr>
              <a:buFont typeface="Arial"/>
              <a:buChar char="•"/>
            </a:pPr>
            <a:r>
              <a:rPr lang="fr-FR" sz="2200" dirty="0" smtClean="0">
                <a:latin typeface="Calibri"/>
                <a:cs typeface="Calibri"/>
              </a:rPr>
              <a:t>Cs in </a:t>
            </a:r>
            <a:r>
              <a:rPr lang="fr-FR" sz="2200" dirty="0" err="1" smtClean="0">
                <a:latin typeface="Calibri"/>
                <a:cs typeface="Calibri"/>
              </a:rPr>
              <a:t>Stanford</a:t>
            </a:r>
            <a:r>
              <a:rPr lang="fr-FR" sz="2200" dirty="0" smtClean="0">
                <a:latin typeface="Calibri"/>
                <a:cs typeface="Calibri"/>
              </a:rPr>
              <a:t> (1991)</a:t>
            </a:r>
            <a:endParaRPr lang="fr-FR" sz="2200" dirty="0">
              <a:latin typeface="Calibri"/>
              <a:cs typeface="Calibri"/>
            </a:endParaRPr>
          </a:p>
          <a:p>
            <a:pPr algn="l">
              <a:lnSpc>
                <a:spcPct val="70000"/>
              </a:lnSpc>
              <a:buClr>
                <a:srgbClr val="0000FF"/>
              </a:buClr>
            </a:pPr>
            <a:r>
              <a:rPr lang="fr-FR" sz="2200" i="1" dirty="0">
                <a:latin typeface="Calibri"/>
                <a:cs typeface="Calibri"/>
              </a:rPr>
              <a:t> </a:t>
            </a:r>
            <a:r>
              <a:rPr lang="fr-FR" sz="2200" i="1" dirty="0" smtClean="0">
                <a:latin typeface="Calibri"/>
                <a:cs typeface="Calibri"/>
              </a:rPr>
              <a:t>              </a:t>
            </a:r>
            <a:r>
              <a:rPr lang="fr-FR" sz="1600" i="1" dirty="0" smtClean="0">
                <a:latin typeface="Calibri"/>
                <a:cs typeface="Calibri"/>
              </a:rPr>
              <a:t>D.S. Weiss et al, PRL 70, 2706 (1992)</a:t>
            </a:r>
          </a:p>
          <a:p>
            <a:pPr algn="l">
              <a:lnSpc>
                <a:spcPct val="70000"/>
              </a:lnSpc>
              <a:buClr>
                <a:srgbClr val="0000FF"/>
              </a:buClr>
            </a:pPr>
            <a:endParaRPr lang="fr-FR" sz="2200" b="1" dirty="0">
              <a:latin typeface="Calibri"/>
              <a:cs typeface="Calibri"/>
            </a:endParaRPr>
          </a:p>
          <a:p>
            <a:pPr marL="342900" indent="-342900" algn="l">
              <a:lnSpc>
                <a:spcPct val="60000"/>
              </a:lnSpc>
              <a:buClr>
                <a:srgbClr val="0000FF"/>
              </a:buClr>
              <a:buFont typeface="Arial"/>
              <a:buChar char="•"/>
            </a:pPr>
            <a:r>
              <a:rPr lang="fr-FR" sz="2200" dirty="0" smtClean="0">
                <a:latin typeface="Calibri"/>
                <a:cs typeface="Calibri"/>
              </a:rPr>
              <a:t>Rb in Paris  (1998)</a:t>
            </a:r>
          </a:p>
          <a:p>
            <a:pPr marL="342900" indent="-342900" algn="l">
              <a:lnSpc>
                <a:spcPct val="60000"/>
              </a:lnSpc>
              <a:buClr>
                <a:srgbClr val="0000FF"/>
              </a:buClr>
              <a:buFont typeface="Arial"/>
              <a:buChar char="•"/>
            </a:pPr>
            <a:endParaRPr lang="fr-FR" sz="2200" dirty="0">
              <a:latin typeface="Calibri"/>
              <a:cs typeface="Calibri"/>
            </a:endParaRPr>
          </a:p>
          <a:p>
            <a:pPr marL="342900" indent="-342900" algn="l">
              <a:lnSpc>
                <a:spcPct val="60000"/>
              </a:lnSpc>
              <a:buClr>
                <a:srgbClr val="0000FF"/>
              </a:buClr>
              <a:buFont typeface="Arial"/>
              <a:buChar char="•"/>
            </a:pPr>
            <a:r>
              <a:rPr lang="fr-FR" sz="2200" dirty="0" smtClean="0">
                <a:latin typeface="Calibri"/>
                <a:cs typeface="Calibri"/>
              </a:rPr>
              <a:t>He in  (New </a:t>
            </a:r>
            <a:r>
              <a:rPr lang="fr-FR" sz="2200" dirty="0" err="1" smtClean="0">
                <a:latin typeface="Calibri"/>
                <a:cs typeface="Calibri"/>
              </a:rPr>
              <a:t>project</a:t>
            </a:r>
            <a:r>
              <a:rPr lang="fr-FR" sz="2200" dirty="0" smtClean="0">
                <a:latin typeface="Calibri"/>
                <a:cs typeface="Calibri"/>
              </a:rPr>
              <a:t> 2014– Amsterdam</a:t>
            </a:r>
            <a:r>
              <a:rPr lang="fr-FR" sz="2200" dirty="0">
                <a:latin typeface="Calibri"/>
                <a:cs typeface="Calibri"/>
              </a:rPr>
              <a:t>)</a:t>
            </a:r>
            <a:r>
              <a:rPr lang="fr-FR" sz="2400" dirty="0" smtClean="0">
                <a:latin typeface="Calibri"/>
                <a:cs typeface="Calibri"/>
              </a:rPr>
              <a:t>			</a:t>
            </a:r>
            <a:endParaRPr lang="fr-FR" sz="2400" dirty="0">
              <a:latin typeface="Calibri"/>
              <a:cs typeface="Calibri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354638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65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/>
                <a:cs typeface="Calibri"/>
              </a:rPr>
              <a:t>Measurement of the ratio h/m</a:t>
            </a:r>
            <a:endParaRPr lang="en-GB" dirty="0">
              <a:latin typeface="Calibri"/>
              <a:cs typeface="Calibri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54" r="-21454"/>
          <a:stretch>
            <a:fillRect/>
          </a:stretch>
        </p:blipFill>
        <p:spPr bwMode="auto">
          <a:xfrm>
            <a:off x="734888" y="908720"/>
            <a:ext cx="7509520" cy="154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31640" y="2636912"/>
            <a:ext cx="5976664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GB" sz="2400" dirty="0">
                <a:solidFill>
                  <a:srgbClr val="FF0000"/>
                </a:solidFill>
                <a:latin typeface="Calibri"/>
                <a:cs typeface="Calibri"/>
              </a:rPr>
              <a:t>6 mm/s for </a:t>
            </a:r>
            <a:r>
              <a:rPr lang="en-GB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Rb</a:t>
            </a:r>
            <a:r>
              <a:rPr lang="en-GB" sz="2400" dirty="0" smtClean="0">
                <a:solidFill>
                  <a:srgbClr val="FF0000"/>
                </a:solidFill>
                <a:latin typeface="Calibri"/>
                <a:cs typeface="Calibri"/>
              </a:rPr>
              <a:t>:      </a:t>
            </a:r>
            <a:r>
              <a:rPr lang="en-GB" sz="2400" dirty="0" smtClean="0">
                <a:latin typeface="Calibri"/>
                <a:cs typeface="Calibri"/>
              </a:rPr>
              <a:t>Cold </a:t>
            </a:r>
            <a:r>
              <a:rPr lang="en-GB" sz="2400" dirty="0">
                <a:latin typeface="Calibri"/>
                <a:cs typeface="Calibri"/>
              </a:rPr>
              <a:t>atoms </a:t>
            </a:r>
            <a:r>
              <a:rPr lang="en-GB" sz="2400" dirty="0" smtClean="0">
                <a:latin typeface="Calibri"/>
                <a:cs typeface="Calibri"/>
              </a:rPr>
              <a:t>source</a:t>
            </a:r>
          </a:p>
          <a:p>
            <a:pPr algn="just">
              <a:lnSpc>
                <a:spcPct val="70000"/>
              </a:lnSpc>
            </a:pP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smtClean="0">
                <a:latin typeface="Calibri"/>
                <a:cs typeface="Calibri"/>
              </a:rPr>
              <a:t>                                  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3528" y="3140968"/>
            <a:ext cx="67762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Blip>
                <a:blip r:embed="rId3"/>
              </a:buBlip>
            </a:pPr>
            <a:r>
              <a:rPr lang="fr-FR" dirty="0">
                <a:latin typeface="Arial" charset="0"/>
              </a:rPr>
              <a:t>  </a:t>
            </a:r>
            <a:r>
              <a:rPr lang="fr-FR" sz="2200" dirty="0" err="1">
                <a:latin typeface="Calibri"/>
                <a:cs typeface="Calibri"/>
              </a:rPr>
              <a:t>Two</a:t>
            </a:r>
            <a:r>
              <a:rPr lang="fr-FR" sz="2200" dirty="0">
                <a:latin typeface="Calibri"/>
                <a:cs typeface="Calibri"/>
              </a:rPr>
              <a:t> photon transition to </a:t>
            </a:r>
            <a:r>
              <a:rPr lang="fr-FR" sz="2200" dirty="0" err="1">
                <a:latin typeface="Calibri"/>
                <a:cs typeface="Calibri"/>
              </a:rPr>
              <a:t>avoid</a:t>
            </a:r>
            <a:r>
              <a:rPr lang="fr-FR" sz="2200" dirty="0">
                <a:latin typeface="Calibri"/>
                <a:cs typeface="Calibri"/>
              </a:rPr>
              <a:t> </a:t>
            </a:r>
            <a:r>
              <a:rPr lang="fr-FR" sz="2200" dirty="0" err="1">
                <a:latin typeface="Calibri"/>
                <a:cs typeface="Calibri"/>
              </a:rPr>
              <a:t>spontaneous</a:t>
            </a:r>
            <a:r>
              <a:rPr lang="fr-FR" sz="2200" dirty="0">
                <a:latin typeface="Calibri"/>
                <a:cs typeface="Calibri"/>
              </a:rPr>
              <a:t> </a:t>
            </a:r>
            <a:r>
              <a:rPr lang="fr-FR" sz="2200" dirty="0" err="1">
                <a:latin typeface="Calibri"/>
                <a:cs typeface="Calibri"/>
              </a:rPr>
              <a:t>emission</a:t>
            </a:r>
            <a:endParaRPr lang="fr-FR" sz="2200" dirty="0">
              <a:latin typeface="Calibri"/>
              <a:cs typeface="Calibri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70" y="4177060"/>
            <a:ext cx="617855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54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55875" y="127000"/>
            <a:ext cx="35954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sz="2400" dirty="0" err="1">
                <a:latin typeface="Calibri"/>
                <a:cs typeface="Calibri"/>
              </a:rPr>
              <a:t>Principle</a:t>
            </a:r>
            <a:r>
              <a:rPr lang="fr-FR" sz="2400" dirty="0">
                <a:latin typeface="Calibri"/>
                <a:cs typeface="Calibri"/>
              </a:rPr>
              <a:t> of the </a:t>
            </a:r>
            <a:r>
              <a:rPr lang="fr-FR" sz="2400" dirty="0" err="1">
                <a:latin typeface="Calibri"/>
                <a:cs typeface="Calibri"/>
              </a:rPr>
              <a:t>experiment</a:t>
            </a:r>
            <a:endParaRPr lang="fr-FR" sz="2400" dirty="0">
              <a:latin typeface="Calibri"/>
              <a:cs typeface="Calibri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691680" y="5589240"/>
            <a:ext cx="15430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latin typeface="Calibri"/>
                <a:cs typeface="Calibri"/>
              </a:rPr>
              <a:t>Uncertainty</a:t>
            </a:r>
            <a:r>
              <a:rPr lang="en-GB" sz="2000" dirty="0" smtClean="0">
                <a:latin typeface="Arial"/>
                <a:cs typeface="Arial"/>
              </a:rPr>
              <a:t>:</a:t>
            </a:r>
            <a:endParaRPr lang="en-GB" sz="2000" dirty="0">
              <a:latin typeface="Arial"/>
              <a:cs typeface="Arial"/>
            </a:endParaRPr>
          </a:p>
        </p:txBody>
      </p:sp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13" y="2276872"/>
            <a:ext cx="429752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73216"/>
            <a:ext cx="1899543" cy="913931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95536" y="620688"/>
            <a:ext cx="884088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fr-FR" sz="1800" dirty="0">
              <a:latin typeface="Arial"/>
              <a:cs typeface="Arial"/>
            </a:endParaRPr>
          </a:p>
          <a:p>
            <a:pPr algn="l">
              <a:buFontTx/>
              <a:buBlip>
                <a:blip r:embed="rId5"/>
              </a:buBlip>
            </a:pPr>
            <a:r>
              <a:rPr lang="fr-FR" sz="1800" dirty="0">
                <a:latin typeface="Arial" charset="0"/>
              </a:rPr>
              <a:t> </a:t>
            </a:r>
            <a:r>
              <a:rPr lang="fr-FR" sz="1800" dirty="0" smtClean="0">
                <a:latin typeface="Arial" charset="0"/>
              </a:rPr>
              <a:t> </a:t>
            </a:r>
            <a:r>
              <a:rPr lang="en-GB" sz="1800" dirty="0" smtClean="0">
                <a:latin typeface="Calibri"/>
                <a:cs typeface="Calibri"/>
              </a:rPr>
              <a:t>Transfer to the atoms a large numbers of recoils: coherent acceleration (</a:t>
            </a:r>
            <a:r>
              <a:rPr lang="en-GB" sz="1800" dirty="0" err="1" smtClean="0">
                <a:latin typeface="Calibri"/>
                <a:cs typeface="Calibri"/>
              </a:rPr>
              <a:t>Blcoh</a:t>
            </a:r>
            <a:r>
              <a:rPr lang="en-GB" sz="1800" dirty="0" smtClean="0">
                <a:latin typeface="Calibri"/>
                <a:cs typeface="Calibri"/>
              </a:rPr>
              <a:t> oscillation) </a:t>
            </a:r>
          </a:p>
          <a:p>
            <a:pPr algn="l"/>
            <a:endParaRPr lang="en-GB" sz="1800" dirty="0" smtClean="0">
              <a:latin typeface="Calibri"/>
              <a:cs typeface="Calibri"/>
            </a:endParaRPr>
          </a:p>
          <a:p>
            <a:pPr algn="l">
              <a:buFontTx/>
              <a:buBlip>
                <a:blip r:embed="rId5"/>
              </a:buBlip>
            </a:pPr>
            <a:r>
              <a:rPr lang="en-GB" sz="1800" dirty="0" smtClean="0">
                <a:latin typeface="Calibri"/>
                <a:cs typeface="Calibri"/>
              </a:rPr>
              <a:t>  Measurement of the change of velocity: Doppler shift and atomic interferometry</a:t>
            </a:r>
          </a:p>
          <a:p>
            <a:pPr algn="l"/>
            <a:endParaRPr lang="en-GB" sz="1800" dirty="0" smtClean="0">
              <a:latin typeface="Calibri"/>
              <a:cs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37170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libri"/>
                <a:cs typeface="Calibri"/>
              </a:rPr>
              <a:t>Cold atoms source</a:t>
            </a:r>
          </a:p>
          <a:p>
            <a:r>
              <a:rPr lang="en-GB" sz="1800" dirty="0" smtClean="0">
                <a:latin typeface="Calibri"/>
                <a:cs typeface="Calibri"/>
              </a:rPr>
              <a:t>(3 x </a:t>
            </a:r>
            <a:r>
              <a:rPr lang="en-GB" sz="1800" i="1" dirty="0" err="1" smtClean="0">
                <a:latin typeface="Calibri"/>
                <a:cs typeface="Calibri"/>
              </a:rPr>
              <a:t>v</a:t>
            </a:r>
            <a:r>
              <a:rPr lang="en-GB" sz="1800" i="1" baseline="-25000" dirty="0" err="1" smtClean="0">
                <a:latin typeface="Calibri"/>
                <a:cs typeface="Calibri"/>
              </a:rPr>
              <a:t>r</a:t>
            </a:r>
            <a:r>
              <a:rPr lang="en-GB" sz="1800" dirty="0" smtClean="0">
                <a:latin typeface="Calibri"/>
                <a:cs typeface="Calibri"/>
              </a:rPr>
              <a:t>)</a:t>
            </a:r>
            <a:endParaRPr lang="en-GB" sz="1800" dirty="0">
              <a:latin typeface="Calibri"/>
              <a:cs typeface="Calibri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1187624" y="3212976"/>
            <a:ext cx="504056" cy="432048"/>
          </a:xfrm>
          <a:prstGeom prst="ellipse">
            <a:avLst/>
          </a:prstGeom>
          <a:gradFill flip="none" rotWithShape="1">
            <a:gsLst>
              <a:gs pos="0">
                <a:srgbClr val="C0504D"/>
              </a:gs>
              <a:gs pos="79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6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00FF"/>
                </a:solidFill>
                <a:latin typeface="Calibri" charset="0"/>
              </a:rPr>
              <a:t>Velocity sensor : Doppler sensitive Raman transition</a:t>
            </a:r>
            <a:endParaRPr lang="en-GB" dirty="0">
              <a:solidFill>
                <a:srgbClr val="0000FF"/>
              </a:solidFill>
              <a:latin typeface="Calibri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2" y="1439986"/>
            <a:ext cx="295275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394081" y="913730"/>
            <a:ext cx="160316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200" dirty="0">
                <a:latin typeface="Calibri"/>
                <a:cs typeface="Calibri"/>
              </a:rPr>
              <a:t>87-rubidiu</a:t>
            </a:r>
            <a:r>
              <a:rPr lang="fr-FR" sz="2200" dirty="0">
                <a:latin typeface="Calibri" charset="0"/>
              </a:rPr>
              <a:t>m</a:t>
            </a:r>
          </a:p>
        </p:txBody>
      </p:sp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03484"/>
            <a:ext cx="2476500" cy="292100"/>
          </a:xfrm>
          <a:prstGeom prst="rect">
            <a:avLst/>
          </a:prstGeom>
        </p:spPr>
      </p:pic>
      <p:sp>
        <p:nvSpPr>
          <p:cNvPr id="8" name="Accolade ouvrante 7"/>
          <p:cNvSpPr/>
          <p:nvPr/>
        </p:nvSpPr>
        <p:spPr bwMode="auto">
          <a:xfrm rot="16200000">
            <a:off x="5811572" y="2108128"/>
            <a:ext cx="288032" cy="1183000"/>
          </a:xfrm>
          <a:prstGeom prst="leftBrace">
            <a:avLst>
              <a:gd name="adj1" fmla="val 80953"/>
              <a:gd name="adj2" fmla="val 50000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47235" y="284364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Calibri"/>
                <a:cs typeface="Calibri"/>
              </a:rPr>
              <a:t>Doppler effect</a:t>
            </a:r>
            <a:endParaRPr lang="en-GB" sz="1800" dirty="0">
              <a:latin typeface="Calibri"/>
              <a:cs typeface="Calibri"/>
            </a:endParaRPr>
          </a:p>
        </p:txBody>
      </p:sp>
      <p:sp>
        <p:nvSpPr>
          <p:cNvPr id="10" name="Accolade ouvrante 9"/>
          <p:cNvSpPr/>
          <p:nvPr/>
        </p:nvSpPr>
        <p:spPr bwMode="auto">
          <a:xfrm rot="16200000">
            <a:off x="7251732" y="2108128"/>
            <a:ext cx="288032" cy="1183000"/>
          </a:xfrm>
          <a:prstGeom prst="leftBrace">
            <a:avLst>
              <a:gd name="adj1" fmla="val 80953"/>
              <a:gd name="adj2" fmla="val 50000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942206" y="2915652"/>
            <a:ext cx="134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Calibri"/>
                <a:cs typeface="Calibri"/>
              </a:rPr>
              <a:t>Recoil effect</a:t>
            </a:r>
            <a:endParaRPr lang="en-GB" sz="1800" dirty="0">
              <a:latin typeface="Calibri"/>
              <a:cs typeface="Calibri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403648" y="3933056"/>
            <a:ext cx="705678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fr-FR" sz="2000" b="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000" b="0" dirty="0" smtClean="0">
                <a:solidFill>
                  <a:srgbClr val="0000FF"/>
                </a:solidFill>
                <a:latin typeface="Calibri"/>
                <a:cs typeface="Calibri"/>
              </a:rPr>
              <a:t>coherent momentum transfer</a:t>
            </a:r>
          </a:p>
          <a:p>
            <a:pPr algn="l" eaLnBrk="0" hangingPunct="0">
              <a:buFontTx/>
              <a:buChar char="•"/>
            </a:pPr>
            <a:endParaRPr lang="en-GB" sz="2000" b="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algn="l" eaLnBrk="0" hangingPunct="0">
              <a:buFontTx/>
              <a:buChar char="•"/>
            </a:pPr>
            <a:r>
              <a:rPr lang="en-GB" sz="2000" b="0" dirty="0" smtClean="0">
                <a:solidFill>
                  <a:srgbClr val="0000FF"/>
                </a:solidFill>
                <a:latin typeface="Calibri"/>
                <a:cs typeface="Calibri"/>
              </a:rPr>
              <a:t> control of </a:t>
            </a:r>
            <a:r>
              <a:rPr lang="en-GB" sz="2000" b="0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GB" sz="2000" b="0" dirty="0" smtClean="0">
                <a:solidFill>
                  <a:srgbClr val="0000FF"/>
                </a:solidFill>
                <a:latin typeface="Calibri"/>
                <a:cs typeface="Calibri"/>
              </a:rPr>
              <a:t>  ↠  control of v</a:t>
            </a:r>
          </a:p>
          <a:p>
            <a:pPr algn="l" eaLnBrk="0" hangingPunct="0"/>
            <a:endParaRPr lang="en-GB" sz="2000" b="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algn="l" eaLnBrk="0" hangingPunct="0">
              <a:buFontTx/>
              <a:buChar char="•"/>
            </a:pPr>
            <a:r>
              <a:rPr lang="en-GB" sz="2000" b="0" dirty="0" smtClean="0">
                <a:solidFill>
                  <a:srgbClr val="0000FF"/>
                </a:solidFill>
                <a:latin typeface="Calibri"/>
                <a:cs typeface="Calibri"/>
              </a:rPr>
              <a:t> measurement of velocity in terms of frequency </a:t>
            </a:r>
          </a:p>
          <a:p>
            <a:pPr algn="l" eaLnBrk="0" hangingPunct="0">
              <a:buFontTx/>
              <a:buChar char="•"/>
            </a:pPr>
            <a:endParaRPr lang="en-GB" sz="2000" b="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algn="l">
              <a:buFontTx/>
              <a:buChar char="•"/>
            </a:pPr>
            <a:r>
              <a:rPr lang="en-GB" sz="2000" b="0" dirty="0" smtClean="0">
                <a:solidFill>
                  <a:srgbClr val="0000FF"/>
                </a:solidFill>
                <a:latin typeface="Calibri"/>
                <a:cs typeface="Calibri"/>
              </a:rPr>
              <a:t> selection and measurement of a sub-recoil velocity class</a:t>
            </a:r>
          </a:p>
          <a:p>
            <a:pPr algn="l" eaLnBrk="0" hangingPunct="0">
              <a:buFontTx/>
              <a:buChar char="•"/>
            </a:pPr>
            <a:endParaRPr lang="fr-FR" sz="2000" b="0" dirty="0">
              <a:solidFill>
                <a:srgbClr val="0000FF"/>
              </a:solidFill>
              <a:latin typeface="+mj-lt"/>
              <a:cs typeface="Arial" charset="0"/>
            </a:endParaRPr>
          </a:p>
        </p:txBody>
      </p:sp>
      <p:pic>
        <p:nvPicPr>
          <p:cNvPr id="2" name="Imag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1882775"/>
            <a:ext cx="4191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4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err="1">
                <a:latin typeface="Calibri" charset="0"/>
              </a:rPr>
              <a:t>Velocity</a:t>
            </a:r>
            <a:r>
              <a:rPr lang="fr-FR" dirty="0">
                <a:latin typeface="Calibri" charset="0"/>
              </a:rPr>
              <a:t> </a:t>
            </a:r>
            <a:r>
              <a:rPr lang="fr-FR" dirty="0" err="1">
                <a:latin typeface="Calibri" charset="0"/>
              </a:rPr>
              <a:t>sensor</a:t>
            </a:r>
            <a:r>
              <a:rPr lang="fr-FR" dirty="0">
                <a:latin typeface="Calibri" charset="0"/>
              </a:rPr>
              <a:t> </a:t>
            </a:r>
            <a:r>
              <a:rPr lang="fr-FR" dirty="0" err="1" smtClean="0">
                <a:latin typeface="Calibri" charset="0"/>
              </a:rPr>
              <a:t>based</a:t>
            </a:r>
            <a:r>
              <a:rPr lang="fr-FR" dirty="0" smtClean="0">
                <a:latin typeface="Calibri" charset="0"/>
              </a:rPr>
              <a:t> on </a:t>
            </a:r>
            <a:r>
              <a:rPr lang="fr-FR" dirty="0" err="1" smtClean="0">
                <a:latin typeface="Calibri" charset="0"/>
              </a:rPr>
              <a:t>atom</a:t>
            </a:r>
            <a:r>
              <a:rPr lang="fr-FR" dirty="0" smtClean="0">
                <a:latin typeface="Calibri" charset="0"/>
              </a:rPr>
              <a:t> </a:t>
            </a:r>
            <a:r>
              <a:rPr lang="fr-FR" dirty="0" err="1" smtClean="0">
                <a:latin typeface="Calibri" charset="0"/>
              </a:rPr>
              <a:t>interferometery</a:t>
            </a:r>
            <a:endParaRPr lang="fr-FR" dirty="0"/>
          </a:p>
        </p:txBody>
      </p:sp>
      <p:grpSp>
        <p:nvGrpSpPr>
          <p:cNvPr id="13" name="Grouper 12"/>
          <p:cNvGrpSpPr/>
          <p:nvPr/>
        </p:nvGrpSpPr>
        <p:grpSpPr>
          <a:xfrm>
            <a:off x="772054" y="1124744"/>
            <a:ext cx="8048418" cy="2520280"/>
            <a:chOff x="556030" y="1124744"/>
            <a:chExt cx="8048418" cy="2520280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4860428" y="1131673"/>
              <a:ext cx="3455988" cy="417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49263">
                <a:buFontTx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</a:pPr>
              <a:r>
                <a:rPr lang="en-GB" sz="2400" dirty="0">
                  <a:latin typeface="Calibri" charset="0"/>
                </a:rPr>
                <a:t> </a:t>
              </a:r>
              <a:r>
                <a:rPr lang="en-GB" sz="2000" dirty="0">
                  <a:latin typeface="Calibri"/>
                  <a:cs typeface="Calibri"/>
                </a:rPr>
                <a:t>Ramsey velocity selection</a:t>
              </a:r>
            </a:p>
          </p:txBody>
        </p:sp>
        <p:grpSp>
          <p:nvGrpSpPr>
            <p:cNvPr id="68" name="Grouper 67"/>
            <p:cNvGrpSpPr/>
            <p:nvPr/>
          </p:nvGrpSpPr>
          <p:grpSpPr>
            <a:xfrm>
              <a:off x="971600" y="1403484"/>
              <a:ext cx="7632848" cy="2241540"/>
              <a:chOff x="683568" y="1124744"/>
              <a:chExt cx="7632848" cy="2241540"/>
            </a:xfrm>
          </p:grpSpPr>
          <p:sp>
            <p:nvSpPr>
              <p:cNvPr id="15" name="ZoneTexte 14"/>
              <p:cNvSpPr txBox="1"/>
              <p:nvPr/>
            </p:nvSpPr>
            <p:spPr>
              <a:xfrm>
                <a:off x="1191759" y="2996952"/>
                <a:ext cx="1954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dirty="0" smtClean="0">
                    <a:latin typeface="Symbol" charset="2"/>
                    <a:cs typeface="Symbol" charset="2"/>
                  </a:rPr>
                  <a:t>p/2                    p</a:t>
                </a:r>
                <a:r>
                  <a:rPr lang="en-GB" sz="1800" dirty="0">
                    <a:latin typeface="Symbol" charset="2"/>
                    <a:cs typeface="Symbol" charset="2"/>
                  </a:rPr>
                  <a:t>/2            </a:t>
                </a:r>
                <a:r>
                  <a:rPr lang="en-GB" sz="1800" dirty="0" smtClean="0">
                    <a:latin typeface="Symbol" charset="2"/>
                    <a:cs typeface="Symbol" charset="2"/>
                  </a:rPr>
                  <a:t>            </a:t>
                </a:r>
                <a:endParaRPr lang="en-GB" sz="1800" dirty="0">
                  <a:latin typeface="Symbol" charset="2"/>
                  <a:cs typeface="Symbol" charset="2"/>
                </a:endParaRPr>
              </a:p>
            </p:txBody>
          </p:sp>
          <p:grpSp>
            <p:nvGrpSpPr>
              <p:cNvPr id="6" name="Group 41"/>
              <p:cNvGrpSpPr>
                <a:grpSpLocks/>
              </p:cNvGrpSpPr>
              <p:nvPr/>
            </p:nvGrpSpPr>
            <p:grpSpPr bwMode="auto">
              <a:xfrm>
                <a:off x="4860428" y="1717104"/>
                <a:ext cx="3455988" cy="1639888"/>
                <a:chOff x="567" y="3158"/>
                <a:chExt cx="2177" cy="1033"/>
              </a:xfrm>
            </p:grpSpPr>
            <p:sp>
              <p:nvSpPr>
                <p:cNvPr id="23" name="Freeform 16"/>
                <p:cNvSpPr>
                  <a:spLocks noChangeArrowheads="1"/>
                </p:cNvSpPr>
                <p:nvPr/>
              </p:nvSpPr>
              <p:spPr bwMode="auto">
                <a:xfrm>
                  <a:off x="612" y="3158"/>
                  <a:ext cx="2006" cy="725"/>
                </a:xfrm>
                <a:custGeom>
                  <a:avLst/>
                  <a:gdLst>
                    <a:gd name="T0" fmla="*/ 172 w 11462"/>
                    <a:gd name="T1" fmla="*/ 4276 h 4277"/>
                    <a:gd name="T2" fmla="*/ 355 w 11462"/>
                    <a:gd name="T3" fmla="*/ 4268 h 4277"/>
                    <a:gd name="T4" fmla="*/ 539 w 11462"/>
                    <a:gd name="T5" fmla="*/ 4236 h 4277"/>
                    <a:gd name="T6" fmla="*/ 722 w 11462"/>
                    <a:gd name="T7" fmla="*/ 4229 h 4277"/>
                    <a:gd name="T8" fmla="*/ 906 w 11462"/>
                    <a:gd name="T9" fmla="*/ 4270 h 4277"/>
                    <a:gd name="T10" fmla="*/ 1090 w 11462"/>
                    <a:gd name="T11" fmla="*/ 4241 h 4277"/>
                    <a:gd name="T12" fmla="*/ 1274 w 11462"/>
                    <a:gd name="T13" fmla="*/ 4050 h 4277"/>
                    <a:gd name="T14" fmla="*/ 1457 w 11462"/>
                    <a:gd name="T15" fmla="*/ 3864 h 4277"/>
                    <a:gd name="T16" fmla="*/ 1641 w 11462"/>
                    <a:gd name="T17" fmla="*/ 3934 h 4277"/>
                    <a:gd name="T18" fmla="*/ 1824 w 11462"/>
                    <a:gd name="T19" fmla="*/ 4184 h 4277"/>
                    <a:gd name="T20" fmla="*/ 2008 w 11462"/>
                    <a:gd name="T21" fmla="*/ 4267 h 4277"/>
                    <a:gd name="T22" fmla="*/ 2191 w 11462"/>
                    <a:gd name="T23" fmla="*/ 4081 h 4277"/>
                    <a:gd name="T24" fmla="*/ 2375 w 11462"/>
                    <a:gd name="T25" fmla="*/ 3924 h 4277"/>
                    <a:gd name="T26" fmla="*/ 2559 w 11462"/>
                    <a:gd name="T27" fmla="*/ 4017 h 4277"/>
                    <a:gd name="T28" fmla="*/ 2742 w 11462"/>
                    <a:gd name="T29" fmla="*/ 4203 h 4277"/>
                    <a:gd name="T30" fmla="*/ 2926 w 11462"/>
                    <a:gd name="T31" fmla="*/ 4275 h 4277"/>
                    <a:gd name="T32" fmla="*/ 3109 w 11462"/>
                    <a:gd name="T33" fmla="*/ 4273 h 4277"/>
                    <a:gd name="T34" fmla="*/ 3293 w 11462"/>
                    <a:gd name="T35" fmla="*/ 4275 h 4277"/>
                    <a:gd name="T36" fmla="*/ 3476 w 11462"/>
                    <a:gd name="T37" fmla="*/ 4221 h 4277"/>
                    <a:gd name="T38" fmla="*/ 3660 w 11462"/>
                    <a:gd name="T39" fmla="*/ 4151 h 4277"/>
                    <a:gd name="T40" fmla="*/ 3843 w 11462"/>
                    <a:gd name="T41" fmla="*/ 4225 h 4277"/>
                    <a:gd name="T42" fmla="*/ 4027 w 11462"/>
                    <a:gd name="T43" fmla="*/ 4240 h 4277"/>
                    <a:gd name="T44" fmla="*/ 4210 w 11462"/>
                    <a:gd name="T45" fmla="*/ 3686 h 4277"/>
                    <a:gd name="T46" fmla="*/ 4394 w 11462"/>
                    <a:gd name="T47" fmla="*/ 2719 h 4277"/>
                    <a:gd name="T48" fmla="*/ 4577 w 11462"/>
                    <a:gd name="T49" fmla="*/ 2454 h 4277"/>
                    <a:gd name="T50" fmla="*/ 4761 w 11462"/>
                    <a:gd name="T51" fmla="*/ 3422 h 4277"/>
                    <a:gd name="T52" fmla="*/ 4945 w 11462"/>
                    <a:gd name="T53" fmla="*/ 4274 h 4277"/>
                    <a:gd name="T54" fmla="*/ 5128 w 11462"/>
                    <a:gd name="T55" fmla="*/ 3280 h 4277"/>
                    <a:gd name="T56" fmla="*/ 5312 w 11462"/>
                    <a:gd name="T57" fmla="*/ 1036 h 4277"/>
                    <a:gd name="T58" fmla="*/ 5495 w 11462"/>
                    <a:gd name="T59" fmla="*/ 171 h 4277"/>
                    <a:gd name="T60" fmla="*/ 5679 w 11462"/>
                    <a:gd name="T61" fmla="*/ 1850 h 4277"/>
                    <a:gd name="T62" fmla="*/ 5862 w 11462"/>
                    <a:gd name="T63" fmla="*/ 3970 h 4277"/>
                    <a:gd name="T64" fmla="*/ 6046 w 11462"/>
                    <a:gd name="T65" fmla="*/ 3899 h 4277"/>
                    <a:gd name="T66" fmla="*/ 6230 w 11462"/>
                    <a:gd name="T67" fmla="*/ 1989 h 4277"/>
                    <a:gd name="T68" fmla="*/ 6414 w 11462"/>
                    <a:gd name="T69" fmla="*/ 905 h 4277"/>
                    <a:gd name="T70" fmla="*/ 6597 w 11462"/>
                    <a:gd name="T71" fmla="*/ 1953 h 4277"/>
                    <a:gd name="T72" fmla="*/ 6781 w 11462"/>
                    <a:gd name="T73" fmla="*/ 3683 h 4277"/>
                    <a:gd name="T74" fmla="*/ 6964 w 11462"/>
                    <a:gd name="T75" fmla="*/ 4269 h 4277"/>
                    <a:gd name="T76" fmla="*/ 7148 w 11462"/>
                    <a:gd name="T77" fmla="*/ 3775 h 4277"/>
                    <a:gd name="T78" fmla="*/ 7331 w 11462"/>
                    <a:gd name="T79" fmla="*/ 3430 h 4277"/>
                    <a:gd name="T80" fmla="*/ 7515 w 11462"/>
                    <a:gd name="T81" fmla="*/ 3716 h 4277"/>
                    <a:gd name="T82" fmla="*/ 7698 w 11462"/>
                    <a:gd name="T83" fmla="*/ 4128 h 4277"/>
                    <a:gd name="T84" fmla="*/ 7882 w 11462"/>
                    <a:gd name="T85" fmla="*/ 4272 h 4277"/>
                    <a:gd name="T86" fmla="*/ 8065 w 11462"/>
                    <a:gd name="T87" fmla="*/ 4273 h 4277"/>
                    <a:gd name="T88" fmla="*/ 8249 w 11462"/>
                    <a:gd name="T89" fmla="*/ 4275 h 4277"/>
                    <a:gd name="T90" fmla="*/ 8432 w 11462"/>
                    <a:gd name="T91" fmla="*/ 4234 h 4277"/>
                    <a:gd name="T92" fmla="*/ 8616 w 11462"/>
                    <a:gd name="T93" fmla="*/ 4188 h 4277"/>
                    <a:gd name="T94" fmla="*/ 8799 w 11462"/>
                    <a:gd name="T95" fmla="*/ 4237 h 4277"/>
                    <a:gd name="T96" fmla="*/ 8983 w 11462"/>
                    <a:gd name="T97" fmla="*/ 4269 h 4277"/>
                    <a:gd name="T98" fmla="*/ 9167 w 11462"/>
                    <a:gd name="T99" fmla="*/ 4092 h 4277"/>
                    <a:gd name="T100" fmla="*/ 9350 w 11462"/>
                    <a:gd name="T101" fmla="*/ 3833 h 4277"/>
                    <a:gd name="T102" fmla="*/ 9534 w 11462"/>
                    <a:gd name="T103" fmla="*/ 3823 h 4277"/>
                    <a:gd name="T104" fmla="*/ 9717 w 11462"/>
                    <a:gd name="T105" fmla="*/ 4083 h 4277"/>
                    <a:gd name="T106" fmla="*/ 9901 w 11462"/>
                    <a:gd name="T107" fmla="*/ 4272 h 4277"/>
                    <a:gd name="T108" fmla="*/ 10084 w 11462"/>
                    <a:gd name="T109" fmla="*/ 4195 h 4277"/>
                    <a:gd name="T110" fmla="*/ 10268 w 11462"/>
                    <a:gd name="T111" fmla="*/ 4049 h 4277"/>
                    <a:gd name="T112" fmla="*/ 10451 w 11462"/>
                    <a:gd name="T113" fmla="*/ 4063 h 4277"/>
                    <a:gd name="T114" fmla="*/ 10635 w 11462"/>
                    <a:gd name="T115" fmla="*/ 4191 h 4277"/>
                    <a:gd name="T116" fmla="*/ 10818 w 11462"/>
                    <a:gd name="T117" fmla="*/ 4268 h 4277"/>
                    <a:gd name="T118" fmla="*/ 11002 w 11462"/>
                    <a:gd name="T119" fmla="*/ 4275 h 4277"/>
                    <a:gd name="T120" fmla="*/ 11185 w 11462"/>
                    <a:gd name="T121" fmla="*/ 4274 h 4277"/>
                    <a:gd name="T122" fmla="*/ 11369 w 11462"/>
                    <a:gd name="T123" fmla="*/ 4274 h 4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1462" h="4277">
                      <a:moveTo>
                        <a:pt x="0" y="4276"/>
                      </a:moveTo>
                      <a:lnTo>
                        <a:pt x="12" y="4275"/>
                      </a:lnTo>
                      <a:lnTo>
                        <a:pt x="23" y="4275"/>
                      </a:lnTo>
                      <a:lnTo>
                        <a:pt x="34" y="4274"/>
                      </a:lnTo>
                      <a:lnTo>
                        <a:pt x="46" y="4274"/>
                      </a:lnTo>
                      <a:lnTo>
                        <a:pt x="57" y="4273"/>
                      </a:lnTo>
                      <a:lnTo>
                        <a:pt x="69" y="4273"/>
                      </a:lnTo>
                      <a:lnTo>
                        <a:pt x="80" y="4273"/>
                      </a:lnTo>
                      <a:lnTo>
                        <a:pt x="92" y="4274"/>
                      </a:lnTo>
                      <a:lnTo>
                        <a:pt x="103" y="4274"/>
                      </a:lnTo>
                      <a:lnTo>
                        <a:pt x="115" y="4275"/>
                      </a:lnTo>
                      <a:lnTo>
                        <a:pt x="126" y="4275"/>
                      </a:lnTo>
                      <a:lnTo>
                        <a:pt x="137" y="4276"/>
                      </a:lnTo>
                      <a:lnTo>
                        <a:pt x="149" y="4276"/>
                      </a:lnTo>
                      <a:lnTo>
                        <a:pt x="161" y="4276"/>
                      </a:lnTo>
                      <a:lnTo>
                        <a:pt x="172" y="4276"/>
                      </a:lnTo>
                      <a:lnTo>
                        <a:pt x="184" y="4276"/>
                      </a:lnTo>
                      <a:lnTo>
                        <a:pt x="195" y="4276"/>
                      </a:lnTo>
                      <a:lnTo>
                        <a:pt x="206" y="4276"/>
                      </a:lnTo>
                      <a:lnTo>
                        <a:pt x="218" y="4276"/>
                      </a:lnTo>
                      <a:lnTo>
                        <a:pt x="230" y="4276"/>
                      </a:lnTo>
                      <a:lnTo>
                        <a:pt x="241" y="4276"/>
                      </a:lnTo>
                      <a:lnTo>
                        <a:pt x="252" y="4276"/>
                      </a:lnTo>
                      <a:lnTo>
                        <a:pt x="264" y="4275"/>
                      </a:lnTo>
                      <a:lnTo>
                        <a:pt x="276" y="4274"/>
                      </a:lnTo>
                      <a:lnTo>
                        <a:pt x="287" y="4274"/>
                      </a:lnTo>
                      <a:lnTo>
                        <a:pt x="298" y="4273"/>
                      </a:lnTo>
                      <a:lnTo>
                        <a:pt x="310" y="4271"/>
                      </a:lnTo>
                      <a:lnTo>
                        <a:pt x="321" y="4270"/>
                      </a:lnTo>
                      <a:lnTo>
                        <a:pt x="333" y="4269"/>
                      </a:lnTo>
                      <a:lnTo>
                        <a:pt x="344" y="4268"/>
                      </a:lnTo>
                      <a:lnTo>
                        <a:pt x="355" y="4268"/>
                      </a:lnTo>
                      <a:lnTo>
                        <a:pt x="367" y="4268"/>
                      </a:lnTo>
                      <a:lnTo>
                        <a:pt x="379" y="4268"/>
                      </a:lnTo>
                      <a:lnTo>
                        <a:pt x="390" y="4270"/>
                      </a:lnTo>
                      <a:lnTo>
                        <a:pt x="401" y="4272"/>
                      </a:lnTo>
                      <a:lnTo>
                        <a:pt x="413" y="4273"/>
                      </a:lnTo>
                      <a:lnTo>
                        <a:pt x="425" y="4275"/>
                      </a:lnTo>
                      <a:lnTo>
                        <a:pt x="436" y="4276"/>
                      </a:lnTo>
                      <a:lnTo>
                        <a:pt x="448" y="4276"/>
                      </a:lnTo>
                      <a:lnTo>
                        <a:pt x="459" y="4275"/>
                      </a:lnTo>
                      <a:lnTo>
                        <a:pt x="470" y="4272"/>
                      </a:lnTo>
                      <a:lnTo>
                        <a:pt x="482" y="4268"/>
                      </a:lnTo>
                      <a:lnTo>
                        <a:pt x="494" y="4262"/>
                      </a:lnTo>
                      <a:lnTo>
                        <a:pt x="505" y="4256"/>
                      </a:lnTo>
                      <a:lnTo>
                        <a:pt x="516" y="4249"/>
                      </a:lnTo>
                      <a:lnTo>
                        <a:pt x="528" y="4242"/>
                      </a:lnTo>
                      <a:lnTo>
                        <a:pt x="539" y="4236"/>
                      </a:lnTo>
                      <a:lnTo>
                        <a:pt x="551" y="4232"/>
                      </a:lnTo>
                      <a:lnTo>
                        <a:pt x="562" y="4229"/>
                      </a:lnTo>
                      <a:lnTo>
                        <a:pt x="573" y="4229"/>
                      </a:lnTo>
                      <a:lnTo>
                        <a:pt x="585" y="4232"/>
                      </a:lnTo>
                      <a:lnTo>
                        <a:pt x="597" y="4237"/>
                      </a:lnTo>
                      <a:lnTo>
                        <a:pt x="608" y="4244"/>
                      </a:lnTo>
                      <a:lnTo>
                        <a:pt x="619" y="4252"/>
                      </a:lnTo>
                      <a:lnTo>
                        <a:pt x="631" y="4261"/>
                      </a:lnTo>
                      <a:lnTo>
                        <a:pt x="643" y="4268"/>
                      </a:lnTo>
                      <a:lnTo>
                        <a:pt x="654" y="4274"/>
                      </a:lnTo>
                      <a:lnTo>
                        <a:pt x="665" y="4276"/>
                      </a:lnTo>
                      <a:lnTo>
                        <a:pt x="677" y="4274"/>
                      </a:lnTo>
                      <a:lnTo>
                        <a:pt x="688" y="4269"/>
                      </a:lnTo>
                      <a:lnTo>
                        <a:pt x="700" y="4259"/>
                      </a:lnTo>
                      <a:lnTo>
                        <a:pt x="711" y="4245"/>
                      </a:lnTo>
                      <a:lnTo>
                        <a:pt x="722" y="4229"/>
                      </a:lnTo>
                      <a:lnTo>
                        <a:pt x="734" y="4211"/>
                      </a:lnTo>
                      <a:lnTo>
                        <a:pt x="746" y="4194"/>
                      </a:lnTo>
                      <a:lnTo>
                        <a:pt x="758" y="4179"/>
                      </a:lnTo>
                      <a:lnTo>
                        <a:pt x="769" y="4167"/>
                      </a:lnTo>
                      <a:lnTo>
                        <a:pt x="780" y="4160"/>
                      </a:lnTo>
                      <a:lnTo>
                        <a:pt x="792" y="4159"/>
                      </a:lnTo>
                      <a:lnTo>
                        <a:pt x="803" y="4164"/>
                      </a:lnTo>
                      <a:lnTo>
                        <a:pt x="815" y="4175"/>
                      </a:lnTo>
                      <a:lnTo>
                        <a:pt x="826" y="4191"/>
                      </a:lnTo>
                      <a:lnTo>
                        <a:pt x="837" y="4210"/>
                      </a:lnTo>
                      <a:lnTo>
                        <a:pt x="849" y="4230"/>
                      </a:lnTo>
                      <a:lnTo>
                        <a:pt x="861" y="4249"/>
                      </a:lnTo>
                      <a:lnTo>
                        <a:pt x="872" y="4264"/>
                      </a:lnTo>
                      <a:lnTo>
                        <a:pt x="883" y="4274"/>
                      </a:lnTo>
                      <a:lnTo>
                        <a:pt x="895" y="4276"/>
                      </a:lnTo>
                      <a:lnTo>
                        <a:pt x="906" y="4270"/>
                      </a:lnTo>
                      <a:lnTo>
                        <a:pt x="918" y="4255"/>
                      </a:lnTo>
                      <a:lnTo>
                        <a:pt x="929" y="4233"/>
                      </a:lnTo>
                      <a:lnTo>
                        <a:pt x="941" y="4204"/>
                      </a:lnTo>
                      <a:lnTo>
                        <a:pt x="952" y="4172"/>
                      </a:lnTo>
                      <a:lnTo>
                        <a:pt x="964" y="4140"/>
                      </a:lnTo>
                      <a:lnTo>
                        <a:pt x="975" y="4110"/>
                      </a:lnTo>
                      <a:lnTo>
                        <a:pt x="986" y="4086"/>
                      </a:lnTo>
                      <a:lnTo>
                        <a:pt x="998" y="4070"/>
                      </a:lnTo>
                      <a:lnTo>
                        <a:pt x="1010" y="4063"/>
                      </a:lnTo>
                      <a:lnTo>
                        <a:pt x="1021" y="4069"/>
                      </a:lnTo>
                      <a:lnTo>
                        <a:pt x="1032" y="4084"/>
                      </a:lnTo>
                      <a:lnTo>
                        <a:pt x="1044" y="4109"/>
                      </a:lnTo>
                      <a:lnTo>
                        <a:pt x="1055" y="4141"/>
                      </a:lnTo>
                      <a:lnTo>
                        <a:pt x="1067" y="4176"/>
                      </a:lnTo>
                      <a:lnTo>
                        <a:pt x="1079" y="4211"/>
                      </a:lnTo>
                      <a:lnTo>
                        <a:pt x="1090" y="4241"/>
                      </a:lnTo>
                      <a:lnTo>
                        <a:pt x="1101" y="4264"/>
                      </a:lnTo>
                      <a:lnTo>
                        <a:pt x="1113" y="4275"/>
                      </a:lnTo>
                      <a:lnTo>
                        <a:pt x="1125" y="4274"/>
                      </a:lnTo>
                      <a:lnTo>
                        <a:pt x="1136" y="4258"/>
                      </a:lnTo>
                      <a:lnTo>
                        <a:pt x="1147" y="4230"/>
                      </a:lnTo>
                      <a:lnTo>
                        <a:pt x="1159" y="4191"/>
                      </a:lnTo>
                      <a:lnTo>
                        <a:pt x="1170" y="4145"/>
                      </a:lnTo>
                      <a:lnTo>
                        <a:pt x="1182" y="4096"/>
                      </a:lnTo>
                      <a:lnTo>
                        <a:pt x="1193" y="4049"/>
                      </a:lnTo>
                      <a:lnTo>
                        <a:pt x="1204" y="4008"/>
                      </a:lnTo>
                      <a:lnTo>
                        <a:pt x="1216" y="3978"/>
                      </a:lnTo>
                      <a:lnTo>
                        <a:pt x="1228" y="3961"/>
                      </a:lnTo>
                      <a:lnTo>
                        <a:pt x="1239" y="3961"/>
                      </a:lnTo>
                      <a:lnTo>
                        <a:pt x="1250" y="3977"/>
                      </a:lnTo>
                      <a:lnTo>
                        <a:pt x="1262" y="4008"/>
                      </a:lnTo>
                      <a:lnTo>
                        <a:pt x="1274" y="4050"/>
                      </a:lnTo>
                      <a:lnTo>
                        <a:pt x="1285" y="4100"/>
                      </a:lnTo>
                      <a:lnTo>
                        <a:pt x="1296" y="4152"/>
                      </a:lnTo>
                      <a:lnTo>
                        <a:pt x="1308" y="4201"/>
                      </a:lnTo>
                      <a:lnTo>
                        <a:pt x="1319" y="4241"/>
                      </a:lnTo>
                      <a:lnTo>
                        <a:pt x="1331" y="4267"/>
                      </a:lnTo>
                      <a:lnTo>
                        <a:pt x="1343" y="4276"/>
                      </a:lnTo>
                      <a:lnTo>
                        <a:pt x="1354" y="4267"/>
                      </a:lnTo>
                      <a:lnTo>
                        <a:pt x="1365" y="4239"/>
                      </a:lnTo>
                      <a:lnTo>
                        <a:pt x="1377" y="4195"/>
                      </a:lnTo>
                      <a:lnTo>
                        <a:pt x="1388" y="4138"/>
                      </a:lnTo>
                      <a:lnTo>
                        <a:pt x="1400" y="4075"/>
                      </a:lnTo>
                      <a:lnTo>
                        <a:pt x="1411" y="4011"/>
                      </a:lnTo>
                      <a:lnTo>
                        <a:pt x="1423" y="3952"/>
                      </a:lnTo>
                      <a:lnTo>
                        <a:pt x="1434" y="3905"/>
                      </a:lnTo>
                      <a:lnTo>
                        <a:pt x="1446" y="3875"/>
                      </a:lnTo>
                      <a:lnTo>
                        <a:pt x="1457" y="3864"/>
                      </a:lnTo>
                      <a:lnTo>
                        <a:pt x="1468" y="3875"/>
                      </a:lnTo>
                      <a:lnTo>
                        <a:pt x="1480" y="3905"/>
                      </a:lnTo>
                      <a:lnTo>
                        <a:pt x="1492" y="3953"/>
                      </a:lnTo>
                      <a:lnTo>
                        <a:pt x="1503" y="4013"/>
                      </a:lnTo>
                      <a:lnTo>
                        <a:pt x="1514" y="4080"/>
                      </a:lnTo>
                      <a:lnTo>
                        <a:pt x="1526" y="4145"/>
                      </a:lnTo>
                      <a:lnTo>
                        <a:pt x="1537" y="4203"/>
                      </a:lnTo>
                      <a:lnTo>
                        <a:pt x="1549" y="4247"/>
                      </a:lnTo>
                      <a:lnTo>
                        <a:pt x="1560" y="4272"/>
                      </a:lnTo>
                      <a:lnTo>
                        <a:pt x="1571" y="4274"/>
                      </a:lnTo>
                      <a:lnTo>
                        <a:pt x="1583" y="4254"/>
                      </a:lnTo>
                      <a:lnTo>
                        <a:pt x="1595" y="4212"/>
                      </a:lnTo>
                      <a:lnTo>
                        <a:pt x="1606" y="4154"/>
                      </a:lnTo>
                      <a:lnTo>
                        <a:pt x="1617" y="4083"/>
                      </a:lnTo>
                      <a:lnTo>
                        <a:pt x="1629" y="4007"/>
                      </a:lnTo>
                      <a:lnTo>
                        <a:pt x="1641" y="3934"/>
                      </a:lnTo>
                      <a:lnTo>
                        <a:pt x="1652" y="3871"/>
                      </a:lnTo>
                      <a:lnTo>
                        <a:pt x="1664" y="3825"/>
                      </a:lnTo>
                      <a:lnTo>
                        <a:pt x="1675" y="3801"/>
                      </a:lnTo>
                      <a:lnTo>
                        <a:pt x="1686" y="3800"/>
                      </a:lnTo>
                      <a:lnTo>
                        <a:pt x="1698" y="3824"/>
                      </a:lnTo>
                      <a:lnTo>
                        <a:pt x="1710" y="3870"/>
                      </a:lnTo>
                      <a:lnTo>
                        <a:pt x="1721" y="3933"/>
                      </a:lnTo>
                      <a:lnTo>
                        <a:pt x="1732" y="4006"/>
                      </a:lnTo>
                      <a:lnTo>
                        <a:pt x="1744" y="4083"/>
                      </a:lnTo>
                      <a:lnTo>
                        <a:pt x="1756" y="4156"/>
                      </a:lnTo>
                      <a:lnTo>
                        <a:pt x="1767" y="4216"/>
                      </a:lnTo>
                      <a:lnTo>
                        <a:pt x="1778" y="4257"/>
                      </a:lnTo>
                      <a:lnTo>
                        <a:pt x="1790" y="4275"/>
                      </a:lnTo>
                      <a:lnTo>
                        <a:pt x="1801" y="4268"/>
                      </a:lnTo>
                      <a:lnTo>
                        <a:pt x="1813" y="4237"/>
                      </a:lnTo>
                      <a:lnTo>
                        <a:pt x="1824" y="4184"/>
                      </a:lnTo>
                      <a:lnTo>
                        <a:pt x="1835" y="4115"/>
                      </a:lnTo>
                      <a:lnTo>
                        <a:pt x="1847" y="4037"/>
                      </a:lnTo>
                      <a:lnTo>
                        <a:pt x="1859" y="3957"/>
                      </a:lnTo>
                      <a:lnTo>
                        <a:pt x="1870" y="3885"/>
                      </a:lnTo>
                      <a:lnTo>
                        <a:pt x="1881" y="3827"/>
                      </a:lnTo>
                      <a:lnTo>
                        <a:pt x="1893" y="3789"/>
                      </a:lnTo>
                      <a:lnTo>
                        <a:pt x="1904" y="3775"/>
                      </a:lnTo>
                      <a:lnTo>
                        <a:pt x="1916" y="3787"/>
                      </a:lnTo>
                      <a:lnTo>
                        <a:pt x="1927" y="3823"/>
                      </a:lnTo>
                      <a:lnTo>
                        <a:pt x="1939" y="3880"/>
                      </a:lnTo>
                      <a:lnTo>
                        <a:pt x="1950" y="3952"/>
                      </a:lnTo>
                      <a:lnTo>
                        <a:pt x="1962" y="4031"/>
                      </a:lnTo>
                      <a:lnTo>
                        <a:pt x="1974" y="4110"/>
                      </a:lnTo>
                      <a:lnTo>
                        <a:pt x="1985" y="4180"/>
                      </a:lnTo>
                      <a:lnTo>
                        <a:pt x="1996" y="4234"/>
                      </a:lnTo>
                      <a:lnTo>
                        <a:pt x="2008" y="4267"/>
                      </a:lnTo>
                      <a:lnTo>
                        <a:pt x="2019" y="4276"/>
                      </a:lnTo>
                      <a:lnTo>
                        <a:pt x="2031" y="4259"/>
                      </a:lnTo>
                      <a:lnTo>
                        <a:pt x="2042" y="4220"/>
                      </a:lnTo>
                      <a:lnTo>
                        <a:pt x="2053" y="4162"/>
                      </a:lnTo>
                      <a:lnTo>
                        <a:pt x="2065" y="4091"/>
                      </a:lnTo>
                      <a:lnTo>
                        <a:pt x="2077" y="4015"/>
                      </a:lnTo>
                      <a:lnTo>
                        <a:pt x="2088" y="3942"/>
                      </a:lnTo>
                      <a:lnTo>
                        <a:pt x="2099" y="3880"/>
                      </a:lnTo>
                      <a:lnTo>
                        <a:pt x="2111" y="3833"/>
                      </a:lnTo>
                      <a:lnTo>
                        <a:pt x="2123" y="3809"/>
                      </a:lnTo>
                      <a:lnTo>
                        <a:pt x="2134" y="3808"/>
                      </a:lnTo>
                      <a:lnTo>
                        <a:pt x="2145" y="3831"/>
                      </a:lnTo>
                      <a:lnTo>
                        <a:pt x="2157" y="3875"/>
                      </a:lnTo>
                      <a:lnTo>
                        <a:pt x="2168" y="3936"/>
                      </a:lnTo>
                      <a:lnTo>
                        <a:pt x="2180" y="4007"/>
                      </a:lnTo>
                      <a:lnTo>
                        <a:pt x="2191" y="4081"/>
                      </a:lnTo>
                      <a:lnTo>
                        <a:pt x="2202" y="4151"/>
                      </a:lnTo>
                      <a:lnTo>
                        <a:pt x="2214" y="4210"/>
                      </a:lnTo>
                      <a:lnTo>
                        <a:pt x="2226" y="4252"/>
                      </a:lnTo>
                      <a:lnTo>
                        <a:pt x="2237" y="4274"/>
                      </a:lnTo>
                      <a:lnTo>
                        <a:pt x="2249" y="4273"/>
                      </a:lnTo>
                      <a:lnTo>
                        <a:pt x="2260" y="4251"/>
                      </a:lnTo>
                      <a:lnTo>
                        <a:pt x="2272" y="4210"/>
                      </a:lnTo>
                      <a:lnTo>
                        <a:pt x="2283" y="4155"/>
                      </a:lnTo>
                      <a:lnTo>
                        <a:pt x="2295" y="4092"/>
                      </a:lnTo>
                      <a:lnTo>
                        <a:pt x="2306" y="4029"/>
                      </a:lnTo>
                      <a:lnTo>
                        <a:pt x="2317" y="3972"/>
                      </a:lnTo>
                      <a:lnTo>
                        <a:pt x="2329" y="3926"/>
                      </a:lnTo>
                      <a:lnTo>
                        <a:pt x="2341" y="3896"/>
                      </a:lnTo>
                      <a:lnTo>
                        <a:pt x="2352" y="3886"/>
                      </a:lnTo>
                      <a:lnTo>
                        <a:pt x="2363" y="3896"/>
                      </a:lnTo>
                      <a:lnTo>
                        <a:pt x="2375" y="3924"/>
                      </a:lnTo>
                      <a:lnTo>
                        <a:pt x="2386" y="3968"/>
                      </a:lnTo>
                      <a:lnTo>
                        <a:pt x="2398" y="4024"/>
                      </a:lnTo>
                      <a:lnTo>
                        <a:pt x="2409" y="4084"/>
                      </a:lnTo>
                      <a:lnTo>
                        <a:pt x="2421" y="4144"/>
                      </a:lnTo>
                      <a:lnTo>
                        <a:pt x="2432" y="4197"/>
                      </a:lnTo>
                      <a:lnTo>
                        <a:pt x="2444" y="4239"/>
                      </a:lnTo>
                      <a:lnTo>
                        <a:pt x="2455" y="4266"/>
                      </a:lnTo>
                      <a:lnTo>
                        <a:pt x="2466" y="4276"/>
                      </a:lnTo>
                      <a:lnTo>
                        <a:pt x="2478" y="4269"/>
                      </a:lnTo>
                      <a:lnTo>
                        <a:pt x="2490" y="4246"/>
                      </a:lnTo>
                      <a:lnTo>
                        <a:pt x="2501" y="4212"/>
                      </a:lnTo>
                      <a:lnTo>
                        <a:pt x="2512" y="4169"/>
                      </a:lnTo>
                      <a:lnTo>
                        <a:pt x="2524" y="4123"/>
                      </a:lnTo>
                      <a:lnTo>
                        <a:pt x="2535" y="4080"/>
                      </a:lnTo>
                      <a:lnTo>
                        <a:pt x="2547" y="4043"/>
                      </a:lnTo>
                      <a:lnTo>
                        <a:pt x="2559" y="4017"/>
                      </a:lnTo>
                      <a:lnTo>
                        <a:pt x="2570" y="4004"/>
                      </a:lnTo>
                      <a:lnTo>
                        <a:pt x="2581" y="4005"/>
                      </a:lnTo>
                      <a:lnTo>
                        <a:pt x="2593" y="4019"/>
                      </a:lnTo>
                      <a:lnTo>
                        <a:pt x="2605" y="4046"/>
                      </a:lnTo>
                      <a:lnTo>
                        <a:pt x="2616" y="4082"/>
                      </a:lnTo>
                      <a:lnTo>
                        <a:pt x="2627" y="4123"/>
                      </a:lnTo>
                      <a:lnTo>
                        <a:pt x="2639" y="4165"/>
                      </a:lnTo>
                      <a:lnTo>
                        <a:pt x="2650" y="4204"/>
                      </a:lnTo>
                      <a:lnTo>
                        <a:pt x="2662" y="4237"/>
                      </a:lnTo>
                      <a:lnTo>
                        <a:pt x="2673" y="4260"/>
                      </a:lnTo>
                      <a:lnTo>
                        <a:pt x="2684" y="4274"/>
                      </a:lnTo>
                      <a:lnTo>
                        <a:pt x="2696" y="4275"/>
                      </a:lnTo>
                      <a:lnTo>
                        <a:pt x="2708" y="4268"/>
                      </a:lnTo>
                      <a:lnTo>
                        <a:pt x="2719" y="4251"/>
                      </a:lnTo>
                      <a:lnTo>
                        <a:pt x="2730" y="4228"/>
                      </a:lnTo>
                      <a:lnTo>
                        <a:pt x="2742" y="4203"/>
                      </a:lnTo>
                      <a:lnTo>
                        <a:pt x="2754" y="4178"/>
                      </a:lnTo>
                      <a:lnTo>
                        <a:pt x="2765" y="4156"/>
                      </a:lnTo>
                      <a:lnTo>
                        <a:pt x="2776" y="4140"/>
                      </a:lnTo>
                      <a:lnTo>
                        <a:pt x="2788" y="4131"/>
                      </a:lnTo>
                      <a:lnTo>
                        <a:pt x="2799" y="4129"/>
                      </a:lnTo>
                      <a:lnTo>
                        <a:pt x="2811" y="4135"/>
                      </a:lnTo>
                      <a:lnTo>
                        <a:pt x="2822" y="4148"/>
                      </a:lnTo>
                      <a:lnTo>
                        <a:pt x="2833" y="4166"/>
                      </a:lnTo>
                      <a:lnTo>
                        <a:pt x="2845" y="4188"/>
                      </a:lnTo>
                      <a:lnTo>
                        <a:pt x="2857" y="4210"/>
                      </a:lnTo>
                      <a:lnTo>
                        <a:pt x="2868" y="4231"/>
                      </a:lnTo>
                      <a:lnTo>
                        <a:pt x="2880" y="4249"/>
                      </a:lnTo>
                      <a:lnTo>
                        <a:pt x="2891" y="4263"/>
                      </a:lnTo>
                      <a:lnTo>
                        <a:pt x="2902" y="4272"/>
                      </a:lnTo>
                      <a:lnTo>
                        <a:pt x="2914" y="4276"/>
                      </a:lnTo>
                      <a:lnTo>
                        <a:pt x="2926" y="4275"/>
                      </a:lnTo>
                      <a:lnTo>
                        <a:pt x="2937" y="4270"/>
                      </a:lnTo>
                      <a:lnTo>
                        <a:pt x="2948" y="4263"/>
                      </a:lnTo>
                      <a:lnTo>
                        <a:pt x="2960" y="4255"/>
                      </a:lnTo>
                      <a:lnTo>
                        <a:pt x="2972" y="4246"/>
                      </a:lnTo>
                      <a:lnTo>
                        <a:pt x="2983" y="4239"/>
                      </a:lnTo>
                      <a:lnTo>
                        <a:pt x="2994" y="4234"/>
                      </a:lnTo>
                      <a:lnTo>
                        <a:pt x="3006" y="4232"/>
                      </a:lnTo>
                      <a:lnTo>
                        <a:pt x="3017" y="4232"/>
                      </a:lnTo>
                      <a:lnTo>
                        <a:pt x="3029" y="4234"/>
                      </a:lnTo>
                      <a:lnTo>
                        <a:pt x="3040" y="4239"/>
                      </a:lnTo>
                      <a:lnTo>
                        <a:pt x="3051" y="4245"/>
                      </a:lnTo>
                      <a:lnTo>
                        <a:pt x="3063" y="4252"/>
                      </a:lnTo>
                      <a:lnTo>
                        <a:pt x="3075" y="4258"/>
                      </a:lnTo>
                      <a:lnTo>
                        <a:pt x="3086" y="4264"/>
                      </a:lnTo>
                      <a:lnTo>
                        <a:pt x="3097" y="4269"/>
                      </a:lnTo>
                      <a:lnTo>
                        <a:pt x="3109" y="4273"/>
                      </a:lnTo>
                      <a:lnTo>
                        <a:pt x="3121" y="4275"/>
                      </a:lnTo>
                      <a:lnTo>
                        <a:pt x="3132" y="4276"/>
                      </a:lnTo>
                      <a:lnTo>
                        <a:pt x="3144" y="4276"/>
                      </a:lnTo>
                      <a:lnTo>
                        <a:pt x="3155" y="4276"/>
                      </a:lnTo>
                      <a:lnTo>
                        <a:pt x="3166" y="4275"/>
                      </a:lnTo>
                      <a:lnTo>
                        <a:pt x="3178" y="4275"/>
                      </a:lnTo>
                      <a:lnTo>
                        <a:pt x="3190" y="4275"/>
                      </a:lnTo>
                      <a:lnTo>
                        <a:pt x="3201" y="4275"/>
                      </a:lnTo>
                      <a:lnTo>
                        <a:pt x="3212" y="4275"/>
                      </a:lnTo>
                      <a:lnTo>
                        <a:pt x="3224" y="4275"/>
                      </a:lnTo>
                      <a:lnTo>
                        <a:pt x="3235" y="4276"/>
                      </a:lnTo>
                      <a:lnTo>
                        <a:pt x="3247" y="4276"/>
                      </a:lnTo>
                      <a:lnTo>
                        <a:pt x="3258" y="4276"/>
                      </a:lnTo>
                      <a:lnTo>
                        <a:pt x="3270" y="4276"/>
                      </a:lnTo>
                      <a:lnTo>
                        <a:pt x="3281" y="4275"/>
                      </a:lnTo>
                      <a:lnTo>
                        <a:pt x="3293" y="4275"/>
                      </a:lnTo>
                      <a:lnTo>
                        <a:pt x="3304" y="4274"/>
                      </a:lnTo>
                      <a:lnTo>
                        <a:pt x="3315" y="4274"/>
                      </a:lnTo>
                      <a:lnTo>
                        <a:pt x="3327" y="4274"/>
                      </a:lnTo>
                      <a:lnTo>
                        <a:pt x="3339" y="4275"/>
                      </a:lnTo>
                      <a:lnTo>
                        <a:pt x="3350" y="4275"/>
                      </a:lnTo>
                      <a:lnTo>
                        <a:pt x="3361" y="4276"/>
                      </a:lnTo>
                      <a:lnTo>
                        <a:pt x="3373" y="4276"/>
                      </a:lnTo>
                      <a:lnTo>
                        <a:pt x="3384" y="4275"/>
                      </a:lnTo>
                      <a:lnTo>
                        <a:pt x="3396" y="4273"/>
                      </a:lnTo>
                      <a:lnTo>
                        <a:pt x="3407" y="4269"/>
                      </a:lnTo>
                      <a:lnTo>
                        <a:pt x="3419" y="4263"/>
                      </a:lnTo>
                      <a:lnTo>
                        <a:pt x="3430" y="4256"/>
                      </a:lnTo>
                      <a:lnTo>
                        <a:pt x="3442" y="4247"/>
                      </a:lnTo>
                      <a:lnTo>
                        <a:pt x="3454" y="4238"/>
                      </a:lnTo>
                      <a:lnTo>
                        <a:pt x="3465" y="4229"/>
                      </a:lnTo>
                      <a:lnTo>
                        <a:pt x="3476" y="4221"/>
                      </a:lnTo>
                      <a:lnTo>
                        <a:pt x="3488" y="4215"/>
                      </a:lnTo>
                      <a:lnTo>
                        <a:pt x="3499" y="4213"/>
                      </a:lnTo>
                      <a:lnTo>
                        <a:pt x="3511" y="4214"/>
                      </a:lnTo>
                      <a:lnTo>
                        <a:pt x="3522" y="4220"/>
                      </a:lnTo>
                      <a:lnTo>
                        <a:pt x="3533" y="4228"/>
                      </a:lnTo>
                      <a:lnTo>
                        <a:pt x="3545" y="4239"/>
                      </a:lnTo>
                      <a:lnTo>
                        <a:pt x="3557" y="4251"/>
                      </a:lnTo>
                      <a:lnTo>
                        <a:pt x="3568" y="4263"/>
                      </a:lnTo>
                      <a:lnTo>
                        <a:pt x="3579" y="4272"/>
                      </a:lnTo>
                      <a:lnTo>
                        <a:pt x="3591" y="4276"/>
                      </a:lnTo>
                      <a:lnTo>
                        <a:pt x="3603" y="4274"/>
                      </a:lnTo>
                      <a:lnTo>
                        <a:pt x="3614" y="4263"/>
                      </a:lnTo>
                      <a:lnTo>
                        <a:pt x="3625" y="4245"/>
                      </a:lnTo>
                      <a:lnTo>
                        <a:pt x="3637" y="4219"/>
                      </a:lnTo>
                      <a:lnTo>
                        <a:pt x="3648" y="4187"/>
                      </a:lnTo>
                      <a:lnTo>
                        <a:pt x="3660" y="4151"/>
                      </a:lnTo>
                      <a:lnTo>
                        <a:pt x="3671" y="4115"/>
                      </a:lnTo>
                      <a:lnTo>
                        <a:pt x="3682" y="4081"/>
                      </a:lnTo>
                      <a:lnTo>
                        <a:pt x="3694" y="4053"/>
                      </a:lnTo>
                      <a:lnTo>
                        <a:pt x="3706" y="4035"/>
                      </a:lnTo>
                      <a:lnTo>
                        <a:pt x="3717" y="4029"/>
                      </a:lnTo>
                      <a:lnTo>
                        <a:pt x="3728" y="4036"/>
                      </a:lnTo>
                      <a:lnTo>
                        <a:pt x="3740" y="4057"/>
                      </a:lnTo>
                      <a:lnTo>
                        <a:pt x="3752" y="4088"/>
                      </a:lnTo>
                      <a:lnTo>
                        <a:pt x="3763" y="4128"/>
                      </a:lnTo>
                      <a:lnTo>
                        <a:pt x="3775" y="4171"/>
                      </a:lnTo>
                      <a:lnTo>
                        <a:pt x="3786" y="4213"/>
                      </a:lnTo>
                      <a:lnTo>
                        <a:pt x="3797" y="4248"/>
                      </a:lnTo>
                      <a:lnTo>
                        <a:pt x="3809" y="4270"/>
                      </a:lnTo>
                      <a:lnTo>
                        <a:pt x="3821" y="4275"/>
                      </a:lnTo>
                      <a:lnTo>
                        <a:pt x="3832" y="4261"/>
                      </a:lnTo>
                      <a:lnTo>
                        <a:pt x="3843" y="4225"/>
                      </a:lnTo>
                      <a:lnTo>
                        <a:pt x="3855" y="4169"/>
                      </a:lnTo>
                      <a:lnTo>
                        <a:pt x="3866" y="4097"/>
                      </a:lnTo>
                      <a:lnTo>
                        <a:pt x="3878" y="4014"/>
                      </a:lnTo>
                      <a:lnTo>
                        <a:pt x="3889" y="3928"/>
                      </a:lnTo>
                      <a:lnTo>
                        <a:pt x="3900" y="3847"/>
                      </a:lnTo>
                      <a:lnTo>
                        <a:pt x="3912" y="3779"/>
                      </a:lnTo>
                      <a:lnTo>
                        <a:pt x="3924" y="3730"/>
                      </a:lnTo>
                      <a:lnTo>
                        <a:pt x="3935" y="3709"/>
                      </a:lnTo>
                      <a:lnTo>
                        <a:pt x="3946" y="3716"/>
                      </a:lnTo>
                      <a:lnTo>
                        <a:pt x="3958" y="3753"/>
                      </a:lnTo>
                      <a:lnTo>
                        <a:pt x="3970" y="3816"/>
                      </a:lnTo>
                      <a:lnTo>
                        <a:pt x="3981" y="3899"/>
                      </a:lnTo>
                      <a:lnTo>
                        <a:pt x="3992" y="3995"/>
                      </a:lnTo>
                      <a:lnTo>
                        <a:pt x="4004" y="4091"/>
                      </a:lnTo>
                      <a:lnTo>
                        <a:pt x="4015" y="4176"/>
                      </a:lnTo>
                      <a:lnTo>
                        <a:pt x="4027" y="4240"/>
                      </a:lnTo>
                      <a:lnTo>
                        <a:pt x="4039" y="4273"/>
                      </a:lnTo>
                      <a:lnTo>
                        <a:pt x="4050" y="4268"/>
                      </a:lnTo>
                      <a:lnTo>
                        <a:pt x="4061" y="4223"/>
                      </a:lnTo>
                      <a:lnTo>
                        <a:pt x="4073" y="4138"/>
                      </a:lnTo>
                      <a:lnTo>
                        <a:pt x="4085" y="4019"/>
                      </a:lnTo>
                      <a:lnTo>
                        <a:pt x="4096" y="3875"/>
                      </a:lnTo>
                      <a:lnTo>
                        <a:pt x="4107" y="3719"/>
                      </a:lnTo>
                      <a:lnTo>
                        <a:pt x="4119" y="3566"/>
                      </a:lnTo>
                      <a:lnTo>
                        <a:pt x="4130" y="3430"/>
                      </a:lnTo>
                      <a:lnTo>
                        <a:pt x="4142" y="3326"/>
                      </a:lnTo>
                      <a:lnTo>
                        <a:pt x="4153" y="3266"/>
                      </a:lnTo>
                      <a:lnTo>
                        <a:pt x="4164" y="3256"/>
                      </a:lnTo>
                      <a:lnTo>
                        <a:pt x="4176" y="3299"/>
                      </a:lnTo>
                      <a:lnTo>
                        <a:pt x="4188" y="3391"/>
                      </a:lnTo>
                      <a:lnTo>
                        <a:pt x="4199" y="3525"/>
                      </a:lnTo>
                      <a:lnTo>
                        <a:pt x="4210" y="3686"/>
                      </a:lnTo>
                      <a:lnTo>
                        <a:pt x="4222" y="3857"/>
                      </a:lnTo>
                      <a:lnTo>
                        <a:pt x="4233" y="4019"/>
                      </a:lnTo>
                      <a:lnTo>
                        <a:pt x="4245" y="4154"/>
                      </a:lnTo>
                      <a:lnTo>
                        <a:pt x="4256" y="4244"/>
                      </a:lnTo>
                      <a:lnTo>
                        <a:pt x="4268" y="4276"/>
                      </a:lnTo>
                      <a:lnTo>
                        <a:pt x="4279" y="4243"/>
                      </a:lnTo>
                      <a:lnTo>
                        <a:pt x="4291" y="4143"/>
                      </a:lnTo>
                      <a:lnTo>
                        <a:pt x="4302" y="3983"/>
                      </a:lnTo>
                      <a:lnTo>
                        <a:pt x="4313" y="3775"/>
                      </a:lnTo>
                      <a:lnTo>
                        <a:pt x="4325" y="3538"/>
                      </a:lnTo>
                      <a:lnTo>
                        <a:pt x="4337" y="3293"/>
                      </a:lnTo>
                      <a:lnTo>
                        <a:pt x="4348" y="3065"/>
                      </a:lnTo>
                      <a:lnTo>
                        <a:pt x="4360" y="2877"/>
                      </a:lnTo>
                      <a:lnTo>
                        <a:pt x="4371" y="2748"/>
                      </a:lnTo>
                      <a:lnTo>
                        <a:pt x="4382" y="2693"/>
                      </a:lnTo>
                      <a:lnTo>
                        <a:pt x="4394" y="2719"/>
                      </a:lnTo>
                      <a:lnTo>
                        <a:pt x="4406" y="2824"/>
                      </a:lnTo>
                      <a:lnTo>
                        <a:pt x="4417" y="3000"/>
                      </a:lnTo>
                      <a:lnTo>
                        <a:pt x="4428" y="3228"/>
                      </a:lnTo>
                      <a:lnTo>
                        <a:pt x="4440" y="3486"/>
                      </a:lnTo>
                      <a:lnTo>
                        <a:pt x="4452" y="3745"/>
                      </a:lnTo>
                      <a:lnTo>
                        <a:pt x="4463" y="3978"/>
                      </a:lnTo>
                      <a:lnTo>
                        <a:pt x="4474" y="4156"/>
                      </a:lnTo>
                      <a:lnTo>
                        <a:pt x="4486" y="4258"/>
                      </a:lnTo>
                      <a:lnTo>
                        <a:pt x="4497" y="4269"/>
                      </a:lnTo>
                      <a:lnTo>
                        <a:pt x="4509" y="4183"/>
                      </a:lnTo>
                      <a:lnTo>
                        <a:pt x="4520" y="4003"/>
                      </a:lnTo>
                      <a:lnTo>
                        <a:pt x="4531" y="3745"/>
                      </a:lnTo>
                      <a:lnTo>
                        <a:pt x="4543" y="3430"/>
                      </a:lnTo>
                      <a:lnTo>
                        <a:pt x="4555" y="3087"/>
                      </a:lnTo>
                      <a:lnTo>
                        <a:pt x="4566" y="2751"/>
                      </a:lnTo>
                      <a:lnTo>
                        <a:pt x="4577" y="2454"/>
                      </a:lnTo>
                      <a:lnTo>
                        <a:pt x="4589" y="2227"/>
                      </a:lnTo>
                      <a:lnTo>
                        <a:pt x="4601" y="2094"/>
                      </a:lnTo>
                      <a:lnTo>
                        <a:pt x="4612" y="2070"/>
                      </a:lnTo>
                      <a:lnTo>
                        <a:pt x="4623" y="2159"/>
                      </a:lnTo>
                      <a:lnTo>
                        <a:pt x="4635" y="2354"/>
                      </a:lnTo>
                      <a:lnTo>
                        <a:pt x="4646" y="2635"/>
                      </a:lnTo>
                      <a:lnTo>
                        <a:pt x="4658" y="2975"/>
                      </a:lnTo>
                      <a:lnTo>
                        <a:pt x="4670" y="3337"/>
                      </a:lnTo>
                      <a:lnTo>
                        <a:pt x="4681" y="3683"/>
                      </a:lnTo>
                      <a:lnTo>
                        <a:pt x="4692" y="3976"/>
                      </a:lnTo>
                      <a:lnTo>
                        <a:pt x="4704" y="4181"/>
                      </a:lnTo>
                      <a:lnTo>
                        <a:pt x="4715" y="4273"/>
                      </a:lnTo>
                      <a:lnTo>
                        <a:pt x="4727" y="4238"/>
                      </a:lnTo>
                      <a:lnTo>
                        <a:pt x="4738" y="4074"/>
                      </a:lnTo>
                      <a:lnTo>
                        <a:pt x="4750" y="3794"/>
                      </a:lnTo>
                      <a:lnTo>
                        <a:pt x="4761" y="3422"/>
                      </a:lnTo>
                      <a:lnTo>
                        <a:pt x="4773" y="2993"/>
                      </a:lnTo>
                      <a:lnTo>
                        <a:pt x="4784" y="2548"/>
                      </a:lnTo>
                      <a:lnTo>
                        <a:pt x="4795" y="2131"/>
                      </a:lnTo>
                      <a:lnTo>
                        <a:pt x="4807" y="1784"/>
                      </a:lnTo>
                      <a:lnTo>
                        <a:pt x="4819" y="1543"/>
                      </a:lnTo>
                      <a:lnTo>
                        <a:pt x="4830" y="1435"/>
                      </a:lnTo>
                      <a:lnTo>
                        <a:pt x="4841" y="1470"/>
                      </a:lnTo>
                      <a:lnTo>
                        <a:pt x="4853" y="1649"/>
                      </a:lnTo>
                      <a:lnTo>
                        <a:pt x="4864" y="1953"/>
                      </a:lnTo>
                      <a:lnTo>
                        <a:pt x="4876" y="2352"/>
                      </a:lnTo>
                      <a:lnTo>
                        <a:pt x="4887" y="2805"/>
                      </a:lnTo>
                      <a:lnTo>
                        <a:pt x="4898" y="3265"/>
                      </a:lnTo>
                      <a:lnTo>
                        <a:pt x="4910" y="3683"/>
                      </a:lnTo>
                      <a:lnTo>
                        <a:pt x="4922" y="4014"/>
                      </a:lnTo>
                      <a:lnTo>
                        <a:pt x="4934" y="4219"/>
                      </a:lnTo>
                      <a:lnTo>
                        <a:pt x="4945" y="4274"/>
                      </a:lnTo>
                      <a:lnTo>
                        <a:pt x="4956" y="4169"/>
                      </a:lnTo>
                      <a:lnTo>
                        <a:pt x="4968" y="3909"/>
                      </a:lnTo>
                      <a:lnTo>
                        <a:pt x="4979" y="3518"/>
                      </a:lnTo>
                      <a:lnTo>
                        <a:pt x="4991" y="3031"/>
                      </a:lnTo>
                      <a:lnTo>
                        <a:pt x="5002" y="2496"/>
                      </a:lnTo>
                      <a:lnTo>
                        <a:pt x="5013" y="1966"/>
                      </a:lnTo>
                      <a:lnTo>
                        <a:pt x="5025" y="1494"/>
                      </a:lnTo>
                      <a:lnTo>
                        <a:pt x="5037" y="1127"/>
                      </a:lnTo>
                      <a:lnTo>
                        <a:pt x="5048" y="905"/>
                      </a:lnTo>
                      <a:lnTo>
                        <a:pt x="5059" y="851"/>
                      </a:lnTo>
                      <a:lnTo>
                        <a:pt x="5071" y="972"/>
                      </a:lnTo>
                      <a:lnTo>
                        <a:pt x="5083" y="1257"/>
                      </a:lnTo>
                      <a:lnTo>
                        <a:pt x="5094" y="1677"/>
                      </a:lnTo>
                      <a:lnTo>
                        <a:pt x="5105" y="2191"/>
                      </a:lnTo>
                      <a:lnTo>
                        <a:pt x="5117" y="2744"/>
                      </a:lnTo>
                      <a:lnTo>
                        <a:pt x="5128" y="3280"/>
                      </a:lnTo>
                      <a:lnTo>
                        <a:pt x="5140" y="3742"/>
                      </a:lnTo>
                      <a:lnTo>
                        <a:pt x="5151" y="4080"/>
                      </a:lnTo>
                      <a:lnTo>
                        <a:pt x="5162" y="4256"/>
                      </a:lnTo>
                      <a:lnTo>
                        <a:pt x="5174" y="4249"/>
                      </a:lnTo>
                      <a:lnTo>
                        <a:pt x="5186" y="4055"/>
                      </a:lnTo>
                      <a:lnTo>
                        <a:pt x="5197" y="3692"/>
                      </a:lnTo>
                      <a:lnTo>
                        <a:pt x="5208" y="3192"/>
                      </a:lnTo>
                      <a:lnTo>
                        <a:pt x="5220" y="2605"/>
                      </a:lnTo>
                      <a:lnTo>
                        <a:pt x="5231" y="1989"/>
                      </a:lnTo>
                      <a:lnTo>
                        <a:pt x="5243" y="1406"/>
                      </a:lnTo>
                      <a:lnTo>
                        <a:pt x="5255" y="914"/>
                      </a:lnTo>
                      <a:lnTo>
                        <a:pt x="5266" y="565"/>
                      </a:lnTo>
                      <a:lnTo>
                        <a:pt x="5277" y="394"/>
                      </a:lnTo>
                      <a:lnTo>
                        <a:pt x="5289" y="420"/>
                      </a:lnTo>
                      <a:lnTo>
                        <a:pt x="5301" y="641"/>
                      </a:lnTo>
                      <a:lnTo>
                        <a:pt x="5312" y="1036"/>
                      </a:lnTo>
                      <a:lnTo>
                        <a:pt x="5323" y="1565"/>
                      </a:lnTo>
                      <a:lnTo>
                        <a:pt x="5335" y="2173"/>
                      </a:lnTo>
                      <a:lnTo>
                        <a:pt x="5346" y="2799"/>
                      </a:lnTo>
                      <a:lnTo>
                        <a:pt x="5358" y="3376"/>
                      </a:lnTo>
                      <a:lnTo>
                        <a:pt x="5369" y="3846"/>
                      </a:lnTo>
                      <a:lnTo>
                        <a:pt x="5380" y="4157"/>
                      </a:lnTo>
                      <a:lnTo>
                        <a:pt x="5392" y="4275"/>
                      </a:lnTo>
                      <a:lnTo>
                        <a:pt x="5404" y="4188"/>
                      </a:lnTo>
                      <a:lnTo>
                        <a:pt x="5415" y="3899"/>
                      </a:lnTo>
                      <a:lnTo>
                        <a:pt x="5426" y="3438"/>
                      </a:lnTo>
                      <a:lnTo>
                        <a:pt x="5438" y="2850"/>
                      </a:lnTo>
                      <a:lnTo>
                        <a:pt x="5450" y="2193"/>
                      </a:lnTo>
                      <a:lnTo>
                        <a:pt x="5461" y="1533"/>
                      </a:lnTo>
                      <a:lnTo>
                        <a:pt x="5472" y="938"/>
                      </a:lnTo>
                      <a:lnTo>
                        <a:pt x="5484" y="468"/>
                      </a:lnTo>
                      <a:lnTo>
                        <a:pt x="5495" y="171"/>
                      </a:lnTo>
                      <a:lnTo>
                        <a:pt x="5507" y="78"/>
                      </a:lnTo>
                      <a:lnTo>
                        <a:pt x="5518" y="199"/>
                      </a:lnTo>
                      <a:lnTo>
                        <a:pt x="5529" y="522"/>
                      </a:lnTo>
                      <a:lnTo>
                        <a:pt x="5541" y="1015"/>
                      </a:lnTo>
                      <a:lnTo>
                        <a:pt x="5553" y="1628"/>
                      </a:lnTo>
                      <a:lnTo>
                        <a:pt x="5564" y="2297"/>
                      </a:lnTo>
                      <a:lnTo>
                        <a:pt x="5576" y="2954"/>
                      </a:lnTo>
                      <a:lnTo>
                        <a:pt x="5587" y="3532"/>
                      </a:lnTo>
                      <a:lnTo>
                        <a:pt x="5599" y="3970"/>
                      </a:lnTo>
                      <a:lnTo>
                        <a:pt x="5610" y="4224"/>
                      </a:lnTo>
                      <a:lnTo>
                        <a:pt x="5622" y="4266"/>
                      </a:lnTo>
                      <a:lnTo>
                        <a:pt x="5633" y="4091"/>
                      </a:lnTo>
                      <a:lnTo>
                        <a:pt x="5644" y="3716"/>
                      </a:lnTo>
                      <a:lnTo>
                        <a:pt x="5656" y="3180"/>
                      </a:lnTo>
                      <a:lnTo>
                        <a:pt x="5668" y="2536"/>
                      </a:lnTo>
                      <a:lnTo>
                        <a:pt x="5679" y="1850"/>
                      </a:lnTo>
                      <a:lnTo>
                        <a:pt x="5690" y="1191"/>
                      </a:lnTo>
                      <a:lnTo>
                        <a:pt x="5702" y="628"/>
                      </a:lnTo>
                      <a:lnTo>
                        <a:pt x="5713" y="217"/>
                      </a:lnTo>
                      <a:lnTo>
                        <a:pt x="5725" y="0"/>
                      </a:lnTo>
                      <a:lnTo>
                        <a:pt x="5736" y="0"/>
                      </a:lnTo>
                      <a:lnTo>
                        <a:pt x="5748" y="217"/>
                      </a:lnTo>
                      <a:lnTo>
                        <a:pt x="5759" y="628"/>
                      </a:lnTo>
                      <a:lnTo>
                        <a:pt x="5771" y="1191"/>
                      </a:lnTo>
                      <a:lnTo>
                        <a:pt x="5782" y="1850"/>
                      </a:lnTo>
                      <a:lnTo>
                        <a:pt x="5793" y="2536"/>
                      </a:lnTo>
                      <a:lnTo>
                        <a:pt x="5805" y="3180"/>
                      </a:lnTo>
                      <a:lnTo>
                        <a:pt x="5817" y="3716"/>
                      </a:lnTo>
                      <a:lnTo>
                        <a:pt x="5828" y="4091"/>
                      </a:lnTo>
                      <a:lnTo>
                        <a:pt x="5840" y="4266"/>
                      </a:lnTo>
                      <a:lnTo>
                        <a:pt x="5851" y="4224"/>
                      </a:lnTo>
                      <a:lnTo>
                        <a:pt x="5862" y="3970"/>
                      </a:lnTo>
                      <a:lnTo>
                        <a:pt x="5874" y="3532"/>
                      </a:lnTo>
                      <a:lnTo>
                        <a:pt x="5886" y="2954"/>
                      </a:lnTo>
                      <a:lnTo>
                        <a:pt x="5897" y="2297"/>
                      </a:lnTo>
                      <a:lnTo>
                        <a:pt x="5908" y="1628"/>
                      </a:lnTo>
                      <a:lnTo>
                        <a:pt x="5920" y="1015"/>
                      </a:lnTo>
                      <a:lnTo>
                        <a:pt x="5932" y="522"/>
                      </a:lnTo>
                      <a:lnTo>
                        <a:pt x="5943" y="199"/>
                      </a:lnTo>
                      <a:lnTo>
                        <a:pt x="5954" y="78"/>
                      </a:lnTo>
                      <a:lnTo>
                        <a:pt x="5966" y="171"/>
                      </a:lnTo>
                      <a:lnTo>
                        <a:pt x="5977" y="468"/>
                      </a:lnTo>
                      <a:lnTo>
                        <a:pt x="5989" y="938"/>
                      </a:lnTo>
                      <a:lnTo>
                        <a:pt x="6000" y="1533"/>
                      </a:lnTo>
                      <a:lnTo>
                        <a:pt x="6011" y="2193"/>
                      </a:lnTo>
                      <a:lnTo>
                        <a:pt x="6023" y="2850"/>
                      </a:lnTo>
                      <a:lnTo>
                        <a:pt x="6035" y="3438"/>
                      </a:lnTo>
                      <a:lnTo>
                        <a:pt x="6046" y="3899"/>
                      </a:lnTo>
                      <a:lnTo>
                        <a:pt x="6057" y="4188"/>
                      </a:lnTo>
                      <a:lnTo>
                        <a:pt x="6069" y="4275"/>
                      </a:lnTo>
                      <a:lnTo>
                        <a:pt x="6081" y="4157"/>
                      </a:lnTo>
                      <a:lnTo>
                        <a:pt x="6092" y="3846"/>
                      </a:lnTo>
                      <a:lnTo>
                        <a:pt x="6103" y="3376"/>
                      </a:lnTo>
                      <a:lnTo>
                        <a:pt x="6115" y="2799"/>
                      </a:lnTo>
                      <a:lnTo>
                        <a:pt x="6126" y="2173"/>
                      </a:lnTo>
                      <a:lnTo>
                        <a:pt x="6138" y="1565"/>
                      </a:lnTo>
                      <a:lnTo>
                        <a:pt x="6150" y="1036"/>
                      </a:lnTo>
                      <a:lnTo>
                        <a:pt x="6161" y="641"/>
                      </a:lnTo>
                      <a:lnTo>
                        <a:pt x="6172" y="420"/>
                      </a:lnTo>
                      <a:lnTo>
                        <a:pt x="6184" y="394"/>
                      </a:lnTo>
                      <a:lnTo>
                        <a:pt x="6195" y="565"/>
                      </a:lnTo>
                      <a:lnTo>
                        <a:pt x="6207" y="914"/>
                      </a:lnTo>
                      <a:lnTo>
                        <a:pt x="6218" y="1406"/>
                      </a:lnTo>
                      <a:lnTo>
                        <a:pt x="6230" y="1989"/>
                      </a:lnTo>
                      <a:lnTo>
                        <a:pt x="6241" y="2605"/>
                      </a:lnTo>
                      <a:lnTo>
                        <a:pt x="6253" y="3192"/>
                      </a:lnTo>
                      <a:lnTo>
                        <a:pt x="6264" y="3692"/>
                      </a:lnTo>
                      <a:lnTo>
                        <a:pt x="6275" y="4055"/>
                      </a:lnTo>
                      <a:lnTo>
                        <a:pt x="6287" y="4249"/>
                      </a:lnTo>
                      <a:lnTo>
                        <a:pt x="6299" y="4256"/>
                      </a:lnTo>
                      <a:lnTo>
                        <a:pt x="6310" y="4080"/>
                      </a:lnTo>
                      <a:lnTo>
                        <a:pt x="6321" y="3742"/>
                      </a:lnTo>
                      <a:lnTo>
                        <a:pt x="6333" y="3280"/>
                      </a:lnTo>
                      <a:lnTo>
                        <a:pt x="6344" y="2744"/>
                      </a:lnTo>
                      <a:lnTo>
                        <a:pt x="6356" y="2191"/>
                      </a:lnTo>
                      <a:lnTo>
                        <a:pt x="6367" y="1677"/>
                      </a:lnTo>
                      <a:lnTo>
                        <a:pt x="6378" y="1257"/>
                      </a:lnTo>
                      <a:lnTo>
                        <a:pt x="6390" y="972"/>
                      </a:lnTo>
                      <a:lnTo>
                        <a:pt x="6402" y="851"/>
                      </a:lnTo>
                      <a:lnTo>
                        <a:pt x="6414" y="905"/>
                      </a:lnTo>
                      <a:lnTo>
                        <a:pt x="6425" y="1127"/>
                      </a:lnTo>
                      <a:lnTo>
                        <a:pt x="6436" y="1494"/>
                      </a:lnTo>
                      <a:lnTo>
                        <a:pt x="6448" y="1966"/>
                      </a:lnTo>
                      <a:lnTo>
                        <a:pt x="6459" y="2496"/>
                      </a:lnTo>
                      <a:lnTo>
                        <a:pt x="6471" y="3031"/>
                      </a:lnTo>
                      <a:lnTo>
                        <a:pt x="6482" y="3518"/>
                      </a:lnTo>
                      <a:lnTo>
                        <a:pt x="6493" y="3909"/>
                      </a:lnTo>
                      <a:lnTo>
                        <a:pt x="6505" y="4169"/>
                      </a:lnTo>
                      <a:lnTo>
                        <a:pt x="6517" y="4274"/>
                      </a:lnTo>
                      <a:lnTo>
                        <a:pt x="6528" y="4219"/>
                      </a:lnTo>
                      <a:lnTo>
                        <a:pt x="6539" y="4014"/>
                      </a:lnTo>
                      <a:lnTo>
                        <a:pt x="6551" y="3683"/>
                      </a:lnTo>
                      <a:lnTo>
                        <a:pt x="6563" y="3265"/>
                      </a:lnTo>
                      <a:lnTo>
                        <a:pt x="6574" y="2805"/>
                      </a:lnTo>
                      <a:lnTo>
                        <a:pt x="6585" y="2352"/>
                      </a:lnTo>
                      <a:lnTo>
                        <a:pt x="6597" y="1953"/>
                      </a:lnTo>
                      <a:lnTo>
                        <a:pt x="6608" y="1649"/>
                      </a:lnTo>
                      <a:lnTo>
                        <a:pt x="6620" y="1470"/>
                      </a:lnTo>
                      <a:lnTo>
                        <a:pt x="6631" y="1435"/>
                      </a:lnTo>
                      <a:lnTo>
                        <a:pt x="6642" y="1543"/>
                      </a:lnTo>
                      <a:lnTo>
                        <a:pt x="6654" y="1784"/>
                      </a:lnTo>
                      <a:lnTo>
                        <a:pt x="6666" y="2131"/>
                      </a:lnTo>
                      <a:lnTo>
                        <a:pt x="6677" y="2548"/>
                      </a:lnTo>
                      <a:lnTo>
                        <a:pt x="6688" y="2993"/>
                      </a:lnTo>
                      <a:lnTo>
                        <a:pt x="6700" y="3422"/>
                      </a:lnTo>
                      <a:lnTo>
                        <a:pt x="6711" y="3794"/>
                      </a:lnTo>
                      <a:lnTo>
                        <a:pt x="6723" y="4074"/>
                      </a:lnTo>
                      <a:lnTo>
                        <a:pt x="6735" y="4238"/>
                      </a:lnTo>
                      <a:lnTo>
                        <a:pt x="6746" y="4273"/>
                      </a:lnTo>
                      <a:lnTo>
                        <a:pt x="6757" y="4181"/>
                      </a:lnTo>
                      <a:lnTo>
                        <a:pt x="6769" y="3976"/>
                      </a:lnTo>
                      <a:lnTo>
                        <a:pt x="6781" y="3683"/>
                      </a:lnTo>
                      <a:lnTo>
                        <a:pt x="6792" y="3337"/>
                      </a:lnTo>
                      <a:lnTo>
                        <a:pt x="6803" y="2975"/>
                      </a:lnTo>
                      <a:lnTo>
                        <a:pt x="6815" y="2635"/>
                      </a:lnTo>
                      <a:lnTo>
                        <a:pt x="6826" y="2354"/>
                      </a:lnTo>
                      <a:lnTo>
                        <a:pt x="6838" y="2159"/>
                      </a:lnTo>
                      <a:lnTo>
                        <a:pt x="6849" y="2070"/>
                      </a:lnTo>
                      <a:lnTo>
                        <a:pt x="6860" y="2094"/>
                      </a:lnTo>
                      <a:lnTo>
                        <a:pt x="6872" y="2227"/>
                      </a:lnTo>
                      <a:lnTo>
                        <a:pt x="6884" y="2454"/>
                      </a:lnTo>
                      <a:lnTo>
                        <a:pt x="6895" y="2751"/>
                      </a:lnTo>
                      <a:lnTo>
                        <a:pt x="6906" y="3087"/>
                      </a:lnTo>
                      <a:lnTo>
                        <a:pt x="6918" y="3430"/>
                      </a:lnTo>
                      <a:lnTo>
                        <a:pt x="6930" y="3745"/>
                      </a:lnTo>
                      <a:lnTo>
                        <a:pt x="6941" y="4003"/>
                      </a:lnTo>
                      <a:lnTo>
                        <a:pt x="6952" y="4183"/>
                      </a:lnTo>
                      <a:lnTo>
                        <a:pt x="6964" y="4269"/>
                      </a:lnTo>
                      <a:lnTo>
                        <a:pt x="6975" y="4258"/>
                      </a:lnTo>
                      <a:lnTo>
                        <a:pt x="6987" y="4156"/>
                      </a:lnTo>
                      <a:lnTo>
                        <a:pt x="6998" y="3978"/>
                      </a:lnTo>
                      <a:lnTo>
                        <a:pt x="7009" y="3745"/>
                      </a:lnTo>
                      <a:lnTo>
                        <a:pt x="7021" y="3486"/>
                      </a:lnTo>
                      <a:lnTo>
                        <a:pt x="7033" y="3228"/>
                      </a:lnTo>
                      <a:lnTo>
                        <a:pt x="7044" y="3000"/>
                      </a:lnTo>
                      <a:lnTo>
                        <a:pt x="7056" y="2824"/>
                      </a:lnTo>
                      <a:lnTo>
                        <a:pt x="7067" y="2719"/>
                      </a:lnTo>
                      <a:lnTo>
                        <a:pt x="7079" y="2693"/>
                      </a:lnTo>
                      <a:lnTo>
                        <a:pt x="7090" y="2748"/>
                      </a:lnTo>
                      <a:lnTo>
                        <a:pt x="7102" y="2877"/>
                      </a:lnTo>
                      <a:lnTo>
                        <a:pt x="7113" y="3065"/>
                      </a:lnTo>
                      <a:lnTo>
                        <a:pt x="7124" y="3293"/>
                      </a:lnTo>
                      <a:lnTo>
                        <a:pt x="7136" y="3538"/>
                      </a:lnTo>
                      <a:lnTo>
                        <a:pt x="7148" y="3775"/>
                      </a:lnTo>
                      <a:lnTo>
                        <a:pt x="7159" y="3983"/>
                      </a:lnTo>
                      <a:lnTo>
                        <a:pt x="7170" y="4143"/>
                      </a:lnTo>
                      <a:lnTo>
                        <a:pt x="7182" y="4243"/>
                      </a:lnTo>
                      <a:lnTo>
                        <a:pt x="7193" y="4276"/>
                      </a:lnTo>
                      <a:lnTo>
                        <a:pt x="7205" y="4244"/>
                      </a:lnTo>
                      <a:lnTo>
                        <a:pt x="7216" y="4154"/>
                      </a:lnTo>
                      <a:lnTo>
                        <a:pt x="7228" y="4019"/>
                      </a:lnTo>
                      <a:lnTo>
                        <a:pt x="7239" y="3857"/>
                      </a:lnTo>
                      <a:lnTo>
                        <a:pt x="7251" y="3686"/>
                      </a:lnTo>
                      <a:lnTo>
                        <a:pt x="7262" y="3525"/>
                      </a:lnTo>
                      <a:lnTo>
                        <a:pt x="7273" y="3391"/>
                      </a:lnTo>
                      <a:lnTo>
                        <a:pt x="7285" y="3299"/>
                      </a:lnTo>
                      <a:lnTo>
                        <a:pt x="7297" y="3256"/>
                      </a:lnTo>
                      <a:lnTo>
                        <a:pt x="7308" y="3266"/>
                      </a:lnTo>
                      <a:lnTo>
                        <a:pt x="7320" y="3326"/>
                      </a:lnTo>
                      <a:lnTo>
                        <a:pt x="7331" y="3430"/>
                      </a:lnTo>
                      <a:lnTo>
                        <a:pt x="7342" y="3566"/>
                      </a:lnTo>
                      <a:lnTo>
                        <a:pt x="7354" y="3719"/>
                      </a:lnTo>
                      <a:lnTo>
                        <a:pt x="7366" y="3875"/>
                      </a:lnTo>
                      <a:lnTo>
                        <a:pt x="7377" y="4019"/>
                      </a:lnTo>
                      <a:lnTo>
                        <a:pt x="7388" y="4138"/>
                      </a:lnTo>
                      <a:lnTo>
                        <a:pt x="7400" y="4223"/>
                      </a:lnTo>
                      <a:lnTo>
                        <a:pt x="7412" y="4268"/>
                      </a:lnTo>
                      <a:lnTo>
                        <a:pt x="7423" y="4273"/>
                      </a:lnTo>
                      <a:lnTo>
                        <a:pt x="7434" y="4240"/>
                      </a:lnTo>
                      <a:lnTo>
                        <a:pt x="7446" y="4176"/>
                      </a:lnTo>
                      <a:lnTo>
                        <a:pt x="7457" y="4091"/>
                      </a:lnTo>
                      <a:lnTo>
                        <a:pt x="7469" y="3995"/>
                      </a:lnTo>
                      <a:lnTo>
                        <a:pt x="7480" y="3899"/>
                      </a:lnTo>
                      <a:lnTo>
                        <a:pt x="7491" y="3816"/>
                      </a:lnTo>
                      <a:lnTo>
                        <a:pt x="7503" y="3753"/>
                      </a:lnTo>
                      <a:lnTo>
                        <a:pt x="7515" y="3716"/>
                      </a:lnTo>
                      <a:lnTo>
                        <a:pt x="7526" y="3709"/>
                      </a:lnTo>
                      <a:lnTo>
                        <a:pt x="7537" y="3730"/>
                      </a:lnTo>
                      <a:lnTo>
                        <a:pt x="7549" y="3779"/>
                      </a:lnTo>
                      <a:lnTo>
                        <a:pt x="7561" y="3847"/>
                      </a:lnTo>
                      <a:lnTo>
                        <a:pt x="7572" y="3928"/>
                      </a:lnTo>
                      <a:lnTo>
                        <a:pt x="7583" y="4014"/>
                      </a:lnTo>
                      <a:lnTo>
                        <a:pt x="7595" y="4097"/>
                      </a:lnTo>
                      <a:lnTo>
                        <a:pt x="7606" y="4169"/>
                      </a:lnTo>
                      <a:lnTo>
                        <a:pt x="7618" y="4225"/>
                      </a:lnTo>
                      <a:lnTo>
                        <a:pt x="7630" y="4261"/>
                      </a:lnTo>
                      <a:lnTo>
                        <a:pt x="7641" y="4275"/>
                      </a:lnTo>
                      <a:lnTo>
                        <a:pt x="7652" y="4270"/>
                      </a:lnTo>
                      <a:lnTo>
                        <a:pt x="7664" y="4248"/>
                      </a:lnTo>
                      <a:lnTo>
                        <a:pt x="7675" y="4213"/>
                      </a:lnTo>
                      <a:lnTo>
                        <a:pt x="7687" y="4171"/>
                      </a:lnTo>
                      <a:lnTo>
                        <a:pt x="7698" y="4128"/>
                      </a:lnTo>
                      <a:lnTo>
                        <a:pt x="7709" y="4088"/>
                      </a:lnTo>
                      <a:lnTo>
                        <a:pt x="7721" y="4057"/>
                      </a:lnTo>
                      <a:lnTo>
                        <a:pt x="7733" y="4036"/>
                      </a:lnTo>
                      <a:lnTo>
                        <a:pt x="7744" y="4029"/>
                      </a:lnTo>
                      <a:lnTo>
                        <a:pt x="7755" y="4035"/>
                      </a:lnTo>
                      <a:lnTo>
                        <a:pt x="7767" y="4053"/>
                      </a:lnTo>
                      <a:lnTo>
                        <a:pt x="7779" y="4081"/>
                      </a:lnTo>
                      <a:lnTo>
                        <a:pt x="7790" y="4115"/>
                      </a:lnTo>
                      <a:lnTo>
                        <a:pt x="7801" y="4151"/>
                      </a:lnTo>
                      <a:lnTo>
                        <a:pt x="7813" y="4187"/>
                      </a:lnTo>
                      <a:lnTo>
                        <a:pt x="7824" y="4219"/>
                      </a:lnTo>
                      <a:lnTo>
                        <a:pt x="7836" y="4245"/>
                      </a:lnTo>
                      <a:lnTo>
                        <a:pt x="7847" y="4263"/>
                      </a:lnTo>
                      <a:lnTo>
                        <a:pt x="7858" y="4274"/>
                      </a:lnTo>
                      <a:lnTo>
                        <a:pt x="7870" y="4276"/>
                      </a:lnTo>
                      <a:lnTo>
                        <a:pt x="7882" y="4272"/>
                      </a:lnTo>
                      <a:lnTo>
                        <a:pt x="7893" y="4263"/>
                      </a:lnTo>
                      <a:lnTo>
                        <a:pt x="7904" y="4251"/>
                      </a:lnTo>
                      <a:lnTo>
                        <a:pt x="7916" y="4239"/>
                      </a:lnTo>
                      <a:lnTo>
                        <a:pt x="7928" y="4228"/>
                      </a:lnTo>
                      <a:lnTo>
                        <a:pt x="7939" y="4220"/>
                      </a:lnTo>
                      <a:lnTo>
                        <a:pt x="7951" y="4214"/>
                      </a:lnTo>
                      <a:lnTo>
                        <a:pt x="7962" y="4213"/>
                      </a:lnTo>
                      <a:lnTo>
                        <a:pt x="7973" y="4215"/>
                      </a:lnTo>
                      <a:lnTo>
                        <a:pt x="7985" y="4221"/>
                      </a:lnTo>
                      <a:lnTo>
                        <a:pt x="7997" y="4229"/>
                      </a:lnTo>
                      <a:lnTo>
                        <a:pt x="8008" y="4238"/>
                      </a:lnTo>
                      <a:lnTo>
                        <a:pt x="8019" y="4247"/>
                      </a:lnTo>
                      <a:lnTo>
                        <a:pt x="8031" y="4256"/>
                      </a:lnTo>
                      <a:lnTo>
                        <a:pt x="8042" y="4263"/>
                      </a:lnTo>
                      <a:lnTo>
                        <a:pt x="8054" y="4269"/>
                      </a:lnTo>
                      <a:lnTo>
                        <a:pt x="8065" y="4273"/>
                      </a:lnTo>
                      <a:lnTo>
                        <a:pt x="8077" y="4275"/>
                      </a:lnTo>
                      <a:lnTo>
                        <a:pt x="8088" y="4276"/>
                      </a:lnTo>
                      <a:lnTo>
                        <a:pt x="8100" y="4276"/>
                      </a:lnTo>
                      <a:lnTo>
                        <a:pt x="8111" y="4275"/>
                      </a:lnTo>
                      <a:lnTo>
                        <a:pt x="8122" y="4275"/>
                      </a:lnTo>
                      <a:lnTo>
                        <a:pt x="8134" y="4274"/>
                      </a:lnTo>
                      <a:lnTo>
                        <a:pt x="8146" y="4274"/>
                      </a:lnTo>
                      <a:lnTo>
                        <a:pt x="8157" y="4274"/>
                      </a:lnTo>
                      <a:lnTo>
                        <a:pt x="8168" y="4275"/>
                      </a:lnTo>
                      <a:lnTo>
                        <a:pt x="8180" y="4275"/>
                      </a:lnTo>
                      <a:lnTo>
                        <a:pt x="8191" y="4276"/>
                      </a:lnTo>
                      <a:lnTo>
                        <a:pt x="8203" y="4276"/>
                      </a:lnTo>
                      <a:lnTo>
                        <a:pt x="8215" y="4276"/>
                      </a:lnTo>
                      <a:lnTo>
                        <a:pt x="8226" y="4276"/>
                      </a:lnTo>
                      <a:lnTo>
                        <a:pt x="8237" y="4275"/>
                      </a:lnTo>
                      <a:lnTo>
                        <a:pt x="8249" y="4275"/>
                      </a:lnTo>
                      <a:lnTo>
                        <a:pt x="8261" y="4275"/>
                      </a:lnTo>
                      <a:lnTo>
                        <a:pt x="8272" y="4275"/>
                      </a:lnTo>
                      <a:lnTo>
                        <a:pt x="8283" y="4275"/>
                      </a:lnTo>
                      <a:lnTo>
                        <a:pt x="8295" y="4275"/>
                      </a:lnTo>
                      <a:lnTo>
                        <a:pt x="8306" y="4276"/>
                      </a:lnTo>
                      <a:lnTo>
                        <a:pt x="8318" y="4276"/>
                      </a:lnTo>
                      <a:lnTo>
                        <a:pt x="8329" y="4276"/>
                      </a:lnTo>
                      <a:lnTo>
                        <a:pt x="8340" y="4275"/>
                      </a:lnTo>
                      <a:lnTo>
                        <a:pt x="8352" y="4273"/>
                      </a:lnTo>
                      <a:lnTo>
                        <a:pt x="8364" y="4269"/>
                      </a:lnTo>
                      <a:lnTo>
                        <a:pt x="8375" y="4264"/>
                      </a:lnTo>
                      <a:lnTo>
                        <a:pt x="8386" y="4258"/>
                      </a:lnTo>
                      <a:lnTo>
                        <a:pt x="8398" y="4252"/>
                      </a:lnTo>
                      <a:lnTo>
                        <a:pt x="8410" y="4245"/>
                      </a:lnTo>
                      <a:lnTo>
                        <a:pt x="8421" y="4239"/>
                      </a:lnTo>
                      <a:lnTo>
                        <a:pt x="8432" y="4234"/>
                      </a:lnTo>
                      <a:lnTo>
                        <a:pt x="8444" y="4232"/>
                      </a:lnTo>
                      <a:lnTo>
                        <a:pt x="8455" y="4232"/>
                      </a:lnTo>
                      <a:lnTo>
                        <a:pt x="8467" y="4234"/>
                      </a:lnTo>
                      <a:lnTo>
                        <a:pt x="8478" y="4239"/>
                      </a:lnTo>
                      <a:lnTo>
                        <a:pt x="8489" y="4246"/>
                      </a:lnTo>
                      <a:lnTo>
                        <a:pt x="8501" y="4255"/>
                      </a:lnTo>
                      <a:lnTo>
                        <a:pt x="8513" y="4263"/>
                      </a:lnTo>
                      <a:lnTo>
                        <a:pt x="8524" y="4270"/>
                      </a:lnTo>
                      <a:lnTo>
                        <a:pt x="8536" y="4275"/>
                      </a:lnTo>
                      <a:lnTo>
                        <a:pt x="8547" y="4276"/>
                      </a:lnTo>
                      <a:lnTo>
                        <a:pt x="8559" y="4272"/>
                      </a:lnTo>
                      <a:lnTo>
                        <a:pt x="8570" y="4263"/>
                      </a:lnTo>
                      <a:lnTo>
                        <a:pt x="8582" y="4249"/>
                      </a:lnTo>
                      <a:lnTo>
                        <a:pt x="8593" y="4231"/>
                      </a:lnTo>
                      <a:lnTo>
                        <a:pt x="8604" y="4210"/>
                      </a:lnTo>
                      <a:lnTo>
                        <a:pt x="8616" y="4188"/>
                      </a:lnTo>
                      <a:lnTo>
                        <a:pt x="8628" y="4166"/>
                      </a:lnTo>
                      <a:lnTo>
                        <a:pt x="8639" y="4148"/>
                      </a:lnTo>
                      <a:lnTo>
                        <a:pt x="8650" y="4135"/>
                      </a:lnTo>
                      <a:lnTo>
                        <a:pt x="8662" y="4129"/>
                      </a:lnTo>
                      <a:lnTo>
                        <a:pt x="8673" y="4131"/>
                      </a:lnTo>
                      <a:lnTo>
                        <a:pt x="8685" y="4140"/>
                      </a:lnTo>
                      <a:lnTo>
                        <a:pt x="8696" y="4156"/>
                      </a:lnTo>
                      <a:lnTo>
                        <a:pt x="8707" y="4178"/>
                      </a:lnTo>
                      <a:lnTo>
                        <a:pt x="8719" y="4203"/>
                      </a:lnTo>
                      <a:lnTo>
                        <a:pt x="8731" y="4228"/>
                      </a:lnTo>
                      <a:lnTo>
                        <a:pt x="8742" y="4251"/>
                      </a:lnTo>
                      <a:lnTo>
                        <a:pt x="8753" y="4268"/>
                      </a:lnTo>
                      <a:lnTo>
                        <a:pt x="8765" y="4275"/>
                      </a:lnTo>
                      <a:lnTo>
                        <a:pt x="8777" y="4274"/>
                      </a:lnTo>
                      <a:lnTo>
                        <a:pt x="8788" y="4260"/>
                      </a:lnTo>
                      <a:lnTo>
                        <a:pt x="8799" y="4237"/>
                      </a:lnTo>
                      <a:lnTo>
                        <a:pt x="8811" y="4204"/>
                      </a:lnTo>
                      <a:lnTo>
                        <a:pt x="8822" y="4165"/>
                      </a:lnTo>
                      <a:lnTo>
                        <a:pt x="8834" y="4123"/>
                      </a:lnTo>
                      <a:lnTo>
                        <a:pt x="8846" y="4082"/>
                      </a:lnTo>
                      <a:lnTo>
                        <a:pt x="8857" y="4046"/>
                      </a:lnTo>
                      <a:lnTo>
                        <a:pt x="8868" y="4019"/>
                      </a:lnTo>
                      <a:lnTo>
                        <a:pt x="8880" y="4005"/>
                      </a:lnTo>
                      <a:lnTo>
                        <a:pt x="8892" y="4004"/>
                      </a:lnTo>
                      <a:lnTo>
                        <a:pt x="8903" y="4017"/>
                      </a:lnTo>
                      <a:lnTo>
                        <a:pt x="8914" y="4043"/>
                      </a:lnTo>
                      <a:lnTo>
                        <a:pt x="8926" y="4080"/>
                      </a:lnTo>
                      <a:lnTo>
                        <a:pt x="8937" y="4123"/>
                      </a:lnTo>
                      <a:lnTo>
                        <a:pt x="8949" y="4169"/>
                      </a:lnTo>
                      <a:lnTo>
                        <a:pt x="8960" y="4212"/>
                      </a:lnTo>
                      <a:lnTo>
                        <a:pt x="8971" y="4246"/>
                      </a:lnTo>
                      <a:lnTo>
                        <a:pt x="8983" y="4269"/>
                      </a:lnTo>
                      <a:lnTo>
                        <a:pt x="8995" y="4276"/>
                      </a:lnTo>
                      <a:lnTo>
                        <a:pt x="9006" y="4266"/>
                      </a:lnTo>
                      <a:lnTo>
                        <a:pt x="9017" y="4239"/>
                      </a:lnTo>
                      <a:lnTo>
                        <a:pt x="9029" y="4197"/>
                      </a:lnTo>
                      <a:lnTo>
                        <a:pt x="9040" y="4144"/>
                      </a:lnTo>
                      <a:lnTo>
                        <a:pt x="9052" y="4084"/>
                      </a:lnTo>
                      <a:lnTo>
                        <a:pt x="9063" y="4024"/>
                      </a:lnTo>
                      <a:lnTo>
                        <a:pt x="9075" y="3968"/>
                      </a:lnTo>
                      <a:lnTo>
                        <a:pt x="9086" y="3924"/>
                      </a:lnTo>
                      <a:lnTo>
                        <a:pt x="9098" y="3896"/>
                      </a:lnTo>
                      <a:lnTo>
                        <a:pt x="9110" y="3886"/>
                      </a:lnTo>
                      <a:lnTo>
                        <a:pt x="9121" y="3896"/>
                      </a:lnTo>
                      <a:lnTo>
                        <a:pt x="9132" y="3926"/>
                      </a:lnTo>
                      <a:lnTo>
                        <a:pt x="9144" y="3972"/>
                      </a:lnTo>
                      <a:lnTo>
                        <a:pt x="9155" y="4029"/>
                      </a:lnTo>
                      <a:lnTo>
                        <a:pt x="9167" y="4092"/>
                      </a:lnTo>
                      <a:lnTo>
                        <a:pt x="9178" y="4155"/>
                      </a:lnTo>
                      <a:lnTo>
                        <a:pt x="9189" y="4210"/>
                      </a:lnTo>
                      <a:lnTo>
                        <a:pt x="9201" y="4251"/>
                      </a:lnTo>
                      <a:lnTo>
                        <a:pt x="9213" y="4273"/>
                      </a:lnTo>
                      <a:lnTo>
                        <a:pt x="9224" y="4274"/>
                      </a:lnTo>
                      <a:lnTo>
                        <a:pt x="9235" y="4252"/>
                      </a:lnTo>
                      <a:lnTo>
                        <a:pt x="9247" y="4210"/>
                      </a:lnTo>
                      <a:lnTo>
                        <a:pt x="9259" y="4151"/>
                      </a:lnTo>
                      <a:lnTo>
                        <a:pt x="9270" y="4081"/>
                      </a:lnTo>
                      <a:lnTo>
                        <a:pt x="9281" y="4007"/>
                      </a:lnTo>
                      <a:lnTo>
                        <a:pt x="9293" y="3936"/>
                      </a:lnTo>
                      <a:lnTo>
                        <a:pt x="9304" y="3875"/>
                      </a:lnTo>
                      <a:lnTo>
                        <a:pt x="9316" y="3831"/>
                      </a:lnTo>
                      <a:lnTo>
                        <a:pt x="9327" y="3808"/>
                      </a:lnTo>
                      <a:lnTo>
                        <a:pt x="9338" y="3809"/>
                      </a:lnTo>
                      <a:lnTo>
                        <a:pt x="9350" y="3833"/>
                      </a:lnTo>
                      <a:lnTo>
                        <a:pt x="9362" y="3880"/>
                      </a:lnTo>
                      <a:lnTo>
                        <a:pt x="9373" y="3942"/>
                      </a:lnTo>
                      <a:lnTo>
                        <a:pt x="9384" y="4015"/>
                      </a:lnTo>
                      <a:lnTo>
                        <a:pt x="9396" y="4091"/>
                      </a:lnTo>
                      <a:lnTo>
                        <a:pt x="9408" y="4162"/>
                      </a:lnTo>
                      <a:lnTo>
                        <a:pt x="9419" y="4220"/>
                      </a:lnTo>
                      <a:lnTo>
                        <a:pt x="9431" y="4259"/>
                      </a:lnTo>
                      <a:lnTo>
                        <a:pt x="9442" y="4276"/>
                      </a:lnTo>
                      <a:lnTo>
                        <a:pt x="9453" y="4267"/>
                      </a:lnTo>
                      <a:lnTo>
                        <a:pt x="9465" y="4234"/>
                      </a:lnTo>
                      <a:lnTo>
                        <a:pt x="9477" y="4180"/>
                      </a:lnTo>
                      <a:lnTo>
                        <a:pt x="9488" y="4110"/>
                      </a:lnTo>
                      <a:lnTo>
                        <a:pt x="9499" y="4031"/>
                      </a:lnTo>
                      <a:lnTo>
                        <a:pt x="9511" y="3952"/>
                      </a:lnTo>
                      <a:lnTo>
                        <a:pt x="9522" y="3880"/>
                      </a:lnTo>
                      <a:lnTo>
                        <a:pt x="9534" y="3823"/>
                      </a:lnTo>
                      <a:lnTo>
                        <a:pt x="9545" y="3787"/>
                      </a:lnTo>
                      <a:lnTo>
                        <a:pt x="9557" y="3775"/>
                      </a:lnTo>
                      <a:lnTo>
                        <a:pt x="9568" y="3789"/>
                      </a:lnTo>
                      <a:lnTo>
                        <a:pt x="9580" y="3827"/>
                      </a:lnTo>
                      <a:lnTo>
                        <a:pt x="9591" y="3885"/>
                      </a:lnTo>
                      <a:lnTo>
                        <a:pt x="9602" y="3957"/>
                      </a:lnTo>
                      <a:lnTo>
                        <a:pt x="9614" y="4037"/>
                      </a:lnTo>
                      <a:lnTo>
                        <a:pt x="9626" y="4115"/>
                      </a:lnTo>
                      <a:lnTo>
                        <a:pt x="9637" y="4184"/>
                      </a:lnTo>
                      <a:lnTo>
                        <a:pt x="9648" y="4237"/>
                      </a:lnTo>
                      <a:lnTo>
                        <a:pt x="9660" y="4268"/>
                      </a:lnTo>
                      <a:lnTo>
                        <a:pt x="9671" y="4275"/>
                      </a:lnTo>
                      <a:lnTo>
                        <a:pt x="9683" y="4257"/>
                      </a:lnTo>
                      <a:lnTo>
                        <a:pt x="9694" y="4216"/>
                      </a:lnTo>
                      <a:lnTo>
                        <a:pt x="9705" y="4156"/>
                      </a:lnTo>
                      <a:lnTo>
                        <a:pt x="9717" y="4083"/>
                      </a:lnTo>
                      <a:lnTo>
                        <a:pt x="9729" y="4006"/>
                      </a:lnTo>
                      <a:lnTo>
                        <a:pt x="9741" y="3933"/>
                      </a:lnTo>
                      <a:lnTo>
                        <a:pt x="9752" y="3870"/>
                      </a:lnTo>
                      <a:lnTo>
                        <a:pt x="9763" y="3824"/>
                      </a:lnTo>
                      <a:lnTo>
                        <a:pt x="9775" y="3800"/>
                      </a:lnTo>
                      <a:lnTo>
                        <a:pt x="9786" y="3801"/>
                      </a:lnTo>
                      <a:lnTo>
                        <a:pt x="9798" y="3825"/>
                      </a:lnTo>
                      <a:lnTo>
                        <a:pt x="9809" y="3871"/>
                      </a:lnTo>
                      <a:lnTo>
                        <a:pt x="9820" y="3934"/>
                      </a:lnTo>
                      <a:lnTo>
                        <a:pt x="9832" y="4007"/>
                      </a:lnTo>
                      <a:lnTo>
                        <a:pt x="9844" y="4083"/>
                      </a:lnTo>
                      <a:lnTo>
                        <a:pt x="9855" y="4154"/>
                      </a:lnTo>
                      <a:lnTo>
                        <a:pt x="9866" y="4212"/>
                      </a:lnTo>
                      <a:lnTo>
                        <a:pt x="9878" y="4254"/>
                      </a:lnTo>
                      <a:lnTo>
                        <a:pt x="9890" y="4274"/>
                      </a:lnTo>
                      <a:lnTo>
                        <a:pt x="9901" y="4272"/>
                      </a:lnTo>
                      <a:lnTo>
                        <a:pt x="9912" y="4247"/>
                      </a:lnTo>
                      <a:lnTo>
                        <a:pt x="9924" y="4203"/>
                      </a:lnTo>
                      <a:lnTo>
                        <a:pt x="9935" y="4145"/>
                      </a:lnTo>
                      <a:lnTo>
                        <a:pt x="9947" y="4080"/>
                      </a:lnTo>
                      <a:lnTo>
                        <a:pt x="9958" y="4013"/>
                      </a:lnTo>
                      <a:lnTo>
                        <a:pt x="9969" y="3953"/>
                      </a:lnTo>
                      <a:lnTo>
                        <a:pt x="9981" y="3905"/>
                      </a:lnTo>
                      <a:lnTo>
                        <a:pt x="9993" y="3875"/>
                      </a:lnTo>
                      <a:lnTo>
                        <a:pt x="10004" y="3864"/>
                      </a:lnTo>
                      <a:lnTo>
                        <a:pt x="10016" y="3875"/>
                      </a:lnTo>
                      <a:lnTo>
                        <a:pt x="10027" y="3905"/>
                      </a:lnTo>
                      <a:lnTo>
                        <a:pt x="10038" y="3952"/>
                      </a:lnTo>
                      <a:lnTo>
                        <a:pt x="10050" y="4011"/>
                      </a:lnTo>
                      <a:lnTo>
                        <a:pt x="10062" y="4075"/>
                      </a:lnTo>
                      <a:lnTo>
                        <a:pt x="10073" y="4138"/>
                      </a:lnTo>
                      <a:lnTo>
                        <a:pt x="10084" y="4195"/>
                      </a:lnTo>
                      <a:lnTo>
                        <a:pt x="10096" y="4239"/>
                      </a:lnTo>
                      <a:lnTo>
                        <a:pt x="10108" y="4267"/>
                      </a:lnTo>
                      <a:lnTo>
                        <a:pt x="10119" y="4276"/>
                      </a:lnTo>
                      <a:lnTo>
                        <a:pt x="10130" y="4267"/>
                      </a:lnTo>
                      <a:lnTo>
                        <a:pt x="10142" y="4241"/>
                      </a:lnTo>
                      <a:lnTo>
                        <a:pt x="10153" y="4201"/>
                      </a:lnTo>
                      <a:lnTo>
                        <a:pt x="10165" y="4152"/>
                      </a:lnTo>
                      <a:lnTo>
                        <a:pt x="10176" y="4100"/>
                      </a:lnTo>
                      <a:lnTo>
                        <a:pt x="10187" y="4050"/>
                      </a:lnTo>
                      <a:lnTo>
                        <a:pt x="10199" y="4008"/>
                      </a:lnTo>
                      <a:lnTo>
                        <a:pt x="10211" y="3977"/>
                      </a:lnTo>
                      <a:lnTo>
                        <a:pt x="10222" y="3961"/>
                      </a:lnTo>
                      <a:lnTo>
                        <a:pt x="10233" y="3961"/>
                      </a:lnTo>
                      <a:lnTo>
                        <a:pt x="10245" y="3978"/>
                      </a:lnTo>
                      <a:lnTo>
                        <a:pt x="10257" y="4008"/>
                      </a:lnTo>
                      <a:lnTo>
                        <a:pt x="10268" y="4049"/>
                      </a:lnTo>
                      <a:lnTo>
                        <a:pt x="10279" y="4096"/>
                      </a:lnTo>
                      <a:lnTo>
                        <a:pt x="10291" y="4145"/>
                      </a:lnTo>
                      <a:lnTo>
                        <a:pt x="10302" y="4191"/>
                      </a:lnTo>
                      <a:lnTo>
                        <a:pt x="10314" y="4230"/>
                      </a:lnTo>
                      <a:lnTo>
                        <a:pt x="10326" y="4258"/>
                      </a:lnTo>
                      <a:lnTo>
                        <a:pt x="10337" y="4274"/>
                      </a:lnTo>
                      <a:lnTo>
                        <a:pt x="10348" y="4275"/>
                      </a:lnTo>
                      <a:lnTo>
                        <a:pt x="10360" y="4264"/>
                      </a:lnTo>
                      <a:lnTo>
                        <a:pt x="10371" y="4241"/>
                      </a:lnTo>
                      <a:lnTo>
                        <a:pt x="10383" y="4211"/>
                      </a:lnTo>
                      <a:lnTo>
                        <a:pt x="10394" y="4176"/>
                      </a:lnTo>
                      <a:lnTo>
                        <a:pt x="10406" y="4141"/>
                      </a:lnTo>
                      <a:lnTo>
                        <a:pt x="10417" y="4109"/>
                      </a:lnTo>
                      <a:lnTo>
                        <a:pt x="10429" y="4084"/>
                      </a:lnTo>
                      <a:lnTo>
                        <a:pt x="10440" y="4069"/>
                      </a:lnTo>
                      <a:lnTo>
                        <a:pt x="10451" y="4063"/>
                      </a:lnTo>
                      <a:lnTo>
                        <a:pt x="10463" y="4070"/>
                      </a:lnTo>
                      <a:lnTo>
                        <a:pt x="10475" y="4086"/>
                      </a:lnTo>
                      <a:lnTo>
                        <a:pt x="10486" y="4110"/>
                      </a:lnTo>
                      <a:lnTo>
                        <a:pt x="10497" y="4140"/>
                      </a:lnTo>
                      <a:lnTo>
                        <a:pt x="10509" y="4172"/>
                      </a:lnTo>
                      <a:lnTo>
                        <a:pt x="10520" y="4204"/>
                      </a:lnTo>
                      <a:lnTo>
                        <a:pt x="10532" y="4233"/>
                      </a:lnTo>
                      <a:lnTo>
                        <a:pt x="10543" y="4255"/>
                      </a:lnTo>
                      <a:lnTo>
                        <a:pt x="10555" y="4270"/>
                      </a:lnTo>
                      <a:lnTo>
                        <a:pt x="10566" y="4276"/>
                      </a:lnTo>
                      <a:lnTo>
                        <a:pt x="10578" y="4274"/>
                      </a:lnTo>
                      <a:lnTo>
                        <a:pt x="10589" y="4264"/>
                      </a:lnTo>
                      <a:lnTo>
                        <a:pt x="10600" y="4249"/>
                      </a:lnTo>
                      <a:lnTo>
                        <a:pt x="10612" y="4230"/>
                      </a:lnTo>
                      <a:lnTo>
                        <a:pt x="10624" y="4210"/>
                      </a:lnTo>
                      <a:lnTo>
                        <a:pt x="10635" y="4191"/>
                      </a:lnTo>
                      <a:lnTo>
                        <a:pt x="10647" y="4175"/>
                      </a:lnTo>
                      <a:lnTo>
                        <a:pt x="10658" y="4164"/>
                      </a:lnTo>
                      <a:lnTo>
                        <a:pt x="10669" y="4159"/>
                      </a:lnTo>
                      <a:lnTo>
                        <a:pt x="10681" y="4160"/>
                      </a:lnTo>
                      <a:lnTo>
                        <a:pt x="10693" y="4167"/>
                      </a:lnTo>
                      <a:lnTo>
                        <a:pt x="10704" y="4179"/>
                      </a:lnTo>
                      <a:lnTo>
                        <a:pt x="10715" y="4194"/>
                      </a:lnTo>
                      <a:lnTo>
                        <a:pt x="10727" y="4211"/>
                      </a:lnTo>
                      <a:lnTo>
                        <a:pt x="10739" y="4229"/>
                      </a:lnTo>
                      <a:lnTo>
                        <a:pt x="10750" y="4245"/>
                      </a:lnTo>
                      <a:lnTo>
                        <a:pt x="10761" y="4259"/>
                      </a:lnTo>
                      <a:lnTo>
                        <a:pt x="10773" y="4269"/>
                      </a:lnTo>
                      <a:lnTo>
                        <a:pt x="10784" y="4274"/>
                      </a:lnTo>
                      <a:lnTo>
                        <a:pt x="10796" y="4276"/>
                      </a:lnTo>
                      <a:lnTo>
                        <a:pt x="10807" y="4274"/>
                      </a:lnTo>
                      <a:lnTo>
                        <a:pt x="10818" y="4268"/>
                      </a:lnTo>
                      <a:lnTo>
                        <a:pt x="10830" y="4261"/>
                      </a:lnTo>
                      <a:lnTo>
                        <a:pt x="10842" y="4252"/>
                      </a:lnTo>
                      <a:lnTo>
                        <a:pt x="10853" y="4244"/>
                      </a:lnTo>
                      <a:lnTo>
                        <a:pt x="10864" y="4237"/>
                      </a:lnTo>
                      <a:lnTo>
                        <a:pt x="10876" y="4232"/>
                      </a:lnTo>
                      <a:lnTo>
                        <a:pt x="10888" y="4229"/>
                      </a:lnTo>
                      <a:lnTo>
                        <a:pt x="10899" y="4229"/>
                      </a:lnTo>
                      <a:lnTo>
                        <a:pt x="10911" y="4232"/>
                      </a:lnTo>
                      <a:lnTo>
                        <a:pt x="10922" y="4236"/>
                      </a:lnTo>
                      <a:lnTo>
                        <a:pt x="10933" y="4242"/>
                      </a:lnTo>
                      <a:lnTo>
                        <a:pt x="10945" y="4249"/>
                      </a:lnTo>
                      <a:lnTo>
                        <a:pt x="10957" y="4256"/>
                      </a:lnTo>
                      <a:lnTo>
                        <a:pt x="10968" y="4262"/>
                      </a:lnTo>
                      <a:lnTo>
                        <a:pt x="10979" y="4268"/>
                      </a:lnTo>
                      <a:lnTo>
                        <a:pt x="10991" y="4272"/>
                      </a:lnTo>
                      <a:lnTo>
                        <a:pt x="11002" y="4275"/>
                      </a:lnTo>
                      <a:lnTo>
                        <a:pt x="11014" y="4276"/>
                      </a:lnTo>
                      <a:lnTo>
                        <a:pt x="11025" y="4276"/>
                      </a:lnTo>
                      <a:lnTo>
                        <a:pt x="11036" y="4275"/>
                      </a:lnTo>
                      <a:lnTo>
                        <a:pt x="11048" y="4273"/>
                      </a:lnTo>
                      <a:lnTo>
                        <a:pt x="11060" y="4272"/>
                      </a:lnTo>
                      <a:lnTo>
                        <a:pt x="11071" y="4270"/>
                      </a:lnTo>
                      <a:lnTo>
                        <a:pt x="11082" y="4268"/>
                      </a:lnTo>
                      <a:lnTo>
                        <a:pt x="11094" y="4268"/>
                      </a:lnTo>
                      <a:lnTo>
                        <a:pt x="11106" y="4268"/>
                      </a:lnTo>
                      <a:lnTo>
                        <a:pt x="11117" y="4268"/>
                      </a:lnTo>
                      <a:lnTo>
                        <a:pt x="11128" y="4269"/>
                      </a:lnTo>
                      <a:lnTo>
                        <a:pt x="11140" y="4270"/>
                      </a:lnTo>
                      <a:lnTo>
                        <a:pt x="11151" y="4271"/>
                      </a:lnTo>
                      <a:lnTo>
                        <a:pt x="11163" y="4273"/>
                      </a:lnTo>
                      <a:lnTo>
                        <a:pt x="11174" y="4274"/>
                      </a:lnTo>
                      <a:lnTo>
                        <a:pt x="11185" y="4274"/>
                      </a:lnTo>
                      <a:lnTo>
                        <a:pt x="11197" y="4275"/>
                      </a:lnTo>
                      <a:lnTo>
                        <a:pt x="11209" y="4276"/>
                      </a:lnTo>
                      <a:lnTo>
                        <a:pt x="11221" y="4276"/>
                      </a:lnTo>
                      <a:lnTo>
                        <a:pt x="11232" y="4276"/>
                      </a:lnTo>
                      <a:lnTo>
                        <a:pt x="11243" y="4276"/>
                      </a:lnTo>
                      <a:lnTo>
                        <a:pt x="11255" y="4276"/>
                      </a:lnTo>
                      <a:lnTo>
                        <a:pt x="11266" y="4276"/>
                      </a:lnTo>
                      <a:lnTo>
                        <a:pt x="11278" y="4276"/>
                      </a:lnTo>
                      <a:lnTo>
                        <a:pt x="11289" y="4276"/>
                      </a:lnTo>
                      <a:lnTo>
                        <a:pt x="11300" y="4276"/>
                      </a:lnTo>
                      <a:lnTo>
                        <a:pt x="11312" y="4276"/>
                      </a:lnTo>
                      <a:lnTo>
                        <a:pt x="11324" y="4276"/>
                      </a:lnTo>
                      <a:lnTo>
                        <a:pt x="11335" y="4275"/>
                      </a:lnTo>
                      <a:lnTo>
                        <a:pt x="11346" y="4275"/>
                      </a:lnTo>
                      <a:lnTo>
                        <a:pt x="11358" y="4274"/>
                      </a:lnTo>
                      <a:lnTo>
                        <a:pt x="11369" y="4274"/>
                      </a:lnTo>
                      <a:lnTo>
                        <a:pt x="11381" y="4273"/>
                      </a:lnTo>
                      <a:lnTo>
                        <a:pt x="11392" y="4273"/>
                      </a:lnTo>
                      <a:lnTo>
                        <a:pt x="11404" y="4273"/>
                      </a:lnTo>
                      <a:lnTo>
                        <a:pt x="11415" y="4274"/>
                      </a:lnTo>
                      <a:lnTo>
                        <a:pt x="11427" y="4274"/>
                      </a:lnTo>
                      <a:lnTo>
                        <a:pt x="11438" y="4275"/>
                      </a:lnTo>
                      <a:lnTo>
                        <a:pt x="11449" y="4275"/>
                      </a:lnTo>
                      <a:lnTo>
                        <a:pt x="11461" y="4276"/>
                      </a:lnTo>
                    </a:path>
                  </a:pathLst>
                </a:custGeom>
                <a:noFill/>
                <a:ln w="7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" name="Line 18"/>
                <p:cNvSpPr>
                  <a:spLocks noChangeShapeType="1"/>
                </p:cNvSpPr>
                <p:nvPr/>
              </p:nvSpPr>
              <p:spPr bwMode="auto">
                <a:xfrm>
                  <a:off x="567" y="3974"/>
                  <a:ext cx="204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154" y="3974"/>
                  <a:ext cx="590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918" tIns="45459" rIns="90918" bIns="45459"/>
                <a:lstStyle>
                  <a:lvl1pPr algn="l" defTabSz="454025">
                    <a:tabLst>
                      <a:tab pos="7318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436563" indent="-219075" algn="l" defTabSz="454025">
                    <a:tabLst>
                      <a:tab pos="7318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654050" indent="-217488" algn="l" defTabSz="454025">
                    <a:tabLst>
                      <a:tab pos="7318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873125" indent="-219075" algn="l" defTabSz="454025">
                    <a:tabLst>
                      <a:tab pos="7318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1090613" indent="-217488" algn="l" defTabSz="454025">
                    <a:tabLst>
                      <a:tab pos="7318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1547813" indent="-217488" defTabSz="45402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7318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005013" indent="-217488" defTabSz="45402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7318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2462213" indent="-217488" defTabSz="45402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7318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2919413" indent="-217488" defTabSz="454025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731838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Wingdings" charset="0"/>
                    <a:buNone/>
                  </a:pPr>
                  <a:r>
                    <a:rPr lang="en-GB" sz="180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velocity</a:t>
                  </a:r>
                </a:p>
              </p:txBody>
            </p:sp>
            <p:sp>
              <p:nvSpPr>
                <p:cNvPr id="2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565" y="3385"/>
                  <a:ext cx="486" cy="2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pic>
              <p:nvPicPr>
                <p:cNvPr id="27" name="Picture 2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7" y="3249"/>
                  <a:ext cx="392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ZoneTexte 6"/>
              <p:cNvSpPr txBox="1"/>
              <p:nvPr/>
            </p:nvSpPr>
            <p:spPr>
              <a:xfrm>
                <a:off x="7524724" y="1356989"/>
                <a:ext cx="144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grpSp>
            <p:nvGrpSpPr>
              <p:cNvPr id="8" name="Grouper 7"/>
              <p:cNvGrpSpPr/>
              <p:nvPr/>
            </p:nvGrpSpPr>
            <p:grpSpPr>
              <a:xfrm>
                <a:off x="1043608" y="2132856"/>
                <a:ext cx="648072" cy="864096"/>
                <a:chOff x="2483768" y="4941168"/>
                <a:chExt cx="1368152" cy="720080"/>
              </a:xfrm>
            </p:grpSpPr>
            <p:cxnSp>
              <p:nvCxnSpPr>
                <p:cNvPr id="21" name="Connecteur en angle 20"/>
                <p:cNvCxnSpPr/>
                <p:nvPr/>
              </p:nvCxnSpPr>
              <p:spPr bwMode="auto">
                <a:xfrm flipV="1">
                  <a:off x="2483768" y="4941168"/>
                  <a:ext cx="864096" cy="720080"/>
                </a:xfrm>
                <a:prstGeom prst="bent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" name="Connecteur en angle 21"/>
                <p:cNvCxnSpPr/>
                <p:nvPr/>
              </p:nvCxnSpPr>
              <p:spPr bwMode="auto">
                <a:xfrm flipH="1" flipV="1">
                  <a:off x="2987824" y="4941168"/>
                  <a:ext cx="864096" cy="720080"/>
                </a:xfrm>
                <a:prstGeom prst="bent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9" name="Connecteur droit 8"/>
              <p:cNvCxnSpPr/>
              <p:nvPr/>
            </p:nvCxnSpPr>
            <p:spPr bwMode="auto">
              <a:xfrm>
                <a:off x="683568" y="1844824"/>
                <a:ext cx="201622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Connecteur droit 9"/>
              <p:cNvCxnSpPr/>
              <p:nvPr/>
            </p:nvCxnSpPr>
            <p:spPr bwMode="auto">
              <a:xfrm flipV="1">
                <a:off x="2699792" y="1124744"/>
                <a:ext cx="1296144" cy="71917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1" name="Grouper 10"/>
              <p:cNvGrpSpPr/>
              <p:nvPr/>
            </p:nvGrpSpPr>
            <p:grpSpPr>
              <a:xfrm>
                <a:off x="2483768" y="2132856"/>
                <a:ext cx="648072" cy="864096"/>
                <a:chOff x="2483768" y="4941168"/>
                <a:chExt cx="1368152" cy="720080"/>
              </a:xfrm>
            </p:grpSpPr>
            <p:cxnSp>
              <p:nvCxnSpPr>
                <p:cNvPr id="19" name="Connecteur en angle 18"/>
                <p:cNvCxnSpPr/>
                <p:nvPr/>
              </p:nvCxnSpPr>
              <p:spPr bwMode="auto">
                <a:xfrm flipV="1">
                  <a:off x="2483768" y="4941168"/>
                  <a:ext cx="864096" cy="720080"/>
                </a:xfrm>
                <a:prstGeom prst="bent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Connecteur en angle 19"/>
                <p:cNvCxnSpPr/>
                <p:nvPr/>
              </p:nvCxnSpPr>
              <p:spPr bwMode="auto">
                <a:xfrm flipH="1" flipV="1">
                  <a:off x="2987824" y="4941168"/>
                  <a:ext cx="864096" cy="720080"/>
                </a:xfrm>
                <a:prstGeom prst="bent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2" name="ZoneTexte 11"/>
              <p:cNvSpPr txBox="1"/>
              <p:nvPr/>
            </p:nvSpPr>
            <p:spPr>
              <a:xfrm>
                <a:off x="755576" y="1763524"/>
                <a:ext cx="72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cxnSp>
            <p:nvCxnSpPr>
              <p:cNvPr id="16" name="Connecteur droit avec flèche 15"/>
              <p:cNvCxnSpPr/>
              <p:nvPr/>
            </p:nvCxnSpPr>
            <p:spPr bwMode="auto">
              <a:xfrm>
                <a:off x="1259632" y="2564904"/>
                <a:ext cx="144016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" name="ZoneTexte 16"/>
              <p:cNvSpPr txBox="1"/>
              <p:nvPr/>
            </p:nvSpPr>
            <p:spPr>
              <a:xfrm>
                <a:off x="1835696" y="2195572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dirty="0" smtClean="0"/>
                  <a:t>T</a:t>
                </a:r>
                <a:r>
                  <a:rPr lang="en-GB" sz="1800" baseline="-25000" dirty="0" smtClean="0"/>
                  <a:t>R</a:t>
                </a:r>
                <a:endParaRPr lang="en-GB" sz="1800" baseline="-25000" dirty="0"/>
              </a:p>
            </p:txBody>
          </p:sp>
          <p:cxnSp>
            <p:nvCxnSpPr>
              <p:cNvPr id="18" name="Connecteur droit 17"/>
              <p:cNvCxnSpPr/>
              <p:nvPr/>
            </p:nvCxnSpPr>
            <p:spPr bwMode="auto">
              <a:xfrm flipV="1">
                <a:off x="1331640" y="1124744"/>
                <a:ext cx="1296144" cy="71917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4" name="Image 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29" y="1628800"/>
              <a:ext cx="1227267" cy="288032"/>
            </a:xfrm>
            <a:prstGeom prst="rect">
              <a:avLst/>
            </a:prstGeom>
          </p:spPr>
        </p:pic>
        <p:pic>
          <p:nvPicPr>
            <p:cNvPr id="28" name="Image 2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224" y="1124744"/>
              <a:ext cx="1953608" cy="288032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556030" y="2636912"/>
              <a:ext cx="7756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latin typeface="Calibri"/>
                  <a:cs typeface="Calibri"/>
                </a:rPr>
                <a:t>laser</a:t>
              </a:r>
            </a:p>
            <a:p>
              <a:r>
                <a:rPr lang="en-GB" sz="1800" dirty="0" smtClean="0">
                  <a:latin typeface="Calibri"/>
                  <a:cs typeface="Calibri"/>
                </a:rPr>
                <a:t>pulses</a:t>
              </a:r>
              <a:endParaRPr lang="en-GB" sz="1800" dirty="0">
                <a:latin typeface="Calibri"/>
                <a:cs typeface="Calibri"/>
              </a:endParaRPr>
            </a:p>
          </p:txBody>
        </p:sp>
      </p:grpSp>
      <p:grpSp>
        <p:nvGrpSpPr>
          <p:cNvPr id="67" name="Grouper 66"/>
          <p:cNvGrpSpPr/>
          <p:nvPr/>
        </p:nvGrpSpPr>
        <p:grpSpPr>
          <a:xfrm>
            <a:off x="179512" y="980728"/>
            <a:ext cx="8784976" cy="5544616"/>
            <a:chOff x="0" y="1338387"/>
            <a:chExt cx="8784976" cy="5544616"/>
          </a:xfrm>
        </p:grpSpPr>
        <p:grpSp>
          <p:nvGrpSpPr>
            <p:cNvPr id="69" name="Grouper 68"/>
            <p:cNvGrpSpPr/>
            <p:nvPr/>
          </p:nvGrpSpPr>
          <p:grpSpPr>
            <a:xfrm>
              <a:off x="0" y="1338387"/>
              <a:ext cx="8784976" cy="5544616"/>
              <a:chOff x="251520" y="918814"/>
              <a:chExt cx="8784976" cy="5688633"/>
            </a:xfrm>
          </p:grpSpPr>
          <p:pic>
            <p:nvPicPr>
              <p:cNvPr id="73" name="Picture 5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5330" y="2780928"/>
                <a:ext cx="6533054" cy="3260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74" name="Rectangle 73"/>
              <p:cNvSpPr/>
              <p:nvPr/>
            </p:nvSpPr>
            <p:spPr bwMode="auto">
              <a:xfrm>
                <a:off x="251520" y="918814"/>
                <a:ext cx="8784976" cy="330227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Text Box 54"/>
              <p:cNvSpPr txBox="1">
                <a:spLocks noChangeArrowheads="1"/>
              </p:cNvSpPr>
              <p:nvPr/>
            </p:nvSpPr>
            <p:spPr bwMode="auto">
              <a:xfrm>
                <a:off x="417826" y="980728"/>
                <a:ext cx="4647426" cy="410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000" kern="1200" dirty="0" smtClean="0">
                    <a:latin typeface="Arial"/>
                    <a:cs typeface="Arial"/>
                  </a:rPr>
                  <a:t>          </a:t>
                </a:r>
                <a:r>
                  <a:rPr lang="fr-FR" sz="2000" kern="1200" dirty="0" err="1" smtClean="0">
                    <a:latin typeface="Calibri"/>
                    <a:cs typeface="Calibri"/>
                  </a:rPr>
                  <a:t>Ramsey</a:t>
                </a:r>
                <a:r>
                  <a:rPr lang="fr-FR" sz="2000" kern="1200" dirty="0">
                    <a:latin typeface="Calibri"/>
                    <a:cs typeface="Calibri"/>
                  </a:rPr>
                  <a:t>-Bordé </a:t>
                </a:r>
                <a:r>
                  <a:rPr lang="fr-FR" sz="2000" kern="1200" dirty="0" err="1">
                    <a:latin typeface="Calibri"/>
                    <a:cs typeface="Calibri"/>
                  </a:rPr>
                  <a:t>atom</a:t>
                </a:r>
                <a:r>
                  <a:rPr lang="fr-FR" sz="2000" kern="1200" dirty="0">
                    <a:latin typeface="Calibri"/>
                    <a:cs typeface="Calibri"/>
                  </a:rPr>
                  <a:t> </a:t>
                </a:r>
                <a:r>
                  <a:rPr lang="fr-FR" sz="2000" kern="1200" dirty="0" err="1">
                    <a:latin typeface="Calibri"/>
                    <a:cs typeface="Calibri"/>
                  </a:rPr>
                  <a:t>interferometer</a:t>
                </a:r>
                <a:endParaRPr lang="fr-FR" sz="2000" kern="1200" dirty="0">
                  <a:latin typeface="Calibri"/>
                  <a:cs typeface="Calibri"/>
                </a:endParaRPr>
              </a:p>
            </p:txBody>
          </p:sp>
          <p:sp>
            <p:nvSpPr>
              <p:cNvPr id="76" name="Text Box 101"/>
              <p:cNvSpPr txBox="1">
                <a:spLocks noChangeArrowheads="1"/>
              </p:cNvSpPr>
              <p:nvPr/>
            </p:nvSpPr>
            <p:spPr bwMode="auto">
              <a:xfrm>
                <a:off x="7332711" y="6302647"/>
                <a:ext cx="18415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endParaRPr lang="en-US" sz="1400" b="1" kern="1200">
                  <a:latin typeface="Arial" charset="0"/>
                  <a:sym typeface="TECHMath" charset="0"/>
                </a:endParaRPr>
              </a:p>
            </p:txBody>
          </p:sp>
          <p:sp>
            <p:nvSpPr>
              <p:cNvPr id="77" name="Text Box 108"/>
              <p:cNvSpPr txBox="1">
                <a:spLocks noChangeArrowheads="1"/>
              </p:cNvSpPr>
              <p:nvPr/>
            </p:nvSpPr>
            <p:spPr bwMode="auto">
              <a:xfrm>
                <a:off x="1512168" y="6021288"/>
                <a:ext cx="18415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endParaRPr lang="en-US" sz="1400" b="1" kern="1200">
                  <a:latin typeface="Arial" charset="0"/>
                  <a:sym typeface="TECHMath" charset="0"/>
                </a:endParaRPr>
              </a:p>
            </p:txBody>
          </p:sp>
          <p:sp>
            <p:nvSpPr>
              <p:cNvPr id="78" name="Text Box 109"/>
              <p:cNvSpPr txBox="1">
                <a:spLocks noChangeArrowheads="1"/>
              </p:cNvSpPr>
              <p:nvPr/>
            </p:nvSpPr>
            <p:spPr bwMode="auto">
              <a:xfrm>
                <a:off x="3340968" y="6021288"/>
                <a:ext cx="18415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endParaRPr lang="en-US" sz="1400" b="1" kern="1200">
                  <a:latin typeface="Arial" charset="0"/>
                  <a:sym typeface="TECHMath" charset="0"/>
                </a:endParaRPr>
              </a:p>
            </p:txBody>
          </p:sp>
          <p:sp>
            <p:nvSpPr>
              <p:cNvPr id="79" name="AutoShape 110"/>
              <p:cNvSpPr>
                <a:spLocks/>
              </p:cNvSpPr>
              <p:nvPr/>
            </p:nvSpPr>
            <p:spPr bwMode="auto">
              <a:xfrm rot="16200000">
                <a:off x="2824361" y="5054501"/>
                <a:ext cx="149225" cy="2193925"/>
              </a:xfrm>
              <a:prstGeom prst="leftBrace">
                <a:avLst>
                  <a:gd name="adj1" fmla="val 122518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kern="1200"/>
              </a:p>
            </p:txBody>
          </p:sp>
          <p:sp>
            <p:nvSpPr>
              <p:cNvPr id="80" name="Text Box 111"/>
              <p:cNvSpPr txBox="1">
                <a:spLocks noChangeArrowheads="1"/>
              </p:cNvSpPr>
              <p:nvPr/>
            </p:nvSpPr>
            <p:spPr bwMode="auto">
              <a:xfrm>
                <a:off x="2366243" y="6178451"/>
                <a:ext cx="1026844" cy="378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fr-FR" sz="1800" kern="1200" dirty="0" err="1">
                    <a:latin typeface="Calibri"/>
                    <a:cs typeface="Calibri"/>
                  </a:rPr>
                  <a:t>selection</a:t>
                </a:r>
                <a:endParaRPr lang="fr-FR" sz="1800" kern="1200" baseline="-25000" dirty="0">
                  <a:latin typeface="Calibri"/>
                  <a:cs typeface="Calibri"/>
                  <a:sym typeface="Symbol" charset="0"/>
                </a:endParaRPr>
              </a:p>
            </p:txBody>
          </p:sp>
          <p:sp>
            <p:nvSpPr>
              <p:cNvPr id="81" name="Text Box 112"/>
              <p:cNvSpPr txBox="1">
                <a:spLocks noChangeArrowheads="1"/>
              </p:cNvSpPr>
              <p:nvPr/>
            </p:nvSpPr>
            <p:spPr bwMode="auto">
              <a:xfrm>
                <a:off x="5815275" y="6154644"/>
                <a:ext cx="1493029" cy="378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fr-FR" sz="1800" kern="1200" dirty="0" err="1">
                    <a:latin typeface="Calibri"/>
                    <a:cs typeface="Calibri"/>
                  </a:rPr>
                  <a:t>measuremen</a:t>
                </a:r>
                <a:r>
                  <a:rPr lang="fr-FR" sz="1600" b="1" kern="1200" dirty="0" err="1">
                    <a:latin typeface="Calibri"/>
                    <a:cs typeface="Calibri"/>
                  </a:rPr>
                  <a:t>t</a:t>
                </a:r>
                <a:endParaRPr lang="fr-FR" b="1" kern="1200" baseline="-25000" dirty="0">
                  <a:latin typeface="Calibri"/>
                  <a:cs typeface="Calibri"/>
                  <a:sym typeface="Symbol" charset="0"/>
                </a:endParaRPr>
              </a:p>
            </p:txBody>
          </p:sp>
          <p:sp>
            <p:nvSpPr>
              <p:cNvPr id="82" name="Text Box 125"/>
              <p:cNvSpPr txBox="1">
                <a:spLocks noChangeArrowheads="1"/>
              </p:cNvSpPr>
              <p:nvPr/>
            </p:nvSpPr>
            <p:spPr bwMode="auto">
              <a:xfrm>
                <a:off x="1373897" y="2396381"/>
                <a:ext cx="184666" cy="410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sz="2000" kern="1200" dirty="0">
                  <a:solidFill>
                    <a:schemeClr val="accent2"/>
                  </a:solidFill>
                  <a:latin typeface="Calibri" charset="0"/>
                </a:endParaRPr>
              </a:p>
            </p:txBody>
          </p:sp>
          <p:sp>
            <p:nvSpPr>
              <p:cNvPr id="83" name="Text Box 126"/>
              <p:cNvSpPr txBox="1">
                <a:spLocks noChangeArrowheads="1"/>
              </p:cNvSpPr>
              <p:nvPr/>
            </p:nvSpPr>
            <p:spPr bwMode="auto">
              <a:xfrm>
                <a:off x="3066593" y="1988840"/>
                <a:ext cx="184666" cy="410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sz="2000" kern="1200" dirty="0">
                  <a:solidFill>
                    <a:srgbClr val="CC0000"/>
                  </a:solidFill>
                  <a:latin typeface="Calibri" charset="0"/>
                </a:endParaRPr>
              </a:p>
            </p:txBody>
          </p:sp>
          <p:sp>
            <p:nvSpPr>
              <p:cNvPr id="84" name="ZoneTexte 83"/>
              <p:cNvSpPr txBox="1"/>
              <p:nvPr/>
            </p:nvSpPr>
            <p:spPr>
              <a:xfrm>
                <a:off x="1800200" y="3789040"/>
                <a:ext cx="172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dirty="0" smtClean="0">
                    <a:latin typeface="Symbol" charset="2"/>
                    <a:cs typeface="Symbol" charset="2"/>
                  </a:rPr>
                  <a:t>p/2                p</a:t>
                </a:r>
                <a:r>
                  <a:rPr lang="en-GB" sz="1800" dirty="0">
                    <a:latin typeface="Symbol" charset="2"/>
                    <a:cs typeface="Symbol" charset="2"/>
                  </a:rPr>
                  <a:t>/2            </a:t>
                </a:r>
                <a:r>
                  <a:rPr lang="en-GB" sz="1800" dirty="0" smtClean="0">
                    <a:latin typeface="Symbol" charset="2"/>
                    <a:cs typeface="Symbol" charset="2"/>
                  </a:rPr>
                  <a:t>            </a:t>
                </a:r>
                <a:endParaRPr lang="en-GB" sz="18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85" name="ZoneTexte 84"/>
              <p:cNvSpPr txBox="1"/>
              <p:nvPr/>
            </p:nvSpPr>
            <p:spPr>
              <a:xfrm>
                <a:off x="5544616" y="3789040"/>
                <a:ext cx="172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dirty="0" smtClean="0">
                    <a:latin typeface="Symbol" charset="2"/>
                    <a:cs typeface="Symbol" charset="2"/>
                  </a:rPr>
                  <a:t>p/2               p</a:t>
                </a:r>
                <a:r>
                  <a:rPr lang="en-GB" sz="1800" dirty="0">
                    <a:latin typeface="Symbol" charset="2"/>
                    <a:cs typeface="Symbol" charset="2"/>
                  </a:rPr>
                  <a:t>/2            </a:t>
                </a:r>
                <a:r>
                  <a:rPr lang="en-GB" sz="1800" dirty="0" smtClean="0">
                    <a:latin typeface="Symbol" charset="2"/>
                    <a:cs typeface="Symbol" charset="2"/>
                  </a:rPr>
                  <a:t>            </a:t>
                </a:r>
                <a:endParaRPr lang="en-GB" sz="1800" dirty="0">
                  <a:latin typeface="Symbol" charset="2"/>
                  <a:cs typeface="Symbol" charset="2"/>
                </a:endParaRPr>
              </a:p>
            </p:txBody>
          </p:sp>
          <p:grpSp>
            <p:nvGrpSpPr>
              <p:cNvPr id="86" name="Grouper 85"/>
              <p:cNvGrpSpPr/>
              <p:nvPr/>
            </p:nvGrpSpPr>
            <p:grpSpPr>
              <a:xfrm>
                <a:off x="1584176" y="1772816"/>
                <a:ext cx="6048672" cy="2016224"/>
                <a:chOff x="275748" y="1772816"/>
                <a:chExt cx="7776864" cy="2016224"/>
              </a:xfrm>
            </p:grpSpPr>
            <p:sp>
              <p:nvSpPr>
                <p:cNvPr id="90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2435988" y="1772816"/>
                  <a:ext cx="4752528" cy="1039937"/>
                </a:xfrm>
                <a:prstGeom prst="line">
                  <a:avLst/>
                </a:prstGeom>
                <a:noFill/>
                <a:ln w="2844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kern="1200" dirty="0"/>
                </a:p>
              </p:txBody>
            </p:sp>
            <p:sp>
              <p:nvSpPr>
                <p:cNvPr id="91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5577476" y="1772816"/>
                  <a:ext cx="2187104" cy="1588"/>
                </a:xfrm>
                <a:prstGeom prst="line">
                  <a:avLst/>
                </a:prstGeom>
                <a:noFill/>
                <a:ln w="28440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kern="1200"/>
                </a:p>
              </p:txBody>
            </p:sp>
            <p:grpSp>
              <p:nvGrpSpPr>
                <p:cNvPr id="92" name="Grouper 91"/>
                <p:cNvGrpSpPr/>
                <p:nvPr/>
              </p:nvGrpSpPr>
              <p:grpSpPr>
                <a:xfrm>
                  <a:off x="563780" y="2924944"/>
                  <a:ext cx="648072" cy="864096"/>
                  <a:chOff x="2483768" y="4941168"/>
                  <a:chExt cx="1368152" cy="720080"/>
                </a:xfrm>
              </p:grpSpPr>
              <p:cxnSp>
                <p:nvCxnSpPr>
                  <p:cNvPr id="106" name="Connecteur en angle 105"/>
                  <p:cNvCxnSpPr/>
                  <p:nvPr/>
                </p:nvCxnSpPr>
                <p:spPr bwMode="auto">
                  <a:xfrm flipV="1">
                    <a:off x="2483768" y="4941168"/>
                    <a:ext cx="864096" cy="720080"/>
                  </a:xfrm>
                  <a:prstGeom prst="bentConnector3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7" name="Connecteur en angle 106"/>
                  <p:cNvCxnSpPr/>
                  <p:nvPr/>
                </p:nvCxnSpPr>
                <p:spPr bwMode="auto">
                  <a:xfrm flipH="1" flipV="1">
                    <a:off x="2987824" y="4941168"/>
                    <a:ext cx="864096" cy="720080"/>
                  </a:xfrm>
                  <a:prstGeom prst="bentConnector3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93" name="Grouper 92"/>
                <p:cNvGrpSpPr/>
                <p:nvPr/>
              </p:nvGrpSpPr>
              <p:grpSpPr>
                <a:xfrm>
                  <a:off x="2075948" y="2924944"/>
                  <a:ext cx="648072" cy="864096"/>
                  <a:chOff x="2483768" y="4941168"/>
                  <a:chExt cx="1368152" cy="720080"/>
                </a:xfrm>
              </p:grpSpPr>
              <p:cxnSp>
                <p:nvCxnSpPr>
                  <p:cNvPr id="104" name="Connecteur en angle 103"/>
                  <p:cNvCxnSpPr/>
                  <p:nvPr/>
                </p:nvCxnSpPr>
                <p:spPr bwMode="auto">
                  <a:xfrm flipV="1">
                    <a:off x="2483768" y="4941168"/>
                    <a:ext cx="864096" cy="720080"/>
                  </a:xfrm>
                  <a:prstGeom prst="bentConnector3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5" name="Connecteur en angle 104"/>
                  <p:cNvCxnSpPr/>
                  <p:nvPr/>
                </p:nvCxnSpPr>
                <p:spPr bwMode="auto">
                  <a:xfrm flipH="1" flipV="1">
                    <a:off x="2987824" y="4941168"/>
                    <a:ext cx="864096" cy="720080"/>
                  </a:xfrm>
                  <a:prstGeom prst="bentConnector3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94" name="Connecteur droit avec flèche 93"/>
                <p:cNvCxnSpPr/>
                <p:nvPr/>
              </p:nvCxnSpPr>
              <p:spPr bwMode="auto">
                <a:xfrm>
                  <a:off x="563780" y="3789040"/>
                  <a:ext cx="7488832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95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851812" y="1772816"/>
                  <a:ext cx="4752528" cy="1039937"/>
                </a:xfrm>
                <a:prstGeom prst="line">
                  <a:avLst/>
                </a:prstGeom>
                <a:noFill/>
                <a:ln w="2844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kern="1200" dirty="0"/>
                </a:p>
              </p:txBody>
            </p:sp>
            <p:sp>
              <p:nvSpPr>
                <p:cNvPr id="96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275748" y="2821186"/>
                  <a:ext cx="2187104" cy="0"/>
                </a:xfrm>
                <a:prstGeom prst="line">
                  <a:avLst/>
                </a:prstGeom>
                <a:noFill/>
                <a:ln w="28440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kern="1200"/>
                </a:p>
              </p:txBody>
            </p:sp>
            <p:grpSp>
              <p:nvGrpSpPr>
                <p:cNvPr id="97" name="Grouper 96"/>
                <p:cNvGrpSpPr/>
                <p:nvPr/>
              </p:nvGrpSpPr>
              <p:grpSpPr>
                <a:xfrm>
                  <a:off x="5316308" y="2915652"/>
                  <a:ext cx="648072" cy="864096"/>
                  <a:chOff x="2483768" y="4941168"/>
                  <a:chExt cx="1368152" cy="720080"/>
                </a:xfrm>
              </p:grpSpPr>
              <p:cxnSp>
                <p:nvCxnSpPr>
                  <p:cNvPr id="102" name="Connecteur en angle 101"/>
                  <p:cNvCxnSpPr/>
                  <p:nvPr/>
                </p:nvCxnSpPr>
                <p:spPr bwMode="auto">
                  <a:xfrm flipV="1">
                    <a:off x="2483768" y="4941168"/>
                    <a:ext cx="864096" cy="720080"/>
                  </a:xfrm>
                  <a:prstGeom prst="bentConnector3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3" name="Connecteur en angle 102"/>
                  <p:cNvCxnSpPr/>
                  <p:nvPr/>
                </p:nvCxnSpPr>
                <p:spPr bwMode="auto">
                  <a:xfrm flipH="1" flipV="1">
                    <a:off x="2987824" y="4941168"/>
                    <a:ext cx="864096" cy="720080"/>
                  </a:xfrm>
                  <a:prstGeom prst="bentConnector3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98" name="Grouper 97"/>
                <p:cNvGrpSpPr/>
                <p:nvPr/>
              </p:nvGrpSpPr>
              <p:grpSpPr>
                <a:xfrm>
                  <a:off x="6828476" y="2915652"/>
                  <a:ext cx="648072" cy="864096"/>
                  <a:chOff x="2483768" y="4941168"/>
                  <a:chExt cx="1368152" cy="720080"/>
                </a:xfrm>
              </p:grpSpPr>
              <p:cxnSp>
                <p:nvCxnSpPr>
                  <p:cNvPr id="100" name="Connecteur en angle 99"/>
                  <p:cNvCxnSpPr/>
                  <p:nvPr/>
                </p:nvCxnSpPr>
                <p:spPr bwMode="auto">
                  <a:xfrm flipV="1">
                    <a:off x="2483768" y="4941168"/>
                    <a:ext cx="864096" cy="720080"/>
                  </a:xfrm>
                  <a:prstGeom prst="bentConnector3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1" name="Connecteur en angle 100"/>
                  <p:cNvCxnSpPr/>
                  <p:nvPr/>
                </p:nvCxnSpPr>
                <p:spPr bwMode="auto">
                  <a:xfrm flipH="1" flipV="1">
                    <a:off x="2987824" y="4941168"/>
                    <a:ext cx="864096" cy="720080"/>
                  </a:xfrm>
                  <a:prstGeom prst="bentConnector3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99" name="Rectangle 98"/>
                <p:cNvSpPr/>
                <p:nvPr/>
              </p:nvSpPr>
              <p:spPr bwMode="auto">
                <a:xfrm>
                  <a:off x="3156068" y="2996952"/>
                  <a:ext cx="288032" cy="792088"/>
                </a:xfrm>
                <a:prstGeom prst="rect">
                  <a:avLst/>
                </a:prstGeom>
                <a:solidFill>
                  <a:srgbClr val="00FF00"/>
                </a:solidFill>
                <a:ln w="9525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ZoneTexte 86"/>
              <p:cNvSpPr txBox="1"/>
              <p:nvPr/>
            </p:nvSpPr>
            <p:spPr>
              <a:xfrm>
                <a:off x="4028667" y="3140968"/>
                <a:ext cx="1599216" cy="34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>
                    <a:latin typeface="Calibri"/>
                    <a:cs typeface="Calibri"/>
                  </a:rPr>
                  <a:t>Blow away beam</a:t>
                </a:r>
                <a:endParaRPr lang="en-GB" sz="1600" dirty="0">
                  <a:latin typeface="Calibri"/>
                  <a:cs typeface="Calibri"/>
                </a:endParaRPr>
              </a:p>
            </p:txBody>
          </p:sp>
          <p:sp>
            <p:nvSpPr>
              <p:cNvPr id="88" name="ZoneTexte 87"/>
              <p:cNvSpPr txBox="1"/>
              <p:nvPr/>
            </p:nvSpPr>
            <p:spPr>
              <a:xfrm>
                <a:off x="7029660" y="2996952"/>
                <a:ext cx="1582484" cy="599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>
                    <a:latin typeface="Calibri"/>
                    <a:cs typeface="Calibri"/>
                  </a:rPr>
                  <a:t>Measurement of</a:t>
                </a:r>
              </a:p>
              <a:p>
                <a:r>
                  <a:rPr lang="en-GB" sz="1600" dirty="0" smtClean="0">
                    <a:latin typeface="Calibri"/>
                    <a:cs typeface="Calibri"/>
                  </a:rPr>
                  <a:t>N</a:t>
                </a:r>
                <a:r>
                  <a:rPr lang="en-GB" sz="1600" baseline="-25000" dirty="0" smtClean="0">
                    <a:latin typeface="Calibri"/>
                    <a:cs typeface="Calibri"/>
                  </a:rPr>
                  <a:t>1</a:t>
                </a:r>
                <a:r>
                  <a:rPr lang="en-GB" sz="1600" dirty="0" smtClean="0">
                    <a:latin typeface="Calibri"/>
                    <a:cs typeface="Calibri"/>
                  </a:rPr>
                  <a:t> and N</a:t>
                </a:r>
                <a:r>
                  <a:rPr lang="en-GB" sz="1600" baseline="-25000" dirty="0" smtClean="0">
                    <a:latin typeface="Calibri"/>
                    <a:cs typeface="Calibri"/>
                  </a:rPr>
                  <a:t>2</a:t>
                </a:r>
                <a:endParaRPr lang="en-GB" sz="160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89" name="AutoShape 110"/>
              <p:cNvSpPr>
                <a:spLocks/>
              </p:cNvSpPr>
              <p:nvPr/>
            </p:nvSpPr>
            <p:spPr bwMode="auto">
              <a:xfrm rot="16200000">
                <a:off x="6461273" y="5065737"/>
                <a:ext cx="149225" cy="2193925"/>
              </a:xfrm>
              <a:prstGeom prst="leftBrace">
                <a:avLst>
                  <a:gd name="adj1" fmla="val 122518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kern="1200"/>
              </a:p>
            </p:txBody>
          </p:sp>
        </p:grpSp>
        <p:pic>
          <p:nvPicPr>
            <p:cNvPr id="70" name="Image 6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60" y="2848868"/>
              <a:ext cx="1244600" cy="292100"/>
            </a:xfrm>
            <a:prstGeom prst="rect">
              <a:avLst/>
            </a:prstGeom>
          </p:spPr>
        </p:pic>
        <p:pic>
          <p:nvPicPr>
            <p:cNvPr id="72" name="Image 71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16" y="2344812"/>
              <a:ext cx="1981200" cy="292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313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6" y="1124744"/>
            <a:ext cx="5184000" cy="388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200" dirty="0" err="1" smtClean="0"/>
              <a:t>Velocity</a:t>
            </a:r>
            <a:r>
              <a:rPr lang="fr-FR" sz="2200" dirty="0" smtClean="0"/>
              <a:t> </a:t>
            </a:r>
            <a:r>
              <a:rPr lang="fr-FR" sz="2200" dirty="0" err="1" smtClean="0"/>
              <a:t>sensor</a:t>
            </a:r>
            <a:r>
              <a:rPr lang="fr-FR" sz="2200" dirty="0" smtClean="0"/>
              <a:t> </a:t>
            </a:r>
            <a:r>
              <a:rPr lang="fr-FR" sz="2200" dirty="0" err="1" smtClean="0"/>
              <a:t>based</a:t>
            </a:r>
            <a:r>
              <a:rPr lang="fr-FR" sz="2200" dirty="0" smtClean="0"/>
              <a:t> on </a:t>
            </a:r>
            <a:r>
              <a:rPr lang="fr-FR" sz="2200" dirty="0" err="1" smtClean="0"/>
              <a:t>atom</a:t>
            </a:r>
            <a:r>
              <a:rPr lang="fr-FR" sz="2200" dirty="0" smtClean="0"/>
              <a:t> </a:t>
            </a:r>
            <a:r>
              <a:rPr lang="fr-FR" sz="2200" dirty="0" err="1" smtClean="0"/>
              <a:t>interferometry</a:t>
            </a: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5157192"/>
            <a:ext cx="5976664" cy="1877437"/>
          </a:xfrm>
        </p:spPr>
        <p:txBody>
          <a:bodyPr/>
          <a:lstStyle/>
          <a:p>
            <a:r>
              <a:rPr lang="fr-FR" dirty="0" smtClean="0"/>
              <a:t>Typical </a:t>
            </a:r>
            <a:r>
              <a:rPr lang="fr-FR" dirty="0" err="1" smtClean="0"/>
              <a:t>uncertainty</a:t>
            </a:r>
            <a:r>
              <a:rPr lang="fr-FR" dirty="0" smtClean="0"/>
              <a:t> on the center  :  0.1 Hz</a:t>
            </a:r>
          </a:p>
          <a:p>
            <a:r>
              <a:rPr lang="fr-FR" dirty="0"/>
              <a:t>1 point = 1 </a:t>
            </a:r>
            <a:r>
              <a:rPr lang="fr-FR" dirty="0" smtClean="0"/>
              <a:t>full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sequence</a:t>
            </a:r>
            <a:r>
              <a:rPr lang="fr-FR" dirty="0" smtClean="0"/>
              <a:t> ( 850 ms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152159" y="1693257"/>
            <a:ext cx="36045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/>
                <a:cs typeface="Calibri"/>
              </a:rPr>
              <a:t>Doppler shift due to </a:t>
            </a:r>
            <a:r>
              <a:rPr lang="en-GB" sz="2000" dirty="0" err="1" smtClean="0">
                <a:latin typeface="Calibri"/>
                <a:cs typeface="Calibri"/>
              </a:rPr>
              <a:t>v</a:t>
            </a:r>
            <a:r>
              <a:rPr lang="en-GB" sz="2000" baseline="-25000" dirty="0" err="1" smtClean="0">
                <a:latin typeface="Calibri"/>
                <a:cs typeface="Calibri"/>
              </a:rPr>
              <a:t>r</a:t>
            </a:r>
            <a:r>
              <a:rPr lang="en-GB" sz="2000" dirty="0" smtClean="0">
                <a:latin typeface="Calibri"/>
                <a:cs typeface="Calibri"/>
              </a:rPr>
              <a:t> = 15 kHz</a:t>
            </a:r>
          </a:p>
          <a:p>
            <a:endParaRPr lang="en-GB" sz="2000" dirty="0">
              <a:latin typeface="Calibri"/>
              <a:cs typeface="Calibri"/>
            </a:endParaRPr>
          </a:p>
          <a:p>
            <a:r>
              <a:rPr lang="en-GB" sz="2000" dirty="0" smtClean="0">
                <a:latin typeface="Calibri"/>
                <a:cs typeface="Calibri"/>
              </a:rPr>
              <a:t>≈ 10</a:t>
            </a:r>
            <a:r>
              <a:rPr lang="en-GB" sz="2000" baseline="30000" dirty="0" smtClean="0">
                <a:latin typeface="Calibri"/>
                <a:cs typeface="Calibri"/>
              </a:rPr>
              <a:t>-5</a:t>
            </a:r>
            <a:r>
              <a:rPr lang="en-GB" sz="2000" dirty="0" smtClean="0">
                <a:latin typeface="Calibri"/>
                <a:cs typeface="Calibri"/>
              </a:rPr>
              <a:t> in 1.5 min integration time</a:t>
            </a:r>
          </a:p>
          <a:p>
            <a:endParaRPr lang="en-GB" sz="2000" dirty="0">
              <a:latin typeface="Calibri"/>
              <a:cs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59632" y="908720"/>
            <a:ext cx="2905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alibri"/>
                <a:cs typeface="Calibri"/>
              </a:rPr>
              <a:t>Typical atomic fringes</a:t>
            </a:r>
            <a:endParaRPr lang="en-GB"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81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>
                <a:latin typeface="Arial"/>
                <a:cs typeface="Arial"/>
              </a:rPr>
              <a:t>Coherent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 err="1" smtClean="0">
                <a:latin typeface="Arial"/>
                <a:cs typeface="Arial"/>
              </a:rPr>
              <a:t>acceleration</a:t>
            </a:r>
            <a:r>
              <a:rPr lang="fr-FR" dirty="0" smtClean="0">
                <a:latin typeface="Arial"/>
                <a:cs typeface="Arial"/>
              </a:rPr>
              <a:t> of </a:t>
            </a:r>
            <a:r>
              <a:rPr lang="fr-FR" dirty="0" err="1" smtClean="0">
                <a:latin typeface="Arial"/>
                <a:cs typeface="Arial"/>
              </a:rPr>
              <a:t>atoms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3528" y="908720"/>
            <a:ext cx="8137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2"/>
              </a:buBlip>
            </a:pPr>
            <a:r>
              <a:rPr lang="fr-FR" sz="2000" dirty="0">
                <a:latin typeface="Arial" charset="0"/>
              </a:rPr>
              <a:t>  </a:t>
            </a:r>
            <a:r>
              <a:rPr lang="fr-FR" sz="1800" dirty="0">
                <a:latin typeface="Calibri"/>
                <a:cs typeface="Calibri"/>
              </a:rPr>
              <a:t>Succession of </a:t>
            </a:r>
            <a:r>
              <a:rPr lang="fr-FR" sz="1800" dirty="0" err="1">
                <a:latin typeface="Calibri"/>
                <a:cs typeface="Calibri"/>
              </a:rPr>
              <a:t>stimulated</a:t>
            </a:r>
            <a:r>
              <a:rPr lang="fr-FR" sz="1800" dirty="0">
                <a:latin typeface="Calibri"/>
                <a:cs typeface="Calibri"/>
              </a:rPr>
              <a:t> </a:t>
            </a:r>
            <a:r>
              <a:rPr lang="fr-FR" sz="1800" dirty="0" smtClean="0">
                <a:latin typeface="Calibri"/>
                <a:cs typeface="Calibri"/>
              </a:rPr>
              <a:t>Raman transitions (</a:t>
            </a:r>
            <a:r>
              <a:rPr lang="fr-FR" sz="1800" dirty="0" err="1" smtClean="0">
                <a:latin typeface="Calibri"/>
                <a:cs typeface="Calibri"/>
              </a:rPr>
              <a:t>same</a:t>
            </a:r>
            <a:r>
              <a:rPr lang="fr-FR" sz="1800" dirty="0" smtClean="0">
                <a:latin typeface="Calibri"/>
                <a:cs typeface="Calibri"/>
              </a:rPr>
              <a:t> hyperfine </a:t>
            </a:r>
            <a:r>
              <a:rPr lang="fr-FR" sz="1800" dirty="0" err="1" smtClean="0">
                <a:latin typeface="Calibri"/>
                <a:cs typeface="Calibri"/>
              </a:rPr>
              <a:t>level</a:t>
            </a:r>
            <a:r>
              <a:rPr lang="fr-FR" sz="1800" dirty="0" smtClean="0">
                <a:latin typeface="Calibri"/>
                <a:cs typeface="Calibri"/>
              </a:rPr>
              <a:t> F=1)</a:t>
            </a:r>
            <a:endParaRPr lang="fr-FR" sz="1800" dirty="0">
              <a:latin typeface="Calibri"/>
              <a:cs typeface="Calibri"/>
            </a:endParaRPr>
          </a:p>
        </p:txBody>
      </p:sp>
      <p:grpSp>
        <p:nvGrpSpPr>
          <p:cNvPr id="29" name="Grouper 28"/>
          <p:cNvGrpSpPr/>
          <p:nvPr/>
        </p:nvGrpSpPr>
        <p:grpSpPr>
          <a:xfrm>
            <a:off x="1547664" y="1700808"/>
            <a:ext cx="5904656" cy="2520280"/>
            <a:chOff x="538036" y="1988840"/>
            <a:chExt cx="7597225" cy="3600400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988840"/>
              <a:ext cx="3131213" cy="36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7" name="Connecteur droit 6"/>
            <p:cNvCxnSpPr/>
            <p:nvPr/>
          </p:nvCxnSpPr>
          <p:spPr bwMode="auto">
            <a:xfrm>
              <a:off x="1187624" y="4797152"/>
              <a:ext cx="144016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Connecteur droit 7"/>
            <p:cNvCxnSpPr/>
            <p:nvPr/>
          </p:nvCxnSpPr>
          <p:spPr bwMode="auto">
            <a:xfrm>
              <a:off x="2267744" y="3789040"/>
              <a:ext cx="10801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Connecteur droit 8"/>
            <p:cNvCxnSpPr/>
            <p:nvPr/>
          </p:nvCxnSpPr>
          <p:spPr bwMode="auto">
            <a:xfrm>
              <a:off x="971600" y="2060848"/>
              <a:ext cx="187220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 Box 125"/>
            <p:cNvSpPr txBox="1">
              <a:spLocks noChangeArrowheads="1"/>
            </p:cNvSpPr>
            <p:nvPr/>
          </p:nvSpPr>
          <p:spPr bwMode="auto">
            <a:xfrm>
              <a:off x="2915815" y="3281291"/>
              <a:ext cx="557213" cy="386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 kern="1200" dirty="0">
                  <a:solidFill>
                    <a:schemeClr val="accent2"/>
                  </a:solidFill>
                  <a:latin typeface="Calibri" charset="0"/>
                </a:rPr>
                <a:t>F=2</a:t>
              </a:r>
            </a:p>
          </p:txBody>
        </p:sp>
        <p:sp>
          <p:nvSpPr>
            <p:cNvPr id="11" name="Text Box 125"/>
            <p:cNvSpPr txBox="1">
              <a:spLocks noChangeArrowheads="1"/>
            </p:cNvSpPr>
            <p:nvPr/>
          </p:nvSpPr>
          <p:spPr bwMode="auto">
            <a:xfrm>
              <a:off x="538036" y="4581128"/>
              <a:ext cx="56024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 kern="1200" dirty="0">
                  <a:solidFill>
                    <a:schemeClr val="accent2"/>
                  </a:solidFill>
                  <a:latin typeface="Calibri" charset="0"/>
                </a:rPr>
                <a:t>F</a:t>
              </a:r>
              <a:r>
                <a:rPr lang="fr-FR" sz="2000" kern="1200" dirty="0" smtClean="0">
                  <a:solidFill>
                    <a:schemeClr val="accent2"/>
                  </a:solidFill>
                  <a:latin typeface="Calibri" charset="0"/>
                </a:rPr>
                <a:t>=1</a:t>
              </a:r>
              <a:endParaRPr lang="fr-FR" sz="2000" kern="1200" dirty="0">
                <a:solidFill>
                  <a:schemeClr val="accent2"/>
                </a:solidFill>
                <a:latin typeface="Calibri" charset="0"/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 bwMode="auto">
            <a:xfrm>
              <a:off x="971600" y="2492896"/>
              <a:ext cx="187220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Connecteur droit avec flèche 13"/>
            <p:cNvCxnSpPr/>
            <p:nvPr/>
          </p:nvCxnSpPr>
          <p:spPr bwMode="auto">
            <a:xfrm flipV="1">
              <a:off x="1403648" y="2492896"/>
              <a:ext cx="504056" cy="23042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Connecteur droit avec flèche 14"/>
            <p:cNvCxnSpPr/>
            <p:nvPr/>
          </p:nvCxnSpPr>
          <p:spPr bwMode="auto">
            <a:xfrm>
              <a:off x="1979712" y="2492896"/>
              <a:ext cx="288032" cy="23042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Connecteur droit 18"/>
            <p:cNvCxnSpPr/>
            <p:nvPr/>
          </p:nvCxnSpPr>
          <p:spPr bwMode="auto">
            <a:xfrm flipV="1">
              <a:off x="2411760" y="3933056"/>
              <a:ext cx="2448272" cy="792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Connecteur droit 19"/>
            <p:cNvCxnSpPr/>
            <p:nvPr/>
          </p:nvCxnSpPr>
          <p:spPr bwMode="auto">
            <a:xfrm>
              <a:off x="2420144" y="4949552"/>
              <a:ext cx="2439888" cy="279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Connecteur droit avec flèche 26"/>
            <p:cNvCxnSpPr/>
            <p:nvPr/>
          </p:nvCxnSpPr>
          <p:spPr bwMode="auto">
            <a:xfrm>
              <a:off x="2483768" y="2060848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ZoneTexte 27"/>
            <p:cNvSpPr txBox="1"/>
            <p:nvPr/>
          </p:nvSpPr>
          <p:spPr>
            <a:xfrm>
              <a:off x="2721044" y="1988840"/>
              <a:ext cx="1243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latin typeface="Symbol" charset="2"/>
                  <a:cs typeface="Symbol" charset="2"/>
                </a:rPr>
                <a:t>D</a:t>
              </a:r>
              <a:r>
                <a:rPr lang="en-GB" sz="1800" dirty="0" smtClean="0"/>
                <a:t>=30 GHz</a:t>
              </a:r>
              <a:endParaRPr lang="en-GB" sz="1800" dirty="0"/>
            </a:p>
          </p:txBody>
        </p:sp>
      </p:grpSp>
      <p:pic>
        <p:nvPicPr>
          <p:cNvPr id="32" name="Image 3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84" y="4509120"/>
            <a:ext cx="1600200" cy="25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7584" y="4789601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Blip>
                <a:blip r:embed="rId5"/>
              </a:buBlip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Adiabatic passage : coherent acceleration of the atoms</a:t>
            </a:r>
          </a:p>
          <a:p>
            <a:pPr lvl="0" algn="l"/>
            <a:endParaRPr lang="fr-FR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0" algn="l">
              <a:buBlip>
                <a:blip r:embed="rId5"/>
              </a:buBlip>
            </a:pPr>
            <a:r>
              <a:rPr lang="fr-FR" sz="20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Transfer up to 1000 </a:t>
            </a:r>
            <a:r>
              <a:rPr lang="en-GB" sz="2000" dirty="0" err="1" smtClean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lang="en-GB" sz="2000" baseline="-25000" dirty="0" err="1" smtClean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 with efficiency of 99.97% per recoil</a:t>
            </a:r>
            <a:endParaRPr lang="en-GB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9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/>
                <a:cs typeface="Calibri"/>
              </a:rPr>
              <a:t>Coherent acceleration of atoms : Bloch oscillations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3528" y="962725"/>
            <a:ext cx="83529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GB" sz="1800" dirty="0" smtClean="0">
                <a:latin typeface="Calibri"/>
                <a:cs typeface="Calibri"/>
              </a:rPr>
              <a:t>Atoms placed in an accelerated standing wave experiment periodic potential (light shift) and inertial force.</a:t>
            </a:r>
          </a:p>
          <a:p>
            <a:pPr algn="just"/>
            <a:r>
              <a:rPr lang="en-GB" sz="1800" b="0" dirty="0" smtClean="0">
                <a:latin typeface="Calibri"/>
                <a:cs typeface="Calibri"/>
              </a:rPr>
              <a:t>  </a:t>
            </a:r>
            <a:endParaRPr lang="en-GB" sz="1800" b="0" dirty="0">
              <a:latin typeface="Calibri"/>
              <a:cs typeface="Calibri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21" y="1916832"/>
            <a:ext cx="4444358" cy="846546"/>
          </a:xfrm>
          <a:prstGeom prst="rect">
            <a:avLst/>
          </a:prstGeom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95536" y="3945830"/>
            <a:ext cx="83529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1800" dirty="0" smtClean="0">
                <a:solidFill>
                  <a:srgbClr val="0000FF"/>
                </a:solidFill>
                <a:latin typeface="Calibri"/>
                <a:cs typeface="Calibri"/>
              </a:rPr>
              <a:t>after one Bloch oscillation atoms get 2 recoils velocity</a:t>
            </a:r>
          </a:p>
          <a:p>
            <a:endParaRPr lang="en-GB" sz="1800" b="0" dirty="0">
              <a:latin typeface="Calibri"/>
              <a:cs typeface="Calibri"/>
            </a:endParaRPr>
          </a:p>
          <a:p>
            <a:r>
              <a:rPr lang="en-GB" sz="1800" b="0" dirty="0" smtClean="0">
                <a:solidFill>
                  <a:srgbClr val="FF0000"/>
                </a:solidFill>
                <a:latin typeface="Calibri"/>
                <a:cs typeface="Calibri"/>
              </a:rPr>
              <a:t>This point of view is important for understanding systematic effects </a:t>
            </a:r>
            <a:endParaRPr lang="en-GB" sz="18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35544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20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774727" y="87015"/>
            <a:ext cx="3084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400" dirty="0" err="1">
                <a:latin typeface="Calibri"/>
                <a:cs typeface="Calibri"/>
              </a:rPr>
              <a:t>Measurement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protocol</a:t>
            </a:r>
            <a:endParaRPr lang="fr-FR" sz="2400" dirty="0">
              <a:latin typeface="Calibri"/>
              <a:cs typeface="Calibri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531468"/>
              </p:ext>
            </p:extLst>
          </p:nvPr>
        </p:nvGraphicFramePr>
        <p:xfrm>
          <a:off x="4803833" y="1196752"/>
          <a:ext cx="4520695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orelDRAW" r:id="rId3" imgW="6559601" imgH="6269431" progId="CorelDRAW.Graphic.10">
                  <p:embed/>
                </p:oleObj>
              </mc:Choice>
              <mc:Fallback>
                <p:oleObj name="CorelDRAW" r:id="rId3" imgW="6559601" imgH="6269431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833" y="1196752"/>
                        <a:ext cx="4520695" cy="4320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er 2"/>
          <p:cNvGrpSpPr/>
          <p:nvPr/>
        </p:nvGrpSpPr>
        <p:grpSpPr>
          <a:xfrm>
            <a:off x="107603" y="836712"/>
            <a:ext cx="4608413" cy="5470867"/>
            <a:chOff x="107603" y="836712"/>
            <a:chExt cx="4608413" cy="5470867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03" y="836712"/>
              <a:ext cx="4608413" cy="4578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1979712" y="5661248"/>
              <a:ext cx="25571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just">
                <a:buFont typeface="Arial"/>
                <a:buChar char="•"/>
              </a:pPr>
              <a:r>
                <a:rPr lang="en-GB" sz="1800" dirty="0" smtClean="0">
                  <a:solidFill>
                    <a:srgbClr val="FF0000"/>
                  </a:solidFill>
                </a:rPr>
                <a:t>To get ride of gravity</a:t>
              </a:r>
            </a:p>
            <a:p>
              <a:pPr marL="285750" indent="-285750" algn="just">
                <a:buFont typeface="Arial"/>
                <a:buChar char="•"/>
              </a:pPr>
              <a:r>
                <a:rPr lang="en-GB" sz="1800" dirty="0" smtClean="0">
                  <a:solidFill>
                    <a:srgbClr val="FF0000"/>
                  </a:solidFill>
                </a:rPr>
                <a:t>to cancel level shifts</a:t>
              </a:r>
              <a:endParaRPr lang="en-GB" sz="1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71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err="1" smtClean="0"/>
              <a:t>Measurement</a:t>
            </a:r>
            <a:r>
              <a:rPr lang="fr-FR" dirty="0" smtClean="0"/>
              <a:t> of the </a:t>
            </a:r>
            <a:r>
              <a:rPr lang="fr-FR" dirty="0" err="1" smtClean="0"/>
              <a:t>recoil</a:t>
            </a:r>
            <a:r>
              <a:rPr lang="fr-FR" dirty="0" smtClean="0"/>
              <a:t> </a:t>
            </a:r>
            <a:r>
              <a:rPr lang="fr-FR" dirty="0" err="1" smtClean="0"/>
              <a:t>velocity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5343872" cy="27902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47900" y="1615708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3568" y="4581128"/>
            <a:ext cx="72728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Transfer up to 1000 </a:t>
            </a:r>
            <a:r>
              <a:rPr lang="fr-FR" sz="1800" dirty="0" err="1">
                <a:solidFill>
                  <a:schemeClr val="tx1"/>
                </a:solidFill>
                <a:latin typeface="Calibri"/>
                <a:cs typeface="Calibri"/>
              </a:rPr>
              <a:t>v</a:t>
            </a:r>
            <a:r>
              <a:rPr lang="fr-FR" sz="1800" baseline="-25000" dirty="0" err="1">
                <a:solidFill>
                  <a:schemeClr val="tx1"/>
                </a:solidFill>
                <a:latin typeface="Calibri"/>
                <a:cs typeface="Calibri"/>
              </a:rPr>
              <a:t>r</a:t>
            </a: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Calibri"/>
                <a:cs typeface="Calibri"/>
              </a:rPr>
              <a:t>with</a:t>
            </a: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Calibri"/>
                <a:cs typeface="Calibri"/>
              </a:rPr>
              <a:t>efficiency</a:t>
            </a: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 of 99.97% per </a:t>
            </a:r>
            <a:r>
              <a:rPr lang="fr-FR" sz="1800" dirty="0" err="1" smtClean="0">
                <a:solidFill>
                  <a:schemeClr val="tx1"/>
                </a:solidFill>
                <a:latin typeface="Calibri"/>
                <a:cs typeface="Calibri"/>
              </a:rPr>
              <a:t>recoil</a:t>
            </a:r>
            <a:r>
              <a:rPr lang="fr-FR" sz="1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</a:p>
          <a:p>
            <a:pPr lvl="0" algn="l"/>
            <a:endParaRPr lang="fr-FR" sz="1800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l"/>
            <a:r>
              <a:rPr lang="en-GB" sz="1800" dirty="0" smtClean="0">
                <a:latin typeface="Calibri"/>
                <a:cs typeface="Calibri"/>
              </a:rPr>
              <a:t>                       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statistical uncertainty of 10</a:t>
            </a:r>
            <a:r>
              <a:rPr lang="en-GB" sz="2000" baseline="30000" dirty="0" smtClean="0">
                <a:solidFill>
                  <a:srgbClr val="0000FF"/>
                </a:solidFill>
                <a:latin typeface="Calibri"/>
                <a:cs typeface="Calibri"/>
              </a:rPr>
              <a:t>-8</a:t>
            </a:r>
            <a:r>
              <a:rPr lang="en-GB" sz="20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Calibri"/>
              </a:rPr>
              <a:t>in 1.5 min integration time</a:t>
            </a:r>
          </a:p>
          <a:p>
            <a:pPr lvl="0" algn="l"/>
            <a:endParaRPr lang="fr-FR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Flèche vers la droite 4"/>
          <p:cNvSpPr/>
          <p:nvPr/>
        </p:nvSpPr>
        <p:spPr bwMode="auto">
          <a:xfrm>
            <a:off x="899592" y="5301208"/>
            <a:ext cx="720080" cy="144016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rgbClr val="BBE0E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7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056784" cy="351680"/>
          </a:xfrm>
        </p:spPr>
        <p:txBody>
          <a:bodyPr>
            <a:noAutofit/>
          </a:bodyPr>
          <a:lstStyle/>
          <a:p>
            <a:pPr lvl="0" algn="ctr"/>
            <a:r>
              <a:rPr lang="fr-FR" kern="1200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The </a:t>
            </a:r>
            <a:r>
              <a:rPr lang="fr-FR" kern="1200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fine-structure constant </a:t>
            </a:r>
            <a:r>
              <a:rPr lang="fr-FR" kern="1200" dirty="0">
                <a:solidFill>
                  <a:srgbClr val="0000FF"/>
                </a:solidFill>
                <a:latin typeface="Symbol" charset="2"/>
                <a:ea typeface="ＭＳ Ｐゴシック" charset="0"/>
                <a:cs typeface="Symbol" charset="2"/>
              </a:rPr>
              <a:t>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47886" y="1124744"/>
            <a:ext cx="685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is the low energy coupling constant of electromagnetic interaction</a:t>
            </a:r>
          </a:p>
        </p:txBody>
      </p:sp>
      <p:pic>
        <p:nvPicPr>
          <p:cNvPr id="12" name="Espace réservé du contenu 6" descr="latex-image-1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05" b="-14505"/>
          <a:stretch>
            <a:fillRect/>
          </a:stretch>
        </p:blipFill>
        <p:spPr>
          <a:xfrm>
            <a:off x="395536" y="836712"/>
            <a:ext cx="1547515" cy="940479"/>
          </a:xfrm>
          <a:prstGeom prst="rect">
            <a:avLst/>
          </a:prstGeom>
        </p:spPr>
      </p:pic>
      <p:pic>
        <p:nvPicPr>
          <p:cNvPr id="6" name="Image 5" descr="CODATA2010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79875"/>
            <a:ext cx="8855968" cy="339334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571837" y="5517232"/>
            <a:ext cx="573746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2400" dirty="0" smtClean="0">
                <a:solidFill>
                  <a:srgbClr val="FF0000"/>
                </a:solidFill>
                <a:latin typeface="Calibri"/>
                <a:cs typeface="Calibri"/>
              </a:rPr>
              <a:t>Key role: </a:t>
            </a:r>
          </a:p>
          <a:p>
            <a:pPr marL="342900" indent="-342900" algn="just">
              <a:buFont typeface="Arial"/>
              <a:buChar char="•"/>
            </a:pPr>
            <a:r>
              <a:rPr lang="en-GB" sz="2400" dirty="0" smtClean="0">
                <a:solidFill>
                  <a:srgbClr val="0000FF"/>
                </a:solidFill>
                <a:latin typeface="Calibri"/>
                <a:cs typeface="Calibri"/>
              </a:rPr>
              <a:t>Redefinition of the new SI</a:t>
            </a:r>
          </a:p>
          <a:p>
            <a:pPr marL="342900" indent="-342900" algn="just">
              <a:buFont typeface="Arial"/>
              <a:buChar char="•"/>
            </a:pPr>
            <a:r>
              <a:rPr lang="en-GB" sz="2400" dirty="0" smtClean="0">
                <a:solidFill>
                  <a:srgbClr val="0000FF"/>
                </a:solidFill>
                <a:latin typeface="Calibri"/>
                <a:cs typeface="Calibri"/>
              </a:rPr>
              <a:t>Tests of quantum electrodynamics theory</a:t>
            </a:r>
            <a:endParaRPr lang="en-GB" sz="24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67744" y="1619508"/>
            <a:ext cx="674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>
                <a:solidFill>
                  <a:schemeClr val="tx1"/>
                </a:solidFill>
                <a:latin typeface="Calibri"/>
                <a:cs typeface="Calibri"/>
              </a:rPr>
              <a:t>CODATA 2010: P. J. Mohr et al., Rev. Mod. Phys. 84, 1527-1605 (2012)</a:t>
            </a:r>
          </a:p>
        </p:txBody>
      </p:sp>
    </p:spTree>
    <p:extLst>
      <p:ext uri="{BB962C8B-B14F-4D97-AF65-F5344CB8AC3E}">
        <p14:creationId xmlns:p14="http://schemas.microsoft.com/office/powerpoint/2010/main" val="240669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latin typeface="Arial"/>
                <a:cs typeface="Arial"/>
              </a:rPr>
              <a:t>Errors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</a:rPr>
              <a:t>Budget in 2011</a:t>
            </a:r>
            <a:endParaRPr lang="fr-FR" dirty="0">
              <a:latin typeface="Arial"/>
              <a:cs typeface="Arial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09625"/>
            <a:ext cx="8497888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97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latin typeface="Arial"/>
                <a:cs typeface="Arial"/>
              </a:rPr>
              <a:t>Errors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</a:rPr>
              <a:t>Budget in 2011</a:t>
            </a:r>
            <a:endParaRPr lang="fr-FR" dirty="0">
              <a:latin typeface="Arial"/>
              <a:cs typeface="Arial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09625"/>
            <a:ext cx="8497888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" name="Grouper 4"/>
          <p:cNvGrpSpPr/>
          <p:nvPr/>
        </p:nvGrpSpPr>
        <p:grpSpPr>
          <a:xfrm>
            <a:off x="1619672" y="2564904"/>
            <a:ext cx="5472608" cy="2448272"/>
            <a:chOff x="1475656" y="3861048"/>
            <a:chExt cx="5472608" cy="2448272"/>
          </a:xfrm>
        </p:grpSpPr>
        <p:sp>
          <p:nvSpPr>
            <p:cNvPr id="6" name="Rectangle 5"/>
            <p:cNvSpPr/>
            <p:nvPr/>
          </p:nvSpPr>
          <p:spPr bwMode="auto">
            <a:xfrm>
              <a:off x="1475656" y="3861048"/>
              <a:ext cx="5472608" cy="24482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200" i="0" u="sng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/>
                  <a:cs typeface="Calibri"/>
                </a:rPr>
                <a:t>Wave</a:t>
              </a:r>
              <a:r>
                <a:rPr lang="en-GB" sz="2200" u="sng" dirty="0" err="1" smtClean="0">
                  <a:solidFill>
                    <a:srgbClr val="FF0000"/>
                  </a:solidFill>
                  <a:latin typeface="Calibri"/>
                  <a:cs typeface="Calibri"/>
                </a:rPr>
                <a:t>front</a:t>
              </a:r>
              <a:r>
                <a:rPr lang="en-GB" sz="2200" u="sng" dirty="0" smtClean="0">
                  <a:solidFill>
                    <a:srgbClr val="FF0000"/>
                  </a:solidFill>
                  <a:latin typeface="Calibri"/>
                  <a:cs typeface="Calibri"/>
                </a:rPr>
                <a:t> curvature and </a:t>
              </a:r>
              <a:r>
                <a:rPr lang="en-GB" sz="2200" u="sng" dirty="0" err="1" smtClean="0">
                  <a:solidFill>
                    <a:srgbClr val="FF0000"/>
                  </a:solidFill>
                  <a:latin typeface="Calibri"/>
                  <a:cs typeface="Calibri"/>
                </a:rPr>
                <a:t>Gouy</a:t>
              </a:r>
              <a:r>
                <a:rPr lang="en-GB" sz="2200" u="sng" dirty="0" smtClean="0">
                  <a:solidFill>
                    <a:srgbClr val="FF0000"/>
                  </a:solidFill>
                  <a:latin typeface="Calibri"/>
                  <a:cs typeface="Calibri"/>
                </a:rPr>
                <a:t> phase</a:t>
              </a:r>
            </a:p>
            <a:p>
              <a:pPr>
                <a:lnSpc>
                  <a:spcPct val="60000"/>
                </a:lnSpc>
              </a:pPr>
              <a:endParaRPr lang="en-GB" sz="2200" u="sng" dirty="0" smtClean="0">
                <a:solidFill>
                  <a:srgbClr val="000090"/>
                </a:solidFill>
                <a:latin typeface="Calibri"/>
                <a:cs typeface="Calibri"/>
              </a:endParaRPr>
            </a:p>
            <a:p>
              <a:pPr marL="342900" indent="-342900" algn="l">
                <a:buFont typeface="Arial"/>
                <a:buChar char="•"/>
              </a:pPr>
              <a:r>
                <a:rPr lang="en-GB" sz="2200" i="1" dirty="0" smtClean="0">
                  <a:solidFill>
                    <a:srgbClr val="000090"/>
                  </a:solidFill>
                  <a:latin typeface="Calibri"/>
                  <a:cs typeface="Calibri"/>
                </a:rPr>
                <a:t>p = </a:t>
              </a:r>
              <a:r>
                <a:rPr lang="en-GB" sz="2000" i="1" kern="0" dirty="0" err="1" smtClean="0">
                  <a:solidFill>
                    <a:srgbClr val="000090"/>
                  </a:solidFill>
                  <a:latin typeface="Calibri"/>
                  <a:ea typeface="Lucida Grande"/>
                  <a:cs typeface="Calibri"/>
                </a:rPr>
                <a:t>ħ</a:t>
              </a:r>
              <a:r>
                <a:rPr lang="en-GB" sz="2000" i="1" kern="0" dirty="0" err="1" smtClean="0">
                  <a:solidFill>
                    <a:srgbClr val="000090"/>
                  </a:solidFill>
                  <a:latin typeface="Calibri"/>
                  <a:ea typeface="+mj-ea"/>
                  <a:cs typeface="Calibri"/>
                </a:rPr>
                <a:t>k</a:t>
              </a:r>
              <a:r>
                <a:rPr lang="en-GB" sz="2000" i="1" kern="0" dirty="0" smtClean="0">
                  <a:solidFill>
                    <a:srgbClr val="000090"/>
                  </a:solidFill>
                  <a:latin typeface="Calibri"/>
                  <a:ea typeface="+mj-ea"/>
                  <a:cs typeface="Calibri"/>
                </a:rPr>
                <a:t> </a:t>
              </a:r>
              <a:r>
                <a:rPr lang="en-GB" sz="2000" kern="0" dirty="0" smtClean="0">
                  <a:solidFill>
                    <a:srgbClr val="000090"/>
                  </a:solidFill>
                  <a:latin typeface="Calibri"/>
                  <a:ea typeface="+mj-ea"/>
                  <a:cs typeface="Calibri"/>
                </a:rPr>
                <a:t>holds only for perfect plane wave</a:t>
              </a:r>
            </a:p>
            <a:p>
              <a:pPr marL="342900" indent="-342900" algn="l">
                <a:buFont typeface="Arial"/>
                <a:buChar char="•"/>
              </a:pPr>
              <a:r>
                <a:rPr lang="en-GB" sz="2000" kern="0" dirty="0" smtClean="0">
                  <a:solidFill>
                    <a:srgbClr val="000090"/>
                  </a:solidFill>
                  <a:latin typeface="Calibri"/>
                  <a:ea typeface="+mj-ea"/>
                  <a:cs typeface="Calibri"/>
                </a:rPr>
                <a:t>For a Gaussian laser beam p = </a:t>
              </a:r>
              <a:r>
                <a:rPr lang="en-GB" sz="2000" i="1" dirty="0" err="1" smtClean="0">
                  <a:solidFill>
                    <a:srgbClr val="000090"/>
                  </a:solidFill>
                  <a:latin typeface="Calibri"/>
                  <a:ea typeface="Lucida Grande"/>
                  <a:cs typeface="Calibri"/>
                </a:rPr>
                <a:t>ħ</a:t>
              </a:r>
              <a:r>
                <a:rPr lang="en-GB" sz="2000" i="1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k</a:t>
              </a:r>
              <a:r>
                <a:rPr lang="en-GB" sz="2000" i="1" baseline="-250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eff</a:t>
              </a:r>
              <a:endParaRPr lang="en-GB" sz="20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  <p:pic>
          <p:nvPicPr>
            <p:cNvPr id="7" name="Image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5373216"/>
              <a:ext cx="4584700" cy="698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782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15616" y="25460"/>
            <a:ext cx="7056784" cy="523220"/>
          </a:xfrm>
        </p:spPr>
        <p:txBody>
          <a:bodyPr>
            <a:no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Recent </a:t>
            </a:r>
            <a:r>
              <a:rPr lang="en-GB" sz="2000" dirty="0" err="1" smtClean="0">
                <a:solidFill>
                  <a:srgbClr val="FF0000"/>
                </a:solidFill>
              </a:rPr>
              <a:t>improvments</a:t>
            </a:r>
            <a:r>
              <a:rPr lang="en-GB" sz="2000" dirty="0" smtClean="0">
                <a:solidFill>
                  <a:srgbClr val="FF0000"/>
                </a:solidFill>
              </a:rPr>
              <a:t> of the experiment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836712"/>
            <a:ext cx="7920880" cy="400110"/>
          </a:xfrm>
          <a:prstGeom prst="rect">
            <a:avLst/>
          </a:prstGeom>
          <a:noFill/>
          <a:ln>
            <a:solidFill>
              <a:srgbClr val="BBE0E3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fr-FR" sz="2000" kern="0" dirty="0" smtClean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High </a:t>
            </a:r>
            <a:r>
              <a:rPr lang="fr-FR" sz="2000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power </a:t>
            </a:r>
            <a:r>
              <a:rPr lang="fr-FR" sz="2000" kern="0" dirty="0" smtClean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laser 11W </a:t>
            </a:r>
            <a:r>
              <a:rPr lang="fr-FR" sz="2000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@780 </a:t>
            </a:r>
            <a:r>
              <a:rPr lang="fr-FR" sz="2000" kern="0" dirty="0" smtClean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n</a:t>
            </a:r>
            <a:r>
              <a:rPr lang="fr-FR" sz="2000" kern="0" dirty="0" smtClean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m                       </a:t>
            </a:r>
            <a:r>
              <a:rPr lang="fr-FR" sz="2000" kern="0" dirty="0" err="1" smtClean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Gouy</a:t>
            </a:r>
            <a:r>
              <a:rPr lang="fr-FR" sz="2000" kern="0" dirty="0" smtClean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 phase </a:t>
            </a:r>
            <a:r>
              <a:rPr lang="en-GB" sz="2000" kern="0" dirty="0" smtClean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effect</a:t>
            </a:r>
            <a:r>
              <a:rPr lang="fr-FR" sz="2000" kern="0" dirty="0" smtClean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 / 4</a:t>
            </a:r>
          </a:p>
        </p:txBody>
      </p:sp>
      <p:sp>
        <p:nvSpPr>
          <p:cNvPr id="11" name="Flèche vers la droite 10"/>
          <p:cNvSpPr/>
          <p:nvPr/>
        </p:nvSpPr>
        <p:spPr bwMode="auto">
          <a:xfrm flipV="1">
            <a:off x="4932040" y="980728"/>
            <a:ext cx="1008112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576" y="1484784"/>
            <a:ext cx="7920880" cy="400110"/>
          </a:xfrm>
          <a:prstGeom prst="rect">
            <a:avLst/>
          </a:prstGeom>
          <a:noFill/>
          <a:ln>
            <a:solidFill>
              <a:srgbClr val="BBE0E3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en-GB" sz="2000" kern="0" dirty="0" smtClean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New vibration isolation platform                     </a:t>
            </a:r>
            <a:r>
              <a:rPr lang="en-GB" sz="2000" kern="0" dirty="0" smtClean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 Statistical uncertainty /2</a:t>
            </a:r>
          </a:p>
        </p:txBody>
      </p:sp>
      <p:sp>
        <p:nvSpPr>
          <p:cNvPr id="13" name="Flèche vers la droite 12"/>
          <p:cNvSpPr/>
          <p:nvPr/>
        </p:nvSpPr>
        <p:spPr bwMode="auto">
          <a:xfrm flipV="1">
            <a:off x="4716016" y="1628800"/>
            <a:ext cx="1008112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576" y="2092786"/>
            <a:ext cx="7920880" cy="400110"/>
          </a:xfrm>
          <a:prstGeom prst="rect">
            <a:avLst/>
          </a:prstGeom>
          <a:noFill/>
          <a:ln>
            <a:solidFill>
              <a:srgbClr val="BBE0E3"/>
            </a:solidFill>
          </a:ln>
        </p:spPr>
        <p:txBody>
          <a:bodyPr wrap="square">
            <a:spAutoFit/>
          </a:bodyPr>
          <a:lstStyle/>
          <a:p>
            <a:pPr marL="342900" indent="-342900" algn="l">
              <a:buFont typeface="Wingdings" charset="2"/>
              <a:buChar char="²"/>
            </a:pPr>
            <a:r>
              <a:rPr lang="en-GB" sz="2000" kern="0" dirty="0" smtClean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Precise mapping of the magnetic field in science chamber</a:t>
            </a:r>
            <a:endParaRPr lang="en-GB" sz="2000" kern="0" dirty="0" smtClean="0">
              <a:solidFill>
                <a:schemeClr val="tx1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576" y="2636912"/>
            <a:ext cx="7920880" cy="400110"/>
          </a:xfrm>
          <a:prstGeom prst="rect">
            <a:avLst/>
          </a:prstGeom>
          <a:noFill/>
          <a:ln>
            <a:solidFill>
              <a:srgbClr val="BBE0E3"/>
            </a:solidFill>
          </a:ln>
        </p:spPr>
        <p:txBody>
          <a:bodyPr wrap="square">
            <a:spAutoFit/>
          </a:bodyPr>
          <a:lstStyle/>
          <a:p>
            <a:pPr marL="342900" indent="-342900" algn="l">
              <a:buFont typeface="Wingdings" charset="2"/>
              <a:buChar char="²"/>
            </a:pPr>
            <a:r>
              <a:rPr lang="en-GB" sz="2000" kern="0" dirty="0" smtClean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Precise measurement of systematic effect due to magnetic field</a:t>
            </a:r>
            <a:endParaRPr lang="en-GB" sz="2000" kern="0" dirty="0" smtClean="0">
              <a:solidFill>
                <a:schemeClr val="tx1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593141" y="3109030"/>
            <a:ext cx="424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But new systematic effect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95936" y="522920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3816424" cy="3036822"/>
          </a:xfrm>
          <a:prstGeom prst="rect">
            <a:avLst/>
          </a:prstGeom>
        </p:spPr>
      </p:pic>
      <p:pic>
        <p:nvPicPr>
          <p:cNvPr id="20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73015"/>
            <a:ext cx="3744416" cy="2979523"/>
          </a:xfrm>
        </p:spPr>
      </p:pic>
    </p:spTree>
    <p:extLst>
      <p:ext uri="{BB962C8B-B14F-4D97-AF65-F5344CB8AC3E}">
        <p14:creationId xmlns:p14="http://schemas.microsoft.com/office/powerpoint/2010/main" val="191274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70788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Measurement of Zeeman shift at different position in the vacuum chamber using atomic elevator based on Bloch oscillations technique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dirty="0" smtClean="0">
                <a:latin typeface="Calibri"/>
                <a:cs typeface="Calibri"/>
              </a:rPr>
              <a:t>Systematic effect due to magnetic field</a:t>
            </a:r>
            <a:endParaRPr lang="en-GB" sz="2000" dirty="0">
              <a:latin typeface="Calibri"/>
              <a:cs typeface="Calibri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300763" cy="33143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4466329" cy="3301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342120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1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26754 0.0011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769441"/>
          </a:xfrm>
        </p:spPr>
        <p:txBody>
          <a:bodyPr/>
          <a:lstStyle/>
          <a:p>
            <a:r>
              <a:rPr lang="en-GB" dirty="0" smtClean="0"/>
              <a:t>Direct measurement of systematic effect due to magnetic field</a:t>
            </a:r>
          </a:p>
          <a:p>
            <a:r>
              <a:rPr lang="en-GB" dirty="0" smtClean="0"/>
              <a:t>Simulation using magnetic field data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libri"/>
                <a:cs typeface="Calibri"/>
              </a:rPr>
              <a:t>Systematic effect due to magnetic field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4453770" cy="349879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11923" y="2401724"/>
            <a:ext cx="2540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  <a:latin typeface="Calibri"/>
                <a:cs typeface="Calibri"/>
              </a:rPr>
              <a:t>1 Hz discrepancy (10</a:t>
            </a:r>
            <a:r>
              <a:rPr lang="en-GB" sz="2000" baseline="30000" dirty="0" smtClean="0">
                <a:solidFill>
                  <a:srgbClr val="FF0066"/>
                </a:solidFill>
                <a:latin typeface="Calibri"/>
                <a:cs typeface="Calibri"/>
              </a:rPr>
              <a:t>-8</a:t>
            </a:r>
            <a:r>
              <a:rPr lang="en-GB" sz="2000" dirty="0" smtClean="0">
                <a:solidFill>
                  <a:srgbClr val="FF0066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20072" y="2924944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 smtClean="0">
                <a:solidFill>
                  <a:schemeClr val="tx1"/>
                </a:solidFill>
                <a:latin typeface="Calibri"/>
                <a:cs typeface="Calibri"/>
              </a:rPr>
              <a:t>New model including the light polarisation and laser alignment in light shift calculations.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33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alibri"/>
                <a:cs typeface="Calibri"/>
              </a:rPr>
              <a:t>Investigation of the new </a:t>
            </a:r>
            <a:r>
              <a:rPr lang="fr-FR" dirty="0" err="1" smtClean="0">
                <a:latin typeface="Calibri"/>
                <a:cs typeface="Calibri"/>
              </a:rPr>
              <a:t>systematic</a:t>
            </a:r>
            <a:r>
              <a:rPr lang="fr-FR" dirty="0" smtClean="0">
                <a:latin typeface="Calibri"/>
                <a:cs typeface="Calibri"/>
              </a:rPr>
              <a:t> </a:t>
            </a:r>
            <a:r>
              <a:rPr lang="fr-FR" dirty="0" err="1" smtClean="0">
                <a:latin typeface="Calibri"/>
                <a:cs typeface="Calibri"/>
              </a:rPr>
              <a:t>effect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08720"/>
            <a:ext cx="8640960" cy="769441"/>
          </a:xfrm>
        </p:spPr>
        <p:txBody>
          <a:bodyPr/>
          <a:lstStyle/>
          <a:p>
            <a:r>
              <a:rPr lang="fr-FR" dirty="0" err="1" smtClean="0">
                <a:solidFill>
                  <a:srgbClr val="0000FF"/>
                </a:solidFill>
              </a:rPr>
              <a:t>Using</a:t>
            </a:r>
            <a:r>
              <a:rPr lang="fr-FR" dirty="0" smtClean="0">
                <a:solidFill>
                  <a:srgbClr val="0000FF"/>
                </a:solidFill>
              </a:rPr>
              <a:t> the new laser system, </a:t>
            </a:r>
            <a:endParaRPr lang="fr-F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fr-FR" dirty="0" err="1" smtClean="0">
                <a:solidFill>
                  <a:srgbClr val="0000FF"/>
                </a:solidFill>
              </a:rPr>
              <a:t>Systematic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effect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depending</a:t>
            </a:r>
            <a:r>
              <a:rPr lang="fr-FR" dirty="0" smtClean="0">
                <a:solidFill>
                  <a:srgbClr val="0000FF"/>
                </a:solidFill>
              </a:rPr>
              <a:t> on </a:t>
            </a:r>
            <a:r>
              <a:rPr lang="fr-FR" dirty="0" smtClean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lang="fr-FR" dirty="0" err="1" smtClean="0">
                <a:solidFill>
                  <a:srgbClr val="0000FF"/>
                </a:solidFill>
                <a:latin typeface="Calibri"/>
                <a:cs typeface="Calibri"/>
              </a:rPr>
              <a:t>efficiency</a:t>
            </a:r>
            <a:r>
              <a:rPr lang="fr-FR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of Bloch oscillations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131840" y="5631631"/>
            <a:ext cx="285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66"/>
                </a:solidFill>
                <a:latin typeface="Calibri"/>
                <a:cs typeface="Calibri"/>
              </a:rPr>
              <a:t>Not yet understood ?</a:t>
            </a:r>
            <a:endParaRPr lang="en-GB" sz="2400" dirty="0">
              <a:solidFill>
                <a:srgbClr val="FF0066"/>
              </a:solidFill>
              <a:latin typeface="Calibri"/>
              <a:cs typeface="Calibri"/>
            </a:endParaRPr>
          </a:p>
        </p:txBody>
      </p:sp>
      <p:grpSp>
        <p:nvGrpSpPr>
          <p:cNvPr id="6" name="Grouper 5"/>
          <p:cNvGrpSpPr/>
          <p:nvPr/>
        </p:nvGrpSpPr>
        <p:grpSpPr>
          <a:xfrm>
            <a:off x="1810354" y="1916832"/>
            <a:ext cx="4705862" cy="3651200"/>
            <a:chOff x="1475656" y="1361976"/>
            <a:chExt cx="4705862" cy="365120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1412776"/>
              <a:ext cx="4705862" cy="3600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2051720" y="1361976"/>
              <a:ext cx="504056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92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3568" y="692696"/>
            <a:ext cx="1535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sz="2400" u="sng" dirty="0">
                <a:solidFill>
                  <a:srgbClr val="CC0000"/>
                </a:solidFill>
                <a:latin typeface="Calibri" charset="0"/>
              </a:rPr>
              <a:t>Conclusion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1131128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fr-FR" sz="2000" dirty="0">
              <a:solidFill>
                <a:srgbClr val="000099"/>
              </a:solidFill>
              <a:latin typeface="Calibri"/>
              <a:cs typeface="Calibri"/>
            </a:endParaRPr>
          </a:p>
          <a:p>
            <a:pPr algn="l">
              <a:buFontTx/>
              <a:buBlip>
                <a:blip r:embed="rId3"/>
              </a:buBlip>
            </a:pPr>
            <a:r>
              <a:rPr lang="fr-FR" sz="200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lang="fr-FR" sz="1800" dirty="0" smtClean="0">
                <a:solidFill>
                  <a:srgbClr val="000099"/>
                </a:solidFill>
                <a:latin typeface="Calibri"/>
                <a:cs typeface="Calibri"/>
              </a:rPr>
              <a:t>2011: </a:t>
            </a:r>
            <a:r>
              <a:rPr lang="en-GB" sz="1800" dirty="0" smtClean="0">
                <a:latin typeface="Calibri"/>
                <a:cs typeface="Calibri"/>
              </a:rPr>
              <a:t>Determination of the fine structure constant with a relative uncertainty  of 6.6 x 10</a:t>
            </a:r>
            <a:r>
              <a:rPr lang="en-GB" sz="1800" baseline="30000" dirty="0" smtClean="0">
                <a:latin typeface="Calibri"/>
                <a:cs typeface="Calibri"/>
              </a:rPr>
              <a:t>-10</a:t>
            </a:r>
            <a:endParaRPr lang="en-GB" sz="1800" dirty="0" smtClean="0">
              <a:latin typeface="Calibri"/>
              <a:cs typeface="Calibri"/>
            </a:endParaRPr>
          </a:p>
          <a:p>
            <a:pPr algn="l"/>
            <a:endParaRPr lang="en-GB" sz="1800" dirty="0" smtClean="0">
              <a:latin typeface="Calibri"/>
              <a:cs typeface="Calibri"/>
            </a:endParaRPr>
          </a:p>
          <a:p>
            <a:pPr algn="l">
              <a:buFontTx/>
              <a:buBlip>
                <a:blip r:embed="rId3"/>
              </a:buBlip>
            </a:pPr>
            <a:r>
              <a:rPr lang="en-GB" sz="1800" dirty="0" smtClean="0">
                <a:latin typeface="Calibri"/>
                <a:cs typeface="Calibri"/>
              </a:rPr>
              <a:t>   2015 – Improvement of statistical uncertainty            better estimation of systematic effects</a:t>
            </a:r>
          </a:p>
          <a:p>
            <a:pPr algn="l"/>
            <a:r>
              <a:rPr lang="en-GB" sz="1800" dirty="0" smtClean="0">
                <a:latin typeface="Calibri"/>
                <a:cs typeface="Calibri"/>
              </a:rPr>
              <a:t>     </a:t>
            </a:r>
          </a:p>
          <a:p>
            <a:pPr algn="l">
              <a:buFontTx/>
              <a:buBlip>
                <a:blip r:embed="rId3"/>
              </a:buBlip>
            </a:pPr>
            <a:r>
              <a:rPr lang="en-GB" sz="1800" dirty="0" smtClean="0">
                <a:latin typeface="Calibri"/>
                <a:cs typeface="Calibri"/>
              </a:rPr>
              <a:t>    New laser system for coherent acceleration 11W@780 nm: reduction of </a:t>
            </a:r>
            <a:r>
              <a:rPr lang="en-GB" sz="1800" dirty="0" err="1" smtClean="0">
                <a:latin typeface="Calibri"/>
                <a:cs typeface="Calibri"/>
              </a:rPr>
              <a:t>Gouy</a:t>
            </a:r>
            <a:r>
              <a:rPr lang="en-GB" sz="1800" dirty="0" smtClean="0">
                <a:latin typeface="Calibri"/>
                <a:cs typeface="Calibri"/>
              </a:rPr>
              <a:t>  phase effect</a:t>
            </a:r>
          </a:p>
          <a:p>
            <a:pPr algn="l">
              <a:buFontTx/>
              <a:buBlip>
                <a:blip r:embed="rId3"/>
              </a:buBlip>
            </a:pPr>
            <a:r>
              <a:rPr lang="en-GB" sz="1800" dirty="0" smtClean="0">
                <a:latin typeface="Calibri"/>
                <a:cs typeface="Calibri"/>
              </a:rPr>
              <a:t>    </a:t>
            </a:r>
            <a:r>
              <a:rPr lang="en-GB" sz="1800" dirty="0" smtClean="0">
                <a:solidFill>
                  <a:srgbClr val="FF0000"/>
                </a:solidFill>
                <a:latin typeface="Calibri"/>
                <a:cs typeface="Calibri"/>
              </a:rPr>
              <a:t>New systematic effects not yet understood ? </a:t>
            </a:r>
          </a:p>
          <a:p>
            <a:pPr algn="l"/>
            <a:endParaRPr lang="fr-FR" sz="18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23776" y="3212976"/>
            <a:ext cx="1389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sz="2400" u="sng" dirty="0">
                <a:solidFill>
                  <a:srgbClr val="0000FF"/>
                </a:solidFill>
                <a:latin typeface="Calibri" charset="0"/>
              </a:rPr>
              <a:t>Prospects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23528" y="3732708"/>
            <a:ext cx="842486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fr-FR" sz="2000" dirty="0">
              <a:solidFill>
                <a:srgbClr val="000099"/>
              </a:solidFill>
              <a:latin typeface="Arial" charset="0"/>
            </a:endParaRPr>
          </a:p>
          <a:p>
            <a:pPr algn="l">
              <a:buSzPct val="200000"/>
              <a:buFont typeface="Wingdings" charset="0"/>
              <a:buChar char="§"/>
            </a:pPr>
            <a:r>
              <a:rPr lang="fr-FR" sz="2000" dirty="0">
                <a:solidFill>
                  <a:srgbClr val="000099"/>
                </a:solidFill>
                <a:latin typeface="Arial" charset="0"/>
              </a:rPr>
              <a:t>  </a:t>
            </a:r>
            <a:r>
              <a:rPr lang="en-GB" sz="2000" dirty="0" smtClean="0">
                <a:latin typeface="Calibri"/>
                <a:cs typeface="Calibri"/>
              </a:rPr>
              <a:t>New experimental setup: Bose-Einstein condensate and atom     interferometry based on large momentum beam splitters</a:t>
            </a:r>
          </a:p>
          <a:p>
            <a:pPr algn="l">
              <a:buFontTx/>
              <a:buBlip>
                <a:blip r:embed="rId3"/>
              </a:buBlip>
            </a:pPr>
            <a:endParaRPr lang="en-GB" sz="2000" dirty="0" smtClean="0">
              <a:latin typeface="Calibri"/>
              <a:cs typeface="Calibri"/>
            </a:endParaRPr>
          </a:p>
          <a:p>
            <a:r>
              <a:rPr lang="en-GB" sz="2000" dirty="0" smtClean="0">
                <a:latin typeface="Calibri"/>
                <a:cs typeface="Calibri"/>
              </a:rPr>
              <a:t>The goal now is to achieve a relative uncertainty less than 10</a:t>
            </a:r>
            <a:r>
              <a:rPr lang="en-GB" sz="2000" baseline="30000" dirty="0" smtClean="0">
                <a:latin typeface="Calibri"/>
                <a:cs typeface="Calibri"/>
              </a:rPr>
              <a:t>-10 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cs typeface="Calibri"/>
              </a:rPr>
              <a:t>?</a:t>
            </a:r>
          </a:p>
          <a:p>
            <a:pPr algn="l"/>
            <a:endParaRPr lang="en-GB" sz="2000" dirty="0">
              <a:latin typeface="Calibri"/>
              <a:cs typeface="Calibri"/>
            </a:endParaRPr>
          </a:p>
        </p:txBody>
      </p:sp>
      <p:sp>
        <p:nvSpPr>
          <p:cNvPr id="2" name="Flèche vers la droite 1"/>
          <p:cNvSpPr/>
          <p:nvPr/>
        </p:nvSpPr>
        <p:spPr bwMode="auto">
          <a:xfrm>
            <a:off x="4788024" y="2204864"/>
            <a:ext cx="360040" cy="72008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56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60648"/>
            <a:ext cx="9108504" cy="607233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8947" y="692696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solidFill>
                  <a:srgbClr val="0000FF"/>
                </a:solidFill>
              </a:rPr>
              <a:t>M.Andia</a:t>
            </a:r>
            <a:endParaRPr lang="en-GB" sz="1800" dirty="0">
              <a:solidFill>
                <a:srgbClr val="0000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5236" y="404664"/>
            <a:ext cx="104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00FF"/>
                </a:solidFill>
              </a:rPr>
              <a:t>P. </a:t>
            </a:r>
            <a:r>
              <a:rPr lang="en-GB" sz="1800" dirty="0" err="1" smtClean="0">
                <a:solidFill>
                  <a:srgbClr val="0000FF"/>
                </a:solidFill>
              </a:rPr>
              <a:t>Cladé</a:t>
            </a:r>
            <a:endParaRPr lang="en-GB" sz="1800" dirty="0">
              <a:solidFill>
                <a:srgbClr val="0000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60061" y="908720"/>
            <a:ext cx="122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0000FF"/>
                </a:solidFill>
              </a:rPr>
              <a:t>F</a:t>
            </a:r>
            <a:r>
              <a:rPr lang="en-GB" sz="1800" dirty="0" smtClean="0">
                <a:solidFill>
                  <a:srgbClr val="0000FF"/>
                </a:solidFill>
              </a:rPr>
              <a:t>. </a:t>
            </a:r>
            <a:r>
              <a:rPr lang="en-GB" sz="1800" dirty="0" err="1" smtClean="0">
                <a:solidFill>
                  <a:srgbClr val="0000FF"/>
                </a:solidFill>
              </a:rPr>
              <a:t>Biraben</a:t>
            </a:r>
            <a:endParaRPr lang="en-GB" sz="1800" dirty="0">
              <a:solidFill>
                <a:srgbClr val="0000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740352" y="47667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00FF"/>
                </a:solidFill>
              </a:rPr>
              <a:t>R. </a:t>
            </a:r>
            <a:r>
              <a:rPr lang="en-GB" sz="1800" dirty="0" err="1" smtClean="0">
                <a:solidFill>
                  <a:srgbClr val="0000FF"/>
                </a:solidFill>
              </a:rPr>
              <a:t>Metzdorff</a:t>
            </a:r>
            <a:endParaRPr lang="en-GB" sz="1800" dirty="0">
              <a:solidFill>
                <a:srgbClr val="0000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68144" y="476672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solidFill>
                  <a:srgbClr val="0000FF"/>
                </a:solidFill>
              </a:rPr>
              <a:t>R.Jannin</a:t>
            </a:r>
            <a:endParaRPr lang="en-GB" sz="1800" dirty="0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20272" y="76470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solidFill>
                  <a:srgbClr val="0000FF"/>
                </a:solidFill>
              </a:rPr>
              <a:t>E.Woody</a:t>
            </a:r>
            <a:endParaRPr lang="en-GB" sz="1800" dirty="0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60032" y="908720"/>
            <a:ext cx="158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solidFill>
                  <a:srgbClr val="0000FF"/>
                </a:solidFill>
              </a:rPr>
              <a:t>C.Courvoisier</a:t>
            </a:r>
            <a:endParaRPr lang="en-GB" sz="1800" dirty="0">
              <a:solidFill>
                <a:srgbClr val="0000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51720" y="828000"/>
            <a:ext cx="1441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solidFill>
                  <a:schemeClr val="bg1"/>
                </a:solidFill>
              </a:rPr>
              <a:t>S.Galtier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(Hydrogen </a:t>
            </a:r>
            <a:r>
              <a:rPr lang="en-GB" sz="1400" dirty="0" err="1" smtClean="0">
                <a:solidFill>
                  <a:schemeClr val="bg1"/>
                </a:solidFill>
              </a:rPr>
              <a:t>Exp</a:t>
            </a:r>
            <a:r>
              <a:rPr lang="en-GB" sz="1400" dirty="0" smtClean="0">
                <a:solidFill>
                  <a:schemeClr val="bg1"/>
                </a:solidFill>
              </a:rPr>
              <a:t>)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8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err="1" smtClean="0">
                <a:solidFill>
                  <a:srgbClr val="0000FF"/>
                </a:solidFill>
                <a:latin typeface="Calibri"/>
                <a:cs typeface="Calibri"/>
              </a:rPr>
              <a:t>Re-definition</a:t>
            </a:r>
            <a:r>
              <a:rPr lang="fr-FR" dirty="0" smtClean="0">
                <a:solidFill>
                  <a:srgbClr val="0000FF"/>
                </a:solidFill>
                <a:latin typeface="Calibri"/>
                <a:cs typeface="Calibri"/>
              </a:rPr>
              <a:t> of the New SI</a:t>
            </a:r>
            <a:endParaRPr lang="fr-FR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5" name="Image 4" descr="CODATA2010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4" y="2636912"/>
            <a:ext cx="8855968" cy="339334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7544" y="98072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dirty="0">
                <a:solidFill>
                  <a:schemeClr val="tx1"/>
                </a:solidFill>
                <a:latin typeface="Calibri"/>
                <a:cs typeface="Calibri"/>
              </a:rPr>
              <a:t>In the proposed new </a:t>
            </a:r>
            <a:r>
              <a:rPr lang="en-GB" sz="1800" dirty="0" smtClean="0">
                <a:solidFill>
                  <a:schemeClr val="tx1"/>
                </a:solidFill>
                <a:latin typeface="Calibri"/>
                <a:cs typeface="Calibri"/>
              </a:rPr>
              <a:t>SI,</a:t>
            </a:r>
            <a:r>
              <a:rPr lang="en-GB"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Calibri"/>
                <a:cs typeface="Calibri"/>
              </a:rPr>
              <a:t>many physical </a:t>
            </a:r>
            <a:r>
              <a:rPr lang="en-GB" sz="1800" dirty="0">
                <a:solidFill>
                  <a:schemeClr val="tx1"/>
                </a:solidFill>
                <a:latin typeface="Calibri"/>
                <a:cs typeface="Calibri"/>
              </a:rPr>
              <a:t>constants, that are set by the </a:t>
            </a:r>
            <a:r>
              <a:rPr lang="en-GB" sz="1800" dirty="0" smtClean="0">
                <a:solidFill>
                  <a:schemeClr val="tx1"/>
                </a:solidFill>
                <a:latin typeface="Calibri"/>
                <a:cs typeface="Calibri"/>
              </a:rPr>
              <a:t>CODATA will </a:t>
            </a:r>
            <a:r>
              <a:rPr lang="en-GB" sz="1800" dirty="0">
                <a:solidFill>
                  <a:schemeClr val="tx1"/>
                </a:solidFill>
                <a:latin typeface="Calibri"/>
                <a:cs typeface="Calibri"/>
              </a:rPr>
              <a:t>have a fixed value. The constant α will be </a:t>
            </a:r>
            <a:r>
              <a:rPr lang="en-GB" sz="1800" dirty="0" smtClean="0">
                <a:solidFill>
                  <a:schemeClr val="tx1"/>
                </a:solidFill>
                <a:latin typeface="Calibri"/>
                <a:cs typeface="Calibri"/>
              </a:rPr>
              <a:t>a keystone </a:t>
            </a:r>
            <a:r>
              <a:rPr lang="en-GB" sz="1800" dirty="0">
                <a:solidFill>
                  <a:schemeClr val="tx1"/>
                </a:solidFill>
                <a:latin typeface="Calibri"/>
                <a:cs typeface="Calibri"/>
              </a:rPr>
              <a:t>of the proposed SI, as many of the </a:t>
            </a:r>
            <a:r>
              <a:rPr lang="en-GB" sz="1800" dirty="0" smtClean="0">
                <a:solidFill>
                  <a:schemeClr val="tx1"/>
                </a:solidFill>
                <a:latin typeface="Calibri"/>
                <a:cs typeface="Calibri"/>
              </a:rPr>
              <a:t>remaining constants </a:t>
            </a:r>
            <a:r>
              <a:rPr lang="en-GB" sz="1800" dirty="0">
                <a:solidFill>
                  <a:schemeClr val="tx1"/>
                </a:solidFill>
                <a:latin typeface="Calibri"/>
                <a:cs typeface="Calibri"/>
              </a:rPr>
              <a:t>will depend strongly on its knowledge (such </a:t>
            </a:r>
            <a:r>
              <a:rPr lang="en-GB" sz="1800" dirty="0" smtClean="0">
                <a:solidFill>
                  <a:schemeClr val="tx1"/>
                </a:solidFill>
                <a:latin typeface="Calibri"/>
                <a:cs typeface="Calibri"/>
              </a:rPr>
              <a:t>as the </a:t>
            </a:r>
            <a:r>
              <a:rPr lang="en-GB" sz="1800" dirty="0">
                <a:solidFill>
                  <a:schemeClr val="tx1"/>
                </a:solidFill>
                <a:latin typeface="Calibri"/>
                <a:cs typeface="Calibri"/>
              </a:rPr>
              <a:t>vacuum permeability </a:t>
            </a:r>
            <a:r>
              <a:rPr lang="en-GB" sz="1800" dirty="0" smtClean="0">
                <a:solidFill>
                  <a:schemeClr val="tx1"/>
                </a:solidFill>
                <a:latin typeface="Calibri"/>
                <a:cs typeface="Calibri"/>
              </a:rPr>
              <a:t>μ</a:t>
            </a:r>
            <a:r>
              <a:rPr lang="en-GB" sz="1800" baseline="-25000" dirty="0" smtClean="0">
                <a:solidFill>
                  <a:schemeClr val="tx1"/>
                </a:solidFill>
                <a:latin typeface="Calibri"/>
                <a:cs typeface="Calibri"/>
              </a:rPr>
              <a:t>0</a:t>
            </a:r>
            <a:r>
              <a:rPr lang="en-GB" sz="1800" dirty="0" smtClean="0">
                <a:solidFill>
                  <a:schemeClr val="tx1"/>
                </a:solidFill>
                <a:latin typeface="Calibri"/>
                <a:cs typeface="Calibri"/>
              </a:rPr>
              <a:t> or </a:t>
            </a:r>
            <a:r>
              <a:rPr lang="en-GB" sz="1800" dirty="0">
                <a:solidFill>
                  <a:schemeClr val="tx1"/>
                </a:solidFill>
                <a:latin typeface="Calibri"/>
                <a:cs typeface="Calibri"/>
              </a:rPr>
              <a:t>the von Klitzing </a:t>
            </a:r>
            <a:r>
              <a:rPr lang="en-GB" sz="1800" dirty="0" smtClean="0">
                <a:solidFill>
                  <a:schemeClr val="tx1"/>
                </a:solidFill>
                <a:latin typeface="Calibri"/>
                <a:cs typeface="Calibri"/>
              </a:rPr>
              <a:t>constant R</a:t>
            </a:r>
            <a:r>
              <a:rPr lang="en-GB" sz="1800" baseline="-25000" dirty="0" smtClean="0">
                <a:solidFill>
                  <a:schemeClr val="tx1"/>
                </a:solidFill>
                <a:latin typeface="Calibri"/>
                <a:cs typeface="Calibri"/>
              </a:rPr>
              <a:t>K</a:t>
            </a:r>
            <a:r>
              <a:rPr lang="en-GB" sz="1800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GB" sz="1800" dirty="0" smtClean="0">
                <a:solidFill>
                  <a:srgbClr val="FF0000"/>
                </a:solidFill>
                <a:latin typeface="Calibri"/>
                <a:cs typeface="Calibri"/>
              </a:rPr>
              <a:t>Hall quantum effect for electric reference</a:t>
            </a:r>
            <a:r>
              <a:rPr lang="en-GB" sz="1800" dirty="0" smtClean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en-GB" sz="1800" dirty="0">
                <a:solidFill>
                  <a:srgbClr val="0000FF"/>
                </a:solidFill>
                <a:latin typeface="Calibri"/>
                <a:cs typeface="Calibri"/>
              </a:rPr>
              <a:t>..</a:t>
            </a:r>
            <a:r>
              <a:rPr lang="en-GB" sz="18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en-GB" sz="18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n-GB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63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New SI : </a:t>
            </a:r>
            <a:r>
              <a:rPr lang="fr-FR" dirty="0" err="1">
                <a:solidFill>
                  <a:srgbClr val="000000"/>
                </a:solidFill>
                <a:latin typeface="Calibri"/>
                <a:cs typeface="Calibri"/>
              </a:rPr>
              <a:t>Redefinition</a:t>
            </a: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 of  the </a:t>
            </a:r>
            <a:r>
              <a:rPr lang="fr-FR" dirty="0" err="1">
                <a:solidFill>
                  <a:srgbClr val="000000"/>
                </a:solidFill>
                <a:latin typeface="Calibri"/>
                <a:cs typeface="Calibri"/>
              </a:rPr>
              <a:t>kilogram</a:t>
            </a: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</p:txBody>
      </p:sp>
      <p:pic>
        <p:nvPicPr>
          <p:cNvPr id="4" name="Picture 2" descr="NewKilo-IP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836613"/>
            <a:ext cx="1558925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ewKilo-ba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73" y="3429000"/>
            <a:ext cx="1500187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ewKilo-SiSphe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57563"/>
            <a:ext cx="1673225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 rot="19161108" flipV="1">
            <a:off x="2411413" y="2276475"/>
            <a:ext cx="1295400" cy="214313"/>
          </a:xfrm>
          <a:prstGeom prst="leftArrow">
            <a:avLst>
              <a:gd name="adj1" fmla="val 50000"/>
              <a:gd name="adj2" fmla="val 151111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36354" y="2236802"/>
            <a:ext cx="1566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>
                <a:latin typeface="Calibri"/>
                <a:cs typeface="Calibri"/>
              </a:rPr>
              <a:t>Watt balance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660232" y="2132856"/>
            <a:ext cx="1879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>
                <a:latin typeface="Calibri"/>
                <a:cs typeface="Calibri"/>
              </a:rPr>
              <a:t>Avogadro projet</a:t>
            </a: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46" y="2636838"/>
            <a:ext cx="4254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64904"/>
            <a:ext cx="4191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3276600" y="4076700"/>
            <a:ext cx="2663825" cy="215900"/>
          </a:xfrm>
          <a:prstGeom prst="leftRightArrow">
            <a:avLst>
              <a:gd name="adj1" fmla="val 50000"/>
              <a:gd name="adj2" fmla="val 24676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2997200"/>
            <a:ext cx="5603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08500"/>
            <a:ext cx="2005013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5580063" y="1844675"/>
            <a:ext cx="1079500" cy="935038"/>
          </a:xfrm>
          <a:prstGeom prst="line">
            <a:avLst/>
          </a:prstGeom>
          <a:noFill/>
          <a:ln w="76200">
            <a:solidFill>
              <a:srgbClr val="0000FF"/>
            </a:solidFill>
            <a:prstDash val="sysDot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5506613" y="765175"/>
            <a:ext cx="29043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dirty="0">
                <a:solidFill>
                  <a:srgbClr val="CC0000"/>
                </a:solidFill>
                <a:latin typeface="Calibri"/>
                <a:cs typeface="Calibri"/>
              </a:rPr>
              <a:t>Prototype of the </a:t>
            </a:r>
            <a:r>
              <a:rPr lang="fr-FR" sz="1800" dirty="0" err="1">
                <a:solidFill>
                  <a:srgbClr val="CC0000"/>
                </a:solidFill>
                <a:latin typeface="Calibri"/>
                <a:cs typeface="Calibri"/>
              </a:rPr>
              <a:t>kilogram</a:t>
            </a:r>
            <a:r>
              <a:rPr lang="fr-FR" sz="1800" dirty="0">
                <a:solidFill>
                  <a:srgbClr val="CC0000"/>
                </a:solidFill>
                <a:latin typeface="Calibri"/>
                <a:cs typeface="Calibri"/>
              </a:rPr>
              <a:t>:</a:t>
            </a:r>
          </a:p>
          <a:p>
            <a:r>
              <a:rPr lang="fr-FR" sz="1800" dirty="0">
                <a:solidFill>
                  <a:srgbClr val="CC0000"/>
                </a:solidFill>
                <a:latin typeface="Calibri"/>
                <a:cs typeface="Calibri"/>
              </a:rPr>
              <a:t>artefact of </a:t>
            </a:r>
            <a:r>
              <a:rPr lang="fr-FR" sz="1800" dirty="0" err="1">
                <a:solidFill>
                  <a:srgbClr val="CC0000"/>
                </a:solidFill>
                <a:latin typeface="Calibri"/>
                <a:cs typeface="Calibri"/>
              </a:rPr>
              <a:t>platinum</a:t>
            </a:r>
            <a:r>
              <a:rPr lang="fr-FR" sz="1800" dirty="0">
                <a:solidFill>
                  <a:srgbClr val="CC0000"/>
                </a:solidFill>
                <a:latin typeface="Calibri"/>
                <a:cs typeface="Calibri"/>
              </a:rPr>
              <a:t>-iridium</a:t>
            </a:r>
          </a:p>
          <a:p>
            <a:r>
              <a:rPr lang="fr-FR" sz="1800" dirty="0">
                <a:solidFill>
                  <a:srgbClr val="CC0000"/>
                </a:solidFill>
                <a:latin typeface="Calibri"/>
                <a:cs typeface="Calibri"/>
              </a:rPr>
              <a:t>(</a:t>
            </a:r>
            <a:r>
              <a:rPr lang="fr-FR" sz="1800" dirty="0" err="1">
                <a:solidFill>
                  <a:srgbClr val="CC0000"/>
                </a:solidFill>
                <a:latin typeface="Calibri"/>
                <a:cs typeface="Calibri"/>
              </a:rPr>
              <a:t>kept</a:t>
            </a:r>
            <a:r>
              <a:rPr lang="fr-FR" sz="180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lang="fr-FR" sz="1800" dirty="0" err="1">
                <a:solidFill>
                  <a:srgbClr val="CC0000"/>
                </a:solidFill>
                <a:latin typeface="Calibri"/>
                <a:cs typeface="Calibri"/>
              </a:rPr>
              <a:t>at</a:t>
            </a:r>
            <a:r>
              <a:rPr lang="fr-FR" sz="1800" dirty="0">
                <a:solidFill>
                  <a:srgbClr val="CC0000"/>
                </a:solidFill>
                <a:latin typeface="Calibri"/>
                <a:cs typeface="Calibri"/>
              </a:rPr>
              <a:t> the BIPM)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95288" y="5516563"/>
            <a:ext cx="2847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sz="1600" dirty="0">
                <a:latin typeface="Calibri" charset="0"/>
              </a:rPr>
              <a:t>Direct comparaison of </a:t>
            </a:r>
          </a:p>
          <a:p>
            <a:pPr algn="l"/>
            <a:r>
              <a:rPr lang="fr-FR" sz="1600" dirty="0" err="1">
                <a:latin typeface="Calibri" charset="0"/>
              </a:rPr>
              <a:t>electrical</a:t>
            </a:r>
            <a:r>
              <a:rPr lang="fr-FR" sz="1600" dirty="0">
                <a:latin typeface="Calibri" charset="0"/>
              </a:rPr>
              <a:t> and </a:t>
            </a:r>
            <a:r>
              <a:rPr lang="fr-FR" sz="1600" dirty="0" err="1">
                <a:latin typeface="Calibri" charset="0"/>
              </a:rPr>
              <a:t>mechanical</a:t>
            </a:r>
            <a:r>
              <a:rPr lang="fr-FR" sz="1600" dirty="0">
                <a:latin typeface="Calibri" charset="0"/>
              </a:rPr>
              <a:t> power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276600" y="3740150"/>
            <a:ext cx="2770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Calibri" charset="0"/>
              </a:rPr>
              <a:t>( unified atomic mass constant)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84207" y="1196752"/>
            <a:ext cx="338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66"/>
                </a:solidFill>
                <a:latin typeface="Calibri"/>
                <a:cs typeface="Calibri"/>
              </a:rPr>
              <a:t>Proposal of New SI: </a:t>
            </a:r>
            <a:r>
              <a:rPr lang="en-GB" sz="1800" i="1" dirty="0" smtClean="0">
                <a:solidFill>
                  <a:srgbClr val="FF0066"/>
                </a:solidFill>
                <a:latin typeface="Calibri"/>
                <a:cs typeface="Calibri"/>
              </a:rPr>
              <a:t>h</a:t>
            </a:r>
            <a:r>
              <a:rPr lang="en-GB" sz="1800" dirty="0" smtClean="0">
                <a:solidFill>
                  <a:srgbClr val="FF0066"/>
                </a:solidFill>
                <a:latin typeface="Calibri"/>
                <a:cs typeface="Calibri"/>
              </a:rPr>
              <a:t> and </a:t>
            </a:r>
            <a:r>
              <a:rPr lang="en-GB" sz="1800" i="1" dirty="0" smtClean="0">
                <a:solidFill>
                  <a:srgbClr val="FF0066"/>
                </a:solidFill>
                <a:latin typeface="Calibri"/>
                <a:cs typeface="Calibri"/>
              </a:rPr>
              <a:t>N</a:t>
            </a:r>
            <a:r>
              <a:rPr lang="en-GB" sz="1800" i="1" baseline="-25000" dirty="0" smtClean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r>
              <a:rPr lang="en-GB" sz="1800" dirty="0" smtClean="0">
                <a:solidFill>
                  <a:srgbClr val="FF0066"/>
                </a:solidFill>
                <a:latin typeface="Calibri"/>
                <a:cs typeface="Calibri"/>
              </a:rPr>
              <a:t> fixed</a:t>
            </a:r>
            <a:endParaRPr lang="en-GB" sz="1800" dirty="0">
              <a:solidFill>
                <a:srgbClr val="FF00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56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43610"/>
            <a:ext cx="4320480" cy="329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888787"/>
            <a:ext cx="8856984" cy="4653583"/>
          </a:xfrm>
        </p:spPr>
        <p:txBody>
          <a:bodyPr/>
          <a:lstStyle/>
          <a:p>
            <a:r>
              <a:rPr lang="en-GB" sz="1800" dirty="0" smtClean="0">
                <a:solidFill>
                  <a:prstClr val="black"/>
                </a:solidFill>
                <a:latin typeface="Calibri"/>
                <a:cs typeface="Calibri"/>
              </a:rPr>
              <a:t>Since the 50</a:t>
            </a:r>
            <a:r>
              <a:rPr lang="en-GB" altLang="ja-JP" sz="1800" dirty="0" smtClean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’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cs typeface="Calibri"/>
              </a:rPr>
              <a:t>s,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prstClr val="black"/>
                </a:solidFill>
                <a:latin typeface="Calibri"/>
                <a:cs typeface="Calibri"/>
              </a:rPr>
              <a:t>the best  tests of QED are realized with :</a:t>
            </a:r>
          </a:p>
          <a:p>
            <a:pPr marL="0" indent="0">
              <a:buNone/>
            </a:pPr>
            <a:endParaRPr lang="fr-FR"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fr-FR"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fr-FR" sz="18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buBlip>
                <a:blip r:embed="rId3"/>
              </a:buBlip>
            </a:pPr>
            <a:r>
              <a:rPr lang="fr-FR" sz="18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GB" sz="1800" dirty="0" smtClean="0">
                <a:solidFill>
                  <a:srgbClr val="0000FF"/>
                </a:solidFill>
                <a:latin typeface="Calibri"/>
                <a:cs typeface="Calibri"/>
              </a:rPr>
              <a:t>Atomic spectroscopy 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cs typeface="Calibri"/>
              </a:rPr>
              <a:t>	</a:t>
            </a:r>
          </a:p>
          <a:p>
            <a:pPr lvl="1">
              <a:buBlip>
                <a:blip r:embed="rId4"/>
              </a:buBlip>
            </a:pPr>
            <a:r>
              <a:rPr lang="en-GB" sz="1800" dirty="0" smtClean="0">
                <a:solidFill>
                  <a:prstClr val="black"/>
                </a:solidFill>
                <a:latin typeface="Calibri"/>
                <a:cs typeface="Calibri"/>
              </a:rPr>
              <a:t> Precision spectroscopy of hydrogen (Lamb shift) </a:t>
            </a:r>
          </a:p>
          <a:p>
            <a:pPr lvl="1">
              <a:buBlip>
                <a:blip r:embed="rId4"/>
              </a:buBlip>
            </a:pPr>
            <a:r>
              <a:rPr lang="en-GB" sz="1800" dirty="0" smtClean="0">
                <a:solidFill>
                  <a:prstClr val="black"/>
                </a:solidFill>
                <a:latin typeface="Calibri"/>
                <a:cs typeface="Calibri"/>
              </a:rPr>
              <a:t> Hyperfine structure of Helium</a:t>
            </a:r>
          </a:p>
          <a:p>
            <a:pPr lvl="1">
              <a:buBlip>
                <a:blip r:embed="rId4"/>
              </a:buBlip>
            </a:pPr>
            <a:r>
              <a:rPr lang="en-GB" sz="180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GB" sz="1800" dirty="0" err="1" smtClean="0">
                <a:solidFill>
                  <a:prstClr val="black"/>
                </a:solidFill>
                <a:latin typeface="Calibri"/>
                <a:cs typeface="Calibri"/>
              </a:rPr>
              <a:t>Muonic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cs typeface="Calibri"/>
              </a:rPr>
              <a:t> hydrogen and determination of the proton charge radius</a:t>
            </a:r>
          </a:p>
          <a:p>
            <a:pPr marL="266700" lvl="1" indent="0">
              <a:buNone/>
            </a:pPr>
            <a:r>
              <a:rPr lang="en-GB" sz="1600" i="1" dirty="0" smtClean="0">
                <a:solidFill>
                  <a:prstClr val="black"/>
                </a:solidFill>
                <a:latin typeface="Calibri"/>
                <a:cs typeface="Calibri"/>
              </a:rPr>
              <a:t>(R. Pohl, A. </a:t>
            </a:r>
            <a:r>
              <a:rPr lang="en-GB" sz="1600" i="1" dirty="0" err="1" smtClean="0">
                <a:solidFill>
                  <a:prstClr val="black"/>
                </a:solidFill>
                <a:latin typeface="Calibri"/>
                <a:cs typeface="Calibri"/>
              </a:rPr>
              <a:t>Antognini</a:t>
            </a:r>
            <a:r>
              <a:rPr lang="en-GB" sz="1600" i="1" dirty="0" smtClean="0">
                <a:solidFill>
                  <a:prstClr val="black"/>
                </a:solidFill>
                <a:latin typeface="Calibri"/>
                <a:cs typeface="Calibri"/>
              </a:rPr>
              <a:t>, F. Nez et al., Nature 466, 213 (2010))</a:t>
            </a:r>
          </a:p>
          <a:p>
            <a:pPr lvl="1"/>
            <a:endParaRPr lang="en-GB" sz="18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buBlip>
                <a:blip r:embed="rId3"/>
              </a:buBlip>
            </a:pPr>
            <a:r>
              <a:rPr lang="fr-FR" sz="180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r-FR" sz="1800" dirty="0">
                <a:solidFill>
                  <a:srgbClr val="0000FF"/>
                </a:solidFill>
                <a:latin typeface="Calibri"/>
                <a:cs typeface="Calibri"/>
              </a:rPr>
              <a:t>Electron </a:t>
            </a:r>
            <a:r>
              <a:rPr lang="fr-FR" sz="1800" dirty="0" err="1">
                <a:solidFill>
                  <a:srgbClr val="0000FF"/>
                </a:solidFill>
                <a:latin typeface="Calibri"/>
                <a:cs typeface="Calibri"/>
              </a:rPr>
              <a:t>magnetic</a:t>
            </a:r>
            <a:r>
              <a:rPr lang="fr-FR" sz="1800" dirty="0">
                <a:solidFill>
                  <a:srgbClr val="0000FF"/>
                </a:solidFill>
                <a:latin typeface="Calibri"/>
                <a:cs typeface="Calibri"/>
              </a:rPr>
              <a:t> moment </a:t>
            </a:r>
            <a:r>
              <a:rPr lang="fr-FR" sz="1800" dirty="0" err="1" smtClean="0">
                <a:solidFill>
                  <a:srgbClr val="0000FF"/>
                </a:solidFill>
                <a:latin typeface="Calibri"/>
                <a:cs typeface="Calibri"/>
              </a:rPr>
              <a:t>anomaly</a:t>
            </a:r>
            <a:r>
              <a:rPr lang="fr-FR" sz="1800" dirty="0">
                <a:solidFill>
                  <a:prstClr val="black"/>
                </a:solidFill>
                <a:latin typeface="Calibri"/>
                <a:cs typeface="Calibri"/>
              </a:rPr>
              <a:t>	</a:t>
            </a:r>
          </a:p>
          <a:p>
            <a:pPr lvl="1">
              <a:buBlip>
                <a:blip r:embed="rId4"/>
              </a:buBlip>
            </a:pPr>
            <a:r>
              <a:rPr lang="fr-FR" sz="18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r-FR" sz="1800" dirty="0" err="1">
                <a:solidFill>
                  <a:prstClr val="black"/>
                </a:solidFill>
                <a:latin typeface="Calibri"/>
                <a:cs typeface="Calibri"/>
              </a:rPr>
              <a:t>Measurement</a:t>
            </a:r>
            <a:r>
              <a:rPr lang="fr-FR" sz="1800" dirty="0">
                <a:solidFill>
                  <a:prstClr val="black"/>
                </a:solidFill>
                <a:latin typeface="Calibri"/>
                <a:cs typeface="Calibri"/>
              </a:rPr>
              <a:t> by </a:t>
            </a:r>
            <a:r>
              <a:rPr lang="fr-FR" sz="1800" dirty="0" err="1">
                <a:solidFill>
                  <a:prstClr val="black"/>
                </a:solidFill>
                <a:latin typeface="Calibri"/>
                <a:cs typeface="Calibri"/>
              </a:rPr>
              <a:t>Gabrielse</a:t>
            </a:r>
            <a:r>
              <a:rPr lang="fr-FR" sz="1800" dirty="0">
                <a:solidFill>
                  <a:prstClr val="black"/>
                </a:solidFill>
                <a:latin typeface="Calibri"/>
                <a:cs typeface="Calibri"/>
              </a:rPr>
              <a:t> et al.</a:t>
            </a:r>
          </a:p>
          <a:p>
            <a:pPr lvl="1">
              <a:buBlip>
                <a:blip r:embed="rId4"/>
              </a:buBlip>
            </a:pPr>
            <a:r>
              <a:rPr lang="fr-FR" sz="18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r-FR" sz="1800" dirty="0" err="1" smtClean="0">
                <a:solidFill>
                  <a:prstClr val="black"/>
                </a:solidFill>
                <a:latin typeface="Calibri"/>
                <a:cs typeface="Calibri"/>
              </a:rPr>
              <a:t>Theoretical</a:t>
            </a:r>
            <a:r>
              <a:rPr lang="fr-FR" sz="180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r-FR" sz="1800" dirty="0" err="1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lang="fr-FR" sz="1800" dirty="0" err="1" smtClean="0">
                <a:solidFill>
                  <a:prstClr val="black"/>
                </a:solidFill>
                <a:latin typeface="Calibri"/>
                <a:cs typeface="Calibri"/>
              </a:rPr>
              <a:t>alculation</a:t>
            </a:r>
            <a:r>
              <a:rPr lang="fr-FR" sz="180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r-FR" sz="1800" dirty="0">
                <a:solidFill>
                  <a:prstClr val="black"/>
                </a:solidFill>
                <a:latin typeface="Calibri"/>
                <a:cs typeface="Calibri"/>
              </a:rPr>
              <a:t>by </a:t>
            </a:r>
            <a:r>
              <a:rPr lang="fr-FR" sz="1800" dirty="0" err="1" smtClean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lang="fr-FR" sz="1800" dirty="0" smtClean="0">
                <a:solidFill>
                  <a:prstClr val="black"/>
                </a:solidFill>
                <a:latin typeface="Calibri"/>
                <a:cs typeface="Calibri"/>
              </a:rPr>
              <a:t>. Kinoshita and M. </a:t>
            </a:r>
            <a:r>
              <a:rPr lang="fr-FR" sz="1800" dirty="0" err="1" smtClean="0">
                <a:solidFill>
                  <a:prstClr val="black"/>
                </a:solidFill>
                <a:latin typeface="Calibri"/>
                <a:cs typeface="Calibri"/>
              </a:rPr>
              <a:t>Nio</a:t>
            </a:r>
            <a:endParaRPr lang="fr-FR"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Quantum </a:t>
            </a:r>
            <a:r>
              <a:rPr lang="en-GB" dirty="0" err="1" smtClean="0">
                <a:solidFill>
                  <a:schemeClr val="tx1"/>
                </a:solidFill>
                <a:latin typeface="Calibri"/>
                <a:cs typeface="Calibri"/>
              </a:rPr>
              <a:t>electrodynamic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 tests</a:t>
            </a:r>
            <a:endParaRPr lang="en-GB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80120" y="620688"/>
            <a:ext cx="71642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 typeface="Symbol" charset="0"/>
              <a:buChar char="a"/>
            </a:pPr>
            <a:r>
              <a:rPr lang="fr-FR" sz="2000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GB" sz="1800" dirty="0" smtClean="0">
                <a:solidFill>
                  <a:srgbClr val="3333CC"/>
                </a:solidFill>
                <a:latin typeface="Arial"/>
                <a:cs typeface="Arial"/>
              </a:rPr>
              <a:t>is a basic dimensionless constant of atomic physics, distinguishing  </a:t>
            </a:r>
          </a:p>
          <a:p>
            <a:pPr algn="just"/>
            <a:r>
              <a:rPr lang="en-GB" sz="1800" dirty="0" smtClean="0">
                <a:solidFill>
                  <a:srgbClr val="3333CC"/>
                </a:solidFill>
                <a:latin typeface="Arial"/>
                <a:cs typeface="Arial"/>
              </a:rPr>
              <a:t>the energy scales of atoms</a:t>
            </a:r>
            <a:endParaRPr lang="en-GB" sz="1800" dirty="0">
              <a:solidFill>
                <a:srgbClr val="33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371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  <a:latin typeface="Calibri"/>
                <a:cs typeface="Calibri"/>
              </a:rPr>
              <a:t>The most precise determinations of </a:t>
            </a:r>
            <a:r>
              <a:rPr lang="en-GB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endParaRPr lang="en-GB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3" name="Flèche courbée vers le bas 12"/>
          <p:cNvSpPr/>
          <p:nvPr/>
        </p:nvSpPr>
        <p:spPr bwMode="auto">
          <a:xfrm>
            <a:off x="5436096" y="1192932"/>
            <a:ext cx="792088" cy="504056"/>
          </a:xfrm>
          <a:prstGeom prst="curvedDown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Flèche courbée vers le bas 13"/>
          <p:cNvSpPr/>
          <p:nvPr/>
        </p:nvSpPr>
        <p:spPr bwMode="auto">
          <a:xfrm flipH="1">
            <a:off x="2627784" y="1192932"/>
            <a:ext cx="792088" cy="504056"/>
          </a:xfrm>
          <a:prstGeom prst="curvedDown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6" name="Imag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16832"/>
            <a:ext cx="2730500" cy="685800"/>
          </a:xfrm>
          <a:prstGeom prst="rect">
            <a:avLst/>
          </a:prstGeom>
        </p:spPr>
      </p:pic>
      <p:pic>
        <p:nvPicPr>
          <p:cNvPr id="22" name="Image 21" descr="Figure7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21088"/>
            <a:ext cx="5507360" cy="1966914"/>
          </a:xfrm>
          <a:prstGeom prst="rect">
            <a:avLst/>
          </a:prstGeom>
        </p:spPr>
      </p:pic>
      <p:pic>
        <p:nvPicPr>
          <p:cNvPr id="23" name="Image 2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3987800" cy="508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5496" y="3121804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i="1" dirty="0" err="1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fr-FR" sz="1400" i="1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fr-FR" sz="1400" i="1" dirty="0" err="1" smtClean="0">
                <a:solidFill>
                  <a:srgbClr val="000000"/>
                </a:solidFill>
                <a:latin typeface="Calibri"/>
                <a:cs typeface="Calibri"/>
              </a:rPr>
              <a:t>Aoyama</a:t>
            </a:r>
            <a:r>
              <a:rPr lang="fr-FR" sz="1400" i="1" dirty="0" smtClean="0">
                <a:solidFill>
                  <a:srgbClr val="000000"/>
                </a:solidFill>
                <a:latin typeface="Calibri"/>
                <a:cs typeface="Calibri"/>
              </a:rPr>
              <a:t> et al. </a:t>
            </a:r>
            <a:r>
              <a:rPr lang="hu-HU" sz="1400" i="1" dirty="0" smtClean="0">
                <a:solidFill>
                  <a:srgbClr val="000000"/>
                </a:solidFill>
                <a:latin typeface="Calibri"/>
                <a:cs typeface="Calibri"/>
              </a:rPr>
              <a:t>Phys</a:t>
            </a:r>
            <a:r>
              <a:rPr lang="hu-HU" sz="1400" i="1" dirty="0">
                <a:solidFill>
                  <a:srgbClr val="000000"/>
                </a:solidFill>
                <a:latin typeface="Calibri"/>
                <a:cs typeface="Calibri"/>
              </a:rPr>
              <a:t>. Rev. Lett. 109, 111807 (2012)</a:t>
            </a:r>
            <a:r>
              <a:rPr lang="hu-HU" sz="1400" i="1" dirty="0" smtClean="0">
                <a:solidFill>
                  <a:srgbClr val="000000"/>
                </a:solidFill>
                <a:latin typeface="Calibri"/>
                <a:cs typeface="Calibri"/>
              </a:rPr>
              <a:t>.                     </a:t>
            </a:r>
            <a:r>
              <a:rPr lang="fr-FR" sz="1400" i="1" dirty="0">
                <a:solidFill>
                  <a:srgbClr val="000000"/>
                </a:solidFill>
                <a:latin typeface="Calibri"/>
                <a:cs typeface="Calibri"/>
              </a:rPr>
              <a:t>R. </a:t>
            </a:r>
            <a:r>
              <a:rPr lang="fr-FR" sz="1400" i="1" dirty="0" err="1">
                <a:solidFill>
                  <a:srgbClr val="000000"/>
                </a:solidFill>
                <a:latin typeface="Calibri"/>
                <a:cs typeface="Calibri"/>
              </a:rPr>
              <a:t>Bouchendira</a:t>
            </a:r>
            <a:r>
              <a:rPr lang="fr-FR" sz="1400" i="1" dirty="0">
                <a:solidFill>
                  <a:srgbClr val="000000"/>
                </a:solidFill>
                <a:latin typeface="Calibri"/>
                <a:cs typeface="Calibri"/>
              </a:rPr>
              <a:t>, et al.</a:t>
            </a:r>
            <a:r>
              <a:rPr lang="hu-HU" sz="1400" i="1" dirty="0">
                <a:solidFill>
                  <a:srgbClr val="000000"/>
                </a:solidFill>
                <a:latin typeface="Calibri"/>
                <a:cs typeface="Calibri"/>
              </a:rPr>
              <a:t>, Phys. Rev. Lett. 106, 080801 (2011)</a:t>
            </a:r>
            <a:r>
              <a:rPr lang="hu-HU" sz="1400" i="1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algn="just"/>
            <a:r>
              <a:rPr lang="fr-FR" sz="1400" dirty="0">
                <a:solidFill>
                  <a:srgbClr val="000000"/>
                </a:solidFill>
                <a:latin typeface="Calibri"/>
                <a:cs typeface="Calibri"/>
              </a:rPr>
              <a:t>D. </a:t>
            </a:r>
            <a:r>
              <a:rPr lang="fr-FR" sz="1400" dirty="0" err="1">
                <a:solidFill>
                  <a:srgbClr val="000000"/>
                </a:solidFill>
                <a:latin typeface="Calibri"/>
                <a:cs typeface="Calibri"/>
              </a:rPr>
              <a:t>Hanneke</a:t>
            </a:r>
            <a:r>
              <a:rPr lang="fr-FR" sz="1400" dirty="0">
                <a:solidFill>
                  <a:srgbClr val="000000"/>
                </a:solidFill>
                <a:latin typeface="Calibri"/>
                <a:cs typeface="Calibri"/>
              </a:rPr>
              <a:t> et al., Phys. </a:t>
            </a:r>
            <a:r>
              <a:rPr lang="fr-FR" sz="1400" dirty="0" err="1">
                <a:solidFill>
                  <a:srgbClr val="000000"/>
                </a:solidFill>
                <a:latin typeface="Calibri"/>
                <a:cs typeface="Calibri"/>
              </a:rPr>
              <a:t>Rev</a:t>
            </a:r>
            <a:r>
              <a:rPr lang="fr-FR" sz="14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hu-HU" sz="1400" dirty="0">
                <a:solidFill>
                  <a:srgbClr val="000000"/>
                </a:solidFill>
                <a:latin typeface="Calibri"/>
                <a:cs typeface="Calibri"/>
              </a:rPr>
              <a:t>Lett. 100, 120801 (2008)</a:t>
            </a:r>
            <a:r>
              <a:rPr lang="hu-HU" sz="1400" dirty="0" smtClean="0">
                <a:solidFill>
                  <a:srgbClr val="000000"/>
                </a:solidFill>
              </a:rPr>
              <a:t>.                          </a:t>
            </a:r>
            <a:endParaRPr lang="hu-HU" sz="1400" i="1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" name="Imag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775" y="1050925"/>
            <a:ext cx="1536700" cy="7239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2120" y="2636912"/>
            <a:ext cx="7599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66"/>
                </a:solidFill>
                <a:latin typeface="Calibri"/>
                <a:cs typeface="Calibri"/>
              </a:rPr>
              <a:t>Electron magnetic moment                                       Measurement of the ratio h/m  </a:t>
            </a:r>
            <a:endParaRPr lang="en-GB" sz="1800" dirty="0">
              <a:solidFill>
                <a:srgbClr val="FF0066"/>
              </a:solidFill>
              <a:latin typeface="Calibri"/>
              <a:cs typeface="Calibri"/>
            </a:endParaRPr>
          </a:p>
        </p:txBody>
      </p:sp>
      <p:grpSp>
        <p:nvGrpSpPr>
          <p:cNvPr id="6" name="Grouper 5"/>
          <p:cNvGrpSpPr/>
          <p:nvPr/>
        </p:nvGrpSpPr>
        <p:grpSpPr>
          <a:xfrm>
            <a:off x="1187624" y="3789040"/>
            <a:ext cx="6192688" cy="2860031"/>
            <a:chOff x="899592" y="3789040"/>
            <a:chExt cx="6192688" cy="2860031"/>
          </a:xfrm>
        </p:grpSpPr>
        <p:sp>
          <p:nvSpPr>
            <p:cNvPr id="5" name="Rectangle 4"/>
            <p:cNvSpPr/>
            <p:nvPr/>
          </p:nvSpPr>
          <p:spPr bwMode="auto">
            <a:xfrm>
              <a:off x="899592" y="4005064"/>
              <a:ext cx="6192688" cy="2304256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3789040"/>
              <a:ext cx="4752528" cy="2860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971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fr-FR" kern="1200" dirty="0" err="1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Experiment</a:t>
            </a:r>
            <a:r>
              <a:rPr lang="fr-FR" kern="1200" dirty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of </a:t>
            </a:r>
            <a:r>
              <a:rPr lang="fr-FR" kern="1200" dirty="0" err="1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Dehmelt</a:t>
            </a:r>
            <a:r>
              <a:rPr lang="fr-FR" kern="1200" dirty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and </a:t>
            </a:r>
            <a:r>
              <a:rPr lang="fr-FR" kern="1200" dirty="0" err="1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Gabrielse</a:t>
            </a:r>
            <a:r>
              <a:rPr lang="fr-FR" kern="1200" dirty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fr-FR" kern="120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1984 </a:t>
            </a:r>
            <a:r>
              <a:rPr lang="fr-FR" kern="1200" dirty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and 2008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4824412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39211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71550" y="3141663"/>
            <a:ext cx="358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sz="2000">
                <a:solidFill>
                  <a:srgbClr val="3333CC"/>
                </a:solidFill>
                <a:latin typeface="Arial" charset="0"/>
                <a:cs typeface="Arial" panose="020B0604020202020204" pitchFamily="34" charset="0"/>
              </a:rPr>
              <a:t>Cylindrical Penning trap cavity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05" y="1311201"/>
            <a:ext cx="3635375" cy="29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1520" y="2708920"/>
            <a:ext cx="7569198" cy="40005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New experimental setup is in progress: </a:t>
            </a:r>
            <a:r>
              <a:rPr lang="en-GB" sz="2000" dirty="0" err="1" smtClean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wainting</a:t>
            </a:r>
            <a:r>
              <a:rPr lang="en-GB" sz="2000" dirty="0" smtClean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 for a new value !</a:t>
            </a:r>
            <a:endParaRPr lang="en-GB" sz="2000" dirty="0">
              <a:solidFill>
                <a:prstClr val="white"/>
              </a:solidFill>
              <a:latin typeface="Symbol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331640" y="836712"/>
            <a:ext cx="66388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panose="020B0604020202020204" pitchFamily="34" charset="0"/>
              </a:rPr>
              <a:t>Quantum jumps spectroscopy of one electron in a Penning trap</a:t>
            </a:r>
            <a:endParaRPr lang="en-GB" sz="1800" dirty="0">
              <a:solidFill>
                <a:schemeClr val="tx1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242088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D. </a:t>
            </a:r>
            <a:r>
              <a:rPr lang="fr-FR" sz="1400" dirty="0" err="1">
                <a:solidFill>
                  <a:schemeClr val="tx1"/>
                </a:solidFill>
              </a:rPr>
              <a:t>Hanneke</a:t>
            </a:r>
            <a:r>
              <a:rPr lang="fr-FR" sz="1400" dirty="0">
                <a:solidFill>
                  <a:schemeClr val="tx1"/>
                </a:solidFill>
              </a:rPr>
              <a:t> et al., Phys. </a:t>
            </a:r>
            <a:r>
              <a:rPr lang="fr-FR" sz="1400" dirty="0" err="1">
                <a:solidFill>
                  <a:schemeClr val="tx1"/>
                </a:solidFill>
              </a:rPr>
              <a:t>Rev</a:t>
            </a:r>
            <a:r>
              <a:rPr lang="fr-FR" sz="1400" dirty="0">
                <a:solidFill>
                  <a:schemeClr val="tx1"/>
                </a:solidFill>
              </a:rPr>
              <a:t>. </a:t>
            </a:r>
            <a:r>
              <a:rPr lang="hu-HU" sz="1400" dirty="0">
                <a:solidFill>
                  <a:schemeClr val="tx1"/>
                </a:solidFill>
              </a:rPr>
              <a:t>Lett. 100, 120801 (2008)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7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/>
                <a:cs typeface="Calibri"/>
              </a:rPr>
              <a:t>Electron g-2 QED theory: recent progress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83568" y="2708920"/>
            <a:ext cx="8352928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</a:pPr>
            <a:r>
              <a:rPr lang="fr-FR" sz="1800" dirty="0" smtClean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HarvU</a:t>
            </a:r>
            <a:r>
              <a:rPr lang="fr-FR" sz="180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-08+QED07 : </a:t>
            </a:r>
            <a:r>
              <a:rPr lang="fr-FR" sz="1800" dirty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fr-FR" sz="1800" baseline="3000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-1</a:t>
            </a:r>
            <a:r>
              <a:rPr lang="fr-FR" sz="180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= 137.035 999 </a:t>
            </a:r>
            <a:r>
              <a:rPr lang="fr-FR" sz="18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084</a:t>
            </a:r>
            <a:r>
              <a:rPr lang="fr-FR" sz="180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(51) [3.7 x 10</a:t>
            </a:r>
            <a:r>
              <a:rPr lang="fr-FR" sz="1800" baseline="3000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-10</a:t>
            </a:r>
            <a:r>
              <a:rPr lang="fr-FR" sz="180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]</a:t>
            </a:r>
          </a:p>
          <a:p>
            <a:pPr algn="l">
              <a:lnSpc>
                <a:spcPct val="160000"/>
              </a:lnSpc>
            </a:pPr>
            <a:r>
              <a:rPr lang="fr-FR" sz="180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HarvU-08+QED12 : </a:t>
            </a:r>
            <a:r>
              <a:rPr lang="fr-FR" sz="1800" dirty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fr-FR" sz="1800" baseline="30000" dirty="0" smtClean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fr-FR" sz="1800" baseline="3000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1</a:t>
            </a:r>
            <a:r>
              <a:rPr lang="fr-FR" sz="180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= 137.035 999 </a:t>
            </a:r>
            <a:r>
              <a:rPr lang="fr-FR" sz="1800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173</a:t>
            </a:r>
            <a:r>
              <a:rPr lang="fr-FR" sz="1800" dirty="0" smtClean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(35) </a:t>
            </a:r>
            <a:r>
              <a:rPr lang="fr-FR" sz="180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[2.5 x 10</a:t>
            </a:r>
            <a:r>
              <a:rPr lang="fr-FR" sz="1800" baseline="3000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-10</a:t>
            </a:r>
            <a:r>
              <a:rPr lang="fr-FR" sz="1800" dirty="0" smtClean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]</a:t>
            </a:r>
          </a:p>
          <a:p>
            <a:pPr marL="0" indent="0" algn="l">
              <a:lnSpc>
                <a:spcPct val="160000"/>
              </a:lnSpc>
              <a:buNone/>
            </a:pPr>
            <a:r>
              <a:rPr lang="fr-FR" sz="1800" i="1" dirty="0" smtClean="0">
                <a:solidFill>
                  <a:srgbClr val="CC0000"/>
                </a:solidFill>
                <a:latin typeface="Calibri"/>
                <a:cs typeface="Arial"/>
              </a:rPr>
              <a:t>                                                                       </a:t>
            </a:r>
            <a:r>
              <a:rPr lang="en-US" sz="1400" i="1" dirty="0" smtClean="0">
                <a:solidFill>
                  <a:prstClr val="black"/>
                </a:solidFill>
                <a:latin typeface="Arial"/>
                <a:cs typeface="Arial"/>
              </a:rPr>
              <a:t>(T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. Aoyama et al., PRL 109, 111807 (2012</a:t>
            </a:r>
            <a:r>
              <a:rPr lang="en-US" sz="1400" i="1" dirty="0" smtClean="0">
                <a:solidFill>
                  <a:prstClr val="black"/>
                </a:solidFill>
                <a:latin typeface="Arial"/>
                <a:cs typeface="Arial"/>
              </a:rPr>
              <a:t>))</a:t>
            </a:r>
            <a:endParaRPr lang="fr-FR" sz="1400" i="1" dirty="0" smtClean="0">
              <a:solidFill>
                <a:srgbClr val="CC0000"/>
              </a:solidFill>
              <a:latin typeface="Calibri"/>
              <a:cs typeface="Arial" panose="020B0604020202020204" pitchFamily="34" charset="0"/>
            </a:endParaRPr>
          </a:p>
          <a:p>
            <a:pPr algn="l">
              <a:lnSpc>
                <a:spcPct val="160000"/>
              </a:lnSpc>
            </a:pPr>
            <a:r>
              <a:rPr lang="fr-FR" sz="1800" dirty="0">
                <a:solidFill>
                  <a:srgbClr val="0000FF"/>
                </a:solidFill>
                <a:cs typeface="Arial" panose="020B0604020202020204" pitchFamily="34" charset="0"/>
              </a:rPr>
              <a:t>HarvU-08+</a:t>
            </a:r>
            <a:r>
              <a:rPr lang="fr-FR" sz="1800" dirty="0" smtClean="0">
                <a:solidFill>
                  <a:srgbClr val="0000FF"/>
                </a:solidFill>
                <a:cs typeface="Arial" panose="020B0604020202020204" pitchFamily="34" charset="0"/>
              </a:rPr>
              <a:t>QED15 </a:t>
            </a:r>
            <a:r>
              <a:rPr lang="fr-FR" sz="1800" dirty="0">
                <a:solidFill>
                  <a:srgbClr val="0000FF"/>
                </a:solidFill>
                <a:cs typeface="Arial" panose="020B0604020202020204" pitchFamily="34" charset="0"/>
              </a:rPr>
              <a:t>: </a:t>
            </a:r>
            <a:r>
              <a:rPr lang="fr-FR" sz="1800" dirty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fr-FR" sz="1800" baseline="30000" dirty="0">
                <a:solidFill>
                  <a:srgbClr val="0000FF"/>
                </a:solidFill>
                <a:cs typeface="Arial" panose="020B0604020202020204" pitchFamily="34" charset="0"/>
              </a:rPr>
              <a:t>-1</a:t>
            </a:r>
            <a:r>
              <a:rPr lang="fr-FR" sz="1800" dirty="0">
                <a:solidFill>
                  <a:srgbClr val="0000FF"/>
                </a:solidFill>
                <a:cs typeface="Arial" panose="020B0604020202020204" pitchFamily="34" charset="0"/>
              </a:rPr>
              <a:t> = 137.035 999 </a:t>
            </a:r>
            <a:r>
              <a:rPr lang="fr-FR" sz="1800" dirty="0" smtClean="0">
                <a:solidFill>
                  <a:srgbClr val="FF0000"/>
                </a:solidFill>
                <a:cs typeface="Arial" panose="020B0604020202020204" pitchFamily="34" charset="0"/>
              </a:rPr>
              <a:t>1570 (29) (27) (18) (331)</a:t>
            </a:r>
            <a:r>
              <a:rPr lang="fr-FR" sz="1800" dirty="0" smtClean="0">
                <a:solidFill>
                  <a:srgbClr val="0000FF"/>
                </a:solidFill>
                <a:cs typeface="Arial" panose="020B0604020202020204" pitchFamily="34" charset="0"/>
              </a:rPr>
              <a:t>  </a:t>
            </a:r>
            <a:r>
              <a:rPr lang="fr-FR" sz="1800" dirty="0">
                <a:solidFill>
                  <a:srgbClr val="0000FF"/>
                </a:solidFill>
                <a:cs typeface="Arial" panose="020B0604020202020204" pitchFamily="34" charset="0"/>
              </a:rPr>
              <a:t>[2.5 x 10</a:t>
            </a:r>
            <a:r>
              <a:rPr lang="fr-FR" sz="1800" baseline="30000" dirty="0">
                <a:solidFill>
                  <a:srgbClr val="0000FF"/>
                </a:solidFill>
                <a:cs typeface="Arial" panose="020B0604020202020204" pitchFamily="34" charset="0"/>
              </a:rPr>
              <a:t>-10</a:t>
            </a:r>
            <a:r>
              <a:rPr lang="fr-FR" sz="1800" dirty="0" smtClean="0">
                <a:solidFill>
                  <a:srgbClr val="0000FF"/>
                </a:solidFill>
                <a:cs typeface="Arial" panose="020B0604020202020204" pitchFamily="34" charset="0"/>
              </a:rPr>
              <a:t>]</a:t>
            </a:r>
          </a:p>
          <a:p>
            <a:pPr marL="0" indent="0" algn="l">
              <a:lnSpc>
                <a:spcPct val="160000"/>
              </a:lnSpc>
              <a:buNone/>
            </a:pPr>
            <a:r>
              <a:rPr lang="fr-FR" sz="180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fr-FR" sz="1800" dirty="0" smtClean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                            </a:t>
            </a:r>
            <a:r>
              <a:rPr lang="fr-FR" sz="1800" dirty="0" smtClean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       </a:t>
            </a:r>
            <a:r>
              <a:rPr lang="en-GB" sz="1800" dirty="0" smtClean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Improvement of the calculations of the eighth and tenth-orders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cs typeface="Calibri"/>
              </a:rPr>
              <a:t>Contribution of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cs typeface="Calibri"/>
              </a:rPr>
              <a:t>diagrams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cs typeface="Calibri"/>
              </a:rPr>
              <a:t>closed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cs typeface="Calibri"/>
              </a:rPr>
              <a:t>lepton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cs typeface="Calibri"/>
              </a:rPr>
              <a:t>loops, </a:t>
            </a:r>
            <a:r>
              <a:rPr lang="en-US" sz="1600" i="1" dirty="0" smtClean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1600" i="1" dirty="0">
                <a:solidFill>
                  <a:srgbClr val="000000"/>
                </a:solidFill>
                <a:latin typeface="Calibri"/>
                <a:cs typeface="Calibri"/>
              </a:rPr>
              <a:t>. Aoyama et al., </a:t>
            </a:r>
            <a:r>
              <a:rPr lang="en-US" sz="1600" i="1" dirty="0" smtClean="0">
                <a:solidFill>
                  <a:srgbClr val="000000"/>
                </a:solidFill>
                <a:latin typeface="Calibri"/>
                <a:cs typeface="Calibri"/>
              </a:rPr>
              <a:t>PRD </a:t>
            </a:r>
            <a:r>
              <a:rPr lang="en-US" sz="1600" i="1" dirty="0">
                <a:solidFill>
                  <a:srgbClr val="000000"/>
                </a:solidFill>
                <a:latin typeface="Calibri"/>
                <a:cs typeface="Calibri"/>
              </a:rPr>
              <a:t>109, 111807 (</a:t>
            </a:r>
            <a:r>
              <a:rPr lang="en-US" sz="1600" i="1" dirty="0" smtClean="0">
                <a:solidFill>
                  <a:srgbClr val="000000"/>
                </a:solidFill>
                <a:latin typeface="Calibri"/>
                <a:cs typeface="Calibri"/>
              </a:rPr>
              <a:t>2015))</a:t>
            </a:r>
            <a:endParaRPr lang="fr-FR" sz="16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80728"/>
            <a:ext cx="6912768" cy="516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700808"/>
            <a:ext cx="3312368" cy="9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9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59632" y="89108"/>
            <a:ext cx="7056784" cy="523220"/>
          </a:xfrm>
        </p:spPr>
        <p:txBody>
          <a:bodyPr/>
          <a:lstStyle/>
          <a:p>
            <a:r>
              <a:rPr lang="fr-FR" dirty="0" err="1">
                <a:cs typeface="Arial"/>
              </a:rPr>
              <a:t>Determination</a:t>
            </a:r>
            <a:r>
              <a:rPr lang="fr-FR" dirty="0">
                <a:cs typeface="Arial"/>
              </a:rPr>
              <a:t> of</a:t>
            </a:r>
            <a:r>
              <a:rPr lang="fr-FR" dirty="0">
                <a:latin typeface="Symbol" charset="2"/>
                <a:cs typeface="Symbol" charset="2"/>
              </a:rPr>
              <a:t> a </a:t>
            </a:r>
            <a:r>
              <a:rPr lang="fr-FR" dirty="0" err="1">
                <a:cs typeface="Arial"/>
              </a:rPr>
              <a:t>from</a:t>
            </a:r>
            <a:r>
              <a:rPr lang="fr-FR" dirty="0">
                <a:cs typeface="Arial"/>
              </a:rPr>
              <a:t> the </a:t>
            </a:r>
            <a:r>
              <a:rPr lang="fr-FR" dirty="0" err="1">
                <a:cs typeface="Arial"/>
              </a:rPr>
              <a:t>measurement</a:t>
            </a:r>
            <a:r>
              <a:rPr lang="fr-FR" dirty="0">
                <a:cs typeface="Arial"/>
              </a:rPr>
              <a:t> of </a:t>
            </a:r>
            <a:r>
              <a:rPr lang="fr-FR" i="1" dirty="0">
                <a:cs typeface="Arial"/>
              </a:rPr>
              <a:t>h/m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354638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47523" y="2564904"/>
            <a:ext cx="709678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Clr>
                <a:srgbClr val="FF0000"/>
              </a:buClr>
              <a:buSzPct val="105000"/>
              <a:buFont typeface="Wingdings" charset="2"/>
              <a:buChar char=""/>
            </a:pPr>
            <a:r>
              <a:rPr lang="en-GB" sz="1800" i="1" dirty="0" smtClean="0">
                <a:solidFill>
                  <a:srgbClr val="000000"/>
                </a:solidFill>
                <a:latin typeface="Calibri"/>
                <a:cs typeface="Calibri"/>
              </a:rPr>
              <a:t>CODATA 2010: P. J. Mohr et al., Rev. Mod. Phys. 84, 1527-1605 (2012</a:t>
            </a:r>
            <a:r>
              <a:rPr lang="en-GB" sz="1800" dirty="0" smtClean="0">
                <a:solidFill>
                  <a:srgbClr val="000000"/>
                </a:solidFill>
              </a:rPr>
              <a:t>)</a:t>
            </a:r>
          </a:p>
          <a:p>
            <a:pPr algn="just">
              <a:buClr>
                <a:srgbClr val="FF0000"/>
              </a:buClr>
              <a:buSzPct val="105000"/>
            </a:pPr>
            <a:endParaRPr lang="en-GB" sz="1800" dirty="0" smtClean="0">
              <a:solidFill>
                <a:srgbClr val="3366FF"/>
              </a:solidFill>
            </a:endParaRPr>
          </a:p>
          <a:p>
            <a:pPr algn="just">
              <a:buClr>
                <a:srgbClr val="FF0000"/>
              </a:buClr>
              <a:buSzPct val="105000"/>
            </a:pPr>
            <a:r>
              <a:rPr lang="fr-FR" sz="1800" kern="0" dirty="0" smtClean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           LKB</a:t>
            </a:r>
            <a:r>
              <a:rPr lang="fr-FR" sz="1800" kern="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-11+CODATA2012 : </a:t>
            </a:r>
            <a:r>
              <a:rPr lang="fr-FR" sz="1800" kern="0" dirty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fr-FR" sz="1800" kern="0" baseline="3000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-1</a:t>
            </a:r>
            <a:r>
              <a:rPr lang="fr-FR" sz="1800" kern="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= 137. 035 999 049 (90) [6,6 x 10</a:t>
            </a:r>
            <a:r>
              <a:rPr lang="fr-FR" sz="1800" kern="0" baseline="3000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-10</a:t>
            </a:r>
            <a:r>
              <a:rPr lang="fr-FR" sz="1800" kern="0" dirty="0" smtClean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]</a:t>
            </a:r>
          </a:p>
          <a:p>
            <a:pPr algn="just">
              <a:buClr>
                <a:srgbClr val="FF0000"/>
              </a:buClr>
              <a:buSzPct val="105000"/>
            </a:pPr>
            <a:endParaRPr lang="fr-FR" sz="1800" kern="0" dirty="0" smtClean="0">
              <a:solidFill>
                <a:srgbClr val="0000FF"/>
              </a:solidFill>
              <a:latin typeface="Calibri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0000"/>
              </a:buClr>
              <a:buSzPct val="105000"/>
              <a:buFont typeface="Wingdings" charset="2"/>
              <a:buChar char=""/>
            </a:pPr>
            <a:r>
              <a:rPr lang="en-US" sz="1800" kern="0" dirty="0" smtClean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CODATA </a:t>
            </a:r>
            <a:r>
              <a:rPr lang="en-US" sz="1800" kern="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2014: to be published</a:t>
            </a:r>
          </a:p>
          <a:p>
            <a:pPr lvl="0"/>
            <a:endParaRPr lang="en-US" sz="1800" kern="0" dirty="0">
              <a:solidFill>
                <a:srgbClr val="0000FF"/>
              </a:solidFill>
              <a:latin typeface="Calibri"/>
              <a:cs typeface="Arial" panose="020B0604020202020204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New </a:t>
            </a:r>
            <a:r>
              <a:rPr lang="en-US" sz="1800" kern="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measurement of  electron </a:t>
            </a:r>
            <a:r>
              <a:rPr lang="en-US" sz="1800" kern="0" dirty="0" smtClean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mass</a:t>
            </a:r>
          </a:p>
          <a:p>
            <a:pPr lvl="0"/>
            <a:r>
              <a:rPr lang="en-US" sz="1800" kern="0" dirty="0" smtClean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                                          </a:t>
            </a:r>
            <a:r>
              <a:rPr lang="en-US" sz="1800" i="1" kern="0" dirty="0" smtClean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S</a:t>
            </a:r>
            <a:r>
              <a:rPr lang="en-US" sz="1800" i="1" kern="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. Sturm et al. Nature 506 (7489), 476-470 (2014)</a:t>
            </a:r>
          </a:p>
          <a:p>
            <a:pPr marL="285750" lvl="0" indent="-285750">
              <a:buFont typeface="Arial"/>
              <a:buChar char="•"/>
            </a:pPr>
            <a:endParaRPr lang="en-US" sz="1800" kern="0" dirty="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Atomic Mass Evaluation of </a:t>
            </a:r>
            <a:r>
              <a:rPr lang="en-US" sz="1800" kern="0" dirty="0" smtClean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2012</a:t>
            </a:r>
          </a:p>
          <a:p>
            <a:pPr lvl="1"/>
            <a:endParaRPr lang="en-US" sz="1800" kern="0" dirty="0" smtClean="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New adjustment of Rydberg constant</a:t>
            </a:r>
            <a:endParaRPr lang="en-US" sz="1800" kern="0" dirty="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  <a:p>
            <a:pPr lvl="0"/>
            <a:endParaRPr lang="en-US" sz="1800" kern="0" dirty="0" smtClean="0">
              <a:solidFill>
                <a:srgbClr val="0000FF"/>
              </a:solidFill>
              <a:latin typeface="Calibri"/>
              <a:cs typeface="Arial" panose="020B0604020202020204" pitchFamily="34" charset="0"/>
            </a:endParaRPr>
          </a:p>
          <a:p>
            <a:pPr lvl="0"/>
            <a:r>
              <a:rPr lang="en-US" sz="1800" kern="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800" kern="0" dirty="0" smtClean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           LKB</a:t>
            </a:r>
            <a:r>
              <a:rPr lang="en-US" sz="1800" kern="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-11+CODATA2014 : </a:t>
            </a:r>
            <a:r>
              <a:rPr lang="en-US" sz="1800" kern="0" dirty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1800" kern="0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1800" kern="0" baseline="3000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1</a:t>
            </a:r>
            <a:r>
              <a:rPr lang="en-US" sz="1800" kern="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= 137. 035 998 997 (</a:t>
            </a:r>
            <a:r>
              <a:rPr lang="en-US" sz="1800" kern="0" dirty="0" smtClean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90) </a:t>
            </a:r>
            <a:r>
              <a:rPr lang="en-US" sz="1800" kern="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[6,6 x 10</a:t>
            </a:r>
            <a:r>
              <a:rPr lang="en-US" sz="1800" kern="0" baseline="3000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-10</a:t>
            </a:r>
            <a:r>
              <a:rPr lang="en-US" sz="1800" kern="0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]</a:t>
            </a:r>
          </a:p>
          <a:p>
            <a:pPr lvl="0"/>
            <a:endParaRPr lang="fr-FR" sz="1800" kern="0" dirty="0">
              <a:solidFill>
                <a:srgbClr val="0000FF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4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Vrai"/>
  <p:tag name="USEBOLDAMS" val="Faux"/>
  <p:tag name="TEX2PS" val="latex $(base).tex; dvips -D $(res) -E -o $(base).ps $(base).dvi"/>
  <p:tag name="EXTERNALEDITCOMMAND" val="notepad %"/>
  <p:tag name="GHOSTSCRIPTCOMMAND" val="gswin32c"/>
  <p:tag name="DEFAULTBITMAP" val="png16m"/>
  <p:tag name="DEFAULTBLEND" val="Faux"/>
  <p:tag name="DEFAULTTRANSPARENT" val="Faux"/>
  <p:tag name="DEFAULTWORKAROUNDTRANSPARENCYBUG" val="Faux"/>
  <p:tag name="DEFAULTRESOLUTION" val="1200"/>
  <p:tag name="DEFAULTMAGNIFICATION" val="2"/>
  <p:tag name="FIRSTHEIDMANN@TIDZLONFUVWZY5H8" val="4288"/>
  <p:tag name="DEFAULTDISPLAYSOURCE" val="\documentclass{slides}\pagestyle{empty}\usepackage{color}\definecolor{darkblue}{rgb}{0,0,0.5}\definecolor{darkgreen}{rgb}{0,0.5,0}\definecolor{darkred}{rgb}{0.8,0,0}\newcommand{\red}[1]{{\color{red}#1}}\newcommand{\dkred}[1]{{\color{darkred}#1}}\newcommand{\blue}[1]{{\color{blue}#1}}\newcommand{\dkblue}[1]{{\color{darkblue}#1}} \newcommand{\green}[1]{{\color{green}#1}}\newcommand{\dkgreen}[1]{{\color{darkgreen}#1}}\newcommand{\cyan}[1]{{\color{cyan}#1}}\newcommand{\magenta}[1]{{\color{magenta}#1}}&#10;\begin{document}&#10;$$&#10;&#10;$$&#10;\end{document}&#10;"/>
  <p:tag name="EMBEDFONTS" val="0"/>
  <p:tag name="DEFAULTFONTSIZE" val="10"/>
  <p:tag name="DEFAULTWIDTH" val="397"/>
  <p:tag name="DEFAULTHEIGHT" val="352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54993</TotalTime>
  <Words>1326</Words>
  <Application>Microsoft Macintosh PowerPoint</Application>
  <PresentationFormat>Présentation à l'écran (4:3)</PresentationFormat>
  <Paragraphs>200</Paragraphs>
  <Slides>28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Modèle par défaut</vt:lpstr>
      <vt:lpstr>CorelDRAW</vt:lpstr>
      <vt:lpstr>Présentation PowerPoint</vt:lpstr>
      <vt:lpstr>The fine-structure constant a</vt:lpstr>
      <vt:lpstr>Re-definition of the New SI</vt:lpstr>
      <vt:lpstr>New SI : Redefinition of  the kilogram </vt:lpstr>
      <vt:lpstr>Quantum electrodynamic tests</vt:lpstr>
      <vt:lpstr>The most precise determinations of a</vt:lpstr>
      <vt:lpstr>Experiment of Dehmelt and Gabrielse 1984 and 2008</vt:lpstr>
      <vt:lpstr>Electron g-2 QED theory: recent progress</vt:lpstr>
      <vt:lpstr>Determination of a from the measurement of h/m</vt:lpstr>
      <vt:lpstr>Determination of a from the recoil measurement</vt:lpstr>
      <vt:lpstr>Measurement of the ratio h/m</vt:lpstr>
      <vt:lpstr>Présentation PowerPoint</vt:lpstr>
      <vt:lpstr>Velocity sensor : Doppler sensitive Raman transition</vt:lpstr>
      <vt:lpstr>Velocity sensor based on atom interferometery</vt:lpstr>
      <vt:lpstr>Velocity sensor based on atom interferometry</vt:lpstr>
      <vt:lpstr>Coherent acceleration of atoms</vt:lpstr>
      <vt:lpstr>Coherent acceleration of atoms : Bloch oscillations</vt:lpstr>
      <vt:lpstr>Measurement protocol</vt:lpstr>
      <vt:lpstr>Measurement of the recoil velocity</vt:lpstr>
      <vt:lpstr>Errors Budget in 2011</vt:lpstr>
      <vt:lpstr>Errors Budget in 2011</vt:lpstr>
      <vt:lpstr>Recent improvments of the experiment</vt:lpstr>
      <vt:lpstr>Systematic effect due to magnetic field</vt:lpstr>
      <vt:lpstr>Systematic effect due to magnetic field</vt:lpstr>
      <vt:lpstr>Investigation of the new systematic effect</vt:lpstr>
      <vt:lpstr>Présentation PowerPoint</vt:lpstr>
      <vt:lpstr>Présentation PowerPoint</vt:lpstr>
      <vt:lpstr>Présentation PowerPoint</vt:lpstr>
    </vt:vector>
  </TitlesOfParts>
  <Company>LKB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Miroirs mobiles et fluctuations quantiques</dc:title>
  <dc:subject>JNN 2007</dc:subject>
  <dc:creator>Heidmann</dc:creator>
  <cp:lastModifiedBy>Saida Guellati</cp:lastModifiedBy>
  <cp:revision>2729</cp:revision>
  <cp:lastPrinted>2014-01-14T10:33:18Z</cp:lastPrinted>
  <dcterms:created xsi:type="dcterms:W3CDTF">2006-12-09T20:10:00Z</dcterms:created>
  <dcterms:modified xsi:type="dcterms:W3CDTF">2015-09-11T14:57:24Z</dcterms:modified>
</cp:coreProperties>
</file>