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4408" r:id="rId3"/>
    <p:sldMasterId id="2147484432" r:id="rId4"/>
    <p:sldMasterId id="2147484445" r:id="rId5"/>
    <p:sldMasterId id="2147484457" r:id="rId6"/>
    <p:sldMasterId id="2147484470" r:id="rId7"/>
    <p:sldMasterId id="2147484482" r:id="rId8"/>
    <p:sldMasterId id="2147484508" r:id="rId9"/>
    <p:sldMasterId id="2147484531" r:id="rId10"/>
    <p:sldMasterId id="2147484551" r:id="rId11"/>
    <p:sldMasterId id="2147484563" r:id="rId12"/>
    <p:sldMasterId id="2147484599" r:id="rId13"/>
    <p:sldMasterId id="2147484611" r:id="rId14"/>
    <p:sldMasterId id="2147484639" r:id="rId15"/>
    <p:sldMasterId id="2147484653" r:id="rId16"/>
    <p:sldMasterId id="2147484665" r:id="rId17"/>
    <p:sldMasterId id="2147484677" r:id="rId18"/>
    <p:sldMasterId id="2147484691" r:id="rId19"/>
    <p:sldMasterId id="2147484703" r:id="rId20"/>
    <p:sldMasterId id="2147484715" r:id="rId21"/>
  </p:sldMasterIdLst>
  <p:notesMasterIdLst>
    <p:notesMasterId r:id="rId75"/>
  </p:notesMasterIdLst>
  <p:handoutMasterIdLst>
    <p:handoutMasterId r:id="rId76"/>
  </p:handoutMasterIdLst>
  <p:sldIdLst>
    <p:sldId id="598" r:id="rId22"/>
    <p:sldId id="860" r:id="rId23"/>
    <p:sldId id="807" r:id="rId24"/>
    <p:sldId id="721" r:id="rId25"/>
    <p:sldId id="843" r:id="rId26"/>
    <p:sldId id="822" r:id="rId27"/>
    <p:sldId id="847" r:id="rId28"/>
    <p:sldId id="859" r:id="rId29"/>
    <p:sldId id="823" r:id="rId30"/>
    <p:sldId id="848" r:id="rId31"/>
    <p:sldId id="849" r:id="rId32"/>
    <p:sldId id="850" r:id="rId33"/>
    <p:sldId id="851" r:id="rId34"/>
    <p:sldId id="853" r:id="rId35"/>
    <p:sldId id="854" r:id="rId36"/>
    <p:sldId id="855" r:id="rId37"/>
    <p:sldId id="856" r:id="rId38"/>
    <p:sldId id="763" r:id="rId39"/>
    <p:sldId id="857" r:id="rId40"/>
    <p:sldId id="765" r:id="rId41"/>
    <p:sldId id="784" r:id="rId42"/>
    <p:sldId id="805" r:id="rId43"/>
    <p:sldId id="808" r:id="rId44"/>
    <p:sldId id="766" r:id="rId45"/>
    <p:sldId id="819" r:id="rId46"/>
    <p:sldId id="830" r:id="rId47"/>
    <p:sldId id="787" r:id="rId48"/>
    <p:sldId id="769" r:id="rId49"/>
    <p:sldId id="767" r:id="rId50"/>
    <p:sldId id="768" r:id="rId51"/>
    <p:sldId id="794" r:id="rId52"/>
    <p:sldId id="795" r:id="rId53"/>
    <p:sldId id="778" r:id="rId54"/>
    <p:sldId id="846" r:id="rId55"/>
    <p:sldId id="861" r:id="rId56"/>
    <p:sldId id="833" r:id="rId57"/>
    <p:sldId id="834" r:id="rId58"/>
    <p:sldId id="844" r:id="rId59"/>
    <p:sldId id="838" r:id="rId60"/>
    <p:sldId id="862" r:id="rId61"/>
    <p:sldId id="863" r:id="rId62"/>
    <p:sldId id="836" r:id="rId63"/>
    <p:sldId id="812" r:id="rId64"/>
    <p:sldId id="817" r:id="rId65"/>
    <p:sldId id="818" r:id="rId66"/>
    <p:sldId id="792" r:id="rId67"/>
    <p:sldId id="799" r:id="rId68"/>
    <p:sldId id="745" r:id="rId69"/>
    <p:sldId id="606" r:id="rId70"/>
    <p:sldId id="842" r:id="rId71"/>
    <p:sldId id="827" r:id="rId72"/>
    <p:sldId id="826" r:id="rId73"/>
    <p:sldId id="858" r:id="rId74"/>
  </p:sldIdLst>
  <p:sldSz cx="9144000" cy="6858000" type="screen4x3"/>
  <p:notesSz cx="7315200" cy="9601200"/>
  <p:custDataLst>
    <p:tags r:id="rId77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902F"/>
    <a:srgbClr val="FFF413"/>
    <a:srgbClr val="3F9B31"/>
    <a:srgbClr val="9B9B9B"/>
    <a:srgbClr val="7B7B7B"/>
    <a:srgbClr val="B5E6FF"/>
    <a:srgbClr val="ADE4FF"/>
    <a:srgbClr val="CE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9" autoAdjust="0"/>
    <p:restoredTop sz="94660"/>
  </p:normalViewPr>
  <p:slideViewPr>
    <p:cSldViewPr>
      <p:cViewPr varScale="1">
        <p:scale>
          <a:sx n="49" d="100"/>
          <a:sy n="49" d="100"/>
        </p:scale>
        <p:origin x="-1308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9081B7A0-1768-455B-8183-073B304B9C9E}" type="datetimeFigureOut">
              <a:rPr lang="en-US" altLang="en-US"/>
              <a:pPr/>
              <a:t>9/9/2015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BCACA798-28CB-4752-B129-DCE544185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846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03677206-2EAD-413D-9F7E-FE44EAF33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200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3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E227951-6645-4206-95C8-C186AC678E59}" type="slidenum">
              <a:rPr lang="en-US" altLang="en-US" sz="1300" b="0">
                <a:solidFill>
                  <a:prstClr val="black"/>
                </a:solidFill>
              </a:rPr>
              <a:pPr eaLnBrk="1" hangingPunct="1"/>
              <a:t>7</a:t>
            </a:fld>
            <a:endParaRPr lang="en-US" altLang="en-US" sz="1300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77206-2EAD-413D-9F7E-FE44EAF3354D}" type="slidenum">
              <a:rPr lang="en-US" altLang="en-US" smtClean="0">
                <a:solidFill>
                  <a:prstClr val="white"/>
                </a:solidFill>
              </a:rPr>
              <a:pPr/>
              <a:t>16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9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20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870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649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EBBF922-0165-4E89-B150-4BD8CCB6C4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864408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312265E8-F224-4014-AE41-0A74B5915D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65047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8EEAE14-A28C-4EF3-867E-3DEF1AFF27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453024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B5456F0-16AE-4A24-9D57-62FDA6C79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2338260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6D68BE5-C30D-4EC4-9713-25854AC8D0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795403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6D32B232-8D1C-40AD-9E66-99A321901F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6353605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422CDEEB-F60A-4470-94C7-12A437D22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114710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473A62C-535A-4B5E-A35A-D174362B20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698975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9A195012-0893-4210-9CCE-7E0B118F7A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751127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47CF53E-7B8B-4019-AB96-2C20E69D2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82597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6242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9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9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99CA9526-9AD9-4BC5-B6BB-3CCB35F1D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643983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1B97D26-F433-4F3E-A663-618CA91A35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5212905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1C54921B-149C-4766-B8F1-71DB0B7C7C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603751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6515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111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237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63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148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12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6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362490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4733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38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004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86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6811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3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71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4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3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972004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6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637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564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6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05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478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898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191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30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8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C048BCC-E6A1-4C8C-969F-8079D7877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110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40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774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890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03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967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89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849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900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247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37717F6-5D0E-49F3-A177-559E1F3B1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63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2892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335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91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795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88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96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515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F9BE3E5-E1E1-4D5F-B725-5F94F16891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6178006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393A1141-82E9-4DF7-A609-9FDD1C82B1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4125160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CBF85FCF-EB69-41E4-A84E-C21B60FB36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930209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CF87508-C00A-405D-ABBB-1D6F35832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2023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C1FBF946-FB77-458E-828B-03496FFCF2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8333302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941F4AD-AA34-42B2-AA31-D061CE4F0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6745617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E1A8D3DC-C60E-479F-BE27-5FCFA5DBD5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508099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E8EB0CD-235E-432E-8E31-E39456AEE8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3742403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0833EB5-9716-4FC8-AFBB-479EDEED03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4597434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29E976B-28D1-4124-9E09-1BC1433C5E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5735598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FAD0E12-148B-4F0F-BF32-9F1A4EB3E4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586121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1AE70482-1DB0-41AD-92B9-8DA5377AC6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9875173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2AF1AEBF-AC84-40D3-A9E1-BDD685D165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4311900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03EE68D-C7F0-4EC1-8FEB-CB553C0988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38455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7EEADBB-B13D-415D-B09A-58B63607D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028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131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16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8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421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8869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751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107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0252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895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51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51C989E5-5DAB-4AEC-89D6-A02B34478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802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81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9497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283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130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4030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42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335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2129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0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BBD8C59-09C2-4484-A5D6-0FC7E6BBB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813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446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F956-E798-4518-8867-9729E24F5A3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7958-ADAD-4B5C-9B89-8D2563735C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85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11BF-527B-4056-8825-297A8EDAB0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6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B800-29B2-420A-991A-F5659EE59597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8353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444-54B8-4730-9B59-00CEB94013E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352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A50-122F-4AFD-A34E-32259612DBD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267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37C94-A7E7-4A39-9595-D6D10E9581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61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B082-7995-481C-B8EC-576098E4593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026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9AC7-A7BE-49CF-8E0D-9772829E87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73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87C-619D-4815-B572-0CFA2E2C194C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3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2239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124E5F4-49E0-4865-AC4F-F5B080F21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7373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00F2-F029-4F7A-BD7E-8FA665130F3A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576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AF1-39EB-4222-AE10-BC8FC64140FD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018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1EF1-C84E-48A3-9AE5-1AC7D095638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7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50" y="381000"/>
            <a:ext cx="718185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57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4700" y="990600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4700" y="3705225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803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241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065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0691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72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349B390-A29E-4C3B-9814-21785106E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47890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4978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1632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6459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5468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36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005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401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722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9445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3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1CECD02-42E2-4A68-A95A-62A852410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0894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027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99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9580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1235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73084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79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06375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3885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661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053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67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755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8E13ED3-F91A-49CC-9603-E17C10461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413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767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93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91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8925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6731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950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035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0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605C9DB-7122-45E7-896E-22E40B259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52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50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8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57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0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6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9528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8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03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4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7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8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9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0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835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4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3726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8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43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324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112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2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58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255000" cy="5886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27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B6B8B9"/>
                </a:solidFill>
              </a:rP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0051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9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883597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9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578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80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8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39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60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248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497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01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5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10870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931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2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3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0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89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503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629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36377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06375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3885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702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0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08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98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457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350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92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6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708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38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4949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9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46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9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3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939393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5415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B6B8B9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48478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046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58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2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50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1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600301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88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13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9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7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2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65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05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1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77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6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1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49"/>
            <a:ext cx="1371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t>Muon g-2</a:t>
            </a:r>
            <a:endParaRPr lang="en-US" altLang="en-US" sz="140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FE53E0CA-EC8E-45DE-9135-3EA2481FE68B}" type="slidenum"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0327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79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35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33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343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571150C3-CED0-4788-A2C8-B37929B36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723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51" r:id="rId12"/>
    <p:sldLayoutId id="2147484652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65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58F956-E798-4518-8867-9729E24F5A3D}" type="datetimeFigureOut">
              <a:rPr lang="en-US" b="0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9/9/2015</a:t>
            </a:fld>
            <a:endParaRPr lang="en-US" b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0B7958-ADAD-4B5C-9B89-8D2563735CA9}" type="slidenum">
              <a:rPr lang="en-US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97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de-DE" b="0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b="0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 b="0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41E260E7-FCDA-4C1D-A5A6-4708DB752C06}" type="slidenum">
              <a:rPr lang="de-DE" b="0">
                <a:solidFill>
                  <a:srgbClr val="FFFFFF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de-DE" b="0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4864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  <p:sldLayoutId id="214748469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7305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A6E513A4-29FA-48AD-A155-8712239050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099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3262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6AB94"/>
            </a:gs>
            <a:gs pos="17000">
              <a:srgbClr val="D4DEFF"/>
            </a:gs>
            <a:gs pos="47000">
              <a:srgbClr val="D4DEFF"/>
            </a:gs>
            <a:gs pos="100000">
              <a:srgbClr val="8488C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9379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1"/>
            <a:r>
              <a:rPr lang="en-US" smtClean="0"/>
              <a:t>Fourth level</a:t>
            </a:r>
          </a:p>
          <a:p>
            <a:pPr lvl="2"/>
            <a:r>
              <a:rPr lang="en-US" smtClean="0"/>
              <a:t>Fifth level</a:t>
            </a: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cs typeface="+mn-cs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2682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96F3D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Comic Sans MS" pitchFamily="66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679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  <p:sldLayoutId id="2147484635" r:id="rId13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854020" name="Rectangle 4"/>
          <p:cNvSpPr>
            <a:spLocks noChangeArrowheads="1"/>
          </p:cNvSpPr>
          <p:nvPr userDrawn="1"/>
        </p:nvSpPr>
        <p:spPr bwMode="auto">
          <a:xfrm>
            <a:off x="8763000" y="6583363"/>
            <a:ext cx="279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85B105D9-E0C7-4BFE-B550-229C81FFCC70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763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79940" name="Rectangle 4"/>
          <p:cNvSpPr>
            <a:spLocks noChangeArrowheads="1"/>
          </p:cNvSpPr>
          <p:nvPr userDrawn="1"/>
        </p:nvSpPr>
        <p:spPr bwMode="auto">
          <a:xfrm>
            <a:off x="8763000" y="6400800"/>
            <a:ext cx="27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9FE9ADE7-7B69-490E-856F-040B34B6A091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64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854020" name="Rectangle 4"/>
          <p:cNvSpPr>
            <a:spLocks noChangeArrowheads="1"/>
          </p:cNvSpPr>
          <p:nvPr userDrawn="1"/>
        </p:nvSpPr>
        <p:spPr bwMode="auto">
          <a:xfrm>
            <a:off x="8763000" y="6583363"/>
            <a:ext cx="279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85B105D9-E0C7-4BFE-B550-229C81FFCC70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227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637" r:id="rId12"/>
    <p:sldLayoutId id="2147484638" r:id="rId13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cs typeface="+mn-cs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8484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96F3D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The Muon (g-2) Collaboration, Fermilab PAC –  24 - June - 2015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B3C1F1C-F708-3F4B-8ECB-6D467F0718B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m2logo2.gi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5.xml"/><Relationship Id="rId7" Type="http://schemas.openxmlformats.org/officeDocument/2006/relationships/image" Target="../media/image5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0.png"/><Relationship Id="rId4" Type="http://schemas.openxmlformats.org/officeDocument/2006/relationships/tags" Target="../tags/tag6.xml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slideLayout" Target="../slideLayouts/slideLayout2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28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wmf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hyperlink" Target="../Local%20Settings/My%20Documents/My%20Videos/muHD_trolley_ride.m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5715000"/>
            <a:ext cx="8610600" cy="663115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David </a:t>
            </a:r>
            <a:r>
              <a:rPr lang="en-US" sz="2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Hertzog,  University of Washington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for the E989 Muon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Symbol" charset="2"/>
              </a:rPr>
              <a:t>(</a:t>
            </a:r>
            <a:r>
              <a:rPr lang="en-US" sz="2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cmmi10"/>
              </a:rPr>
              <a:t>g</a:t>
            </a:r>
            <a:r>
              <a:rPr lang="en-US" sz="2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Symbol" charset="2"/>
              </a:rPr>
              <a:t>-2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Symbol" charset="2"/>
              </a:rPr>
              <a:t>)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  Collaboration</a:t>
            </a:r>
          </a:p>
          <a:p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" y="0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9"/>
          <a:stretch/>
        </p:blipFill>
        <p:spPr bwMode="auto">
          <a:xfrm>
            <a:off x="4437710" y="1228055"/>
            <a:ext cx="3979734" cy="13498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10" y="2665548"/>
            <a:ext cx="1884352" cy="1413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257" y="2698014"/>
            <a:ext cx="2011818" cy="139040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26360" b="26360"/>
          <a:stretch/>
        </p:blipFill>
        <p:spPr bwMode="auto">
          <a:xfrm>
            <a:off x="4437710" y="4191000"/>
            <a:ext cx="4045387" cy="13765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2" y="1228055"/>
            <a:ext cx="3295501" cy="4367792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137337"/>
            <a:ext cx="7772400" cy="10668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Next Generation Muon </a:t>
            </a:r>
            <a:r>
              <a:rPr lang="en-US" altLang="en-US" sz="3200" dirty="0" smtClean="0"/>
              <a:t>(g-2)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>
                <a:solidFill>
                  <a:schemeClr val="accent1"/>
                </a:solidFill>
              </a:rPr>
              <a:t>Goal </a:t>
            </a:r>
            <a:r>
              <a:rPr lang="en-US" altLang="en-US" sz="320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3200" dirty="0" smtClean="0">
                <a:solidFill>
                  <a:schemeClr val="accent1"/>
                </a:solidFill>
              </a:rPr>
              <a:t>a</a:t>
            </a:r>
            <a:r>
              <a:rPr lang="en-US" altLang="en-US" sz="3200" baseline="-2500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3200" dirty="0" smtClean="0">
                <a:solidFill>
                  <a:schemeClr val="accent1"/>
                </a:solidFill>
              </a:rPr>
              <a:t> ~ 140 ppb</a:t>
            </a:r>
            <a:endParaRPr lang="en-US" altLang="en-US" sz="3200" i="1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580999"/>
            <a:ext cx="8188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/>
              <a:t>FCCP2015  Flavor Changing and Conserving Processes</a:t>
            </a:r>
            <a:endParaRPr lang="en-US" sz="12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"/>
            <a:ext cx="8229600" cy="696912"/>
          </a:xfrm>
        </p:spPr>
        <p:txBody>
          <a:bodyPr/>
          <a:lstStyle/>
          <a:p>
            <a:r>
              <a:rPr lang="en-US" dirty="0" err="1" smtClean="0"/>
              <a:t>Muonium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HFS </a:t>
            </a:r>
            <a:r>
              <a:rPr lang="en-US" b="0" dirty="0" smtClean="0"/>
              <a:t>to determine </a:t>
            </a:r>
            <a:r>
              <a:rPr lang="en-US" b="0" dirty="0" smtClean="0">
                <a:latin typeface="Symbol" panose="05050102010706020507" pitchFamily="18" charset="2"/>
              </a:rPr>
              <a:t>m</a:t>
            </a:r>
            <a:r>
              <a:rPr lang="en-US" b="0" baseline="-25000" dirty="0" smtClean="0">
                <a:latin typeface="Symbol" panose="05050102010706020507" pitchFamily="18" charset="2"/>
              </a:rPr>
              <a:t>m</a:t>
            </a:r>
            <a:r>
              <a:rPr lang="en-US" b="0" dirty="0" smtClean="0">
                <a:latin typeface="Symbol" panose="05050102010706020507" pitchFamily="18" charset="2"/>
              </a:rPr>
              <a:t>/</a:t>
            </a:r>
            <a:r>
              <a:rPr lang="en-US" b="0" dirty="0" err="1" smtClean="0">
                <a:latin typeface="Symbol" panose="05050102010706020507" pitchFamily="18" charset="2"/>
              </a:rPr>
              <a:t>m</a:t>
            </a:r>
            <a:r>
              <a:rPr lang="en-US" b="0" baseline="-25000" dirty="0" err="1" smtClean="0"/>
              <a:t>p</a:t>
            </a:r>
            <a:r>
              <a:rPr lang="en-US" b="0" dirty="0" smtClean="0"/>
              <a:t> and m</a:t>
            </a:r>
            <a:r>
              <a:rPr lang="en-US" b="0" baseline="-25000" dirty="0" smtClean="0">
                <a:latin typeface="Symbol" panose="05050102010706020507" pitchFamily="18" charset="2"/>
              </a:rPr>
              <a:t>m</a:t>
            </a:r>
            <a:r>
              <a:rPr lang="en-US" b="0" dirty="0" smtClean="0">
                <a:latin typeface="Symbol" panose="05050102010706020507" pitchFamily="18" charset="2"/>
              </a:rPr>
              <a:t>/</a:t>
            </a:r>
            <a:r>
              <a:rPr lang="en-US" b="0" dirty="0" smtClean="0"/>
              <a:t>m</a:t>
            </a:r>
            <a:r>
              <a:rPr lang="en-US" b="0" baseline="-25000" dirty="0" smtClean="0"/>
              <a:t>e</a:t>
            </a:r>
            <a:endParaRPr lang="en-US" b="0" baseline="-250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" y="685800"/>
            <a:ext cx="19161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" y="6536323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*</a:t>
            </a:r>
            <a:r>
              <a:rPr lang="en-US" sz="1600" b="0" dirty="0" smtClean="0">
                <a:solidFill>
                  <a:srgbClr val="000000"/>
                </a:solidFill>
              </a:rPr>
              <a:t>We’ll need this again to understand the J-PARC muon source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92" y="1039992"/>
            <a:ext cx="4191000" cy="120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06700"/>
            <a:ext cx="4278692" cy="275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37591"/>
            <a:ext cx="66897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956" y="3130575"/>
            <a:ext cx="1451180" cy="21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88243" y="3923090"/>
            <a:ext cx="99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err="1" smtClean="0">
                <a:solidFill>
                  <a:srgbClr val="292934"/>
                </a:solidFill>
                <a:latin typeface="Symbol" panose="05050102010706020507" pitchFamily="18" charset="2"/>
              </a:rPr>
              <a:t>Dn</a:t>
            </a:r>
            <a:r>
              <a:rPr lang="en-US" sz="2800" b="0" baseline="-25000" dirty="0" err="1" smtClean="0">
                <a:solidFill>
                  <a:srgbClr val="292934"/>
                </a:solidFill>
                <a:latin typeface="Arial"/>
              </a:rPr>
              <a:t>Mu</a:t>
            </a:r>
            <a:endParaRPr lang="en-US" sz="2800" b="0" baseline="-250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7346" y="2600552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In, sum of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12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34</a:t>
            </a:r>
            <a:r>
              <a:rPr lang="en-US" dirty="0" smtClean="0">
                <a:solidFill>
                  <a:srgbClr val="000000"/>
                </a:solidFill>
              </a:rPr>
              <a:t> intervals in strong field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05400" y="3352800"/>
            <a:ext cx="386556" cy="5702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sz="1800" smtClean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05400" y="4535110"/>
            <a:ext cx="386556" cy="570290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sz="1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848600" cy="8382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latin typeface="Symbol" panose="05050102010706020507" pitchFamily="18" charset="2"/>
              </a:rPr>
              <a:t>w</a:t>
            </a:r>
            <a:r>
              <a:rPr lang="en-US" sz="6000" b="1" baseline="-25000" dirty="0" err="1" smtClean="0"/>
              <a:t>a</a:t>
            </a:r>
            <a:r>
              <a:rPr lang="en-US" sz="4800" b="1" dirty="0" smtClean="0"/>
              <a:t> </a:t>
            </a:r>
            <a:r>
              <a:rPr lang="en-US" b="1" dirty="0" smtClean="0"/>
              <a:t>–</a:t>
            </a:r>
            <a:r>
              <a:rPr lang="en-US" sz="4800" b="1" dirty="0" smtClean="0"/>
              <a:t> </a:t>
            </a:r>
            <a:r>
              <a:rPr lang="en-US" sz="2400" b="1" dirty="0">
                <a:solidFill>
                  <a:srgbClr val="D2533C"/>
                </a:solidFill>
              </a:rPr>
              <a:t>What </a:t>
            </a:r>
            <a:r>
              <a:rPr lang="en-US" sz="2400" b="1" dirty="0" smtClean="0">
                <a:solidFill>
                  <a:srgbClr val="D2533C"/>
                </a:solidFill>
              </a:rPr>
              <a:t>FNAL g-2 plans to deliver</a:t>
            </a:r>
            <a:endParaRPr lang="en-US" sz="4800" b="1" baseline="-25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pPr marL="457200" lvl="2" indent="-457200">
              <a:buSzPct val="85000"/>
            </a:pPr>
            <a:r>
              <a:rPr lang="en-US" sz="2400" b="1" dirty="0" err="1" smtClean="0">
                <a:latin typeface="Symbol" panose="05050102010706020507" pitchFamily="18" charset="2"/>
              </a:rPr>
              <a:t>dw</a:t>
            </a:r>
            <a:r>
              <a:rPr lang="en-US" sz="2400" b="1" baseline="-25000" dirty="0" err="1" smtClean="0"/>
              <a:t>a</a:t>
            </a:r>
            <a:r>
              <a:rPr lang="en-US" sz="2400" b="1" dirty="0" smtClean="0"/>
              <a:t>(statistics</a:t>
            </a:r>
            <a:r>
              <a:rPr lang="en-US" sz="2400" b="1" dirty="0"/>
              <a:t>) </a:t>
            </a:r>
            <a:r>
              <a:rPr lang="en-US" sz="2400" b="1" dirty="0" smtClean="0"/>
              <a:t>at </a:t>
            </a:r>
            <a:r>
              <a:rPr lang="en-US" sz="2400" b="1" dirty="0"/>
              <a:t>100 </a:t>
            </a:r>
            <a:r>
              <a:rPr lang="en-US" sz="2400" b="1" dirty="0" smtClean="0"/>
              <a:t>ppb level </a:t>
            </a:r>
            <a:endParaRPr lang="en-US" sz="2400" b="1" dirty="0"/>
          </a:p>
          <a:p>
            <a:pPr lvl="1"/>
            <a:r>
              <a:rPr lang="en-US" dirty="0" smtClean="0"/>
              <a:t>~ 1.5 x 10</a:t>
            </a:r>
            <a:r>
              <a:rPr lang="en-US" baseline="30000" dirty="0" smtClean="0"/>
              <a:t>11</a:t>
            </a:r>
            <a:r>
              <a:rPr lang="en-US" dirty="0" smtClean="0"/>
              <a:t> events in the final fit</a:t>
            </a:r>
          </a:p>
          <a:p>
            <a:pPr lvl="2"/>
            <a:r>
              <a:rPr lang="en-US" dirty="0" smtClean="0"/>
              <a:t>Multiple independent blind analyses</a:t>
            </a:r>
          </a:p>
          <a:p>
            <a:pPr lvl="2"/>
            <a:r>
              <a:rPr lang="en-US" dirty="0" smtClean="0"/>
              <a:t>Multiple sorting and fitting methods </a:t>
            </a:r>
          </a:p>
          <a:p>
            <a:pPr marL="182880" lvl="2">
              <a:buSzPct val="85000"/>
            </a:pPr>
            <a:r>
              <a:rPr lang="en-US" sz="2400" b="1" dirty="0" smtClean="0"/>
              <a:t> Net Systematics error to </a:t>
            </a:r>
            <a:r>
              <a:rPr lang="en-US" sz="2400" b="1" dirty="0"/>
              <a:t>70 ppb </a:t>
            </a:r>
            <a:r>
              <a:rPr lang="en-US" sz="2400" b="1" dirty="0" smtClean="0"/>
              <a:t>(x 3 improvement)</a:t>
            </a:r>
            <a:endParaRPr lang="en-US" sz="2400" b="1" dirty="0"/>
          </a:p>
          <a:p>
            <a:pPr lvl="2"/>
            <a:r>
              <a:rPr lang="en-US" dirty="0" smtClean="0"/>
              <a:t>Leading </a:t>
            </a:r>
            <a:r>
              <a:rPr lang="en-US" dirty="0"/>
              <a:t>issues</a:t>
            </a:r>
          </a:p>
          <a:p>
            <a:pPr lvl="3"/>
            <a:r>
              <a:rPr lang="en-US" dirty="0"/>
              <a:t>Pileup</a:t>
            </a:r>
          </a:p>
          <a:p>
            <a:pPr lvl="3"/>
            <a:r>
              <a:rPr lang="en-US" dirty="0"/>
              <a:t>Gain (energy scale) stability</a:t>
            </a:r>
          </a:p>
          <a:p>
            <a:pPr lvl="3"/>
            <a:r>
              <a:rPr lang="en-US" dirty="0"/>
              <a:t>Muon losses</a:t>
            </a:r>
          </a:p>
          <a:p>
            <a:r>
              <a:rPr lang="en-US" b="1" dirty="0" smtClean="0"/>
              <a:t>Correction for Electric Field and Pitch</a:t>
            </a:r>
          </a:p>
          <a:p>
            <a:pPr lvl="2"/>
            <a:r>
              <a:rPr lang="en-US" dirty="0" err="1" smtClean="0">
                <a:latin typeface="Symbol" panose="05050102010706020507" pitchFamily="18" charset="2"/>
              </a:rPr>
              <a:t>Dw</a:t>
            </a:r>
            <a:r>
              <a:rPr lang="en-US" baseline="-25000" dirty="0" err="1" smtClean="0"/>
              <a:t>a</a:t>
            </a:r>
            <a:r>
              <a:rPr lang="en-US" dirty="0" smtClean="0"/>
              <a:t>(E) = 		+470(50) ppb</a:t>
            </a:r>
          </a:p>
          <a:p>
            <a:pPr lvl="2"/>
            <a:r>
              <a:rPr lang="en-US" dirty="0" err="1">
                <a:latin typeface="Symbol" panose="05050102010706020507" pitchFamily="18" charset="2"/>
              </a:rPr>
              <a:t>Dw</a:t>
            </a:r>
            <a:r>
              <a:rPr lang="en-US" baseline="-25000" dirty="0" err="1" smtClean="0"/>
              <a:t>a</a:t>
            </a:r>
            <a:r>
              <a:rPr lang="en-US" dirty="0" smtClean="0"/>
              <a:t>(Pitch) = 	+270(40) ppb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4287" y="5181600"/>
            <a:ext cx="1600200" cy="645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4951890" y="5352164"/>
            <a:ext cx="1066800" cy="3048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8690" y="520822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Arial"/>
              </a:rPr>
              <a:t>BNL numbers;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Arial"/>
              </a:rPr>
              <a:t>(errors will be reduced)</a:t>
            </a:r>
            <a:endParaRPr lang="en-US" sz="1800" b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43667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Arial"/>
              </a:rPr>
              <a:t>Typically ~4-5 analyzers here</a:t>
            </a:r>
            <a:endParaRPr lang="en-US" sz="1800" b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924647" y="2344346"/>
            <a:ext cx="256953" cy="5539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292934"/>
              </a:solidFill>
            </a:endParaRPr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" b="35088"/>
          <a:stretch>
            <a:fillRect/>
          </a:stretch>
        </p:blipFill>
        <p:spPr bwMode="auto">
          <a:xfrm>
            <a:off x="6248401" y="380999"/>
            <a:ext cx="2895600" cy="19633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6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5300" b="1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5300" b="1" i="1" dirty="0" smtClean="0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5300" b="1" baseline="-25000" dirty="0" smtClean="0"/>
                  <a:t>p</a:t>
                </a:r>
                <a:r>
                  <a:rPr lang="en-US" sz="5300" b="1" dirty="0" smtClean="0"/>
                  <a:t> </a:t>
                </a:r>
                <a:r>
                  <a:rPr lang="en-US" sz="4800" b="1" dirty="0"/>
                  <a:t>–</a:t>
                </a:r>
                <a:r>
                  <a:rPr lang="en-US" sz="6000" b="1" dirty="0"/>
                  <a:t> </a:t>
                </a:r>
                <a:r>
                  <a:rPr lang="en-US" sz="2700" b="1" dirty="0" smtClean="0">
                    <a:solidFill>
                      <a:srgbClr val="D2533C"/>
                    </a:solidFill>
                  </a:rPr>
                  <a:t>What FNAL g-2 plans to deliver</a:t>
                </a:r>
                <a:endParaRPr lang="en-US" sz="4900" b="1" baseline="-25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8721" y="1636982"/>
                <a:ext cx="8382000" cy="506861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dirty="0" smtClean="0"/>
                  <a:t>tored muon optics parameterized in azimuthally averaged multipole expansion</a:t>
                </a:r>
              </a:p>
              <a:p>
                <a:pPr lvl="3"/>
                <a:r>
                  <a:rPr lang="en-US" dirty="0" smtClean="0">
                    <a:solidFill>
                      <a:srgbClr val="002060"/>
                    </a:solidFill>
                  </a:rPr>
                  <a:t>NEW in-vacuum Tracker detectors and modelling </a:t>
                </a:r>
              </a:p>
              <a:p>
                <a:r>
                  <a:rPr lang="en-US" b="1" dirty="0"/>
                  <a:t>M</a:t>
                </a:r>
                <a:r>
                  <a:rPr lang="en-US" b="1" dirty="0" smtClean="0"/>
                  <a:t>agnetic field map &amp; multipole expansion vs time</a:t>
                </a:r>
              </a:p>
              <a:p>
                <a:pPr lvl="3"/>
                <a:r>
                  <a:rPr lang="en-US" dirty="0" smtClean="0">
                    <a:solidFill>
                      <a:srgbClr val="002060"/>
                    </a:solidFill>
                  </a:rPr>
                  <a:t>Trolley mapping of field “daily”</a:t>
                </a:r>
              </a:p>
              <a:p>
                <a:pPr lvl="3"/>
                <a:r>
                  <a:rPr lang="en-US" dirty="0" smtClean="0">
                    <a:solidFill>
                      <a:srgbClr val="002060"/>
                    </a:solidFill>
                  </a:rPr>
                  <a:t>Calibration of NMR probes from Absolute field (used in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Muonium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HFS) to Plunging probe to Trolley probe to ~400 Fixed probes </a:t>
                </a:r>
              </a:p>
              <a:p>
                <a:r>
                  <a:rPr lang="en-US" b="1" dirty="0" smtClean="0"/>
                  <a:t>Magnetic field folded with muon distribution and weighted by electron count</a:t>
                </a:r>
              </a:p>
              <a:p>
                <a:pPr lvl="2"/>
                <a:r>
                  <a:rPr lang="en-US" sz="2400" b="1" dirty="0" smtClean="0">
                    <a:solidFill>
                      <a:srgbClr val="0070C0"/>
                    </a:solidFill>
                  </a:rPr>
                  <a:t>This is the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b="1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2400" b="1" baseline="-25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sz="2400" b="1" dirty="0" smtClean="0">
                    <a:solidFill>
                      <a:srgbClr val="0070C0"/>
                    </a:solidFill>
                  </a:rPr>
                  <a:t> that appears in the expression</a:t>
                </a:r>
              </a:p>
              <a:p>
                <a:r>
                  <a:rPr lang="en-US" b="1" dirty="0" smtClean="0"/>
                  <a:t>Control systematic to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70 ppb </a:t>
                </a:r>
                <a:r>
                  <a:rPr lang="en-US" b="1" dirty="0" smtClean="0"/>
                  <a:t>(x2 better than BNL) </a:t>
                </a:r>
              </a:p>
              <a:p>
                <a:pPr lvl="2"/>
                <a:r>
                  <a:rPr lang="en-US" sz="1600" dirty="0" smtClean="0">
                    <a:solidFill>
                      <a:srgbClr val="002060"/>
                    </a:solidFill>
                  </a:rPr>
                  <a:t>Better inter- probe calibration</a:t>
                </a:r>
              </a:p>
              <a:p>
                <a:pPr lvl="2"/>
                <a:r>
                  <a:rPr lang="en-US" sz="1600" dirty="0">
                    <a:solidFill>
                      <a:srgbClr val="002060"/>
                    </a:solidFill>
                  </a:rPr>
                  <a:t>M</a:t>
                </a:r>
                <a:r>
                  <a:rPr lang="en-US" sz="1600" dirty="0" smtClean="0">
                    <a:solidFill>
                      <a:srgbClr val="002060"/>
                    </a:solidFill>
                  </a:rPr>
                  <a:t>ore uniform field preparation </a:t>
                </a:r>
              </a:p>
              <a:p>
                <a:pPr lvl="2"/>
                <a:r>
                  <a:rPr lang="en-US" sz="1600" dirty="0" smtClean="0">
                    <a:solidFill>
                      <a:srgbClr val="002060"/>
                    </a:solidFill>
                  </a:rPr>
                  <a:t>Modern instrumentation</a:t>
                </a:r>
                <a:endParaRPr lang="en-US" sz="1600" dirty="0">
                  <a:solidFill>
                    <a:srgbClr val="002060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US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8721" y="1636982"/>
                <a:ext cx="8382000" cy="5068618"/>
              </a:xfrm>
              <a:blipFill rotWithShape="1">
                <a:blip r:embed="rId3"/>
                <a:stretch>
                  <a:fillRect l="-582" t="-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1447800" cy="125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8" y="0"/>
            <a:ext cx="9144001" cy="10668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</a:rPr>
              <a:t>Graphically:   Present situation and Goals</a:t>
            </a:r>
            <a:endParaRPr lang="en-US" sz="2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-228600" y="5410200"/>
            <a:ext cx="2133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 sz="1500" b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7800" y="1219200"/>
            <a:ext cx="7559675" cy="3200400"/>
            <a:chOff x="1447800" y="1219200"/>
            <a:chExt cx="7559675" cy="3200400"/>
          </a:xfrm>
        </p:grpSpPr>
        <p:pic>
          <p:nvPicPr>
            <p:cNvPr id="7" name="Picture 14" descr="Expt-Thy-Oct20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675" y="1219200"/>
              <a:ext cx="41910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897063" y="1652588"/>
              <a:ext cx="3324225" cy="720725"/>
            </a:xfrm>
            <a:prstGeom prst="rect">
              <a:avLst/>
            </a:prstGeom>
            <a:solidFill>
              <a:schemeClr val="tx2">
                <a:lumMod val="75000"/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1897063" y="3389313"/>
              <a:ext cx="3324225" cy="596900"/>
            </a:xfrm>
            <a:prstGeom prst="rect">
              <a:avLst/>
            </a:prstGeom>
            <a:solidFill>
              <a:schemeClr val="accent5">
                <a:lumMod val="75000"/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889125" y="1870075"/>
              <a:ext cx="1250950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BNL E821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844675" y="3505200"/>
              <a:ext cx="1679575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 dirty="0" smtClean="0">
                  <a:solidFill>
                    <a:srgbClr val="000000"/>
                  </a:solidFill>
                  <a:cs typeface="Arial" pitchFamily="34" charset="0"/>
                </a:rPr>
                <a:t> Theory</a:t>
              </a:r>
              <a:endParaRPr lang="en-US" sz="15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3313039" y="1996281"/>
              <a:ext cx="0" cy="175367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544393" y="2755536"/>
              <a:ext cx="1011238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 dirty="0">
                  <a:solidFill>
                    <a:srgbClr val="000000"/>
                  </a:solidFill>
                  <a:cs typeface="Arial" pitchFamily="34" charset="0"/>
                </a:rPr>
                <a:t>3.6 </a:t>
              </a:r>
              <a:r>
                <a:rPr lang="en-US" sz="1500" dirty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s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1447800" y="1219200"/>
              <a:ext cx="6254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cs typeface="Arial" pitchFamily="34" charset="0"/>
                </a:rPr>
                <a:t>x10</a:t>
              </a:r>
              <a:r>
                <a:rPr lang="en-US" sz="1200" baseline="30000">
                  <a:solidFill>
                    <a:srgbClr val="000000"/>
                  </a:solidFill>
                  <a:cs typeface="Arial" pitchFamily="34" charset="0"/>
                </a:rPr>
                <a:t>-11</a:t>
              </a:r>
            </a:p>
          </p:txBody>
        </p:sp>
        <p:grpSp>
          <p:nvGrpSpPr>
            <p:cNvPr id="15" name="Group 31"/>
            <p:cNvGrpSpPr>
              <a:grpSpLocks/>
            </p:cNvGrpSpPr>
            <p:nvPr/>
          </p:nvGrpSpPr>
          <p:grpSpPr bwMode="auto">
            <a:xfrm>
              <a:off x="4206875" y="1905000"/>
              <a:ext cx="914400" cy="1981200"/>
              <a:chOff x="3312" y="1920"/>
              <a:chExt cx="576" cy="1248"/>
            </a:xfrm>
          </p:grpSpPr>
          <p:grpSp>
            <p:nvGrpSpPr>
              <p:cNvPr id="16" name="Group 25"/>
              <p:cNvGrpSpPr>
                <a:grpSpLocks/>
              </p:cNvGrpSpPr>
              <p:nvPr/>
            </p:nvGrpSpPr>
            <p:grpSpPr bwMode="auto">
              <a:xfrm>
                <a:off x="3576" y="1920"/>
                <a:ext cx="48" cy="115"/>
                <a:chOff x="3024" y="1920"/>
                <a:chExt cx="48" cy="115"/>
              </a:xfrm>
            </p:grpSpPr>
            <p:sp>
              <p:nvSpPr>
                <p:cNvPr id="21" name="Line 23"/>
                <p:cNvSpPr>
                  <a:spLocks noChangeShapeType="1"/>
                </p:cNvSpPr>
                <p:nvPr/>
              </p:nvSpPr>
              <p:spPr bwMode="auto">
                <a:xfrm>
                  <a:off x="3048" y="1920"/>
                  <a:ext cx="0" cy="11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2" name="Oval 24"/>
                <p:cNvSpPr>
                  <a:spLocks noChangeArrowheads="1"/>
                </p:cNvSpPr>
                <p:nvPr/>
              </p:nvSpPr>
              <p:spPr bwMode="auto">
                <a:xfrm>
                  <a:off x="3024" y="1953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17" name="Group 29"/>
              <p:cNvGrpSpPr>
                <a:grpSpLocks/>
              </p:cNvGrpSpPr>
              <p:nvPr/>
            </p:nvGrpSpPr>
            <p:grpSpPr bwMode="auto">
              <a:xfrm>
                <a:off x="3576" y="2938"/>
                <a:ext cx="48" cy="230"/>
                <a:chOff x="3408" y="2352"/>
                <a:chExt cx="48" cy="230"/>
              </a:xfrm>
            </p:grpSpPr>
            <p:sp>
              <p:nvSpPr>
                <p:cNvPr id="19" name="Line 27"/>
                <p:cNvSpPr>
                  <a:spLocks noChangeShapeType="1"/>
                </p:cNvSpPr>
                <p:nvPr/>
              </p:nvSpPr>
              <p:spPr bwMode="auto">
                <a:xfrm>
                  <a:off x="3432" y="2352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0" name="Oval 28"/>
                <p:cNvSpPr>
                  <a:spLocks noChangeArrowheads="1"/>
                </p:cNvSpPr>
                <p:nvPr/>
              </p:nvSpPr>
              <p:spPr bwMode="auto">
                <a:xfrm>
                  <a:off x="3408" y="2443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18" name="Text Box 30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576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b="0" dirty="0">
                    <a:solidFill>
                      <a:srgbClr val="000000"/>
                    </a:solidFill>
                    <a:cs typeface="Arial" pitchFamily="34" charset="0"/>
                  </a:rPr>
                  <a:t>Future Goals</a:t>
                </a:r>
              </a:p>
            </p:txBody>
          </p:sp>
        </p:grpSp>
        <p:grpSp>
          <p:nvGrpSpPr>
            <p:cNvPr id="23" name="Group 37"/>
            <p:cNvGrpSpPr>
              <a:grpSpLocks/>
            </p:cNvGrpSpPr>
            <p:nvPr/>
          </p:nvGrpSpPr>
          <p:grpSpPr bwMode="auto">
            <a:xfrm>
              <a:off x="5730875" y="1828808"/>
              <a:ext cx="3276600" cy="2066929"/>
              <a:chOff x="4032" y="1872"/>
              <a:chExt cx="2064" cy="1302"/>
            </a:xfrm>
          </p:grpSpPr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4320" y="1872"/>
                <a:ext cx="144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cs typeface="Arial" pitchFamily="34" charset="0"/>
                  </a:rPr>
                  <a:t>Goal:  </a:t>
                </a:r>
                <a:r>
                  <a:rPr lang="en-US" b="0" dirty="0" smtClean="0">
                    <a:solidFill>
                      <a:srgbClr val="000000"/>
                    </a:solidFill>
                    <a:cs typeface="Arial" pitchFamily="34" charset="0"/>
                  </a:rPr>
                  <a:t>140 ppb</a:t>
                </a:r>
                <a:endParaRPr lang="en-US" b="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5" name="AutoShape 33"/>
              <p:cNvSpPr>
                <a:spLocks noChangeArrowheads="1"/>
              </p:cNvSpPr>
              <p:nvPr/>
            </p:nvSpPr>
            <p:spPr bwMode="auto">
              <a:xfrm>
                <a:off x="4032" y="1920"/>
                <a:ext cx="240" cy="144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500" b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4320" y="2922"/>
                <a:ext cx="177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cs typeface="Arial" pitchFamily="34" charset="0"/>
                  </a:rPr>
                  <a:t>Expected Improvement</a:t>
                </a:r>
              </a:p>
            </p:txBody>
          </p:sp>
          <p:sp>
            <p:nvSpPr>
              <p:cNvPr id="27" name="AutoShape 36"/>
              <p:cNvSpPr>
                <a:spLocks noChangeArrowheads="1"/>
              </p:cNvSpPr>
              <p:nvPr/>
            </p:nvSpPr>
            <p:spPr bwMode="auto">
              <a:xfrm>
                <a:off x="4032" y="2976"/>
                <a:ext cx="240" cy="144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500" b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738849" y="2634734"/>
              <a:ext cx="3184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FF0000"/>
                  </a:solidFill>
                </a:rPr>
                <a:t>&gt;7.5 </a:t>
              </a:r>
              <a:r>
                <a:rPr lang="en-US" sz="1800" kern="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800" b="0" kern="0" dirty="0">
                  <a:solidFill>
                    <a:srgbClr val="000000"/>
                  </a:solidFill>
                  <a:latin typeface="Arial"/>
                </a:rPr>
                <a:t> if same central values</a:t>
              </a:r>
              <a:endParaRPr lang="en-US" sz="1800" b="0" kern="0" dirty="0"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4953000" y="1957388"/>
              <a:ext cx="0" cy="1753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4B800-29B2-420A-991A-F5659EE5959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81000" y="56410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3600" dirty="0" smtClean="0">
                <a:solidFill>
                  <a:srgbClr val="DD0806"/>
                </a:solidFill>
              </a:rPr>
              <a:t>What is nature trying to tell us?</a:t>
            </a:r>
            <a:endParaRPr lang="en-US" sz="2000" dirty="0">
              <a:solidFill>
                <a:srgbClr val="DD0806"/>
              </a:solidFill>
            </a:endParaRPr>
          </a:p>
        </p:txBody>
      </p:sp>
      <p:graphicFrame>
        <p:nvGraphicFramePr>
          <p:cNvPr id="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22682"/>
              </p:ext>
            </p:extLst>
          </p:nvPr>
        </p:nvGraphicFramePr>
        <p:xfrm>
          <a:off x="1349375" y="4439483"/>
          <a:ext cx="6629400" cy="838200"/>
        </p:xfrm>
        <a:graphic>
          <a:graphicData uri="http://schemas.openxmlformats.org/drawingml/2006/table">
            <a:tbl>
              <a:tblPr/>
              <a:tblGrid>
                <a:gridCol w="2677259"/>
                <a:gridCol w="398400"/>
                <a:gridCol w="3553741"/>
              </a:tblGrid>
              <a:tr h="419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kumimoji="0" lang="en-US" sz="20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 </a:t>
                      </a:r>
                      <a:r>
                        <a:rPr kumimoji="0" lang="en-US" sz="20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exp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kumimoji="0" lang="en-US" sz="20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 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SM</a:t>
                      </a: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D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=</a:t>
                      </a: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D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(261 - 287 ± 80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10</a:t>
                      </a: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–11</a:t>
                      </a:r>
                    </a:p>
                  </a:txBody>
                  <a:tcPr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D4">
                        <a:lumMod val="20000"/>
                        <a:lumOff val="80000"/>
                      </a:srgbClr>
                    </a:solidFill>
                  </a:tcPr>
                </a:tc>
              </a:tr>
              <a:tr h="4191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 3" pitchFamily="18" charset="2"/>
                        </a:rPr>
                        <a:t>  3.3 to 3.6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  <a:cs typeface="Arial" pitchFamily="34" charset="0"/>
                          <a:sym typeface="Symbol" pitchFamily="18" charset="2"/>
                        </a:rPr>
                        <a:t>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ymbol" pitchFamily="18" charset="2"/>
                        <a:cs typeface="Arial" pitchFamily="34" charset="0"/>
                        <a:sym typeface="Wingdings 3" pitchFamily="18" charset="2"/>
                      </a:endParaRPr>
                    </a:p>
                  </a:txBody>
                  <a:tcPr marL="38100" marR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D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88075" y="4343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6550223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*range of typical SM evaluations</a:t>
            </a:r>
          </a:p>
        </p:txBody>
      </p:sp>
    </p:spTree>
    <p:extLst>
      <p:ext uri="{BB962C8B-B14F-4D97-AF65-F5344CB8AC3E}">
        <p14:creationId xmlns:p14="http://schemas.microsoft.com/office/powerpoint/2010/main" val="1942596485"/>
      </p:ext>
    </p:extLst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"/>
          <a:stretch/>
        </p:blipFill>
        <p:spPr bwMode="auto">
          <a:xfrm>
            <a:off x="-28831" y="2546326"/>
            <a:ext cx="584452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53200"/>
            <a:ext cx="1066800" cy="3048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 b="0">
                <a:solidFill>
                  <a:srgbClr val="FFFFFF"/>
                </a:solidFill>
              </a:rPr>
              <a:t>- p. </a:t>
            </a:r>
            <a:fld id="{5EA001B3-1231-4323-AD47-51909F2DCAB9}" type="slidenum">
              <a:rPr lang="en-US" sz="1400" b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5646" y="2025711"/>
            <a:ext cx="6055355" cy="458549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000" dirty="0" smtClean="0"/>
              <a:t>The coupling </a:t>
            </a:r>
            <a:r>
              <a:rPr lang="en-US" sz="2000" i="1" dirty="0" smtClean="0">
                <a:solidFill>
                  <a:srgbClr val="FF0000"/>
                </a:solidFill>
              </a:rPr>
              <a:t>C</a:t>
            </a:r>
            <a:r>
              <a:rPr lang="en-US" sz="2000" dirty="0" smtClean="0"/>
              <a:t> is VERY model dependent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8832" y="6603976"/>
            <a:ext cx="917283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50" b="0" dirty="0" smtClean="0">
                <a:solidFill>
                  <a:srgbClr val="FFFFFF"/>
                </a:solidFill>
              </a:rPr>
              <a:t>From D. </a:t>
            </a:r>
            <a:r>
              <a:rPr lang="en-US" sz="1050" b="0" dirty="0" err="1" smtClean="0">
                <a:solidFill>
                  <a:srgbClr val="FFFFFF"/>
                </a:solidFill>
              </a:rPr>
              <a:t>Stockinger</a:t>
            </a:r>
            <a:r>
              <a:rPr lang="en-US" sz="1050" b="0" dirty="0" smtClean="0">
                <a:solidFill>
                  <a:srgbClr val="FFFFFF"/>
                </a:solidFill>
              </a:rPr>
              <a:t> (See many of this g-2 presentations about new physics impact)</a:t>
            </a:r>
            <a:endParaRPr lang="en-US" sz="1050" b="0" u="sng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9778"/>
            <a:ext cx="677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g-2 feature:  </a:t>
            </a:r>
            <a:r>
              <a:rPr lang="en-US" dirty="0" smtClean="0">
                <a:solidFill>
                  <a:srgbClr val="000000"/>
                </a:solidFill>
              </a:rPr>
              <a:t>Chirality flipping interactions for mass and charge (moment) terms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37858" y="76200"/>
            <a:ext cx="3348464" cy="1949511"/>
            <a:chOff x="5127025" y="4458891"/>
            <a:chExt cx="3348464" cy="1949511"/>
          </a:xfrm>
        </p:grpSpPr>
        <p:pic>
          <p:nvPicPr>
            <p:cNvPr id="89293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01" r="3460"/>
            <a:stretch/>
          </p:blipFill>
          <p:spPr bwMode="auto">
            <a:xfrm>
              <a:off x="5776614" y="4458891"/>
              <a:ext cx="2698875" cy="1949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27025" y="481764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800" dirty="0" smtClean="0">
                  <a:solidFill>
                    <a:srgbClr val="FF0000"/>
                  </a:solidFill>
                </a:rPr>
                <a:t>g – 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04855" y="5867400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800" dirty="0" smtClean="0">
                  <a:solidFill>
                    <a:srgbClr val="FF0000"/>
                  </a:solidFill>
                </a:rPr>
                <a:t>m</a:t>
              </a:r>
              <a:r>
                <a:rPr lang="en-US" sz="1800" baseline="-25000" dirty="0" smtClean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endParaRPr lang="en-US" sz="1800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 rot="16200000">
            <a:off x="-726555" y="4073056"/>
            <a:ext cx="17647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a</a:t>
            </a:r>
            <a:r>
              <a:rPr lang="en-US" sz="1800" baseline="-25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000000"/>
                </a:solidFill>
              </a:rPr>
              <a:t>(New) [10</a:t>
            </a:r>
            <a:r>
              <a:rPr lang="en-US" sz="1800" baseline="30000" dirty="0" smtClean="0">
                <a:solidFill>
                  <a:srgbClr val="000000"/>
                </a:solidFill>
              </a:rPr>
              <a:t>-11</a:t>
            </a:r>
            <a:r>
              <a:rPr lang="en-US" sz="1800" dirty="0" smtClean="0">
                <a:solidFill>
                  <a:srgbClr val="000000"/>
                </a:solidFill>
              </a:rPr>
              <a:t>]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8929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r="24373" b="78115"/>
          <a:stretch/>
        </p:blipFill>
        <p:spPr bwMode="auto">
          <a:xfrm>
            <a:off x="5815688" y="2546326"/>
            <a:ext cx="1084151" cy="4935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929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3" y="914400"/>
            <a:ext cx="4953244" cy="8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3171434" y="1484709"/>
            <a:ext cx="1041890" cy="54100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4" b="29201"/>
          <a:stretch/>
        </p:blipFill>
        <p:spPr bwMode="auto">
          <a:xfrm>
            <a:off x="3124040" y="4575151"/>
            <a:ext cx="1433544" cy="53340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8" name="TextBox 37"/>
          <p:cNvSpPr txBox="1"/>
          <p:nvPr/>
        </p:nvSpPr>
        <p:spPr>
          <a:xfrm>
            <a:off x="4999318" y="301177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 err="1" smtClean="0">
                <a:solidFill>
                  <a:srgbClr val="00B050"/>
                </a:solidFill>
              </a:rPr>
              <a:t>Radiative</a:t>
            </a:r>
            <a:r>
              <a:rPr lang="en-US" sz="1800" dirty="0" smtClean="0">
                <a:solidFill>
                  <a:srgbClr val="00B050"/>
                </a:solidFill>
              </a:rPr>
              <a:t> muon mass generation</a:t>
            </a:r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2"/>
          <a:stretch/>
        </p:blipFill>
        <p:spPr bwMode="auto">
          <a:xfrm>
            <a:off x="762000" y="5511560"/>
            <a:ext cx="1433544" cy="50961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5" name="TextBox 44"/>
          <p:cNvSpPr txBox="1"/>
          <p:nvPr/>
        </p:nvSpPr>
        <p:spPr>
          <a:xfrm>
            <a:off x="1847936" y="5581699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Z’, W’, UED, Littlest Higgs (LHT) …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5238" y="4491980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SUSY (</a:t>
            </a:r>
            <a:r>
              <a:rPr lang="en-US" sz="1800" dirty="0" err="1" smtClean="0">
                <a:solidFill>
                  <a:srgbClr val="000000"/>
                </a:solidFill>
              </a:rPr>
              <a:t>tan</a:t>
            </a:r>
            <a:r>
              <a:rPr lang="en-US" sz="1800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dirty="0" smtClean="0">
                <a:solidFill>
                  <a:srgbClr val="000000"/>
                </a:solidFill>
              </a:rPr>
              <a:t>), </a:t>
            </a:r>
            <a:r>
              <a:rPr lang="en-US" sz="1800" dirty="0" err="1" smtClean="0">
                <a:solidFill>
                  <a:srgbClr val="000000"/>
                </a:solidFill>
              </a:rPr>
              <a:t>unparticles</a:t>
            </a:r>
            <a:endParaRPr lang="en-US" sz="18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Extra dimensions (ADD/RS)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5532" y="3659273"/>
            <a:ext cx="145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Goal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5815688" y="3381102"/>
            <a:ext cx="177395" cy="876620"/>
          </a:xfrm>
          <a:prstGeom prst="rightBrac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4696" y="3659273"/>
            <a:ext cx="21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</a:t>
            </a:r>
            <a:r>
              <a:rPr lang="en-US" dirty="0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endParaRPr lang="en-US" baseline="-25000" dirty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69" y="3416463"/>
            <a:ext cx="1630984" cy="245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2" grpId="0"/>
      <p:bldP spid="7" grpId="0" animBg="1"/>
      <p:bldP spid="38" grpId="0"/>
      <p:bldP spid="45" grpId="0"/>
      <p:bldP spid="46" grpId="0"/>
      <p:bldP spid="19" grpId="0"/>
      <p:bldP spid="21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8915400" cy="1219198"/>
          </a:xfrm>
        </p:spPr>
        <p:txBody>
          <a:bodyPr/>
          <a:lstStyle/>
          <a:p>
            <a:r>
              <a:rPr lang="en-US" dirty="0" smtClean="0"/>
              <a:t>Post LHC Run 1 physics case strong as ever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Representative papers –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6 weeks in spring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– with g-2 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in titles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are typically refined models of SUSY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0" y="2286000"/>
            <a:ext cx="3733799" cy="10203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399"/>
            <a:ext cx="8313636" cy="862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06165"/>
            <a:ext cx="4285075" cy="10028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1" y="3527227"/>
            <a:ext cx="4494036" cy="1041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0141"/>
            <a:ext cx="3195603" cy="10685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94" y="4858570"/>
            <a:ext cx="4556125" cy="1144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6129396"/>
            <a:ext cx="6290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Now with more restricted spaces and </a:t>
            </a:r>
            <a:r>
              <a:rPr lang="en-US" i="1" dirty="0" err="1" smtClean="0">
                <a:solidFill>
                  <a:srgbClr val="002060"/>
                </a:solidFill>
              </a:rPr>
              <a:t>tan</a:t>
            </a:r>
            <a:r>
              <a:rPr lang="en-US" i="1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en-US" i="1" dirty="0" smtClean="0">
                <a:solidFill>
                  <a:srgbClr val="002060"/>
                </a:solidFill>
              </a:rPr>
              <a:t>  ranges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17613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8" y="4736820"/>
            <a:ext cx="1600251" cy="138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Perhaps something at low scales … not seen at the LHC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199"/>
            <a:ext cx="4572000" cy="439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99246"/>
            <a:ext cx="3000294" cy="25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9144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Light vector space  of dark photon </a:t>
            </a:r>
            <a:r>
              <a:rPr 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e</a:t>
            </a:r>
            <a:r>
              <a:rPr lang="en-US" sz="1600" baseline="300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+</a:t>
            </a:r>
            <a:r>
              <a:rPr lang="en-US" sz="16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e</a:t>
            </a:r>
            <a:r>
              <a:rPr lang="en-US" sz="1600" baseline="30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 (</a:t>
            </a:r>
            <a:r>
              <a:rPr lang="en-US" sz="1600" u="sng" dirty="0" smtClean="0">
                <a:solidFill>
                  <a:srgbClr val="000000"/>
                </a:solidFill>
                <a:sym typeface="Wingdings" panose="05000000000000000000" pitchFamily="2" charset="2"/>
              </a:rPr>
              <a:t>visible</a:t>
            </a:r>
            <a:r>
              <a:rPr 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decays) </a:t>
            </a:r>
            <a:r>
              <a:rPr lang="en-US" sz="1600" dirty="0" smtClean="0">
                <a:solidFill>
                  <a:srgbClr val="000000"/>
                </a:solidFill>
              </a:rPr>
              <a:t>largely ruled out now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But, the “</a:t>
            </a:r>
            <a:r>
              <a:rPr lang="en-US" sz="1600" u="sng" dirty="0" smtClean="0">
                <a:solidFill>
                  <a:srgbClr val="000000"/>
                </a:solidFill>
              </a:rPr>
              <a:t>invisible</a:t>
            </a:r>
            <a:r>
              <a:rPr lang="en-US" sz="1600" dirty="0" smtClean="0">
                <a:solidFill>
                  <a:srgbClr val="000000"/>
                </a:solidFill>
              </a:rPr>
              <a:t>” decay space is quite alive;  Dark Z model also alive and connects to running of sin</a:t>
            </a:r>
            <a:r>
              <a:rPr lang="en-US" sz="1600" baseline="30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 smtClean="0">
                <a:solidFill>
                  <a:srgbClr val="000000"/>
                </a:solidFill>
              </a:rPr>
              <a:t>W</a:t>
            </a:r>
            <a:r>
              <a:rPr lang="en-US" sz="1600" dirty="0" smtClean="0">
                <a:solidFill>
                  <a:srgbClr val="000000"/>
                </a:solidFill>
              </a:rPr>
              <a:t> vs Q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0" y="269480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NA48/2 </a:t>
            </a:r>
            <a:r>
              <a:rPr lang="en-US" sz="1200" dirty="0" err="1" smtClean="0">
                <a:solidFill>
                  <a:srgbClr val="000000"/>
                </a:solidFill>
              </a:rPr>
              <a:t>arXiv</a:t>
            </a:r>
            <a:r>
              <a:rPr lang="en-US" sz="1200" dirty="0" smtClean="0">
                <a:solidFill>
                  <a:srgbClr val="000000"/>
                </a:solidFill>
              </a:rPr>
              <a:t>: 1504.00607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is the experiment done 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533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… and how to do it better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73628"/>
          </a:xfrm>
        </p:spPr>
        <p:txBody>
          <a:bodyPr/>
          <a:lstStyle/>
          <a:p>
            <a:r>
              <a:rPr lang="en-US" sz="2400" dirty="0" smtClean="0"/>
              <a:t>Both experiments will measure the difference between the spin precession and cyclotron motion for a muon moving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in a magnetic field, which is </a:t>
            </a:r>
            <a:endParaRPr lang="en-US" sz="2400" dirty="0"/>
          </a:p>
        </p:txBody>
      </p:sp>
      <p:pic>
        <p:nvPicPr>
          <p:cNvPr id="4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6"/>
          <a:stretch/>
        </p:blipFill>
        <p:spPr bwMode="auto">
          <a:xfrm>
            <a:off x="5791200" y="1600200"/>
            <a:ext cx="1828800" cy="72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6"/>
          <a:stretch/>
        </p:blipFill>
        <p:spPr bwMode="auto">
          <a:xfrm>
            <a:off x="728830" y="1600200"/>
            <a:ext cx="3743964" cy="62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775"/>
          <a:stretch/>
        </p:blipFill>
        <p:spPr bwMode="auto">
          <a:xfrm>
            <a:off x="721658" y="2590800"/>
            <a:ext cx="2411730" cy="7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/>
          <a:stretch/>
        </p:blipFill>
        <p:spPr bwMode="auto">
          <a:xfrm>
            <a:off x="3197679" y="2616896"/>
            <a:ext cx="3592259" cy="7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5880468" y="3200400"/>
            <a:ext cx="3198986" cy="3620735"/>
            <a:chOff x="5906914" y="3237265"/>
            <a:chExt cx="3198986" cy="3620735"/>
          </a:xfrm>
        </p:grpSpPr>
        <p:pic>
          <p:nvPicPr>
            <p:cNvPr id="89907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914" y="4016375"/>
              <a:ext cx="3198986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Right Arrow 70"/>
            <p:cNvSpPr/>
            <p:nvPr/>
          </p:nvSpPr>
          <p:spPr bwMode="auto">
            <a:xfrm>
              <a:off x="6979023" y="3237265"/>
              <a:ext cx="685800" cy="602423"/>
            </a:xfrm>
            <a:prstGeom prst="rightArrow">
              <a:avLst>
                <a:gd name="adj1" fmla="val 32143"/>
                <a:gd name="adj2" fmla="val 25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92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FFFFFF"/>
                </a:solidFill>
                <a:ea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850" y="3802823"/>
            <a:ext cx="5721350" cy="2330959"/>
            <a:chOff x="69850" y="3802823"/>
            <a:chExt cx="5721350" cy="2330959"/>
          </a:xfrm>
        </p:grpSpPr>
        <p:sp>
          <p:nvSpPr>
            <p:cNvPr id="3" name="TextBox 2"/>
            <p:cNvSpPr txBox="1"/>
            <p:nvPr/>
          </p:nvSpPr>
          <p:spPr>
            <a:xfrm>
              <a:off x="755967" y="3802823"/>
              <a:ext cx="430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practice, with E field focusing</a:t>
              </a:r>
              <a:r>
                <a:rPr lang="en-US" dirty="0" smtClean="0">
                  <a:solidFill>
                    <a:srgbClr val="FF0000"/>
                  </a:solidFill>
                </a:rPr>
                <a:t>*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166916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" y="4219069"/>
              <a:ext cx="5721350" cy="93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1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48" y="5636064"/>
              <a:ext cx="3273127" cy="49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24044" y="4876800"/>
              <a:ext cx="815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EDM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7400" y="4930861"/>
              <a:ext cx="1388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Magic </a:t>
              </a:r>
              <a:r>
                <a:rPr lang="en-US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g</a:t>
              </a:r>
              <a:endParaRPr lang="en-US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1991814" y="4237271"/>
              <a:ext cx="1205865" cy="89364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855402" y="4183210"/>
              <a:ext cx="1205865" cy="89364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9188" y="640832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Not relevant at J-PARC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36000" cy="457200"/>
          </a:xfrm>
        </p:spPr>
        <p:txBody>
          <a:bodyPr/>
          <a:lstStyle/>
          <a:p>
            <a:r>
              <a:rPr lang="en-US" sz="2400" dirty="0"/>
              <a:t>4 Key elements of </a:t>
            </a:r>
            <a:r>
              <a:rPr lang="en-US" sz="2400" dirty="0" smtClean="0"/>
              <a:t>modern storage-ring g-2 measurements</a:t>
            </a:r>
            <a:endParaRPr lang="en-US" sz="2400" dirty="0"/>
          </a:p>
        </p:txBody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857250"/>
            <a:ext cx="5892800" cy="5505450"/>
          </a:xfrm>
        </p:spPr>
        <p:txBody>
          <a:bodyPr/>
          <a:lstStyle/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(1) Polarized </a:t>
            </a:r>
            <a:r>
              <a:rPr lang="en-US" dirty="0" err="1"/>
              <a:t>muons</a:t>
            </a:r>
            <a:endParaRPr lang="en-US" dirty="0"/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	</a:t>
            </a:r>
            <a:r>
              <a:rPr lang="en-US" sz="2000" dirty="0">
                <a:solidFill>
                  <a:schemeClr val="tx2"/>
                </a:solidFill>
              </a:rPr>
              <a:t>~</a:t>
            </a:r>
            <a:r>
              <a:rPr lang="en-US" sz="2000" b="0" dirty="0">
                <a:solidFill>
                  <a:schemeClr val="tx2"/>
                </a:solidFill>
              </a:rPr>
              <a:t>97% polarized for forward</a:t>
            </a:r>
            <a:r>
              <a:rPr lang="en-US" sz="2000" b="0" dirty="0">
                <a:solidFill>
                  <a:schemeClr val="tx2"/>
                </a:solidFill>
                <a:latin typeface="Symbol" panose="05050102010706020507" pitchFamily="18" charset="2"/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  <a:latin typeface="Symbol" panose="05050102010706020507" pitchFamily="18" charset="2"/>
              </a:rPr>
              <a:t>p </a:t>
            </a:r>
            <a:r>
              <a:rPr lang="en-US" sz="2000" b="0" dirty="0" smtClean="0">
                <a:solidFill>
                  <a:schemeClr val="tx2"/>
                </a:solidFill>
              </a:rPr>
              <a:t>decays</a:t>
            </a:r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sz="2000" b="0" dirty="0">
                <a:solidFill>
                  <a:schemeClr val="tx2"/>
                </a:solidFill>
              </a:rPr>
              <a:t>	</a:t>
            </a:r>
            <a:r>
              <a:rPr lang="en-US" sz="2000" b="0" dirty="0" smtClean="0">
                <a:solidFill>
                  <a:schemeClr val="tx2"/>
                </a:solidFill>
              </a:rPr>
              <a:t>~50% (max) from </a:t>
            </a:r>
            <a:r>
              <a:rPr lang="en-US" sz="2000" b="0" dirty="0" err="1" smtClean="0">
                <a:solidFill>
                  <a:schemeClr val="tx2"/>
                </a:solidFill>
              </a:rPr>
              <a:t>muonium</a:t>
            </a:r>
            <a:r>
              <a:rPr lang="en-US" sz="2000" b="0" dirty="0" smtClean="0">
                <a:solidFill>
                  <a:schemeClr val="tx2"/>
                </a:solidFill>
              </a:rPr>
              <a:t> at rest source</a:t>
            </a:r>
            <a:endParaRPr lang="en-US" sz="2000" b="0" dirty="0">
              <a:solidFill>
                <a:schemeClr val="tx2"/>
              </a:solidFill>
            </a:endParaRPr>
          </a:p>
          <a:p>
            <a:pPr marL="812800" lvl="1" indent="-236538">
              <a:buFont typeface="Monotype Sorts" pitchFamily="2" charset="2"/>
              <a:buNone/>
              <a:tabLst>
                <a:tab pos="461963" algn="l"/>
              </a:tabLst>
            </a:pPr>
            <a:endParaRPr lang="en-US" sz="1800" dirty="0"/>
          </a:p>
          <a:p>
            <a:pPr marL="461963" indent="-461963"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(2) Precession proportional to (</a:t>
            </a:r>
            <a:r>
              <a:rPr lang="en-US" i="1" dirty="0">
                <a:latin typeface="Times New Roman" pitchFamily="18" charset="0"/>
              </a:rPr>
              <a:t>g</a:t>
            </a:r>
            <a:r>
              <a:rPr lang="en-US" dirty="0"/>
              <a:t>-2) </a:t>
            </a:r>
          </a:p>
          <a:p>
            <a:pPr marL="812800" lvl="1" indent="-236538"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	</a:t>
            </a:r>
          </a:p>
          <a:p>
            <a:pPr marL="812800" lvl="1" indent="-236538"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	</a:t>
            </a:r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(3) P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 magic momentum = 3.094 </a:t>
            </a:r>
            <a:r>
              <a:rPr lang="en-US" dirty="0" smtClean="0"/>
              <a:t>GeV/c</a:t>
            </a:r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not required in J-PARC approach</a:t>
            </a:r>
            <a:endParaRPr lang="en-US" sz="1800" dirty="0">
              <a:solidFill>
                <a:schemeClr val="tx2"/>
              </a:solidFill>
            </a:endParaRPr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sz="1800" i="1" dirty="0"/>
              <a:t>	</a:t>
            </a:r>
            <a:r>
              <a:rPr lang="en-US" sz="1800" b="0" i="1" dirty="0" smtClean="0"/>
              <a:t> </a:t>
            </a:r>
            <a:endParaRPr lang="en-US" sz="3600" b="0" dirty="0">
              <a:solidFill>
                <a:schemeClr val="tx2"/>
              </a:solidFill>
            </a:endParaRPr>
          </a:p>
          <a:p>
            <a:pPr marL="461963" indent="-461963">
              <a:buSzPct val="50000"/>
              <a:buFont typeface="Monotype Sorts" pitchFamily="2" charset="2"/>
              <a:buNone/>
              <a:tabLst>
                <a:tab pos="461963" algn="l"/>
              </a:tabLst>
            </a:pPr>
            <a:r>
              <a:rPr lang="en-US" dirty="0"/>
              <a:t>(4) Parity violation in the decay gives average spin direction</a:t>
            </a:r>
          </a:p>
          <a:p>
            <a:pPr marL="812800" lvl="1" indent="-236538">
              <a:tabLst>
                <a:tab pos="461963" algn="l"/>
              </a:tabLst>
            </a:pPr>
            <a:endParaRPr lang="en-US" dirty="0"/>
          </a:p>
        </p:txBody>
      </p:sp>
      <p:pic>
        <p:nvPicPr>
          <p:cNvPr id="81306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565525"/>
            <a:ext cx="12446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3061" name="Group 5"/>
          <p:cNvGrpSpPr>
            <a:grpSpLocks/>
          </p:cNvGrpSpPr>
          <p:nvPr/>
        </p:nvGrpSpPr>
        <p:grpSpPr bwMode="auto">
          <a:xfrm>
            <a:off x="6324600" y="4895850"/>
            <a:ext cx="1643063" cy="1122363"/>
            <a:chOff x="2816" y="3580"/>
            <a:chExt cx="1332" cy="972"/>
          </a:xfrm>
        </p:grpSpPr>
        <p:sp>
          <p:nvSpPr>
            <p:cNvPr id="813062" name="Freeform 6"/>
            <p:cNvSpPr>
              <a:spLocks/>
            </p:cNvSpPr>
            <p:nvPr/>
          </p:nvSpPr>
          <p:spPr bwMode="auto">
            <a:xfrm>
              <a:off x="2816" y="3600"/>
              <a:ext cx="1305" cy="841"/>
            </a:xfrm>
            <a:custGeom>
              <a:avLst/>
              <a:gdLst>
                <a:gd name="T0" fmla="*/ 16 w 1305"/>
                <a:gd name="T1" fmla="*/ 0 h 841"/>
                <a:gd name="T2" fmla="*/ 40 w 1305"/>
                <a:gd name="T3" fmla="*/ 320 h 841"/>
                <a:gd name="T4" fmla="*/ 72 w 1305"/>
                <a:gd name="T5" fmla="*/ 112 h 841"/>
                <a:gd name="T6" fmla="*/ 96 w 1305"/>
                <a:gd name="T7" fmla="*/ 248 h 841"/>
                <a:gd name="T8" fmla="*/ 120 w 1305"/>
                <a:gd name="T9" fmla="*/ 320 h 841"/>
                <a:gd name="T10" fmla="*/ 144 w 1305"/>
                <a:gd name="T11" fmla="*/ 168 h 841"/>
                <a:gd name="T12" fmla="*/ 176 w 1305"/>
                <a:gd name="T13" fmla="*/ 432 h 841"/>
                <a:gd name="T14" fmla="*/ 200 w 1305"/>
                <a:gd name="T15" fmla="*/ 248 h 841"/>
                <a:gd name="T16" fmla="*/ 224 w 1305"/>
                <a:gd name="T17" fmla="*/ 384 h 841"/>
                <a:gd name="T18" fmla="*/ 240 w 1305"/>
                <a:gd name="T19" fmla="*/ 416 h 841"/>
                <a:gd name="T20" fmla="*/ 264 w 1305"/>
                <a:gd name="T21" fmla="*/ 312 h 841"/>
                <a:gd name="T22" fmla="*/ 288 w 1305"/>
                <a:gd name="T23" fmla="*/ 520 h 841"/>
                <a:gd name="T24" fmla="*/ 312 w 1305"/>
                <a:gd name="T25" fmla="*/ 360 h 841"/>
                <a:gd name="T26" fmla="*/ 344 w 1305"/>
                <a:gd name="T27" fmla="*/ 488 h 841"/>
                <a:gd name="T28" fmla="*/ 368 w 1305"/>
                <a:gd name="T29" fmla="*/ 496 h 841"/>
                <a:gd name="T30" fmla="*/ 392 w 1305"/>
                <a:gd name="T31" fmla="*/ 432 h 841"/>
                <a:gd name="T32" fmla="*/ 416 w 1305"/>
                <a:gd name="T33" fmla="*/ 592 h 841"/>
                <a:gd name="T34" fmla="*/ 448 w 1305"/>
                <a:gd name="T35" fmla="*/ 456 h 841"/>
                <a:gd name="T36" fmla="*/ 456 w 1305"/>
                <a:gd name="T37" fmla="*/ 576 h 841"/>
                <a:gd name="T38" fmla="*/ 488 w 1305"/>
                <a:gd name="T39" fmla="*/ 568 h 841"/>
                <a:gd name="T40" fmla="*/ 512 w 1305"/>
                <a:gd name="T41" fmla="*/ 528 h 841"/>
                <a:gd name="T42" fmla="*/ 536 w 1305"/>
                <a:gd name="T43" fmla="*/ 648 h 841"/>
                <a:gd name="T44" fmla="*/ 576 w 1305"/>
                <a:gd name="T45" fmla="*/ 584 h 841"/>
                <a:gd name="T46" fmla="*/ 592 w 1305"/>
                <a:gd name="T47" fmla="*/ 592 h 841"/>
                <a:gd name="T48" fmla="*/ 616 w 1305"/>
                <a:gd name="T49" fmla="*/ 672 h 841"/>
                <a:gd name="T50" fmla="*/ 640 w 1305"/>
                <a:gd name="T51" fmla="*/ 584 h 841"/>
                <a:gd name="T52" fmla="*/ 680 w 1305"/>
                <a:gd name="T53" fmla="*/ 656 h 841"/>
                <a:gd name="T54" fmla="*/ 696 w 1305"/>
                <a:gd name="T55" fmla="*/ 688 h 841"/>
                <a:gd name="T56" fmla="*/ 720 w 1305"/>
                <a:gd name="T57" fmla="*/ 624 h 841"/>
                <a:gd name="T58" fmla="*/ 744 w 1305"/>
                <a:gd name="T59" fmla="*/ 728 h 841"/>
                <a:gd name="T60" fmla="*/ 768 w 1305"/>
                <a:gd name="T61" fmla="*/ 656 h 841"/>
                <a:gd name="T62" fmla="*/ 800 w 1305"/>
                <a:gd name="T63" fmla="*/ 704 h 841"/>
                <a:gd name="T64" fmla="*/ 824 w 1305"/>
                <a:gd name="T65" fmla="*/ 728 h 841"/>
                <a:gd name="T66" fmla="*/ 848 w 1305"/>
                <a:gd name="T67" fmla="*/ 680 h 841"/>
                <a:gd name="T68" fmla="*/ 872 w 1305"/>
                <a:gd name="T69" fmla="*/ 744 h 841"/>
                <a:gd name="T70" fmla="*/ 904 w 1305"/>
                <a:gd name="T71" fmla="*/ 736 h 841"/>
                <a:gd name="T72" fmla="*/ 928 w 1305"/>
                <a:gd name="T73" fmla="*/ 704 h 841"/>
                <a:gd name="T74" fmla="*/ 952 w 1305"/>
                <a:gd name="T75" fmla="*/ 776 h 841"/>
                <a:gd name="T76" fmla="*/ 976 w 1305"/>
                <a:gd name="T77" fmla="*/ 744 h 841"/>
                <a:gd name="T78" fmla="*/ 1008 w 1305"/>
                <a:gd name="T79" fmla="*/ 752 h 841"/>
                <a:gd name="T80" fmla="*/ 1032 w 1305"/>
                <a:gd name="T81" fmla="*/ 800 h 841"/>
                <a:gd name="T82" fmla="*/ 1056 w 1305"/>
                <a:gd name="T83" fmla="*/ 760 h 841"/>
                <a:gd name="T84" fmla="*/ 1080 w 1305"/>
                <a:gd name="T85" fmla="*/ 784 h 841"/>
                <a:gd name="T86" fmla="*/ 1112 w 1305"/>
                <a:gd name="T87" fmla="*/ 800 h 841"/>
                <a:gd name="T88" fmla="*/ 1136 w 1305"/>
                <a:gd name="T89" fmla="*/ 768 h 841"/>
                <a:gd name="T90" fmla="*/ 1160 w 1305"/>
                <a:gd name="T91" fmla="*/ 808 h 841"/>
                <a:gd name="T92" fmla="*/ 1184 w 1305"/>
                <a:gd name="T93" fmla="*/ 808 h 841"/>
                <a:gd name="T94" fmla="*/ 1224 w 1305"/>
                <a:gd name="T95" fmla="*/ 784 h 841"/>
                <a:gd name="T96" fmla="*/ 1256 w 1305"/>
                <a:gd name="T97" fmla="*/ 832 h 841"/>
                <a:gd name="T98" fmla="*/ 1264 w 1305"/>
                <a:gd name="T99" fmla="*/ 808 h 841"/>
                <a:gd name="T100" fmla="*/ 1296 w 1305"/>
                <a:gd name="T101" fmla="*/ 816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5" h="841">
                  <a:moveTo>
                    <a:pt x="0" y="280"/>
                  </a:moveTo>
                  <a:lnTo>
                    <a:pt x="0" y="224"/>
                  </a:lnTo>
                  <a:lnTo>
                    <a:pt x="16" y="88"/>
                  </a:lnTo>
                  <a:lnTo>
                    <a:pt x="16" y="0"/>
                  </a:lnTo>
                  <a:lnTo>
                    <a:pt x="32" y="24"/>
                  </a:lnTo>
                  <a:lnTo>
                    <a:pt x="32" y="152"/>
                  </a:lnTo>
                  <a:lnTo>
                    <a:pt x="40" y="288"/>
                  </a:lnTo>
                  <a:lnTo>
                    <a:pt x="40" y="320"/>
                  </a:lnTo>
                  <a:lnTo>
                    <a:pt x="56" y="232"/>
                  </a:lnTo>
                  <a:lnTo>
                    <a:pt x="56" y="112"/>
                  </a:lnTo>
                  <a:lnTo>
                    <a:pt x="72" y="56"/>
                  </a:lnTo>
                  <a:lnTo>
                    <a:pt x="72" y="112"/>
                  </a:lnTo>
                  <a:lnTo>
                    <a:pt x="80" y="248"/>
                  </a:lnTo>
                  <a:lnTo>
                    <a:pt x="80" y="344"/>
                  </a:lnTo>
                  <a:lnTo>
                    <a:pt x="96" y="344"/>
                  </a:lnTo>
                  <a:lnTo>
                    <a:pt x="96" y="248"/>
                  </a:lnTo>
                  <a:lnTo>
                    <a:pt x="104" y="136"/>
                  </a:lnTo>
                  <a:lnTo>
                    <a:pt x="104" y="112"/>
                  </a:lnTo>
                  <a:lnTo>
                    <a:pt x="120" y="200"/>
                  </a:lnTo>
                  <a:lnTo>
                    <a:pt x="120" y="320"/>
                  </a:lnTo>
                  <a:lnTo>
                    <a:pt x="120" y="392"/>
                  </a:lnTo>
                  <a:lnTo>
                    <a:pt x="136" y="360"/>
                  </a:lnTo>
                  <a:lnTo>
                    <a:pt x="136" y="256"/>
                  </a:lnTo>
                  <a:lnTo>
                    <a:pt x="144" y="168"/>
                  </a:lnTo>
                  <a:lnTo>
                    <a:pt x="144" y="176"/>
                  </a:lnTo>
                  <a:lnTo>
                    <a:pt x="160" y="280"/>
                  </a:lnTo>
                  <a:lnTo>
                    <a:pt x="160" y="392"/>
                  </a:lnTo>
                  <a:lnTo>
                    <a:pt x="176" y="432"/>
                  </a:lnTo>
                  <a:lnTo>
                    <a:pt x="176" y="376"/>
                  </a:lnTo>
                  <a:lnTo>
                    <a:pt x="184" y="272"/>
                  </a:lnTo>
                  <a:lnTo>
                    <a:pt x="184" y="208"/>
                  </a:lnTo>
                  <a:lnTo>
                    <a:pt x="200" y="248"/>
                  </a:lnTo>
                  <a:lnTo>
                    <a:pt x="200" y="352"/>
                  </a:lnTo>
                  <a:lnTo>
                    <a:pt x="208" y="448"/>
                  </a:lnTo>
                  <a:lnTo>
                    <a:pt x="208" y="456"/>
                  </a:lnTo>
                  <a:lnTo>
                    <a:pt x="224" y="384"/>
                  </a:lnTo>
                  <a:lnTo>
                    <a:pt x="224" y="288"/>
                  </a:lnTo>
                  <a:lnTo>
                    <a:pt x="224" y="256"/>
                  </a:lnTo>
                  <a:lnTo>
                    <a:pt x="240" y="320"/>
                  </a:lnTo>
                  <a:lnTo>
                    <a:pt x="240" y="416"/>
                  </a:lnTo>
                  <a:lnTo>
                    <a:pt x="248" y="488"/>
                  </a:lnTo>
                  <a:lnTo>
                    <a:pt x="248" y="472"/>
                  </a:lnTo>
                  <a:lnTo>
                    <a:pt x="264" y="392"/>
                  </a:lnTo>
                  <a:lnTo>
                    <a:pt x="264" y="312"/>
                  </a:lnTo>
                  <a:lnTo>
                    <a:pt x="280" y="312"/>
                  </a:lnTo>
                  <a:lnTo>
                    <a:pt x="280" y="384"/>
                  </a:lnTo>
                  <a:lnTo>
                    <a:pt x="288" y="480"/>
                  </a:lnTo>
                  <a:lnTo>
                    <a:pt x="288" y="520"/>
                  </a:lnTo>
                  <a:lnTo>
                    <a:pt x="304" y="480"/>
                  </a:lnTo>
                  <a:lnTo>
                    <a:pt x="304" y="400"/>
                  </a:lnTo>
                  <a:lnTo>
                    <a:pt x="312" y="344"/>
                  </a:lnTo>
                  <a:lnTo>
                    <a:pt x="312" y="360"/>
                  </a:lnTo>
                  <a:lnTo>
                    <a:pt x="328" y="440"/>
                  </a:lnTo>
                  <a:lnTo>
                    <a:pt x="328" y="528"/>
                  </a:lnTo>
                  <a:lnTo>
                    <a:pt x="344" y="544"/>
                  </a:lnTo>
                  <a:lnTo>
                    <a:pt x="344" y="488"/>
                  </a:lnTo>
                  <a:lnTo>
                    <a:pt x="344" y="416"/>
                  </a:lnTo>
                  <a:lnTo>
                    <a:pt x="352" y="376"/>
                  </a:lnTo>
                  <a:lnTo>
                    <a:pt x="352" y="416"/>
                  </a:lnTo>
                  <a:lnTo>
                    <a:pt x="368" y="496"/>
                  </a:lnTo>
                  <a:lnTo>
                    <a:pt x="368" y="560"/>
                  </a:lnTo>
                  <a:lnTo>
                    <a:pt x="384" y="560"/>
                  </a:lnTo>
                  <a:lnTo>
                    <a:pt x="384" y="496"/>
                  </a:lnTo>
                  <a:lnTo>
                    <a:pt x="392" y="432"/>
                  </a:lnTo>
                  <a:lnTo>
                    <a:pt x="392" y="416"/>
                  </a:lnTo>
                  <a:lnTo>
                    <a:pt x="408" y="472"/>
                  </a:lnTo>
                  <a:lnTo>
                    <a:pt x="408" y="552"/>
                  </a:lnTo>
                  <a:lnTo>
                    <a:pt x="416" y="592"/>
                  </a:lnTo>
                  <a:lnTo>
                    <a:pt x="416" y="568"/>
                  </a:lnTo>
                  <a:lnTo>
                    <a:pt x="432" y="504"/>
                  </a:lnTo>
                  <a:lnTo>
                    <a:pt x="432" y="448"/>
                  </a:lnTo>
                  <a:lnTo>
                    <a:pt x="448" y="456"/>
                  </a:lnTo>
                  <a:lnTo>
                    <a:pt x="448" y="520"/>
                  </a:lnTo>
                  <a:lnTo>
                    <a:pt x="456" y="592"/>
                  </a:lnTo>
                  <a:lnTo>
                    <a:pt x="456" y="616"/>
                  </a:lnTo>
                  <a:lnTo>
                    <a:pt x="456" y="576"/>
                  </a:lnTo>
                  <a:lnTo>
                    <a:pt x="472" y="512"/>
                  </a:lnTo>
                  <a:lnTo>
                    <a:pt x="472" y="480"/>
                  </a:lnTo>
                  <a:lnTo>
                    <a:pt x="488" y="504"/>
                  </a:lnTo>
                  <a:lnTo>
                    <a:pt x="488" y="568"/>
                  </a:lnTo>
                  <a:lnTo>
                    <a:pt x="496" y="624"/>
                  </a:lnTo>
                  <a:lnTo>
                    <a:pt x="496" y="632"/>
                  </a:lnTo>
                  <a:lnTo>
                    <a:pt x="512" y="584"/>
                  </a:lnTo>
                  <a:lnTo>
                    <a:pt x="512" y="528"/>
                  </a:lnTo>
                  <a:lnTo>
                    <a:pt x="520" y="504"/>
                  </a:lnTo>
                  <a:lnTo>
                    <a:pt x="520" y="544"/>
                  </a:lnTo>
                  <a:lnTo>
                    <a:pt x="536" y="608"/>
                  </a:lnTo>
                  <a:lnTo>
                    <a:pt x="536" y="648"/>
                  </a:lnTo>
                  <a:lnTo>
                    <a:pt x="552" y="640"/>
                  </a:lnTo>
                  <a:lnTo>
                    <a:pt x="552" y="584"/>
                  </a:lnTo>
                  <a:lnTo>
                    <a:pt x="560" y="536"/>
                  </a:lnTo>
                  <a:lnTo>
                    <a:pt x="576" y="584"/>
                  </a:lnTo>
                  <a:lnTo>
                    <a:pt x="576" y="640"/>
                  </a:lnTo>
                  <a:lnTo>
                    <a:pt x="576" y="672"/>
                  </a:lnTo>
                  <a:lnTo>
                    <a:pt x="592" y="648"/>
                  </a:lnTo>
                  <a:lnTo>
                    <a:pt x="592" y="592"/>
                  </a:lnTo>
                  <a:lnTo>
                    <a:pt x="600" y="560"/>
                  </a:lnTo>
                  <a:lnTo>
                    <a:pt x="600" y="576"/>
                  </a:lnTo>
                  <a:lnTo>
                    <a:pt x="616" y="624"/>
                  </a:lnTo>
                  <a:lnTo>
                    <a:pt x="616" y="672"/>
                  </a:lnTo>
                  <a:lnTo>
                    <a:pt x="632" y="680"/>
                  </a:lnTo>
                  <a:lnTo>
                    <a:pt x="632" y="648"/>
                  </a:lnTo>
                  <a:lnTo>
                    <a:pt x="640" y="600"/>
                  </a:lnTo>
                  <a:lnTo>
                    <a:pt x="640" y="584"/>
                  </a:lnTo>
                  <a:lnTo>
                    <a:pt x="656" y="608"/>
                  </a:lnTo>
                  <a:lnTo>
                    <a:pt x="656" y="656"/>
                  </a:lnTo>
                  <a:lnTo>
                    <a:pt x="664" y="696"/>
                  </a:lnTo>
                  <a:lnTo>
                    <a:pt x="680" y="656"/>
                  </a:lnTo>
                  <a:lnTo>
                    <a:pt x="680" y="616"/>
                  </a:lnTo>
                  <a:lnTo>
                    <a:pt x="680" y="608"/>
                  </a:lnTo>
                  <a:lnTo>
                    <a:pt x="696" y="640"/>
                  </a:lnTo>
                  <a:lnTo>
                    <a:pt x="696" y="688"/>
                  </a:lnTo>
                  <a:lnTo>
                    <a:pt x="704" y="712"/>
                  </a:lnTo>
                  <a:lnTo>
                    <a:pt x="704" y="696"/>
                  </a:lnTo>
                  <a:lnTo>
                    <a:pt x="720" y="656"/>
                  </a:lnTo>
                  <a:lnTo>
                    <a:pt x="720" y="624"/>
                  </a:lnTo>
                  <a:lnTo>
                    <a:pt x="736" y="632"/>
                  </a:lnTo>
                  <a:lnTo>
                    <a:pt x="736" y="672"/>
                  </a:lnTo>
                  <a:lnTo>
                    <a:pt x="744" y="712"/>
                  </a:lnTo>
                  <a:lnTo>
                    <a:pt x="744" y="728"/>
                  </a:lnTo>
                  <a:lnTo>
                    <a:pt x="760" y="704"/>
                  </a:lnTo>
                  <a:lnTo>
                    <a:pt x="760" y="664"/>
                  </a:lnTo>
                  <a:lnTo>
                    <a:pt x="768" y="640"/>
                  </a:lnTo>
                  <a:lnTo>
                    <a:pt x="768" y="656"/>
                  </a:lnTo>
                  <a:lnTo>
                    <a:pt x="784" y="704"/>
                  </a:lnTo>
                  <a:lnTo>
                    <a:pt x="784" y="736"/>
                  </a:lnTo>
                  <a:lnTo>
                    <a:pt x="800" y="736"/>
                  </a:lnTo>
                  <a:lnTo>
                    <a:pt x="800" y="704"/>
                  </a:lnTo>
                  <a:lnTo>
                    <a:pt x="800" y="672"/>
                  </a:lnTo>
                  <a:lnTo>
                    <a:pt x="808" y="664"/>
                  </a:lnTo>
                  <a:lnTo>
                    <a:pt x="808" y="688"/>
                  </a:lnTo>
                  <a:lnTo>
                    <a:pt x="824" y="728"/>
                  </a:lnTo>
                  <a:lnTo>
                    <a:pt x="824" y="752"/>
                  </a:lnTo>
                  <a:lnTo>
                    <a:pt x="840" y="744"/>
                  </a:lnTo>
                  <a:lnTo>
                    <a:pt x="840" y="712"/>
                  </a:lnTo>
                  <a:lnTo>
                    <a:pt x="848" y="680"/>
                  </a:lnTo>
                  <a:lnTo>
                    <a:pt x="864" y="712"/>
                  </a:lnTo>
                  <a:lnTo>
                    <a:pt x="864" y="744"/>
                  </a:lnTo>
                  <a:lnTo>
                    <a:pt x="872" y="760"/>
                  </a:lnTo>
                  <a:lnTo>
                    <a:pt x="872" y="744"/>
                  </a:lnTo>
                  <a:lnTo>
                    <a:pt x="888" y="712"/>
                  </a:lnTo>
                  <a:lnTo>
                    <a:pt x="888" y="696"/>
                  </a:lnTo>
                  <a:lnTo>
                    <a:pt x="904" y="704"/>
                  </a:lnTo>
                  <a:lnTo>
                    <a:pt x="904" y="736"/>
                  </a:lnTo>
                  <a:lnTo>
                    <a:pt x="912" y="768"/>
                  </a:lnTo>
                  <a:lnTo>
                    <a:pt x="912" y="752"/>
                  </a:lnTo>
                  <a:lnTo>
                    <a:pt x="928" y="720"/>
                  </a:lnTo>
                  <a:lnTo>
                    <a:pt x="928" y="704"/>
                  </a:lnTo>
                  <a:lnTo>
                    <a:pt x="944" y="728"/>
                  </a:lnTo>
                  <a:lnTo>
                    <a:pt x="944" y="760"/>
                  </a:lnTo>
                  <a:lnTo>
                    <a:pt x="952" y="784"/>
                  </a:lnTo>
                  <a:lnTo>
                    <a:pt x="952" y="776"/>
                  </a:lnTo>
                  <a:lnTo>
                    <a:pt x="968" y="752"/>
                  </a:lnTo>
                  <a:lnTo>
                    <a:pt x="968" y="728"/>
                  </a:lnTo>
                  <a:lnTo>
                    <a:pt x="976" y="720"/>
                  </a:lnTo>
                  <a:lnTo>
                    <a:pt x="976" y="744"/>
                  </a:lnTo>
                  <a:lnTo>
                    <a:pt x="992" y="776"/>
                  </a:lnTo>
                  <a:lnTo>
                    <a:pt x="992" y="792"/>
                  </a:lnTo>
                  <a:lnTo>
                    <a:pt x="1008" y="784"/>
                  </a:lnTo>
                  <a:lnTo>
                    <a:pt x="1008" y="752"/>
                  </a:lnTo>
                  <a:lnTo>
                    <a:pt x="1016" y="736"/>
                  </a:lnTo>
                  <a:lnTo>
                    <a:pt x="1016" y="768"/>
                  </a:lnTo>
                  <a:lnTo>
                    <a:pt x="1032" y="792"/>
                  </a:lnTo>
                  <a:lnTo>
                    <a:pt x="1032" y="800"/>
                  </a:lnTo>
                  <a:lnTo>
                    <a:pt x="1048" y="784"/>
                  </a:lnTo>
                  <a:lnTo>
                    <a:pt x="1048" y="760"/>
                  </a:lnTo>
                  <a:lnTo>
                    <a:pt x="1056" y="744"/>
                  </a:lnTo>
                  <a:lnTo>
                    <a:pt x="1056" y="760"/>
                  </a:lnTo>
                  <a:lnTo>
                    <a:pt x="1072" y="784"/>
                  </a:lnTo>
                  <a:lnTo>
                    <a:pt x="1072" y="808"/>
                  </a:lnTo>
                  <a:lnTo>
                    <a:pt x="1080" y="808"/>
                  </a:lnTo>
                  <a:lnTo>
                    <a:pt x="1080" y="784"/>
                  </a:lnTo>
                  <a:lnTo>
                    <a:pt x="1096" y="768"/>
                  </a:lnTo>
                  <a:lnTo>
                    <a:pt x="1096" y="760"/>
                  </a:lnTo>
                  <a:lnTo>
                    <a:pt x="1112" y="776"/>
                  </a:lnTo>
                  <a:lnTo>
                    <a:pt x="1112" y="800"/>
                  </a:lnTo>
                  <a:lnTo>
                    <a:pt x="1120" y="816"/>
                  </a:lnTo>
                  <a:lnTo>
                    <a:pt x="1120" y="808"/>
                  </a:lnTo>
                  <a:lnTo>
                    <a:pt x="1136" y="792"/>
                  </a:lnTo>
                  <a:lnTo>
                    <a:pt x="1136" y="768"/>
                  </a:lnTo>
                  <a:lnTo>
                    <a:pt x="1152" y="792"/>
                  </a:lnTo>
                  <a:lnTo>
                    <a:pt x="1152" y="816"/>
                  </a:lnTo>
                  <a:lnTo>
                    <a:pt x="1160" y="824"/>
                  </a:lnTo>
                  <a:lnTo>
                    <a:pt x="1160" y="808"/>
                  </a:lnTo>
                  <a:lnTo>
                    <a:pt x="1176" y="792"/>
                  </a:lnTo>
                  <a:lnTo>
                    <a:pt x="1176" y="776"/>
                  </a:lnTo>
                  <a:lnTo>
                    <a:pt x="1184" y="784"/>
                  </a:lnTo>
                  <a:lnTo>
                    <a:pt x="1184" y="808"/>
                  </a:lnTo>
                  <a:lnTo>
                    <a:pt x="1200" y="824"/>
                  </a:lnTo>
                  <a:lnTo>
                    <a:pt x="1216" y="816"/>
                  </a:lnTo>
                  <a:lnTo>
                    <a:pt x="1216" y="792"/>
                  </a:lnTo>
                  <a:lnTo>
                    <a:pt x="1224" y="784"/>
                  </a:lnTo>
                  <a:lnTo>
                    <a:pt x="1224" y="800"/>
                  </a:lnTo>
                  <a:lnTo>
                    <a:pt x="1240" y="816"/>
                  </a:lnTo>
                  <a:lnTo>
                    <a:pt x="1240" y="832"/>
                  </a:lnTo>
                  <a:lnTo>
                    <a:pt x="1256" y="832"/>
                  </a:lnTo>
                  <a:lnTo>
                    <a:pt x="1256" y="816"/>
                  </a:lnTo>
                  <a:lnTo>
                    <a:pt x="1256" y="800"/>
                  </a:lnTo>
                  <a:lnTo>
                    <a:pt x="1264" y="800"/>
                  </a:lnTo>
                  <a:lnTo>
                    <a:pt x="1264" y="808"/>
                  </a:lnTo>
                  <a:lnTo>
                    <a:pt x="1280" y="832"/>
                  </a:lnTo>
                  <a:lnTo>
                    <a:pt x="1280" y="840"/>
                  </a:lnTo>
                  <a:lnTo>
                    <a:pt x="1296" y="832"/>
                  </a:lnTo>
                  <a:lnTo>
                    <a:pt x="1296" y="816"/>
                  </a:lnTo>
                  <a:lnTo>
                    <a:pt x="1304" y="80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63" name="Line 7"/>
            <p:cNvSpPr>
              <a:spLocks noChangeShapeType="1"/>
            </p:cNvSpPr>
            <p:nvPr/>
          </p:nvSpPr>
          <p:spPr bwMode="auto">
            <a:xfrm>
              <a:off x="2828" y="4552"/>
              <a:ext cx="1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64" name="Line 8"/>
            <p:cNvSpPr>
              <a:spLocks noChangeShapeType="1"/>
            </p:cNvSpPr>
            <p:nvPr/>
          </p:nvSpPr>
          <p:spPr bwMode="auto">
            <a:xfrm flipV="1">
              <a:off x="2820" y="3580"/>
              <a:ext cx="0" cy="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813065" name="Group 9"/>
          <p:cNvGrpSpPr>
            <a:grpSpLocks/>
          </p:cNvGrpSpPr>
          <p:nvPr/>
        </p:nvGrpSpPr>
        <p:grpSpPr bwMode="auto">
          <a:xfrm>
            <a:off x="6019800" y="1066800"/>
            <a:ext cx="3200400" cy="457200"/>
            <a:chOff x="3600" y="672"/>
            <a:chExt cx="2016" cy="288"/>
          </a:xfrm>
        </p:grpSpPr>
        <p:sp>
          <p:nvSpPr>
            <p:cNvPr id="813066" name="Text Box 10"/>
            <p:cNvSpPr txBox="1">
              <a:spLocks noChangeArrowheads="1"/>
            </p:cNvSpPr>
            <p:nvPr/>
          </p:nvSpPr>
          <p:spPr bwMode="auto">
            <a:xfrm>
              <a:off x="3600" y="672"/>
              <a:ext cx="20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n  </a:t>
              </a:r>
              <a:r>
                <a:rPr lang="en-US" sz="2400" i="1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         </a:t>
              </a:r>
              <a:r>
                <a:rPr lang="en-US" sz="2400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p</a:t>
              </a:r>
              <a:r>
                <a:rPr lang="en-US" sz="2400" baseline="30000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+</a:t>
              </a:r>
              <a:r>
                <a:rPr lang="en-US" sz="2400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          m</a:t>
              </a:r>
              <a:r>
                <a:rPr lang="en-US" sz="2400" baseline="30000">
                  <a:solidFill>
                    <a:srgbClr val="0000D4"/>
                  </a:solidFill>
                  <a:latin typeface="Symbol" pitchFamily="18" charset="2"/>
                  <a:cs typeface="Arial" pitchFamily="34" charset="0"/>
                </a:rPr>
                <a:t>+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813067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68" name="Line 12"/>
            <p:cNvSpPr>
              <a:spLocks noChangeShapeType="1"/>
            </p:cNvSpPr>
            <p:nvPr/>
          </p:nvSpPr>
          <p:spPr bwMode="auto">
            <a:xfrm>
              <a:off x="4487" y="847"/>
              <a:ext cx="33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69" name="Line 13"/>
            <p:cNvSpPr>
              <a:spLocks noChangeShapeType="1"/>
            </p:cNvSpPr>
            <p:nvPr/>
          </p:nvSpPr>
          <p:spPr bwMode="auto">
            <a:xfrm flipH="1">
              <a:off x="4046" y="804"/>
              <a:ext cx="1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70" name="Line 14"/>
            <p:cNvSpPr>
              <a:spLocks noChangeShapeType="1"/>
            </p:cNvSpPr>
            <p:nvPr/>
          </p:nvSpPr>
          <p:spPr bwMode="auto">
            <a:xfrm>
              <a:off x="4533" y="803"/>
              <a:ext cx="1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13071" name="Oval 15"/>
          <p:cNvSpPr>
            <a:spLocks noChangeArrowheads="1"/>
          </p:cNvSpPr>
          <p:nvPr/>
        </p:nvSpPr>
        <p:spPr bwMode="auto">
          <a:xfrm>
            <a:off x="6297613" y="2014538"/>
            <a:ext cx="1322387" cy="12382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813072" name="Group 16"/>
          <p:cNvGrpSpPr>
            <a:grpSpLocks/>
          </p:cNvGrpSpPr>
          <p:nvPr/>
        </p:nvGrpSpPr>
        <p:grpSpPr bwMode="auto">
          <a:xfrm>
            <a:off x="6115050" y="1998663"/>
            <a:ext cx="661988" cy="44450"/>
            <a:chOff x="880" y="3720"/>
            <a:chExt cx="793" cy="57"/>
          </a:xfrm>
        </p:grpSpPr>
        <p:sp>
          <p:nvSpPr>
            <p:cNvPr id="813073" name="Freeform 17"/>
            <p:cNvSpPr>
              <a:spLocks/>
            </p:cNvSpPr>
            <p:nvPr/>
          </p:nvSpPr>
          <p:spPr bwMode="auto">
            <a:xfrm>
              <a:off x="1544" y="3720"/>
              <a:ext cx="129" cy="57"/>
            </a:xfrm>
            <a:custGeom>
              <a:avLst/>
              <a:gdLst>
                <a:gd name="T0" fmla="*/ 128 w 129"/>
                <a:gd name="T1" fmla="*/ 28 h 57"/>
                <a:gd name="T2" fmla="*/ 0 w 129"/>
                <a:gd name="T3" fmla="*/ 56 h 57"/>
                <a:gd name="T4" fmla="*/ 0 w 129"/>
                <a:gd name="T5" fmla="*/ 28 h 57"/>
                <a:gd name="T6" fmla="*/ 0 w 129"/>
                <a:gd name="T7" fmla="*/ 0 h 57"/>
                <a:gd name="T8" fmla="*/ 128 w 129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57">
                  <a:moveTo>
                    <a:pt x="128" y="28"/>
                  </a:moveTo>
                  <a:lnTo>
                    <a:pt x="0" y="5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8" y="2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13074" name="Line 18"/>
            <p:cNvSpPr>
              <a:spLocks noChangeShapeType="1"/>
            </p:cNvSpPr>
            <p:nvPr/>
          </p:nvSpPr>
          <p:spPr bwMode="auto">
            <a:xfrm>
              <a:off x="880" y="3752"/>
              <a:ext cx="65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13075" name="Rectangle 19"/>
          <p:cNvSpPr>
            <a:spLocks noChangeArrowheads="1"/>
          </p:cNvSpPr>
          <p:nvPr/>
        </p:nvSpPr>
        <p:spPr bwMode="auto">
          <a:xfrm>
            <a:off x="6019800" y="1905000"/>
            <a:ext cx="3571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>
                <a:solidFill>
                  <a:srgbClr val="0000D4"/>
                </a:solidFill>
                <a:cs typeface="Arial" pitchFamily="34" charset="0"/>
              </a:rPr>
              <a:t>µ</a:t>
            </a:r>
            <a:endParaRPr lang="en-US" sz="2400" b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13076" name="AutoShape 20"/>
          <p:cNvSpPr>
            <a:spLocks noChangeArrowheads="1"/>
          </p:cNvSpPr>
          <p:nvPr/>
        </p:nvSpPr>
        <p:spPr bwMode="auto">
          <a:xfrm>
            <a:off x="6796088" y="1973263"/>
            <a:ext cx="254000" cy="90487"/>
          </a:xfrm>
          <a:prstGeom prst="rightArrow">
            <a:avLst>
              <a:gd name="adj1" fmla="val 50000"/>
              <a:gd name="adj2" fmla="val 140365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77" name="AutoShape 21"/>
          <p:cNvSpPr>
            <a:spLocks noChangeArrowheads="1"/>
          </p:cNvSpPr>
          <p:nvPr/>
        </p:nvSpPr>
        <p:spPr bwMode="auto">
          <a:xfrm flipH="1">
            <a:off x="6735763" y="3198813"/>
            <a:ext cx="252412" cy="90487"/>
          </a:xfrm>
          <a:prstGeom prst="rightArrow">
            <a:avLst>
              <a:gd name="adj1" fmla="val 50000"/>
              <a:gd name="adj2" fmla="val 139487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78" name="AutoShape 22"/>
          <p:cNvSpPr>
            <a:spLocks noChangeArrowheads="1"/>
          </p:cNvSpPr>
          <p:nvPr/>
        </p:nvSpPr>
        <p:spPr bwMode="auto">
          <a:xfrm rot="16200000" flipH="1">
            <a:off x="7407275" y="2568575"/>
            <a:ext cx="236538" cy="96838"/>
          </a:xfrm>
          <a:prstGeom prst="rightArrow">
            <a:avLst>
              <a:gd name="adj1" fmla="val 50000"/>
              <a:gd name="adj2" fmla="val 122142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79" name="AutoShape 23"/>
          <p:cNvSpPr>
            <a:spLocks noChangeArrowheads="1"/>
          </p:cNvSpPr>
          <p:nvPr/>
        </p:nvSpPr>
        <p:spPr bwMode="auto">
          <a:xfrm rot="16200000">
            <a:off x="6114256" y="2534444"/>
            <a:ext cx="238125" cy="96838"/>
          </a:xfrm>
          <a:prstGeom prst="rightArrow">
            <a:avLst>
              <a:gd name="adj1" fmla="val 50000"/>
              <a:gd name="adj2" fmla="val 122962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0" name="Line 24"/>
          <p:cNvSpPr>
            <a:spLocks noChangeShapeType="1"/>
          </p:cNvSpPr>
          <p:nvPr/>
        </p:nvSpPr>
        <p:spPr bwMode="auto">
          <a:xfrm flipV="1">
            <a:off x="6799263" y="2017713"/>
            <a:ext cx="315912" cy="31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1" name="Line 25"/>
          <p:cNvSpPr>
            <a:spLocks noChangeShapeType="1"/>
          </p:cNvSpPr>
          <p:nvPr/>
        </p:nvSpPr>
        <p:spPr bwMode="auto">
          <a:xfrm flipH="1">
            <a:off x="7469188" y="2498725"/>
            <a:ext cx="66675" cy="29686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2" name="Line 26"/>
          <p:cNvSpPr>
            <a:spLocks noChangeShapeType="1"/>
          </p:cNvSpPr>
          <p:nvPr/>
        </p:nvSpPr>
        <p:spPr bwMode="auto">
          <a:xfrm flipH="1" flipV="1">
            <a:off x="6759575" y="3117850"/>
            <a:ext cx="227013" cy="1254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3" name="Line 27"/>
          <p:cNvSpPr>
            <a:spLocks noChangeShapeType="1"/>
          </p:cNvSpPr>
          <p:nvPr/>
        </p:nvSpPr>
        <p:spPr bwMode="auto">
          <a:xfrm flipV="1">
            <a:off x="6232525" y="2460625"/>
            <a:ext cx="203200" cy="2413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4" name="AutoShape 28"/>
          <p:cNvSpPr>
            <a:spLocks noChangeArrowheads="1"/>
          </p:cNvSpPr>
          <p:nvPr/>
        </p:nvSpPr>
        <p:spPr bwMode="auto">
          <a:xfrm rot="2919540" flipH="1">
            <a:off x="6276181" y="2977357"/>
            <a:ext cx="238125" cy="96838"/>
          </a:xfrm>
          <a:prstGeom prst="rightArrow">
            <a:avLst>
              <a:gd name="adj1" fmla="val 50000"/>
              <a:gd name="adj2" fmla="val 122962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5" name="AutoShape 29"/>
          <p:cNvSpPr>
            <a:spLocks noChangeArrowheads="1"/>
          </p:cNvSpPr>
          <p:nvPr/>
        </p:nvSpPr>
        <p:spPr bwMode="auto">
          <a:xfrm rot="18599298" flipH="1">
            <a:off x="7262813" y="2990850"/>
            <a:ext cx="236538" cy="96837"/>
          </a:xfrm>
          <a:prstGeom prst="rightArrow">
            <a:avLst>
              <a:gd name="adj1" fmla="val 50000"/>
              <a:gd name="adj2" fmla="val 122143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6" name="AutoShape 30"/>
          <p:cNvSpPr>
            <a:spLocks noChangeArrowheads="1"/>
          </p:cNvSpPr>
          <p:nvPr/>
        </p:nvSpPr>
        <p:spPr bwMode="auto">
          <a:xfrm rot="3000702">
            <a:off x="7246938" y="2155825"/>
            <a:ext cx="236538" cy="96837"/>
          </a:xfrm>
          <a:prstGeom prst="rightArrow">
            <a:avLst>
              <a:gd name="adj1" fmla="val 50000"/>
              <a:gd name="adj2" fmla="val 122143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7" name="AutoShape 31"/>
          <p:cNvSpPr>
            <a:spLocks noChangeArrowheads="1"/>
          </p:cNvSpPr>
          <p:nvPr/>
        </p:nvSpPr>
        <p:spPr bwMode="auto">
          <a:xfrm rot="18845891" flipV="1">
            <a:off x="6320631" y="2140744"/>
            <a:ext cx="238125" cy="96838"/>
          </a:xfrm>
          <a:prstGeom prst="rightArrow">
            <a:avLst>
              <a:gd name="adj1" fmla="val 50000"/>
              <a:gd name="adj2" fmla="val 122962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8" name="Line 32"/>
          <p:cNvSpPr>
            <a:spLocks noChangeShapeType="1"/>
          </p:cNvSpPr>
          <p:nvPr/>
        </p:nvSpPr>
        <p:spPr bwMode="auto">
          <a:xfrm>
            <a:off x="7288213" y="2117725"/>
            <a:ext cx="142875" cy="2127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89" name="Line 33"/>
          <p:cNvSpPr>
            <a:spLocks noChangeShapeType="1"/>
          </p:cNvSpPr>
          <p:nvPr/>
        </p:nvSpPr>
        <p:spPr bwMode="auto">
          <a:xfrm flipH="1">
            <a:off x="7223125" y="2947988"/>
            <a:ext cx="241300" cy="13176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90" name="Line 34"/>
          <p:cNvSpPr>
            <a:spLocks noChangeShapeType="1"/>
          </p:cNvSpPr>
          <p:nvPr/>
        </p:nvSpPr>
        <p:spPr bwMode="auto">
          <a:xfrm flipH="1" flipV="1">
            <a:off x="6423025" y="2881313"/>
            <a:ext cx="44450" cy="2301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13091" name="Line 35"/>
          <p:cNvSpPr>
            <a:spLocks noChangeShapeType="1"/>
          </p:cNvSpPr>
          <p:nvPr/>
        </p:nvSpPr>
        <p:spPr bwMode="auto">
          <a:xfrm>
            <a:off x="6354763" y="2274888"/>
            <a:ext cx="3206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graphicFrame>
        <p:nvGraphicFramePr>
          <p:cNvPr id="813093" name="Object 37"/>
          <p:cNvGraphicFramePr>
            <a:graphicFrameLocks noChangeAspect="1"/>
          </p:cNvGraphicFramePr>
          <p:nvPr/>
        </p:nvGraphicFramePr>
        <p:xfrm>
          <a:off x="2209800" y="5486400"/>
          <a:ext cx="1785938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7" name="Equation" r:id="rId4" imgW="863280" imgH="253800" progId="Equation.3">
                  <p:embed/>
                </p:oleObj>
              </mc:Choice>
              <mc:Fallback>
                <p:oleObj name="Equation" r:id="rId4" imgW="863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486400"/>
                        <a:ext cx="1785938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6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563563" y="38636"/>
            <a:ext cx="7696200" cy="108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Case for Challenging the </a:t>
            </a:r>
            <a:br>
              <a:rPr lang="en-US" sz="36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 </a:t>
            </a:r>
            <a:r>
              <a:rPr lang="en-US" sz="3600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</a:t>
            </a:r>
            <a:endParaRPr lang="en-US" sz="4400" baseline="-25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472067" name="Group 3"/>
          <p:cNvGrpSpPr>
            <a:grpSpLocks/>
          </p:cNvGrpSpPr>
          <p:nvPr/>
        </p:nvGrpSpPr>
        <p:grpSpPr bwMode="auto">
          <a:xfrm>
            <a:off x="842963" y="1219200"/>
            <a:ext cx="7686675" cy="3360738"/>
            <a:chOff x="432" y="1008"/>
            <a:chExt cx="4842" cy="2117"/>
          </a:xfrm>
        </p:grpSpPr>
        <p:sp>
          <p:nvSpPr>
            <p:cNvPr id="472068" name="Rectangle 4"/>
            <p:cNvSpPr>
              <a:spLocks noChangeArrowheads="1"/>
            </p:cNvSpPr>
            <p:nvPr/>
          </p:nvSpPr>
          <p:spPr bwMode="auto">
            <a:xfrm>
              <a:off x="432" y="1008"/>
              <a:ext cx="4842" cy="2117"/>
            </a:xfrm>
            <a:prstGeom prst="rect">
              <a:avLst/>
            </a:prstGeom>
            <a:solidFill>
              <a:srgbClr val="BBE0E3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pic>
          <p:nvPicPr>
            <p:cNvPr id="472069" name="Picture 5" descr="g-2-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8965" r="734" b="18965"/>
            <a:stretch>
              <a:fillRect/>
            </a:stretch>
          </p:blipFill>
          <p:spPr bwMode="auto">
            <a:xfrm>
              <a:off x="2824" y="1019"/>
              <a:ext cx="2434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2070" name="Freeform 6"/>
            <p:cNvSpPr>
              <a:spLocks/>
            </p:cNvSpPr>
            <p:nvPr/>
          </p:nvSpPr>
          <p:spPr bwMode="auto">
            <a:xfrm>
              <a:off x="598" y="1069"/>
              <a:ext cx="2082" cy="1966"/>
            </a:xfrm>
            <a:custGeom>
              <a:avLst/>
              <a:gdLst>
                <a:gd name="T0" fmla="*/ 0 w 1696"/>
                <a:gd name="T1" fmla="*/ 0 h 1680"/>
                <a:gd name="T2" fmla="*/ 624 w 1696"/>
                <a:gd name="T3" fmla="*/ 48 h 1680"/>
                <a:gd name="T4" fmla="*/ 1152 w 1696"/>
                <a:gd name="T5" fmla="*/ 288 h 1680"/>
                <a:gd name="T6" fmla="*/ 1440 w 1696"/>
                <a:gd name="T7" fmla="*/ 576 h 1680"/>
                <a:gd name="T8" fmla="*/ 1584 w 1696"/>
                <a:gd name="T9" fmla="*/ 864 h 1680"/>
                <a:gd name="T10" fmla="*/ 1680 w 1696"/>
                <a:gd name="T11" fmla="*/ 1248 h 1680"/>
                <a:gd name="T12" fmla="*/ 1680 w 1696"/>
                <a:gd name="T13" fmla="*/ 1440 h 1680"/>
                <a:gd name="T14" fmla="*/ 1632 w 1696"/>
                <a:gd name="T15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6" h="1680">
                  <a:moveTo>
                    <a:pt x="0" y="0"/>
                  </a:moveTo>
                  <a:cubicBezTo>
                    <a:pt x="216" y="0"/>
                    <a:pt x="432" y="0"/>
                    <a:pt x="624" y="48"/>
                  </a:cubicBezTo>
                  <a:cubicBezTo>
                    <a:pt x="816" y="96"/>
                    <a:pt x="1016" y="200"/>
                    <a:pt x="1152" y="288"/>
                  </a:cubicBezTo>
                  <a:cubicBezTo>
                    <a:pt x="1288" y="376"/>
                    <a:pt x="1368" y="480"/>
                    <a:pt x="1440" y="576"/>
                  </a:cubicBezTo>
                  <a:cubicBezTo>
                    <a:pt x="1512" y="672"/>
                    <a:pt x="1544" y="752"/>
                    <a:pt x="1584" y="864"/>
                  </a:cubicBezTo>
                  <a:cubicBezTo>
                    <a:pt x="1624" y="976"/>
                    <a:pt x="1664" y="1152"/>
                    <a:pt x="1680" y="1248"/>
                  </a:cubicBezTo>
                  <a:cubicBezTo>
                    <a:pt x="1696" y="1344"/>
                    <a:pt x="1688" y="1368"/>
                    <a:pt x="1680" y="1440"/>
                  </a:cubicBezTo>
                  <a:cubicBezTo>
                    <a:pt x="1672" y="1512"/>
                    <a:pt x="1652" y="1596"/>
                    <a:pt x="1632" y="168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1" name="Line 7"/>
            <p:cNvSpPr>
              <a:spLocks noChangeShapeType="1"/>
            </p:cNvSpPr>
            <p:nvPr/>
          </p:nvSpPr>
          <p:spPr bwMode="auto">
            <a:xfrm>
              <a:off x="598" y="1069"/>
              <a:ext cx="40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2" name="Line 8"/>
            <p:cNvSpPr>
              <a:spLocks noChangeShapeType="1"/>
            </p:cNvSpPr>
            <p:nvPr/>
          </p:nvSpPr>
          <p:spPr bwMode="auto">
            <a:xfrm>
              <a:off x="1520" y="1171"/>
              <a:ext cx="372" cy="15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3" name="Line 9"/>
            <p:cNvSpPr>
              <a:spLocks noChangeShapeType="1"/>
            </p:cNvSpPr>
            <p:nvPr/>
          </p:nvSpPr>
          <p:spPr bwMode="auto">
            <a:xfrm>
              <a:off x="2239" y="1586"/>
              <a:ext cx="242" cy="2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4" name="Line 10"/>
            <p:cNvSpPr>
              <a:spLocks noChangeShapeType="1"/>
            </p:cNvSpPr>
            <p:nvPr/>
          </p:nvSpPr>
          <p:spPr bwMode="auto">
            <a:xfrm>
              <a:off x="2542" y="2067"/>
              <a:ext cx="134" cy="3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5" name="Line 11"/>
            <p:cNvSpPr>
              <a:spLocks noChangeShapeType="1"/>
            </p:cNvSpPr>
            <p:nvPr/>
          </p:nvSpPr>
          <p:spPr bwMode="auto">
            <a:xfrm flipH="1">
              <a:off x="2625" y="2702"/>
              <a:ext cx="44" cy="2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6" name="Line 12"/>
            <p:cNvSpPr>
              <a:spLocks noChangeShapeType="1"/>
            </p:cNvSpPr>
            <p:nvPr/>
          </p:nvSpPr>
          <p:spPr bwMode="auto">
            <a:xfrm>
              <a:off x="598" y="1095"/>
              <a:ext cx="40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7" name="Line 13"/>
            <p:cNvSpPr>
              <a:spLocks noChangeShapeType="1"/>
            </p:cNvSpPr>
            <p:nvPr/>
          </p:nvSpPr>
          <p:spPr bwMode="auto">
            <a:xfrm>
              <a:off x="1509" y="1171"/>
              <a:ext cx="282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8" name="Line 14"/>
            <p:cNvSpPr>
              <a:spLocks noChangeShapeType="1"/>
            </p:cNvSpPr>
            <p:nvPr/>
          </p:nvSpPr>
          <p:spPr bwMode="auto">
            <a:xfrm>
              <a:off x="2231" y="1590"/>
              <a:ext cx="91" cy="2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79" name="Line 15"/>
            <p:cNvSpPr>
              <a:spLocks noChangeShapeType="1"/>
            </p:cNvSpPr>
            <p:nvPr/>
          </p:nvSpPr>
          <p:spPr bwMode="auto">
            <a:xfrm flipH="1">
              <a:off x="2459" y="2070"/>
              <a:ext cx="80" cy="29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0" name="Line 16"/>
            <p:cNvSpPr>
              <a:spLocks noChangeShapeType="1"/>
            </p:cNvSpPr>
            <p:nvPr/>
          </p:nvSpPr>
          <p:spPr bwMode="auto">
            <a:xfrm flipH="1">
              <a:off x="2394" y="2706"/>
              <a:ext cx="267" cy="1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1" name="Rectangle 17"/>
            <p:cNvSpPr>
              <a:spLocks noChangeArrowheads="1"/>
            </p:cNvSpPr>
            <p:nvPr/>
          </p:nvSpPr>
          <p:spPr bwMode="auto">
            <a:xfrm rot="1199615">
              <a:off x="1418" y="1286"/>
              <a:ext cx="116" cy="17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2" name="Rectangle 18"/>
            <p:cNvSpPr>
              <a:spLocks noChangeArrowheads="1"/>
            </p:cNvSpPr>
            <p:nvPr/>
          </p:nvSpPr>
          <p:spPr bwMode="auto">
            <a:xfrm rot="408345">
              <a:off x="938" y="1156"/>
              <a:ext cx="116" cy="174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3" name="Rectangle 19"/>
            <p:cNvSpPr>
              <a:spLocks noChangeArrowheads="1"/>
            </p:cNvSpPr>
            <p:nvPr/>
          </p:nvSpPr>
          <p:spPr bwMode="auto">
            <a:xfrm rot="1833019">
              <a:off x="1798" y="1456"/>
              <a:ext cx="116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4" name="Rectangle 20"/>
            <p:cNvSpPr>
              <a:spLocks noChangeArrowheads="1"/>
            </p:cNvSpPr>
            <p:nvPr/>
          </p:nvSpPr>
          <p:spPr bwMode="auto">
            <a:xfrm rot="2940891">
              <a:off x="2080" y="1691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5" name="Rectangle 21"/>
            <p:cNvSpPr>
              <a:spLocks noChangeArrowheads="1"/>
            </p:cNvSpPr>
            <p:nvPr/>
          </p:nvSpPr>
          <p:spPr bwMode="auto">
            <a:xfrm rot="4118301">
              <a:off x="2279" y="2012"/>
              <a:ext cx="116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6" name="Rectangle 22"/>
            <p:cNvSpPr>
              <a:spLocks noChangeArrowheads="1"/>
            </p:cNvSpPr>
            <p:nvPr/>
          </p:nvSpPr>
          <p:spPr bwMode="auto">
            <a:xfrm rot="4266545">
              <a:off x="2380" y="2392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7" name="Rectangle 23"/>
            <p:cNvSpPr>
              <a:spLocks noChangeArrowheads="1"/>
            </p:cNvSpPr>
            <p:nvPr/>
          </p:nvSpPr>
          <p:spPr bwMode="auto">
            <a:xfrm rot="-15180955">
              <a:off x="2398" y="2840"/>
              <a:ext cx="115" cy="173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8" name="Freeform 24"/>
            <p:cNvSpPr>
              <a:spLocks/>
            </p:cNvSpPr>
            <p:nvPr/>
          </p:nvSpPr>
          <p:spPr bwMode="auto">
            <a:xfrm>
              <a:off x="1072" y="1084"/>
              <a:ext cx="339" cy="289"/>
            </a:xfrm>
            <a:custGeom>
              <a:avLst/>
              <a:gdLst>
                <a:gd name="T0" fmla="*/ 0 w 282"/>
                <a:gd name="T1" fmla="*/ 0 h 240"/>
                <a:gd name="T2" fmla="*/ 114 w 282"/>
                <a:gd name="T3" fmla="*/ 30 h 240"/>
                <a:gd name="T4" fmla="*/ 159 w 282"/>
                <a:gd name="T5" fmla="*/ 60 h 240"/>
                <a:gd name="T6" fmla="*/ 186 w 282"/>
                <a:gd name="T7" fmla="*/ 81 h 240"/>
                <a:gd name="T8" fmla="*/ 228 w 282"/>
                <a:gd name="T9" fmla="*/ 135 h 240"/>
                <a:gd name="T10" fmla="*/ 267 w 282"/>
                <a:gd name="T11" fmla="*/ 201 h 240"/>
                <a:gd name="T12" fmla="*/ 282 w 282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240">
                  <a:moveTo>
                    <a:pt x="0" y="0"/>
                  </a:moveTo>
                  <a:cubicBezTo>
                    <a:pt x="51" y="4"/>
                    <a:pt x="70" y="15"/>
                    <a:pt x="114" y="30"/>
                  </a:cubicBezTo>
                  <a:cubicBezTo>
                    <a:pt x="132" y="36"/>
                    <a:pt x="142" y="54"/>
                    <a:pt x="159" y="60"/>
                  </a:cubicBezTo>
                  <a:cubicBezTo>
                    <a:pt x="173" y="74"/>
                    <a:pt x="164" y="67"/>
                    <a:pt x="186" y="81"/>
                  </a:cubicBezTo>
                  <a:cubicBezTo>
                    <a:pt x="204" y="93"/>
                    <a:pt x="217" y="118"/>
                    <a:pt x="228" y="135"/>
                  </a:cubicBezTo>
                  <a:cubicBezTo>
                    <a:pt x="244" y="159"/>
                    <a:pt x="259" y="174"/>
                    <a:pt x="267" y="201"/>
                  </a:cubicBezTo>
                  <a:cubicBezTo>
                    <a:pt x="271" y="215"/>
                    <a:pt x="282" y="226"/>
                    <a:pt x="282" y="240"/>
                  </a:cubicBezTo>
                </a:path>
              </a:pathLst>
            </a:custGeom>
            <a:noFill/>
            <a:ln w="190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89" name="Line 25"/>
            <p:cNvSpPr>
              <a:spLocks noChangeShapeType="1"/>
            </p:cNvSpPr>
            <p:nvPr/>
          </p:nvSpPr>
          <p:spPr bwMode="auto">
            <a:xfrm>
              <a:off x="656" y="2341"/>
              <a:ext cx="2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90" name="Text Box 26"/>
            <p:cNvSpPr txBox="1">
              <a:spLocks noChangeArrowheads="1"/>
            </p:cNvSpPr>
            <p:nvPr/>
          </p:nvSpPr>
          <p:spPr bwMode="auto">
            <a:xfrm>
              <a:off x="945" y="2225"/>
              <a:ext cx="867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Momentum</a:t>
              </a:r>
            </a:p>
            <a:p>
              <a:r>
                <a:rPr lang="en-US" sz="1200">
                  <a:solidFill>
                    <a:srgbClr val="FF0000"/>
                  </a:solidFill>
                </a:rPr>
                <a:t>Spin</a:t>
              </a:r>
            </a:p>
          </p:txBody>
        </p:sp>
        <p:sp>
          <p:nvSpPr>
            <p:cNvPr id="472091" name="Line 27"/>
            <p:cNvSpPr>
              <a:spLocks noChangeShapeType="1"/>
            </p:cNvSpPr>
            <p:nvPr/>
          </p:nvSpPr>
          <p:spPr bwMode="auto">
            <a:xfrm>
              <a:off x="674" y="2547"/>
              <a:ext cx="2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2092" name="Text Box 28"/>
            <p:cNvSpPr txBox="1">
              <a:spLocks noChangeArrowheads="1"/>
            </p:cNvSpPr>
            <p:nvPr/>
          </p:nvSpPr>
          <p:spPr bwMode="auto">
            <a:xfrm>
              <a:off x="1090" y="1131"/>
              <a:ext cx="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33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333399"/>
                  </a:solidFill>
                </a:rPr>
                <a:t>e</a:t>
              </a:r>
              <a:endParaRPr lang="en-US" sz="1600" baseline="30000">
                <a:solidFill>
                  <a:srgbClr val="333399"/>
                </a:solidFill>
              </a:endParaRPr>
            </a:p>
          </p:txBody>
        </p:sp>
        <p:sp>
          <p:nvSpPr>
            <p:cNvPr id="472093" name="Line 29"/>
            <p:cNvSpPr>
              <a:spLocks noChangeShapeType="1"/>
            </p:cNvSpPr>
            <p:nvPr/>
          </p:nvSpPr>
          <p:spPr bwMode="auto">
            <a:xfrm>
              <a:off x="2824" y="1008"/>
              <a:ext cx="0" cy="21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pic>
          <p:nvPicPr>
            <p:cNvPr id="472094" name="Picture 30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787"/>
              <a:ext cx="1296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57150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experiment compares how fast a muon spin rotates in a magnet compared to the predictions from theory</a:t>
            </a:r>
            <a:endParaRPr lang="en-US" sz="2400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4773469"/>
            <a:ext cx="60991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Expt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= 116 592 089 (63)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-10   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(540 pp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4583" y="4800600"/>
            <a:ext cx="163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 smtClean="0">
                <a:solidFill>
                  <a:srgbClr val="FFFFFF"/>
                </a:solidFill>
              </a:rPr>
              <a:t>BNL result </a:t>
            </a:r>
            <a:r>
              <a:rPr lang="en-US" sz="1800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8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3006117" y="5410200"/>
            <a:ext cx="30480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704975"/>
            <a:ext cx="4999038" cy="3781425"/>
          </a:xfrm>
          <a:noFill/>
          <a:ln/>
        </p:spPr>
        <p:txBody>
          <a:bodyPr/>
          <a:lstStyle/>
          <a:p>
            <a:pPr marL="457200" indent="-457200">
              <a:buFont typeface="Monotype Sorts" pitchFamily="2" charset="2"/>
              <a:buAutoNum type="arabicParenBoth"/>
            </a:pPr>
            <a:r>
              <a:rPr lang="en-US" dirty="0" smtClean="0"/>
              <a:t>Precession frequency</a:t>
            </a:r>
          </a:p>
          <a:p>
            <a:pPr marL="857250" lvl="1" indent="-457200">
              <a:buFont typeface="Monotype Sorts" pitchFamily="2" charset="2"/>
              <a:buAutoNum type="arabicParenBoth"/>
            </a:pPr>
            <a:r>
              <a:rPr lang="en-US" dirty="0" smtClean="0"/>
              <a:t>Detectors involved</a:t>
            </a:r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pPr marL="457200" indent="-457200">
              <a:buFont typeface="Monotype Sorts" pitchFamily="2" charset="2"/>
              <a:buAutoNum type="arabicParenBoth" startAt="2"/>
            </a:pP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</a:p>
          <a:p>
            <a:pPr marL="857250" lvl="1" indent="-457200">
              <a:buFont typeface="Monotype Sorts" pitchFamily="2" charset="2"/>
              <a:buAutoNum type="arabicParenBoth" startAt="2"/>
            </a:pPr>
            <a:r>
              <a:rPr lang="en-US" dirty="0" smtClean="0"/>
              <a:t>Measured and Simulated 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	</a:t>
            </a:r>
          </a:p>
          <a:p>
            <a:pPr marL="457200" indent="-457200">
              <a:buFont typeface="Monotype Sorts" pitchFamily="2" charset="2"/>
              <a:buAutoNum type="arabicParenBoth" startAt="3"/>
            </a:pPr>
            <a:r>
              <a:rPr lang="en-US" dirty="0" smtClean="0"/>
              <a:t>Magnetic </a:t>
            </a:r>
            <a:r>
              <a:rPr lang="en-US" dirty="0"/>
              <a:t>field </a:t>
            </a:r>
            <a:endParaRPr lang="en-US" dirty="0" smtClean="0"/>
          </a:p>
          <a:p>
            <a:pPr marL="857250" lvl="1" indent="-457200">
              <a:buFont typeface="Monotype Sorts" pitchFamily="2" charset="2"/>
              <a:buAutoNum type="arabicParenBoth" startAt="3"/>
            </a:pPr>
            <a:r>
              <a:rPr lang="en-US" dirty="0" smtClean="0"/>
              <a:t>In terms of proton NMR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534400" cy="866775"/>
          </a:xfrm>
          <a:noFill/>
          <a:ln/>
        </p:spPr>
        <p:txBody>
          <a:bodyPr/>
          <a:lstStyle/>
          <a:p>
            <a:pPr algn="l"/>
            <a:r>
              <a:rPr lang="en-US" sz="2800" dirty="0" smtClean="0"/>
              <a:t>Two </a:t>
            </a:r>
            <a:r>
              <a:rPr lang="en-US" sz="2800" u="sng" dirty="0" smtClean="0"/>
              <a:t>frequency</a:t>
            </a:r>
            <a:r>
              <a:rPr lang="en-US" sz="2800" dirty="0" smtClean="0"/>
              <a:t> measurements </a:t>
            </a:r>
            <a:r>
              <a:rPr lang="en-US" sz="2800" dirty="0" smtClean="0"/>
              <a:t>are </a:t>
            </a:r>
            <a:r>
              <a:rPr lang="en-US" sz="2800" dirty="0" smtClean="0"/>
              <a:t>made and </a:t>
            </a:r>
            <a:r>
              <a:rPr lang="en-US" sz="2800" dirty="0" smtClean="0"/>
              <a:t>both are “blinded”</a:t>
            </a:r>
            <a:endParaRPr lang="en-US" sz="2800" dirty="0"/>
          </a:p>
        </p:txBody>
      </p:sp>
      <p:graphicFrame>
        <p:nvGraphicFramePr>
          <p:cNvPr id="14363" name="Object 2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324647"/>
              </p:ext>
            </p:extLst>
          </p:nvPr>
        </p:nvGraphicFramePr>
        <p:xfrm>
          <a:off x="3194050" y="5456237"/>
          <a:ext cx="264953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20" name="Equation" r:id="rId3" imgW="1455480" imgH="495000" progId="Equation.3">
                  <p:embed/>
                </p:oleObj>
              </mc:Choice>
              <mc:Fallback>
                <p:oleObj name="Equation" r:id="rId3" imgW="1455480" imgH="495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50" y="5456237"/>
                        <a:ext cx="2649538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4" name="Arc 28"/>
          <p:cNvSpPr>
            <a:spLocks/>
          </p:cNvSpPr>
          <p:nvPr/>
        </p:nvSpPr>
        <p:spPr bwMode="auto">
          <a:xfrm>
            <a:off x="4668838" y="3124200"/>
            <a:ext cx="1247775" cy="4937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7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5" name="Oval 29" descr="Solid diamond"/>
          <p:cNvSpPr>
            <a:spLocks noChangeArrowheads="1"/>
          </p:cNvSpPr>
          <p:nvPr/>
        </p:nvSpPr>
        <p:spPr bwMode="auto">
          <a:xfrm>
            <a:off x="4648200" y="3505200"/>
            <a:ext cx="357188" cy="361950"/>
          </a:xfrm>
          <a:prstGeom prst="ellipse">
            <a:avLst/>
          </a:prstGeom>
          <a:pattFill prst="solidDmnd">
            <a:fgClr>
              <a:schemeClr val="tx2"/>
            </a:fgClr>
            <a:bgClr>
              <a:schemeClr val="bg1"/>
            </a:bgClr>
          </a:patt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6" name="Arc 30"/>
          <p:cNvSpPr>
            <a:spLocks/>
          </p:cNvSpPr>
          <p:nvPr/>
        </p:nvSpPr>
        <p:spPr bwMode="auto">
          <a:xfrm>
            <a:off x="5905500" y="3124200"/>
            <a:ext cx="1249363" cy="482600"/>
          </a:xfrm>
          <a:custGeom>
            <a:avLst/>
            <a:gdLst>
              <a:gd name="G0" fmla="+- 21 0 0"/>
              <a:gd name="G1" fmla="+- 21600 0 0"/>
              <a:gd name="G2" fmla="+- 21600 0 0"/>
              <a:gd name="T0" fmla="*/ 0 w 21621"/>
              <a:gd name="T1" fmla="*/ 0 h 21600"/>
              <a:gd name="T2" fmla="*/ 21621 w 21621"/>
              <a:gd name="T3" fmla="*/ 21600 h 21600"/>
              <a:gd name="T4" fmla="*/ 21 w 216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1" h="21600" fill="none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1950" y="0"/>
                  <a:pt x="21621" y="9670"/>
                  <a:pt x="21621" y="21600"/>
                </a:cubicBezTo>
              </a:path>
              <a:path w="21621" h="21600" stroke="0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1950" y="0"/>
                  <a:pt x="21621" y="9670"/>
                  <a:pt x="21621" y="21600"/>
                </a:cubicBezTo>
                <a:lnTo>
                  <a:pt x="21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7" name="Oval 31" descr="Solid diamond"/>
          <p:cNvSpPr>
            <a:spLocks noChangeArrowheads="1"/>
          </p:cNvSpPr>
          <p:nvPr/>
        </p:nvSpPr>
        <p:spPr bwMode="auto">
          <a:xfrm>
            <a:off x="6805613" y="3514725"/>
            <a:ext cx="357187" cy="363538"/>
          </a:xfrm>
          <a:prstGeom prst="ellipse">
            <a:avLst/>
          </a:prstGeom>
          <a:pattFill prst="solidDmnd">
            <a:fgClr>
              <a:schemeClr val="tx2"/>
            </a:fgClr>
            <a:bgClr>
              <a:schemeClr val="bg1"/>
            </a:bgClr>
          </a:patt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8" name="Arc 32"/>
          <p:cNvSpPr>
            <a:spLocks/>
          </p:cNvSpPr>
          <p:nvPr/>
        </p:nvSpPr>
        <p:spPr bwMode="auto">
          <a:xfrm>
            <a:off x="5905500" y="3436938"/>
            <a:ext cx="882650" cy="280987"/>
          </a:xfrm>
          <a:custGeom>
            <a:avLst/>
            <a:gdLst>
              <a:gd name="G0" fmla="+- 30 0 0"/>
              <a:gd name="G1" fmla="+- 21600 0 0"/>
              <a:gd name="G2" fmla="+- 21600 0 0"/>
              <a:gd name="T0" fmla="*/ 0 w 21630"/>
              <a:gd name="T1" fmla="*/ 0 h 21600"/>
              <a:gd name="T2" fmla="*/ 21630 w 21630"/>
              <a:gd name="T3" fmla="*/ 21600 h 21600"/>
              <a:gd name="T4" fmla="*/ 30 w 2163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30" h="21600" fill="none" extrusionOk="0">
                <a:moveTo>
                  <a:pt x="0" y="0"/>
                </a:moveTo>
                <a:cubicBezTo>
                  <a:pt x="10" y="0"/>
                  <a:pt x="20" y="-1"/>
                  <a:pt x="30" y="0"/>
                </a:cubicBezTo>
                <a:cubicBezTo>
                  <a:pt x="11959" y="0"/>
                  <a:pt x="21630" y="9670"/>
                  <a:pt x="21630" y="21600"/>
                </a:cubicBezTo>
              </a:path>
              <a:path w="21630" h="21600" stroke="0" extrusionOk="0">
                <a:moveTo>
                  <a:pt x="0" y="0"/>
                </a:moveTo>
                <a:cubicBezTo>
                  <a:pt x="10" y="0"/>
                  <a:pt x="20" y="-1"/>
                  <a:pt x="30" y="0"/>
                </a:cubicBezTo>
                <a:cubicBezTo>
                  <a:pt x="11959" y="0"/>
                  <a:pt x="21630" y="9670"/>
                  <a:pt x="21630" y="21600"/>
                </a:cubicBezTo>
                <a:lnTo>
                  <a:pt x="3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9" name="Arc 33"/>
          <p:cNvSpPr>
            <a:spLocks/>
          </p:cNvSpPr>
          <p:nvPr/>
        </p:nvSpPr>
        <p:spPr bwMode="auto">
          <a:xfrm>
            <a:off x="5026025" y="3436938"/>
            <a:ext cx="850900" cy="2809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82"/>
                  <a:pt x="9651" y="17"/>
                  <a:pt x="21569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2"/>
                  <a:pt x="9651" y="17"/>
                  <a:pt x="2156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70" name="Freeform 34"/>
          <p:cNvSpPr>
            <a:spLocks/>
          </p:cNvSpPr>
          <p:nvPr/>
        </p:nvSpPr>
        <p:spPr bwMode="auto">
          <a:xfrm>
            <a:off x="4732338" y="3913188"/>
            <a:ext cx="904875" cy="217487"/>
          </a:xfrm>
          <a:custGeom>
            <a:avLst/>
            <a:gdLst>
              <a:gd name="T0" fmla="*/ 728 w 731"/>
              <a:gd name="T1" fmla="*/ 63 h 173"/>
              <a:gd name="T2" fmla="*/ 720 w 731"/>
              <a:gd name="T3" fmla="*/ 78 h 173"/>
              <a:gd name="T4" fmla="*/ 709 w 731"/>
              <a:gd name="T5" fmla="*/ 91 h 173"/>
              <a:gd name="T6" fmla="*/ 694 w 731"/>
              <a:gd name="T7" fmla="*/ 104 h 173"/>
              <a:gd name="T8" fmla="*/ 669 w 731"/>
              <a:gd name="T9" fmla="*/ 119 h 173"/>
              <a:gd name="T10" fmla="*/ 640 w 731"/>
              <a:gd name="T11" fmla="*/ 132 h 173"/>
              <a:gd name="T12" fmla="*/ 613 w 731"/>
              <a:gd name="T13" fmla="*/ 141 h 173"/>
              <a:gd name="T14" fmla="*/ 585 w 731"/>
              <a:gd name="T15" fmla="*/ 149 h 173"/>
              <a:gd name="T16" fmla="*/ 554 w 731"/>
              <a:gd name="T17" fmla="*/ 156 h 173"/>
              <a:gd name="T18" fmla="*/ 522 w 731"/>
              <a:gd name="T19" fmla="*/ 161 h 173"/>
              <a:gd name="T20" fmla="*/ 481 w 731"/>
              <a:gd name="T21" fmla="*/ 167 h 173"/>
              <a:gd name="T22" fmla="*/ 444 w 731"/>
              <a:gd name="T23" fmla="*/ 170 h 173"/>
              <a:gd name="T24" fmla="*/ 395 w 731"/>
              <a:gd name="T25" fmla="*/ 172 h 173"/>
              <a:gd name="T26" fmla="*/ 352 w 731"/>
              <a:gd name="T27" fmla="*/ 171 h 173"/>
              <a:gd name="T28" fmla="*/ 310 w 731"/>
              <a:gd name="T29" fmla="*/ 168 h 173"/>
              <a:gd name="T30" fmla="*/ 274 w 731"/>
              <a:gd name="T31" fmla="*/ 164 h 173"/>
              <a:gd name="T32" fmla="*/ 228 w 731"/>
              <a:gd name="T33" fmla="*/ 156 h 173"/>
              <a:gd name="T34" fmla="*/ 193 w 731"/>
              <a:gd name="T35" fmla="*/ 148 h 173"/>
              <a:gd name="T36" fmla="*/ 163 w 731"/>
              <a:gd name="T37" fmla="*/ 138 h 173"/>
              <a:gd name="T38" fmla="*/ 131 w 731"/>
              <a:gd name="T39" fmla="*/ 126 h 173"/>
              <a:gd name="T40" fmla="*/ 103 w 731"/>
              <a:gd name="T41" fmla="*/ 112 h 173"/>
              <a:gd name="T42" fmla="*/ 69 w 731"/>
              <a:gd name="T43" fmla="*/ 84 h 173"/>
              <a:gd name="T44" fmla="*/ 54 w 731"/>
              <a:gd name="T45" fmla="*/ 60 h 173"/>
              <a:gd name="T46" fmla="*/ 0 w 731"/>
              <a:gd name="T47" fmla="*/ 46 h 173"/>
              <a:gd name="T48" fmla="*/ 233 w 731"/>
              <a:gd name="T49" fmla="*/ 47 h 173"/>
              <a:gd name="T50" fmla="*/ 184 w 731"/>
              <a:gd name="T51" fmla="*/ 61 h 173"/>
              <a:gd name="T52" fmla="*/ 201 w 731"/>
              <a:gd name="T53" fmla="*/ 82 h 173"/>
              <a:gd name="T54" fmla="*/ 236 w 731"/>
              <a:gd name="T55" fmla="*/ 104 h 173"/>
              <a:gd name="T56" fmla="*/ 269 w 731"/>
              <a:gd name="T57" fmla="*/ 117 h 173"/>
              <a:gd name="T58" fmla="*/ 302 w 731"/>
              <a:gd name="T59" fmla="*/ 127 h 173"/>
              <a:gd name="T60" fmla="*/ 342 w 731"/>
              <a:gd name="T61" fmla="*/ 135 h 173"/>
              <a:gd name="T62" fmla="*/ 389 w 731"/>
              <a:gd name="T63" fmla="*/ 141 h 173"/>
              <a:gd name="T64" fmla="*/ 436 w 731"/>
              <a:gd name="T65" fmla="*/ 143 h 173"/>
              <a:gd name="T66" fmla="*/ 479 w 731"/>
              <a:gd name="T67" fmla="*/ 143 h 173"/>
              <a:gd name="T68" fmla="*/ 519 w 731"/>
              <a:gd name="T69" fmla="*/ 141 h 173"/>
              <a:gd name="T70" fmla="*/ 561 w 731"/>
              <a:gd name="T71" fmla="*/ 136 h 173"/>
              <a:gd name="T72" fmla="*/ 609 w 731"/>
              <a:gd name="T73" fmla="*/ 126 h 173"/>
              <a:gd name="T74" fmla="*/ 648 w 731"/>
              <a:gd name="T75" fmla="*/ 114 h 173"/>
              <a:gd name="T76" fmla="*/ 677 w 731"/>
              <a:gd name="T77" fmla="*/ 102 h 173"/>
              <a:gd name="T78" fmla="*/ 697 w 731"/>
              <a:gd name="T79" fmla="*/ 90 h 173"/>
              <a:gd name="T80" fmla="*/ 710 w 731"/>
              <a:gd name="T81" fmla="*/ 81 h 173"/>
              <a:gd name="T82" fmla="*/ 718 w 731"/>
              <a:gd name="T83" fmla="*/ 69 h 173"/>
              <a:gd name="T84" fmla="*/ 730 w 731"/>
              <a:gd name="T85" fmla="*/ 4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1" h="173">
                <a:moveTo>
                  <a:pt x="730" y="42"/>
                </a:moveTo>
                <a:lnTo>
                  <a:pt x="728" y="63"/>
                </a:lnTo>
                <a:lnTo>
                  <a:pt x="726" y="70"/>
                </a:lnTo>
                <a:lnTo>
                  <a:pt x="720" y="78"/>
                </a:lnTo>
                <a:lnTo>
                  <a:pt x="716" y="85"/>
                </a:lnTo>
                <a:lnTo>
                  <a:pt x="709" y="91"/>
                </a:lnTo>
                <a:lnTo>
                  <a:pt x="702" y="98"/>
                </a:lnTo>
                <a:lnTo>
                  <a:pt x="694" y="104"/>
                </a:lnTo>
                <a:lnTo>
                  <a:pt x="683" y="111"/>
                </a:lnTo>
                <a:lnTo>
                  <a:pt x="669" y="119"/>
                </a:lnTo>
                <a:lnTo>
                  <a:pt x="655" y="125"/>
                </a:lnTo>
                <a:lnTo>
                  <a:pt x="640" y="132"/>
                </a:lnTo>
                <a:lnTo>
                  <a:pt x="627" y="136"/>
                </a:lnTo>
                <a:lnTo>
                  <a:pt x="613" y="141"/>
                </a:lnTo>
                <a:lnTo>
                  <a:pt x="601" y="145"/>
                </a:lnTo>
                <a:lnTo>
                  <a:pt x="585" y="149"/>
                </a:lnTo>
                <a:lnTo>
                  <a:pt x="570" y="152"/>
                </a:lnTo>
                <a:lnTo>
                  <a:pt x="554" y="156"/>
                </a:lnTo>
                <a:lnTo>
                  <a:pt x="541" y="158"/>
                </a:lnTo>
                <a:lnTo>
                  <a:pt x="522" y="161"/>
                </a:lnTo>
                <a:lnTo>
                  <a:pt x="502" y="165"/>
                </a:lnTo>
                <a:lnTo>
                  <a:pt x="481" y="167"/>
                </a:lnTo>
                <a:lnTo>
                  <a:pt x="464" y="169"/>
                </a:lnTo>
                <a:lnTo>
                  <a:pt x="444" y="170"/>
                </a:lnTo>
                <a:lnTo>
                  <a:pt x="423" y="171"/>
                </a:lnTo>
                <a:lnTo>
                  <a:pt x="395" y="172"/>
                </a:lnTo>
                <a:lnTo>
                  <a:pt x="372" y="172"/>
                </a:lnTo>
                <a:lnTo>
                  <a:pt x="352" y="171"/>
                </a:lnTo>
                <a:lnTo>
                  <a:pt x="332" y="170"/>
                </a:lnTo>
                <a:lnTo>
                  <a:pt x="310" y="168"/>
                </a:lnTo>
                <a:lnTo>
                  <a:pt x="291" y="166"/>
                </a:lnTo>
                <a:lnTo>
                  <a:pt x="274" y="164"/>
                </a:lnTo>
                <a:lnTo>
                  <a:pt x="252" y="160"/>
                </a:lnTo>
                <a:lnTo>
                  <a:pt x="228" y="156"/>
                </a:lnTo>
                <a:lnTo>
                  <a:pt x="209" y="152"/>
                </a:lnTo>
                <a:lnTo>
                  <a:pt x="193" y="148"/>
                </a:lnTo>
                <a:lnTo>
                  <a:pt x="176" y="143"/>
                </a:lnTo>
                <a:lnTo>
                  <a:pt x="163" y="138"/>
                </a:lnTo>
                <a:lnTo>
                  <a:pt x="149" y="133"/>
                </a:lnTo>
                <a:lnTo>
                  <a:pt x="131" y="126"/>
                </a:lnTo>
                <a:lnTo>
                  <a:pt x="117" y="120"/>
                </a:lnTo>
                <a:lnTo>
                  <a:pt x="103" y="112"/>
                </a:lnTo>
                <a:lnTo>
                  <a:pt x="82" y="97"/>
                </a:lnTo>
                <a:lnTo>
                  <a:pt x="69" y="84"/>
                </a:lnTo>
                <a:lnTo>
                  <a:pt x="59" y="71"/>
                </a:lnTo>
                <a:lnTo>
                  <a:pt x="54" y="60"/>
                </a:lnTo>
                <a:lnTo>
                  <a:pt x="51" y="46"/>
                </a:lnTo>
                <a:lnTo>
                  <a:pt x="0" y="46"/>
                </a:lnTo>
                <a:lnTo>
                  <a:pt x="116" y="0"/>
                </a:lnTo>
                <a:lnTo>
                  <a:pt x="233" y="47"/>
                </a:lnTo>
                <a:lnTo>
                  <a:pt x="181" y="47"/>
                </a:lnTo>
                <a:lnTo>
                  <a:pt x="184" y="61"/>
                </a:lnTo>
                <a:lnTo>
                  <a:pt x="191" y="71"/>
                </a:lnTo>
                <a:lnTo>
                  <a:pt x="201" y="82"/>
                </a:lnTo>
                <a:lnTo>
                  <a:pt x="222" y="97"/>
                </a:lnTo>
                <a:lnTo>
                  <a:pt x="236" y="104"/>
                </a:lnTo>
                <a:lnTo>
                  <a:pt x="251" y="111"/>
                </a:lnTo>
                <a:lnTo>
                  <a:pt x="269" y="117"/>
                </a:lnTo>
                <a:lnTo>
                  <a:pt x="286" y="122"/>
                </a:lnTo>
                <a:lnTo>
                  <a:pt x="302" y="127"/>
                </a:lnTo>
                <a:lnTo>
                  <a:pt x="320" y="130"/>
                </a:lnTo>
                <a:lnTo>
                  <a:pt x="342" y="135"/>
                </a:lnTo>
                <a:lnTo>
                  <a:pt x="366" y="138"/>
                </a:lnTo>
                <a:lnTo>
                  <a:pt x="389" y="141"/>
                </a:lnTo>
                <a:lnTo>
                  <a:pt x="410" y="142"/>
                </a:lnTo>
                <a:lnTo>
                  <a:pt x="436" y="143"/>
                </a:lnTo>
                <a:lnTo>
                  <a:pt x="461" y="144"/>
                </a:lnTo>
                <a:lnTo>
                  <a:pt x="479" y="143"/>
                </a:lnTo>
                <a:lnTo>
                  <a:pt x="497" y="143"/>
                </a:lnTo>
                <a:lnTo>
                  <a:pt x="519" y="141"/>
                </a:lnTo>
                <a:lnTo>
                  <a:pt x="541" y="139"/>
                </a:lnTo>
                <a:lnTo>
                  <a:pt x="561" y="136"/>
                </a:lnTo>
                <a:lnTo>
                  <a:pt x="580" y="133"/>
                </a:lnTo>
                <a:lnTo>
                  <a:pt x="609" y="126"/>
                </a:lnTo>
                <a:lnTo>
                  <a:pt x="628" y="121"/>
                </a:lnTo>
                <a:lnTo>
                  <a:pt x="648" y="114"/>
                </a:lnTo>
                <a:lnTo>
                  <a:pt x="666" y="108"/>
                </a:lnTo>
                <a:lnTo>
                  <a:pt x="677" y="102"/>
                </a:lnTo>
                <a:lnTo>
                  <a:pt x="689" y="96"/>
                </a:lnTo>
                <a:lnTo>
                  <a:pt x="697" y="90"/>
                </a:lnTo>
                <a:lnTo>
                  <a:pt x="704" y="85"/>
                </a:lnTo>
                <a:lnTo>
                  <a:pt x="710" y="81"/>
                </a:lnTo>
                <a:lnTo>
                  <a:pt x="715" y="74"/>
                </a:lnTo>
                <a:lnTo>
                  <a:pt x="718" y="69"/>
                </a:lnTo>
                <a:lnTo>
                  <a:pt x="723" y="61"/>
                </a:lnTo>
                <a:lnTo>
                  <a:pt x="730" y="42"/>
                </a:lnTo>
              </a:path>
            </a:pathLst>
          </a:custGeom>
          <a:solidFill>
            <a:srgbClr val="00008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 useBgFill="1">
        <p:nvSpPr>
          <p:cNvPr id="14371" name="Rectangle 35"/>
          <p:cNvSpPr>
            <a:spLocks noChangeArrowheads="1"/>
          </p:cNvSpPr>
          <p:nvPr/>
        </p:nvSpPr>
        <p:spPr bwMode="auto">
          <a:xfrm>
            <a:off x="5291138" y="3857625"/>
            <a:ext cx="1030287" cy="56356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14372" name="Picture 3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14328" r="8890" b="989"/>
          <a:stretch>
            <a:fillRect/>
          </a:stretch>
        </p:blipFill>
        <p:spPr bwMode="auto">
          <a:xfrm>
            <a:off x="5416550" y="1066800"/>
            <a:ext cx="2595563" cy="18224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5535613" y="1417638"/>
            <a:ext cx="0" cy="3143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>
            <a:off x="5618163" y="1508125"/>
            <a:ext cx="0" cy="2762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10200" y="4302125"/>
            <a:ext cx="1658938" cy="903288"/>
            <a:chOff x="4953000" y="4648200"/>
            <a:chExt cx="1658938" cy="903288"/>
          </a:xfrm>
        </p:grpSpPr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6254750" y="4675188"/>
              <a:ext cx="325438" cy="279400"/>
            </a:xfrm>
            <a:prstGeom prst="rect">
              <a:avLst/>
            </a:prstGeom>
            <a:solidFill>
              <a:srgbClr val="DC00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6257925" y="4678363"/>
              <a:ext cx="319088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6264275" y="5262563"/>
              <a:ext cx="322263" cy="28416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4953000" y="4672013"/>
              <a:ext cx="922338" cy="8763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5416550" y="4672013"/>
              <a:ext cx="1166813" cy="2873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5416550" y="5259388"/>
              <a:ext cx="1166813" cy="28892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5270500" y="4967288"/>
              <a:ext cx="279400" cy="276225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5414963" y="4668838"/>
              <a:ext cx="461962" cy="88265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 flipH="1">
              <a:off x="5359400" y="4973638"/>
              <a:ext cx="57626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2" name="Line 16"/>
            <p:cNvSpPr>
              <a:spLocks noChangeShapeType="1"/>
            </p:cNvSpPr>
            <p:nvPr/>
          </p:nvSpPr>
          <p:spPr bwMode="auto">
            <a:xfrm flipH="1">
              <a:off x="5386388" y="4681538"/>
              <a:ext cx="57785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H="1">
              <a:off x="5389563" y="5257800"/>
              <a:ext cx="57626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>
              <a:off x="5389563" y="5537200"/>
              <a:ext cx="57626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6" name="Rectangle 20"/>
            <p:cNvSpPr>
              <a:spLocks noChangeArrowheads="1"/>
            </p:cNvSpPr>
            <p:nvPr/>
          </p:nvSpPr>
          <p:spPr bwMode="auto">
            <a:xfrm>
              <a:off x="6265863" y="4648200"/>
              <a:ext cx="346075" cy="36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500" b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B</a:t>
              </a:r>
            </a:p>
          </p:txBody>
        </p:sp>
        <p:sp useBgFill="1"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6278563" y="5121275"/>
              <a:ext cx="298450" cy="84138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6254750" y="4908550"/>
              <a:ext cx="0" cy="4619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6361113" y="4924425"/>
              <a:ext cx="0" cy="4619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6454775" y="4927600"/>
              <a:ext cx="0" cy="46355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>
              <a:off x="6577013" y="4902200"/>
              <a:ext cx="0" cy="46513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0" name="Rectangle 44"/>
            <p:cNvSpPr>
              <a:spLocks noChangeArrowheads="1"/>
            </p:cNvSpPr>
            <p:nvPr/>
          </p:nvSpPr>
          <p:spPr bwMode="auto">
            <a:xfrm>
              <a:off x="5695950" y="4997450"/>
              <a:ext cx="381000" cy="22860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1" name="Rectangle 45"/>
            <p:cNvSpPr>
              <a:spLocks noChangeArrowheads="1"/>
            </p:cNvSpPr>
            <p:nvPr/>
          </p:nvSpPr>
          <p:spPr bwMode="auto">
            <a:xfrm>
              <a:off x="5346700" y="5283200"/>
              <a:ext cx="228600" cy="23495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2" name="Rectangle 46"/>
            <p:cNvSpPr>
              <a:spLocks noChangeArrowheads="1"/>
            </p:cNvSpPr>
            <p:nvPr/>
          </p:nvSpPr>
          <p:spPr bwMode="auto">
            <a:xfrm>
              <a:off x="5359400" y="4692650"/>
              <a:ext cx="228600" cy="25400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44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533400"/>
          </a:xfrm>
        </p:spPr>
        <p:txBody>
          <a:bodyPr/>
          <a:lstStyle/>
          <a:p>
            <a:r>
              <a:rPr lang="en-US" dirty="0" smtClean="0"/>
              <a:t>FNAL Requirement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55000" cy="4724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Intense shots of highly polarized 3.094 GeV/c muons,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857250" lvl="1" indent="-457200"/>
            <a:r>
              <a:rPr lang="en-US" dirty="0" smtClean="0">
                <a:solidFill>
                  <a:schemeClr val="tx1"/>
                </a:solidFill>
              </a:rPr>
              <a:t>21 times data vs. BNL.  (backups to explain)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Instrumentation to inject, kick, and store muons into the Muon Storage Ring</a:t>
            </a:r>
          </a:p>
          <a:p>
            <a:pPr marL="857250" lvl="1" indent="-457200"/>
            <a:r>
              <a:rPr lang="en-US" dirty="0" smtClean="0">
                <a:solidFill>
                  <a:schemeClr val="tx1"/>
                </a:solidFill>
              </a:rPr>
              <a:t>Lessons learned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new hardware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Methods to shim 1.45 T field to high uniformity and to measure it vs time throughout experiment</a:t>
            </a:r>
          </a:p>
          <a:p>
            <a:pPr marL="857250" lvl="1" indent="-457200"/>
            <a:r>
              <a:rPr lang="en-US" dirty="0" smtClean="0">
                <a:solidFill>
                  <a:schemeClr val="tx1"/>
                </a:solidFill>
              </a:rPr>
              <a:t>Think: comprehensive refinements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Instrumentation to measure decay positron times and energies, and to determine beam parameters</a:t>
            </a:r>
          </a:p>
          <a:p>
            <a:pPr marL="857250" lvl="1" indent="-457200"/>
            <a:r>
              <a:rPr lang="en-US" dirty="0" smtClean="0">
                <a:solidFill>
                  <a:schemeClr val="tx1"/>
                </a:solidFill>
              </a:rPr>
              <a:t>Entire overhaul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8759" y="971490"/>
            <a:ext cx="7950909" cy="5440356"/>
            <a:chOff x="1158759" y="971490"/>
            <a:chExt cx="7950909" cy="5440356"/>
          </a:xfrm>
        </p:grpSpPr>
        <p:sp>
          <p:nvSpPr>
            <p:cNvPr id="4" name="TextBox 3"/>
            <p:cNvSpPr txBox="1"/>
            <p:nvPr/>
          </p:nvSpPr>
          <p:spPr>
            <a:xfrm>
              <a:off x="1158759" y="6011736"/>
              <a:ext cx="678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Collaboration is organized around these 4 Teams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09468" y="97149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Beam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5088" y="25146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09468" y="3833595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Field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75136" y="5292281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Detector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Bent-Up Arrow 8"/>
            <p:cNvSpPr/>
            <p:nvPr/>
          </p:nvSpPr>
          <p:spPr bwMode="auto">
            <a:xfrm>
              <a:off x="7509468" y="5692391"/>
              <a:ext cx="948732" cy="632209"/>
            </a:xfrm>
            <a:prstGeom prst="bentUpArrow">
              <a:avLst>
                <a:gd name="adj1" fmla="val 15661"/>
                <a:gd name="adj2" fmla="val 25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Hertzog-P5-animation-b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22241" r="22318" b="9901"/>
          <a:stretch>
            <a:fillRect/>
          </a:stretch>
        </p:blipFill>
        <p:spPr bwMode="auto">
          <a:xfrm>
            <a:off x="434977" y="1536700"/>
            <a:ext cx="66722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872288" y="1749426"/>
            <a:ext cx="207962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40225" y="2862263"/>
            <a:ext cx="128588" cy="120651"/>
          </a:xfrm>
          <a:prstGeom prst="ellipse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flipH="1">
            <a:off x="4486277" y="2482850"/>
            <a:ext cx="92075" cy="71439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98763" y="51466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51163" y="5022850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079750" y="49053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90875" y="4762501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4532313" y="30480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7" name="Picture 4" descr="ringcove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25865"/>
            <a:ext cx="1282700" cy="103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65113" y="1524000"/>
            <a:ext cx="3962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6574" name="Rectangle 15"/>
          <p:cNvSpPr>
            <a:spLocks noChangeArrowheads="1"/>
          </p:cNvSpPr>
          <p:nvPr/>
        </p:nvSpPr>
        <p:spPr bwMode="auto">
          <a:xfrm rot="1980000">
            <a:off x="511624" y="5410617"/>
            <a:ext cx="1473935" cy="7180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5638800" y="2518568"/>
            <a:ext cx="3416300" cy="19772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  <a:extLst/>
        </p:spPr>
        <p:txBody>
          <a:bodyPr lIns="90488" tIns="44450" rIns="90488" bIns="44450"/>
          <a:lstStyle>
            <a:lvl1pPr marL="285750" indent="-2857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No </a:t>
            </a:r>
            <a:r>
              <a:rPr lang="en-US" sz="1800" kern="0" dirty="0" err="1" smtClean="0">
                <a:solidFill>
                  <a:srgbClr val="000000"/>
                </a:solidFill>
              </a:rPr>
              <a:t>hadronic</a:t>
            </a:r>
            <a:r>
              <a:rPr lang="en-US" sz="1800" kern="0" dirty="0" smtClean="0">
                <a:solidFill>
                  <a:srgbClr val="000000"/>
                </a:solidFill>
              </a:rPr>
              <a:t> flash</a:t>
            </a:r>
          </a:p>
          <a:p>
            <a:pPr>
              <a:buClr>
                <a:srgbClr val="0000D4"/>
              </a:buClr>
              <a:buFont typeface="Lucida Grande"/>
              <a:buChar char="-"/>
              <a:defRPr/>
            </a:pPr>
            <a:r>
              <a:rPr lang="en-US" sz="1400" kern="0" dirty="0" err="1">
                <a:solidFill>
                  <a:schemeClr val="accent1"/>
                </a:solidFill>
                <a:ea typeface="ＭＳ Ｐゴシック"/>
              </a:rPr>
              <a:t>Pions</a:t>
            </a:r>
            <a:r>
              <a:rPr lang="en-US" sz="1400" kern="0" dirty="0">
                <a:solidFill>
                  <a:schemeClr val="accent1"/>
                </a:solidFill>
                <a:ea typeface="ＭＳ Ｐゴシック"/>
              </a:rPr>
              <a:t> all decay</a:t>
            </a:r>
          </a:p>
          <a:p>
            <a:pPr>
              <a:buClr>
                <a:srgbClr val="0000D4"/>
              </a:buClr>
              <a:buFont typeface="Lucida Grande"/>
              <a:buChar char="-"/>
              <a:defRPr/>
            </a:pPr>
            <a:r>
              <a:rPr lang="en-US" sz="1400" kern="0" dirty="0">
                <a:solidFill>
                  <a:schemeClr val="accent1"/>
                </a:solidFill>
                <a:ea typeface="ＭＳ Ｐゴシック"/>
              </a:rPr>
              <a:t>Protons removed by </a:t>
            </a:r>
            <a:r>
              <a:rPr lang="en-US" sz="1400" kern="0" dirty="0" smtClean="0">
                <a:solidFill>
                  <a:schemeClr val="accent1"/>
                </a:solidFill>
                <a:ea typeface="ＭＳ Ｐゴシック"/>
              </a:rPr>
              <a:t>a DR kicker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Forward </a:t>
            </a:r>
            <a:r>
              <a:rPr lang="en-US" sz="1800" kern="0" dirty="0">
                <a:solidFill>
                  <a:srgbClr val="000000"/>
                </a:solidFill>
              </a:rPr>
              <a:t>muons </a:t>
            </a:r>
            <a:r>
              <a:rPr lang="en-US" sz="1800" kern="0" dirty="0" smtClean="0">
                <a:solidFill>
                  <a:srgbClr val="000000"/>
                </a:solidFill>
              </a:rPr>
              <a:t>collected</a:t>
            </a:r>
          </a:p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chemeClr val="accent1"/>
                </a:solidFill>
              </a:rPr>
              <a:t>95% polarized</a:t>
            </a:r>
          </a:p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chemeClr val="accent1"/>
                </a:solidFill>
              </a:rPr>
              <a:t>~800,000 </a:t>
            </a:r>
            <a:r>
              <a:rPr lang="en-US" sz="1400" kern="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US" sz="1400" kern="0" baseline="30000" dirty="0" smtClean="0">
                <a:solidFill>
                  <a:schemeClr val="accent1"/>
                </a:solidFill>
              </a:rPr>
              <a:t>+</a:t>
            </a:r>
            <a:r>
              <a:rPr lang="en-US" sz="1400" kern="0" dirty="0" smtClean="0">
                <a:solidFill>
                  <a:schemeClr val="accent1"/>
                </a:solidFill>
              </a:rPr>
              <a:t>/fill (</a:t>
            </a:r>
            <a:r>
              <a:rPr lang="en-US" sz="1400" kern="0" dirty="0" err="1" smtClean="0">
                <a:solidFill>
                  <a:schemeClr val="accent1"/>
                </a:solidFill>
                <a:latin typeface="Symbol" panose="05050102010706020507" pitchFamily="18" charset="2"/>
              </a:rPr>
              <a:t>d</a:t>
            </a:r>
            <a:r>
              <a:rPr lang="en-US" sz="1400" kern="0" dirty="0" err="1" smtClean="0">
                <a:solidFill>
                  <a:schemeClr val="accent1"/>
                </a:solidFill>
              </a:rPr>
              <a:t>P</a:t>
            </a:r>
            <a:r>
              <a:rPr lang="en-US" sz="1400" kern="0" dirty="0" smtClean="0">
                <a:solidFill>
                  <a:schemeClr val="accent1"/>
                </a:solidFill>
              </a:rPr>
              <a:t>/P 2%) at ring</a:t>
            </a:r>
          </a:p>
          <a:p>
            <a:pPr lvl="1">
              <a:buClr>
                <a:srgbClr val="000000"/>
              </a:buClr>
              <a:buFont typeface="Arial"/>
              <a:buChar char="•"/>
              <a:defRPr/>
            </a:pPr>
            <a:endParaRPr lang="en-US" sz="1400" kern="0" dirty="0" smtClean="0">
              <a:solidFill>
                <a:srgbClr val="0070C0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5543" y="152400"/>
            <a:ext cx="8918575" cy="990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i="1" dirty="0"/>
              <a:t>… shots of highly polarized 3.094 GeV/c muons</a:t>
            </a:r>
            <a:endParaRPr lang="en-US" dirty="0"/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 flipV="1">
            <a:off x="5080000" y="1803400"/>
            <a:ext cx="3048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549454" y="1472427"/>
            <a:ext cx="132169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8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GeV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 Protons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7197" y="2485639"/>
            <a:ext cx="641616" cy="2769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Pions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3682" y="1520846"/>
            <a:ext cx="833836" cy="27699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Muons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8060" y="4683395"/>
            <a:ext cx="104070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4 bunches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5801" y="6313381"/>
            <a:ext cx="28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All protons are “excess” from those used for </a:t>
            </a:r>
            <a:r>
              <a:rPr lang="en-US" sz="1400" b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NOvA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n</a:t>
            </a:r>
            <a:r>
              <a:rPr lang="en-US" sz="1400" b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Program </a:t>
            </a:r>
            <a:endParaRPr lang="en-US" sz="1400" b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01135" y="5118977"/>
            <a:ext cx="5810250" cy="1240330"/>
            <a:chOff x="3379788" y="5334661"/>
            <a:chExt cx="5810250" cy="1240330"/>
          </a:xfrm>
        </p:grpSpPr>
        <p:pic>
          <p:nvPicPr>
            <p:cNvPr id="18330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1"/>
            <a:stretch/>
          </p:blipFill>
          <p:spPr bwMode="auto">
            <a:xfrm>
              <a:off x="3379788" y="5503938"/>
              <a:ext cx="5810250" cy="1071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827197" y="5334661"/>
              <a:ext cx="50292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Possible Cycle: 16 Shots / 1.33 s Cycle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2864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C -0.11111 0.00324 -0.0967 0.01922 -0.0967 0.03959 C -0.0967 0.05949 -0.11111 0.07639 -0.12865 0.07639 C -0.14601 0.07639 -0.16007 0.05949 -0.16007 0.03959 C -0.16007 0.01922 -0.14601 0.00324 -0.12865 0.00324 Z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L -0.31892 0.182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8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92 0.18264 C -0.32847 0.18635 -0.33802 0.19005 -0.34757 0.18727 C -0.35712 0.18449 -0.36805 0.17223 -0.37639 0.16644 C -0.38472 0.16019 -0.39253 0.15533 -0.39722 0.15139 C -0.40191 0.14746 -0.39809 0.14954 -0.40417 0.14329 C -0.41024 0.13704 -0.42014 0.12153 -0.43368 0.1132 C -0.44722 0.10487 -0.46632 0.09422 -0.48594 0.09352 C -0.50555 0.09283 -0.53403 0.10116 -0.55104 0.10973 C -0.56805 0.11829 -0.57326 0.11852 -0.58854 0.14445 C -0.60382 0.17014 -0.63212 0.23588 -0.64323 0.26482 C -0.65434 0.29375 -0.6533 0.29908 -0.65538 0.31829 C -0.65746 0.3375 -0.6592 0.35787 -0.65538 0.37963 C -0.65156 0.40139 -0.64444 0.42894 -0.63281 0.44931 C -0.62118 0.46968 -0.60538 0.49028 -0.58594 0.50232 C -0.56649 0.51459 -0.53958 0.52477 -0.51632 0.52315 C -0.49305 0.52153 -0.46233 0.50463 -0.44583 0.49306 C -0.42934 0.48172 -0.42917 0.47778 -0.41719 0.45394 C -0.40521 0.4301 -0.38299 0.38311 -0.37361 0.34954 C -0.36424 0.31598 -0.35746 0.28426 -0.36059 0.25209 C -0.36371 0.21991 -0.37812 0.18079 -0.39288 0.15602 C -0.40764 0.13102 -0.42934 0.1132 -0.4493 0.10278 C -0.46927 0.09237 -0.49167 0.08959 -0.51285 0.09352 C -0.53403 0.09746 -0.55295 0.09237 -0.57639 0.12593 C -0.59983 0.15949 -0.64097 0.24931 -0.65312 0.29514 C -0.66528 0.34098 -0.65555 0.3713 -0.64896 0.40162 C -0.64236 0.43195 -0.63368 0.45695 -0.61389 0.47686 C -0.5941 0.49676 -0.55608 0.51783 -0.52986 0.52084 C -0.50364 0.52385 -0.4717 0.50047 -0.45642 0.49514 " pathEditMode="relative" rAng="0" ptsTypes="aaaaaaaaaaaaaaaaaaaaaaaaaa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977E-6 C 0.01146 -0.00555 0.02691 -0.01457 0.03819 -0.02313 C 0.04948 -0.03169 0.0592 -0.04256 0.06788 -0.05112 C 0.07656 -0.05968 0.0842 -0.06454 0.09045 -0.07425 C 0.0967 -0.08397 0.10173 -0.09831 0.10538 -0.10918 C 0.10902 -0.12005 0.10972 -0.13116 0.11215 -0.13902 C 0.11458 -0.14689 0.11493 -0.1455 0.12014 -0.1566 C 0.12534 -0.1677 0.13802 -0.18829 0.1434 -0.20518 C 0.14878 -0.22206 0.14791 -0.23803 0.15208 -0.25838 C 0.15625 -0.27874 0.16232 -0.30326 0.16857 -0.32778 " pathEditMode="relative" rAng="0" ptsTypes="aaaaaaaaaa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324 L 0.01563 -0.056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C 0.00382 -0.00093 0.00677 -0.00417 0.01024 -0.00579 C 0.01129 -0.00718 0.01198 -0.00787 0.01337 -0.00833 C 0.01528 -0.01157 0.01945 -0.01458 0.02205 -0.01736 C 0.02274 -0.02037 0.02431 -0.02199 0.02587 -0.02407 C 0.02622 -0.02546 0.02813 -0.02755 0.02813 -0.02755 C 0.02934 -0.03056 0.03195 -0.03449 0.0342 -0.03611 C 0.03524 -0.03773 0.03629 -0.04028 0.0375 -0.04167 C 0.03906 -0.04352 0.04011 -0.04375 0.04132 -0.04583 C 0.04167 -0.04745 0.0441 -0.04954 0.04549 -0.05023 C 0.04601 -0.05231 0.0474 -0.0537 0.04896 -0.0544 C 0.05035 -0.05556 0.05139 -0.05718 0.05278 -0.05833 C 0.05295 -0.0588 0.05313 -0.05926 0.05347 -0.05949 C 0.05382 -0.05972 0.05417 -0.05972 0.05451 -0.05995 C 0.05747 -0.06343 0.05469 -0.06204 0.05729 -0.06296 C 0.05868 -0.06551 0.05938 -0.06736 0.0599 -0.0706 C 0.06024 -0.07431 0.06129 -0.08032 0.05868 -0.0831 C 0.05816 -0.08542 0.0566 -0.08657 0.05538 -0.08819 C 0.05451 -0.08935 0.05399 -0.09097 0.05313 -0.09213 C 0.05174 -0.09398 0.04983 -0.09468 0.04809 -0.09583 C 0.04583 -0.09745 0.0441 -0.09977 0.04167 -0.10069 C 0.04028 -0.10301 0.03698 -0.1037 0.0349 -0.10486 C 0.02656 -0.10972 0.01771 -0.11088 0.00868 -0.11181 C 0.00035 -0.11134 0.00295 -0.11157 -0.00191 -0.10787 C -0.00312 -0.10532 -0.00469 -0.10324 -0.00642 -0.10139 C -0.00694 -0.09907 -0.0066 -0.10023 -0.00746 -0.09838 C -0.00781 -0.09745 -0.00868 -0.09583 -0.00868 -0.09583 C -0.00972 -0.08958 -0.00937 -0.08495 -0.00903 -0.07801 C -0.00868 -0.06782 -0.00642 -0.05648 -0.0033 -0.04722 C -0.00174 -0.04282 -0.00191 -0.03773 0.00087 -0.03403 C 0.00139 -0.03194 0.00208 -0.02986 0.00313 -0.02847 C 0.00399 -0.025 0.00486 -0.02546 0.00729 -0.02454 C 0.01354 -0.02477 0.0184 -0.02546 0.02431 -0.02662 C 0.02622 -0.02755 0.0283 -0.02801 0.03004 -0.02917 C 0.03351 -0.03171 0.03576 -0.03634 0.03872 -0.03958 C 0.03924 -0.04236 0.0408 -0.04329 0.04254 -0.04468 C 0.04497 -0.04884 0.04896 -0.05324 0.05226 -0.05625 C 0.05347 -0.05903 0.05521 -0.06065 0.05695 -0.06296 C 0.05781 -0.0662 0.05799 -0.06968 0.05833 -0.07292 C 0.05799 -0.07963 0.05799 -0.08102 0.05347 -0.0831 C 0.05295 -0.08542 0.05226 -0.08495 0.05087 -0.08611 C 0.04983 -0.08843 0.04601 -0.09097 0.04392 -0.09167 C 0.04254 -0.09306 0.04115 -0.09352 0.03941 -0.09421 C 0.03576 -0.09745 0.03229 -0.10046 0.02813 -0.10231 C 0.02379 -0.10694 0.01684 -0.10625 0.01181 -0.10694 C 0.0092 -0.10671 0.00017 -0.10787 -0.00382 -0.10486 C -0.00451 -0.10324 -0.00521 -0.10255 -0.00642 -0.10139 C -0.00677 -0.09954 -0.00694 -0.09861 -0.00799 -0.09722 C -0.00885 -0.09398 -0.00885 -0.09213 -0.00903 -0.08819 C -0.00885 -0.08032 -0.00833 -0.07384 -0.00677 -0.06643 C -0.00608 -0.05648 -0.00382 -0.04676 -0.00139 -0.03727 C -0.00035 -0.03356 0.00104 -0.0294 0.00417 -0.02801 C 0.00642 -0.02546 0.00833 -0.02546 0.01146 -0.025 C 0.01997 -0.02546 0.01754 -0.02523 0.02274 -0.02755 C 0.025 -0.03009 0.02379 -0.0294 0.02587 -0.03009 C 0.02726 -0.03125 0.02847 -0.03241 0.03004 -0.0331 C 0.03142 -0.03426 0.03264 -0.03542 0.0342 -0.03611 C 0.03542 -0.03796 0.03802 -0.04097 0.03976 -0.04167 C 0.04045 -0.04329 0.04132 -0.04375 0.04254 -0.04468 C 0.04427 -0.04768 0.04722 -0.05116 0.04965 -0.05324 C 0.05052 -0.05509 0.05156 -0.05671 0.05313 -0.05741 C 0.05382 -0.0588 0.05434 -0.05995 0.05538 -0.06088 C 0.05608 -0.06134 0.05729 -0.0625 0.05729 -0.0625 C 0.05833 -0.06435 0.0592 -0.06551 0.06059 -0.0669 C 0.06198 -0.06991 0.06163 -0.06852 0.06215 -0.07106 C 0.06198 -0.07431 0.0625 -0.07662 0.06059 -0.07847 C 0.05938 -0.08125 0.05851 -0.08403 0.05642 -0.08611 C 0.05486 -0.08981 0.05174 -0.09282 0.04861 -0.09421 C 0.04514 -0.09792 0.03958 -0.09907 0.03524 -0.10069 C 0.03386 -0.10301 0.0257 -0.10694 0.02309 -0.10787 C 0.02136 -0.10926 0.02083 -0.10972 0.01892 -0.11042 C 0.01684 -0.11227 0.01354 -0.11204 0.01111 -0.1125 C 0.00642 -0.11204 0.0033 -0.11273 -0.00069 -0.11088 C -0.00121 -0.10972 -0.00399 -0.10602 -0.00486 -0.10532 C -0.00573 -0.1037 -0.00642 -0.10185 -0.00746 -0.10023 C -0.00799 -0.09861 -0.00868 -0.09514 -0.00868 -0.09514 C -0.00851 -0.08542 -0.00885 -0.07407 -0.00677 -0.06435 C -0.00608 -0.05648 -0.00417 -0.04907 -0.00295 -0.0412 C -0.00226 -0.03727 -0.00174 -0.03264 -1.11111E-6 -0.02917 C 0.0007 -0.02616 0.00295 -0.02546 0.00504 -0.025 C 0.01372 -0.02523 0.01771 -0.025 0.02465 -0.02801 C 0.02708 -0.03009 0.02951 -0.03148 0.03229 -0.03264 C 0.03351 -0.0338 0.03576 -0.03588 0.03715 -0.03657 C 0.03802 -0.03796 0.03872 -0.03866 0.03976 -0.03958 C 0.04063 -0.04143 0.04115 -0.04282 0.04254 -0.04421 C 0.04358 -0.04676 0.04497 -0.04884 0.0467 -0.05069 C 0.04705 -0.05255 0.04844 -0.05417 0.04965 -0.05532 C 0.05052 -0.05718 0.05156 -0.05926 0.05313 -0.05995 C 0.05417 -0.06181 0.05504 -0.06296 0.05642 -0.06435 C 0.05695 -0.06574 0.05833 -0.06806 0.0592 -0.06898 C 0.06007 -0.0713 0.06111 -0.07616 0.06111 -0.07616 C 0.06076 -0.0787 0.06076 -0.08032 0.05955 -0.08218 C 0.05886 -0.08518 0.0533 -0.09375 0.05122 -0.09468 C 0.04844 -0.09838 0.0434 -0.09931 0.03976 -0.10069 C 0.03872 -0.10255 0.03681 -0.10231 0.03524 -0.10324 C 0.03056 -0.10556 0.02552 -0.10787 0.02049 -0.1088 C 0.01788 -0.11065 0.01632 -0.11018 0.01285 -0.11042 C 0.00781 -0.11018 0.00226 -0.11227 -0.00226 -0.1088 C -0.00243 -0.10833 -0.0026 -0.10764 -0.00295 -0.10741 C -0.0033 -0.10718 -0.00382 -0.10741 -0.00417 -0.10694 C -0.00451 -0.10648 -0.00434 -0.10579 -0.00451 -0.10532 C -0.00469 -0.10486 -0.00521 -0.10463 -0.00555 -0.1044 C -0.00608 -0.10301 -0.00642 -0.10185 -0.00712 -0.10069 C -0.00816 -0.0963 -0.00781 -0.09838 -0.00833 -0.09421 C -0.00799 -0.07847 -0.00868 -0.0787 -0.00746 -0.06806 C -0.00729 -0.06574 -0.00677 -0.06319 -0.00642 -0.06088 C -0.00625 -0.05926 -0.0059 -0.05741 -0.00555 -0.05579 C -0.00538 -0.05509 -0.00521 -0.05393 -0.00521 -0.05393 C -0.00451 -0.04468 -0.00503 -0.0338 0.00087 -0.02755 C 0.00191 -0.02338 0.00729 -0.02338 0.0099 -0.02292 C 0.01528 -0.02338 0.01701 -0.02292 0.02083 -0.02454 C 0.02326 -0.02731 0.02639 -0.02778 0.02917 -0.02963 C 0.03125 -0.03102 0.03333 -0.03333 0.03559 -0.03403 C 0.03733 -0.03542 0.03872 -0.03704 0.04063 -0.03773 C 0.04184 -0.03889 0.0434 -0.04028 0.04479 -0.04074 C 0.0467 -0.04259 0.04722 -0.04306 0.04931 -0.04375 C 0.05052 -0.04606 0.05261 -0.0463 0.05451 -0.04722 C 0.05556 -0.04861 0.05712 -0.04954 0.05868 -0.05023 C 0.05972 -0.05162 0.06198 -0.05393 0.06337 -0.0544 C 0.06458 -0.05556 0.06441 -0.05671 0.06563 -0.05787 C 0.06632 -0.05926 0.0684 -0.06273 0.06945 -0.06389 C 0.06997 -0.0662 0.07083 -0.06898 0.0717 -0.07106 C 0.07222 -0.08194 0.0724 -0.09329 0.07465 -0.10393 C 0.07535 -0.10694 0.07587 -0.11227 0.07778 -0.11435 C 0.07813 -0.11597 0.0783 -0.11713 0.07917 -0.11852 C 0.08004 -0.12176 0.08108 -0.12199 0.08368 -0.12245 C 0.08767 -0.12199 0.08802 -0.12292 0.09028 -0.11991 C 0.09184 -0.11343 0.08941 -0.10949 0.08524 -0.10833 C 0.08142 -0.1088 0.0816 -0.1088 0.08073 -0.11296 C 0.08125 -0.12199 0.0809 -0.12014 0.08785 -0.11944 C 0.09063 -0.11829 0.08976 -0.11944 0.09097 -0.11736 C 0.09028 -0.11157 0.08611 -0.11088 0.08229 -0.10949 C 0.07691 -0.11065 0.07813 -0.12292 0.08229 -0.12407 C 0.08455 -0.12384 0.08958 -0.12569 0.09063 -0.12153 C 0.09045 -0.11806 0.09097 -0.11181 0.08837 -0.10949 C 0.08698 -0.10671 0.08698 -0.10694 0.0849 -0.10532 C 0.08038 -0.10579 0.0809 -0.10579 0.08004 -0.11088 C 0.08038 -0.11921 0.0783 -0.1213 0.08264 -0.12292 C 0.08472 -0.12268 0.08663 -0.12268 0.08872 -0.12245 C 0.08941 -0.12245 0.09045 -0.12292 0.09063 -0.12199 C 0.09132 -0.11921 0.08958 -0.11273 0.08785 -0.11088 C 0.08733 -0.10903 0.08698 -0.10833 0.08559 -0.10741 C 0.08368 -0.10417 0.08368 -0.10602 0.08195 -0.10833 C 0.08229 -0.12083 0.08038 -0.12106 0.08785 -0.12199 C 0.08889 -0.12176 0.08993 -0.12199 0.09097 -0.12153 C 0.09219 -0.12083 0.09115 -0.11181 0.08941 -0.10995 C 0.08889 -0.10764 0.08872 -0.10625 0.08681 -0.10532 C 0.08524 -0.10648 0.08472 -0.10833 0.08333 -0.10949 C 0.08195 -0.11227 0.08229 -0.11319 0.08264 -0.1169 C 0.08316 -0.1213 0.08698 -0.12176 0.08976 -0.12245 C 0.09045 -0.12222 0.09132 -0.12245 0.09201 -0.12199 C 0.09306 -0.1213 0.09323 -0.11736 0.09323 -0.11736 C 0.09306 -0.11435 0.0934 -0.11227 0.09167 -0.11042 C 0.0908 -0.10602 0.08785 -0.10532 0.08524 -0.10324 C 0.08056 -0.10486 0.07986 -0.10833 0.07847 -0.11389 C 0.07882 -0.11574 0.07934 -0.11875 0.08073 -0.11991 C 0.0816 -0.1206 0.08333 -0.12106 0.08333 -0.12106 C 0.0882 -0.1206 0.08785 -0.12106 0.09063 -0.11736 C 0.09115 -0.11528 0.09167 -0.11343 0.09201 -0.11134 C 0.09115 -0.10625 0.08802 -0.10532 0.08455 -0.1044 C 0.08247 -0.10486 0.08125 -0.10486 0.07951 -0.10625 C 0.07847 -0.11111 0.0783 -0.11944 0.08264 -0.12106 C 0.08438 -0.12268 0.08646 -0.1213 0.08837 -0.1206 C 0.08941 -0.11944 0.09045 -0.11898 0.09167 -0.11806 C 0.09306 -0.11181 0.09184 -0.10926 0.08715 -0.10741 C 0.08576 -0.10602 0.0842 -0.10556 0.08264 -0.10486 C 0.08177 -0.10509 0.08021 -0.10417 0.08004 -0.10532 C 0.07934 -0.1081 0.07986 -0.1213 0.08368 -0.12292 C 0.08386 -0.12338 0.08386 -0.12407 0.0842 -0.12407 C 0.08872 -0.125 0.08976 -0.11991 0.09288 -0.11736 C 0.0941 -0.1125 0.09236 -0.1088 0.08906 -0.10741 C 0.08767 -0.10509 0.08472 -0.10486 0.08264 -0.10393 C 0.08177 -0.10556 0.08108 -0.10602 0.08073 -0.10787 C 0.0809 -0.11134 0.08073 -0.11505 0.08108 -0.11852 C 0.08142 -0.12106 0.08611 -0.12199 0.08611 -0.12199 C 0.08941 -0.12153 0.09045 -0.1206 0.09323 -0.11944 C 0.0934 -0.11898 0.0934 -0.11852 0.09358 -0.11806 C 0.09375 -0.11759 0.09427 -0.11782 0.09445 -0.11736 C 0.09497 -0.11643 0.09497 -0.11505 0.09514 -0.11389 C 0.09445 -0.10926 0.09236 -0.10741 0.08906 -0.10625 C 0.08698 -0.10463 0.08872 -0.10579 0.08611 -0.10486 C 0.08524 -0.10463 0.08368 -0.10393 0.08368 -0.10393 C 0.0809 -0.10486 0.08004 -0.10741 0.07917 -0.11088 C 0.07951 -0.11875 0.07917 -0.12014 0.0842 -0.12199 C 0.0908 -0.12153 0.0882 -0.12153 0.09201 -0.12153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6 0.04487 C 0.00382 -0.05897 0.0434 0.04094 -0.06215 0.01503 C -0.13715 -0.00347 -0.24601 -0.03654 -0.32136 -0.03654 " pathEditMode="relative" rAng="0" ptsTypes="fff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-5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58" y="200055"/>
            <a:ext cx="7205773" cy="533400"/>
          </a:xfrm>
        </p:spPr>
        <p:txBody>
          <a:bodyPr/>
          <a:lstStyle/>
          <a:p>
            <a:pPr algn="l"/>
            <a:r>
              <a:rPr lang="en-US" sz="2400" dirty="0" smtClean="0"/>
              <a:t>Beamline Progress and End-to-End Modeling Significant and on schedule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3" y="3216309"/>
            <a:ext cx="6295657" cy="173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6" y="5033137"/>
            <a:ext cx="5089525" cy="170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85444"/>
            <a:ext cx="3057525" cy="169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6720" y="138544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M2-M3 </a:t>
            </a:r>
            <a:r>
              <a:rPr lang="en-US" sz="1800" dirty="0" err="1" smtClean="0">
                <a:solidFill>
                  <a:srgbClr val="FF0000"/>
                </a:solidFill>
              </a:rPr>
              <a:t>beamline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1997" y="1674725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</a:rPr>
              <a:t>p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smtClean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427" y="1157930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Critical for muon capture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459" y="33528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M4-M5 into Ring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5366266"/>
            <a:ext cx="2775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Handoff to Ring Models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6" y="2048877"/>
            <a:ext cx="1867156" cy="990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57" y="2074835"/>
            <a:ext cx="3197225" cy="1717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67" y="2074835"/>
            <a:ext cx="2498725" cy="1028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55745" y="316813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Into and around the DR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7574" y="2599225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Critical for </a:t>
            </a:r>
            <a:r>
              <a:rPr lang="en-US" sz="1400" dirty="0" smtClean="0">
                <a:solidFill>
                  <a:schemeClr val="bg2"/>
                </a:solidFill>
                <a:latin typeface="Symbol" panose="05050102010706020507" pitchFamily="18" charset="2"/>
              </a:rPr>
              <a:t>p</a:t>
            </a:r>
            <a:r>
              <a:rPr lang="en-US" sz="1400" dirty="0" smtClean="0">
                <a:solidFill>
                  <a:schemeClr val="bg2"/>
                </a:solidFill>
              </a:rPr>
              <a:t> and p removal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874" y="840683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Target working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2"/>
                </a:solidFill>
              </a:rPr>
              <a:t>Beamlines</a:t>
            </a:r>
            <a:r>
              <a:rPr lang="en-US" dirty="0" smtClean="0">
                <a:solidFill>
                  <a:schemeClr val="bg2"/>
                </a:solidFill>
              </a:rPr>
              <a:t> in progress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Ready early 2017</a:t>
            </a: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23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71" y="4469555"/>
            <a:ext cx="3550320" cy="216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 bwMode="auto">
          <a:xfrm rot="21150013">
            <a:off x="4028006" y="5568480"/>
            <a:ext cx="2510844" cy="33423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50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" y="12700"/>
            <a:ext cx="9220200" cy="546997"/>
          </a:xfrm>
        </p:spPr>
        <p:txBody>
          <a:bodyPr/>
          <a:lstStyle/>
          <a:p>
            <a:pPr algn="l"/>
            <a:r>
              <a:rPr lang="en-US" sz="2400" i="1" dirty="0"/>
              <a:t>… inject, kick, and store muons </a:t>
            </a:r>
            <a:r>
              <a:rPr lang="en-US" sz="2400" i="1" dirty="0" smtClean="0"/>
              <a:t>in the Muon </a:t>
            </a:r>
            <a:r>
              <a:rPr lang="en-US" sz="2400" dirty="0" smtClean="0"/>
              <a:t>Storage </a:t>
            </a:r>
            <a:r>
              <a:rPr lang="en-US" sz="2400" dirty="0"/>
              <a:t>Ring</a:t>
            </a:r>
          </a:p>
        </p:txBody>
      </p:sp>
      <p:grpSp>
        <p:nvGrpSpPr>
          <p:cNvPr id="855051" name="Group 11"/>
          <p:cNvGrpSpPr>
            <a:grpSpLocks/>
          </p:cNvGrpSpPr>
          <p:nvPr/>
        </p:nvGrpSpPr>
        <p:grpSpPr bwMode="auto">
          <a:xfrm>
            <a:off x="7938" y="984250"/>
            <a:ext cx="7945438" cy="5721350"/>
            <a:chOff x="76" y="459"/>
            <a:chExt cx="5005" cy="3604"/>
          </a:xfrm>
        </p:grpSpPr>
        <p:grpSp>
          <p:nvGrpSpPr>
            <p:cNvPr id="855052" name="Group 12"/>
            <p:cNvGrpSpPr>
              <a:grpSpLocks/>
            </p:cNvGrpSpPr>
            <p:nvPr/>
          </p:nvGrpSpPr>
          <p:grpSpPr bwMode="auto">
            <a:xfrm>
              <a:off x="132" y="459"/>
              <a:ext cx="4949" cy="3604"/>
              <a:chOff x="132" y="459"/>
              <a:chExt cx="4949" cy="3604"/>
            </a:xfrm>
          </p:grpSpPr>
          <p:grpSp>
            <p:nvGrpSpPr>
              <p:cNvPr id="855053" name="Group 13"/>
              <p:cNvGrpSpPr>
                <a:grpSpLocks/>
              </p:cNvGrpSpPr>
              <p:nvPr/>
            </p:nvGrpSpPr>
            <p:grpSpPr bwMode="auto">
              <a:xfrm>
                <a:off x="132" y="459"/>
                <a:ext cx="4949" cy="3604"/>
                <a:chOff x="132" y="459"/>
                <a:chExt cx="4949" cy="3604"/>
              </a:xfrm>
            </p:grpSpPr>
            <p:pic>
              <p:nvPicPr>
                <p:cNvPr id="855054" name="Picture 14" descr="3DRing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" y="459"/>
                  <a:ext cx="4344" cy="360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55055" name="Freeform 15"/>
                <p:cNvSpPr>
                  <a:spLocks/>
                </p:cNvSpPr>
                <p:nvPr/>
              </p:nvSpPr>
              <p:spPr bwMode="auto">
                <a:xfrm>
                  <a:off x="132" y="1536"/>
                  <a:ext cx="1286" cy="744"/>
                </a:xfrm>
                <a:custGeom>
                  <a:avLst/>
                  <a:gdLst>
                    <a:gd name="T0" fmla="*/ 0 w 1286"/>
                    <a:gd name="T1" fmla="*/ 744 h 744"/>
                    <a:gd name="T2" fmla="*/ 1286 w 1286"/>
                    <a:gd name="T3" fmla="*/ 0 h 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86" h="744">
                      <a:moveTo>
                        <a:pt x="0" y="744"/>
                      </a:moveTo>
                      <a:lnTo>
                        <a:pt x="128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sp>
            <p:nvSpPr>
              <p:cNvPr id="855056" name="Freeform 16"/>
              <p:cNvSpPr>
                <a:spLocks/>
              </p:cNvSpPr>
              <p:nvPr/>
            </p:nvSpPr>
            <p:spPr bwMode="auto">
              <a:xfrm>
                <a:off x="3933" y="1146"/>
                <a:ext cx="765" cy="759"/>
              </a:xfrm>
              <a:custGeom>
                <a:avLst/>
                <a:gdLst>
                  <a:gd name="T0" fmla="*/ 0 w 765"/>
                  <a:gd name="T1" fmla="*/ 0 h 759"/>
                  <a:gd name="T2" fmla="*/ 264 w 765"/>
                  <a:gd name="T3" fmla="*/ 147 h 759"/>
                  <a:gd name="T4" fmla="*/ 444 w 765"/>
                  <a:gd name="T5" fmla="*/ 273 h 759"/>
                  <a:gd name="T6" fmla="*/ 624 w 765"/>
                  <a:gd name="T7" fmla="*/ 477 h 759"/>
                  <a:gd name="T8" fmla="*/ 765 w 765"/>
                  <a:gd name="T9" fmla="*/ 759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759">
                    <a:moveTo>
                      <a:pt x="0" y="0"/>
                    </a:moveTo>
                    <a:lnTo>
                      <a:pt x="264" y="147"/>
                    </a:lnTo>
                    <a:lnTo>
                      <a:pt x="444" y="273"/>
                    </a:lnTo>
                    <a:lnTo>
                      <a:pt x="624" y="477"/>
                    </a:lnTo>
                    <a:lnTo>
                      <a:pt x="765" y="759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7" name="Freeform 17"/>
              <p:cNvSpPr>
                <a:spLocks/>
              </p:cNvSpPr>
              <p:nvPr/>
            </p:nvSpPr>
            <p:spPr bwMode="auto">
              <a:xfrm>
                <a:off x="4326" y="2010"/>
                <a:ext cx="456" cy="1098"/>
              </a:xfrm>
              <a:custGeom>
                <a:avLst/>
                <a:gdLst>
                  <a:gd name="T0" fmla="*/ 456 w 456"/>
                  <a:gd name="T1" fmla="*/ 0 h 1098"/>
                  <a:gd name="T2" fmla="*/ 438 w 456"/>
                  <a:gd name="T3" fmla="*/ 384 h 1098"/>
                  <a:gd name="T4" fmla="*/ 384 w 456"/>
                  <a:gd name="T5" fmla="*/ 594 h 1098"/>
                  <a:gd name="T6" fmla="*/ 294 w 456"/>
                  <a:gd name="T7" fmla="*/ 756 h 1098"/>
                  <a:gd name="T8" fmla="*/ 210 w 456"/>
                  <a:gd name="T9" fmla="*/ 906 h 1098"/>
                  <a:gd name="T10" fmla="*/ 0 w 456"/>
                  <a:gd name="T11" fmla="*/ 1098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1098">
                    <a:moveTo>
                      <a:pt x="456" y="0"/>
                    </a:moveTo>
                    <a:lnTo>
                      <a:pt x="438" y="384"/>
                    </a:lnTo>
                    <a:lnTo>
                      <a:pt x="384" y="594"/>
                    </a:lnTo>
                    <a:lnTo>
                      <a:pt x="294" y="756"/>
                    </a:lnTo>
                    <a:lnTo>
                      <a:pt x="210" y="906"/>
                    </a:lnTo>
                    <a:lnTo>
                      <a:pt x="0" y="1098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8" name="Freeform 18"/>
              <p:cNvSpPr>
                <a:spLocks/>
              </p:cNvSpPr>
              <p:nvPr/>
            </p:nvSpPr>
            <p:spPr bwMode="auto">
              <a:xfrm>
                <a:off x="2082" y="918"/>
                <a:ext cx="1380" cy="174"/>
              </a:xfrm>
              <a:custGeom>
                <a:avLst/>
                <a:gdLst>
                  <a:gd name="T0" fmla="*/ 0 w 1380"/>
                  <a:gd name="T1" fmla="*/ 174 h 174"/>
                  <a:gd name="T2" fmla="*/ 321 w 1380"/>
                  <a:gd name="T3" fmla="*/ 71 h 174"/>
                  <a:gd name="T4" fmla="*/ 540 w 1380"/>
                  <a:gd name="T5" fmla="*/ 30 h 174"/>
                  <a:gd name="T6" fmla="*/ 762 w 1380"/>
                  <a:gd name="T7" fmla="*/ 0 h 174"/>
                  <a:gd name="T8" fmla="*/ 1050 w 1380"/>
                  <a:gd name="T9" fmla="*/ 6 h 174"/>
                  <a:gd name="T10" fmla="*/ 1380 w 1380"/>
                  <a:gd name="T11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0" h="174">
                    <a:moveTo>
                      <a:pt x="0" y="174"/>
                    </a:moveTo>
                    <a:lnTo>
                      <a:pt x="321" y="71"/>
                    </a:lnTo>
                    <a:lnTo>
                      <a:pt x="540" y="30"/>
                    </a:lnTo>
                    <a:lnTo>
                      <a:pt x="762" y="0"/>
                    </a:lnTo>
                    <a:lnTo>
                      <a:pt x="1050" y="6"/>
                    </a:lnTo>
                    <a:lnTo>
                      <a:pt x="1380" y="66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9" name="Freeform 19"/>
              <p:cNvSpPr>
                <a:spLocks/>
              </p:cNvSpPr>
              <p:nvPr/>
            </p:nvSpPr>
            <p:spPr bwMode="auto">
              <a:xfrm>
                <a:off x="1200" y="1750"/>
                <a:ext cx="353" cy="1291"/>
              </a:xfrm>
              <a:custGeom>
                <a:avLst/>
                <a:gdLst>
                  <a:gd name="T0" fmla="*/ 353 w 353"/>
                  <a:gd name="T1" fmla="*/ 1291 h 1291"/>
                  <a:gd name="T2" fmla="*/ 204 w 353"/>
                  <a:gd name="T3" fmla="*/ 1118 h 1291"/>
                  <a:gd name="T4" fmla="*/ 71 w 353"/>
                  <a:gd name="T5" fmla="*/ 941 h 1291"/>
                  <a:gd name="T6" fmla="*/ 22 w 353"/>
                  <a:gd name="T7" fmla="*/ 726 h 1291"/>
                  <a:gd name="T8" fmla="*/ 0 w 353"/>
                  <a:gd name="T9" fmla="*/ 500 h 1291"/>
                  <a:gd name="T10" fmla="*/ 6 w 353"/>
                  <a:gd name="T11" fmla="*/ 212 h 1291"/>
                  <a:gd name="T12" fmla="*/ 57 w 353"/>
                  <a:gd name="T13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3" h="1291">
                    <a:moveTo>
                      <a:pt x="353" y="1291"/>
                    </a:moveTo>
                    <a:lnTo>
                      <a:pt x="204" y="1118"/>
                    </a:lnTo>
                    <a:lnTo>
                      <a:pt x="71" y="941"/>
                    </a:lnTo>
                    <a:lnTo>
                      <a:pt x="22" y="726"/>
                    </a:lnTo>
                    <a:lnTo>
                      <a:pt x="0" y="500"/>
                    </a:lnTo>
                    <a:lnTo>
                      <a:pt x="6" y="212"/>
                    </a:lnTo>
                    <a:lnTo>
                      <a:pt x="57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0" name="Freeform 20"/>
              <p:cNvSpPr>
                <a:spLocks/>
              </p:cNvSpPr>
              <p:nvPr/>
            </p:nvSpPr>
            <p:spPr bwMode="auto">
              <a:xfrm>
                <a:off x="2063" y="3341"/>
                <a:ext cx="1477" cy="175"/>
              </a:xfrm>
              <a:custGeom>
                <a:avLst/>
                <a:gdLst>
                  <a:gd name="T0" fmla="*/ 1477 w 1477"/>
                  <a:gd name="T1" fmla="*/ 109 h 175"/>
                  <a:gd name="T2" fmla="*/ 1021 w 1477"/>
                  <a:gd name="T3" fmla="*/ 175 h 175"/>
                  <a:gd name="T4" fmla="*/ 709 w 1477"/>
                  <a:gd name="T5" fmla="*/ 163 h 175"/>
                  <a:gd name="T6" fmla="*/ 505 w 1477"/>
                  <a:gd name="T7" fmla="*/ 145 h 175"/>
                  <a:gd name="T8" fmla="*/ 331 w 1477"/>
                  <a:gd name="T9" fmla="*/ 115 h 175"/>
                  <a:gd name="T10" fmla="*/ 121 w 1477"/>
                  <a:gd name="T11" fmla="*/ 61 h 175"/>
                  <a:gd name="T12" fmla="*/ 0 w 1477"/>
                  <a:gd name="T1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7" h="175">
                    <a:moveTo>
                      <a:pt x="1477" y="109"/>
                    </a:moveTo>
                    <a:lnTo>
                      <a:pt x="1021" y="175"/>
                    </a:lnTo>
                    <a:lnTo>
                      <a:pt x="709" y="163"/>
                    </a:lnTo>
                    <a:lnTo>
                      <a:pt x="505" y="145"/>
                    </a:lnTo>
                    <a:lnTo>
                      <a:pt x="331" y="115"/>
                    </a:lnTo>
                    <a:lnTo>
                      <a:pt x="121" y="6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1" name="Line 21"/>
              <p:cNvSpPr>
                <a:spLocks noChangeShapeType="1"/>
              </p:cNvSpPr>
              <p:nvPr/>
            </p:nvSpPr>
            <p:spPr bwMode="auto">
              <a:xfrm flipH="1">
                <a:off x="1344" y="2160"/>
                <a:ext cx="12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2" name="Line 22"/>
              <p:cNvSpPr>
                <a:spLocks noChangeShapeType="1"/>
              </p:cNvSpPr>
              <p:nvPr/>
            </p:nvSpPr>
            <p:spPr bwMode="auto">
              <a:xfrm flipH="1">
                <a:off x="2832" y="2256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3" name="Line 23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1296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4" name="Line 24"/>
              <p:cNvSpPr>
                <a:spLocks noChangeShapeType="1"/>
              </p:cNvSpPr>
              <p:nvPr/>
            </p:nvSpPr>
            <p:spPr bwMode="auto">
              <a:xfrm flipH="1" flipV="1">
                <a:off x="2832" y="1056"/>
                <a:ext cx="48" cy="9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855065" name="Text Box 25"/>
            <p:cNvSpPr txBox="1">
              <a:spLocks noChangeArrowheads="1"/>
            </p:cNvSpPr>
            <p:nvPr/>
          </p:nvSpPr>
          <p:spPr bwMode="auto">
            <a:xfrm rot="19812568">
              <a:off x="76" y="2040"/>
              <a:ext cx="1296" cy="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00"/>
                  </a:solidFill>
                  <a:ea typeface="+mn-ea"/>
                </a:rPr>
                <a:t>incoming muons</a:t>
              </a:r>
            </a:p>
          </p:txBody>
        </p:sp>
        <p:sp>
          <p:nvSpPr>
            <p:cNvPr id="855066" name="Text Box 26"/>
            <p:cNvSpPr txBox="1">
              <a:spLocks noChangeArrowheads="1"/>
            </p:cNvSpPr>
            <p:nvPr/>
          </p:nvSpPr>
          <p:spPr bwMode="auto">
            <a:xfrm>
              <a:off x="2640" y="2016"/>
              <a:ext cx="564" cy="2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800" dirty="0">
                  <a:solidFill>
                    <a:srgbClr val="000000"/>
                  </a:solidFill>
                  <a:ea typeface="+mn-ea"/>
                </a:rPr>
                <a:t>Quads</a:t>
              </a:r>
            </a:p>
          </p:txBody>
        </p:sp>
      </p:grpSp>
      <p:grpSp>
        <p:nvGrpSpPr>
          <p:cNvPr id="855067" name="Group 27"/>
          <p:cNvGrpSpPr>
            <a:grpSpLocks/>
          </p:cNvGrpSpPr>
          <p:nvPr/>
        </p:nvGrpSpPr>
        <p:grpSpPr bwMode="auto">
          <a:xfrm>
            <a:off x="185677" y="1161256"/>
            <a:ext cx="1606611" cy="1379538"/>
            <a:chOff x="0" y="96"/>
            <a:chExt cx="1477" cy="1218"/>
          </a:xfrm>
        </p:grpSpPr>
        <p:pic>
          <p:nvPicPr>
            <p:cNvPr id="855068" name="Picture 28" descr="inflectorcr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96"/>
              <a:ext cx="1469" cy="1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5069" name="Rectangle 29"/>
            <p:cNvSpPr>
              <a:spLocks noChangeArrowheads="1"/>
            </p:cNvSpPr>
            <p:nvPr/>
          </p:nvSpPr>
          <p:spPr bwMode="auto">
            <a:xfrm>
              <a:off x="0" y="96"/>
              <a:ext cx="1474" cy="1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400000">
            <a:off x="5061667" y="342883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KICKERs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8563" y="456117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About </a:t>
            </a:r>
            <a:r>
              <a:rPr lang="en-US" sz="1800" dirty="0" smtClean="0">
                <a:solidFill>
                  <a:srgbClr val="000000"/>
                </a:solidFill>
                <a:ea typeface="+mn-ea"/>
              </a:rPr>
              <a:t>2-3% </a:t>
            </a:r>
            <a:r>
              <a:rPr lang="en-US" sz="1800" dirty="0">
                <a:solidFill>
                  <a:srgbClr val="000000"/>
                </a:solidFill>
                <a:ea typeface="+mn-ea"/>
              </a:rPr>
              <a:t>store</a:t>
            </a: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" y="563108"/>
            <a:ext cx="3051236" cy="27595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90" y="676934"/>
            <a:ext cx="2842816" cy="3096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"/>
          <a:stretch/>
        </p:blipFill>
        <p:spPr bwMode="auto">
          <a:xfrm>
            <a:off x="6264080" y="3997057"/>
            <a:ext cx="2662236" cy="22841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odule_cooling_detail.jpg"/>
          <p:cNvPicPr/>
          <p:nvPr/>
        </p:nvPicPr>
        <p:blipFill>
          <a:blip r:embed="rId2">
            <a:extLst/>
          </a:blip>
          <a:srcRect l="17092" t="29743" r="17092" b="10156"/>
          <a:stretch>
            <a:fillRect/>
          </a:stretch>
        </p:blipFill>
        <p:spPr>
          <a:xfrm>
            <a:off x="762039" y="4260254"/>
            <a:ext cx="3733761" cy="244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x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038600"/>
            <a:ext cx="2978678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696912"/>
          </a:xfrm>
        </p:spPr>
        <p:txBody>
          <a:bodyPr/>
          <a:lstStyle/>
          <a:p>
            <a:r>
              <a:rPr lang="en-US" dirty="0" smtClean="0"/>
              <a:t>An in-vacuum Tracker can reconstruct the stored muon distribution from the decay trajectories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65201"/>
            <a:ext cx="8229600" cy="622299"/>
          </a:xfrm>
        </p:spPr>
        <p:txBody>
          <a:bodyPr/>
          <a:lstStyle/>
          <a:p>
            <a:r>
              <a:rPr lang="en-US" dirty="0" smtClean="0"/>
              <a:t>Determines beam position vs. time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pic>
        <p:nvPicPr>
          <p:cNvPr id="5" name="Picture 4" descr="three-tracker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200" y="1656104"/>
            <a:ext cx="2418200" cy="2458696"/>
          </a:xfrm>
          <a:prstGeom prst="rect">
            <a:avLst/>
          </a:prstGeom>
        </p:spPr>
      </p:pic>
      <p:pic>
        <p:nvPicPr>
          <p:cNvPr id="8" name="Picture 7" descr="tracker_w_2_calos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752600"/>
            <a:ext cx="3962400" cy="229419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819400" y="24384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752600" y="31242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905000" y="2362200"/>
            <a:ext cx="2286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429000" y="2438400"/>
            <a:ext cx="13716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3581400" y="2438400"/>
            <a:ext cx="9144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3581400" y="2933700"/>
            <a:ext cx="1752600" cy="2057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3962400" y="3886200"/>
            <a:ext cx="533400" cy="6096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581400" y="5334000"/>
            <a:ext cx="167640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657600" y="5334000"/>
            <a:ext cx="36576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3733800" y="3810000"/>
            <a:ext cx="381000" cy="3048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4343400" y="4343400"/>
            <a:ext cx="838200" cy="6858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1143000" y="16002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3 locations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19712" y="2373868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8 UV stations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90966" y="5955268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128 straws per station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91200" y="4916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Reconstructed decay position 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587" y="6483301"/>
            <a:ext cx="845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Also EDM measurement:  See Becky </a:t>
            </a:r>
            <a:r>
              <a:rPr lang="en-US" sz="1800" dirty="0" err="1" smtClean="0">
                <a:solidFill>
                  <a:srgbClr val="FF0000"/>
                </a:solidFill>
              </a:rPr>
              <a:t>Chislet’s</a:t>
            </a:r>
            <a:r>
              <a:rPr lang="en-US" sz="1800" dirty="0" smtClean="0">
                <a:solidFill>
                  <a:srgbClr val="FF0000"/>
                </a:solidFill>
              </a:rPr>
              <a:t> talk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9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-12700" y="152400"/>
            <a:ext cx="9016630" cy="914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/>
              <a:t>Ring </a:t>
            </a:r>
            <a:r>
              <a:rPr sz="3200" dirty="0" smtClean="0"/>
              <a:t>Reassembly</a:t>
            </a:r>
            <a:r>
              <a:rPr lang="en-US" sz="3200" dirty="0" smtClean="0"/>
              <a:t> Complete</a:t>
            </a:r>
            <a:br>
              <a:rPr lang="en-US" sz="3200" dirty="0" smtClean="0"/>
            </a:br>
            <a:r>
              <a:rPr lang="en-US" sz="3200" dirty="0" smtClean="0"/>
              <a:t>Cool-down and Power on in progress</a:t>
            </a:r>
            <a:endParaRPr sz="3200" dirty="0"/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21" name="pasted-image.png"/>
          <p:cNvPicPr/>
          <p:nvPr/>
        </p:nvPicPr>
        <p:blipFill rotWithShape="1">
          <a:blip r:embed="rId2">
            <a:extLst/>
          </a:blip>
          <a:srcRect l="26524" t="18654" r="25169" b="17236"/>
          <a:stretch/>
        </p:blipFill>
        <p:spPr>
          <a:xfrm>
            <a:off x="5181600" y="1431850"/>
            <a:ext cx="3962400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8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1447799"/>
            <a:ext cx="5591504" cy="3727669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70098" y="5334000"/>
            <a:ext cx="731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6 – 9 Months of Field </a:t>
            </a:r>
            <a:r>
              <a:rPr lang="en-US" i="1" dirty="0" smtClean="0">
                <a:solidFill>
                  <a:srgbClr val="FF0000"/>
                </a:solidFill>
              </a:rPr>
              <a:t>shimming</a:t>
            </a:r>
            <a:r>
              <a:rPr lang="en-US" dirty="0" smtClean="0">
                <a:solidFill>
                  <a:schemeClr val="tx1"/>
                </a:solidFill>
              </a:rPr>
              <a:t> begins next week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Aim: factor of 2 better than BNL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27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76976"/>
            <a:ext cx="6576547" cy="213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57200"/>
          </a:xfrm>
        </p:spPr>
        <p:txBody>
          <a:bodyPr>
            <a:noAutofit/>
          </a:bodyPr>
          <a:lstStyle/>
          <a:p>
            <a:pPr algn="l"/>
            <a:r>
              <a:rPr lang="en-US" sz="3200" i="1" dirty="0" smtClean="0"/>
              <a:t>What does </a:t>
            </a:r>
            <a:r>
              <a:rPr lang="en-US" sz="3200" i="1" dirty="0" smtClean="0"/>
              <a:t>the shimming process do?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2362201"/>
          </a:xfrm>
        </p:spPr>
        <p:txBody>
          <a:bodyPr/>
          <a:lstStyle/>
          <a:p>
            <a:r>
              <a:rPr lang="en-US" dirty="0" smtClean="0"/>
              <a:t>What matters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The integrated field experienced by the stored muons</a:t>
            </a:r>
          </a:p>
          <a:p>
            <a:pPr lvl="1"/>
            <a:r>
              <a:rPr lang="en-US" dirty="0" smtClean="0"/>
              <a:t>Therefore, azimuthal average plus transverse multipole decomposition</a:t>
            </a:r>
          </a:p>
          <a:p>
            <a:pPr lvl="1"/>
            <a:r>
              <a:rPr lang="en-US" dirty="0" smtClean="0"/>
              <a:t>For both Field and Stored Muon distribution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0644" y="4800600"/>
            <a:ext cx="49840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you go around, it is pretty lumpy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very smooth in transverse average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1920" y="2576921"/>
            <a:ext cx="3257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Final BNL measurements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0" y="6019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more uniform (flat) field reduces uncertainties in the mapping and monitoring.   But any individual measurement by NMR is very precise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579" name="Group 3"/>
          <p:cNvGrpSpPr>
            <a:grpSpLocks/>
          </p:cNvGrpSpPr>
          <p:nvPr/>
        </p:nvGrpSpPr>
        <p:grpSpPr bwMode="auto">
          <a:xfrm>
            <a:off x="3973723" y="1071664"/>
            <a:ext cx="4953000" cy="5334000"/>
            <a:chOff x="1632" y="720"/>
            <a:chExt cx="3120" cy="3360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1632" y="720"/>
              <a:ext cx="3120" cy="33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FFFFFF"/>
                </a:solidFill>
                <a:ea typeface="+mn-ea"/>
              </a:endParaRPr>
            </a:p>
          </p:txBody>
        </p:sp>
        <p:pic>
          <p:nvPicPr>
            <p:cNvPr id="792581" name="Picture 5" descr="magnetcross_lsv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18" b="12260"/>
            <a:stretch>
              <a:fillRect/>
            </a:stretch>
          </p:blipFill>
          <p:spPr bwMode="auto">
            <a:xfrm>
              <a:off x="1728" y="816"/>
              <a:ext cx="2993" cy="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258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9144000" cy="1077912"/>
          </a:xfrm>
        </p:spPr>
        <p:txBody>
          <a:bodyPr/>
          <a:lstStyle/>
          <a:p>
            <a:r>
              <a:rPr lang="en-US" sz="2400" dirty="0" smtClean="0"/>
              <a:t>NMR probes determine field in terms proton precession frequency</a:t>
            </a:r>
            <a:endParaRPr lang="en-US" sz="2400" dirty="0"/>
          </a:p>
        </p:txBody>
      </p:sp>
      <p:pic>
        <p:nvPicPr>
          <p:cNvPr id="12" name="Picture 9" descr="trolley_c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4" y="2667000"/>
            <a:ext cx="3429000" cy="124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4" y="3960914"/>
            <a:ext cx="34321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28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5572"/>
            <a:ext cx="1599674" cy="136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644903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60741" y="3028890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trolley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13140" y="5715000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trolley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r>
              <a:rPr lang="en-US" sz="2400" dirty="0" smtClean="0"/>
              <a:t>The muon precession frequency is revealed </a:t>
            </a:r>
            <a:r>
              <a:rPr lang="en-US" sz="2400" dirty="0" smtClean="0"/>
              <a:t>as an oscillating </a:t>
            </a:r>
            <a:r>
              <a:rPr lang="en-US" sz="2400" dirty="0" smtClean="0"/>
              <a:t>rate of high-energy electrons hitting detectors vs. time</a:t>
            </a:r>
            <a:endParaRPr lang="en-US" sz="100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1219200"/>
            <a:ext cx="8001000" cy="5562600"/>
            <a:chOff x="609600" y="1219200"/>
            <a:chExt cx="8001000" cy="5562600"/>
          </a:xfrm>
        </p:grpSpPr>
        <p:pic>
          <p:nvPicPr>
            <p:cNvPr id="704515" name="Picture 3" descr="3DRin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3" y="1219200"/>
              <a:ext cx="3330575" cy="25701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4516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r="25803" b="27197"/>
            <a:stretch>
              <a:fillRect/>
            </a:stretch>
          </p:blipFill>
          <p:spPr bwMode="auto">
            <a:xfrm>
              <a:off x="4872038" y="1219200"/>
              <a:ext cx="2816225" cy="26574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FD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4517" name="Arc 5"/>
            <p:cNvSpPr>
              <a:spLocks/>
            </p:cNvSpPr>
            <p:nvPr/>
          </p:nvSpPr>
          <p:spPr bwMode="auto">
            <a:xfrm>
              <a:off x="5410200" y="2286000"/>
              <a:ext cx="3136900" cy="71120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18" name="Text Box 6"/>
            <p:cNvSpPr txBox="1">
              <a:spLocks noChangeArrowheads="1"/>
            </p:cNvSpPr>
            <p:nvPr/>
          </p:nvSpPr>
          <p:spPr bwMode="auto">
            <a:xfrm>
              <a:off x="8001000" y="2438400"/>
              <a:ext cx="609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solidFill>
                    <a:srgbClr val="DD0806"/>
                  </a:solidFill>
                  <a:latin typeface="Times New Roman" pitchFamily="18" charset="0"/>
                  <a:ea typeface="+mn-ea"/>
                </a:rPr>
                <a:t>e</a:t>
              </a:r>
              <a:r>
                <a:rPr lang="en-US" sz="3200" baseline="30000">
                  <a:solidFill>
                    <a:srgbClr val="DD0806"/>
                  </a:solidFill>
                  <a:latin typeface="Times New Roman" pitchFamily="18" charset="0"/>
                  <a:ea typeface="+mn-ea"/>
                </a:rPr>
                <a:t>+</a:t>
              </a:r>
              <a:endParaRPr lang="en-US" sz="320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704519" name="Oval 7"/>
            <p:cNvSpPr>
              <a:spLocks noChangeArrowheads="1"/>
            </p:cNvSpPr>
            <p:nvPr/>
          </p:nvSpPr>
          <p:spPr bwMode="auto">
            <a:xfrm>
              <a:off x="1066800" y="2209800"/>
              <a:ext cx="5334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0" name="Line 8"/>
            <p:cNvSpPr>
              <a:spLocks noChangeShapeType="1"/>
            </p:cNvSpPr>
            <p:nvPr/>
          </p:nvSpPr>
          <p:spPr bwMode="auto">
            <a:xfrm>
              <a:off x="1371600" y="2590800"/>
              <a:ext cx="35052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1" name="Line 9"/>
            <p:cNvSpPr>
              <a:spLocks noChangeShapeType="1"/>
            </p:cNvSpPr>
            <p:nvPr/>
          </p:nvSpPr>
          <p:spPr bwMode="auto">
            <a:xfrm flipV="1">
              <a:off x="1295400" y="1219200"/>
              <a:ext cx="3581400" cy="990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2" name="Freeform 10"/>
            <p:cNvSpPr>
              <a:spLocks/>
            </p:cNvSpPr>
            <p:nvPr/>
          </p:nvSpPr>
          <p:spPr bwMode="auto">
            <a:xfrm>
              <a:off x="6816725" y="3479800"/>
              <a:ext cx="1717675" cy="2159000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3" name="Freeform 11"/>
            <p:cNvSpPr>
              <a:spLocks/>
            </p:cNvSpPr>
            <p:nvPr/>
          </p:nvSpPr>
          <p:spPr bwMode="auto">
            <a:xfrm>
              <a:off x="7200900" y="3454400"/>
              <a:ext cx="971550" cy="1785938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704524" name="Group 12"/>
            <p:cNvGrpSpPr>
              <a:grpSpLocks/>
            </p:cNvGrpSpPr>
            <p:nvPr/>
          </p:nvGrpSpPr>
          <p:grpSpPr bwMode="auto">
            <a:xfrm>
              <a:off x="5114925" y="4086225"/>
              <a:ext cx="2300288" cy="2362200"/>
              <a:chOff x="3552" y="960"/>
              <a:chExt cx="1776" cy="1824"/>
            </a:xfrm>
          </p:grpSpPr>
          <p:sp>
            <p:nvSpPr>
              <p:cNvPr id="704525" name="Rectangle 13"/>
              <p:cNvSpPr>
                <a:spLocks noChangeArrowheads="1"/>
              </p:cNvSpPr>
              <p:nvPr/>
            </p:nvSpPr>
            <p:spPr bwMode="auto">
              <a:xfrm>
                <a:off x="3841" y="960"/>
                <a:ext cx="1487" cy="18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 useBgFill="1">
            <p:nvSpPr>
              <p:cNvPr id="704526" name="Rectangle 14"/>
              <p:cNvSpPr>
                <a:spLocks noChangeArrowheads="1"/>
              </p:cNvSpPr>
              <p:nvPr/>
            </p:nvSpPr>
            <p:spPr bwMode="auto">
              <a:xfrm>
                <a:off x="3552" y="1056"/>
                <a:ext cx="281" cy="1728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704527" name="Picture 15" descr="puls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1" y="999"/>
                <a:ext cx="1374" cy="1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4528" name="Text Box 16"/>
              <p:cNvSpPr txBox="1">
                <a:spLocks noChangeArrowheads="1"/>
              </p:cNvSpPr>
              <p:nvPr/>
            </p:nvSpPr>
            <p:spPr bwMode="auto">
              <a:xfrm>
                <a:off x="3878" y="2452"/>
                <a:ext cx="1422" cy="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1600" dirty="0" smtClean="0">
                    <a:solidFill>
                      <a:srgbClr val="000000"/>
                    </a:solidFill>
                    <a:ea typeface="+mn-ea"/>
                  </a:rPr>
                  <a:t>1.25 </a:t>
                </a:r>
                <a:r>
                  <a:rPr lang="en-US" sz="1600" dirty="0">
                    <a:solidFill>
                      <a:srgbClr val="000000"/>
                    </a:solidFill>
                    <a:ea typeface="+mn-ea"/>
                  </a:rPr>
                  <a:t>ns samples</a:t>
                </a:r>
              </a:p>
            </p:txBody>
          </p:sp>
        </p:grpSp>
        <p:sp>
          <p:nvSpPr>
            <p:cNvPr id="704529" name="AutoShape 17"/>
            <p:cNvSpPr>
              <a:spLocks noChangeArrowheads="1"/>
            </p:cNvSpPr>
            <p:nvPr/>
          </p:nvSpPr>
          <p:spPr bwMode="auto">
            <a:xfrm rot="2700000">
              <a:off x="7620000" y="5181600"/>
              <a:ext cx="457200" cy="457200"/>
            </a:xfrm>
            <a:prstGeom prst="rtTriangl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0" name="Freeform 18"/>
            <p:cNvSpPr>
              <a:spLocks/>
            </p:cNvSpPr>
            <p:nvPr/>
          </p:nvSpPr>
          <p:spPr bwMode="auto">
            <a:xfrm>
              <a:off x="7054850" y="3530600"/>
              <a:ext cx="1371600" cy="1981200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1" name="Freeform 19"/>
            <p:cNvSpPr>
              <a:spLocks/>
            </p:cNvSpPr>
            <p:nvPr/>
          </p:nvSpPr>
          <p:spPr bwMode="auto">
            <a:xfrm>
              <a:off x="7002463" y="3581400"/>
              <a:ext cx="1306512" cy="1785938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2" name="AutoShape 20"/>
            <p:cNvSpPr>
              <a:spLocks noChangeArrowheads="1"/>
            </p:cNvSpPr>
            <p:nvPr/>
          </p:nvSpPr>
          <p:spPr bwMode="auto">
            <a:xfrm>
              <a:off x="4648200" y="5029200"/>
              <a:ext cx="533400" cy="53340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704533" name="Group 21"/>
            <p:cNvGrpSpPr>
              <a:grpSpLocks/>
            </p:cNvGrpSpPr>
            <p:nvPr/>
          </p:nvGrpSpPr>
          <p:grpSpPr bwMode="auto">
            <a:xfrm>
              <a:off x="609600" y="4017963"/>
              <a:ext cx="3860800" cy="2763837"/>
              <a:chOff x="402" y="2407"/>
              <a:chExt cx="2432" cy="1741"/>
            </a:xfrm>
          </p:grpSpPr>
          <p:grpSp>
            <p:nvGrpSpPr>
              <p:cNvPr id="704534" name="Group 22"/>
              <p:cNvGrpSpPr>
                <a:grpSpLocks/>
              </p:cNvGrpSpPr>
              <p:nvPr/>
            </p:nvGrpSpPr>
            <p:grpSpPr bwMode="auto">
              <a:xfrm>
                <a:off x="402" y="2407"/>
                <a:ext cx="2432" cy="1741"/>
                <a:chOff x="2976" y="2420"/>
                <a:chExt cx="2432" cy="1741"/>
              </a:xfrm>
            </p:grpSpPr>
            <p:pic>
              <p:nvPicPr>
                <p:cNvPr id="704535" name="Picture 23" descr="fom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6" y="2420"/>
                  <a:ext cx="2432" cy="1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4536" name="Rectangle 24"/>
                <p:cNvSpPr>
                  <a:spLocks noChangeArrowheads="1"/>
                </p:cNvSpPr>
                <p:nvPr/>
              </p:nvSpPr>
              <p:spPr bwMode="auto">
                <a:xfrm>
                  <a:off x="3264" y="2544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FF00"/>
                      </a:solidFill>
                      <a:ea typeface="+mn-ea"/>
                    </a:rPr>
                    <a:t>N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7" name="Rectangle 25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4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FF0000"/>
                      </a:solidFill>
                      <a:ea typeface="+mn-ea"/>
                    </a:rPr>
                    <a:t>A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8" name="Rectangle 26"/>
                <p:cNvSpPr>
                  <a:spLocks noChangeArrowheads="1"/>
                </p:cNvSpPr>
                <p:nvPr/>
              </p:nvSpPr>
              <p:spPr bwMode="auto">
                <a:xfrm>
                  <a:off x="4416" y="2448"/>
                  <a:ext cx="45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00FF"/>
                      </a:solidFill>
                      <a:ea typeface="+mn-ea"/>
                    </a:rPr>
                    <a:t>NA</a:t>
                  </a:r>
                  <a:r>
                    <a:rPr lang="en-US" sz="2400" b="0" baseline="30000">
                      <a:solidFill>
                        <a:srgbClr val="0000FF"/>
                      </a:solidFill>
                      <a:ea typeface="+mn-ea"/>
                    </a:rPr>
                    <a:t>2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9" name="Rectangle 27"/>
                <p:cNvSpPr>
                  <a:spLocks noChangeArrowheads="1"/>
                </p:cNvSpPr>
                <p:nvPr/>
              </p:nvSpPr>
              <p:spPr bwMode="auto">
                <a:xfrm>
                  <a:off x="4464" y="3600"/>
                  <a:ext cx="8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00FF"/>
                      </a:solidFill>
                      <a:ea typeface="+mn-ea"/>
                    </a:rPr>
                    <a:t>&lt;A&gt;=0.4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4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416" y="2448"/>
                  <a:ext cx="0" cy="1488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sp>
            <p:nvSpPr>
              <p:cNvPr id="704541" name="Freeform 29"/>
              <p:cNvSpPr>
                <a:spLocks/>
              </p:cNvSpPr>
              <p:nvPr/>
            </p:nvSpPr>
            <p:spPr bwMode="auto">
              <a:xfrm>
                <a:off x="1840" y="2450"/>
                <a:ext cx="920" cy="1126"/>
              </a:xfrm>
              <a:custGeom>
                <a:avLst/>
                <a:gdLst>
                  <a:gd name="T0" fmla="*/ 0 w 920"/>
                  <a:gd name="T1" fmla="*/ 1126 h 1126"/>
                  <a:gd name="T2" fmla="*/ 0 w 920"/>
                  <a:gd name="T3" fmla="*/ 877 h 1126"/>
                  <a:gd name="T4" fmla="*/ 120 w 920"/>
                  <a:gd name="T5" fmla="*/ 739 h 1126"/>
                  <a:gd name="T6" fmla="*/ 197 w 920"/>
                  <a:gd name="T7" fmla="*/ 568 h 1126"/>
                  <a:gd name="T8" fmla="*/ 335 w 920"/>
                  <a:gd name="T9" fmla="*/ 327 h 1126"/>
                  <a:gd name="T10" fmla="*/ 447 w 920"/>
                  <a:gd name="T11" fmla="*/ 138 h 1126"/>
                  <a:gd name="T12" fmla="*/ 524 w 920"/>
                  <a:gd name="T13" fmla="*/ 35 h 1126"/>
                  <a:gd name="T14" fmla="*/ 610 w 920"/>
                  <a:gd name="T15" fmla="*/ 0 h 1126"/>
                  <a:gd name="T16" fmla="*/ 679 w 920"/>
                  <a:gd name="T17" fmla="*/ 86 h 1126"/>
                  <a:gd name="T18" fmla="*/ 748 w 920"/>
                  <a:gd name="T19" fmla="*/ 224 h 1126"/>
                  <a:gd name="T20" fmla="*/ 842 w 920"/>
                  <a:gd name="T21" fmla="*/ 568 h 1126"/>
                  <a:gd name="T22" fmla="*/ 851 w 920"/>
                  <a:gd name="T23" fmla="*/ 774 h 1126"/>
                  <a:gd name="T24" fmla="*/ 920 w 920"/>
                  <a:gd name="T25" fmla="*/ 1101 h 1126"/>
                  <a:gd name="T26" fmla="*/ 0 w 920"/>
                  <a:gd name="T27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0" h="1126">
                    <a:moveTo>
                      <a:pt x="0" y="1126"/>
                    </a:moveTo>
                    <a:lnTo>
                      <a:pt x="0" y="877"/>
                    </a:lnTo>
                    <a:lnTo>
                      <a:pt x="120" y="739"/>
                    </a:lnTo>
                    <a:lnTo>
                      <a:pt x="197" y="568"/>
                    </a:lnTo>
                    <a:lnTo>
                      <a:pt x="335" y="327"/>
                    </a:lnTo>
                    <a:lnTo>
                      <a:pt x="447" y="138"/>
                    </a:lnTo>
                    <a:lnTo>
                      <a:pt x="524" y="35"/>
                    </a:lnTo>
                    <a:lnTo>
                      <a:pt x="610" y="0"/>
                    </a:lnTo>
                    <a:lnTo>
                      <a:pt x="679" y="86"/>
                    </a:lnTo>
                    <a:lnTo>
                      <a:pt x="748" y="224"/>
                    </a:lnTo>
                    <a:lnTo>
                      <a:pt x="842" y="568"/>
                    </a:lnTo>
                    <a:lnTo>
                      <a:pt x="851" y="774"/>
                    </a:lnTo>
                    <a:lnTo>
                      <a:pt x="920" y="1101"/>
                    </a:lnTo>
                    <a:lnTo>
                      <a:pt x="0" y="1126"/>
                    </a:lnTo>
                    <a:close/>
                  </a:path>
                </a:pathLst>
              </a:custGeom>
              <a:solidFill>
                <a:schemeClr val="tx2">
                  <a:alpha val="3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</p:grpSp>
      <p:cxnSp>
        <p:nvCxnSpPr>
          <p:cNvPr id="5" name="Curved Connector 4"/>
          <p:cNvCxnSpPr/>
          <p:nvPr/>
        </p:nvCxnSpPr>
        <p:spPr bwMode="auto">
          <a:xfrm>
            <a:off x="6452226" y="1905000"/>
            <a:ext cx="914400" cy="914400"/>
          </a:xfrm>
          <a:prstGeom prst="curvedConnector3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reeform 7"/>
          <p:cNvSpPr/>
          <p:nvPr/>
        </p:nvSpPr>
        <p:spPr bwMode="auto">
          <a:xfrm>
            <a:off x="6500499" y="1640688"/>
            <a:ext cx="878487" cy="2189681"/>
          </a:xfrm>
          <a:custGeom>
            <a:avLst/>
            <a:gdLst>
              <a:gd name="connsiteX0" fmla="*/ 254000 w 330226"/>
              <a:gd name="connsiteY0" fmla="*/ 279400 h 1930400"/>
              <a:gd name="connsiteX1" fmla="*/ 254000 w 330226"/>
              <a:gd name="connsiteY1" fmla="*/ 279400 h 1930400"/>
              <a:gd name="connsiteX2" fmla="*/ 241300 w 330226"/>
              <a:gd name="connsiteY2" fmla="*/ 406400 h 1930400"/>
              <a:gd name="connsiteX3" fmla="*/ 254000 w 330226"/>
              <a:gd name="connsiteY3" fmla="*/ 698500 h 1930400"/>
              <a:gd name="connsiteX4" fmla="*/ 279400 w 330226"/>
              <a:gd name="connsiteY4" fmla="*/ 889000 h 1930400"/>
              <a:gd name="connsiteX5" fmla="*/ 317500 w 330226"/>
              <a:gd name="connsiteY5" fmla="*/ 1257300 h 1930400"/>
              <a:gd name="connsiteX6" fmla="*/ 330200 w 330226"/>
              <a:gd name="connsiteY6" fmla="*/ 1600200 h 1930400"/>
              <a:gd name="connsiteX7" fmla="*/ 0 w 330226"/>
              <a:gd name="connsiteY7" fmla="*/ 1930400 h 1930400"/>
              <a:gd name="connsiteX8" fmla="*/ 0 w 330226"/>
              <a:gd name="connsiteY8" fmla="*/ 317500 h 1930400"/>
              <a:gd name="connsiteX9" fmla="*/ 317500 w 330226"/>
              <a:gd name="connsiteY9" fmla="*/ 0 h 1930400"/>
              <a:gd name="connsiteX0" fmla="*/ 358114 w 434340"/>
              <a:gd name="connsiteY0" fmla="*/ 279400 h 1930400"/>
              <a:gd name="connsiteX1" fmla="*/ 358114 w 434340"/>
              <a:gd name="connsiteY1" fmla="*/ 279400 h 1930400"/>
              <a:gd name="connsiteX2" fmla="*/ 345414 w 434340"/>
              <a:gd name="connsiteY2" fmla="*/ 406400 h 1930400"/>
              <a:gd name="connsiteX3" fmla="*/ 358114 w 434340"/>
              <a:gd name="connsiteY3" fmla="*/ 698500 h 1930400"/>
              <a:gd name="connsiteX4" fmla="*/ 383514 w 434340"/>
              <a:gd name="connsiteY4" fmla="*/ 889000 h 1930400"/>
              <a:gd name="connsiteX5" fmla="*/ 421614 w 434340"/>
              <a:gd name="connsiteY5" fmla="*/ 1257300 h 1930400"/>
              <a:gd name="connsiteX6" fmla="*/ 434314 w 434340"/>
              <a:gd name="connsiteY6" fmla="*/ 1600200 h 1930400"/>
              <a:gd name="connsiteX7" fmla="*/ 104114 w 434340"/>
              <a:gd name="connsiteY7" fmla="*/ 1930400 h 1930400"/>
              <a:gd name="connsiteX8" fmla="*/ 0 w 434340"/>
              <a:gd name="connsiteY8" fmla="*/ 249599 h 1930400"/>
              <a:gd name="connsiteX9" fmla="*/ 421614 w 434340"/>
              <a:gd name="connsiteY9" fmla="*/ 0 h 1930400"/>
              <a:gd name="connsiteX0" fmla="*/ 358114 w 860707"/>
              <a:gd name="connsiteY0" fmla="*/ 283926 h 1934926"/>
              <a:gd name="connsiteX1" fmla="*/ 358114 w 860707"/>
              <a:gd name="connsiteY1" fmla="*/ 283926 h 1934926"/>
              <a:gd name="connsiteX2" fmla="*/ 345414 w 860707"/>
              <a:gd name="connsiteY2" fmla="*/ 410926 h 1934926"/>
              <a:gd name="connsiteX3" fmla="*/ 358114 w 860707"/>
              <a:gd name="connsiteY3" fmla="*/ 703026 h 1934926"/>
              <a:gd name="connsiteX4" fmla="*/ 383514 w 860707"/>
              <a:gd name="connsiteY4" fmla="*/ 893526 h 1934926"/>
              <a:gd name="connsiteX5" fmla="*/ 421614 w 860707"/>
              <a:gd name="connsiteY5" fmla="*/ 1261826 h 1934926"/>
              <a:gd name="connsiteX6" fmla="*/ 434314 w 860707"/>
              <a:gd name="connsiteY6" fmla="*/ 1604726 h 1934926"/>
              <a:gd name="connsiteX7" fmla="*/ 104114 w 860707"/>
              <a:gd name="connsiteY7" fmla="*/ 1934926 h 1934926"/>
              <a:gd name="connsiteX8" fmla="*/ 0 w 860707"/>
              <a:gd name="connsiteY8" fmla="*/ 254125 h 1934926"/>
              <a:gd name="connsiteX9" fmla="*/ 860707 w 860707"/>
              <a:gd name="connsiteY9" fmla="*/ 0 h 1934926"/>
              <a:gd name="connsiteX0" fmla="*/ 358114 w 860707"/>
              <a:gd name="connsiteY0" fmla="*/ 283926 h 2183896"/>
              <a:gd name="connsiteX1" fmla="*/ 358114 w 860707"/>
              <a:gd name="connsiteY1" fmla="*/ 283926 h 2183896"/>
              <a:gd name="connsiteX2" fmla="*/ 345414 w 860707"/>
              <a:gd name="connsiteY2" fmla="*/ 410926 h 2183896"/>
              <a:gd name="connsiteX3" fmla="*/ 358114 w 860707"/>
              <a:gd name="connsiteY3" fmla="*/ 703026 h 2183896"/>
              <a:gd name="connsiteX4" fmla="*/ 383514 w 860707"/>
              <a:gd name="connsiteY4" fmla="*/ 893526 h 2183896"/>
              <a:gd name="connsiteX5" fmla="*/ 421614 w 860707"/>
              <a:gd name="connsiteY5" fmla="*/ 1261826 h 2183896"/>
              <a:gd name="connsiteX6" fmla="*/ 434314 w 860707"/>
              <a:gd name="connsiteY6" fmla="*/ 1604726 h 2183896"/>
              <a:gd name="connsiteX7" fmla="*/ 13579 w 860707"/>
              <a:gd name="connsiteY7" fmla="*/ 2183896 h 2183896"/>
              <a:gd name="connsiteX8" fmla="*/ 0 w 860707"/>
              <a:gd name="connsiteY8" fmla="*/ 254125 h 2183896"/>
              <a:gd name="connsiteX9" fmla="*/ 860707 w 860707"/>
              <a:gd name="connsiteY9" fmla="*/ 0 h 2183896"/>
              <a:gd name="connsiteX0" fmla="*/ 358114 w 860707"/>
              <a:gd name="connsiteY0" fmla="*/ 283926 h 2183896"/>
              <a:gd name="connsiteX1" fmla="*/ 358114 w 860707"/>
              <a:gd name="connsiteY1" fmla="*/ 283926 h 2183896"/>
              <a:gd name="connsiteX2" fmla="*/ 345414 w 860707"/>
              <a:gd name="connsiteY2" fmla="*/ 410926 h 2183896"/>
              <a:gd name="connsiteX3" fmla="*/ 358114 w 860707"/>
              <a:gd name="connsiteY3" fmla="*/ 703026 h 2183896"/>
              <a:gd name="connsiteX4" fmla="*/ 383514 w 860707"/>
              <a:gd name="connsiteY4" fmla="*/ 893526 h 2183896"/>
              <a:gd name="connsiteX5" fmla="*/ 421614 w 860707"/>
              <a:gd name="connsiteY5" fmla="*/ 1261826 h 2183896"/>
              <a:gd name="connsiteX6" fmla="*/ 846247 w 860707"/>
              <a:gd name="connsiteY6" fmla="*/ 1912544 h 2183896"/>
              <a:gd name="connsiteX7" fmla="*/ 13579 w 860707"/>
              <a:gd name="connsiteY7" fmla="*/ 2183896 h 2183896"/>
              <a:gd name="connsiteX8" fmla="*/ 0 w 860707"/>
              <a:gd name="connsiteY8" fmla="*/ 254125 h 2183896"/>
              <a:gd name="connsiteX9" fmla="*/ 860707 w 860707"/>
              <a:gd name="connsiteY9" fmla="*/ 0 h 2183896"/>
              <a:gd name="connsiteX0" fmla="*/ 358114 w 880892"/>
              <a:gd name="connsiteY0" fmla="*/ 283926 h 2183896"/>
              <a:gd name="connsiteX1" fmla="*/ 358114 w 880892"/>
              <a:gd name="connsiteY1" fmla="*/ 283926 h 2183896"/>
              <a:gd name="connsiteX2" fmla="*/ 345414 w 880892"/>
              <a:gd name="connsiteY2" fmla="*/ 410926 h 2183896"/>
              <a:gd name="connsiteX3" fmla="*/ 358114 w 880892"/>
              <a:gd name="connsiteY3" fmla="*/ 703026 h 2183896"/>
              <a:gd name="connsiteX4" fmla="*/ 383514 w 880892"/>
              <a:gd name="connsiteY4" fmla="*/ 893526 h 2183896"/>
              <a:gd name="connsiteX5" fmla="*/ 421614 w 880892"/>
              <a:gd name="connsiteY5" fmla="*/ 1261826 h 2183896"/>
              <a:gd name="connsiteX6" fmla="*/ 801121 w 880892"/>
              <a:gd name="connsiteY6" fmla="*/ 1033352 h 2183896"/>
              <a:gd name="connsiteX7" fmla="*/ 846247 w 880892"/>
              <a:gd name="connsiteY7" fmla="*/ 1912544 h 2183896"/>
              <a:gd name="connsiteX8" fmla="*/ 13579 w 880892"/>
              <a:gd name="connsiteY8" fmla="*/ 2183896 h 2183896"/>
              <a:gd name="connsiteX9" fmla="*/ 0 w 880892"/>
              <a:gd name="connsiteY9" fmla="*/ 254125 h 2183896"/>
              <a:gd name="connsiteX10" fmla="*/ 860707 w 880892"/>
              <a:gd name="connsiteY10" fmla="*/ 0 h 2183896"/>
              <a:gd name="connsiteX0" fmla="*/ 358114 w 880892"/>
              <a:gd name="connsiteY0" fmla="*/ 283926 h 2183896"/>
              <a:gd name="connsiteX1" fmla="*/ 358114 w 880892"/>
              <a:gd name="connsiteY1" fmla="*/ 283926 h 2183896"/>
              <a:gd name="connsiteX2" fmla="*/ 345414 w 880892"/>
              <a:gd name="connsiteY2" fmla="*/ 410926 h 2183896"/>
              <a:gd name="connsiteX3" fmla="*/ 358114 w 880892"/>
              <a:gd name="connsiteY3" fmla="*/ 703026 h 2183896"/>
              <a:gd name="connsiteX4" fmla="*/ 383514 w 880892"/>
              <a:gd name="connsiteY4" fmla="*/ 893526 h 2183896"/>
              <a:gd name="connsiteX5" fmla="*/ 829020 w 880892"/>
              <a:gd name="connsiteY5" fmla="*/ 609977 h 2183896"/>
              <a:gd name="connsiteX6" fmla="*/ 801121 w 880892"/>
              <a:gd name="connsiteY6" fmla="*/ 1033352 h 2183896"/>
              <a:gd name="connsiteX7" fmla="*/ 846247 w 880892"/>
              <a:gd name="connsiteY7" fmla="*/ 1912544 h 2183896"/>
              <a:gd name="connsiteX8" fmla="*/ 13579 w 880892"/>
              <a:gd name="connsiteY8" fmla="*/ 2183896 h 2183896"/>
              <a:gd name="connsiteX9" fmla="*/ 0 w 880892"/>
              <a:gd name="connsiteY9" fmla="*/ 254125 h 2183896"/>
              <a:gd name="connsiteX10" fmla="*/ 860707 w 880892"/>
              <a:gd name="connsiteY10" fmla="*/ 0 h 2183896"/>
              <a:gd name="connsiteX0" fmla="*/ 358114 w 896362"/>
              <a:gd name="connsiteY0" fmla="*/ 283926 h 2183896"/>
              <a:gd name="connsiteX1" fmla="*/ 358114 w 896362"/>
              <a:gd name="connsiteY1" fmla="*/ 283926 h 2183896"/>
              <a:gd name="connsiteX2" fmla="*/ 345414 w 896362"/>
              <a:gd name="connsiteY2" fmla="*/ 410926 h 2183896"/>
              <a:gd name="connsiteX3" fmla="*/ 358114 w 896362"/>
              <a:gd name="connsiteY3" fmla="*/ 703026 h 2183896"/>
              <a:gd name="connsiteX4" fmla="*/ 383514 w 896362"/>
              <a:gd name="connsiteY4" fmla="*/ 893526 h 2183896"/>
              <a:gd name="connsiteX5" fmla="*/ 829020 w 896362"/>
              <a:gd name="connsiteY5" fmla="*/ 609977 h 2183896"/>
              <a:gd name="connsiteX6" fmla="*/ 841862 w 896362"/>
              <a:gd name="connsiteY6" fmla="*/ 1024299 h 2183896"/>
              <a:gd name="connsiteX7" fmla="*/ 846247 w 896362"/>
              <a:gd name="connsiteY7" fmla="*/ 1912544 h 2183896"/>
              <a:gd name="connsiteX8" fmla="*/ 13579 w 896362"/>
              <a:gd name="connsiteY8" fmla="*/ 2183896 h 2183896"/>
              <a:gd name="connsiteX9" fmla="*/ 0 w 896362"/>
              <a:gd name="connsiteY9" fmla="*/ 254125 h 2183896"/>
              <a:gd name="connsiteX10" fmla="*/ 860707 w 896362"/>
              <a:gd name="connsiteY10" fmla="*/ 0 h 2183896"/>
              <a:gd name="connsiteX0" fmla="*/ 358114 w 896362"/>
              <a:gd name="connsiteY0" fmla="*/ 283926 h 2183896"/>
              <a:gd name="connsiteX1" fmla="*/ 358114 w 896362"/>
              <a:gd name="connsiteY1" fmla="*/ 283926 h 2183896"/>
              <a:gd name="connsiteX2" fmla="*/ 345414 w 896362"/>
              <a:gd name="connsiteY2" fmla="*/ 410926 h 2183896"/>
              <a:gd name="connsiteX3" fmla="*/ 358114 w 896362"/>
              <a:gd name="connsiteY3" fmla="*/ 703026 h 2183896"/>
              <a:gd name="connsiteX4" fmla="*/ 383514 w 896362"/>
              <a:gd name="connsiteY4" fmla="*/ 893526 h 2183896"/>
              <a:gd name="connsiteX5" fmla="*/ 792066 w 896362"/>
              <a:gd name="connsiteY5" fmla="*/ 422243 h 2183896"/>
              <a:gd name="connsiteX6" fmla="*/ 829020 w 896362"/>
              <a:gd name="connsiteY6" fmla="*/ 609977 h 2183896"/>
              <a:gd name="connsiteX7" fmla="*/ 841862 w 896362"/>
              <a:gd name="connsiteY7" fmla="*/ 1024299 h 2183896"/>
              <a:gd name="connsiteX8" fmla="*/ 846247 w 896362"/>
              <a:gd name="connsiteY8" fmla="*/ 1912544 h 2183896"/>
              <a:gd name="connsiteX9" fmla="*/ 13579 w 896362"/>
              <a:gd name="connsiteY9" fmla="*/ 2183896 h 2183896"/>
              <a:gd name="connsiteX10" fmla="*/ 0 w 896362"/>
              <a:gd name="connsiteY10" fmla="*/ 254125 h 2183896"/>
              <a:gd name="connsiteX11" fmla="*/ 860707 w 896362"/>
              <a:gd name="connsiteY11" fmla="*/ 0 h 2183896"/>
              <a:gd name="connsiteX0" fmla="*/ 358114 w 896362"/>
              <a:gd name="connsiteY0" fmla="*/ 283926 h 2183896"/>
              <a:gd name="connsiteX1" fmla="*/ 358114 w 896362"/>
              <a:gd name="connsiteY1" fmla="*/ 283926 h 2183896"/>
              <a:gd name="connsiteX2" fmla="*/ 345414 w 896362"/>
              <a:gd name="connsiteY2" fmla="*/ 410926 h 2183896"/>
              <a:gd name="connsiteX3" fmla="*/ 358114 w 896362"/>
              <a:gd name="connsiteY3" fmla="*/ 703026 h 2183896"/>
              <a:gd name="connsiteX4" fmla="*/ 846387 w 896362"/>
              <a:gd name="connsiteY4" fmla="*/ 200433 h 2183896"/>
              <a:gd name="connsiteX5" fmla="*/ 383514 w 896362"/>
              <a:gd name="connsiteY5" fmla="*/ 893526 h 2183896"/>
              <a:gd name="connsiteX6" fmla="*/ 792066 w 896362"/>
              <a:gd name="connsiteY6" fmla="*/ 422243 h 2183896"/>
              <a:gd name="connsiteX7" fmla="*/ 829020 w 896362"/>
              <a:gd name="connsiteY7" fmla="*/ 609977 h 2183896"/>
              <a:gd name="connsiteX8" fmla="*/ 841862 w 896362"/>
              <a:gd name="connsiteY8" fmla="*/ 1024299 h 2183896"/>
              <a:gd name="connsiteX9" fmla="*/ 846247 w 896362"/>
              <a:gd name="connsiteY9" fmla="*/ 1912544 h 2183896"/>
              <a:gd name="connsiteX10" fmla="*/ 13579 w 896362"/>
              <a:gd name="connsiteY10" fmla="*/ 2183896 h 2183896"/>
              <a:gd name="connsiteX11" fmla="*/ 0 w 896362"/>
              <a:gd name="connsiteY11" fmla="*/ 254125 h 2183896"/>
              <a:gd name="connsiteX12" fmla="*/ 860707 w 896362"/>
              <a:gd name="connsiteY12" fmla="*/ 0 h 2183896"/>
              <a:gd name="connsiteX0" fmla="*/ 358114 w 896362"/>
              <a:gd name="connsiteY0" fmla="*/ 289711 h 2189681"/>
              <a:gd name="connsiteX1" fmla="*/ 856055 w 896362"/>
              <a:gd name="connsiteY1" fmla="*/ 0 h 2189681"/>
              <a:gd name="connsiteX2" fmla="*/ 345414 w 896362"/>
              <a:gd name="connsiteY2" fmla="*/ 416711 h 2189681"/>
              <a:gd name="connsiteX3" fmla="*/ 358114 w 896362"/>
              <a:gd name="connsiteY3" fmla="*/ 708811 h 2189681"/>
              <a:gd name="connsiteX4" fmla="*/ 846387 w 896362"/>
              <a:gd name="connsiteY4" fmla="*/ 206218 h 2189681"/>
              <a:gd name="connsiteX5" fmla="*/ 383514 w 896362"/>
              <a:gd name="connsiteY5" fmla="*/ 899311 h 2189681"/>
              <a:gd name="connsiteX6" fmla="*/ 792066 w 896362"/>
              <a:gd name="connsiteY6" fmla="*/ 428028 h 2189681"/>
              <a:gd name="connsiteX7" fmla="*/ 829020 w 896362"/>
              <a:gd name="connsiteY7" fmla="*/ 615762 h 2189681"/>
              <a:gd name="connsiteX8" fmla="*/ 841862 w 896362"/>
              <a:gd name="connsiteY8" fmla="*/ 1030084 h 2189681"/>
              <a:gd name="connsiteX9" fmla="*/ 846247 w 896362"/>
              <a:gd name="connsiteY9" fmla="*/ 1918329 h 2189681"/>
              <a:gd name="connsiteX10" fmla="*/ 13579 w 896362"/>
              <a:gd name="connsiteY10" fmla="*/ 2189681 h 2189681"/>
              <a:gd name="connsiteX11" fmla="*/ 0 w 896362"/>
              <a:gd name="connsiteY11" fmla="*/ 259910 h 2189681"/>
              <a:gd name="connsiteX12" fmla="*/ 860707 w 896362"/>
              <a:gd name="connsiteY12" fmla="*/ 5785 h 2189681"/>
              <a:gd name="connsiteX0" fmla="*/ 856055 w 896362"/>
              <a:gd name="connsiteY0" fmla="*/ 0 h 2189681"/>
              <a:gd name="connsiteX1" fmla="*/ 345414 w 896362"/>
              <a:gd name="connsiteY1" fmla="*/ 416711 h 2189681"/>
              <a:gd name="connsiteX2" fmla="*/ 358114 w 896362"/>
              <a:gd name="connsiteY2" fmla="*/ 708811 h 2189681"/>
              <a:gd name="connsiteX3" fmla="*/ 846387 w 896362"/>
              <a:gd name="connsiteY3" fmla="*/ 206218 h 2189681"/>
              <a:gd name="connsiteX4" fmla="*/ 383514 w 896362"/>
              <a:gd name="connsiteY4" fmla="*/ 899311 h 2189681"/>
              <a:gd name="connsiteX5" fmla="*/ 792066 w 896362"/>
              <a:gd name="connsiteY5" fmla="*/ 428028 h 2189681"/>
              <a:gd name="connsiteX6" fmla="*/ 829020 w 896362"/>
              <a:gd name="connsiteY6" fmla="*/ 615762 h 2189681"/>
              <a:gd name="connsiteX7" fmla="*/ 841862 w 896362"/>
              <a:gd name="connsiteY7" fmla="*/ 1030084 h 2189681"/>
              <a:gd name="connsiteX8" fmla="*/ 846247 w 896362"/>
              <a:gd name="connsiteY8" fmla="*/ 1918329 h 2189681"/>
              <a:gd name="connsiteX9" fmla="*/ 13579 w 896362"/>
              <a:gd name="connsiteY9" fmla="*/ 2189681 h 2189681"/>
              <a:gd name="connsiteX10" fmla="*/ 0 w 896362"/>
              <a:gd name="connsiteY10" fmla="*/ 259910 h 2189681"/>
              <a:gd name="connsiteX11" fmla="*/ 860707 w 896362"/>
              <a:gd name="connsiteY11" fmla="*/ 5785 h 2189681"/>
              <a:gd name="connsiteX0" fmla="*/ 856055 w 896362"/>
              <a:gd name="connsiteY0" fmla="*/ 0 h 2189681"/>
              <a:gd name="connsiteX1" fmla="*/ 358114 w 896362"/>
              <a:gd name="connsiteY1" fmla="*/ 708811 h 2189681"/>
              <a:gd name="connsiteX2" fmla="*/ 846387 w 896362"/>
              <a:gd name="connsiteY2" fmla="*/ 206218 h 2189681"/>
              <a:gd name="connsiteX3" fmla="*/ 383514 w 896362"/>
              <a:gd name="connsiteY3" fmla="*/ 899311 h 2189681"/>
              <a:gd name="connsiteX4" fmla="*/ 792066 w 896362"/>
              <a:gd name="connsiteY4" fmla="*/ 428028 h 2189681"/>
              <a:gd name="connsiteX5" fmla="*/ 829020 w 896362"/>
              <a:gd name="connsiteY5" fmla="*/ 615762 h 2189681"/>
              <a:gd name="connsiteX6" fmla="*/ 841862 w 896362"/>
              <a:gd name="connsiteY6" fmla="*/ 1030084 h 2189681"/>
              <a:gd name="connsiteX7" fmla="*/ 846247 w 896362"/>
              <a:gd name="connsiteY7" fmla="*/ 1918329 h 2189681"/>
              <a:gd name="connsiteX8" fmla="*/ 13579 w 896362"/>
              <a:gd name="connsiteY8" fmla="*/ 2189681 h 2189681"/>
              <a:gd name="connsiteX9" fmla="*/ 0 w 896362"/>
              <a:gd name="connsiteY9" fmla="*/ 259910 h 2189681"/>
              <a:gd name="connsiteX10" fmla="*/ 860707 w 896362"/>
              <a:gd name="connsiteY10" fmla="*/ 5785 h 2189681"/>
              <a:gd name="connsiteX0" fmla="*/ 856055 w 896362"/>
              <a:gd name="connsiteY0" fmla="*/ 0 h 2189681"/>
              <a:gd name="connsiteX1" fmla="*/ 846387 w 896362"/>
              <a:gd name="connsiteY1" fmla="*/ 206218 h 2189681"/>
              <a:gd name="connsiteX2" fmla="*/ 383514 w 896362"/>
              <a:gd name="connsiteY2" fmla="*/ 899311 h 2189681"/>
              <a:gd name="connsiteX3" fmla="*/ 792066 w 896362"/>
              <a:gd name="connsiteY3" fmla="*/ 428028 h 2189681"/>
              <a:gd name="connsiteX4" fmla="*/ 829020 w 896362"/>
              <a:gd name="connsiteY4" fmla="*/ 615762 h 2189681"/>
              <a:gd name="connsiteX5" fmla="*/ 841862 w 896362"/>
              <a:gd name="connsiteY5" fmla="*/ 1030084 h 2189681"/>
              <a:gd name="connsiteX6" fmla="*/ 846247 w 896362"/>
              <a:gd name="connsiteY6" fmla="*/ 1918329 h 2189681"/>
              <a:gd name="connsiteX7" fmla="*/ 13579 w 896362"/>
              <a:gd name="connsiteY7" fmla="*/ 2189681 h 2189681"/>
              <a:gd name="connsiteX8" fmla="*/ 0 w 896362"/>
              <a:gd name="connsiteY8" fmla="*/ 259910 h 2189681"/>
              <a:gd name="connsiteX9" fmla="*/ 860707 w 896362"/>
              <a:gd name="connsiteY9" fmla="*/ 5785 h 2189681"/>
              <a:gd name="connsiteX0" fmla="*/ 856055 w 896362"/>
              <a:gd name="connsiteY0" fmla="*/ 0 h 2189681"/>
              <a:gd name="connsiteX1" fmla="*/ 846387 w 896362"/>
              <a:gd name="connsiteY1" fmla="*/ 206218 h 2189681"/>
              <a:gd name="connsiteX2" fmla="*/ 792066 w 896362"/>
              <a:gd name="connsiteY2" fmla="*/ 428028 h 2189681"/>
              <a:gd name="connsiteX3" fmla="*/ 829020 w 896362"/>
              <a:gd name="connsiteY3" fmla="*/ 615762 h 2189681"/>
              <a:gd name="connsiteX4" fmla="*/ 841862 w 896362"/>
              <a:gd name="connsiteY4" fmla="*/ 1030084 h 2189681"/>
              <a:gd name="connsiteX5" fmla="*/ 846247 w 896362"/>
              <a:gd name="connsiteY5" fmla="*/ 1918329 h 2189681"/>
              <a:gd name="connsiteX6" fmla="*/ 13579 w 896362"/>
              <a:gd name="connsiteY6" fmla="*/ 2189681 h 2189681"/>
              <a:gd name="connsiteX7" fmla="*/ 0 w 896362"/>
              <a:gd name="connsiteY7" fmla="*/ 259910 h 2189681"/>
              <a:gd name="connsiteX8" fmla="*/ 860707 w 896362"/>
              <a:gd name="connsiteY8" fmla="*/ 5785 h 2189681"/>
              <a:gd name="connsiteX0" fmla="*/ 856055 w 896362"/>
              <a:gd name="connsiteY0" fmla="*/ 0 h 2189681"/>
              <a:gd name="connsiteX1" fmla="*/ 846387 w 896362"/>
              <a:gd name="connsiteY1" fmla="*/ 206218 h 2189681"/>
              <a:gd name="connsiteX2" fmla="*/ 829020 w 896362"/>
              <a:gd name="connsiteY2" fmla="*/ 615762 h 2189681"/>
              <a:gd name="connsiteX3" fmla="*/ 841862 w 896362"/>
              <a:gd name="connsiteY3" fmla="*/ 1030084 h 2189681"/>
              <a:gd name="connsiteX4" fmla="*/ 846247 w 896362"/>
              <a:gd name="connsiteY4" fmla="*/ 1918329 h 2189681"/>
              <a:gd name="connsiteX5" fmla="*/ 13579 w 896362"/>
              <a:gd name="connsiteY5" fmla="*/ 2189681 h 2189681"/>
              <a:gd name="connsiteX6" fmla="*/ 0 w 896362"/>
              <a:gd name="connsiteY6" fmla="*/ 259910 h 2189681"/>
              <a:gd name="connsiteX7" fmla="*/ 860707 w 896362"/>
              <a:gd name="connsiteY7" fmla="*/ 5785 h 2189681"/>
              <a:gd name="connsiteX0" fmla="*/ 856055 w 896362"/>
              <a:gd name="connsiteY0" fmla="*/ 0 h 2189681"/>
              <a:gd name="connsiteX1" fmla="*/ 829020 w 896362"/>
              <a:gd name="connsiteY1" fmla="*/ 615762 h 2189681"/>
              <a:gd name="connsiteX2" fmla="*/ 841862 w 896362"/>
              <a:gd name="connsiteY2" fmla="*/ 1030084 h 2189681"/>
              <a:gd name="connsiteX3" fmla="*/ 846247 w 896362"/>
              <a:gd name="connsiteY3" fmla="*/ 1918329 h 2189681"/>
              <a:gd name="connsiteX4" fmla="*/ 13579 w 896362"/>
              <a:gd name="connsiteY4" fmla="*/ 2189681 h 2189681"/>
              <a:gd name="connsiteX5" fmla="*/ 0 w 896362"/>
              <a:gd name="connsiteY5" fmla="*/ 259910 h 2189681"/>
              <a:gd name="connsiteX6" fmla="*/ 860707 w 896362"/>
              <a:gd name="connsiteY6" fmla="*/ 5785 h 2189681"/>
              <a:gd name="connsiteX0" fmla="*/ 856055 w 896362"/>
              <a:gd name="connsiteY0" fmla="*/ 0 h 2189681"/>
              <a:gd name="connsiteX1" fmla="*/ 841862 w 896362"/>
              <a:gd name="connsiteY1" fmla="*/ 1030084 h 2189681"/>
              <a:gd name="connsiteX2" fmla="*/ 846247 w 896362"/>
              <a:gd name="connsiteY2" fmla="*/ 1918329 h 2189681"/>
              <a:gd name="connsiteX3" fmla="*/ 13579 w 896362"/>
              <a:gd name="connsiteY3" fmla="*/ 2189681 h 2189681"/>
              <a:gd name="connsiteX4" fmla="*/ 0 w 896362"/>
              <a:gd name="connsiteY4" fmla="*/ 259910 h 2189681"/>
              <a:gd name="connsiteX5" fmla="*/ 860707 w 896362"/>
              <a:gd name="connsiteY5" fmla="*/ 5785 h 2189681"/>
              <a:gd name="connsiteX0" fmla="*/ 856055 w 910816"/>
              <a:gd name="connsiteY0" fmla="*/ 0 h 2189681"/>
              <a:gd name="connsiteX1" fmla="*/ 846247 w 910816"/>
              <a:gd name="connsiteY1" fmla="*/ 1918329 h 2189681"/>
              <a:gd name="connsiteX2" fmla="*/ 13579 w 910816"/>
              <a:gd name="connsiteY2" fmla="*/ 2189681 h 2189681"/>
              <a:gd name="connsiteX3" fmla="*/ 0 w 910816"/>
              <a:gd name="connsiteY3" fmla="*/ 259910 h 2189681"/>
              <a:gd name="connsiteX4" fmla="*/ 860707 w 910816"/>
              <a:gd name="connsiteY4" fmla="*/ 5785 h 2189681"/>
              <a:gd name="connsiteX0" fmla="*/ 856055 w 886460"/>
              <a:gd name="connsiteY0" fmla="*/ 0 h 2189681"/>
              <a:gd name="connsiteX1" fmla="*/ 810033 w 886460"/>
              <a:gd name="connsiteY1" fmla="*/ 1922856 h 2189681"/>
              <a:gd name="connsiteX2" fmla="*/ 13579 w 886460"/>
              <a:gd name="connsiteY2" fmla="*/ 2189681 h 2189681"/>
              <a:gd name="connsiteX3" fmla="*/ 0 w 886460"/>
              <a:gd name="connsiteY3" fmla="*/ 259910 h 2189681"/>
              <a:gd name="connsiteX4" fmla="*/ 860707 w 886460"/>
              <a:gd name="connsiteY4" fmla="*/ 5785 h 2189681"/>
              <a:gd name="connsiteX0" fmla="*/ 856055 w 1151746"/>
              <a:gd name="connsiteY0" fmla="*/ 0 h 2189681"/>
              <a:gd name="connsiteX1" fmla="*/ 1122377 w 1151746"/>
              <a:gd name="connsiteY1" fmla="*/ 1809687 h 2189681"/>
              <a:gd name="connsiteX2" fmla="*/ 13579 w 1151746"/>
              <a:gd name="connsiteY2" fmla="*/ 2189681 h 2189681"/>
              <a:gd name="connsiteX3" fmla="*/ 0 w 1151746"/>
              <a:gd name="connsiteY3" fmla="*/ 259910 h 2189681"/>
              <a:gd name="connsiteX4" fmla="*/ 860707 w 1151746"/>
              <a:gd name="connsiteY4" fmla="*/ 5785 h 2189681"/>
              <a:gd name="connsiteX0" fmla="*/ 856055 w 907570"/>
              <a:gd name="connsiteY0" fmla="*/ 0 h 2189681"/>
              <a:gd name="connsiteX1" fmla="*/ 841719 w 907570"/>
              <a:gd name="connsiteY1" fmla="*/ 1954542 h 2189681"/>
              <a:gd name="connsiteX2" fmla="*/ 13579 w 907570"/>
              <a:gd name="connsiteY2" fmla="*/ 2189681 h 2189681"/>
              <a:gd name="connsiteX3" fmla="*/ 0 w 907570"/>
              <a:gd name="connsiteY3" fmla="*/ 259910 h 2189681"/>
              <a:gd name="connsiteX4" fmla="*/ 860707 w 907570"/>
              <a:gd name="connsiteY4" fmla="*/ 5785 h 2189681"/>
              <a:gd name="connsiteX0" fmla="*/ 856055 w 878487"/>
              <a:gd name="connsiteY0" fmla="*/ 0 h 2189681"/>
              <a:gd name="connsiteX1" fmla="*/ 796451 w 878487"/>
              <a:gd name="connsiteY1" fmla="*/ 1968122 h 2189681"/>
              <a:gd name="connsiteX2" fmla="*/ 13579 w 878487"/>
              <a:gd name="connsiteY2" fmla="*/ 2189681 h 2189681"/>
              <a:gd name="connsiteX3" fmla="*/ 0 w 878487"/>
              <a:gd name="connsiteY3" fmla="*/ 259910 h 2189681"/>
              <a:gd name="connsiteX4" fmla="*/ 860707 w 878487"/>
              <a:gd name="connsiteY4" fmla="*/ 5785 h 218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487" h="2189681">
                <a:moveTo>
                  <a:pt x="856055" y="0"/>
                </a:moveTo>
                <a:cubicBezTo>
                  <a:pt x="854012" y="399652"/>
                  <a:pt x="936864" y="1603175"/>
                  <a:pt x="796451" y="1968122"/>
                </a:cubicBezTo>
                <a:lnTo>
                  <a:pt x="13579" y="2189681"/>
                </a:lnTo>
                <a:cubicBezTo>
                  <a:pt x="9053" y="1546424"/>
                  <a:pt x="4526" y="903167"/>
                  <a:pt x="0" y="259910"/>
                </a:cubicBezTo>
                <a:lnTo>
                  <a:pt x="860707" y="5785"/>
                </a:lnTo>
              </a:path>
            </a:pathLst>
          </a:custGeom>
          <a:solidFill>
            <a:schemeClr val="bg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3683" y="4347369"/>
            <a:ext cx="1447800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54 PbF2 crystals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8" y="228600"/>
            <a:ext cx="8950852" cy="696912"/>
          </a:xfrm>
        </p:spPr>
        <p:txBody>
          <a:bodyPr/>
          <a:lstStyle/>
          <a:p>
            <a:r>
              <a:rPr lang="en-US" dirty="0" smtClean="0"/>
              <a:t>This talk is </a:t>
            </a:r>
            <a:r>
              <a:rPr lang="en-US" dirty="0" smtClean="0"/>
              <a:t>surrounded by </a:t>
            </a:r>
            <a:r>
              <a:rPr lang="en-US" dirty="0" smtClean="0"/>
              <a:t>many </a:t>
            </a:r>
            <a:r>
              <a:rPr lang="en-US" dirty="0" smtClean="0"/>
              <a:t>distinguished g-2 </a:t>
            </a:r>
            <a:r>
              <a:rPr lang="en-US" dirty="0" smtClean="0"/>
              <a:t>experts.  I will assume we know why we are all here</a:t>
            </a:r>
            <a:endParaRPr lang="en-US" sz="18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1295400"/>
            <a:ext cx="8801100" cy="3048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“Five numbers”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needed to test for New Physics</a:t>
            </a:r>
          </a:p>
          <a:p>
            <a:pPr lvl="1"/>
            <a:r>
              <a:rPr lang="en-US" dirty="0" smtClean="0"/>
              <a:t>… and many others that are known “too well” to enter the discussion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do the g-2 experiments provide?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Design and status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efforts</a:t>
            </a:r>
          </a:p>
          <a:p>
            <a:pPr lvl="1"/>
            <a:r>
              <a:rPr lang="en-US" dirty="0" smtClean="0"/>
              <a:t>FNAL</a:t>
            </a:r>
          </a:p>
          <a:p>
            <a:pPr lvl="1"/>
            <a:r>
              <a:rPr lang="en-US" dirty="0" smtClean="0"/>
              <a:t>JPARC</a:t>
            </a:r>
          </a:p>
          <a:p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0" y="6581001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/>
              <a:t>See review:   Precision  Muon Physics, T.P</a:t>
            </a:r>
            <a:r>
              <a:rPr lang="en-US" sz="1200" b="0" dirty="0"/>
              <a:t>. </a:t>
            </a:r>
            <a:r>
              <a:rPr lang="en-US" sz="1200" b="0" dirty="0" err="1"/>
              <a:t>Gorringe</a:t>
            </a:r>
            <a:r>
              <a:rPr lang="en-US" sz="1200" b="0" dirty="0"/>
              <a:t>  </a:t>
            </a:r>
            <a:r>
              <a:rPr lang="en-US" sz="1200" b="0" dirty="0" smtClean="0"/>
              <a:t>and D.W</a:t>
            </a:r>
            <a:r>
              <a:rPr lang="en-US" sz="1200" b="0" dirty="0"/>
              <a:t>. </a:t>
            </a:r>
            <a:r>
              <a:rPr lang="en-US" sz="1200" b="0" dirty="0" smtClean="0"/>
              <a:t>Hertzog , </a:t>
            </a:r>
            <a:r>
              <a:rPr lang="en-US" sz="1200" b="0" dirty="0" err="1" smtClean="0"/>
              <a:t>Prog</a:t>
            </a:r>
            <a:r>
              <a:rPr lang="en-US" sz="1200" b="0" dirty="0" smtClean="0"/>
              <a:t>. Part. </a:t>
            </a:r>
            <a:r>
              <a:rPr lang="en-US" sz="1200" b="0" dirty="0" err="1" smtClean="0"/>
              <a:t>Nucl.Phys</a:t>
            </a:r>
            <a:r>
              <a:rPr lang="en-US" sz="1200" b="0" dirty="0"/>
              <a:t>. 84 (2015) 73-123</a:t>
            </a:r>
          </a:p>
        </p:txBody>
      </p:sp>
      <p:pic>
        <p:nvPicPr>
          <p:cNvPr id="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38600"/>
            <a:ext cx="9144000" cy="2462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4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003300"/>
            <a:ext cx="540702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8115" name="Rectangle 3"/>
          <p:cNvSpPr>
            <a:spLocks noChangeArrowheads="1"/>
          </p:cNvSpPr>
          <p:nvPr/>
        </p:nvSpPr>
        <p:spPr bwMode="auto">
          <a:xfrm>
            <a:off x="3200400" y="990600"/>
            <a:ext cx="5410200" cy="563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6" name="Rectangle 4"/>
          <p:cNvSpPr>
            <a:spLocks noChangeArrowheads="1"/>
          </p:cNvSpPr>
          <p:nvPr/>
        </p:nvSpPr>
        <p:spPr bwMode="auto">
          <a:xfrm>
            <a:off x="152400" y="152400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r>
              <a:rPr lang="en-US" sz="2400">
                <a:solidFill>
                  <a:srgbClr val="000000"/>
                </a:solidFill>
                <a:ea typeface="+mn-ea"/>
              </a:rPr>
              <a:t>Few billion events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endParaRPr lang="en-US" sz="2400">
              <a:solidFill>
                <a:srgbClr val="000000"/>
              </a:solidFill>
              <a:ea typeface="+mn-ea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r>
              <a:rPr lang="en-US" sz="2400">
                <a:solidFill>
                  <a:srgbClr val="000000"/>
                </a:solidFill>
                <a:ea typeface="+mn-ea"/>
              </a:rPr>
              <a:t>Getting a good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  <a:ea typeface="+mn-ea"/>
              </a:rPr>
              <a:t>c</a:t>
            </a:r>
            <a:r>
              <a:rPr lang="en-US" sz="2400" baseline="30000">
                <a:solidFill>
                  <a:srgbClr val="000000"/>
                </a:solidFill>
                <a:ea typeface="+mn-ea"/>
              </a:rPr>
              <a:t>2</a:t>
            </a:r>
            <a:r>
              <a:rPr lang="en-US" sz="2400">
                <a:solidFill>
                  <a:srgbClr val="000000"/>
                </a:solidFill>
                <a:ea typeface="+mn-ea"/>
              </a:rPr>
              <a:t> </a:t>
            </a:r>
            <a:br>
              <a:rPr lang="en-US" sz="2400">
                <a:solidFill>
                  <a:srgbClr val="000000"/>
                </a:solidFill>
                <a:ea typeface="+mn-ea"/>
              </a:rPr>
            </a:br>
            <a:r>
              <a:rPr lang="en-US" sz="2400">
                <a:solidFill>
                  <a:srgbClr val="000000"/>
                </a:solidFill>
                <a:ea typeface="+mn-ea"/>
              </a:rPr>
              <a:t>is a challenge </a:t>
            </a:r>
          </a:p>
        </p:txBody>
      </p:sp>
      <p:sp>
        <p:nvSpPr>
          <p:cNvPr id="858117" name="Line 5"/>
          <p:cNvSpPr>
            <a:spLocks noChangeShapeType="1"/>
          </p:cNvSpPr>
          <p:nvPr/>
        </p:nvSpPr>
        <p:spPr bwMode="auto">
          <a:xfrm>
            <a:off x="914400" y="3276600"/>
            <a:ext cx="2514600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8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ea typeface="+mn-ea"/>
              </a:rPr>
              <a:t>Fit to Simple 5-Par Function</a:t>
            </a:r>
            <a:endParaRPr lang="en-US" sz="36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9" name="Text Box 7"/>
          <p:cNvSpPr txBox="1">
            <a:spLocks noChangeArrowheads="1"/>
          </p:cNvSpPr>
          <p:nvPr/>
        </p:nvSpPr>
        <p:spPr bwMode="auto">
          <a:xfrm>
            <a:off x="3657600" y="914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i="1">
                <a:solidFill>
                  <a:srgbClr val="DD0806"/>
                </a:solidFill>
                <a:latin typeface="Times New Roman" pitchFamily="18" charset="0"/>
                <a:ea typeface="+mn-ea"/>
              </a:rPr>
              <a:t>N(t)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  =  </a:t>
            </a:r>
            <a:r>
              <a:rPr lang="en-US" sz="2400" i="1">
                <a:solidFill>
                  <a:srgbClr val="0000D4"/>
                </a:solidFill>
                <a:latin typeface="Times New Roman" pitchFamily="18" charset="0"/>
                <a:ea typeface="+mn-ea"/>
              </a:rPr>
              <a:t>N</a:t>
            </a:r>
            <a:r>
              <a:rPr lang="en-US" sz="2400" i="1" baseline="-25000">
                <a:solidFill>
                  <a:srgbClr val="0000D4"/>
                </a:solidFill>
                <a:latin typeface="Times New Roman" pitchFamily="18" charset="0"/>
                <a:ea typeface="+mn-ea"/>
              </a:rPr>
              <a:t>0</a:t>
            </a:r>
            <a:r>
              <a:rPr lang="en-US" sz="2400" baseline="-2500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e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-</a:t>
            </a:r>
            <a:r>
              <a:rPr lang="en-US" sz="2400" i="1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/</a:t>
            </a:r>
            <a:r>
              <a:rPr lang="en-US" sz="2400" baseline="30000">
                <a:solidFill>
                  <a:srgbClr val="0000D4"/>
                </a:solidFill>
                <a:latin typeface="Symbol" pitchFamily="18" charset="2"/>
                <a:ea typeface="+mn-ea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Symbol" pitchFamily="18" charset="2"/>
                <a:ea typeface="+mn-ea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[1+</a:t>
            </a:r>
            <a:r>
              <a:rPr lang="en-US" sz="2400" i="1">
                <a:solidFill>
                  <a:srgbClr val="0000D4"/>
                </a:solidFill>
                <a:latin typeface="Times New Roman" pitchFamily="18" charset="0"/>
                <a:ea typeface="+mn-ea"/>
              </a:rPr>
              <a:t>A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  <a:ea typeface="+mn-ea"/>
              </a:rPr>
              <a:t>cos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(</a:t>
            </a:r>
            <a:r>
              <a:rPr lang="en-US" sz="2400" i="1">
                <a:solidFill>
                  <a:srgbClr val="0000D4"/>
                </a:solidFill>
                <a:latin typeface="Symbol" pitchFamily="18" charset="2"/>
                <a:ea typeface="+mn-ea"/>
              </a:rPr>
              <a:t>w</a:t>
            </a:r>
            <a:r>
              <a:rPr lang="en-US" sz="2400" i="1" baseline="-25000">
                <a:solidFill>
                  <a:srgbClr val="0000D4"/>
                </a:solidFill>
                <a:latin typeface="Times New Roman" pitchFamily="18" charset="0"/>
                <a:ea typeface="+mn-ea"/>
              </a:rPr>
              <a:t>a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  <a:ea typeface="+mn-ea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 + </a:t>
            </a:r>
            <a:r>
              <a:rPr lang="en-US" sz="2400" i="1">
                <a:solidFill>
                  <a:srgbClr val="0000D4"/>
                </a:solidFill>
                <a:latin typeface="Symbol" pitchFamily="18" charset="2"/>
                <a:ea typeface="+mn-ea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)]</a:t>
            </a:r>
            <a:endParaRPr lang="en-US" sz="1800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77000" y="838200"/>
            <a:ext cx="838200" cy="6858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495800"/>
            <a:ext cx="2998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Of course, much more challenging because of: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Pileup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Gain changes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Coherent </a:t>
            </a:r>
            <a:r>
              <a:rPr lang="en-US" sz="1800" dirty="0" err="1">
                <a:solidFill>
                  <a:srgbClr val="000080"/>
                </a:solidFill>
                <a:ea typeface="+mn-ea"/>
              </a:rPr>
              <a:t>Betatron</a:t>
            </a:r>
            <a:r>
              <a:rPr lang="en-US" sz="1800" dirty="0">
                <a:solidFill>
                  <a:srgbClr val="000080"/>
                </a:solidFill>
                <a:ea typeface="+mn-ea"/>
              </a:rPr>
              <a:t> Oscillations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80"/>
                </a:solidFill>
                <a:ea typeface="+mn-ea"/>
              </a:rPr>
              <a:t>Muon</a:t>
            </a:r>
            <a:r>
              <a:rPr lang="en-US" sz="1800" dirty="0">
                <a:solidFill>
                  <a:srgbClr val="000080"/>
                </a:solidFill>
                <a:ea typeface="+mn-ea"/>
              </a:rPr>
              <a:t> Losses</a:t>
            </a:r>
          </a:p>
        </p:txBody>
      </p:sp>
    </p:spTree>
    <p:extLst>
      <p:ext uri="{BB962C8B-B14F-4D97-AF65-F5344CB8AC3E}">
        <p14:creationId xmlns:p14="http://schemas.microsoft.com/office/powerpoint/2010/main" val="947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0063"/>
            <a:ext cx="85725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33690" r="10052"/>
          <a:stretch/>
        </p:blipFill>
        <p:spPr bwMode="auto">
          <a:xfrm>
            <a:off x="609600" y="4648200"/>
            <a:ext cx="1806286" cy="15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464234" y="2869709"/>
            <a:ext cx="1308295" cy="2124322"/>
          </a:xfrm>
          <a:custGeom>
            <a:avLst/>
            <a:gdLst>
              <a:gd name="connsiteX0" fmla="*/ 211015 w 1308295"/>
              <a:gd name="connsiteY0" fmla="*/ 2124322 h 2124322"/>
              <a:gd name="connsiteX1" fmla="*/ 126609 w 1308295"/>
              <a:gd name="connsiteY1" fmla="*/ 2053983 h 2124322"/>
              <a:gd name="connsiteX2" fmla="*/ 70338 w 1308295"/>
              <a:gd name="connsiteY2" fmla="*/ 1969577 h 2124322"/>
              <a:gd name="connsiteX3" fmla="*/ 56271 w 1308295"/>
              <a:gd name="connsiteY3" fmla="*/ 1927374 h 2124322"/>
              <a:gd name="connsiteX4" fmla="*/ 28135 w 1308295"/>
              <a:gd name="connsiteY4" fmla="*/ 1885171 h 2124322"/>
              <a:gd name="connsiteX5" fmla="*/ 0 w 1308295"/>
              <a:gd name="connsiteY5" fmla="*/ 1688223 h 2124322"/>
              <a:gd name="connsiteX6" fmla="*/ 28135 w 1308295"/>
              <a:gd name="connsiteY6" fmla="*/ 1266193 h 2124322"/>
              <a:gd name="connsiteX7" fmla="*/ 56271 w 1308295"/>
              <a:gd name="connsiteY7" fmla="*/ 1153651 h 2124322"/>
              <a:gd name="connsiteX8" fmla="*/ 98474 w 1308295"/>
              <a:gd name="connsiteY8" fmla="*/ 1055177 h 2124322"/>
              <a:gd name="connsiteX9" fmla="*/ 126609 w 1308295"/>
              <a:gd name="connsiteY9" fmla="*/ 998906 h 2124322"/>
              <a:gd name="connsiteX10" fmla="*/ 154744 w 1308295"/>
              <a:gd name="connsiteY10" fmla="*/ 914500 h 2124322"/>
              <a:gd name="connsiteX11" fmla="*/ 168812 w 1308295"/>
              <a:gd name="connsiteY11" fmla="*/ 872297 h 2124322"/>
              <a:gd name="connsiteX12" fmla="*/ 196948 w 1308295"/>
              <a:gd name="connsiteY12" fmla="*/ 830094 h 2124322"/>
              <a:gd name="connsiteX13" fmla="*/ 239151 w 1308295"/>
              <a:gd name="connsiteY13" fmla="*/ 731620 h 2124322"/>
              <a:gd name="connsiteX14" fmla="*/ 253218 w 1308295"/>
              <a:gd name="connsiteY14" fmla="*/ 689417 h 2124322"/>
              <a:gd name="connsiteX15" fmla="*/ 323557 w 1308295"/>
              <a:gd name="connsiteY15" fmla="*/ 605011 h 2124322"/>
              <a:gd name="connsiteX16" fmla="*/ 379828 w 1308295"/>
              <a:gd name="connsiteY16" fmla="*/ 548740 h 2124322"/>
              <a:gd name="connsiteX17" fmla="*/ 478301 w 1308295"/>
              <a:gd name="connsiteY17" fmla="*/ 450266 h 2124322"/>
              <a:gd name="connsiteX18" fmla="*/ 562708 w 1308295"/>
              <a:gd name="connsiteY18" fmla="*/ 408063 h 2124322"/>
              <a:gd name="connsiteX19" fmla="*/ 604911 w 1308295"/>
              <a:gd name="connsiteY19" fmla="*/ 365860 h 2124322"/>
              <a:gd name="connsiteX20" fmla="*/ 647114 w 1308295"/>
              <a:gd name="connsiteY20" fmla="*/ 337725 h 2124322"/>
              <a:gd name="connsiteX21" fmla="*/ 689317 w 1308295"/>
              <a:gd name="connsiteY21" fmla="*/ 323657 h 2124322"/>
              <a:gd name="connsiteX22" fmla="*/ 745588 w 1308295"/>
              <a:gd name="connsiteY22" fmla="*/ 295522 h 2124322"/>
              <a:gd name="connsiteX23" fmla="*/ 815926 w 1308295"/>
              <a:gd name="connsiteY23" fmla="*/ 253319 h 2124322"/>
              <a:gd name="connsiteX24" fmla="*/ 858129 w 1308295"/>
              <a:gd name="connsiteY24" fmla="*/ 225183 h 2124322"/>
              <a:gd name="connsiteX25" fmla="*/ 900332 w 1308295"/>
              <a:gd name="connsiteY25" fmla="*/ 211116 h 2124322"/>
              <a:gd name="connsiteX26" fmla="*/ 956603 w 1308295"/>
              <a:gd name="connsiteY26" fmla="*/ 182980 h 2124322"/>
              <a:gd name="connsiteX27" fmla="*/ 998806 w 1308295"/>
              <a:gd name="connsiteY27" fmla="*/ 154845 h 2124322"/>
              <a:gd name="connsiteX28" fmla="*/ 1041009 w 1308295"/>
              <a:gd name="connsiteY28" fmla="*/ 140777 h 2124322"/>
              <a:gd name="connsiteX29" fmla="*/ 1125415 w 1308295"/>
              <a:gd name="connsiteY29" fmla="*/ 84506 h 2124322"/>
              <a:gd name="connsiteX30" fmla="*/ 1223889 w 1308295"/>
              <a:gd name="connsiteY30" fmla="*/ 56371 h 2124322"/>
              <a:gd name="connsiteX31" fmla="*/ 1266092 w 1308295"/>
              <a:gd name="connsiteY31" fmla="*/ 28236 h 2124322"/>
              <a:gd name="connsiteX32" fmla="*/ 1308295 w 1308295"/>
              <a:gd name="connsiteY32" fmla="*/ 100 h 212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08295" h="2124322">
                <a:moveTo>
                  <a:pt x="211015" y="2124322"/>
                </a:moveTo>
                <a:cubicBezTo>
                  <a:pt x="94719" y="2077802"/>
                  <a:pt x="167565" y="2127704"/>
                  <a:pt x="126609" y="2053983"/>
                </a:cubicBezTo>
                <a:cubicBezTo>
                  <a:pt x="110187" y="2024424"/>
                  <a:pt x="70338" y="1969577"/>
                  <a:pt x="70338" y="1969577"/>
                </a:cubicBezTo>
                <a:cubicBezTo>
                  <a:pt x="65649" y="1955509"/>
                  <a:pt x="62903" y="1940637"/>
                  <a:pt x="56271" y="1927374"/>
                </a:cubicBezTo>
                <a:cubicBezTo>
                  <a:pt x="48710" y="1912252"/>
                  <a:pt x="32007" y="1901629"/>
                  <a:pt x="28135" y="1885171"/>
                </a:cubicBezTo>
                <a:cubicBezTo>
                  <a:pt x="12946" y="1820618"/>
                  <a:pt x="9378" y="1753872"/>
                  <a:pt x="0" y="1688223"/>
                </a:cubicBezTo>
                <a:cubicBezTo>
                  <a:pt x="4037" y="1599416"/>
                  <a:pt x="5560" y="1386591"/>
                  <a:pt x="28135" y="1266193"/>
                </a:cubicBezTo>
                <a:cubicBezTo>
                  <a:pt x="35261" y="1228187"/>
                  <a:pt x="38978" y="1188237"/>
                  <a:pt x="56271" y="1153651"/>
                </a:cubicBezTo>
                <a:cubicBezTo>
                  <a:pt x="149583" y="967024"/>
                  <a:pt x="36376" y="1200072"/>
                  <a:pt x="98474" y="1055177"/>
                </a:cubicBezTo>
                <a:cubicBezTo>
                  <a:pt x="106735" y="1035902"/>
                  <a:pt x="118821" y="1018377"/>
                  <a:pt x="126609" y="998906"/>
                </a:cubicBezTo>
                <a:cubicBezTo>
                  <a:pt x="137623" y="971370"/>
                  <a:pt x="145366" y="942635"/>
                  <a:pt x="154744" y="914500"/>
                </a:cubicBezTo>
                <a:cubicBezTo>
                  <a:pt x="159433" y="900432"/>
                  <a:pt x="160586" y="884635"/>
                  <a:pt x="168812" y="872297"/>
                </a:cubicBezTo>
                <a:lnTo>
                  <a:pt x="196948" y="830094"/>
                </a:lnTo>
                <a:cubicBezTo>
                  <a:pt x="226225" y="712981"/>
                  <a:pt x="190575" y="828771"/>
                  <a:pt x="239151" y="731620"/>
                </a:cubicBezTo>
                <a:cubicBezTo>
                  <a:pt x="245783" y="718357"/>
                  <a:pt x="246586" y="702680"/>
                  <a:pt x="253218" y="689417"/>
                </a:cubicBezTo>
                <a:cubicBezTo>
                  <a:pt x="272802" y="650248"/>
                  <a:pt x="292447" y="636121"/>
                  <a:pt x="323557" y="605011"/>
                </a:cubicBezTo>
                <a:cubicBezTo>
                  <a:pt x="361068" y="492471"/>
                  <a:pt x="304801" y="623767"/>
                  <a:pt x="379828" y="548740"/>
                </a:cubicBezTo>
                <a:cubicBezTo>
                  <a:pt x="492697" y="435871"/>
                  <a:pt x="382806" y="482099"/>
                  <a:pt x="478301" y="450266"/>
                </a:cubicBezTo>
                <a:cubicBezTo>
                  <a:pt x="555683" y="372887"/>
                  <a:pt x="441712" y="477204"/>
                  <a:pt x="562708" y="408063"/>
                </a:cubicBezTo>
                <a:cubicBezTo>
                  <a:pt x="579981" y="398192"/>
                  <a:pt x="589627" y="378596"/>
                  <a:pt x="604911" y="365860"/>
                </a:cubicBezTo>
                <a:cubicBezTo>
                  <a:pt x="617899" y="355036"/>
                  <a:pt x="631992" y="345286"/>
                  <a:pt x="647114" y="337725"/>
                </a:cubicBezTo>
                <a:cubicBezTo>
                  <a:pt x="660377" y="331093"/>
                  <a:pt x="675687" y="329498"/>
                  <a:pt x="689317" y="323657"/>
                </a:cubicBezTo>
                <a:cubicBezTo>
                  <a:pt x="708592" y="315396"/>
                  <a:pt x="726831" y="304900"/>
                  <a:pt x="745588" y="295522"/>
                </a:cubicBezTo>
                <a:cubicBezTo>
                  <a:pt x="800543" y="240565"/>
                  <a:pt x="742878" y="289843"/>
                  <a:pt x="815926" y="253319"/>
                </a:cubicBezTo>
                <a:cubicBezTo>
                  <a:pt x="831048" y="245758"/>
                  <a:pt x="843007" y="232744"/>
                  <a:pt x="858129" y="225183"/>
                </a:cubicBezTo>
                <a:cubicBezTo>
                  <a:pt x="871392" y="218551"/>
                  <a:pt x="886702" y="216957"/>
                  <a:pt x="900332" y="211116"/>
                </a:cubicBezTo>
                <a:cubicBezTo>
                  <a:pt x="919607" y="202855"/>
                  <a:pt x="938395" y="193385"/>
                  <a:pt x="956603" y="182980"/>
                </a:cubicBezTo>
                <a:cubicBezTo>
                  <a:pt x="971283" y="174592"/>
                  <a:pt x="983684" y="162406"/>
                  <a:pt x="998806" y="154845"/>
                </a:cubicBezTo>
                <a:cubicBezTo>
                  <a:pt x="1012069" y="148213"/>
                  <a:pt x="1028046" y="147978"/>
                  <a:pt x="1041009" y="140777"/>
                </a:cubicBezTo>
                <a:cubicBezTo>
                  <a:pt x="1070568" y="124355"/>
                  <a:pt x="1093336" y="95199"/>
                  <a:pt x="1125415" y="84506"/>
                </a:cubicBezTo>
                <a:cubicBezTo>
                  <a:pt x="1185960" y="64325"/>
                  <a:pt x="1153232" y="74036"/>
                  <a:pt x="1223889" y="56371"/>
                </a:cubicBezTo>
                <a:cubicBezTo>
                  <a:pt x="1237957" y="46993"/>
                  <a:pt x="1252890" y="38798"/>
                  <a:pt x="1266092" y="28236"/>
                </a:cubicBezTo>
                <a:cubicBezTo>
                  <a:pt x="1305407" y="-3216"/>
                  <a:pt x="1278185" y="100"/>
                  <a:pt x="1308295" y="10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31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0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4788"/>
            <a:ext cx="84582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0098"/>
            <a:ext cx="451859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68812" y="3671630"/>
            <a:ext cx="1209822" cy="2180530"/>
          </a:xfrm>
          <a:custGeom>
            <a:avLst/>
            <a:gdLst>
              <a:gd name="connsiteX0" fmla="*/ 337625 w 1209822"/>
              <a:gd name="connsiteY0" fmla="*/ 2180530 h 2180530"/>
              <a:gd name="connsiteX1" fmla="*/ 182880 w 1209822"/>
              <a:gd name="connsiteY1" fmla="*/ 2138327 h 2180530"/>
              <a:gd name="connsiteX2" fmla="*/ 168813 w 1209822"/>
              <a:gd name="connsiteY2" fmla="*/ 2096124 h 2180530"/>
              <a:gd name="connsiteX3" fmla="*/ 140677 w 1209822"/>
              <a:gd name="connsiteY3" fmla="*/ 2067988 h 2180530"/>
              <a:gd name="connsiteX4" fmla="*/ 112542 w 1209822"/>
              <a:gd name="connsiteY4" fmla="*/ 2025785 h 2180530"/>
              <a:gd name="connsiteX5" fmla="*/ 98474 w 1209822"/>
              <a:gd name="connsiteY5" fmla="*/ 1983582 h 2180530"/>
              <a:gd name="connsiteX6" fmla="*/ 42203 w 1209822"/>
              <a:gd name="connsiteY6" fmla="*/ 1899176 h 2180530"/>
              <a:gd name="connsiteX7" fmla="*/ 14068 w 1209822"/>
              <a:gd name="connsiteY7" fmla="*/ 1800702 h 2180530"/>
              <a:gd name="connsiteX8" fmla="*/ 0 w 1209822"/>
              <a:gd name="connsiteY8" fmla="*/ 1688161 h 2180530"/>
              <a:gd name="connsiteX9" fmla="*/ 14068 w 1209822"/>
              <a:gd name="connsiteY9" fmla="*/ 1266130 h 2180530"/>
              <a:gd name="connsiteX10" fmla="*/ 28136 w 1209822"/>
              <a:gd name="connsiteY10" fmla="*/ 1111385 h 2180530"/>
              <a:gd name="connsiteX11" fmla="*/ 112542 w 1209822"/>
              <a:gd name="connsiteY11" fmla="*/ 914438 h 2180530"/>
              <a:gd name="connsiteX12" fmla="*/ 140677 w 1209822"/>
              <a:gd name="connsiteY12" fmla="*/ 830032 h 2180530"/>
              <a:gd name="connsiteX13" fmla="*/ 154745 w 1209822"/>
              <a:gd name="connsiteY13" fmla="*/ 787828 h 2180530"/>
              <a:gd name="connsiteX14" fmla="*/ 196948 w 1209822"/>
              <a:gd name="connsiteY14" fmla="*/ 745625 h 2180530"/>
              <a:gd name="connsiteX15" fmla="*/ 211016 w 1209822"/>
              <a:gd name="connsiteY15" fmla="*/ 689355 h 2180530"/>
              <a:gd name="connsiteX16" fmla="*/ 267286 w 1209822"/>
              <a:gd name="connsiteY16" fmla="*/ 619016 h 2180530"/>
              <a:gd name="connsiteX17" fmla="*/ 309490 w 1209822"/>
              <a:gd name="connsiteY17" fmla="*/ 548678 h 2180530"/>
              <a:gd name="connsiteX18" fmla="*/ 393896 w 1209822"/>
              <a:gd name="connsiteY18" fmla="*/ 436136 h 2180530"/>
              <a:gd name="connsiteX19" fmla="*/ 436099 w 1209822"/>
              <a:gd name="connsiteY19" fmla="*/ 408001 h 2180530"/>
              <a:gd name="connsiteX20" fmla="*/ 450166 w 1209822"/>
              <a:gd name="connsiteY20" fmla="*/ 365798 h 2180530"/>
              <a:gd name="connsiteX21" fmla="*/ 506437 w 1209822"/>
              <a:gd name="connsiteY21" fmla="*/ 295459 h 2180530"/>
              <a:gd name="connsiteX22" fmla="*/ 548640 w 1209822"/>
              <a:gd name="connsiteY22" fmla="*/ 267324 h 2180530"/>
              <a:gd name="connsiteX23" fmla="*/ 618979 w 1209822"/>
              <a:gd name="connsiteY23" fmla="*/ 211053 h 2180530"/>
              <a:gd name="connsiteX24" fmla="*/ 717453 w 1209822"/>
              <a:gd name="connsiteY24" fmla="*/ 154782 h 2180530"/>
              <a:gd name="connsiteX25" fmla="*/ 773723 w 1209822"/>
              <a:gd name="connsiteY25" fmla="*/ 126647 h 2180530"/>
              <a:gd name="connsiteX26" fmla="*/ 815926 w 1209822"/>
              <a:gd name="connsiteY26" fmla="*/ 98512 h 2180530"/>
              <a:gd name="connsiteX27" fmla="*/ 886265 w 1209822"/>
              <a:gd name="connsiteY27" fmla="*/ 84444 h 2180530"/>
              <a:gd name="connsiteX28" fmla="*/ 998806 w 1209822"/>
              <a:gd name="connsiteY28" fmla="*/ 42241 h 2180530"/>
              <a:gd name="connsiteX29" fmla="*/ 1041010 w 1209822"/>
              <a:gd name="connsiteY29" fmla="*/ 28173 h 2180530"/>
              <a:gd name="connsiteX30" fmla="*/ 1153551 w 1209822"/>
              <a:gd name="connsiteY30" fmla="*/ 14105 h 2180530"/>
              <a:gd name="connsiteX31" fmla="*/ 1209822 w 1209822"/>
              <a:gd name="connsiteY31" fmla="*/ 38 h 21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9822" h="2180530">
                <a:moveTo>
                  <a:pt x="337625" y="2180530"/>
                </a:moveTo>
                <a:cubicBezTo>
                  <a:pt x="297647" y="2174819"/>
                  <a:pt x="218682" y="2174129"/>
                  <a:pt x="182880" y="2138327"/>
                </a:cubicBezTo>
                <a:cubicBezTo>
                  <a:pt x="172395" y="2127842"/>
                  <a:pt x="176442" y="2108839"/>
                  <a:pt x="168813" y="2096124"/>
                </a:cubicBezTo>
                <a:cubicBezTo>
                  <a:pt x="161989" y="2084751"/>
                  <a:pt x="148963" y="2078345"/>
                  <a:pt x="140677" y="2067988"/>
                </a:cubicBezTo>
                <a:cubicBezTo>
                  <a:pt x="130115" y="2054786"/>
                  <a:pt x="120103" y="2040907"/>
                  <a:pt x="112542" y="2025785"/>
                </a:cubicBezTo>
                <a:cubicBezTo>
                  <a:pt x="105910" y="2012522"/>
                  <a:pt x="105675" y="1996545"/>
                  <a:pt x="98474" y="1983582"/>
                </a:cubicBezTo>
                <a:cubicBezTo>
                  <a:pt x="82052" y="1954023"/>
                  <a:pt x="42203" y="1899176"/>
                  <a:pt x="42203" y="1899176"/>
                </a:cubicBezTo>
                <a:cubicBezTo>
                  <a:pt x="31055" y="1865729"/>
                  <a:pt x="19955" y="1836026"/>
                  <a:pt x="14068" y="1800702"/>
                </a:cubicBezTo>
                <a:cubicBezTo>
                  <a:pt x="7853" y="1763411"/>
                  <a:pt x="4689" y="1725675"/>
                  <a:pt x="0" y="1688161"/>
                </a:cubicBezTo>
                <a:cubicBezTo>
                  <a:pt x="4689" y="1547484"/>
                  <a:pt x="7210" y="1406718"/>
                  <a:pt x="14068" y="1266130"/>
                </a:cubicBezTo>
                <a:cubicBezTo>
                  <a:pt x="16592" y="1214397"/>
                  <a:pt x="19135" y="1162391"/>
                  <a:pt x="28136" y="1111385"/>
                </a:cubicBezTo>
                <a:cubicBezTo>
                  <a:pt x="46575" y="1006896"/>
                  <a:pt x="75476" y="1025636"/>
                  <a:pt x="112542" y="914438"/>
                </a:cubicBezTo>
                <a:lnTo>
                  <a:pt x="140677" y="830032"/>
                </a:lnTo>
                <a:cubicBezTo>
                  <a:pt x="145366" y="815964"/>
                  <a:pt x="144259" y="798314"/>
                  <a:pt x="154745" y="787828"/>
                </a:cubicBezTo>
                <a:lnTo>
                  <a:pt x="196948" y="745625"/>
                </a:lnTo>
                <a:cubicBezTo>
                  <a:pt x="201637" y="726868"/>
                  <a:pt x="203400" y="707126"/>
                  <a:pt x="211016" y="689355"/>
                </a:cubicBezTo>
                <a:cubicBezTo>
                  <a:pt x="224326" y="658300"/>
                  <a:pt x="244598" y="641705"/>
                  <a:pt x="267286" y="619016"/>
                </a:cubicBezTo>
                <a:cubicBezTo>
                  <a:pt x="294185" y="538319"/>
                  <a:pt x="263143" y="610474"/>
                  <a:pt x="309490" y="548678"/>
                </a:cubicBezTo>
                <a:cubicBezTo>
                  <a:pt x="343244" y="503673"/>
                  <a:pt x="353567" y="468399"/>
                  <a:pt x="393896" y="436136"/>
                </a:cubicBezTo>
                <a:cubicBezTo>
                  <a:pt x="407098" y="425574"/>
                  <a:pt x="422031" y="417379"/>
                  <a:pt x="436099" y="408001"/>
                </a:cubicBezTo>
                <a:cubicBezTo>
                  <a:pt x="440788" y="393933"/>
                  <a:pt x="443534" y="379061"/>
                  <a:pt x="450166" y="365798"/>
                </a:cubicBezTo>
                <a:cubicBezTo>
                  <a:pt x="462350" y="341429"/>
                  <a:pt x="484632" y="312903"/>
                  <a:pt x="506437" y="295459"/>
                </a:cubicBezTo>
                <a:cubicBezTo>
                  <a:pt x="519639" y="284897"/>
                  <a:pt x="534572" y="276702"/>
                  <a:pt x="548640" y="267324"/>
                </a:cubicBezTo>
                <a:cubicBezTo>
                  <a:pt x="611565" y="172938"/>
                  <a:pt x="537438" y="265414"/>
                  <a:pt x="618979" y="211053"/>
                </a:cubicBezTo>
                <a:cubicBezTo>
                  <a:pt x="772034" y="109016"/>
                  <a:pt x="547438" y="218538"/>
                  <a:pt x="717453" y="154782"/>
                </a:cubicBezTo>
                <a:cubicBezTo>
                  <a:pt x="737088" y="147419"/>
                  <a:pt x="755515" y="137051"/>
                  <a:pt x="773723" y="126647"/>
                </a:cubicBezTo>
                <a:cubicBezTo>
                  <a:pt x="788403" y="118259"/>
                  <a:pt x="800095" y="104448"/>
                  <a:pt x="815926" y="98512"/>
                </a:cubicBezTo>
                <a:cubicBezTo>
                  <a:pt x="838314" y="90116"/>
                  <a:pt x="862819" y="89133"/>
                  <a:pt x="886265" y="84444"/>
                </a:cubicBezTo>
                <a:cubicBezTo>
                  <a:pt x="973680" y="40736"/>
                  <a:pt x="909421" y="67779"/>
                  <a:pt x="998806" y="42241"/>
                </a:cubicBezTo>
                <a:cubicBezTo>
                  <a:pt x="1013064" y="38167"/>
                  <a:pt x="1026420" y="30826"/>
                  <a:pt x="1041010" y="28173"/>
                </a:cubicBezTo>
                <a:cubicBezTo>
                  <a:pt x="1078206" y="21410"/>
                  <a:pt x="1116037" y="18794"/>
                  <a:pt x="1153551" y="14105"/>
                </a:cubicBezTo>
                <a:cubicBezTo>
                  <a:pt x="1200203" y="-1445"/>
                  <a:pt x="1180925" y="38"/>
                  <a:pt x="1209822" y="3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8803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SiPM boards optimized to produce PMT-like pulses to exploit short pulse duration of Cherenkov crystals  (relevant: pileup)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06" y="1219200"/>
            <a:ext cx="3980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32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3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Laser-based calibration system</a:t>
            </a:r>
            <a:endParaRPr lang="en-US" sz="16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1"/>
          <a:stretch/>
        </p:blipFill>
        <p:spPr bwMode="auto">
          <a:xfrm>
            <a:off x="304799" y="685800"/>
            <a:ext cx="5810415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09119"/>
            <a:ext cx="1680320" cy="148510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51475"/>
          <a:stretch/>
        </p:blipFill>
        <p:spPr bwMode="auto">
          <a:xfrm>
            <a:off x="152063" y="5334000"/>
            <a:ext cx="2725737" cy="1007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3320" y="2376099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Front Panel Prisms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20" y="4475780"/>
            <a:ext cx="3810000" cy="20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214" y="4236353"/>
            <a:ext cx="224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</a:rPr>
              <a:t>-4</a:t>
            </a:r>
            <a:r>
              <a:rPr lang="en-US" sz="1600" dirty="0" smtClean="0">
                <a:solidFill>
                  <a:srgbClr val="FF0000"/>
                </a:solidFill>
              </a:rPr>
              <a:t> / h demonstrated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33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7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45592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696912"/>
          </a:xfrm>
        </p:spPr>
        <p:txBody>
          <a:bodyPr/>
          <a:lstStyle/>
          <a:p>
            <a:r>
              <a:rPr lang="en-US" dirty="0" smtClean="0"/>
              <a:t>What impacts statistical precision for 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 counts in final histogram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0"/>
            <a:ext cx="8229600" cy="2209800"/>
          </a:xfrm>
        </p:spPr>
        <p:txBody>
          <a:bodyPr/>
          <a:lstStyle/>
          <a:p>
            <a:r>
              <a:rPr lang="en-US" dirty="0" smtClean="0"/>
              <a:t>Higher momentum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larger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gt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latin typeface="+mj-lt"/>
                <a:sym typeface="Wingdings" panose="05000000000000000000" pitchFamily="2" charset="2"/>
              </a:rPr>
              <a:t>Higher magnetic field  </a:t>
            </a:r>
            <a:r>
              <a:rPr lang="en-US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greater 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b="1" baseline="-25000" dirty="0" err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a</a:t>
            </a:r>
            <a:r>
              <a:rPr lang="en-US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endParaRPr lang="en-US" b="1" baseline="-25000" dirty="0" smtClean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en-US" dirty="0" smtClean="0">
                <a:latin typeface="+mj-lt"/>
                <a:sym typeface="Wingdings" panose="05000000000000000000" pitchFamily="2" charset="2"/>
              </a:rPr>
              <a:t>Polarization 		</a:t>
            </a:r>
          </a:p>
          <a:p>
            <a:r>
              <a:rPr lang="en-US" dirty="0" smtClean="0">
                <a:latin typeface="+mj-lt"/>
                <a:sym typeface="Wingdings" panose="05000000000000000000" pitchFamily="2" charset="2"/>
              </a:rPr>
              <a:t>Asymmetry </a:t>
            </a:r>
          </a:p>
          <a:p>
            <a:pPr lvl="1"/>
            <a:r>
              <a:rPr lang="en-US" dirty="0" smtClean="0">
                <a:latin typeface="+mj-lt"/>
                <a:sym typeface="Wingdings" panose="05000000000000000000" pitchFamily="2" charset="2"/>
              </a:rPr>
              <a:t>determined by threshold cut, which also impacts the count rate </a:t>
            </a:r>
            <a:r>
              <a:rPr lang="en-US" b="1" i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22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J-PARC approach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203"/>
            <a:ext cx="913393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6" y="6443281"/>
            <a:ext cx="913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*Slides derived from talk by Glen Marshall, July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/>
              <a:t>What makes them different?</a:t>
            </a:r>
            <a:endParaRPr sz="4400" dirty="0"/>
          </a:p>
        </p:txBody>
      </p:sp>
      <p:sp>
        <p:nvSpPr>
          <p:cNvPr id="265" name="Shape 265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257800"/>
          </a:xfrm>
          <a:prstGeom prst="rect">
            <a:avLst/>
          </a:prstGeom>
        </p:spPr>
        <p:txBody>
          <a:bodyPr/>
          <a:lstStyle/>
          <a:p>
            <a:pPr marL="605921" indent="-382687">
              <a:defRPr sz="1800"/>
            </a:pPr>
            <a:r>
              <a:rPr lang="en-US" sz="2800" dirty="0" smtClean="0">
                <a:solidFill>
                  <a:srgbClr val="002060"/>
                </a:solidFill>
              </a:rPr>
              <a:t>Eliminate electric focusing </a:t>
            </a:r>
            <a:r>
              <a:rPr lang="en-US" sz="2800" dirty="0" smtClean="0">
                <a:solidFill>
                  <a:srgbClr val="002060"/>
                </a:solidFill>
              </a:rPr>
              <a:t>removes </a:t>
            </a:r>
            <a:r>
              <a:rPr lang="en-US" sz="2800" b="1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x </a:t>
            </a:r>
            <a:r>
              <a:rPr lang="en-US" sz="2800" b="1" i="1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term</a:t>
            </a:r>
          </a:p>
          <a:p>
            <a:pPr marL="605921" indent="-382687">
              <a:defRPr sz="1800"/>
            </a:pPr>
            <a:endParaRPr lang="en-US" sz="2800" dirty="0">
              <a:solidFill>
                <a:schemeClr val="bg1"/>
              </a:solidFill>
            </a:endParaRPr>
          </a:p>
          <a:p>
            <a:pPr marL="605921" indent="-382687">
              <a:defRPr sz="1800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5921" indent="-382687">
              <a:defRPr sz="1800"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Do need </a:t>
            </a:r>
            <a:r>
              <a:rPr lang="en-US" sz="2800" dirty="0">
                <a:solidFill>
                  <a:srgbClr val="002060"/>
                </a:solidFill>
              </a:rPr>
              <a:t>~zero P</a:t>
            </a:r>
            <a:r>
              <a:rPr lang="en-US" sz="2800" baseline="-25000" dirty="0">
                <a:solidFill>
                  <a:srgbClr val="002060"/>
                </a:solidFill>
              </a:rPr>
              <a:t>T</a:t>
            </a:r>
            <a:r>
              <a:rPr lang="en-US" sz="2800" dirty="0">
                <a:solidFill>
                  <a:srgbClr val="002060"/>
                </a:solidFill>
              </a:rPr>
              <a:t> to store </a:t>
            </a:r>
            <a:r>
              <a:rPr lang="en-US" sz="2800" dirty="0" smtClean="0">
                <a:solidFill>
                  <a:srgbClr val="002060"/>
                </a:solidFill>
              </a:rPr>
              <a:t>muons</a:t>
            </a:r>
          </a:p>
          <a:p>
            <a:pPr marL="605921" indent="-382687">
              <a:defRPr sz="1800"/>
            </a:pPr>
            <a:r>
              <a:rPr lang="en-US" sz="2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Not constrained to run at the “magic 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momentum” </a:t>
            </a:r>
            <a:endParaRPr sz="2800" dirty="0">
              <a:solidFill>
                <a:srgbClr val="002060"/>
              </a:solidFill>
            </a:endParaRPr>
          </a:p>
          <a:p>
            <a:pPr marL="605921" indent="-382687">
              <a:defRPr sz="1800"/>
            </a:pPr>
            <a:r>
              <a:rPr lang="en-US" sz="2800" dirty="0" smtClean="0">
                <a:solidFill>
                  <a:srgbClr val="002060"/>
                </a:solidFill>
              </a:rPr>
              <a:t>Create “</a:t>
            </a:r>
            <a:r>
              <a:rPr lang="en-US" sz="2800" dirty="0" smtClean="0">
                <a:solidFill>
                  <a:srgbClr val="FF0000"/>
                </a:solidFill>
              </a:rPr>
              <a:t>ultra-cold</a:t>
            </a:r>
            <a:r>
              <a:rPr lang="en-US" sz="2800" dirty="0" smtClean="0">
                <a:solidFill>
                  <a:srgbClr val="002060"/>
                </a:solidFill>
              </a:rPr>
              <a:t>” muon source; accelerate, and inject into compact storage ring.</a:t>
            </a:r>
          </a:p>
          <a:p>
            <a:pPr marL="605921" indent="-382687">
              <a:defRPr sz="1800"/>
            </a:pPr>
            <a:r>
              <a:rPr lang="en-US" sz="2800" dirty="0" smtClean="0">
                <a:solidFill>
                  <a:srgbClr val="002060"/>
                </a:solidFill>
              </a:rPr>
              <a:t>Consequences are quite interesting …</a:t>
            </a:r>
          </a:p>
          <a:p>
            <a:pPr marL="1005971" lvl="1" indent="-382687">
              <a:defRPr sz="1800"/>
            </a:pPr>
            <a:r>
              <a:rPr lang="en-US" dirty="0" smtClean="0"/>
              <a:t>Smaller magnet; intrinsically more uniform</a:t>
            </a:r>
          </a:p>
          <a:p>
            <a:pPr marL="1005971" lvl="1" indent="-382687">
              <a:defRPr sz="1800"/>
            </a:pPr>
            <a:r>
              <a:rPr lang="en-US" dirty="0" smtClean="0">
                <a:solidFill>
                  <a:schemeClr val="bg1"/>
                </a:solidFill>
              </a:rPr>
              <a:t>Issues related to needed counts</a:t>
            </a:r>
          </a:p>
          <a:p>
            <a:pPr marL="605921" indent="-382687">
              <a:defRPr sz="1800"/>
            </a:pPr>
            <a:r>
              <a:rPr lang="en-US" sz="2800" dirty="0" smtClean="0">
                <a:solidFill>
                  <a:srgbClr val="002060"/>
                </a:solidFill>
              </a:rPr>
              <a:t>Aim for BNL level precision as an important check 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36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6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1447800"/>
            <a:ext cx="4013246" cy="87302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 flipH="1">
            <a:off x="4267200" y="1447801"/>
            <a:ext cx="1905000" cy="873026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5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76" y="304800"/>
            <a:ext cx="3607124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/>
              <a:t>Ultra-cold Muons</a:t>
            </a:r>
          </a:p>
        </p:txBody>
      </p:sp>
      <p:sp>
        <p:nvSpPr>
          <p:cNvPr id="271" name="Shape 271"/>
          <p:cNvSpPr>
            <a:spLocks noGrp="1"/>
          </p:cNvSpPr>
          <p:nvPr>
            <p:ph idx="1"/>
          </p:nvPr>
        </p:nvSpPr>
        <p:spPr>
          <a:xfrm>
            <a:off x="152400" y="876300"/>
            <a:ext cx="5791200" cy="5211763"/>
          </a:xfrm>
          <a:prstGeom prst="rect">
            <a:avLst/>
          </a:prstGeom>
        </p:spPr>
        <p:txBody>
          <a:bodyPr/>
          <a:lstStyle/>
          <a:p>
            <a:pPr marL="558086" indent="-334851">
              <a:defRPr sz="1800"/>
            </a:pPr>
            <a:r>
              <a:rPr lang="en-US" sz="2500" dirty="0" smtClean="0"/>
              <a:t>Surface </a:t>
            </a:r>
            <a:r>
              <a:rPr lang="en-US" sz="2500" dirty="0" smtClean="0">
                <a:latin typeface="Symbol" panose="05050102010706020507" pitchFamily="18" charset="2"/>
              </a:rPr>
              <a:t>m</a:t>
            </a:r>
            <a:r>
              <a:rPr lang="en-US" sz="2500" baseline="30000" dirty="0" smtClean="0"/>
              <a:t>+</a:t>
            </a:r>
          </a:p>
          <a:p>
            <a:pPr marL="558086" indent="-334851">
              <a:defRPr sz="1800"/>
            </a:pPr>
            <a:r>
              <a:rPr lang="en-US" sz="2500" dirty="0" smtClean="0"/>
              <a:t>Stop in Aerogel</a:t>
            </a:r>
          </a:p>
          <a:p>
            <a:pPr marL="558086" indent="-334851">
              <a:defRPr sz="1800"/>
            </a:pPr>
            <a:r>
              <a:rPr lang="en-US" sz="2500" dirty="0" smtClean="0"/>
              <a:t>Diffuse Mu into vacuum</a:t>
            </a:r>
          </a:p>
          <a:p>
            <a:pPr marL="558086" indent="-334851">
              <a:defRPr sz="1800"/>
            </a:pPr>
            <a:r>
              <a:rPr lang="en-US" sz="2500" dirty="0" smtClean="0"/>
              <a:t>Ionize </a:t>
            </a:r>
          </a:p>
          <a:p>
            <a:pPr marL="958136" lvl="1" indent="-334851">
              <a:defRPr sz="1800"/>
            </a:pPr>
            <a:r>
              <a:rPr lang="en-US" sz="2100" dirty="0" smtClean="0"/>
              <a:t>1S </a:t>
            </a:r>
            <a:r>
              <a:rPr lang="en-US" sz="2100" dirty="0" smtClean="0">
                <a:sym typeface="Wingdings" panose="05000000000000000000" pitchFamily="2" charset="2"/>
              </a:rPr>
              <a:t> 2Punbound</a:t>
            </a:r>
          </a:p>
          <a:p>
            <a:pPr marL="958136" lvl="1" indent="-334851">
              <a:defRPr sz="1800"/>
            </a:pPr>
            <a:r>
              <a:rPr lang="en-US" sz="21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Max Polarization 50%</a:t>
            </a:r>
          </a:p>
          <a:p>
            <a:pPr marL="558086" indent="-334851">
              <a:defRPr sz="1800"/>
            </a:pPr>
            <a:r>
              <a:rPr lang="en-US" sz="2500" dirty="0" smtClean="0">
                <a:sym typeface="Wingdings" panose="05000000000000000000" pitchFamily="2" charset="2"/>
              </a:rPr>
              <a:t>Accelerate</a:t>
            </a:r>
          </a:p>
          <a:p>
            <a:pPr marL="958136" lvl="1" indent="-334851">
              <a:defRPr sz="1800"/>
            </a:pPr>
            <a:r>
              <a:rPr lang="en-US" sz="2100" dirty="0" smtClean="0">
                <a:sym typeface="Wingdings" panose="05000000000000000000" pitchFamily="2" charset="2"/>
              </a:rPr>
              <a:t>E field, RFQ, linear structures</a:t>
            </a:r>
          </a:p>
          <a:p>
            <a:pPr marL="958136" lvl="1" indent="-334851">
              <a:defRPr sz="1800"/>
            </a:pPr>
            <a:r>
              <a:rPr lang="en-US" sz="2100" dirty="0" smtClean="0">
                <a:sym typeface="Wingdings" panose="05000000000000000000" pitchFamily="2" charset="2"/>
              </a:rPr>
              <a:t>P = 300 MeV/c</a:t>
            </a:r>
          </a:p>
          <a:p>
            <a:pPr marL="958136" lvl="1" indent="-334851">
              <a:defRPr sz="1800"/>
            </a:pPr>
            <a:endParaRPr sz="2100" dirty="0"/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37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7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9352" y="4876800"/>
            <a:ext cx="6370810" cy="17102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 bwMode="auto">
          <a:xfrm>
            <a:off x="5536876" y="304800"/>
            <a:ext cx="254324" cy="11430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915400" cy="47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3813490"/>
            <a:ext cx="4397375" cy="223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4724400"/>
            <a:ext cx="2340936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3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9691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/>
              <a:t>Continuous detector system of silicon trackers</a:t>
            </a:r>
            <a:endParaRPr sz="3600"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39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9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1273" y="588723"/>
            <a:ext cx="3459253" cy="2981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1105892"/>
            <a:ext cx="4792190" cy="244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733800"/>
            <a:ext cx="41052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1" y="4419600"/>
            <a:ext cx="4962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data.  Note shorter lifetime at this momentum, and  lower asymmetry owing to polarization of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" y="23912"/>
            <a:ext cx="1768992" cy="12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71600" y="206375"/>
            <a:ext cx="7772400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rgbClr val="0000FF"/>
                </a:solidFill>
                <a:latin typeface="Chalkboard"/>
                <a:ea typeface="+mj-ea"/>
                <a:cs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algn="l"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Fermilab E989:  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</a:rPr>
              <a:t>34 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</a:rPr>
              <a:t>Institutes;  &gt;150 Members</a:t>
            </a:r>
            <a:endParaRPr lang="en-US" sz="14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595312" y="1543050"/>
            <a:ext cx="3367088" cy="54673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Domestic Universities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Boston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Cornell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Illinois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James Madison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Kentucky </a:t>
            </a:r>
            <a:endParaRPr lang="en-US" sz="1200" b="0" dirty="0" smtClean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Massachusetts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 State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Northern Illinois 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Northwestern (thy)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Regis</a:t>
            </a:r>
          </a:p>
          <a:p>
            <a:pPr lvl="1">
              <a:defRPr/>
            </a:pPr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Texas</a:t>
            </a: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Virginia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Washington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York College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600" b="0" kern="0" dirty="0">
                <a:solidFill>
                  <a:srgbClr val="FF0000"/>
                </a:solidFill>
                <a:latin typeface="+mn-lt"/>
              </a:rPr>
              <a:t>National Labs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Argonne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Brookhaven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err="1" smtClean="0">
                <a:solidFill>
                  <a:srgbClr val="000000"/>
                </a:solidFill>
                <a:latin typeface="+mn-lt"/>
              </a:rPr>
              <a:t>Fermilab</a:t>
            </a: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>
              <a:solidFill>
                <a:srgbClr val="000000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778250" y="914400"/>
            <a:ext cx="219075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Frascati,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Roma 2,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The Netherlands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Groningen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Dresden (thy)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/>
          </a:p>
        </p:txBody>
      </p:sp>
      <p:pic>
        <p:nvPicPr>
          <p:cNvPr id="58372" name="Picture 8" descr="russia_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31" y="30099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9" descr="it-lgfla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10" descr="us_fla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13737"/>
            <a:ext cx="4492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11" descr="Netherlands_fla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242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13" descr="large_flag_of_germany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6576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8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Liverpool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 smtClean="0">
                <a:solidFill>
                  <a:srgbClr val="000000"/>
                </a:solidFill>
              </a:rPr>
              <a:t>Oxford</a:t>
            </a:r>
            <a:endParaRPr lang="en-US" altLang="en-US" sz="1400" b="0" dirty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Korea</a:t>
            </a:r>
            <a:endParaRPr lang="en-US" altLang="en-US" sz="1200" b="0" dirty="0">
              <a:solidFill>
                <a:srgbClr val="FF0000"/>
              </a:solidFill>
            </a:endParaRPr>
          </a:p>
          <a:p>
            <a:pPr lvl="1">
              <a:buClr>
                <a:srgbClr val="000000"/>
              </a:buClr>
            </a:pPr>
            <a:r>
              <a:rPr lang="en-US" altLang="en-US" sz="1200" b="0" dirty="0" smtClean="0"/>
              <a:t>KAIST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dirty="0">
                <a:solidFill>
                  <a:srgbClr val="FF0000"/>
                </a:solidFill>
              </a:rPr>
              <a:t>Russia</a:t>
            </a:r>
            <a:r>
              <a:rPr lang="en-US" sz="1600" b="0" dirty="0">
                <a:solidFill>
                  <a:srgbClr val="000000"/>
                </a:solidFill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err="1">
                <a:solidFill>
                  <a:srgbClr val="000000"/>
                </a:solidFill>
              </a:rPr>
              <a:t>Dubna</a:t>
            </a:r>
            <a:endParaRPr lang="en-US" sz="1200" b="0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Novosibirsk</a:t>
            </a:r>
          </a:p>
          <a:p>
            <a:pPr lvl="1">
              <a:buClr>
                <a:srgbClr val="000000"/>
              </a:buClr>
            </a:pPr>
            <a:endParaRPr lang="en-US" altLang="en-US" sz="1200" b="0" dirty="0">
              <a:solidFill>
                <a:srgbClr val="000000"/>
              </a:solidFill>
            </a:endParaRP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977900"/>
            <a:ext cx="388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032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25" y="2236767"/>
            <a:ext cx="5349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CED99DB5-2040-4222-BE02-EA59C0A76ACA}" type="slidenum">
              <a:rPr lang="en-US" altLang="en-US" sz="1400" b="0"/>
              <a:pPr eaLnBrk="1" hangingPunct="1"/>
              <a:t>4</a:t>
            </a:fld>
            <a:endParaRPr lang="en-US" altLang="en-US" sz="1400" b="0"/>
          </a:p>
        </p:txBody>
      </p:sp>
      <p:sp>
        <p:nvSpPr>
          <p:cNvPr id="7" name="Rectangle 6"/>
          <p:cNvSpPr/>
          <p:nvPr/>
        </p:nvSpPr>
        <p:spPr bwMode="auto">
          <a:xfrm>
            <a:off x="3276600" y="914400"/>
            <a:ext cx="5486400" cy="329320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5100" y="1466850"/>
            <a:ext cx="2959100" cy="4876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69" y="4343400"/>
            <a:ext cx="4299424" cy="22166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57837" y="4350048"/>
            <a:ext cx="1503288" cy="4385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g-2 Physics Week 2015</a:t>
            </a:r>
          </a:p>
          <a:p>
            <a:pPr algn="ctr"/>
            <a:r>
              <a:rPr lang="en-US" sz="1600" dirty="0" smtClean="0"/>
              <a:t>Seattle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90500"/>
            <a:ext cx="85915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419600" y="1524000"/>
            <a:ext cx="32004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1" y="0"/>
            <a:ext cx="8896350" cy="668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86000" y="3962400"/>
            <a:ext cx="4038600" cy="5334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42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0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2362200"/>
            <a:ext cx="7644552" cy="3065438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114300" y="6516468"/>
            <a:ext cx="8915400" cy="215444"/>
          </a:xfrm>
          <a:prstGeom prst="rect">
            <a:avLst/>
          </a:prstGeom>
          <a:solidFill>
            <a:srgbClr val="FFD9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/>
            </a:pPr>
            <a:r>
              <a:rPr sz="1400" dirty="0" err="1"/>
              <a:t>Gorringe</a:t>
            </a:r>
            <a:r>
              <a:rPr sz="1400" dirty="0"/>
              <a:t> and Hertzog, Progress in Nuclear </a:t>
            </a:r>
            <a:r>
              <a:rPr lang="en-US" sz="1400" dirty="0" smtClean="0"/>
              <a:t> </a:t>
            </a:r>
            <a:r>
              <a:rPr sz="1400" dirty="0" smtClean="0"/>
              <a:t>and </a:t>
            </a:r>
            <a:r>
              <a:rPr sz="1400" dirty="0"/>
              <a:t>Particle Physics, </a:t>
            </a:r>
            <a:r>
              <a:rPr lang="en-US" sz="1400" i="1" dirty="0" smtClean="0"/>
              <a:t>Volume </a:t>
            </a:r>
            <a:r>
              <a:rPr lang="en-US" sz="1400" i="1" dirty="0"/>
              <a:t>84 (2015) September 2015</a:t>
            </a:r>
            <a:endParaRPr sz="14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5257800" cy="13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4622800" y="1454185"/>
            <a:ext cx="575733" cy="5270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79067" y="1418167"/>
            <a:ext cx="609600" cy="52708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03488" y="1454185"/>
            <a:ext cx="419312" cy="52708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2000" y="4191000"/>
            <a:ext cx="25146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72000" y="4724400"/>
            <a:ext cx="25146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3124200"/>
            <a:ext cx="2514600" cy="228600"/>
          </a:xfrm>
          <a:prstGeom prst="rect">
            <a:avLst/>
          </a:prstGeom>
          <a:noFill/>
          <a:ln w="38100" cap="flat" cmpd="sng" algn="ctr">
            <a:solidFill>
              <a:srgbClr val="3B902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88052" y="228600"/>
            <a:ext cx="8229600" cy="69691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>
                <a:solidFill>
                  <a:srgbClr val="002060"/>
                </a:solidFill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2390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07581" y="990600"/>
            <a:ext cx="8229600" cy="5141225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FNAL:  status </a:t>
            </a:r>
            <a:r>
              <a:rPr lang="en-US" b="1" i="1" dirty="0">
                <a:solidFill>
                  <a:srgbClr val="FF0000"/>
                </a:solidFill>
              </a:rPr>
              <a:t>and the plan going </a:t>
            </a:r>
            <a:r>
              <a:rPr lang="en-US" b="1" i="1" dirty="0" smtClean="0">
                <a:solidFill>
                  <a:srgbClr val="FF0000"/>
                </a:solidFill>
              </a:rPr>
              <a:t>forward …</a:t>
            </a:r>
            <a:endParaRPr lang="en-US" b="1" i="1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Design complete and implementation well along</a:t>
            </a:r>
          </a:p>
          <a:p>
            <a:pPr lvl="1"/>
            <a:r>
              <a:rPr lang="en-US" dirty="0" smtClean="0"/>
              <a:t>Ring cold; Power “on”</a:t>
            </a:r>
          </a:p>
          <a:p>
            <a:pPr lvl="1"/>
            <a:r>
              <a:rPr lang="en-US" dirty="0" smtClean="0"/>
              <a:t>Construction phase for many subsystems</a:t>
            </a:r>
          </a:p>
          <a:p>
            <a:pPr lvl="1"/>
            <a:r>
              <a:rPr lang="en-US" dirty="0" smtClean="0"/>
              <a:t>Beam expected in early </a:t>
            </a:r>
            <a:r>
              <a:rPr lang="en-US" dirty="0" smtClean="0"/>
              <a:t>2017</a:t>
            </a:r>
          </a:p>
          <a:p>
            <a:pPr lvl="1"/>
            <a:r>
              <a:rPr lang="en-US" dirty="0" smtClean="0"/>
              <a:t>Goal remains </a:t>
            </a:r>
            <a:r>
              <a:rPr lang="en-US" b="1" dirty="0" smtClean="0">
                <a:solidFill>
                  <a:srgbClr val="FF0000"/>
                </a:solidFill>
              </a:rPr>
              <a:t>140 ppb  (or 16 x 10</a:t>
            </a:r>
            <a:r>
              <a:rPr lang="en-US" b="1" baseline="30000" dirty="0" smtClean="0">
                <a:solidFill>
                  <a:srgbClr val="FF0000"/>
                </a:solidFill>
              </a:rPr>
              <a:t>-11</a:t>
            </a:r>
            <a:r>
              <a:rPr lang="en-US" b="1" dirty="0" smtClean="0">
                <a:solidFill>
                  <a:srgbClr val="FF0000"/>
                </a:solidFill>
              </a:rPr>
              <a:t>) on a</a:t>
            </a:r>
            <a:r>
              <a:rPr lang="en-US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endParaRPr lang="en-US" b="1" baseline="-25000" dirty="0" smtClean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lvl="1"/>
            <a:r>
              <a:rPr lang="en-US" dirty="0" smtClean="0"/>
              <a:t>EDM </a:t>
            </a:r>
            <a:r>
              <a:rPr lang="en-US" dirty="0" smtClean="0"/>
              <a:t>parasitically</a:t>
            </a:r>
            <a:endParaRPr lang="en-US" dirty="0"/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b="1" i="1" dirty="0" smtClean="0">
                <a:solidFill>
                  <a:srgbClr val="7030A0"/>
                </a:solidFill>
              </a:rPr>
              <a:t>J-PARC:  novel method being developed</a:t>
            </a:r>
            <a:r>
              <a:rPr lang="en-US" b="1" i="1" dirty="0" smtClean="0">
                <a:solidFill>
                  <a:srgbClr val="002060"/>
                </a:solidFill>
              </a:rPr>
              <a:t>*</a:t>
            </a:r>
            <a:endParaRPr lang="en-US" altLang="en-US" b="1" i="1" dirty="0">
              <a:solidFill>
                <a:srgbClr val="002060"/>
              </a:solidFill>
            </a:endParaRPr>
          </a:p>
          <a:p>
            <a:pPr lvl="1"/>
            <a:r>
              <a:rPr lang="en-US" dirty="0" smtClean="0"/>
              <a:t>Working out key new issues: source;  magnet; detectors, etc.</a:t>
            </a:r>
          </a:p>
          <a:p>
            <a:pPr lvl="1"/>
            <a:r>
              <a:rPr lang="en-US" dirty="0" smtClean="0"/>
              <a:t>Concept has greater reach for EDM owing to detector coverage</a:t>
            </a:r>
          </a:p>
          <a:p>
            <a:pPr lvl="1"/>
            <a:r>
              <a:rPr lang="en-US" dirty="0" smtClean="0"/>
              <a:t>Aiming at 2019 </a:t>
            </a:r>
            <a:r>
              <a:rPr lang="en-US" dirty="0" smtClean="0"/>
              <a:t>Phase 1 start </a:t>
            </a:r>
            <a:r>
              <a:rPr lang="en-US" dirty="0" smtClean="0"/>
              <a:t>with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g-2 to ~400 ppb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EDM </a:t>
            </a:r>
            <a:r>
              <a:rPr lang="en-US" dirty="0" smtClean="0"/>
              <a:t>~10</a:t>
            </a:r>
            <a:r>
              <a:rPr lang="en-US" baseline="30000" dirty="0" smtClean="0"/>
              <a:t>-21</a:t>
            </a:r>
            <a:r>
              <a:rPr lang="en-US" dirty="0" smtClean="0"/>
              <a:t> </a:t>
            </a:r>
            <a:r>
              <a:rPr lang="en-US" dirty="0" smtClean="0"/>
              <a:t>e-cm;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52" y="64578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*apologies for any errors in describing E34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tx2"/>
                </a:solidFill>
              </a:rPr>
              <a:t>a</a:t>
            </a:r>
            <a:r>
              <a:rPr lang="en-US" dirty="0" smtClean="0"/>
              <a:t> (ppb)</a:t>
            </a:r>
            <a:endParaRPr lang="en-US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066800"/>
            <a:ext cx="9113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229600" y="2057400"/>
            <a:ext cx="762000" cy="13716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229600" y="4876800"/>
            <a:ext cx="762000" cy="4572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229600" y="3483428"/>
            <a:ext cx="762000" cy="11865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3722598"/>
            <a:ext cx="767443" cy="523220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Ring Team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2" y="2286000"/>
            <a:ext cx="996042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1" y="4843790"/>
            <a:ext cx="10287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0" y="1360714"/>
            <a:ext cx="9144000" cy="43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accent2"/>
                </a:solidFill>
              </a:rPr>
              <a:t>p</a:t>
            </a:r>
            <a:r>
              <a:rPr lang="en-US" dirty="0" smtClean="0"/>
              <a:t> (ppb)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8077200" y="1404256"/>
            <a:ext cx="762000" cy="32439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8460" y="10476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Brookhaven E821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7330" y="1051562"/>
            <a:ext cx="88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9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5081"/>
            <a:ext cx="8991600" cy="453626"/>
          </a:xfrm>
        </p:spPr>
        <p:txBody>
          <a:bodyPr/>
          <a:lstStyle/>
          <a:p>
            <a:pPr algn="l"/>
            <a:r>
              <a:rPr lang="en-US" sz="2400" dirty="0" smtClean="0"/>
              <a:t>Conceptual idea  of calibration handshake …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55000" cy="1048904"/>
          </a:xfrm>
        </p:spPr>
        <p:txBody>
          <a:bodyPr/>
          <a:lstStyle/>
          <a:p>
            <a:r>
              <a:rPr lang="en-US" sz="2000" b="0" dirty="0" smtClean="0"/>
              <a:t>Absolute probe was used in the </a:t>
            </a:r>
            <a:r>
              <a:rPr lang="en-US" sz="2000" b="0" dirty="0" err="1" smtClean="0"/>
              <a:t>Muonium</a:t>
            </a:r>
            <a:r>
              <a:rPr lang="en-US" sz="2000" b="0" dirty="0" smtClean="0"/>
              <a:t> HFS experiment that established </a:t>
            </a:r>
            <a:r>
              <a:rPr lang="en-US" sz="2000" b="0" dirty="0" smtClean="0">
                <a:latin typeface="Symbol" panose="05050102010706020507" pitchFamily="18" charset="2"/>
              </a:rPr>
              <a:t>m</a:t>
            </a:r>
            <a:r>
              <a:rPr lang="en-US" sz="2000" b="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b="0" dirty="0" smtClean="0">
                <a:latin typeface="Symbol" panose="05050102010706020507" pitchFamily="18" charset="2"/>
              </a:rPr>
              <a:t>/</a:t>
            </a:r>
            <a:r>
              <a:rPr lang="en-US" sz="2000" b="0" dirty="0" err="1" smtClean="0">
                <a:latin typeface="Symbol" panose="05050102010706020507" pitchFamily="18" charset="2"/>
              </a:rPr>
              <a:t>m</a:t>
            </a:r>
            <a:r>
              <a:rPr lang="en-US" sz="2000" b="0" baseline="-25000" dirty="0" err="1" smtClean="0"/>
              <a:t>p</a:t>
            </a:r>
            <a:r>
              <a:rPr lang="en-US" sz="2000" b="0" dirty="0" smtClean="0"/>
              <a:t>, which is needed to determine a</a:t>
            </a:r>
            <a:r>
              <a:rPr lang="en-US" sz="2000" b="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b="0" dirty="0" smtClean="0"/>
              <a:t>  </a:t>
            </a:r>
          </a:p>
          <a:p>
            <a:r>
              <a:rPr lang="en-US" sz="2000" b="0" dirty="0" smtClean="0"/>
              <a:t>A second absolute magnetic field probe is in development at UMass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1723" y="1324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"/>
          <a:stretch/>
        </p:blipFill>
        <p:spPr bwMode="auto">
          <a:xfrm>
            <a:off x="116932" y="990600"/>
            <a:ext cx="8690907" cy="28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2986"/>
            <a:ext cx="5257800" cy="17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57426"/>
            <a:ext cx="2057400" cy="176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46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07312" y="4648200"/>
            <a:ext cx="7922288" cy="762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98" y="533400"/>
            <a:ext cx="8063802" cy="533400"/>
          </a:xfrm>
        </p:spPr>
        <p:txBody>
          <a:bodyPr/>
          <a:lstStyle/>
          <a:p>
            <a:pPr algn="l"/>
            <a:r>
              <a:rPr lang="en-US" sz="2800" dirty="0" smtClean="0"/>
              <a:t>Acquiring x21 statistics at </a:t>
            </a:r>
            <a:r>
              <a:rPr lang="en-US" sz="2800" dirty="0" smtClean="0">
                <a:solidFill>
                  <a:srgbClr val="3F9B31"/>
                </a:solidFill>
              </a:rPr>
              <a:t>FNAL</a:t>
            </a:r>
            <a:r>
              <a:rPr lang="en-US" sz="2800" dirty="0" smtClean="0"/>
              <a:t> vs.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BNL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312" y="1600200"/>
            <a:ext cx="88392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BNL E821</a:t>
            </a:r>
            <a:r>
              <a:rPr lang="en-US" b="0" dirty="0" smtClean="0">
                <a:solidFill>
                  <a:schemeClr val="tx1"/>
                </a:solidFill>
              </a:rPr>
              <a:t>: 	~  </a:t>
            </a:r>
            <a:r>
              <a:rPr lang="en-US" dirty="0" smtClean="0">
                <a:solidFill>
                  <a:schemeClr val="tx1"/>
                </a:solidFill>
              </a:rPr>
              <a:t>4000   </a:t>
            </a:r>
            <a:r>
              <a:rPr lang="en-US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b="0" dirty="0" smtClean="0">
                <a:solidFill>
                  <a:schemeClr val="tx1"/>
                </a:solidFill>
              </a:rPr>
              <a:t>+ / fill 	</a:t>
            </a:r>
            <a:r>
              <a:rPr lang="en-US" b="0" i="1" dirty="0" smtClean="0">
                <a:solidFill>
                  <a:schemeClr val="tx1"/>
                </a:solidFill>
              </a:rPr>
              <a:t>using</a:t>
            </a:r>
            <a:r>
              <a:rPr lang="en-US" b="0" dirty="0" smtClean="0">
                <a:solidFill>
                  <a:schemeClr val="tx1"/>
                </a:solidFill>
              </a:rPr>
              <a:t> 4 </a:t>
            </a:r>
            <a:r>
              <a:rPr lang="en-US" b="0" dirty="0">
                <a:solidFill>
                  <a:schemeClr val="tx1"/>
                </a:solidFill>
              </a:rPr>
              <a:t>TP </a:t>
            </a:r>
            <a:r>
              <a:rPr lang="en-US" b="0" dirty="0" smtClean="0">
                <a:solidFill>
                  <a:schemeClr val="tx1"/>
                </a:solidFill>
              </a:rPr>
              <a:t>of  24 GeV p / fill</a:t>
            </a: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FNAL E989</a:t>
            </a:r>
            <a:r>
              <a:rPr lang="en-US" b="0" dirty="0" smtClean="0">
                <a:solidFill>
                  <a:schemeClr val="tx1"/>
                </a:solidFill>
              </a:rPr>
              <a:t>:	</a:t>
            </a:r>
            <a:r>
              <a:rPr lang="en-US" dirty="0" smtClean="0">
                <a:solidFill>
                  <a:schemeClr val="tx1"/>
                </a:solidFill>
              </a:rPr>
              <a:t>&gt; 10,000 </a:t>
            </a:r>
            <a:r>
              <a:rPr lang="en-US" b="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b="0" dirty="0">
                <a:solidFill>
                  <a:schemeClr val="tx1"/>
                </a:solidFill>
              </a:rPr>
              <a:t>+ / fill </a:t>
            </a:r>
            <a:r>
              <a:rPr lang="en-US" b="0" dirty="0" smtClean="0">
                <a:solidFill>
                  <a:schemeClr val="tx1"/>
                </a:solidFill>
              </a:rPr>
              <a:t>	</a:t>
            </a:r>
            <a:r>
              <a:rPr lang="en-US" b="0" i="1" dirty="0" smtClean="0">
                <a:solidFill>
                  <a:schemeClr val="tx1"/>
                </a:solidFill>
              </a:rPr>
              <a:t>using</a:t>
            </a:r>
            <a:r>
              <a:rPr lang="en-US" b="0" dirty="0" smtClean="0">
                <a:solidFill>
                  <a:schemeClr val="tx1"/>
                </a:solidFill>
              </a:rPr>
              <a:t> 1 </a:t>
            </a:r>
            <a:r>
              <a:rPr lang="en-US" b="0" dirty="0">
                <a:solidFill>
                  <a:schemeClr val="tx1"/>
                </a:solidFill>
              </a:rPr>
              <a:t>TP </a:t>
            </a:r>
            <a:r>
              <a:rPr lang="en-US" b="0" dirty="0" smtClean="0">
                <a:solidFill>
                  <a:schemeClr val="tx1"/>
                </a:solidFill>
              </a:rPr>
              <a:t> of  8 </a:t>
            </a:r>
            <a:r>
              <a:rPr lang="en-US" b="0" dirty="0">
                <a:solidFill>
                  <a:schemeClr val="tx1"/>
                </a:solidFill>
              </a:rPr>
              <a:t>GeV p / </a:t>
            </a:r>
            <a:r>
              <a:rPr lang="en-US" b="0" dirty="0" smtClean="0">
                <a:solidFill>
                  <a:schemeClr val="tx1"/>
                </a:solidFill>
              </a:rPr>
              <a:t>fill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Many design factors recover lower </a:t>
            </a:r>
            <a:r>
              <a:rPr lang="en-US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b="0" dirty="0" smtClean="0">
                <a:solidFill>
                  <a:schemeClr val="tx1"/>
                </a:solidFill>
              </a:rPr>
              <a:t> and proton intensity / fill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0" dirty="0" err="1" smtClean="0">
                <a:solidFill>
                  <a:schemeClr val="tx1"/>
                </a:solidFill>
              </a:rPr>
              <a:t>e.g</a:t>
            </a:r>
            <a:r>
              <a:rPr lang="en-US" b="0" dirty="0" smtClean="0">
                <a:solidFill>
                  <a:schemeClr val="tx1"/>
                </a:solidFill>
              </a:rPr>
              <a:t>: target focus, FODO lattice;  forward decays; </a:t>
            </a:r>
            <a:r>
              <a:rPr lang="en-US" b="0" dirty="0" err="1" smtClean="0">
                <a:solidFill>
                  <a:schemeClr val="tx1"/>
                </a:solidFill>
              </a:rPr>
              <a:t>beamline</a:t>
            </a:r>
            <a:r>
              <a:rPr lang="en-US" b="0" dirty="0" smtClean="0">
                <a:solidFill>
                  <a:schemeClr val="tx1"/>
                </a:solidFill>
              </a:rPr>
              <a:t> length</a:t>
            </a:r>
            <a:endParaRPr lang="en-US" b="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Additionally: 12 Hz fill rate at FNAL vs 4.4 Hz at BNL (factor x 2.7)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1"/>
                </a:solidFill>
              </a:rPr>
              <a:t>This is a critical advantage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NET</a:t>
            </a:r>
            <a:r>
              <a:rPr lang="en-US" b="0" dirty="0" smtClean="0">
                <a:solidFill>
                  <a:srgbClr val="002060"/>
                </a:solidFill>
              </a:rPr>
              <a:t>:  Physics / hour 7 times greater at </a:t>
            </a:r>
            <a:r>
              <a:rPr lang="en-US" dirty="0" smtClean="0">
                <a:solidFill>
                  <a:srgbClr val="002060"/>
                </a:solidFill>
              </a:rPr>
              <a:t>FNAL</a:t>
            </a:r>
            <a:r>
              <a:rPr lang="en-US" b="0" dirty="0" smtClean="0">
                <a:solidFill>
                  <a:srgbClr val="002060"/>
                </a:solidFill>
              </a:rPr>
              <a:t> compared to </a:t>
            </a:r>
            <a:r>
              <a:rPr lang="en-US" dirty="0" smtClean="0">
                <a:solidFill>
                  <a:srgbClr val="002060"/>
                </a:solidFill>
              </a:rPr>
              <a:t>BNL</a:t>
            </a:r>
            <a:r>
              <a:rPr lang="en-US" b="0" dirty="0" smtClean="0">
                <a:solidFill>
                  <a:srgbClr val="FFF413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47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AAA9917F-529D-4DB0-904A-D78A19BAD33F}" type="slidenum">
              <a:rPr lang="en-US" altLang="en-US" sz="1400" b="0"/>
              <a:pPr eaLnBrk="1" hangingPunct="1"/>
              <a:t>48</a:t>
            </a:fld>
            <a:r>
              <a:rPr lang="en-US" altLang="en-US" sz="1400" b="0"/>
              <a:t>/26</a:t>
            </a: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Existing Cross section measurements for 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+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-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altLang="en-US" sz="2400" b="0" i="1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+ </a:t>
            </a:r>
            <a:r>
              <a:rPr lang="en-US" altLang="en-US" sz="2400" b="0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-</a:t>
            </a:r>
          </a:p>
        </p:txBody>
      </p:sp>
      <p:pic>
        <p:nvPicPr>
          <p:cNvPr id="98308" name="Picture 5" descr="pi-pi-w-Ba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864" r="4254" b="1604"/>
          <a:stretch>
            <a:fillRect/>
          </a:stretch>
        </p:blipFill>
        <p:spPr bwMode="auto">
          <a:xfrm>
            <a:off x="14288" y="838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14" name="Picture 6" descr="pi-pi-rho-omega-wBa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100"/>
            <a:ext cx="656431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CD0A3DEB-B318-40D4-ADBE-81EAA3738E5E}" type="slidenum">
              <a:rPr lang="en-US" altLang="en-US" sz="1400" b="0"/>
              <a:pPr eaLnBrk="1" hangingPunct="1"/>
              <a:t>49</a:t>
            </a:fld>
            <a:r>
              <a:rPr lang="en-US" altLang="en-US" sz="1400" b="0"/>
              <a:t>/26</a:t>
            </a: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Existing Cross section measurements for 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+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-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altLang="en-US" sz="2400" b="0" i="1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+ </a:t>
            </a:r>
            <a:r>
              <a:rPr lang="en-US" altLang="en-US" sz="2400" b="0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-</a:t>
            </a:r>
          </a:p>
        </p:txBody>
      </p:sp>
      <p:pic>
        <p:nvPicPr>
          <p:cNvPr id="99332" name="Picture 5" descr="pi-pi-w-Ba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864" r="4254" b="1604"/>
          <a:stretch>
            <a:fillRect/>
          </a:stretch>
        </p:blipFill>
        <p:spPr bwMode="auto">
          <a:xfrm>
            <a:off x="14288" y="838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 smtClean="0"/>
              <a:t>J-PARC  </a:t>
            </a:r>
            <a:r>
              <a:rPr sz="4000" dirty="0" smtClean="0"/>
              <a:t>E-34 </a:t>
            </a:r>
            <a:r>
              <a:rPr lang="en-US" sz="4000" dirty="0" smtClean="0"/>
              <a:t>g-2/EDM</a:t>
            </a:r>
            <a:endParaRPr sz="4000" dirty="0"/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90800"/>
            <a:ext cx="9144000" cy="43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7073901" cy="311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7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69299"/>
            <a:ext cx="9144000" cy="704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07" y="381000"/>
            <a:ext cx="8229600" cy="533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Prospects if these improvements are successful …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809" y="3959154"/>
            <a:ext cx="8571191" cy="10052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SzTx/>
            </a:pPr>
            <a:r>
              <a:rPr lang="en-US" sz="18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 smtClean="0">
                <a:solidFill>
                  <a:srgbClr val="0070C0"/>
                </a:solidFill>
              </a:rPr>
              <a:t>a</a:t>
            </a:r>
            <a:r>
              <a:rPr lang="en-US" sz="1800" b="1" baseline="-25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800" b="1" dirty="0" smtClean="0">
                <a:solidFill>
                  <a:srgbClr val="0070C0"/>
                </a:solidFill>
              </a:rPr>
              <a:t>(</a:t>
            </a:r>
            <a:r>
              <a:rPr lang="en-US" sz="1800" b="1" dirty="0" err="1" smtClean="0">
                <a:solidFill>
                  <a:srgbClr val="0070C0"/>
                </a:solidFill>
              </a:rPr>
              <a:t>Expt</a:t>
            </a:r>
            <a:r>
              <a:rPr lang="en-US" sz="1800" b="1" dirty="0">
                <a:solidFill>
                  <a:srgbClr val="0070C0"/>
                </a:solidFill>
              </a:rPr>
              <a:t>) 	</a:t>
            </a:r>
            <a:r>
              <a:rPr lang="en-US" sz="1800" b="1" dirty="0" smtClean="0">
                <a:solidFill>
                  <a:srgbClr val="0070C0"/>
                </a:solidFill>
              </a:rPr>
              <a:t>16 </a:t>
            </a:r>
            <a:r>
              <a:rPr lang="en-US" sz="1800" b="1" dirty="0">
                <a:solidFill>
                  <a:srgbClr val="0070C0"/>
                </a:solidFill>
              </a:rPr>
              <a:t>x </a:t>
            </a:r>
            <a:r>
              <a:rPr lang="en-US" sz="1800" b="1" dirty="0" smtClean="0">
                <a:solidFill>
                  <a:srgbClr val="0070C0"/>
                </a:solidFill>
              </a:rPr>
              <a:t>10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-11</a:t>
            </a:r>
            <a:r>
              <a:rPr lang="en-US" sz="1800" baseline="30000" dirty="0" smtClean="0">
                <a:solidFill>
                  <a:srgbClr val="0070C0"/>
                </a:solidFill>
              </a:rPr>
              <a:t>	</a:t>
            </a:r>
            <a:r>
              <a:rPr lang="en-US" sz="1800" b="1" dirty="0">
                <a:solidFill>
                  <a:srgbClr val="0070C0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140 ppb</a:t>
            </a:r>
            <a:r>
              <a:rPr lang="en-US" sz="1800" b="1" dirty="0" smtClean="0">
                <a:solidFill>
                  <a:srgbClr val="0070C0"/>
                </a:solidFill>
              </a:rPr>
              <a:t>)</a:t>
            </a:r>
            <a:endParaRPr lang="en-US" sz="1800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en-US" sz="18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 smtClean="0">
                <a:solidFill>
                  <a:srgbClr val="0070C0"/>
                </a:solidFill>
              </a:rPr>
              <a:t>a</a:t>
            </a:r>
            <a:r>
              <a:rPr lang="en-US" sz="1800" b="1" baseline="-25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800" b="1" dirty="0" smtClean="0">
                <a:solidFill>
                  <a:srgbClr val="0070C0"/>
                </a:solidFill>
              </a:rPr>
              <a:t>(</a:t>
            </a:r>
            <a:r>
              <a:rPr lang="en-US" sz="1800" b="1" dirty="0" err="1" smtClean="0">
                <a:solidFill>
                  <a:srgbClr val="0070C0"/>
                </a:solidFill>
              </a:rPr>
              <a:t>SM</a:t>
            </a:r>
            <a:r>
              <a:rPr lang="en-US" sz="1800" b="1" dirty="0" err="1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>
                <a:solidFill>
                  <a:srgbClr val="0070C0"/>
                </a:solidFill>
              </a:rPr>
              <a:t>) </a:t>
            </a:r>
            <a:r>
              <a:rPr lang="en-US" sz="1800" b="1" dirty="0">
                <a:solidFill>
                  <a:srgbClr val="0070C0"/>
                </a:solidFill>
              </a:rPr>
              <a:t>	</a:t>
            </a:r>
            <a:r>
              <a:rPr lang="en-US" sz="1800" b="1" dirty="0" smtClean="0">
                <a:solidFill>
                  <a:srgbClr val="0070C0"/>
                </a:solidFill>
              </a:rPr>
              <a:t>36 </a:t>
            </a:r>
            <a:r>
              <a:rPr lang="en-US" sz="1800" b="1" dirty="0">
                <a:solidFill>
                  <a:srgbClr val="0070C0"/>
                </a:solidFill>
              </a:rPr>
              <a:t>x 10</a:t>
            </a:r>
            <a:r>
              <a:rPr lang="en-US" sz="1800" b="1" baseline="30000" dirty="0">
                <a:solidFill>
                  <a:srgbClr val="0070C0"/>
                </a:solidFill>
              </a:rPr>
              <a:t>-11 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	</a:t>
            </a:r>
            <a:r>
              <a:rPr lang="en-US" sz="1800" b="1" dirty="0" smtClean="0">
                <a:solidFill>
                  <a:srgbClr val="0070C0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309 ppb</a:t>
            </a:r>
            <a:r>
              <a:rPr lang="en-US" sz="1800" b="1" dirty="0" smtClean="0">
                <a:solidFill>
                  <a:srgbClr val="0070C0"/>
                </a:solidFill>
              </a:rPr>
              <a:t>)</a:t>
            </a:r>
            <a:r>
              <a:rPr lang="en-US" sz="1800" dirty="0"/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 err="1" smtClean="0">
                <a:solidFill>
                  <a:srgbClr val="0070C0"/>
                </a:solidFill>
              </a:rPr>
              <a:t>HLbL</a:t>
            </a:r>
            <a:r>
              <a:rPr lang="en-US" sz="1800" b="1" dirty="0" smtClean="0">
                <a:solidFill>
                  <a:srgbClr val="0070C0"/>
                </a:solidFill>
              </a:rPr>
              <a:t> = 25 x 10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-11  </a:t>
            </a:r>
            <a:r>
              <a:rPr lang="en-US" sz="1800" b="1" dirty="0" smtClean="0">
                <a:solidFill>
                  <a:srgbClr val="0070C0"/>
                </a:solidFill>
              </a:rPr>
              <a:t>(no change)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sz="18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 smtClean="0">
                <a:solidFill>
                  <a:srgbClr val="0070C0"/>
                </a:solidFill>
              </a:rPr>
              <a:t>a</a:t>
            </a:r>
            <a:r>
              <a:rPr lang="en-US" sz="1800" b="1" baseline="-25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800" b="1" dirty="0" smtClean="0">
                <a:solidFill>
                  <a:srgbClr val="0070C0"/>
                </a:solidFill>
              </a:rPr>
              <a:t>(</a:t>
            </a:r>
            <a:r>
              <a:rPr lang="en-US" sz="1800" b="1" dirty="0" err="1" smtClean="0">
                <a:solidFill>
                  <a:srgbClr val="0070C0"/>
                </a:solidFill>
              </a:rPr>
              <a:t>SM</a:t>
            </a:r>
            <a:r>
              <a:rPr lang="en-US" sz="1800" b="1" dirty="0" err="1" smtClean="0">
                <a:solidFill>
                  <a:srgbClr val="FF0000"/>
                </a:solidFill>
              </a:rPr>
              <a:t>b</a:t>
            </a:r>
            <a:r>
              <a:rPr lang="en-US" sz="1800" b="1" dirty="0" smtClean="0">
                <a:solidFill>
                  <a:srgbClr val="0070C0"/>
                </a:solidFill>
              </a:rPr>
              <a:t>) </a:t>
            </a:r>
            <a:r>
              <a:rPr lang="en-US" sz="1800" b="1" dirty="0">
                <a:solidFill>
                  <a:srgbClr val="0070C0"/>
                </a:solidFill>
              </a:rPr>
              <a:t>	</a:t>
            </a:r>
            <a:r>
              <a:rPr lang="en-US" sz="1800" b="1" dirty="0" smtClean="0">
                <a:solidFill>
                  <a:srgbClr val="0070C0"/>
                </a:solidFill>
              </a:rPr>
              <a:t>27 </a:t>
            </a:r>
            <a:r>
              <a:rPr lang="en-US" sz="1800" b="1" dirty="0">
                <a:solidFill>
                  <a:srgbClr val="0070C0"/>
                </a:solidFill>
              </a:rPr>
              <a:t>x 10</a:t>
            </a:r>
            <a:r>
              <a:rPr lang="en-US" sz="1800" b="1" baseline="30000" dirty="0">
                <a:solidFill>
                  <a:srgbClr val="0070C0"/>
                </a:solidFill>
              </a:rPr>
              <a:t>-11 	</a:t>
            </a:r>
            <a:r>
              <a:rPr lang="en-US" sz="1800" b="1" dirty="0" smtClean="0">
                <a:solidFill>
                  <a:srgbClr val="0070C0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231 </a:t>
            </a:r>
            <a:r>
              <a:rPr lang="en-US" sz="1800" b="1" dirty="0">
                <a:solidFill>
                  <a:srgbClr val="FF0000"/>
                </a:solidFill>
              </a:rPr>
              <a:t>ppb</a:t>
            </a:r>
            <a:r>
              <a:rPr lang="en-US" sz="1800" b="1" dirty="0" smtClean="0">
                <a:solidFill>
                  <a:srgbClr val="0070C0"/>
                </a:solidFill>
              </a:rPr>
              <a:t>) with </a:t>
            </a:r>
            <a:r>
              <a:rPr lang="en-US" sz="1800" b="1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 err="1" smtClean="0">
                <a:solidFill>
                  <a:srgbClr val="0070C0"/>
                </a:solidFill>
              </a:rPr>
              <a:t>HLbL</a:t>
            </a:r>
            <a:r>
              <a:rPr lang="en-US" sz="1800" b="1" dirty="0" smtClean="0">
                <a:solidFill>
                  <a:srgbClr val="0070C0"/>
                </a:solidFill>
              </a:rPr>
              <a:t> = 10 x 10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-11</a:t>
            </a:r>
            <a:endParaRPr lang="en-US" sz="1800" b="1" baseline="300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endParaRPr lang="en-US" sz="1800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2523" y="2483116"/>
            <a:ext cx="500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D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a</a:t>
            </a:r>
            <a:r>
              <a:rPr lang="en-US" sz="1800" baseline="-250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(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Expt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/>
                <a:ea typeface="+mn-ea"/>
              </a:rPr>
              <a:t>- SM) 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~ (287±80)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  (3.6 </a:t>
            </a:r>
            <a:r>
              <a:rPr lang="en-US" sz="18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)</a:t>
            </a:r>
            <a:endParaRPr lang="en-US" sz="1800" dirty="0">
              <a:solidFill>
                <a:srgbClr val="0070C0"/>
              </a:solidFill>
              <a:latin typeface="Arial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992868"/>
            <a:ext cx="271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292934"/>
                </a:solidFill>
                <a:latin typeface="Arial"/>
                <a:ea typeface="+mn-ea"/>
              </a:rPr>
              <a:t>E821 New Physics Test</a:t>
            </a:r>
            <a:endParaRPr lang="en-US" sz="180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3528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" y="3556000"/>
            <a:ext cx="633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292934"/>
                </a:solidFill>
                <a:latin typeface="Arial"/>
                <a:ea typeface="+mn-ea"/>
              </a:rPr>
              <a:t>E989 + Future SM </a:t>
            </a:r>
            <a:r>
              <a:rPr lang="en-US" sz="1800" dirty="0" err="1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d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HVP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26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endParaRPr lang="en-US" sz="1800" b="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879747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292934"/>
                </a:solidFill>
                <a:latin typeface="Arial"/>
                <a:ea typeface="+mn-ea"/>
              </a:rPr>
              <a:t>E989 in </a:t>
            </a:r>
            <a:r>
              <a:rPr lang="en-US" sz="1800" i="1" dirty="0" smtClean="0">
                <a:solidFill>
                  <a:srgbClr val="292934"/>
                </a:solidFill>
                <a:latin typeface="Arial"/>
                <a:ea typeface="+mn-ea"/>
              </a:rPr>
              <a:t>possible*</a:t>
            </a:r>
            <a:r>
              <a:rPr lang="en-US" sz="1800" dirty="0" smtClean="0">
                <a:solidFill>
                  <a:srgbClr val="292934"/>
                </a:solidFill>
                <a:latin typeface="Arial"/>
                <a:ea typeface="+mn-ea"/>
              </a:rPr>
              <a:t> scenarios …</a:t>
            </a:r>
            <a:endParaRPr lang="en-US" sz="180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2523" y="5237819"/>
            <a:ext cx="500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D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a</a:t>
            </a:r>
            <a:r>
              <a:rPr lang="en-US" sz="1800" baseline="-250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(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Expt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/>
                <a:ea typeface="+mn-ea"/>
              </a:rPr>
              <a:t>- 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SM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ea typeface="+mn-ea"/>
              </a:rPr>
              <a:t>a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)  ~ (287±38)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  (7.5 </a:t>
            </a:r>
            <a:r>
              <a:rPr lang="en-US" sz="18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)</a:t>
            </a:r>
            <a:endParaRPr lang="en-US" sz="1800" dirty="0">
              <a:solidFill>
                <a:srgbClr val="0070C0"/>
              </a:solidFill>
              <a:latin typeface="Arial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600" y="6324600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i="1" dirty="0">
                <a:solidFill>
                  <a:srgbClr val="292934"/>
                </a:solidFill>
                <a:latin typeface="Arial"/>
                <a:ea typeface="+mn-ea"/>
              </a:rPr>
              <a:t>possible</a:t>
            </a:r>
            <a:r>
              <a:rPr lang="en-US" sz="1800" b="0" i="1" dirty="0" smtClean="0">
                <a:solidFill>
                  <a:srgbClr val="292934"/>
                </a:solidFill>
                <a:latin typeface="Arial"/>
                <a:ea typeface="+mn-ea"/>
              </a:rPr>
              <a:t>* if central values stay the same …</a:t>
            </a:r>
            <a:endParaRPr lang="en-US" sz="1800" b="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898" y="1307068"/>
            <a:ext cx="3569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a</a:t>
            </a:r>
            <a:r>
              <a:rPr lang="en-US" sz="1800" baseline="-250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(SM) = 116 591 802(49)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endParaRPr lang="en-US" sz="1800" b="0" baseline="3000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10648" y="1278577"/>
            <a:ext cx="37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a</a:t>
            </a:r>
            <a:r>
              <a:rPr lang="en-US" sz="1800" baseline="-250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(E821) = 116 592 089(63)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endParaRPr lang="en-US" sz="1800" b="0" baseline="3000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7721" y="1905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38200" y="5714512"/>
            <a:ext cx="500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D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a</a:t>
            </a:r>
            <a:r>
              <a:rPr lang="en-US" sz="1800" baseline="-25000" dirty="0" smtClean="0">
                <a:solidFill>
                  <a:srgbClr val="0070C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(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Expt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/>
                <a:ea typeface="+mn-ea"/>
              </a:rPr>
              <a:t>- </a:t>
            </a:r>
            <a:r>
              <a:rPr lang="en-US" sz="1800" dirty="0" err="1" smtClean="0">
                <a:solidFill>
                  <a:srgbClr val="0070C0"/>
                </a:solidFill>
                <a:latin typeface="Arial"/>
                <a:ea typeface="+mn-ea"/>
              </a:rPr>
              <a:t>SM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ea typeface="+mn-ea"/>
              </a:rPr>
              <a:t>b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)  ~ (287±28) x 10</a:t>
            </a:r>
            <a:r>
              <a:rPr lang="en-US" sz="1800" baseline="30000" dirty="0" smtClean="0">
                <a:solidFill>
                  <a:srgbClr val="0070C0"/>
                </a:solidFill>
                <a:latin typeface="Arial"/>
                <a:ea typeface="+mn-ea"/>
              </a:rPr>
              <a:t>-11</a:t>
            </a: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</a:rPr>
              <a:t>  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+mn-ea"/>
              </a:rPr>
              <a:t>(10 </a:t>
            </a:r>
            <a:r>
              <a:rPr lang="en-US" sz="1800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+mn-ea"/>
              </a:rPr>
              <a:t>) !!</a:t>
            </a:r>
            <a:endParaRPr lang="en-US" sz="1800" dirty="0">
              <a:solidFill>
                <a:srgbClr val="FF0000"/>
              </a:solidFill>
              <a:latin typeface="Arial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90695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Present: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9" grpId="0"/>
      <p:bldP spid="25" grpId="0"/>
      <p:bldP spid="27" grpId="0"/>
      <p:bldP spid="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686800" cy="990600"/>
          </a:xfrm>
        </p:spPr>
        <p:txBody>
          <a:bodyPr>
            <a:normAutofit/>
          </a:bodyPr>
          <a:lstStyle/>
          <a:p>
            <a:r>
              <a:rPr lang="en-US" b="1" dirty="0"/>
              <a:t>a</a:t>
            </a:r>
            <a:r>
              <a:rPr lang="en-US" b="1" baseline="-25000" dirty="0">
                <a:latin typeface="Symbol" panose="05050102010706020507" pitchFamily="18" charset="2"/>
              </a:rPr>
              <a:t>m</a:t>
            </a:r>
            <a:r>
              <a:rPr lang="en-US" b="1" dirty="0"/>
              <a:t>(SM</a:t>
            </a:r>
            <a:r>
              <a:rPr lang="en-US" b="1" dirty="0" smtClean="0"/>
              <a:t>):  </a:t>
            </a:r>
            <a:r>
              <a:rPr lang="en-US" sz="2200" b="1" dirty="0" smtClean="0"/>
              <a:t>we need 2 more numbers here …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>
            <a:normAutofit/>
          </a:bodyPr>
          <a:lstStyle/>
          <a:p>
            <a:r>
              <a:rPr lang="en-US" b="1" dirty="0" smtClean="0"/>
              <a:t>QED</a:t>
            </a:r>
            <a:r>
              <a:rPr lang="en-US" dirty="0" smtClean="0"/>
              <a:t>:  	</a:t>
            </a:r>
            <a:r>
              <a:rPr lang="en-US" dirty="0" smtClean="0">
                <a:solidFill>
                  <a:srgbClr val="FF0000"/>
                </a:solidFill>
              </a:rPr>
              <a:t>done </a:t>
            </a:r>
            <a:r>
              <a:rPr lang="en-US" sz="1600" dirty="0" smtClean="0">
                <a:solidFill>
                  <a:srgbClr val="002060"/>
                </a:solidFill>
              </a:rPr>
              <a:t>(amazing, wonderful, wow, </a:t>
            </a:r>
            <a:r>
              <a:rPr lang="en-US" sz="1600" dirty="0" err="1" smtClean="0">
                <a:solidFill>
                  <a:srgbClr val="002060"/>
                </a:solidFill>
              </a:rPr>
              <a:t>etc</a:t>
            </a:r>
            <a:r>
              <a:rPr lang="en-US" sz="1600" dirty="0" smtClean="0">
                <a:solidFill>
                  <a:srgbClr val="002060"/>
                </a:solidFill>
              </a:rPr>
              <a:t>, but uncertainties tiny) </a:t>
            </a:r>
          </a:p>
          <a:p>
            <a:r>
              <a:rPr lang="en-US" b="1" dirty="0" smtClean="0"/>
              <a:t>Weak</a:t>
            </a:r>
            <a:r>
              <a:rPr lang="en-US" dirty="0" smtClean="0"/>
              <a:t>:  	</a:t>
            </a:r>
            <a:r>
              <a:rPr lang="en-US" dirty="0" smtClean="0">
                <a:solidFill>
                  <a:srgbClr val="FF0000"/>
                </a:solidFill>
              </a:rPr>
              <a:t>done </a:t>
            </a:r>
            <a:r>
              <a:rPr lang="en-US" sz="1600" dirty="0" smtClean="0">
                <a:solidFill>
                  <a:srgbClr val="002060"/>
                </a:solidFill>
              </a:rPr>
              <a:t>(also amazing, wonderful, etc….and tiny)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Hadronic Vacuum Polarization</a:t>
            </a:r>
            <a:r>
              <a:rPr lang="en-US" dirty="0" smtClean="0"/>
              <a:t>:   </a:t>
            </a:r>
            <a:r>
              <a:rPr lang="en-US" b="1" dirty="0" smtClean="0">
                <a:solidFill>
                  <a:srgbClr val="FF0000"/>
                </a:solidFill>
              </a:rPr>
              <a:t>0.42 ppm  </a:t>
            </a:r>
            <a:r>
              <a:rPr lang="en-US" b="1" i="1" dirty="0" smtClean="0">
                <a:solidFill>
                  <a:srgbClr val="FF0000"/>
                </a:solidFill>
              </a:rPr>
              <a:t>LARGEST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See next slide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90107" y="4572000"/>
            <a:ext cx="8001000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</a:pPr>
            <a:r>
              <a:rPr lang="en-US" sz="2400" dirty="0">
                <a:solidFill>
                  <a:srgbClr val="292934"/>
                </a:solidFill>
                <a:latin typeface="Arial"/>
                <a:ea typeface="+mn-ea"/>
              </a:rPr>
              <a:t>Hadronic Light-by-Light</a:t>
            </a:r>
            <a:r>
              <a:rPr lang="en-US" sz="2400" b="0" dirty="0">
                <a:solidFill>
                  <a:srgbClr val="292934"/>
                </a:solidFill>
                <a:latin typeface="Arial"/>
                <a:ea typeface="+mn-ea"/>
              </a:rPr>
              <a:t>:   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</a:rPr>
              <a:t>0.26 ppm (</a:t>
            </a:r>
            <a:r>
              <a:rPr lang="en-US" sz="2400" i="1" dirty="0">
                <a:solidFill>
                  <a:srgbClr val="002060"/>
                </a:solidFill>
                <a:latin typeface="Arial"/>
                <a:ea typeface="+mn-ea"/>
              </a:rPr>
              <a:t>or larger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ea typeface="+mn-ea"/>
              </a:rPr>
              <a:t>) 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+mn-lt"/>
                <a:ea typeface="+mn-ea"/>
              </a:rPr>
              <a:t>… but what do errors mean here? </a:t>
            </a:r>
            <a:endParaRPr lang="en-US" sz="1800" dirty="0">
              <a:solidFill>
                <a:srgbClr val="002060"/>
              </a:solidFill>
              <a:latin typeface="+mn-lt"/>
              <a:ea typeface="+mn-ea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  <a:latin typeface="+mn-lt"/>
                <a:ea typeface="+mn-ea"/>
              </a:rPr>
              <a:t>a</a:t>
            </a:r>
            <a:r>
              <a:rPr lang="en-US" sz="1800" b="0" baseline="-25000" dirty="0" smtClean="0">
                <a:solidFill>
                  <a:srgbClr val="00206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b="0" dirty="0" smtClean="0">
                <a:solidFill>
                  <a:srgbClr val="002060"/>
                </a:solidFill>
                <a:latin typeface="+mn-lt"/>
                <a:ea typeface="+mn-ea"/>
              </a:rPr>
              <a:t>(HLbL</a:t>
            </a:r>
            <a:r>
              <a:rPr lang="en-US" sz="1800" b="0" dirty="0">
                <a:solidFill>
                  <a:srgbClr val="002060"/>
                </a:solidFill>
                <a:latin typeface="+mn-lt"/>
                <a:ea typeface="+mn-ea"/>
              </a:rPr>
              <a:t>) from models and </a:t>
            </a:r>
            <a:r>
              <a:rPr lang="en-US" sz="1800" b="0" dirty="0" smtClean="0">
                <a:solidFill>
                  <a:srgbClr val="002060"/>
                </a:solidFill>
                <a:latin typeface="+mn-lt"/>
                <a:ea typeface="+mn-ea"/>
              </a:rPr>
              <a:t>lattice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  <a:latin typeface="+mn-lt"/>
                <a:ea typeface="+mn-ea"/>
              </a:rPr>
              <a:t>The “theory challenge”</a:t>
            </a:r>
            <a:endParaRPr lang="en-US" sz="1800" b="0" dirty="0">
              <a:solidFill>
                <a:srgbClr val="00206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551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3276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sz="2800" dirty="0" smtClean="0"/>
              <a:t>New results on </a:t>
            </a:r>
            <a:r>
              <a:rPr lang="en-US" sz="2800" dirty="0" err="1" smtClean="0"/>
              <a:t>a</a:t>
            </a:r>
            <a:r>
              <a:rPr lang="en-US" sz="28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800" baseline="30000" dirty="0" err="1" smtClean="0"/>
              <a:t>HLO</a:t>
            </a:r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</a:rPr>
              <a:t>6923(42) x 10</a:t>
            </a:r>
            <a:r>
              <a:rPr lang="en-US" sz="2000" baseline="30000" dirty="0" smtClean="0">
                <a:solidFill>
                  <a:schemeClr val="bg1"/>
                </a:solidFill>
              </a:rPr>
              <a:t>-11</a:t>
            </a:r>
            <a:r>
              <a:rPr lang="en-US" sz="2000" dirty="0" smtClean="0">
                <a:solidFill>
                  <a:schemeClr val="bg1"/>
                </a:solidFill>
              </a:rPr>
              <a:t>  (2011)</a:t>
            </a:r>
            <a:endParaRPr lang="en-US" sz="2800" dirty="0" smtClean="0"/>
          </a:p>
          <a:p>
            <a:pPr lvl="1"/>
            <a:r>
              <a:rPr lang="en-US" dirty="0" smtClean="0"/>
              <a:t>BES</a:t>
            </a:r>
          </a:p>
          <a:p>
            <a:pPr lvl="2"/>
            <a:r>
              <a:rPr lang="en-US" sz="1800" dirty="0" smtClean="0"/>
              <a:t>New; 1/3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data; </a:t>
            </a:r>
            <a:r>
              <a:rPr lang="en-US" sz="1800" dirty="0" err="1" smtClean="0">
                <a:latin typeface="Symbol" panose="05050102010706020507" pitchFamily="18" charset="2"/>
              </a:rPr>
              <a:t>pp</a:t>
            </a:r>
            <a:r>
              <a:rPr lang="en-US" sz="1800" dirty="0"/>
              <a:t> </a:t>
            </a:r>
            <a:r>
              <a:rPr lang="en-US" sz="1800" dirty="0" smtClean="0"/>
              <a:t>results</a:t>
            </a:r>
          </a:p>
          <a:p>
            <a:pPr marL="914400" lvl="2" indent="0">
              <a:buNone/>
            </a:pPr>
            <a:r>
              <a:rPr lang="en-US" sz="1800" dirty="0" smtClean="0"/>
              <a:t>   consistent with others </a:t>
            </a:r>
          </a:p>
          <a:p>
            <a:pPr marL="914400" lvl="2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(arxiv:1507.08188)</a:t>
            </a:r>
          </a:p>
          <a:p>
            <a:pPr marL="914400" lvl="2" indent="0">
              <a:buNone/>
            </a:pPr>
            <a:r>
              <a:rPr lang="en-US" sz="1800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VEPP-2000</a:t>
            </a:r>
          </a:p>
          <a:p>
            <a:pPr lvl="2"/>
            <a:r>
              <a:rPr lang="en-US" sz="1800" dirty="0" smtClean="0"/>
              <a:t>New results this year at ~0.6% on </a:t>
            </a:r>
            <a:r>
              <a:rPr lang="en-US" sz="1800" dirty="0" smtClean="0">
                <a:latin typeface="Symbol" panose="05050102010706020507" pitchFamily="18" charset="2"/>
              </a:rPr>
              <a:t>pp</a:t>
            </a:r>
          </a:p>
          <a:p>
            <a:pPr lvl="2"/>
            <a:r>
              <a:rPr lang="en-US" sz="1800" dirty="0" smtClean="0"/>
              <a:t>Aim at ~</a:t>
            </a:r>
            <a:r>
              <a:rPr lang="en-US" sz="1800" dirty="0" smtClean="0">
                <a:solidFill>
                  <a:srgbClr val="FF0000"/>
                </a:solidFill>
              </a:rPr>
              <a:t>0.3%</a:t>
            </a:r>
            <a:r>
              <a:rPr lang="en-US" sz="1800" dirty="0" smtClean="0"/>
              <a:t> by 2017  (the ultimate goal)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Lattice</a:t>
            </a:r>
          </a:p>
          <a:p>
            <a:pPr lvl="2"/>
            <a:r>
              <a:rPr lang="en-US" sz="1800" dirty="0" smtClean="0"/>
              <a:t>Results on </a:t>
            </a:r>
            <a:r>
              <a:rPr lang="en-US" sz="1800" dirty="0" err="1" smtClean="0"/>
              <a:t>a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1800" baseline="30000" dirty="0" err="1" smtClean="0"/>
              <a:t>HLO</a:t>
            </a:r>
            <a:r>
              <a:rPr lang="en-US" sz="1800" dirty="0"/>
              <a:t> </a:t>
            </a:r>
            <a:r>
              <a:rPr lang="en-US" sz="1800" dirty="0" smtClean="0"/>
              <a:t>with 4% error; 4x worse </a:t>
            </a:r>
          </a:p>
          <a:p>
            <a:pPr marL="914400" lvl="2" indent="0">
              <a:buNone/>
            </a:pPr>
            <a:r>
              <a:rPr lang="en-US" sz="1800" dirty="0"/>
              <a:t>t</a:t>
            </a:r>
            <a:r>
              <a:rPr lang="en-US" sz="1800" dirty="0" smtClean="0"/>
              <a:t>han the dispersive approach (~1% uncertainty)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85056"/>
            <a:ext cx="217079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>
                <a:solidFill>
                  <a:srgbClr val="000000"/>
                </a:solidFill>
              </a:rPr>
              <a:pPr eaLnBrk="1" hangingPunct="1"/>
              <a:t>53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025"/>
          <a:stretch/>
        </p:blipFill>
        <p:spPr>
          <a:xfrm>
            <a:off x="6297238" y="2276872"/>
            <a:ext cx="2572603" cy="19442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72200" y="4316248"/>
            <a:ext cx="2771800" cy="2569136"/>
            <a:chOff x="3924902" y="1296606"/>
            <a:chExt cx="5114925" cy="398145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902" y="1296606"/>
              <a:ext cx="51149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072136" y="1296606"/>
              <a:ext cx="2456733" cy="114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0" dirty="0" err="1" smtClean="0">
                  <a:solidFill>
                    <a:srgbClr val="FFFFFF"/>
                  </a:solidFill>
                  <a:latin typeface="Arial"/>
                  <a:ea typeface="ＭＳ Ｐゴシック"/>
                </a:rPr>
                <a:t>F</a:t>
              </a:r>
              <a:r>
                <a:rPr lang="it-IT" sz="1200" b="0" dirty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. </a:t>
              </a:r>
              <a:r>
                <a:rPr lang="it-IT" sz="1200" b="0" dirty="0" err="1" smtClean="0">
                  <a:solidFill>
                    <a:srgbClr val="FFFFFF"/>
                  </a:solidFill>
                  <a:latin typeface="Arial"/>
                  <a:ea typeface="ＭＳ Ｐゴシック"/>
                </a:rPr>
                <a:t>Burger</a:t>
              </a:r>
              <a:r>
                <a:rPr lang="it-IT" sz="1200" b="0" dirty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 et al.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arXiv:1311.3885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105400"/>
            <a:ext cx="4339965" cy="817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277" y="620688"/>
            <a:ext cx="3276235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1556792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b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62673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from speakers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13907" y="2147354"/>
            <a:ext cx="8630093" cy="2697234"/>
            <a:chOff x="513907" y="2147354"/>
            <a:chExt cx="8630093" cy="2697234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524000" y="2147354"/>
              <a:ext cx="4990475" cy="225252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13907" y="4419600"/>
                  <a:ext cx="8630093" cy="424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𝑺𝑴</m:t>
                          </m:r>
                        </m:e>
                      </m:d>
                      <m:r>
                        <a:rPr lang="en-US" i="1" smtClean="0">
                          <a:solidFill>
                            <a:srgbClr val="292934"/>
                          </a:solidFill>
                          <a:latin typeface="Cambria Math"/>
                          <a:ea typeface="+mn-ea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𝑸𝑬𝑫</m:t>
                          </m:r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292934"/>
                      </a:solidFill>
                      <a:latin typeface="Arial"/>
                      <a:ea typeface="+mn-ea"/>
                    </a:rPr>
                    <a:t>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𝑾𝒆𝒂𝒌</m:t>
                          </m:r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292934"/>
                      </a:solidFill>
                      <a:latin typeface="Arial"/>
                      <a:ea typeface="+mn-ea"/>
                    </a:rPr>
                    <a:t>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𝑯𝑽𝑷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𝑯𝒂𝒅</m:t>
                          </m:r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𝑯𝑶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292934"/>
                              </a:solidFill>
                              <a:latin typeface="Cambria Math"/>
                              <a:ea typeface="+mn-ea"/>
                            </a:rPr>
                            <m:t>𝑯𝑳𝒃𝑳</m:t>
                          </m:r>
                        </m:e>
                      </m:d>
                    </m:oMath>
                  </a14:m>
                  <a:endParaRPr lang="en-US" dirty="0">
                    <a:solidFill>
                      <a:srgbClr val="292934"/>
                    </a:solidFill>
                    <a:latin typeface="Arial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907" y="4419600"/>
                  <a:ext cx="8630093" cy="42498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565" t="-7143" b="-1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752600" y="2133600"/>
            <a:ext cx="3803650" cy="1667680"/>
            <a:chOff x="1752600" y="2133600"/>
            <a:chExt cx="3803650" cy="166768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626530"/>
              <a:ext cx="3346450" cy="1174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>
            <a:xfrm flipH="1">
              <a:off x="1752600" y="2133600"/>
              <a:ext cx="2904722" cy="75732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38" y="381000"/>
            <a:ext cx="8901462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</a:t>
            </a:r>
            <a:r>
              <a:rPr lang="en-US" b="1" dirty="0" smtClean="0"/>
              <a:t>Numbers to establish the </a:t>
            </a:r>
            <a:r>
              <a:rPr lang="en-US" b="1" dirty="0" smtClean="0">
                <a:solidFill>
                  <a:srgbClr val="002060"/>
                </a:solidFill>
              </a:rPr>
              <a:t>“g-2 Test</a:t>
            </a:r>
            <a:r>
              <a:rPr lang="en-US" b="1" dirty="0" smtClean="0">
                <a:solidFill>
                  <a:srgbClr val="002060"/>
                </a:solidFill>
              </a:rPr>
              <a:t>”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(that is, 5 that have relevant uncertainties to keep watch on)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3536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a</a:t>
            </a:r>
            <a:r>
              <a:rPr lang="en-US" sz="2800" b="1" baseline="-25000" dirty="0" smtClean="0">
                <a:latin typeface="Symbol" panose="05050102010706020507" pitchFamily="18" charset="2"/>
              </a:rPr>
              <a:t>m</a:t>
            </a:r>
            <a:r>
              <a:rPr lang="en-US" sz="2800" b="1" dirty="0" smtClean="0"/>
              <a:t>(New Physics) ≡ a</a:t>
            </a:r>
            <a:r>
              <a:rPr lang="en-US" sz="2800" b="1" baseline="-25000" dirty="0" smtClean="0">
                <a:latin typeface="Symbol" panose="05050102010706020507" pitchFamily="18" charset="2"/>
              </a:rPr>
              <a:t>m</a:t>
            </a:r>
            <a:r>
              <a:rPr lang="en-US" sz="2800" b="1" dirty="0" smtClean="0"/>
              <a:t>(</a:t>
            </a:r>
            <a:r>
              <a:rPr lang="en-US" sz="2800" b="1" dirty="0" err="1" smtClean="0"/>
              <a:t>Expt</a:t>
            </a:r>
            <a:r>
              <a:rPr lang="en-US" sz="2800" b="1" dirty="0" smtClean="0"/>
              <a:t>) – </a:t>
            </a:r>
            <a:r>
              <a:rPr lang="en-US" sz="2800" b="1" dirty="0"/>
              <a:t>a</a:t>
            </a:r>
            <a:r>
              <a:rPr lang="en-US" sz="2800" b="1" baseline="-25000" dirty="0">
                <a:latin typeface="Symbol" panose="05050102010706020507" pitchFamily="18" charset="2"/>
              </a:rPr>
              <a:t>m</a:t>
            </a:r>
            <a:r>
              <a:rPr lang="en-US" sz="2800" b="1" dirty="0" smtClean="0"/>
              <a:t>(SM)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895600" y="2625451"/>
            <a:ext cx="2648755" cy="1108349"/>
            <a:chOff x="2895600" y="2625451"/>
            <a:chExt cx="2648755" cy="1108349"/>
          </a:xfrm>
        </p:grpSpPr>
        <p:sp>
          <p:nvSpPr>
            <p:cNvPr id="5" name="Oval 4"/>
            <p:cNvSpPr/>
            <p:nvPr/>
          </p:nvSpPr>
          <p:spPr>
            <a:xfrm>
              <a:off x="3581400" y="2626530"/>
              <a:ext cx="591355" cy="5287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61645" y="3205006"/>
              <a:ext cx="591355" cy="5287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0" y="3205006"/>
              <a:ext cx="591355" cy="52879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204939" y="2625451"/>
              <a:ext cx="591355" cy="52879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895600" y="3213905"/>
              <a:ext cx="1309339" cy="51989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25995" y="4399879"/>
            <a:ext cx="6565605" cy="857921"/>
            <a:chOff x="2425995" y="4399879"/>
            <a:chExt cx="6565605" cy="857921"/>
          </a:xfrm>
        </p:grpSpPr>
        <p:sp>
          <p:nvSpPr>
            <p:cNvPr id="15" name="TextBox 14"/>
            <p:cNvSpPr txBox="1"/>
            <p:nvPr/>
          </p:nvSpPr>
          <p:spPr>
            <a:xfrm>
              <a:off x="2425995" y="46114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Arial"/>
                  <a:ea typeface="+mn-ea"/>
                  <a:sym typeface="Wingdings"/>
                </a:rPr>
                <a:t></a:t>
              </a:r>
              <a:endParaRPr lang="en-US" sz="3600" dirty="0">
                <a:solidFill>
                  <a:srgbClr val="FF0000"/>
                </a:solidFill>
                <a:latin typeface="Arial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5845" y="46114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Arial"/>
                  <a:ea typeface="+mn-ea"/>
                  <a:sym typeface="Wingdings"/>
                </a:rPr>
                <a:t></a:t>
              </a:r>
              <a:endParaRPr lang="en-US" sz="3600" dirty="0">
                <a:solidFill>
                  <a:srgbClr val="FF0000"/>
                </a:solidFill>
                <a:latin typeface="Arial"/>
                <a:ea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3200" y="46114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Arial"/>
                  <a:ea typeface="+mn-ea"/>
                  <a:sym typeface="Wingdings"/>
                </a:rPr>
                <a:t></a:t>
              </a:r>
              <a:endParaRPr lang="en-US" sz="3600" dirty="0">
                <a:solidFill>
                  <a:srgbClr val="FF0000"/>
                </a:solidFill>
                <a:latin typeface="Arial"/>
                <a:ea typeface="+mn-ea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7320" y="4405840"/>
              <a:ext cx="1133879" cy="5287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7030A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696200" y="4399879"/>
              <a:ext cx="1295400" cy="5287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074120" y="3029239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292934"/>
                </a:solidFill>
                <a:latin typeface="Arial"/>
                <a:ea typeface="+mn-ea"/>
              </a:rPr>
              <a:t>a</a:t>
            </a:r>
            <a:r>
              <a:rPr lang="en-US" sz="1800" b="0" baseline="-25000" dirty="0">
                <a:solidFill>
                  <a:srgbClr val="292934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b="0" dirty="0">
                <a:solidFill>
                  <a:srgbClr val="292934"/>
                </a:solidFill>
                <a:latin typeface="Arial"/>
                <a:ea typeface="+mn-ea"/>
              </a:rPr>
              <a:t>(</a:t>
            </a:r>
            <a:r>
              <a:rPr lang="en-US" sz="1800" b="0" dirty="0" err="1">
                <a:solidFill>
                  <a:srgbClr val="292934"/>
                </a:solidFill>
                <a:latin typeface="Arial"/>
                <a:ea typeface="+mn-ea"/>
              </a:rPr>
              <a:t>Expt</a:t>
            </a:r>
            <a:r>
              <a:rPr lang="en-US" sz="1800" b="0" dirty="0">
                <a:solidFill>
                  <a:srgbClr val="292934"/>
                </a:solidFill>
                <a:latin typeface="Arial"/>
                <a:ea typeface="+mn-ea"/>
              </a:rPr>
              <a:t>)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349910" y="5573750"/>
            <a:ext cx="4472532" cy="774405"/>
            <a:chOff x="1775868" y="5397795"/>
            <a:chExt cx="4472532" cy="774405"/>
          </a:xfrm>
        </p:grpSpPr>
        <p:sp>
          <p:nvSpPr>
            <p:cNvPr id="29" name="Rectangle 28"/>
            <p:cNvSpPr/>
            <p:nvPr/>
          </p:nvSpPr>
          <p:spPr>
            <a:xfrm>
              <a:off x="1981200" y="5397795"/>
              <a:ext cx="4267200" cy="77440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23953" y="5461831"/>
              <a:ext cx="3324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Symbol" panose="05050102010706020507" pitchFamily="18" charset="2"/>
                  <a:ea typeface="+mn-ea"/>
                </a:rPr>
                <a:t>D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a</a:t>
              </a:r>
              <a:r>
                <a:rPr lang="en-US" sz="1800" baseline="-25000" dirty="0" smtClean="0">
                  <a:solidFill>
                    <a:srgbClr val="FFFFFF"/>
                  </a:solidFill>
                  <a:latin typeface="Symbol" panose="05050102010706020507" pitchFamily="18" charset="2"/>
                  <a:ea typeface="+mn-ea"/>
                </a:rPr>
                <a:t>m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(</a:t>
              </a:r>
              <a:r>
                <a:rPr lang="en-US" sz="1800" dirty="0" err="1" smtClean="0">
                  <a:solidFill>
                    <a:srgbClr val="FFFFFF"/>
                  </a:solidFill>
                  <a:latin typeface="Arial"/>
                  <a:ea typeface="+mn-ea"/>
                </a:rPr>
                <a:t>Expt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) 	~ 140 ppb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Symbol" panose="05050102010706020507" pitchFamily="18" charset="2"/>
                  <a:ea typeface="+mn-ea"/>
                </a:rPr>
                <a:t>D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a</a:t>
              </a:r>
              <a:r>
                <a:rPr lang="en-US" sz="1800" baseline="-25000" dirty="0" smtClean="0">
                  <a:solidFill>
                    <a:srgbClr val="FFFFFF"/>
                  </a:solidFill>
                  <a:latin typeface="Symbol" panose="05050102010706020507" pitchFamily="18" charset="2"/>
                  <a:ea typeface="+mn-ea"/>
                </a:rPr>
                <a:t>m</a:t>
              </a: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(SM) 		&lt; 220 ppb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75868" y="5600331"/>
              <a:ext cx="1148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FFFF"/>
                  </a:solidFill>
                  <a:latin typeface="Arial"/>
                  <a:ea typeface="+mn-ea"/>
                </a:rPr>
                <a:t>Goals: 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89290" y="516998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Discussion today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endCxn id="21" idx="5"/>
          </p:cNvCxnSpPr>
          <p:nvPr/>
        </p:nvCxnSpPr>
        <p:spPr>
          <a:xfrm flipH="1" flipV="1">
            <a:off x="5625146" y="4857194"/>
            <a:ext cx="318454" cy="312794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696200" y="4945006"/>
            <a:ext cx="329246" cy="22498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21184" y="2225341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Discussion today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154865" y="2034863"/>
            <a:ext cx="329246" cy="22498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57900" y="2935062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Expression in BNL PRD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8221" y="347811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292934"/>
                </a:solidFill>
                <a:latin typeface="Arial"/>
                <a:ea typeface="+mn-ea"/>
              </a:rPr>
              <a:t>Essentially experimental; limited at 120 ppb by  </a:t>
            </a:r>
            <a:r>
              <a:rPr lang="en-US" sz="1800" dirty="0" smtClean="0">
                <a:solidFill>
                  <a:srgbClr val="00B05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baseline="-25000" dirty="0" smtClean="0">
                <a:solidFill>
                  <a:srgbClr val="00B05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dirty="0" smtClean="0">
                <a:solidFill>
                  <a:srgbClr val="00B050"/>
                </a:solidFill>
                <a:latin typeface="Symbol" panose="05050102010706020507" pitchFamily="18" charset="2"/>
                <a:ea typeface="+mn-ea"/>
              </a:rPr>
              <a:t>/</a:t>
            </a:r>
            <a:r>
              <a:rPr lang="en-US" sz="1800" dirty="0" err="1" smtClean="0">
                <a:solidFill>
                  <a:srgbClr val="00B050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1800" baseline="-25000" dirty="0" err="1" smtClean="0">
                <a:solidFill>
                  <a:srgbClr val="00B050"/>
                </a:solidFill>
                <a:latin typeface="Arial"/>
                <a:ea typeface="+mn-ea"/>
              </a:rPr>
              <a:t>p</a:t>
            </a:r>
            <a:endParaRPr lang="en-US" sz="1800" baseline="-25000" dirty="0">
              <a:solidFill>
                <a:srgbClr val="00B05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66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  <p:bldP spid="35" grpId="0"/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Users\hertzog\Documents\MyUW-Documents\Papers\PrecisionMuonPhysics\ReSubmitted\figures\g2feyn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629400" cy="18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0"/>
            <a:ext cx="8420100" cy="894522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kern="1200" spc="-100" dirty="0">
                <a:solidFill>
                  <a:srgbClr val="D2533C"/>
                </a:solidFill>
              </a:rPr>
              <a:t>a</a:t>
            </a:r>
            <a:r>
              <a:rPr lang="en-US" sz="4000" kern="1200" spc="-100" baseline="-25000" dirty="0">
                <a:solidFill>
                  <a:srgbClr val="D2533C"/>
                </a:solidFill>
                <a:latin typeface="Symbol" panose="05050102010706020507" pitchFamily="18" charset="2"/>
              </a:rPr>
              <a:t>m</a:t>
            </a:r>
            <a:r>
              <a:rPr lang="en-US" sz="4000" kern="1200" spc="-100" dirty="0">
                <a:solidFill>
                  <a:srgbClr val="D2533C"/>
                </a:solidFill>
              </a:rPr>
              <a:t>(SM): </a:t>
            </a:r>
            <a:r>
              <a:rPr lang="en-US" sz="2400" dirty="0" smtClean="0"/>
              <a:t>There are really 2 numbers in play here </a:t>
            </a:r>
            <a:endParaRPr lang="en-US" sz="1800" dirty="0" smtClean="0"/>
          </a:p>
        </p:txBody>
      </p:sp>
      <p:pic>
        <p:nvPicPr>
          <p:cNvPr id="1013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8953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ent-Up Arrow 2"/>
          <p:cNvSpPr/>
          <p:nvPr/>
        </p:nvSpPr>
        <p:spPr bwMode="auto">
          <a:xfrm rot="5400000">
            <a:off x="5285015" y="2745014"/>
            <a:ext cx="1759855" cy="1516743"/>
          </a:xfrm>
          <a:prstGeom prst="bentUpArrow">
            <a:avLst>
              <a:gd name="adj1" fmla="val 5364"/>
              <a:gd name="adj2" fmla="val 8273"/>
              <a:gd name="adj3" fmla="val 25000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>
            <a:off x="7097486" y="3886200"/>
            <a:ext cx="217714" cy="762000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90599" y="3886200"/>
            <a:ext cx="1255485" cy="1143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18341" y="5791200"/>
            <a:ext cx="627743" cy="6858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7141029" y="2627086"/>
            <a:ext cx="1799771" cy="2540000"/>
          </a:xfrm>
          <a:custGeom>
            <a:avLst/>
            <a:gdLst>
              <a:gd name="connsiteX0" fmla="*/ 0 w 1799771"/>
              <a:gd name="connsiteY0" fmla="*/ 0 h 2540000"/>
              <a:gd name="connsiteX1" fmla="*/ 0 w 1799771"/>
              <a:gd name="connsiteY1" fmla="*/ 203200 h 2540000"/>
              <a:gd name="connsiteX2" fmla="*/ 1785257 w 1799771"/>
              <a:gd name="connsiteY2" fmla="*/ 203200 h 2540000"/>
              <a:gd name="connsiteX3" fmla="*/ 1799771 w 1799771"/>
              <a:gd name="connsiteY3" fmla="*/ 420914 h 2540000"/>
              <a:gd name="connsiteX4" fmla="*/ 1799771 w 1799771"/>
              <a:gd name="connsiteY4" fmla="*/ 2540000 h 2540000"/>
              <a:gd name="connsiteX5" fmla="*/ 1538514 w 1799771"/>
              <a:gd name="connsiteY5" fmla="*/ 25400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2540000">
                <a:moveTo>
                  <a:pt x="0" y="0"/>
                </a:moveTo>
                <a:lnTo>
                  <a:pt x="0" y="203200"/>
                </a:lnTo>
                <a:lnTo>
                  <a:pt x="1785257" y="203200"/>
                </a:lnTo>
                <a:lnTo>
                  <a:pt x="1799771" y="420914"/>
                </a:lnTo>
                <a:lnTo>
                  <a:pt x="1799771" y="2540000"/>
                </a:lnTo>
                <a:lnTo>
                  <a:pt x="1538514" y="254000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3526"/>
            <a:ext cx="8610600" cy="640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spc="-100" dirty="0">
                <a:solidFill>
                  <a:srgbClr val="D2533C"/>
                </a:solidFill>
              </a:rPr>
              <a:t>a</a:t>
            </a:r>
            <a:r>
              <a:rPr lang="en-US" sz="3600" kern="1200" spc="-100" baseline="-25000" dirty="0">
                <a:solidFill>
                  <a:srgbClr val="D2533C"/>
                </a:solidFill>
                <a:latin typeface="Symbol" panose="05050102010706020507" pitchFamily="18" charset="2"/>
              </a:rPr>
              <a:t>m</a:t>
            </a:r>
            <a:r>
              <a:rPr lang="en-US" sz="3600" kern="1200" spc="-100" dirty="0">
                <a:solidFill>
                  <a:srgbClr val="D2533C"/>
                </a:solidFill>
              </a:rPr>
              <a:t>(SM): </a:t>
            </a:r>
            <a:r>
              <a:rPr lang="en-US" sz="3600" kern="1200" spc="-100" dirty="0" smtClean="0">
                <a:solidFill>
                  <a:srgbClr val="D2533C"/>
                </a:solidFill>
              </a:rPr>
              <a:t> </a:t>
            </a:r>
            <a:r>
              <a:rPr lang="en-US" dirty="0" smtClean="0"/>
              <a:t>Historical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85799" y="2086377"/>
            <a:ext cx="1039969" cy="352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85799" y="1371600"/>
            <a:ext cx="1039969" cy="352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8972"/>
            <a:ext cx="8922833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(</a:t>
            </a:r>
            <a:r>
              <a:rPr lang="en-US" dirty="0" err="1" smtClean="0"/>
              <a:t>Expt</a:t>
            </a:r>
            <a:r>
              <a:rPr lang="en-US" dirty="0" smtClean="0"/>
              <a:t>) </a:t>
            </a:r>
            <a:r>
              <a:rPr lang="en-US" sz="3600" dirty="0" smtClean="0"/>
              <a:t>is extracted from several measurements</a:t>
            </a:r>
            <a:endParaRPr lang="en-US" sz="3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"/>
          <a:stretch/>
        </p:blipFill>
        <p:spPr bwMode="auto">
          <a:xfrm>
            <a:off x="1967952" y="1798733"/>
            <a:ext cx="3713485" cy="15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234" y="2343153"/>
            <a:ext cx="1842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rgbClr val="292934"/>
                </a:solidFill>
                <a:latin typeface="Arial"/>
                <a:ea typeface="+mn-ea"/>
              </a:rPr>
              <a:t>a</a:t>
            </a:r>
            <a:r>
              <a:rPr lang="en-US" sz="2400" b="0" baseline="-25000" dirty="0" smtClean="0">
                <a:solidFill>
                  <a:srgbClr val="292934"/>
                </a:solidFill>
                <a:latin typeface="Symbol" panose="05050102010706020507" pitchFamily="18" charset="2"/>
                <a:ea typeface="+mn-ea"/>
              </a:rPr>
              <a:t>m</a:t>
            </a:r>
            <a:r>
              <a:rPr lang="en-US" sz="2400" b="0" dirty="0" smtClean="0">
                <a:solidFill>
                  <a:srgbClr val="292934"/>
                </a:solidFill>
                <a:latin typeface="Arial"/>
                <a:ea typeface="+mn-ea"/>
              </a:rPr>
              <a:t>(</a:t>
            </a:r>
            <a:r>
              <a:rPr lang="en-US" sz="2400" b="0" dirty="0" err="1" smtClean="0">
                <a:solidFill>
                  <a:srgbClr val="292934"/>
                </a:solidFill>
                <a:latin typeface="Arial"/>
                <a:ea typeface="+mn-ea"/>
              </a:rPr>
              <a:t>Expt</a:t>
            </a:r>
            <a:r>
              <a:rPr lang="en-US" sz="2400" b="0" dirty="0" smtClean="0">
                <a:solidFill>
                  <a:srgbClr val="292934"/>
                </a:solidFill>
                <a:latin typeface="Arial"/>
                <a:ea typeface="+mn-ea"/>
              </a:rPr>
              <a:t>) </a:t>
            </a:r>
            <a:endParaRPr lang="en-US" sz="2400" b="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63240" y="1965291"/>
            <a:ext cx="734096" cy="528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63240" y="2583999"/>
            <a:ext cx="734096" cy="67208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2400" y="2494085"/>
            <a:ext cx="2770310" cy="1540133"/>
            <a:chOff x="152400" y="2494085"/>
            <a:chExt cx="2770310" cy="1540133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686840" y="2494085"/>
              <a:ext cx="103026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52400" y="3572553"/>
              <a:ext cx="27703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292934"/>
                  </a:solidFill>
                  <a:latin typeface="Arial"/>
                  <a:ea typeface="+mn-ea"/>
                </a:rPr>
                <a:t>-2.002 319 304 361 53(53</a:t>
              </a:r>
              <a:r>
                <a:rPr lang="en-US" sz="1200" dirty="0" smtClean="0">
                  <a:solidFill>
                    <a:srgbClr val="292934"/>
                  </a:solidFill>
                  <a:latin typeface="Arial"/>
                  <a:ea typeface="+mn-ea"/>
                </a:rPr>
                <a:t>)  [0.26 </a:t>
              </a:r>
              <a:r>
                <a:rPr lang="en-US" sz="1200" dirty="0" err="1" smtClean="0">
                  <a:solidFill>
                    <a:srgbClr val="292934"/>
                  </a:solidFill>
                  <a:latin typeface="Arial"/>
                  <a:ea typeface="+mn-ea"/>
                </a:rPr>
                <a:t>ppt</a:t>
              </a:r>
              <a:r>
                <a:rPr lang="en-US" sz="1200" dirty="0" smtClean="0">
                  <a:solidFill>
                    <a:srgbClr val="292934"/>
                  </a:solidFill>
                  <a:latin typeface="Arial"/>
                  <a:ea typeface="+mn-ea"/>
                </a:rPr>
                <a:t>]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srgbClr val="292934"/>
                  </a:solidFill>
                  <a:latin typeface="Arial"/>
                </a:rPr>
                <a:t>Electron g-2 + </a:t>
              </a:r>
              <a:r>
                <a:rPr lang="en-US" sz="1200" b="0" dirty="0" smtClean="0">
                  <a:solidFill>
                    <a:srgbClr val="292934"/>
                  </a:solidFill>
                  <a:latin typeface="Arial"/>
                </a:rPr>
                <a:t>QED</a:t>
              </a:r>
              <a:endParaRPr lang="en-US" sz="1200" b="0" dirty="0">
                <a:solidFill>
                  <a:srgbClr val="292934"/>
                </a:solidFill>
                <a:latin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25240" y="1860356"/>
            <a:ext cx="4790132" cy="2431411"/>
            <a:chOff x="4125240" y="1860356"/>
            <a:chExt cx="4790132" cy="2431411"/>
          </a:xfrm>
        </p:grpSpPr>
        <p:sp>
          <p:nvSpPr>
            <p:cNvPr id="9" name="TextBox 8"/>
            <p:cNvSpPr txBox="1"/>
            <p:nvPr/>
          </p:nvSpPr>
          <p:spPr>
            <a:xfrm>
              <a:off x="5602726" y="3922435"/>
              <a:ext cx="3312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srgbClr val="7030A0"/>
                  </a:solidFill>
                  <a:latin typeface="Arial"/>
                  <a:ea typeface="+mn-ea"/>
                </a:rPr>
                <a:t>206.768 2843(52)   [</a:t>
              </a:r>
              <a:r>
                <a:rPr lang="en-US" sz="1800" dirty="0" smtClean="0">
                  <a:solidFill>
                    <a:srgbClr val="7030A0"/>
                  </a:solidFill>
                  <a:latin typeface="Arial"/>
                  <a:ea typeface="+mn-ea"/>
                </a:rPr>
                <a:t>25 ppb</a:t>
              </a:r>
              <a:r>
                <a:rPr lang="en-US" sz="1800" b="0" dirty="0" smtClean="0">
                  <a:solidFill>
                    <a:srgbClr val="7030A0"/>
                  </a:solidFill>
                  <a:latin typeface="Arial"/>
                  <a:ea typeface="+mn-ea"/>
                </a:rPr>
                <a:t>] </a:t>
              </a:r>
              <a:endParaRPr lang="en-US" sz="1800" b="0" dirty="0">
                <a:solidFill>
                  <a:srgbClr val="7030A0"/>
                </a:solidFill>
                <a:latin typeface="Arial"/>
                <a:ea typeface="+mn-ea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5049250" y="3320107"/>
              <a:ext cx="828590" cy="78699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4125240" y="1860356"/>
              <a:ext cx="762000" cy="1374073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15840" y="1860356"/>
            <a:ext cx="3771416" cy="2062079"/>
            <a:chOff x="5115840" y="1860356"/>
            <a:chExt cx="3771416" cy="2062079"/>
          </a:xfrm>
        </p:grpSpPr>
        <p:sp>
          <p:nvSpPr>
            <p:cNvPr id="11" name="Rectangle 10"/>
            <p:cNvSpPr/>
            <p:nvPr/>
          </p:nvSpPr>
          <p:spPr>
            <a:xfrm>
              <a:off x="5778713" y="3553103"/>
              <a:ext cx="310854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srgbClr val="79463D">
                      <a:lumMod val="75000"/>
                    </a:srgbClr>
                  </a:solidFill>
                  <a:latin typeface="Arial"/>
                  <a:ea typeface="+mn-ea"/>
                </a:rPr>
                <a:t>-.001519270384(12) [8 ppb]</a:t>
              </a:r>
              <a:endParaRPr lang="en-US" sz="1800" b="0" dirty="0">
                <a:solidFill>
                  <a:srgbClr val="79463D">
                    <a:lumMod val="75000"/>
                  </a:srgbClr>
                </a:solidFill>
                <a:latin typeface="Arial"/>
                <a:ea typeface="+mn-e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115840" y="1860356"/>
              <a:ext cx="762000" cy="1374073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464359" y="3349237"/>
              <a:ext cx="413481" cy="361815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408205" y="2415050"/>
            <a:ext cx="41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srgbClr val="292934"/>
                </a:solidFill>
                <a:latin typeface="Arial"/>
                <a:ea typeface="+mn-ea"/>
              </a:rPr>
              <a:t>~</a:t>
            </a:r>
            <a:endParaRPr lang="en-US" sz="3200" b="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27064" y="1219200"/>
            <a:ext cx="6012136" cy="2237825"/>
            <a:chOff x="2712654" y="1219200"/>
            <a:chExt cx="6804835" cy="2237825"/>
          </a:xfrm>
        </p:grpSpPr>
        <p:sp>
          <p:nvSpPr>
            <p:cNvPr id="19" name="Rounded Rectangle 18"/>
            <p:cNvSpPr/>
            <p:nvPr/>
          </p:nvSpPr>
          <p:spPr>
            <a:xfrm>
              <a:off x="3335336" y="1710973"/>
              <a:ext cx="789904" cy="1746052"/>
            </a:xfrm>
            <a:prstGeom prst="roundRect">
              <a:avLst>
                <a:gd name="adj" fmla="val 27300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12654" y="1317514"/>
              <a:ext cx="6804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srgbClr val="00B050"/>
                  </a:solidFill>
                  <a:latin typeface="Arial"/>
                  <a:ea typeface="+mn-ea"/>
                </a:rPr>
                <a:t>In E821  ≡                                                       </a:t>
              </a:r>
              <a:r>
                <a:rPr lang="en-US" sz="1800" dirty="0" smtClean="0">
                  <a:solidFill>
                    <a:srgbClr val="00B050"/>
                  </a:solidFill>
                  <a:latin typeface="Arial"/>
                  <a:ea typeface="+mn-ea"/>
                </a:rPr>
                <a:t>[0.54 ppm]*</a:t>
              </a:r>
              <a:endParaRPr lang="en-US" sz="18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452" y="1219200"/>
              <a:ext cx="3810000" cy="491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197108" y="1465086"/>
            <a:ext cx="1676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Arial"/>
                <a:ea typeface="+mn-ea"/>
              </a:rPr>
              <a:t>CODATA  #s</a:t>
            </a:r>
            <a:endParaRPr lang="en-US" sz="1800" dirty="0">
              <a:solidFill>
                <a:srgbClr val="FFFF00"/>
              </a:solidFill>
              <a:latin typeface="Arial"/>
              <a:ea typeface="+mn-ea"/>
            </a:endParaRPr>
          </a:p>
        </p:txBody>
      </p:sp>
      <p:sp>
        <p:nvSpPr>
          <p:cNvPr id="3072" name="TextBox 3071"/>
          <p:cNvSpPr txBox="1"/>
          <p:nvPr/>
        </p:nvSpPr>
        <p:spPr>
          <a:xfrm>
            <a:off x="20739" y="6534006"/>
            <a:ext cx="3387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50"/>
                </a:solidFill>
                <a:latin typeface="Arial"/>
                <a:ea typeface="+mn-ea"/>
              </a:rPr>
              <a:t>*0.46 ppm statistical;  0.28 ppm systematics</a:t>
            </a:r>
            <a:endParaRPr lang="en-US" sz="1200" dirty="0">
              <a:solidFill>
                <a:srgbClr val="00B050"/>
              </a:solidFill>
              <a:latin typeface="Arial"/>
              <a:ea typeface="+mn-ea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59987" y="4459247"/>
            <a:ext cx="6730505" cy="1949469"/>
            <a:chOff x="183892" y="4459247"/>
            <a:chExt cx="6730505" cy="1949469"/>
          </a:xfrm>
        </p:grpSpPr>
        <p:sp>
          <p:nvSpPr>
            <p:cNvPr id="33" name="TextBox 32"/>
            <p:cNvSpPr txBox="1"/>
            <p:nvPr/>
          </p:nvSpPr>
          <p:spPr>
            <a:xfrm>
              <a:off x="183892" y="4459247"/>
              <a:ext cx="3313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7030A0"/>
                  </a:solidFill>
                  <a:latin typeface="Arial"/>
                  <a:ea typeface="+mn-ea"/>
                </a:rPr>
                <a:t>Muonium</a:t>
              </a:r>
              <a:r>
                <a:rPr lang="en-US" sz="1800" dirty="0" smtClean="0">
                  <a:solidFill>
                    <a:srgbClr val="7030A0"/>
                  </a:solidFill>
                  <a:latin typeface="Arial"/>
                  <a:ea typeface="+mn-ea"/>
                </a:rPr>
                <a:t> HFS experiment(s)</a:t>
              </a:r>
              <a:endParaRPr lang="en-US" sz="1800" dirty="0">
                <a:solidFill>
                  <a:srgbClr val="7030A0"/>
                </a:solidFill>
                <a:latin typeface="Arial"/>
                <a:ea typeface="+mn-ea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650" y="4800226"/>
              <a:ext cx="5604747" cy="1111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362832" y="5885496"/>
              <a:ext cx="2923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srgbClr val="292934"/>
                  </a:solidFill>
                  <a:latin typeface="Arial"/>
                  <a:ea typeface="+mn-ea"/>
                </a:rPr>
                <a:t>Need to measure </a:t>
              </a:r>
              <a:r>
                <a:rPr lang="en-US" sz="2800" b="0" dirty="0" err="1" smtClean="0">
                  <a:solidFill>
                    <a:srgbClr val="292934"/>
                  </a:solidFill>
                  <a:latin typeface="Symbol" panose="05050102010706020507" pitchFamily="18" charset="2"/>
                  <a:ea typeface="+mn-ea"/>
                </a:rPr>
                <a:t>Dn</a:t>
              </a:r>
              <a:r>
                <a:rPr lang="en-US" sz="2800" b="0" baseline="-25000" dirty="0" err="1" smtClean="0">
                  <a:solidFill>
                    <a:srgbClr val="292934"/>
                  </a:solidFill>
                  <a:latin typeface="Arial"/>
                  <a:ea typeface="+mn-ea"/>
                </a:rPr>
                <a:t>Mu</a:t>
              </a:r>
              <a:endParaRPr lang="en-US" sz="2800" b="0" baseline="-25000" dirty="0">
                <a:solidFill>
                  <a:srgbClr val="292934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4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True"/>
  <p:tag name="DEFAULTWORKAROUNDTRANSPARENCYBUG" val="False"/>
  <p:tag name="DEFAULTRESOLUTION" val="1200"/>
  <p:tag name="DEFAULTMAGNIFICATION" val="2"/>
  <p:tag name="DEFAULTDISPLAYSOURCE" val="\documentclass{slides}\pagestyle{empty}&#10;\usepackage{wasysym}&#10;\usepackage{color}&#10;\begin{document}&#10;\textcolor{&#10;&#10;\end{document}&#10;"/>
  <p:tag name="EMBEDFONTS" val="0"/>
  <p:tag name="DEFAULTFONTSIZE" val="10"/>
  <p:tag name="DEFAULTWORDWRAP" val="0"/>
  <p:tag name="DEFAULTWIDTH" val="500"/>
  <p:tag name="DEFAULTHEIGHT" val="3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11"/>
  <p:tag name="PICTUREFILESIZE" val="6151"/>
  <p:tag name="SOURCE" val="\documentclass{slides}\pagestyle{empty}&#10;\begin{document}&#10;$\omega_a={q\over m}a_{\mu}B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&#10; \omega_C = {e B \over mc \gamma}\qquad \omega_S = {geB \over 2 m c}&#10;+ (1-\gamma) {e B \over \gamma mc}&#10;$$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89"/>
  <p:tag name="PICTUREFILESIZE" val="340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&#10; \omega_C = {e B \over mc \gamma}\qquad \omega_S = {geB \over 2 m c}&#10;+ (1-\gamma) {e B \over \gamma mc}&#10;$$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89"/>
  <p:tag name="PICTUREFILESIZE" val="340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Custom 1">
      <a:majorFont>
        <a:latin typeface="Arial Unicode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225425" indent="-225425" algn="l">
          <a:spcAft>
            <a:spcPts val="1200"/>
          </a:spcAft>
          <a:buFont typeface="Arial" pitchFamily="34" charset="0"/>
          <a:buChar char="•"/>
          <a:defRPr sz="2800" smtClean="0">
            <a:effectLst>
              <a:outerShdw blurRad="38100" dist="38100" dir="2700000" algn="tl">
                <a:srgbClr val="000000"/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PASCOS 98">
  <a:themeElements>
    <a:clrScheme name="4_PASCOS 98 8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00000"/>
      </a:hlink>
      <a:folHlink>
        <a:srgbClr val="777777"/>
      </a:folHlink>
    </a:clrScheme>
    <a:fontScheme name="4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8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1_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PASCOS 98">
  <a:themeElements>
    <a:clrScheme name="5_PASCOS 98 8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00000"/>
      </a:hlink>
      <a:folHlink>
        <a:srgbClr val="777777"/>
      </a:folHlink>
    </a:clrScheme>
    <a:fontScheme name="5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8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D4"/>
    </a:dk2>
    <a:lt2>
      <a:srgbClr val="000080"/>
    </a:lt2>
    <a:accent1>
      <a:srgbClr val="F20884"/>
    </a:accent1>
    <a:accent2>
      <a:srgbClr val="DD0806"/>
    </a:accent2>
    <a:accent3>
      <a:srgbClr val="FFFFFF"/>
    </a:accent3>
    <a:accent4>
      <a:srgbClr val="000000"/>
    </a:accent4>
    <a:accent5>
      <a:srgbClr val="F7AAC2"/>
    </a:accent5>
    <a:accent6>
      <a:srgbClr val="C80605"/>
    </a:accent6>
    <a:hlink>
      <a:srgbClr val="02ABEA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41805</TotalTime>
  <Words>2042</Words>
  <Application>Microsoft Office PowerPoint</Application>
  <PresentationFormat>On-screen Show (4:3)</PresentationFormat>
  <Paragraphs>428</Paragraphs>
  <Slides>53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5" baseType="lpstr">
      <vt:lpstr>Default Design</vt:lpstr>
      <vt:lpstr>Custom Design</vt:lpstr>
      <vt:lpstr>1_Default Design</vt:lpstr>
      <vt:lpstr>7_PASCOS 98</vt:lpstr>
      <vt:lpstr>8_PASCOS 98</vt:lpstr>
      <vt:lpstr>15_PASCOS 98</vt:lpstr>
      <vt:lpstr>17_PASCOS 98</vt:lpstr>
      <vt:lpstr>2_Default Design</vt:lpstr>
      <vt:lpstr>Office Theme</vt:lpstr>
      <vt:lpstr>7_Default Design</vt:lpstr>
      <vt:lpstr>Clarity</vt:lpstr>
      <vt:lpstr>1_Clarity</vt:lpstr>
      <vt:lpstr>4_Clarity</vt:lpstr>
      <vt:lpstr>5_Clarity</vt:lpstr>
      <vt:lpstr>4_Default Design</vt:lpstr>
      <vt:lpstr>6_Clarity</vt:lpstr>
      <vt:lpstr>7_Clarity</vt:lpstr>
      <vt:lpstr>2_Aufsteigend</vt:lpstr>
      <vt:lpstr>PASCOS 98</vt:lpstr>
      <vt:lpstr>4_PASCOS 98</vt:lpstr>
      <vt:lpstr>3_PASCOS 98</vt:lpstr>
      <vt:lpstr>Equation</vt:lpstr>
      <vt:lpstr>Next Generation Muon (g-2)  Goal dam ~ 140 ppb</vt:lpstr>
      <vt:lpstr>PowerPoint Presentation</vt:lpstr>
      <vt:lpstr>This talk is surrounded by many distinguished g-2 experts.  I will assume we know why we are all here</vt:lpstr>
      <vt:lpstr>PowerPoint Presentation</vt:lpstr>
      <vt:lpstr>J-PARC  E-34 g-2/EDM</vt:lpstr>
      <vt:lpstr>5 Numbers to establish the “g-2 Test” (that is, 5 that have relevant uncertainties to keep watch on)</vt:lpstr>
      <vt:lpstr>am(SM): There are really 2 numbers in play here </vt:lpstr>
      <vt:lpstr>am(SM):  Historical</vt:lpstr>
      <vt:lpstr>am(Expt) is extracted from several measurements</vt:lpstr>
      <vt:lpstr>Muonium* HFS to determine mm/mp and mm/me</vt:lpstr>
      <vt:lpstr>wa – What FNAL g-2 plans to deliver</vt:lpstr>
      <vt:lpstr>ω ̃p – What FNAL g-2 plans to deliver</vt:lpstr>
      <vt:lpstr>Graphically:   Present situation and Goals</vt:lpstr>
      <vt:lpstr>The coupling C is VERY model dependent</vt:lpstr>
      <vt:lpstr>Post LHC Run 1 physics case strong as ever Representative papers –6 weeks in spring – with g-2 in titles are typically refined models of SUSY</vt:lpstr>
      <vt:lpstr>Perhaps something at low scales … not seen at the LHC</vt:lpstr>
      <vt:lpstr>How is the experiment done ?</vt:lpstr>
      <vt:lpstr>Both experiments will measure the difference between the spin precession and cyclotron motion for a muon moving in a magnetic field, which is </vt:lpstr>
      <vt:lpstr>4 Key elements of modern storage-ring g-2 measurements</vt:lpstr>
      <vt:lpstr>Two frequency measurements are made and both are “blinded”</vt:lpstr>
      <vt:lpstr>FNAL Requirement and Status</vt:lpstr>
      <vt:lpstr>… shots of highly polarized 3.094 GeV/c muons</vt:lpstr>
      <vt:lpstr>Beamline Progress and End-to-End Modeling Significant and on schedule </vt:lpstr>
      <vt:lpstr>… inject, kick, and store muons in the Muon Storage Ring</vt:lpstr>
      <vt:lpstr>An in-vacuum Tracker can reconstruct the stored muon distribution from the decay trajectories</vt:lpstr>
      <vt:lpstr>Ring Reassembly Complete Cool-down and Power on in progress</vt:lpstr>
      <vt:lpstr>What does the shimming process do?</vt:lpstr>
      <vt:lpstr>NMR probes determine field in terms proton precession frequency</vt:lpstr>
      <vt:lpstr>The muon precession frequency is revealed as an oscillating rate of high-energy electrons hitting detectors vs. time</vt:lpstr>
      <vt:lpstr>PowerPoint Presentation</vt:lpstr>
      <vt:lpstr>PowerPoint Presentation</vt:lpstr>
      <vt:lpstr>PowerPoint Presentation</vt:lpstr>
      <vt:lpstr>State-of-the-art Laser-based calibration system</vt:lpstr>
      <vt:lpstr>What impacts statistical precision for N counts in final histogram</vt:lpstr>
      <vt:lpstr>The J-PARC approach*</vt:lpstr>
      <vt:lpstr>What makes them different?</vt:lpstr>
      <vt:lpstr>Ultra-cold Muons</vt:lpstr>
      <vt:lpstr>PowerPoint Presentation</vt:lpstr>
      <vt:lpstr>Continuous detector system of silicon trackers</vt:lpstr>
      <vt:lpstr>PowerPoint Presentation</vt:lpstr>
      <vt:lpstr>PowerPoint Presentation</vt:lpstr>
      <vt:lpstr>Comparison</vt:lpstr>
      <vt:lpstr>Summary</vt:lpstr>
      <vt:lpstr>Systematic Errors on wa (ppb)</vt:lpstr>
      <vt:lpstr>Systematic Errors on wp (ppb)</vt:lpstr>
      <vt:lpstr>Conceptual idea  of calibration handshake …</vt:lpstr>
      <vt:lpstr>Acquiring x21 statistics at FNAL vs. BNL</vt:lpstr>
      <vt:lpstr>Existing Cross section measurements for e+e- →p+ p-</vt:lpstr>
      <vt:lpstr>Existing Cross section measurements for e+e- →p+ p-</vt:lpstr>
      <vt:lpstr>PowerPoint Presentation</vt:lpstr>
      <vt:lpstr>Prospects if these improvements are successful …</vt:lpstr>
      <vt:lpstr>am(SM):  we need 2 more numbers here …</vt:lpstr>
      <vt:lpstr>PowerPoint Presentation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 Roberts</dc:creator>
  <cp:lastModifiedBy>hertzog</cp:lastModifiedBy>
  <cp:revision>870</cp:revision>
  <dcterms:created xsi:type="dcterms:W3CDTF">2004-04-28T14:33:27Z</dcterms:created>
  <dcterms:modified xsi:type="dcterms:W3CDTF">2015-09-09T20:45:19Z</dcterms:modified>
</cp:coreProperties>
</file>