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3" r:id="rId4"/>
    <p:sldId id="294" r:id="rId5"/>
    <p:sldId id="295" r:id="rId6"/>
    <p:sldId id="309" r:id="rId7"/>
    <p:sldId id="312" r:id="rId8"/>
    <p:sldId id="298" r:id="rId9"/>
    <p:sldId id="303" r:id="rId10"/>
    <p:sldId id="344" r:id="rId11"/>
    <p:sldId id="299" r:id="rId12"/>
    <p:sldId id="300" r:id="rId13"/>
    <p:sldId id="301" r:id="rId14"/>
    <p:sldId id="306" r:id="rId15"/>
    <p:sldId id="307" r:id="rId16"/>
    <p:sldId id="334" r:id="rId17"/>
    <p:sldId id="335" r:id="rId18"/>
    <p:sldId id="360" r:id="rId19"/>
    <p:sldId id="338" r:id="rId20"/>
    <p:sldId id="340" r:id="rId21"/>
    <p:sldId id="339" r:id="rId22"/>
    <p:sldId id="341" r:id="rId23"/>
    <p:sldId id="352" r:id="rId24"/>
    <p:sldId id="342" r:id="rId25"/>
    <p:sldId id="345" r:id="rId26"/>
    <p:sldId id="318" r:id="rId27"/>
    <p:sldId id="319" r:id="rId28"/>
    <p:sldId id="320" r:id="rId29"/>
    <p:sldId id="347" r:id="rId30"/>
    <p:sldId id="348" r:id="rId31"/>
    <p:sldId id="349" r:id="rId32"/>
    <p:sldId id="363" r:id="rId33"/>
    <p:sldId id="364" r:id="rId34"/>
    <p:sldId id="350" r:id="rId35"/>
    <p:sldId id="365" r:id="rId36"/>
    <p:sldId id="321" r:id="rId37"/>
    <p:sldId id="278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33"/>
    <a:srgbClr val="009900"/>
    <a:srgbClr val="663300"/>
    <a:srgbClr val="0066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6" autoAdjust="0"/>
    <p:restoredTop sz="93740" autoAdjust="0"/>
  </p:normalViewPr>
  <p:slideViewPr>
    <p:cSldViewPr snapToGrid="0">
      <p:cViewPr varScale="1">
        <p:scale>
          <a:sx n="73" d="100"/>
          <a:sy n="73" d="100"/>
        </p:scale>
        <p:origin x="821" y="58"/>
      </p:cViewPr>
      <p:guideLst/>
    </p:cSldViewPr>
  </p:slideViewPr>
  <p:outlineViewPr>
    <p:cViewPr>
      <p:scale>
        <a:sx n="33" d="100"/>
        <a:sy n="33" d="100"/>
      </p:scale>
      <p:origin x="0" y="-45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589127685478"/>
          <c:y val="6.1874694839157501E-2"/>
          <c:w val="0.621934433133009"/>
          <c:h val="0.844560329623580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LXe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MEG-I</c:v>
                </c:pt>
                <c:pt idx="1">
                  <c:v>MEG-II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850</c:v>
                </c:pt>
                <c:pt idx="1">
                  <c:v>4720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DC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MEG-I</c:v>
                </c:pt>
                <c:pt idx="1">
                  <c:v>MEG-II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1730</c:v>
                </c:pt>
                <c:pt idx="1">
                  <c:v>2760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MEG-I</c:v>
                </c:pt>
                <c:pt idx="1">
                  <c:v>MEG-II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120</c:v>
                </c:pt>
                <c:pt idx="1">
                  <c:v>1024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AUX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MEG-I</c:v>
                </c:pt>
                <c:pt idx="1">
                  <c:v>MEG-II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89731448"/>
        <c:axId val="389731840"/>
      </c:barChart>
      <c:catAx>
        <c:axId val="389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31840"/>
        <c:crosses val="autoZero"/>
        <c:auto val="1"/>
        <c:lblAlgn val="ctr"/>
        <c:lblOffset val="100"/>
        <c:noMultiLvlLbl val="0"/>
      </c:catAx>
      <c:valAx>
        <c:axId val="38973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31448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353727582663522"/>
          <c:y val="0.321017010338915"/>
          <c:w val="0.270300229780572"/>
          <c:h val="0.26884384929256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A57A0-8966-4F64-A087-910EED5EC272}" type="datetimeFigureOut">
              <a:rPr lang="it-IT" smtClean="0"/>
              <a:t>14/09/2015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E897E-7632-423F-AB47-96599877EB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43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E897E-7632-423F-AB47-96599877EBF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66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E897E-7632-423F-AB47-96599877EBF0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00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83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56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5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93482" y="89210"/>
            <a:ext cx="6703306" cy="9547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ctr">
              <a:defRPr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92319" y="6347071"/>
            <a:ext cx="2057400" cy="365125"/>
          </a:xfrm>
        </p:spPr>
        <p:txBody>
          <a:bodyPr/>
          <a:lstStyle>
            <a:lvl1pPr>
              <a:defRPr sz="1600" b="1">
                <a:solidFill>
                  <a:srgbClr val="99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94281" y="6347070"/>
            <a:ext cx="20574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111B14E-9060-4D51-82FA-E86751B4014C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Picture 2" descr="C:\Users\nbcei\Personale\cei\Personal\Presentazioni\Pictures\logomeg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" y="0"/>
            <a:ext cx="1205100" cy="1044000"/>
          </a:xfrm>
          <a:prstGeom prst="rect">
            <a:avLst/>
          </a:prstGeom>
          <a:noFill/>
        </p:spPr>
      </p:pic>
      <p:pic>
        <p:nvPicPr>
          <p:cNvPr id="8" name="Picture 7" descr="cherubinoH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5162" y="8298"/>
            <a:ext cx="858838" cy="838200"/>
          </a:xfrm>
          <a:prstGeom prst="rect">
            <a:avLst/>
          </a:prstGeom>
          <a:noFill/>
        </p:spPr>
      </p:pic>
      <p:pic>
        <p:nvPicPr>
          <p:cNvPr id="9" name="Picture 8" descr="logoinf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5162" y="846498"/>
            <a:ext cx="887412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095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80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83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50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13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09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36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88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12 September 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1B14E-9060-4D51-82FA-E86751B40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87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4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4.png"/><Relationship Id="rId5" Type="http://schemas.openxmlformats.org/officeDocument/2006/relationships/image" Target="../media/image72.e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emf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gi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9757" y="1509551"/>
            <a:ext cx="7804483" cy="146041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and </a:t>
            </a:r>
            <a:r>
              <a:rPr lang="it-IT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  <a:r>
              <a:rPr lang="it-IT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MEG Experiment</a:t>
            </a:r>
            <a:endParaRPr lang="it-IT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9757" y="3584684"/>
            <a:ext cx="7804483" cy="2143453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Cei</a:t>
            </a:r>
          </a:p>
          <a:p>
            <a:r>
              <a:rPr lang="it-IT" sz="3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INFN</a:t>
            </a:r>
            <a:r>
              <a:rPr lang="it-I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it-IT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it-I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3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</a:p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behalf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 Collaboration</a:t>
            </a:r>
          </a:p>
          <a:p>
            <a:r>
              <a:rPr lang="it-IT" sz="2400" b="1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FCCP 2015 Workshop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Capri, 10-12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nbcei\Personale\cei\Personal\Presentazioni\Pictures\logome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" y="0"/>
            <a:ext cx="1205100" cy="1044000"/>
          </a:xfrm>
          <a:prstGeom prst="rect">
            <a:avLst/>
          </a:prstGeom>
          <a:noFill/>
        </p:spPr>
      </p:pic>
      <p:pic>
        <p:nvPicPr>
          <p:cNvPr id="5" name="Picture 7" descr="cherubino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0"/>
            <a:ext cx="858838" cy="838200"/>
          </a:xfrm>
          <a:prstGeom prst="rect">
            <a:avLst/>
          </a:prstGeom>
          <a:noFill/>
        </p:spPr>
      </p:pic>
      <p:pic>
        <p:nvPicPr>
          <p:cNvPr id="6" name="Picture 8" descr="logoinf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3413" y="0"/>
            <a:ext cx="887412" cy="876300"/>
          </a:xfrm>
          <a:prstGeom prst="rect">
            <a:avLst/>
          </a:prstGeom>
          <a:noFill/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78235" y="6356350"/>
            <a:ext cx="2057400" cy="365125"/>
          </a:xfrm>
        </p:spPr>
        <p:txBody>
          <a:bodyPr/>
          <a:lstStyle/>
          <a:p>
            <a:r>
              <a:rPr lang="it-IT" sz="1600" b="1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September 2015</a:t>
            </a:r>
            <a:endParaRPr lang="it-IT" sz="1600" b="1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Fabrizio Cei</a:t>
            </a:r>
            <a:endParaRPr lang="it-IT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005545" y="6338533"/>
            <a:ext cx="2057400" cy="365125"/>
          </a:xfrm>
        </p:spPr>
        <p:txBody>
          <a:bodyPr/>
          <a:lstStyle/>
          <a:p>
            <a:fld id="{4111B14E-9060-4D51-82FA-E86751B4014C}" type="slidenum">
              <a:rPr lang="it-IT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it-IT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Data </a:t>
            </a:r>
            <a:r>
              <a:rPr lang="it-IT" sz="4000" dirty="0" err="1" smtClean="0"/>
              <a:t>taking</a:t>
            </a:r>
            <a:r>
              <a:rPr lang="it-IT" sz="4000" dirty="0" smtClean="0"/>
              <a:t> </a:t>
            </a:r>
            <a:r>
              <a:rPr lang="it-IT" sz="4000" dirty="0" err="1" smtClean="0"/>
              <a:t>history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Rectangle 32"/>
          <p:cNvSpPr/>
          <p:nvPr/>
        </p:nvSpPr>
        <p:spPr>
          <a:xfrm>
            <a:off x="1903704" y="5759370"/>
            <a:ext cx="3324081" cy="3375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34" y="1472589"/>
            <a:ext cx="6368145" cy="3788415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5711245" y="5118149"/>
            <a:ext cx="315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ctr"/>
            <a:r>
              <a:rPr lang="en-US" sz="1600" b="1" dirty="0" smtClean="0">
                <a:solidFill>
                  <a:srgbClr val="E79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2009 - 2011 data:</a:t>
            </a:r>
          </a:p>
          <a:p>
            <a:pPr marL="182563" indent="-182563" algn="ctr"/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(2013) 201801 </a:t>
            </a:r>
          </a:p>
          <a:p>
            <a:pPr marL="182563" indent="-182563" algn="ctr"/>
            <a:endParaRPr lang="en-US" sz="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(this presentation)</a:t>
            </a:r>
            <a:endParaRPr lang="en-US" sz="1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239104" y="1804930"/>
            <a:ext cx="17764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 data-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 runs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 2009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ntil 2013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17"/>
          <p:cNvCxnSpPr>
            <a:endCxn id="11" idx="0"/>
          </p:cNvCxnSpPr>
          <p:nvPr/>
        </p:nvCxnSpPr>
        <p:spPr>
          <a:xfrm flipV="1">
            <a:off x="2967077" y="3362292"/>
            <a:ext cx="4043727" cy="11082"/>
          </a:xfrm>
          <a:prstGeom prst="line">
            <a:avLst/>
          </a:prstGeom>
          <a:ln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own Arrow 20"/>
          <p:cNvSpPr/>
          <p:nvPr/>
        </p:nvSpPr>
        <p:spPr>
          <a:xfrm>
            <a:off x="6826924" y="3362292"/>
            <a:ext cx="367759" cy="1755857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34" y="5830937"/>
            <a:ext cx="3085482" cy="200510"/>
          </a:xfrm>
          <a:prstGeom prst="rect">
            <a:avLst/>
          </a:prstGeom>
        </p:spPr>
      </p:pic>
      <p:cxnSp>
        <p:nvCxnSpPr>
          <p:cNvPr id="13" name="Straight Connector 14"/>
          <p:cNvCxnSpPr>
            <a:endCxn id="14" idx="0"/>
          </p:cNvCxnSpPr>
          <p:nvPr/>
        </p:nvCxnSpPr>
        <p:spPr>
          <a:xfrm flipV="1">
            <a:off x="2962011" y="4069563"/>
            <a:ext cx="1973401" cy="13120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own Arrow 19"/>
          <p:cNvSpPr/>
          <p:nvPr/>
        </p:nvSpPr>
        <p:spPr>
          <a:xfrm>
            <a:off x="4751532" y="4069563"/>
            <a:ext cx="367759" cy="164197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25"/>
          <p:cNvSpPr txBox="1"/>
          <p:nvPr/>
        </p:nvSpPr>
        <p:spPr>
          <a:xfrm>
            <a:off x="3083069" y="4371079"/>
            <a:ext cx="417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i="1" dirty="0" smtClean="0">
                <a:solidFill>
                  <a:srgbClr val="FF0000"/>
                </a:solidFill>
              </a:rPr>
              <a:t>2009 </a:t>
            </a:r>
          </a:p>
          <a:p>
            <a:pPr algn="ctr"/>
            <a:r>
              <a:rPr lang="en-US" sz="800" b="1" i="1" dirty="0" smtClean="0">
                <a:solidFill>
                  <a:srgbClr val="FF0000"/>
                </a:solidFill>
              </a:rPr>
              <a:t>run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sp>
        <p:nvSpPr>
          <p:cNvPr id="16" name="TextBox 26"/>
          <p:cNvSpPr txBox="1"/>
          <p:nvPr/>
        </p:nvSpPr>
        <p:spPr>
          <a:xfrm>
            <a:off x="3955526" y="4065250"/>
            <a:ext cx="417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i="1" dirty="0" smtClean="0">
                <a:solidFill>
                  <a:srgbClr val="FF0000"/>
                </a:solidFill>
              </a:rPr>
              <a:t>2010 </a:t>
            </a:r>
          </a:p>
          <a:p>
            <a:pPr algn="ctr"/>
            <a:r>
              <a:rPr lang="en-US" sz="800" b="1" i="1" dirty="0" smtClean="0">
                <a:solidFill>
                  <a:srgbClr val="FF0000"/>
                </a:solidFill>
              </a:rPr>
              <a:t>run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5037596" y="3431173"/>
            <a:ext cx="417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i="1" dirty="0" smtClean="0">
                <a:solidFill>
                  <a:srgbClr val="FF0000"/>
                </a:solidFill>
              </a:rPr>
              <a:t>2011 </a:t>
            </a:r>
          </a:p>
          <a:p>
            <a:pPr algn="ctr"/>
            <a:r>
              <a:rPr lang="en-US" sz="800" b="1" i="1" dirty="0" smtClean="0">
                <a:solidFill>
                  <a:srgbClr val="FF0000"/>
                </a:solidFill>
              </a:rPr>
              <a:t>run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sp>
        <p:nvSpPr>
          <p:cNvPr id="18" name="TextBox 28"/>
          <p:cNvSpPr txBox="1"/>
          <p:nvPr/>
        </p:nvSpPr>
        <p:spPr>
          <a:xfrm>
            <a:off x="6238722" y="2663825"/>
            <a:ext cx="417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i="1" dirty="0" smtClean="0">
                <a:solidFill>
                  <a:srgbClr val="FF0000"/>
                </a:solidFill>
              </a:rPr>
              <a:t>2012 </a:t>
            </a:r>
          </a:p>
          <a:p>
            <a:pPr algn="ctr"/>
            <a:r>
              <a:rPr lang="en-US" sz="800" b="1" i="1" dirty="0" smtClean="0">
                <a:solidFill>
                  <a:srgbClr val="FF0000"/>
                </a:solidFill>
              </a:rPr>
              <a:t>run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sp>
        <p:nvSpPr>
          <p:cNvPr id="19" name="TextBox 29"/>
          <p:cNvSpPr txBox="1"/>
          <p:nvPr/>
        </p:nvSpPr>
        <p:spPr>
          <a:xfrm>
            <a:off x="7100404" y="1908175"/>
            <a:ext cx="417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i="1" dirty="0" smtClean="0">
                <a:solidFill>
                  <a:srgbClr val="FF0000"/>
                </a:solidFill>
              </a:rPr>
              <a:t>2013 </a:t>
            </a:r>
          </a:p>
          <a:p>
            <a:pPr algn="ctr"/>
            <a:r>
              <a:rPr lang="en-US" sz="800" b="1" i="1" dirty="0" smtClean="0">
                <a:solidFill>
                  <a:srgbClr val="FF0000"/>
                </a:solidFill>
              </a:rPr>
              <a:t>run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2979486" y="4763767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2009</a:t>
            </a:r>
            <a:endParaRPr lang="en-US" sz="1200" b="1" dirty="0"/>
          </a:p>
        </p:txBody>
      </p:sp>
      <p:sp>
        <p:nvSpPr>
          <p:cNvPr id="21" name="TextBox 21"/>
          <p:cNvSpPr txBox="1"/>
          <p:nvPr/>
        </p:nvSpPr>
        <p:spPr>
          <a:xfrm>
            <a:off x="3852090" y="4763717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2010</a:t>
            </a:r>
            <a:endParaRPr lang="en-US" sz="1200" b="1" dirty="0"/>
          </a:p>
        </p:txBody>
      </p:sp>
      <p:sp>
        <p:nvSpPr>
          <p:cNvPr id="22" name="TextBox 22"/>
          <p:cNvSpPr txBox="1"/>
          <p:nvPr/>
        </p:nvSpPr>
        <p:spPr>
          <a:xfrm>
            <a:off x="5013244" y="4765338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2011</a:t>
            </a:r>
          </a:p>
        </p:txBody>
      </p:sp>
      <p:sp>
        <p:nvSpPr>
          <p:cNvPr id="23" name="TextBox 30"/>
          <p:cNvSpPr txBox="1"/>
          <p:nvPr/>
        </p:nvSpPr>
        <p:spPr>
          <a:xfrm>
            <a:off x="6122809" y="4744602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2012</a:t>
            </a:r>
            <a:endParaRPr lang="en-US" sz="1200" b="1" dirty="0"/>
          </a:p>
        </p:txBody>
      </p:sp>
      <p:sp>
        <p:nvSpPr>
          <p:cNvPr id="24" name="TextBox 31"/>
          <p:cNvSpPr txBox="1"/>
          <p:nvPr/>
        </p:nvSpPr>
        <p:spPr>
          <a:xfrm>
            <a:off x="7245146" y="4749009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2013</a:t>
            </a:r>
            <a:endParaRPr lang="en-US" sz="1200" b="1" dirty="0"/>
          </a:p>
        </p:txBody>
      </p:sp>
      <p:sp>
        <p:nvSpPr>
          <p:cNvPr id="47" name="TextBox 23"/>
          <p:cNvSpPr txBox="1"/>
          <p:nvPr/>
        </p:nvSpPr>
        <p:spPr>
          <a:xfrm>
            <a:off x="1651367" y="5160164"/>
            <a:ext cx="315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ctr"/>
            <a:r>
              <a:rPr lang="en-US" sz="1600" b="1" dirty="0" smtClean="0">
                <a:solidFill>
                  <a:srgbClr val="E79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2009 - 2010 data:</a:t>
            </a:r>
          </a:p>
          <a:p>
            <a:pPr marL="182563" indent="-182563" algn="ctr"/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(2011) 171801 </a:t>
            </a:r>
          </a:p>
          <a:p>
            <a:pPr marL="182563" indent="-182563" algn="ctr"/>
            <a:endParaRPr lang="en-US" sz="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2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4" grpId="0" animBg="1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Signal and background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3807" y="1353288"/>
            <a:ext cx="1752600" cy="44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GB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ignal</a:t>
            </a:r>
            <a:r>
              <a:rPr lang="en-GB" sz="28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GB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3" y="1805180"/>
            <a:ext cx="24669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3861048"/>
            <a:ext cx="30480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ts val="2700"/>
              </a:lnSpc>
              <a:spcBef>
                <a:spcPct val="20000"/>
              </a:spcBef>
              <a:defRPr/>
            </a:pPr>
            <a:r>
              <a:rPr lang="it-IT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it-IT" sz="20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it-IT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it-IT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sz="2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it-IT" sz="2000" b="1" baseline="-25000" dirty="0" err="1">
                <a:solidFill>
                  <a:srgbClr val="0099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g</a:t>
            </a:r>
            <a:r>
              <a:rPr lang="it-IT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it-IT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it-IT" sz="2000" b="1" baseline="-25000" dirty="0" smtClean="0">
                <a:latin typeface="Symbol" pitchFamily="18" charset="2"/>
                <a:cs typeface="Times New Roman" pitchFamily="18" charset="0"/>
                <a:sym typeface="Symbol" pitchFamily="18" charset="2"/>
              </a:rPr>
              <a:t>m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/2 (52.8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MeV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en-GB" sz="2000" b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lnSpc>
                <a:spcPts val="2700"/>
              </a:lnSpc>
              <a:spcBef>
                <a:spcPct val="20000"/>
              </a:spcBef>
              <a:defRPr/>
            </a:pPr>
            <a:r>
              <a:rPr lang="it-IT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it-IT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000" b="1" baseline="-25000" dirty="0">
                <a:solidFill>
                  <a:srgbClr val="009900"/>
                </a:solidFill>
                <a:latin typeface="Symbol" pitchFamily="18" charset="2"/>
                <a:cs typeface="Times New Roman" pitchFamily="18" charset="0"/>
              </a:rPr>
              <a:t>g</a:t>
            </a:r>
            <a:endParaRPr lang="en-GB" sz="2000" b="1" baseline="-25000" dirty="0">
              <a:solidFill>
                <a:srgbClr val="009900"/>
              </a:solidFill>
              <a:latin typeface="Symbol" pitchFamily="18" charset="2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2831"/>
          <a:stretch>
            <a:fillRect/>
          </a:stretch>
        </p:blipFill>
        <p:spPr bwMode="auto">
          <a:xfrm>
            <a:off x="2931204" y="1892267"/>
            <a:ext cx="247116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2478428" y="1240152"/>
            <a:ext cx="272061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Radiative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decay (RMD)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2213" y="2466270"/>
            <a:ext cx="29432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5402371" y="1223672"/>
            <a:ext cx="2164310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Accidental</a:t>
            </a:r>
          </a:p>
          <a:p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Background </a:t>
            </a:r>
          </a:p>
          <a:p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(ACC)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157842" y="3872939"/>
            <a:ext cx="1447832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2700"/>
              </a:lnSpc>
              <a:spcBef>
                <a:spcPct val="20000"/>
              </a:spcBef>
              <a:defRPr/>
            </a:pPr>
            <a:r>
              <a:rPr lang="it-IT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it-IT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it-IT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it-IT" b="1" baseline="-25000" dirty="0" err="1" smtClean="0">
                <a:solidFill>
                  <a:srgbClr val="0099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g</a:t>
            </a:r>
            <a:r>
              <a:rPr lang="it-IT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 m</a:t>
            </a:r>
            <a:r>
              <a:rPr lang="it-IT" b="1" baseline="-25000" dirty="0" smtClean="0">
                <a:latin typeface="Symbol" pitchFamily="18" charset="2"/>
                <a:cs typeface="Times New Roman" pitchFamily="18" charset="0"/>
                <a:sym typeface="Symbol" pitchFamily="18" charset="2"/>
              </a:rPr>
              <a:t>m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/2</a:t>
            </a:r>
            <a:endParaRPr lang="en-GB" b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lnSpc>
                <a:spcPts val="2700"/>
              </a:lnSpc>
              <a:spcBef>
                <a:spcPct val="20000"/>
              </a:spcBef>
              <a:defRPr/>
            </a:pPr>
            <a:r>
              <a:rPr lang="it-IT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b="1" baseline="-25000" dirty="0" smtClean="0">
                <a:solidFill>
                  <a:srgbClr val="009900"/>
                </a:solidFill>
                <a:latin typeface="Symbol" pitchFamily="18" charset="2"/>
                <a:cs typeface="Times New Roman" pitchFamily="18" charset="0"/>
              </a:rPr>
              <a:t>g</a:t>
            </a:r>
            <a:endParaRPr lang="en-GB" b="1" baseline="-25000" dirty="0">
              <a:solidFill>
                <a:srgbClr val="0099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435448" y="3814955"/>
            <a:ext cx="3588868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from Michel decay, </a:t>
            </a:r>
            <a:r>
              <a:rPr lang="en-GB" dirty="0">
                <a:latin typeface="Symbol" panose="05050102010706020507" pitchFamily="18" charset="2"/>
                <a:cs typeface="Times New Roman" pitchFamily="18" charset="0"/>
              </a:rPr>
              <a:t>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from RMD,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00"/>
              </a:lnSpc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annihilation ..</a:t>
            </a:r>
          </a:p>
          <a:p>
            <a:pPr>
              <a:lnSpc>
                <a:spcPts val="2700"/>
              </a:lnSpc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Random </a:t>
            </a:r>
            <a:r>
              <a:rPr lang="en-GB" b="1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T, </a:t>
            </a:r>
            <a:r>
              <a:rPr lang="en-GB" b="1" dirty="0" smtClean="0">
                <a:latin typeface="Symbol" pitchFamily="18" charset="2"/>
                <a:cs typeface="Times New Roman" pitchFamily="18" charset="0"/>
              </a:rPr>
              <a:t>DQ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it-IT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it-IT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it-IT" b="1" baseline="-25000" dirty="0" err="1" smtClean="0">
                <a:solidFill>
                  <a:srgbClr val="0099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g</a:t>
            </a:r>
            <a:r>
              <a:rPr lang="it-IT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 m</a:t>
            </a:r>
            <a:r>
              <a:rPr lang="it-IT" b="1" baseline="-25000" dirty="0" smtClean="0">
                <a:latin typeface="Symbol" pitchFamily="18" charset="2"/>
                <a:cs typeface="Times New Roman" pitchFamily="18" charset="0"/>
                <a:sym typeface="Symbol" pitchFamily="18" charset="2"/>
              </a:rPr>
              <a:t>m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/2</a:t>
            </a:r>
            <a:endParaRPr lang="en-GB" b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" y="5021243"/>
            <a:ext cx="5831840" cy="132343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Signal, RMD </a:t>
            </a:r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 R</a:t>
            </a:r>
            <a:r>
              <a:rPr lang="en-GB" sz="2000" b="1" baseline="-25000" dirty="0" smtClean="0">
                <a:solidFill>
                  <a:srgbClr val="0033CC"/>
                </a:solidFill>
                <a:latin typeface="Symbol" pitchFamily="18" charset="2"/>
                <a:cs typeface="Times New Roman" pitchFamily="18" charset="0"/>
                <a:sym typeface="Symbol"/>
              </a:rPr>
              <a:t>m</a:t>
            </a:r>
            <a:r>
              <a:rPr lang="en-GB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;</a:t>
            </a:r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ACC  R</a:t>
            </a:r>
            <a:r>
              <a:rPr lang="en-GB" sz="2000" b="1" baseline="-25000" dirty="0" smtClean="0">
                <a:solidFill>
                  <a:srgbClr val="0033CC"/>
                </a:solidFill>
                <a:latin typeface="Symbol" pitchFamily="18" charset="2"/>
                <a:cs typeface="Times New Roman" pitchFamily="18" charset="0"/>
                <a:sym typeface="Symbol"/>
              </a:rPr>
              <a:t>m</a:t>
            </a:r>
            <a:r>
              <a:rPr lang="en-GB" sz="20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 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ACC is dominant (&gt; 10 RMD in signal region)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needed </a:t>
            </a:r>
            <a:r>
              <a:rPr lang="en-GB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continuous beam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&amp; </a:t>
            </a:r>
            <a:r>
              <a:rPr lang="en-GB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accurate choice of  R</a:t>
            </a:r>
            <a:r>
              <a:rPr lang="en-GB" sz="2000" b="1" baseline="-25000" dirty="0" smtClean="0">
                <a:solidFill>
                  <a:srgbClr val="008000"/>
                </a:solidFill>
                <a:latin typeface="Symbol" pitchFamily="18" charset="2"/>
                <a:cs typeface="Times New Roman" pitchFamily="18" charset="0"/>
                <a:sym typeface="Symbol"/>
              </a:rPr>
              <a:t>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needed </a:t>
            </a:r>
            <a:r>
              <a:rPr lang="en-GB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high precision experiments</a:t>
            </a:r>
            <a:r>
              <a:rPr lang="en-GB" sz="2000" b="1" dirty="0" smtClean="0">
                <a:solidFill>
                  <a:srgbClr val="008000"/>
                </a:solidFill>
                <a:sym typeface="Symbol"/>
              </a:rPr>
              <a:t>.</a:t>
            </a:r>
            <a:endParaRPr lang="en-GB" sz="2000" b="1" dirty="0">
              <a:solidFill>
                <a:srgbClr val="008000"/>
              </a:solidFill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6"/>
          <a:srcRect l="6904" t="14046" r="61758" b="12916"/>
          <a:stretch/>
        </p:blipFill>
        <p:spPr>
          <a:xfrm>
            <a:off x="6115050" y="4897120"/>
            <a:ext cx="2001520" cy="173539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511443" y="4951051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it-IT" b="1" baseline="-25000" dirty="0" err="1" smtClean="0">
                <a:solidFill>
                  <a:srgbClr val="0099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g</a:t>
            </a:r>
            <a:r>
              <a:rPr lang="it-IT" dirty="0">
                <a:sym typeface="Symbol" pitchFamily="18" charset="2"/>
              </a:rPr>
              <a:t> </a:t>
            </a:r>
            <a:r>
              <a:rPr lang="it-IT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endParaRPr lang="it-IT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The Paul </a:t>
            </a:r>
            <a:r>
              <a:rPr lang="en-GB" sz="3600" dirty="0" err="1"/>
              <a:t>Scherrer</a:t>
            </a:r>
            <a:r>
              <a:rPr lang="en-GB" sz="3600" dirty="0"/>
              <a:t> Institute (PSI)</a:t>
            </a:r>
            <a:endParaRPr lang="it-IT" sz="36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003675" cy="256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69384" y="1124744"/>
            <a:ext cx="3722894" cy="1848544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500"/>
              </a:lnSpc>
              <a:spcBef>
                <a:spcPct val="20000"/>
              </a:spcBef>
              <a:buClr>
                <a:srgbClr val="663300"/>
              </a:buClr>
              <a:buFont typeface="Wingdings" pitchFamily="2" charset="2"/>
              <a:buChar char="v"/>
              <a:defRPr/>
            </a:pPr>
            <a:r>
              <a:rPr lang="en-GB" altLang="ja-JP" sz="16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The </a:t>
            </a:r>
            <a:r>
              <a:rPr lang="en-GB" altLang="ja-JP" sz="1600" b="1" dirty="0">
                <a:solidFill>
                  <a:srgbClr val="0000FF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most powerful </a:t>
            </a:r>
            <a:r>
              <a:rPr lang="en-GB" altLang="ja-JP" sz="1600" b="1" dirty="0" smtClean="0">
                <a:solidFill>
                  <a:srgbClr val="0000FF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continuous</a:t>
            </a:r>
            <a:r>
              <a:rPr lang="en-GB" altLang="ja-JP" sz="1600" dirty="0">
                <a:solidFill>
                  <a:srgbClr val="0000FF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endParaRPr lang="en-GB" altLang="ja-JP" sz="1600" dirty="0" smtClean="0">
              <a:solidFill>
                <a:srgbClr val="0000FF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>
              <a:lnSpc>
                <a:spcPts val="2500"/>
              </a:lnSpc>
              <a:spcBef>
                <a:spcPct val="20000"/>
              </a:spcBef>
              <a:buClr>
                <a:srgbClr val="663300"/>
              </a:buClr>
              <a:defRPr/>
            </a:pPr>
            <a:r>
              <a:rPr lang="en-GB" altLang="ja-JP" sz="1600" b="1" dirty="0">
                <a:solidFill>
                  <a:srgbClr val="0000FF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GB" altLang="ja-JP" sz="1600" b="1" dirty="0" smtClean="0">
                <a:solidFill>
                  <a:srgbClr val="0000FF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machine</a:t>
            </a:r>
            <a:r>
              <a:rPr lang="en-GB" altLang="ja-JP" sz="16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GB" altLang="ja-JP" sz="16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(proton cyclotron) in the </a:t>
            </a:r>
            <a:r>
              <a:rPr lang="en-GB" altLang="ja-JP" sz="16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world</a:t>
            </a:r>
            <a:r>
              <a:rPr lang="en-GB" altLang="ja-JP" sz="16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ts val="2500"/>
              </a:lnSpc>
              <a:spcBef>
                <a:spcPct val="20000"/>
              </a:spcBef>
              <a:buClr>
                <a:srgbClr val="663300"/>
              </a:buClr>
              <a:buFont typeface="Wingdings" pitchFamily="2" charset="2"/>
              <a:buChar char="v"/>
              <a:defRPr/>
            </a:pPr>
            <a:r>
              <a:rPr lang="en-GB" altLang="ja-JP" sz="1600" b="1" dirty="0">
                <a:solidFill>
                  <a:srgbClr val="0000FF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Proton energy</a:t>
            </a:r>
            <a:r>
              <a:rPr lang="en-GB" altLang="ja-JP" sz="16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GB" altLang="ja-JP" sz="1600" b="1" dirty="0">
                <a:solidFill>
                  <a:srgbClr val="CC33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590 </a:t>
            </a:r>
            <a:r>
              <a:rPr lang="en-GB" altLang="ja-JP" sz="1600" b="1" dirty="0" err="1">
                <a:solidFill>
                  <a:srgbClr val="CC33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MeV</a:t>
            </a:r>
            <a:r>
              <a:rPr lang="en-US" altLang="ja-JP" sz="1600" dirty="0">
                <a:solidFill>
                  <a:schemeClr val="tx2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;</a:t>
            </a:r>
            <a:r>
              <a:rPr lang="en-US" altLang="ja-JP" sz="1600" b="1" dirty="0">
                <a:solidFill>
                  <a:srgbClr val="CC33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</a:t>
            </a:r>
          </a:p>
          <a:p>
            <a:pPr marL="342900" indent="-342900">
              <a:lnSpc>
                <a:spcPts val="2500"/>
              </a:lnSpc>
              <a:spcBef>
                <a:spcPct val="20000"/>
              </a:spcBef>
              <a:buClr>
                <a:srgbClr val="663300"/>
              </a:buClr>
              <a:buFont typeface="Wingdings" pitchFamily="2" charset="2"/>
              <a:buChar char="v"/>
              <a:defRPr/>
            </a:pPr>
            <a:r>
              <a:rPr lang="en-US" altLang="ja-JP" sz="1600" b="1" dirty="0">
                <a:solidFill>
                  <a:srgbClr val="CC33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Power </a:t>
            </a:r>
            <a:r>
              <a:rPr lang="en-US" altLang="ja-JP" sz="1600" b="1" dirty="0" smtClean="0">
                <a:solidFill>
                  <a:srgbClr val="CC33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1.4 </a:t>
            </a:r>
            <a:r>
              <a:rPr lang="en-US" altLang="ja-JP" sz="1600" b="1" dirty="0">
                <a:solidFill>
                  <a:srgbClr val="CC33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MW</a:t>
            </a:r>
            <a:r>
              <a:rPr lang="en-GB" altLang="ja-JP" sz="1600" dirty="0">
                <a:solidFill>
                  <a:schemeClr val="tx2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ts val="2500"/>
              </a:lnSpc>
              <a:spcBef>
                <a:spcPct val="20000"/>
              </a:spcBef>
              <a:buClr>
                <a:srgbClr val="663300"/>
              </a:buClr>
              <a:buFont typeface="Wingdings" pitchFamily="2" charset="2"/>
              <a:buChar char="v"/>
              <a:defRPr/>
            </a:pPr>
            <a:r>
              <a:rPr lang="en-GB" altLang="ja-JP" sz="1600" b="1" dirty="0">
                <a:solidFill>
                  <a:srgbClr val="0000FF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Nominal operational current</a:t>
            </a:r>
            <a:r>
              <a:rPr lang="en-GB" altLang="ja-JP" sz="16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GB" altLang="ja-JP" sz="1600" b="1" dirty="0">
                <a:solidFill>
                  <a:srgbClr val="CC33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2.2 </a:t>
            </a:r>
            <a:r>
              <a:rPr lang="en-GB" altLang="ja-JP" sz="1600" b="1" dirty="0" err="1">
                <a:solidFill>
                  <a:srgbClr val="CC33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mA</a:t>
            </a:r>
            <a:r>
              <a:rPr lang="en-GB" altLang="ja-JP" sz="1600" b="1" dirty="0">
                <a:solidFill>
                  <a:srgbClr val="CC3300"/>
                </a:solidFill>
                <a:latin typeface="Comic Sans MS" pitchFamily="66" charset="0"/>
                <a:ea typeface="ＭＳ Ｐゴシック" charset="-128"/>
              </a:rPr>
              <a:t>.</a:t>
            </a:r>
            <a:endParaRPr lang="en-GB" altLang="ja-JP" sz="1600" dirty="0"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004120" y="1425352"/>
            <a:ext cx="914400" cy="914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3875088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beamlin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068960"/>
            <a:ext cx="2430000" cy="3240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283968" y="3356992"/>
            <a:ext cx="2275623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MEG beam line</a:t>
            </a:r>
          </a:p>
          <a:p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E5 secondary </a:t>
            </a:r>
          </a:p>
          <a:p>
            <a:r>
              <a:rPr lang="en-GB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uon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line</a:t>
            </a: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en-GB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5"/>
              </a:buBlip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Wien filter </a:t>
            </a:r>
          </a:p>
          <a:p>
            <a:pPr>
              <a:buBlip>
                <a:blip r:embed="rId5"/>
              </a:buBlip>
            </a:pPr>
            <a:r>
              <a:rPr lang="en-GB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Beam transport </a:t>
            </a:r>
          </a:p>
          <a:p>
            <a:r>
              <a:rPr lang="en-GB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solenoid (BTS) </a:t>
            </a:r>
          </a:p>
          <a:p>
            <a:pPr>
              <a:buBlip>
                <a:blip r:embed="rId5"/>
              </a:buBlip>
            </a:pPr>
            <a:r>
              <a:rPr lang="en-GB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GB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degrader</a:t>
            </a:r>
          </a:p>
          <a:p>
            <a:pPr>
              <a:buBlip>
                <a:blip r:embed="rId5"/>
              </a:buBlip>
            </a:pPr>
            <a:r>
              <a:rPr lang="en-GB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2-d beam spot on </a:t>
            </a:r>
          </a:p>
          <a:p>
            <a:r>
              <a:rPr lang="en-GB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target: </a:t>
            </a:r>
            <a:r>
              <a:rPr lang="en-GB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en-GB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(1 x 1) cm</a:t>
            </a:r>
            <a:r>
              <a:rPr lang="en-GB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Detector layout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4782" b="3369"/>
          <a:stretch>
            <a:fillRect/>
          </a:stretch>
        </p:blipFill>
        <p:spPr bwMode="auto">
          <a:xfrm>
            <a:off x="3171753" y="2752784"/>
            <a:ext cx="597224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15857" y="1928642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GB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beam intensity 3 x 10</a:t>
            </a:r>
            <a:r>
              <a:rPr lang="en-GB" sz="2000" baseline="30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GB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stopped </a:t>
            </a:r>
            <a:r>
              <a:rPr lang="en-GB" sz="2000" dirty="0" smtClean="0">
                <a:solidFill>
                  <a:srgbClr val="00800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GB" sz="2000" baseline="30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/s</a:t>
            </a:r>
            <a:endParaRPr lang="en-GB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758533" y="1276393"/>
            <a:ext cx="3973204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Eur. Phys. J. C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(2013) 2365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5"/>
          <p:cNvGrpSpPr>
            <a:grpSpLocks noChangeAspect="1"/>
          </p:cNvGrpSpPr>
          <p:nvPr/>
        </p:nvGrpSpPr>
        <p:grpSpPr>
          <a:xfrm>
            <a:off x="92313" y="2637288"/>
            <a:ext cx="3227447" cy="3636000"/>
            <a:chOff x="325682" y="1335960"/>
            <a:chExt cx="2755324" cy="3104121"/>
          </a:xfrm>
        </p:grpSpPr>
        <p:pic>
          <p:nvPicPr>
            <p:cNvPr id="10" name="Picture 18"/>
            <p:cNvPicPr>
              <a:picLocks noChangeAspect="1"/>
            </p:cNvPicPr>
            <p:nvPr/>
          </p:nvPicPr>
          <p:blipFill rotWithShape="1">
            <a:blip r:embed="rId3"/>
            <a:srcRect l="8729" r="10002"/>
            <a:stretch/>
          </p:blipFill>
          <p:spPr>
            <a:xfrm flipH="1">
              <a:off x="325682" y="1335960"/>
              <a:ext cx="2755324" cy="3104121"/>
            </a:xfrm>
            <a:prstGeom prst="rect">
              <a:avLst/>
            </a:prstGeom>
          </p:spPr>
        </p:pic>
        <p:cxnSp>
          <p:nvCxnSpPr>
            <p:cNvPr id="11" name="Straight Connector 39"/>
            <p:cNvCxnSpPr/>
            <p:nvPr/>
          </p:nvCxnSpPr>
          <p:spPr>
            <a:xfrm rot="10740000">
              <a:off x="1149351" y="2540202"/>
              <a:ext cx="530226" cy="100800"/>
            </a:xfrm>
            <a:prstGeom prst="line">
              <a:avLst/>
            </a:prstGeom>
            <a:ln w="12700" cmpd="sng">
              <a:solidFill>
                <a:srgbClr val="FF36C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1"/>
            <p:cNvCxnSpPr/>
            <p:nvPr/>
          </p:nvCxnSpPr>
          <p:spPr>
            <a:xfrm rot="10200000">
              <a:off x="883302" y="2483469"/>
              <a:ext cx="126353" cy="45763"/>
            </a:xfrm>
            <a:prstGeom prst="line">
              <a:avLst/>
            </a:prstGeom>
            <a:ln w="12700" cmpd="sng">
              <a:solidFill>
                <a:srgbClr val="FF36C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/>
            <p:cNvCxnSpPr/>
            <p:nvPr/>
          </p:nvCxnSpPr>
          <p:spPr>
            <a:xfrm rot="16200000" flipV="1">
              <a:off x="1105962" y="1987696"/>
              <a:ext cx="631181" cy="327864"/>
            </a:xfrm>
            <a:prstGeom prst="line">
              <a:avLst/>
            </a:prstGeom>
            <a:ln w="12700" cmpd="sng">
              <a:solidFill>
                <a:srgbClr val="008000"/>
              </a:solidFill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1"/>
            <p:cNvSpPr txBox="1"/>
            <p:nvPr/>
          </p:nvSpPr>
          <p:spPr>
            <a:xfrm>
              <a:off x="896474" y="2126968"/>
              <a:ext cx="375113" cy="493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solidFill>
                    <a:srgbClr val="FF36C9"/>
                  </a:solidFill>
                  <a:latin typeface="Times New Roman"/>
                  <a:ea typeface="Lucida Grande"/>
                  <a:cs typeface="Times New Roman"/>
                </a:rPr>
                <a:t>γ</a:t>
              </a:r>
              <a:endParaRPr lang="en-US" b="1" i="1" dirty="0">
                <a:solidFill>
                  <a:srgbClr val="FF36C9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228397" y="1453611"/>
              <a:ext cx="535694" cy="493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μ</a:t>
              </a:r>
              <a:r>
                <a:rPr lang="en-US" b="1" i="1" baseline="300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+</a:t>
              </a:r>
              <a:endParaRPr lang="en-US" b="1" i="1" dirty="0">
                <a:solidFill>
                  <a:srgbClr val="008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1773402" y="3198276"/>
              <a:ext cx="501437" cy="493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solidFill>
                    <a:srgbClr val="003F95"/>
                  </a:solidFill>
                  <a:latin typeface="Times New Roman"/>
                  <a:cs typeface="Times New Roman"/>
                </a:rPr>
                <a:t>e</a:t>
              </a:r>
              <a:r>
                <a:rPr lang="en-US" b="1" i="1" baseline="30000" dirty="0" smtClean="0">
                  <a:solidFill>
                    <a:srgbClr val="003F95"/>
                  </a:solidFill>
                  <a:latin typeface="Times New Roman"/>
                  <a:cs typeface="Times New Roman"/>
                </a:rPr>
                <a:t>+</a:t>
              </a:r>
              <a:endParaRPr lang="en-US" b="1" i="1" dirty="0">
                <a:solidFill>
                  <a:srgbClr val="003F95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7" name="Ovale 16"/>
          <p:cNvSpPr/>
          <p:nvPr/>
        </p:nvSpPr>
        <p:spPr>
          <a:xfrm>
            <a:off x="3447282" y="2967135"/>
            <a:ext cx="3284455" cy="12907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/>
          <p:cNvCxnSpPr/>
          <p:nvPr/>
        </p:nvCxnSpPr>
        <p:spPr>
          <a:xfrm flipH="1">
            <a:off x="5868955" y="2488959"/>
            <a:ext cx="582068" cy="47817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5187820" y="1821121"/>
            <a:ext cx="3575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</a:t>
            </a:r>
            <a:r>
              <a:rPr lang="it-IT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spectrometer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positron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timing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e 24"/>
          <p:cNvSpPr/>
          <p:nvPr/>
        </p:nvSpPr>
        <p:spPr>
          <a:xfrm>
            <a:off x="3171753" y="4818705"/>
            <a:ext cx="2943297" cy="1035026"/>
          </a:xfrm>
          <a:prstGeom prst="ellipse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4915374" y="5795734"/>
            <a:ext cx="3647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it-IT" sz="1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impact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timing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Connettore 2 27"/>
          <p:cNvCxnSpPr/>
          <p:nvPr/>
        </p:nvCxnSpPr>
        <p:spPr>
          <a:xfrm flipH="1" flipV="1">
            <a:off x="5980922" y="5632784"/>
            <a:ext cx="176954" cy="162950"/>
          </a:xfrm>
          <a:prstGeom prst="straightConnector1">
            <a:avLst/>
          </a:prstGeom>
          <a:ln w="28575">
            <a:solidFill>
              <a:srgbClr val="0099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Trigger and electronics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909"/>
          <a:stretch>
            <a:fillRect/>
          </a:stretch>
        </p:blipFill>
        <p:spPr bwMode="auto">
          <a:xfrm>
            <a:off x="4556815" y="1044000"/>
            <a:ext cx="3699892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871" y="5004440"/>
            <a:ext cx="289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92319" y="1260024"/>
            <a:ext cx="4221027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GB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Trigger</a:t>
            </a:r>
          </a:p>
          <a:p>
            <a:pPr lvl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FPGA based system</a:t>
            </a:r>
          </a:p>
          <a:p>
            <a:pPr lvl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designed to reduce the trigger </a:t>
            </a:r>
          </a:p>
          <a:p>
            <a:pPr lvl="1"/>
            <a:r>
              <a:rPr lang="en-GB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ate by using fast estimates: </a:t>
            </a:r>
          </a:p>
          <a:p>
            <a:pPr lvl="1"/>
            <a:r>
              <a:rPr lang="en-GB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-energy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		</a:t>
            </a:r>
            <a:r>
              <a:rPr lang="en-GB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2 x 10</a:t>
            </a:r>
            <a:r>
              <a:rPr lang="en-GB" baseline="30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GB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Hz</a:t>
            </a:r>
            <a:endParaRPr lang="en-GB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dirty="0" err="1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timing             	</a:t>
            </a:r>
            <a:r>
              <a:rPr lang="en-GB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100 Hz</a:t>
            </a:r>
            <a:endParaRPr lang="en-GB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dirty="0" err="1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direction        	</a:t>
            </a:r>
            <a:r>
              <a:rPr lang="en-GB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10 Hz</a:t>
            </a:r>
          </a:p>
          <a:p>
            <a:pPr lvl="1"/>
            <a:endParaRPr lang="en-GB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/>
            <a:endParaRPr lang="en-GB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/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Signal efficiency &gt; 95%</a:t>
            </a:r>
            <a:endParaRPr lang="en-GB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Live Time fraction 99%</a:t>
            </a:r>
          </a:p>
          <a:p>
            <a:pPr lvl="1"/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4"/>
              </a:buBlip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Readout</a:t>
            </a:r>
            <a:endParaRPr lang="en-GB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DRS custom-made digitizer chip.</a:t>
            </a:r>
          </a:p>
          <a:p>
            <a:pPr lvl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Maximum sampling speed 5 GHz, </a:t>
            </a:r>
          </a:p>
          <a:p>
            <a:pPr lvl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used in MEG </a:t>
            </a:r>
            <a:r>
              <a:rPr lang="en-GB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0.8 and 1.6 GHz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12 bit voltage digitization. </a:t>
            </a: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3028950" y="1564640"/>
            <a:ext cx="4448810" cy="2499360"/>
          </a:xfrm>
          <a:prstGeom prst="straightConnector1">
            <a:avLst/>
          </a:prstGeom>
          <a:ln w="28575">
            <a:solidFill>
              <a:srgbClr val="99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Overview of calibration system</a:t>
            </a:r>
            <a:endParaRPr lang="it-IT" sz="36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15</a:t>
            </a:fld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75" y="1116631"/>
            <a:ext cx="7793716" cy="5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771800" y="2420888"/>
            <a:ext cx="4067944" cy="1631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Needed to ensure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en-GB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Required precision;</a:t>
            </a:r>
          </a:p>
          <a:p>
            <a:pPr>
              <a:buBlip>
                <a:blip r:embed="rId3"/>
              </a:buBlip>
            </a:pPr>
            <a:r>
              <a:rPr lang="en-GB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term detector stability;</a:t>
            </a:r>
          </a:p>
          <a:p>
            <a:pPr>
              <a:buBlip>
                <a:blip r:embed="rId3"/>
              </a:buBlip>
            </a:pPr>
            <a:r>
              <a:rPr lang="en-GB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Continuous checks.</a:t>
            </a:r>
          </a:p>
        </p:txBody>
      </p:sp>
    </p:spTree>
    <p:extLst>
      <p:ext uri="{BB962C8B-B14F-4D97-AF65-F5344CB8AC3E}">
        <p14:creationId xmlns:p14="http://schemas.microsoft.com/office/powerpoint/2010/main" val="281834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MEG analysis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16</a:t>
            </a:fld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685" t="3212" r="-388" b="1981"/>
          <a:stretch>
            <a:fillRect/>
          </a:stretch>
        </p:blipFill>
        <p:spPr bwMode="auto">
          <a:xfrm>
            <a:off x="1547664" y="1548056"/>
            <a:ext cx="6624736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0" y="1836088"/>
            <a:ext cx="35782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Signal and background </a:t>
            </a:r>
          </a:p>
          <a:p>
            <a:r>
              <a:rPr lang="en-GB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optimization done in sidebands</a:t>
            </a:r>
            <a:endParaRPr lang="en-GB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3347864" y="3708296"/>
            <a:ext cx="2880320" cy="19442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0" y="5652512"/>
            <a:ext cx="4914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Events in the blind box (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 0.2%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) are hidden up </a:t>
            </a:r>
          </a:p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to the end of optimization procedure</a:t>
            </a:r>
            <a:endParaRPr lang="en-GB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1520" y="4428376"/>
            <a:ext cx="91440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/>
          <p:cNvSpPr/>
          <p:nvPr/>
        </p:nvSpPr>
        <p:spPr>
          <a:xfrm>
            <a:off x="251520" y="5076448"/>
            <a:ext cx="914400" cy="504056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sellaDiTesto 11"/>
          <p:cNvSpPr txBox="1"/>
          <p:nvPr/>
        </p:nvSpPr>
        <p:spPr>
          <a:xfrm>
            <a:off x="1475656" y="4572392"/>
            <a:ext cx="1930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Timing sidebands</a:t>
            </a:r>
          </a:p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b="1" baseline="-25000" dirty="0" err="1" smtClean="0">
                <a:solidFill>
                  <a:srgbClr val="0099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GB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sideband</a:t>
            </a:r>
            <a:endParaRPr lang="en-GB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038205" y="1102941"/>
            <a:ext cx="6984776" cy="523220"/>
          </a:xfrm>
          <a:prstGeom prst="rect">
            <a:avLst/>
          </a:prstGeom>
          <a:blipFill dpi="0" rotWithShape="1">
            <a:blip r:embed="rId3" cstate="print">
              <a:alphaModFix amt="20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Likelihood + Blind analysis</a:t>
            </a:r>
            <a:endParaRPr lang="en-GB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652120" y="5796528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RMD events</a:t>
            </a:r>
            <a:endParaRPr lang="en-GB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MEG likelihood analysis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17</a:t>
            </a:fld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2059" r="2874" b="3288"/>
          <a:stretch>
            <a:fillRect/>
          </a:stretch>
        </p:blipFill>
        <p:spPr bwMode="auto">
          <a:xfrm>
            <a:off x="0" y="1052736"/>
            <a:ext cx="8672471" cy="53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395536" y="5589240"/>
            <a:ext cx="2376264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Connettore 1 7"/>
          <p:cNvCxnSpPr/>
          <p:nvPr/>
        </p:nvCxnSpPr>
        <p:spPr>
          <a:xfrm>
            <a:off x="683568" y="1772816"/>
            <a:ext cx="36724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6156176" y="5517232"/>
            <a:ext cx="18002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2843808" y="4005064"/>
            <a:ext cx="277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Likelihood function</a:t>
            </a:r>
            <a:endParaRPr lang="en-GB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arentesi graffa chiusa 10"/>
          <p:cNvSpPr/>
          <p:nvPr/>
        </p:nvSpPr>
        <p:spPr>
          <a:xfrm rot="5400000" flipH="1">
            <a:off x="4139528" y="261096"/>
            <a:ext cx="468000" cy="85320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sellaDiTesto 11"/>
          <p:cNvSpPr txBox="1"/>
          <p:nvPr/>
        </p:nvSpPr>
        <p:spPr>
          <a:xfrm>
            <a:off x="5557697" y="1484784"/>
            <a:ext cx="3586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Most dangerous </a:t>
            </a:r>
          </a:p>
          <a:p>
            <a:r>
              <a:rPr lang="en-GB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background is measured </a:t>
            </a:r>
            <a:r>
              <a:rPr lang="en-GB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GB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827584" y="2564904"/>
            <a:ext cx="5472608" cy="3600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Connettore 2 13"/>
          <p:cNvCxnSpPr>
            <a:endCxn id="12" idx="1"/>
          </p:cNvCxnSpPr>
          <p:nvPr/>
        </p:nvCxnSpPr>
        <p:spPr>
          <a:xfrm flipV="1">
            <a:off x="4572000" y="1900283"/>
            <a:ext cx="985697" cy="5206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1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err="1" smtClean="0"/>
              <a:t>PDF’s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18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t="9832"/>
          <a:stretch/>
        </p:blipFill>
        <p:spPr>
          <a:xfrm>
            <a:off x="0" y="1378783"/>
            <a:ext cx="7499974" cy="486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6694" b="-8333"/>
          <a:stretch/>
        </p:blipFill>
        <p:spPr>
          <a:xfrm>
            <a:off x="6502974" y="2077751"/>
            <a:ext cx="1994000" cy="1692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719545" y="2026119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solidFill>
                  <a:srgbClr val="009900"/>
                </a:solidFill>
                <a:latin typeface="Arial Rounded MT Bold" panose="020F0704030504030204" pitchFamily="34" charset="0"/>
              </a:rPr>
              <a:t>S</a:t>
            </a:r>
            <a:r>
              <a:rPr lang="it-IT" sz="2000" dirty="0" err="1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ignal</a:t>
            </a:r>
            <a:endParaRPr lang="it-IT" sz="2000" dirty="0">
              <a:solidFill>
                <a:srgbClr val="0099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596978" y="2077751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BCK</a:t>
            </a:r>
            <a:endParaRPr lang="it-IT" sz="2000" dirty="0">
              <a:solidFill>
                <a:srgbClr val="0099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729193" y="3600474"/>
            <a:ext cx="1968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Arial Rounded MT Bold" panose="020F0704030504030204" pitchFamily="34" charset="0"/>
              </a:rPr>
              <a:t>f</a:t>
            </a:r>
            <a:r>
              <a:rPr lang="it-IT" sz="1600" dirty="0" err="1" smtClean="0">
                <a:latin typeface="Arial Rounded MT Bold" panose="020F0704030504030204" pitchFamily="34" charset="0"/>
              </a:rPr>
              <a:t>it</a:t>
            </a:r>
            <a:r>
              <a:rPr lang="it-IT" sz="1600" dirty="0" smtClean="0">
                <a:latin typeface="Arial Rounded MT Bold" panose="020F0704030504030204" pitchFamily="34" charset="0"/>
              </a:rPr>
              <a:t> from </a:t>
            </a:r>
            <a:r>
              <a:rPr lang="it-IT" sz="1600" dirty="0" err="1" smtClean="0">
                <a:latin typeface="Arial Rounded MT Bold" panose="020F0704030504030204" pitchFamily="34" charset="0"/>
              </a:rPr>
              <a:t>sidebands</a:t>
            </a:r>
            <a:endParaRPr lang="it-IT" sz="1600" dirty="0">
              <a:latin typeface="Arial Rounded MT Bold" panose="020F07040305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034396" y="2205565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</a:t>
            </a:r>
            <a:r>
              <a:rPr lang="it-IT" sz="2000" dirty="0" err="1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ignal</a:t>
            </a:r>
            <a:endParaRPr lang="it-IT" sz="20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1673349" y="2550833"/>
            <a:ext cx="446586" cy="284775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-71867" y="3569696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BCK</a:t>
            </a:r>
            <a:endParaRPr lang="it-IT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351111" y="2405620"/>
            <a:ext cx="750738" cy="112038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 flipV="1">
            <a:off x="3749987" y="4456590"/>
            <a:ext cx="1559311" cy="1039091"/>
          </a:xfrm>
          <a:prstGeom prst="straightConnector1">
            <a:avLst/>
          </a:prstGeom>
          <a:ln w="28575">
            <a:solidFill>
              <a:srgbClr val="0099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4789046" y="55488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RMD </a:t>
            </a:r>
            <a:r>
              <a:rPr lang="it-IT" b="1" dirty="0" err="1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peak</a:t>
            </a:r>
            <a:endParaRPr lang="it-IT" b="1" dirty="0">
              <a:solidFill>
                <a:srgbClr val="0099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752376" y="3939028"/>
            <a:ext cx="2347521" cy="24314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Two types of PDF’s:</a:t>
            </a:r>
          </a:p>
          <a:p>
            <a:pPr>
              <a:buBlip>
                <a:blip r:embed="rId4"/>
              </a:buBlip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Per-event (variable </a:t>
            </a:r>
          </a:p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 uncertainties, 10% </a:t>
            </a:r>
          </a:p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 improvement in </a:t>
            </a:r>
          </a:p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 sensitivity);</a:t>
            </a:r>
          </a:p>
          <a:p>
            <a:pPr>
              <a:buBlip>
                <a:blip r:embed="rId4"/>
              </a:buBlip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Constant w/o positron  </a:t>
            </a:r>
          </a:p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 categories</a:t>
            </a:r>
          </a:p>
          <a:p>
            <a:endParaRPr lang="en-GB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Results in agreement. </a:t>
            </a:r>
            <a:endParaRPr lang="en-GB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err="1" smtClean="0"/>
              <a:t>Sensitivity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0" y="1340768"/>
            <a:ext cx="91440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</a:pP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Median upper bound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a sample of 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toy MC experiments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generated with </a:t>
            </a:r>
          </a:p>
          <a:p>
            <a:pPr marL="342900" indent="-342900">
              <a:lnSpc>
                <a:spcPts val="3200"/>
              </a:lnSpc>
            </a:pP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zero signal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hypothesis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using the measured background pdf’s.</a:t>
            </a:r>
          </a:p>
        </p:txBody>
      </p:sp>
      <p:sp>
        <p:nvSpPr>
          <p:cNvPr id="8" name="Ovale 7"/>
          <p:cNvSpPr/>
          <p:nvPr/>
        </p:nvSpPr>
        <p:spPr>
          <a:xfrm>
            <a:off x="7698945" y="3008015"/>
            <a:ext cx="648072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559" t="3948" r="2753" b="3986"/>
          <a:stretch/>
        </p:blipFill>
        <p:spPr bwMode="auto">
          <a:xfrm>
            <a:off x="1542729" y="2243070"/>
            <a:ext cx="4857924" cy="41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2 9"/>
          <p:cNvCxnSpPr/>
          <p:nvPr/>
        </p:nvCxnSpPr>
        <p:spPr>
          <a:xfrm flipV="1">
            <a:off x="7620000" y="3566166"/>
            <a:ext cx="325144" cy="1345754"/>
          </a:xfrm>
          <a:prstGeom prst="straightConnector1">
            <a:avLst/>
          </a:prstGeom>
          <a:ln w="38100">
            <a:solidFill>
              <a:srgbClr val="99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627945" y="4936997"/>
            <a:ext cx="3271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10</a:t>
            </a:r>
            <a:r>
              <a:rPr lang="en-GB" sz="2400" b="1" baseline="30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-13</a:t>
            </a:r>
            <a:r>
              <a:rPr lang="en-GB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level reached !</a:t>
            </a:r>
            <a:endParaRPr lang="en-GB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115050" y="3023984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Median = 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7.7 x 10</a:t>
            </a:r>
            <a:r>
              <a:rPr lang="en-GB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-13</a:t>
            </a:r>
            <a:r>
              <a:rPr lang="en-GB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01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 smtClean="0"/>
              <a:t>Outline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Generalities</a:t>
            </a:r>
            <a:r>
              <a:rPr lang="it-IT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Lepton</a:t>
            </a:r>
            <a:r>
              <a:rPr lang="it-IT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Flavour</a:t>
            </a:r>
            <a:r>
              <a:rPr lang="it-IT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Violation</a:t>
            </a:r>
            <a:r>
              <a:rPr lang="it-IT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LFV</a:t>
            </a:r>
            <a:r>
              <a:rPr lang="it-IT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MEG </a:t>
            </a:r>
            <a:r>
              <a:rPr lang="it-IT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it-IT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MEG - </a:t>
            </a:r>
            <a:r>
              <a:rPr lang="it-IT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it-IT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  <a:p>
            <a:pPr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MEG </a:t>
            </a:r>
            <a:r>
              <a:rPr lang="it-IT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MEG Upgrade</a:t>
            </a:r>
          </a:p>
          <a:p>
            <a:pPr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  <a:r>
              <a:rPr lang="it-IT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MEG Upgrade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9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2009-2011 likelihood fit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20</a:t>
            </a:fld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1" y="1730425"/>
            <a:ext cx="8619951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5850396" y="4258813"/>
            <a:ext cx="284380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NSIG    = -0.4 (+4.8, -1.9)</a:t>
            </a:r>
          </a:p>
          <a:p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NRMD  = 167.5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 24</a:t>
            </a:r>
          </a:p>
          <a:p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NBCK   = 2414  37</a:t>
            </a:r>
          </a:p>
          <a:p>
            <a:endParaRPr lang="en-GB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endParaRPr lang="en-GB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endParaRPr lang="en-GB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1268760"/>
            <a:ext cx="7429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Unbinned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maximum likelihood fit on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b="1" baseline="-25000" dirty="0" err="1" smtClean="0">
                <a:solidFill>
                  <a:srgbClr val="0033CC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 smtClean="0">
                <a:solidFill>
                  <a:srgbClr val="0033CC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GB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b="1" baseline="-25000" dirty="0" err="1" smtClean="0">
                <a:solidFill>
                  <a:srgbClr val="0033CC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 smtClean="0">
                <a:solidFill>
                  <a:srgbClr val="0033CC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en-GB" sz="24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b="1" baseline="-25000" dirty="0" err="1" smtClean="0">
                <a:solidFill>
                  <a:srgbClr val="0033CC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 smtClean="0">
                <a:solidFill>
                  <a:srgbClr val="0033CC"/>
                </a:solidFill>
                <a:latin typeface="Symbol" pitchFamily="18" charset="2"/>
                <a:cs typeface="Times New Roman" pitchFamily="18" charset="0"/>
              </a:rPr>
              <a:t>f</a:t>
            </a:r>
            <a:r>
              <a:rPr lang="en-GB" sz="24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b="1" baseline="-25000" dirty="0" err="1" smtClean="0">
                <a:solidFill>
                  <a:srgbClr val="0033CC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084168" y="5669731"/>
            <a:ext cx="23762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/>
          <p:cNvSpPr/>
          <p:nvPr/>
        </p:nvSpPr>
        <p:spPr>
          <a:xfrm>
            <a:off x="6241466" y="6004060"/>
            <a:ext cx="23762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err="1" smtClean="0"/>
              <a:t>Event</a:t>
            </a:r>
            <a:r>
              <a:rPr lang="it-IT" sz="4000" dirty="0" smtClean="0"/>
              <a:t> </a:t>
            </a:r>
            <a:r>
              <a:rPr lang="it-IT" sz="4000" dirty="0" err="1" smtClean="0"/>
              <a:t>distributions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21</a:t>
            </a:fld>
            <a:endParaRPr lang="it-IT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2592" t="5855" r="3438" b="4015"/>
          <a:stretch>
            <a:fillRect/>
          </a:stretch>
        </p:blipFill>
        <p:spPr bwMode="auto">
          <a:xfrm>
            <a:off x="209020" y="2504351"/>
            <a:ext cx="8725959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625249" y="1543343"/>
            <a:ext cx="269817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 excess observed</a:t>
            </a:r>
            <a:endParaRPr lang="en-GB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94364" y="1524919"/>
            <a:ext cx="298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Signal PDF contours at </a:t>
            </a:r>
          </a:p>
          <a:p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39.3, 74.2, 86.5 %</a:t>
            </a:r>
          </a:p>
        </p:txBody>
      </p:sp>
    </p:spTree>
    <p:extLst>
      <p:ext uri="{BB962C8B-B14F-4D97-AF65-F5344CB8AC3E}">
        <p14:creationId xmlns:p14="http://schemas.microsoft.com/office/powerpoint/2010/main" val="26872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Confidence level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22</a:t>
            </a:fld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518" t="2513" r="291"/>
          <a:stretch>
            <a:fillRect/>
          </a:stretch>
        </p:blipFill>
        <p:spPr bwMode="auto">
          <a:xfrm>
            <a:off x="899592" y="1484784"/>
            <a:ext cx="670535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0" y="1052736"/>
            <a:ext cx="6575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Frequentistic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analysis, Feldman-Cousins method</a:t>
            </a:r>
            <a:endParaRPr lang="en-GB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182388" y="1351419"/>
            <a:ext cx="9144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1393483" y="4509120"/>
            <a:ext cx="6385014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 (</a:t>
            </a:r>
            <a:r>
              <a:rPr lang="en-GB" sz="32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GB" sz="3200" b="1" baseline="30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+</a:t>
            </a:r>
            <a:r>
              <a:rPr lang="en-GB" sz="32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GB" sz="3200" b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GB" sz="3200" b="1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g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&lt; 5.7 x 10</a:t>
            </a:r>
            <a:r>
              <a:rPr lang="en-GB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-13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(90% C.L.)  </a:t>
            </a:r>
            <a:endParaRPr lang="en-GB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427984" y="5805264"/>
            <a:ext cx="470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Result published in PRL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(2013) 201801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043608" y="4221088"/>
            <a:ext cx="19442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01208"/>
            <a:ext cx="394843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4211960" y="5229200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Summary of all samples</a:t>
            </a:r>
            <a:endParaRPr lang="en-GB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 flipV="1">
            <a:off x="2149719" y="2990206"/>
            <a:ext cx="630057" cy="14337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195736" y="198884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NSIG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 BR</a:t>
            </a:r>
          </a:p>
          <a:p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(normalization factor)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524328" y="386104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10</a:t>
            </a:r>
            <a:r>
              <a:rPr lang="en-GB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-12</a:t>
            </a:r>
            <a:endParaRPr lang="en-GB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9199" y="6025363"/>
            <a:ext cx="3721040" cy="183629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7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93482" y="89211"/>
            <a:ext cx="6703306" cy="623324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Impact of MEG </a:t>
            </a:r>
            <a:r>
              <a:rPr lang="it-IT" sz="4000" dirty="0" err="1" smtClean="0"/>
              <a:t>results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23</a:t>
            </a:fld>
            <a:endParaRPr lang="it-IT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l="3569" t="2860" r="5950" b="2860"/>
          <a:stretch>
            <a:fillRect/>
          </a:stretch>
        </p:blipFill>
        <p:spPr bwMode="auto">
          <a:xfrm>
            <a:off x="4366531" y="1242433"/>
            <a:ext cx="3698655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4789603" y="966907"/>
            <a:ext cx="3291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Antusch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et al.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JHEP 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0611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(2006) 090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tangolo 12"/>
          <p:cNvSpPr>
            <a:spLocks noChangeAspect="1"/>
          </p:cNvSpPr>
          <p:nvPr/>
        </p:nvSpPr>
        <p:spPr>
          <a:xfrm>
            <a:off x="4800837" y="1307381"/>
            <a:ext cx="3101145" cy="1368000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sellaDiTesto 13"/>
          <p:cNvSpPr txBox="1"/>
          <p:nvPr/>
        </p:nvSpPr>
        <p:spPr>
          <a:xfrm>
            <a:off x="5095938" y="1386449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MEG 2013</a:t>
            </a:r>
          </a:p>
          <a:p>
            <a:r>
              <a:rPr lang="en-GB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excluded</a:t>
            </a:r>
            <a:endParaRPr lang="en-GB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901982" y="1773090"/>
            <a:ext cx="1205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q</a:t>
            </a:r>
            <a:r>
              <a:rPr lang="en-GB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measured by </a:t>
            </a:r>
            <a:r>
              <a:rPr lang="en-GB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Bay, Reno, Double </a:t>
            </a:r>
            <a:r>
              <a:rPr lang="en-GB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Chooz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GB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(8.9 ± 0.3)</a:t>
            </a:r>
            <a:r>
              <a:rPr lang="en-GB" sz="16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 l="1996" r="302"/>
          <a:stretch>
            <a:fillRect/>
          </a:stretch>
        </p:blipFill>
        <p:spPr bwMode="auto">
          <a:xfrm>
            <a:off x="31636" y="3998422"/>
            <a:ext cx="7452000" cy="247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tangolo 27"/>
          <p:cNvSpPr>
            <a:spLocks noChangeAspect="1"/>
          </p:cNvSpPr>
          <p:nvPr/>
        </p:nvSpPr>
        <p:spPr>
          <a:xfrm>
            <a:off x="531642" y="4199388"/>
            <a:ext cx="2880000" cy="900000"/>
          </a:xfrm>
          <a:prstGeom prst="rect">
            <a:avLst/>
          </a:prstGeom>
          <a:solidFill>
            <a:schemeClr val="accent3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asellaDiTesto 28"/>
          <p:cNvSpPr txBox="1"/>
          <p:nvPr/>
        </p:nvSpPr>
        <p:spPr>
          <a:xfrm>
            <a:off x="531642" y="4166477"/>
            <a:ext cx="258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MEG 2013 excluded</a:t>
            </a:r>
            <a:endParaRPr lang="en-GB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907398" y="3930957"/>
            <a:ext cx="4076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Adapted from L.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Calibbi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JHEP 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1211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(2012) 040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287404" y="4199388"/>
            <a:ext cx="17777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mSUGRA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GB" sz="1400" b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= 10, U</a:t>
            </a:r>
            <a:r>
              <a:rPr lang="en-GB" sz="1400" b="1" baseline="-25000" dirty="0" smtClean="0">
                <a:latin typeface="Times New Roman" pitchFamily="18" charset="0"/>
                <a:cs typeface="Times New Roman" pitchFamily="18" charset="0"/>
              </a:rPr>
              <a:t>e3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= 0.11</a:t>
            </a:r>
          </a:p>
          <a:p>
            <a:r>
              <a:rPr lang="en-GB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points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en-GB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PMNS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based mixing</a:t>
            </a:r>
            <a:endParaRPr lang="en-GB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Blue points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GB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CKM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based mixing </a:t>
            </a:r>
            <a:endParaRPr lang="en-GB" sz="1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6426849" y="6129842"/>
            <a:ext cx="2600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Excluded by direct LHC searches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Connettore 2 32"/>
          <p:cNvCxnSpPr>
            <a:stCxn id="32" idx="1"/>
          </p:cNvCxnSpPr>
          <p:nvPr/>
        </p:nvCxnSpPr>
        <p:spPr>
          <a:xfrm flipH="1" flipV="1">
            <a:off x="4983219" y="5704657"/>
            <a:ext cx="1443630" cy="57907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1332" r="8093"/>
          <a:stretch/>
        </p:blipFill>
        <p:spPr>
          <a:xfrm>
            <a:off x="1204501" y="807254"/>
            <a:ext cx="3014479" cy="3132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-74781" y="1136184"/>
            <a:ext cx="16674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Calibbi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et al., 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 J. </a:t>
            </a:r>
          </a:p>
          <a:p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C74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 (2014), 1-20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endParaRPr lang="it-IT" sz="1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708698" y="1083487"/>
            <a:ext cx="258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MEG 2013 excluded</a:t>
            </a:r>
            <a:endParaRPr lang="en-GB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Final data and sensitivity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1560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1520" y="1293599"/>
            <a:ext cx="7452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Number of </a:t>
            </a:r>
            <a:r>
              <a:rPr lang="en-GB" sz="2000" dirty="0" smtClean="0">
                <a:latin typeface="Symbol" pitchFamily="18" charset="2"/>
                <a:cs typeface="Times New Roman" pitchFamily="18" charset="0"/>
                <a:sym typeface="Symbol"/>
              </a:rPr>
              <a:t>m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GB" sz="2000" dirty="0" smtClean="0">
                <a:latin typeface="Symbol" pitchFamily="18" charset="2"/>
                <a:cs typeface="Times New Roman" pitchFamily="18" charset="0"/>
                <a:sym typeface="Symbol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e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 </a:t>
            </a:r>
            <a:r>
              <a:rPr lang="en-GB" sz="2000" dirty="0" smtClean="0">
                <a:latin typeface="Symbol" pitchFamily="18" charset="2"/>
                <a:cs typeface="Times New Roman" pitchFamily="18" charset="0"/>
                <a:sym typeface="Symbol"/>
              </a:rPr>
              <a:t>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candidate events = 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(k factor) x BR (</a:t>
            </a:r>
            <a:r>
              <a:rPr lang="en-GB" sz="20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m</a:t>
            </a:r>
            <a:r>
              <a:rPr lang="en-GB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GB" sz="20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e</a:t>
            </a:r>
            <a:r>
              <a:rPr lang="en-GB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 </a:t>
            </a:r>
            <a:r>
              <a:rPr lang="en-GB" sz="20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g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675588" y="2270805"/>
            <a:ext cx="287675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(2012 + 2013)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(2009 + 2010 + 2011)</a:t>
            </a:r>
          </a:p>
          <a:p>
            <a:pPr>
              <a:buFont typeface="Symbol"/>
              <a:buChar char="Þ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Double statistics !</a:t>
            </a:r>
          </a:p>
          <a:p>
            <a:pPr>
              <a:buFont typeface="Symbol"/>
              <a:buChar char="Þ"/>
            </a:pPr>
            <a:endParaRPr lang="en-GB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Symbol"/>
              <a:buChar char="Þ"/>
            </a:pPr>
            <a:endParaRPr lang="en-GB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Estimated final </a:t>
            </a:r>
          </a:p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sensitivity (toy MC)</a:t>
            </a:r>
          </a:p>
          <a:p>
            <a:endParaRPr lang="en-GB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 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x 10</a:t>
            </a:r>
            <a:r>
              <a:rPr lang="en-GB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-13</a:t>
            </a:r>
            <a:endParaRPr lang="en-GB" sz="32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" y="1870695"/>
            <a:ext cx="5676900" cy="44958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303173" y="2325216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 &lt; 5.7 x 10</a:t>
            </a:r>
            <a:r>
              <a:rPr lang="en-GB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-13</a:t>
            </a:r>
          </a:p>
          <a:p>
            <a:r>
              <a:rPr lang="en-GB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   =  7.7 x 10</a:t>
            </a:r>
            <a:r>
              <a:rPr lang="en-GB" baseline="30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-13</a:t>
            </a:r>
          </a:p>
          <a:p>
            <a:endParaRPr lang="en-GB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arentesi graffa aperta 11"/>
          <p:cNvSpPr/>
          <p:nvPr/>
        </p:nvSpPr>
        <p:spPr>
          <a:xfrm rot="5400000">
            <a:off x="2203273" y="2001180"/>
            <a:ext cx="216024" cy="2016224"/>
          </a:xfrm>
          <a:prstGeom prst="leftBrac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/>
          <p:cNvSpPr txBox="1"/>
          <p:nvPr/>
        </p:nvSpPr>
        <p:spPr>
          <a:xfrm>
            <a:off x="1022308" y="3308648"/>
            <a:ext cx="1524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 &lt; 2.4 x 10</a:t>
            </a:r>
            <a:r>
              <a:rPr lang="en-GB" sz="16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-12</a:t>
            </a:r>
          </a:p>
          <a:p>
            <a:r>
              <a:rPr lang="en-GB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   =  1.6 x 10</a:t>
            </a:r>
            <a:r>
              <a:rPr lang="en-GB" sz="1600" baseline="30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-12</a:t>
            </a:r>
          </a:p>
          <a:p>
            <a:endParaRPr lang="en-GB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arentesi graffa aperta 13"/>
          <p:cNvSpPr/>
          <p:nvPr/>
        </p:nvSpPr>
        <p:spPr>
          <a:xfrm rot="5400000">
            <a:off x="1770431" y="3434519"/>
            <a:ext cx="144016" cy="1224136"/>
          </a:xfrm>
          <a:prstGeom prst="leftBrac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6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Status of </a:t>
            </a:r>
            <a:r>
              <a:rPr lang="it-IT" sz="3600" dirty="0" err="1" smtClean="0"/>
              <a:t>final</a:t>
            </a:r>
            <a:r>
              <a:rPr lang="it-IT" sz="3600" dirty="0" smtClean="0"/>
              <a:t> </a:t>
            </a:r>
            <a:r>
              <a:rPr lang="it-IT" sz="3600" dirty="0" err="1" smtClean="0"/>
              <a:t>analysis</a:t>
            </a:r>
            <a:endParaRPr lang="it-IT" sz="36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93482" y="1510490"/>
            <a:ext cx="6657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improvements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2319" y="2424693"/>
            <a:ext cx="879202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v"/>
            </a:pP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it-IT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cross the target </a:t>
            </a:r>
            <a:r>
              <a:rPr lang="it-IT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twice</a:t>
            </a:r>
            <a:r>
              <a:rPr lang="it-IT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5 %),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producing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200"/>
              </a:lnSpc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vertex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v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</a:t>
            </a:r>
            <a:r>
              <a:rPr lang="it-IT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3-D scanning of target </a:t>
            </a:r>
            <a:r>
              <a:rPr lang="it-IT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it-IT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positron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vertex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200"/>
              </a:lnSpc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v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r>
              <a:rPr lang="it-IT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it-IT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</a:p>
          <a:p>
            <a:pPr>
              <a:lnSpc>
                <a:spcPts val="3200"/>
              </a:lnSpc>
            </a:pPr>
            <a:r>
              <a:rPr lang="it-IT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</a:t>
            </a:r>
            <a:r>
              <a:rPr lang="it-IT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annihilation</a:t>
            </a:r>
            <a:r>
              <a:rPr lang="it-IT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2400" dirty="0" smtClean="0"/>
              <a:t>   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3146" y="5427681"/>
            <a:ext cx="8534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it-IT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reprocessing</a:t>
            </a:r>
            <a:r>
              <a:rPr lang="it-IT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ended</a:t>
            </a:r>
            <a:r>
              <a:rPr lang="it-IT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checks</a:t>
            </a:r>
            <a:r>
              <a:rPr lang="it-IT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under way and </a:t>
            </a:r>
            <a:r>
              <a:rPr lang="it-IT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it-IT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2400" dirty="0" smtClean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028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MEG Upgrade: i</a:t>
            </a:r>
            <a:r>
              <a:rPr lang="en-GB" sz="4000" dirty="0" smtClean="0"/>
              <a:t>ntroduction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26</a:t>
            </a:fld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8896"/>
            <a:ext cx="6186664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493890" y="1776759"/>
            <a:ext cx="20335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Upgrade proposal: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arXiv:1301.7225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physics.ins-det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 r="7068" b="2707"/>
          <a:stretch>
            <a:fillRect/>
          </a:stretch>
        </p:blipFill>
        <p:spPr bwMode="auto">
          <a:xfrm>
            <a:off x="5930316" y="3348079"/>
            <a:ext cx="3160718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e 12"/>
          <p:cNvSpPr/>
          <p:nvPr/>
        </p:nvSpPr>
        <p:spPr>
          <a:xfrm>
            <a:off x="8096788" y="3734071"/>
            <a:ext cx="540000" cy="64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e 13"/>
          <p:cNvSpPr/>
          <p:nvPr/>
        </p:nvSpPr>
        <p:spPr>
          <a:xfrm>
            <a:off x="8192038" y="5724079"/>
            <a:ext cx="288000" cy="25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e 14"/>
          <p:cNvSpPr/>
          <p:nvPr/>
        </p:nvSpPr>
        <p:spPr>
          <a:xfrm>
            <a:off x="8192038" y="4927075"/>
            <a:ext cx="288000" cy="25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1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MEG Upgrade: o</a:t>
            </a:r>
            <a:r>
              <a:rPr lang="en-GB" sz="4000" dirty="0" smtClean="0"/>
              <a:t>verview </a:t>
            </a:r>
            <a:r>
              <a:rPr lang="en-GB" sz="4000" dirty="0"/>
              <a:t>1)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483768" y="5445224"/>
            <a:ext cx="2088232" cy="437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1412776"/>
            <a:ext cx="8103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GB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beam intensity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3 x 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/s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7 x 10</a:t>
            </a:r>
            <a:r>
              <a:rPr lang="en-GB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7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m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/s.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Optimized </a:t>
            </a:r>
            <a:r>
              <a:rPr lang="en-GB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target thickness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and </a:t>
            </a:r>
            <a:r>
              <a:rPr lang="en-GB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slant angle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: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140 </a:t>
            </a:r>
            <a:r>
              <a:rPr lang="en-GB" sz="2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m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 thickness, 15</a:t>
            </a:r>
            <a:r>
              <a:rPr lang="en-GB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slant angle</a:t>
            </a:r>
            <a:endParaRPr lang="en-GB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7186"/>
            <a:ext cx="4315216" cy="3816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315216" y="2416811"/>
            <a:ext cx="4800994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Unique volume cylindrical drift chamber;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He/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Isobutane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85:15;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GB" dirty="0" smtClean="0">
                <a:latin typeface="Times New Roman" pitchFamily="18" charset="0"/>
                <a:cs typeface="Times New Roman" pitchFamily="18" charset="0"/>
                <a:sym typeface="Symbol"/>
              </a:rPr>
              <a:t>  1300 sense wires,  7000 field + guard wires;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High transparency (&lt; 2 x 10</a:t>
            </a:r>
            <a:r>
              <a:rPr lang="en-GB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-3</a:t>
            </a:r>
            <a:r>
              <a:rPr lang="en-GB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X</a:t>
            </a:r>
            <a:r>
              <a:rPr lang="en-GB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GB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);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Positron efficiency &gt; 85%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Symbol"/>
              </a:rPr>
              <a:t>(better coupling </a:t>
            </a:r>
          </a:p>
          <a:p>
            <a:pPr>
              <a:lnSpc>
                <a:spcPts val="25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  <a:sym typeface="Symbol"/>
              </a:rPr>
              <a:t>    with TC, no extrapolation needed);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Symbol"/>
              </a:rPr>
              <a:t>Stereo view, (7÷8)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Symbol"/>
              </a:rPr>
              <a:t> angle;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GB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Hit resolution 120 </a:t>
            </a:r>
            <a:r>
              <a:rPr lang="en-GB" b="1" dirty="0" smtClean="0">
                <a:solidFill>
                  <a:srgbClr val="0033CC"/>
                </a:solidFill>
                <a:latin typeface="Symbol" pitchFamily="18" charset="2"/>
                <a:cs typeface="Times New Roman" pitchFamily="18" charset="0"/>
                <a:sym typeface="Symbol"/>
              </a:rPr>
              <a:t>m</a:t>
            </a:r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m;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GB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GB" b="1" dirty="0" smtClean="0">
                <a:solidFill>
                  <a:srgbClr val="0000FF"/>
                </a:solidFill>
                <a:latin typeface="Symbol" panose="05050102010706020507" pitchFamily="18" charset="2"/>
                <a:cs typeface="Times New Roman" pitchFamily="18" charset="0"/>
                <a:sym typeface="Symbol"/>
              </a:rPr>
              <a:t>p</a:t>
            </a:r>
            <a:r>
              <a:rPr lang="en-GB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coverage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Symbol"/>
              </a:rPr>
              <a:t> over about 2 meters;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Symbol"/>
              </a:rPr>
              <a:t>Based on KLOE experience;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Single hit resolution and gas aging effects </a:t>
            </a:r>
          </a:p>
          <a:p>
            <a:pPr>
              <a:lnSpc>
                <a:spcPts val="2500"/>
              </a:lnSpc>
            </a:pPr>
            <a:r>
              <a:rPr lang="en-GB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verified on prototypes and test stations.</a:t>
            </a:r>
          </a:p>
        </p:txBody>
      </p:sp>
    </p:spTree>
    <p:extLst>
      <p:ext uri="{BB962C8B-B14F-4D97-AF65-F5344CB8AC3E}">
        <p14:creationId xmlns:p14="http://schemas.microsoft.com/office/powerpoint/2010/main" val="5815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MEG </a:t>
            </a:r>
            <a:r>
              <a:rPr lang="en-GB" sz="4000" dirty="0" smtClean="0"/>
              <a:t>Upgrade: overview </a:t>
            </a:r>
            <a:r>
              <a:rPr lang="en-GB" sz="4000" dirty="0"/>
              <a:t>2)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28</a:t>
            </a:fld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816" t="2842"/>
          <a:stretch>
            <a:fillRect/>
          </a:stretch>
        </p:blipFill>
        <p:spPr bwMode="auto">
          <a:xfrm>
            <a:off x="0" y="1556792"/>
            <a:ext cx="4970909" cy="246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3917"/>
          <a:stretch>
            <a:fillRect/>
          </a:stretch>
        </p:blipFill>
        <p:spPr bwMode="auto">
          <a:xfrm>
            <a:off x="5089849" y="1365725"/>
            <a:ext cx="314495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0" y="1052736"/>
            <a:ext cx="5318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Pixelated</a:t>
            </a:r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Timing Counter equipped with </a:t>
            </a:r>
            <a:r>
              <a:rPr lang="en-GB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SiPM</a:t>
            </a:r>
            <a:endParaRPr lang="en-GB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20072" y="2924944"/>
            <a:ext cx="3594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Improved resolution by multiple hits</a:t>
            </a:r>
          </a:p>
          <a:p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Expected </a:t>
            </a:r>
            <a:r>
              <a:rPr lang="en-GB" b="1" dirty="0" smtClean="0">
                <a:solidFill>
                  <a:srgbClr val="0033CC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= 35 </a:t>
            </a:r>
            <a:r>
              <a:rPr lang="en-GB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(factor 2 better than present) 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3933056"/>
            <a:ext cx="9398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LXe</a:t>
            </a:r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detector: modifications in lateral faces &amp; finer photon sensors at entrance face</a:t>
            </a:r>
            <a:endParaRPr lang="en-GB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t="3390"/>
          <a:stretch>
            <a:fillRect/>
          </a:stretch>
        </p:blipFill>
        <p:spPr bwMode="auto">
          <a:xfrm>
            <a:off x="0" y="4293096"/>
            <a:ext cx="5372100" cy="205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5316990" y="4365104"/>
            <a:ext cx="38270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12 x 12 mm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SiPM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sensitive 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LXe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scintillation light.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Expected a factor 2 better resolution 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position and almost a factor 2 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energy.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err="1" smtClean="0"/>
              <a:t>Drift</a:t>
            </a:r>
            <a:r>
              <a:rPr lang="it-IT" sz="4000" dirty="0" smtClean="0"/>
              <a:t> </a:t>
            </a:r>
            <a:r>
              <a:rPr lang="it-IT" sz="4000" dirty="0" err="1" smtClean="0"/>
              <a:t>chamber</a:t>
            </a:r>
            <a:r>
              <a:rPr lang="it-IT" sz="4000" dirty="0" smtClean="0"/>
              <a:t> R&amp;D 1)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29</a:t>
            </a:fld>
            <a:endParaRPr lang="it-IT" dirty="0"/>
          </a:p>
        </p:txBody>
      </p:sp>
      <p:sp>
        <p:nvSpPr>
          <p:cNvPr id="6" name="TextBox 73"/>
          <p:cNvSpPr txBox="1"/>
          <p:nvPr/>
        </p:nvSpPr>
        <p:spPr>
          <a:xfrm>
            <a:off x="22339" y="1209772"/>
            <a:ext cx="3172610" cy="2272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>
              <a:spcAft>
                <a:spcPts val="60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Ageing prototype</a:t>
            </a:r>
            <a:endParaRPr lang="en-US" sz="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geing effects obtained by high irradiation rate, corresponding to 0.32 C/cm for 3 years of DAQ;</a:t>
            </a:r>
          </a:p>
          <a:p>
            <a:pPr marL="182563" indent="-182563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Tested up to 0.5 C/cm using powerful x-ray source;</a:t>
            </a:r>
          </a:p>
          <a:p>
            <a:pPr marL="182563" indent="-182563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severe problem (increase HV to compensate 40% gain drop).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92319" y="4506239"/>
            <a:ext cx="3859571" cy="1181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length prototype</a:t>
            </a:r>
            <a:endParaRPr lang="en-US" sz="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division, time difference and gain variation confirmed using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 source: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941" y="4098542"/>
            <a:ext cx="5201281" cy="2160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776847" y="1721579"/>
            <a:ext cx="2453160" cy="173593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" t="8376" r="8498" b="1430"/>
          <a:stretch/>
        </p:blipFill>
        <p:spPr>
          <a:xfrm>
            <a:off x="5114829" y="1462237"/>
            <a:ext cx="3110670" cy="216000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986272" y="1106967"/>
            <a:ext cx="140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Ageing</a:t>
            </a:r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  <a:endParaRPr lang="it-IT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791274" y="1885709"/>
            <a:ext cx="2305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Ageing</a:t>
            </a:r>
            <a:r>
              <a:rPr lang="it-IT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Rate (</a:t>
            </a:r>
            <a:r>
              <a:rPr lang="it-IT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  <a:r>
              <a:rPr lang="it-IT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it-IT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(90.9 ± 0.3)% /(C/cm)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15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LFV 1)</a:t>
            </a:r>
            <a:endParaRPr lang="it-IT" sz="32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87524" y="1437194"/>
            <a:ext cx="7895777" cy="4525963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In the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SM of electroweak interactions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leptons are grouped in doublets and there is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no space for transitions where the lepton flavour is not conserved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However,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lepton flavour is experimentally violated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in neutral sector (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neutrino oscillations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 needed to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extend the standard model by including neutrino masses and coupling between flavours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cLFV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indicates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non conservation of lepton flavour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in processes involving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charged leptons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err="1" smtClean="0"/>
              <a:t>Drift</a:t>
            </a:r>
            <a:r>
              <a:rPr lang="it-IT" sz="4000" dirty="0" smtClean="0"/>
              <a:t> </a:t>
            </a:r>
            <a:r>
              <a:rPr lang="it-IT" sz="4000" dirty="0" err="1" smtClean="0"/>
              <a:t>chamber</a:t>
            </a:r>
            <a:r>
              <a:rPr lang="it-IT" sz="4000" dirty="0" smtClean="0"/>
              <a:t> R&amp;D 2)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30</a:t>
            </a:fld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4181367" y="1241457"/>
            <a:ext cx="4086885" cy="2272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>
              <a:spcAft>
                <a:spcPts val="60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tests @ LNF and PSI</a:t>
            </a:r>
            <a:endParaRPr lang="en-US" sz="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941" y="1693061"/>
            <a:ext cx="3715650" cy="190349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69" y="1632756"/>
            <a:ext cx="3169869" cy="26775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2598" y="1204064"/>
            <a:ext cx="4047532" cy="544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>
              <a:spcAft>
                <a:spcPts val="60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Cosmic ray telescope in Pisa</a:t>
            </a:r>
            <a:endParaRPr lang="en-US" sz="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21"/>
          <p:cNvGrpSpPr>
            <a:grpSpLocks noChangeAspect="1"/>
          </p:cNvGrpSpPr>
          <p:nvPr/>
        </p:nvGrpSpPr>
        <p:grpSpPr>
          <a:xfrm>
            <a:off x="7767523" y="1889102"/>
            <a:ext cx="1284158" cy="1243606"/>
            <a:chOff x="4567420" y="3321391"/>
            <a:chExt cx="3152292" cy="305274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7420" y="3321391"/>
              <a:ext cx="3152292" cy="3052747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Rectangle 11"/>
            <p:cNvSpPr/>
            <p:nvPr/>
          </p:nvSpPr>
          <p:spPr>
            <a:xfrm>
              <a:off x="6716795" y="3956362"/>
              <a:ext cx="1002917" cy="74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559675" y="3933825"/>
              <a:ext cx="0" cy="805732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0"/>
            <p:cNvCxnSpPr/>
            <p:nvPr/>
          </p:nvCxnSpPr>
          <p:spPr>
            <a:xfrm flipH="1">
              <a:off x="7512050" y="4679232"/>
              <a:ext cx="4445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2"/>
            <p:cNvCxnSpPr/>
            <p:nvPr/>
          </p:nvCxnSpPr>
          <p:spPr>
            <a:xfrm flipH="1">
              <a:off x="7515225" y="4234732"/>
              <a:ext cx="4445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3"/>
            <p:cNvCxnSpPr/>
            <p:nvPr/>
          </p:nvCxnSpPr>
          <p:spPr>
            <a:xfrm flipH="1">
              <a:off x="7515225" y="4078472"/>
              <a:ext cx="4445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4"/>
            <p:cNvCxnSpPr/>
            <p:nvPr/>
          </p:nvCxnSpPr>
          <p:spPr>
            <a:xfrm flipH="1">
              <a:off x="7515225" y="4530007"/>
              <a:ext cx="4445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5"/>
            <p:cNvCxnSpPr/>
            <p:nvPr/>
          </p:nvCxnSpPr>
          <p:spPr>
            <a:xfrm flipH="1">
              <a:off x="7512050" y="4377607"/>
              <a:ext cx="4445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27"/>
          <p:cNvSpPr txBox="1"/>
          <p:nvPr/>
        </p:nvSpPr>
        <p:spPr>
          <a:xfrm>
            <a:off x="4335656" y="4106927"/>
            <a:ext cx="4716025" cy="21296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Status:</a:t>
            </a:r>
            <a:endParaRPr lang="en-US" sz="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Prototypes successful, resolution and ageing better than design specifications;</a:t>
            </a:r>
          </a:p>
          <a:p>
            <a:pPr marL="182563" indent="-182563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Chamber design finalized;</a:t>
            </a:r>
          </a:p>
          <a:p>
            <a:pPr marL="182563" indent="-182563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Wiring machine operating in Lecce;</a:t>
            </a:r>
          </a:p>
          <a:p>
            <a:pPr marL="182563" indent="-182563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Partially wired mock-up chamber delivered at PSI in July; to be used in engineering run this Autumn.</a:t>
            </a:r>
          </a:p>
          <a:p>
            <a:pPr marL="182563" indent="-182563">
              <a:spcBef>
                <a:spcPct val="20000"/>
              </a:spcBef>
              <a:buFont typeface="Arial"/>
              <a:buChar char="•"/>
            </a:pPr>
            <a:endParaRPr lang="en-US" sz="1400" dirty="0" smtClean="0"/>
          </a:p>
          <a:p>
            <a:pPr marL="182563" indent="-182563">
              <a:spcBef>
                <a:spcPct val="20000"/>
              </a:spcBef>
              <a:buFont typeface="Arial"/>
              <a:buChar char="•"/>
            </a:pPr>
            <a:endParaRPr lang="en-US" sz="1400" dirty="0" smtClean="0"/>
          </a:p>
        </p:txBody>
      </p:sp>
      <p:sp>
        <p:nvSpPr>
          <p:cNvPr id="21" name="TextBox 26"/>
          <p:cNvSpPr txBox="1"/>
          <p:nvPr/>
        </p:nvSpPr>
        <p:spPr>
          <a:xfrm>
            <a:off x="54544" y="4533900"/>
            <a:ext cx="2131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hit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resolution: 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etter than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9"/>
          <p:cNvSpPr txBox="1"/>
          <p:nvPr/>
        </p:nvSpPr>
        <p:spPr>
          <a:xfrm>
            <a:off x="4154390" y="3667073"/>
            <a:ext cx="390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single hit resolution: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gget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948092"/>
              </p:ext>
            </p:extLst>
          </p:nvPr>
        </p:nvGraphicFramePr>
        <p:xfrm>
          <a:off x="1203011" y="4357263"/>
          <a:ext cx="3096000" cy="2107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" name="Acrobat Document" r:id="rId6" imgW="4320466" imgH="2941024" progId="AcroExch.Document.DC">
                  <p:embed/>
                </p:oleObj>
              </mc:Choice>
              <mc:Fallback>
                <p:oleObj name="Acrobat Document" r:id="rId6" imgW="4320466" imgH="294102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3011" y="4357263"/>
                        <a:ext cx="3096000" cy="2107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67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Timing </a:t>
            </a:r>
            <a:r>
              <a:rPr lang="it-IT" sz="4000" dirty="0" err="1" smtClean="0"/>
              <a:t>Counter</a:t>
            </a:r>
            <a:r>
              <a:rPr lang="it-IT" sz="4000" dirty="0" smtClean="0"/>
              <a:t> R&amp;D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31</a:t>
            </a:fld>
            <a:endParaRPr lang="it-IT" dirty="0"/>
          </a:p>
        </p:txBody>
      </p:sp>
      <p:sp>
        <p:nvSpPr>
          <p:cNvPr id="6" name="TextBox 42"/>
          <p:cNvSpPr txBox="1"/>
          <p:nvPr/>
        </p:nvSpPr>
        <p:spPr>
          <a:xfrm>
            <a:off x="233674" y="1371476"/>
            <a:ext cx="3669916" cy="600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test @ LNF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724" y="1821874"/>
            <a:ext cx="4292375" cy="2519961"/>
          </a:xfrm>
          <a:prstGeom prst="rect">
            <a:avLst/>
          </a:prstGeom>
        </p:spPr>
      </p:pic>
      <p:pic>
        <p:nvPicPr>
          <p:cNvPr id="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97" y="1881475"/>
            <a:ext cx="3406769" cy="295084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18"/>
          <p:cNvSpPr txBox="1"/>
          <p:nvPr/>
        </p:nvSpPr>
        <p:spPr>
          <a:xfrm>
            <a:off x="4054498" y="4449802"/>
            <a:ext cx="5165824" cy="17184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Status:</a:t>
            </a:r>
            <a:endParaRPr lang="en-US" sz="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Excellent resolution achieved with single tile prototypes;</a:t>
            </a:r>
          </a:p>
          <a:p>
            <a:pPr marL="182563" indent="-182563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improvement using multiple tiles confirmed;</a:t>
            </a:r>
          </a:p>
          <a:p>
            <a:pPr marL="182563" indent="-182563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Tile configuration and detector layout finalized;</a:t>
            </a:r>
          </a:p>
          <a:p>
            <a:pPr marL="182563" indent="-182563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 a detector ready this Autumn.</a:t>
            </a:r>
          </a:p>
          <a:p>
            <a:pPr marL="182563" indent="-182563">
              <a:spcBef>
                <a:spcPct val="20000"/>
              </a:spcBef>
              <a:buFont typeface="Arial"/>
              <a:buChar char="•"/>
            </a:pPr>
            <a:endParaRPr lang="en-US" sz="1400" dirty="0" smtClean="0"/>
          </a:p>
        </p:txBody>
      </p:sp>
      <p:sp>
        <p:nvSpPr>
          <p:cNvPr id="11" name="Rectangle 28"/>
          <p:cNvSpPr/>
          <p:nvPr/>
        </p:nvSpPr>
        <p:spPr>
          <a:xfrm>
            <a:off x="2945023" y="5760090"/>
            <a:ext cx="72163" cy="200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0" y="4803710"/>
                <a:ext cx="3887693" cy="1245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Measured</a:t>
                </a:r>
                <a:r>
                  <a:rPr lang="it-I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it-IT" sz="1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esolution</a:t>
                </a:r>
                <a:r>
                  <a:rPr lang="it-IT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vs </a:t>
                </a:r>
                <a:r>
                  <a:rPr lang="it-IT" sz="1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it-IT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1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Hits</a:t>
                </a:r>
                <a:r>
                  <a:rPr lang="it-I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it-IT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it-IT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</a:t>
                </a:r>
                <a:r>
                  <a:rPr lang="it-IT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it-IT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crossed</a:t>
                </a:r>
                <a:r>
                  <a:rPr lang="it-IT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tiles</a:t>
                </a:r>
                <a:r>
                  <a: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it-IT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</a:t>
                </a:r>
                <a:r>
                  <a:rPr lang="it-IT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it-IT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it-IT" sz="1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it-IT" sz="1400" b="1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it-IT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= 9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it-IT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Confirmed</a:t>
                </a:r>
                <a:r>
                  <a:rPr lang="it-IT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behaviour</a:t>
                </a:r>
                <a:r>
                  <a:rPr lang="it-IT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it-IT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sub>
                        </m:sSub>
                      </m:e>
                    </m:rad>
                  </m:oMath>
                </a14:m>
                <a:endParaRPr lang="it-IT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it-IT" sz="1400" b="1" i="1" dirty="0" err="1" smtClean="0">
                    <a:solidFill>
                      <a:srgbClr val="009900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s</a:t>
                </a:r>
                <a:r>
                  <a:rPr lang="it-IT" sz="1400" b="1" i="1" baseline="-25000" dirty="0" err="1" smtClean="0">
                    <a:solidFill>
                      <a:srgbClr val="009900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T</a:t>
                </a:r>
                <a:r>
                  <a:rPr lang="it-IT" sz="1400" b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35 </a:t>
                </a:r>
                <a:r>
                  <a:rPr lang="it-IT" sz="1400" b="1" dirty="0" err="1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</a:t>
                </a:r>
                <a:r>
                  <a:rPr lang="it-IT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it-IT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it-IT" sz="1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it-IT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</a:t>
                </a:r>
                <a:endPara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03710"/>
                <a:ext cx="3887693" cy="1245790"/>
              </a:xfrm>
              <a:prstGeom prst="rect">
                <a:avLst/>
              </a:prstGeom>
              <a:blipFill rotWithShape="0">
                <a:blip r:embed="rId4"/>
                <a:stretch>
                  <a:fillRect l="-784" t="-1471" b="-49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New </a:t>
            </a:r>
            <a:r>
              <a:rPr lang="it-IT" sz="4000" dirty="0" err="1" smtClean="0"/>
              <a:t>LXe</a:t>
            </a:r>
            <a:r>
              <a:rPr lang="it-IT" sz="4000" dirty="0" smtClean="0"/>
              <a:t> </a:t>
            </a:r>
            <a:r>
              <a:rPr lang="it-IT" sz="4000" dirty="0" err="1" smtClean="0"/>
              <a:t>photon</a:t>
            </a:r>
            <a:r>
              <a:rPr lang="it-IT" sz="4000" dirty="0" smtClean="0"/>
              <a:t> detector 1) 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32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06031" y="1254150"/>
            <a:ext cx="518186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it-IT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it-IT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it-IT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uniformity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granularity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coverage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pile-</a:t>
            </a:r>
            <a:r>
              <a:rPr lang="it-IT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it-IT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rejection</a:t>
            </a:r>
            <a:r>
              <a:rPr lang="it-IT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0099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it-IT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it-IT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mass)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 </a:t>
            </a:r>
            <a:r>
              <a:rPr lang="it-IT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improve</a:t>
            </a:r>
            <a:r>
              <a:rPr lang="it-IT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energy</a:t>
            </a:r>
            <a:r>
              <a:rPr lang="it-IT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position </a:t>
            </a:r>
            <a:r>
              <a:rPr lang="it-IT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resolution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15554" t="10545" r="2798" b="3210"/>
          <a:stretch/>
        </p:blipFill>
        <p:spPr>
          <a:xfrm>
            <a:off x="-3579" y="3240062"/>
            <a:ext cx="3139297" cy="2915481"/>
          </a:xfrm>
          <a:prstGeom prst="rect">
            <a:avLst/>
          </a:prstGeom>
        </p:spPr>
      </p:pic>
      <p:grpSp>
        <p:nvGrpSpPr>
          <p:cNvPr id="8" name="グループ化 125"/>
          <p:cNvGrpSpPr/>
          <p:nvPr/>
        </p:nvGrpSpPr>
        <p:grpSpPr>
          <a:xfrm>
            <a:off x="5463222" y="1351426"/>
            <a:ext cx="3062118" cy="2873238"/>
            <a:chOff x="3094058" y="1324340"/>
            <a:chExt cx="3062118" cy="2873238"/>
          </a:xfrm>
        </p:grpSpPr>
        <p:graphicFrame>
          <p:nvGraphicFramePr>
            <p:cNvPr id="9" name="オブジェクト 116"/>
            <p:cNvGraphicFramePr>
              <a:graphicFrameLocks noChangeAspect="1"/>
            </p:cNvGraphicFramePr>
            <p:nvPr>
              <p:extLst/>
            </p:nvPr>
          </p:nvGraphicFramePr>
          <p:xfrm>
            <a:off x="3094058" y="1772816"/>
            <a:ext cx="3062118" cy="2424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8" name="Acrobat Document" r:id="rId4" imgW="4320148" imgH="3420942" progId="AcroExch.Document.DC">
                    <p:embed/>
                  </p:oleObj>
                </mc:Choice>
                <mc:Fallback>
                  <p:oleObj name="Acrobat Document" r:id="rId4" imgW="4320148" imgH="3420942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94058" y="1772816"/>
                          <a:ext cx="3062118" cy="2424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正方形/長方形 117"/>
            <p:cNvSpPr/>
            <p:nvPr/>
          </p:nvSpPr>
          <p:spPr>
            <a:xfrm>
              <a:off x="4052635" y="1324340"/>
              <a:ext cx="1636329" cy="728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noAutofit/>
            </a:bodyPr>
            <a:lstStyle/>
            <a:p>
              <a:r>
                <a:rPr lang="en-US" altLang="ja-JP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Depth &lt;  2cm</a:t>
              </a:r>
              <a:endPara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000" kern="12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.4% </a:t>
              </a:r>
              <a:r>
                <a:rPr lang="en-US" sz="2000" kern="12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ja-JP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1.1%</a:t>
              </a:r>
              <a:endParaRPr lang="ja-JP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テキスト ボックス 118"/>
            <p:cNvSpPr txBox="1"/>
            <p:nvPr/>
          </p:nvSpPr>
          <p:spPr>
            <a:xfrm>
              <a:off x="3491880" y="2874422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</a:t>
              </a:r>
              <a:endParaRPr kumimoji="1" lang="en-US" altLang="ja-JP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正方形/長方形 119"/>
            <p:cNvSpPr/>
            <p:nvPr/>
          </p:nvSpPr>
          <p:spPr>
            <a:xfrm>
              <a:off x="3491880" y="2298358"/>
              <a:ext cx="11202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17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upgraded</a:t>
              </a:r>
              <a:endParaRPr lang="en-US" altLang="ja-JP" sz="1600" b="1" dirty="0">
                <a:solidFill>
                  <a:srgbClr val="0017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グループ化 126"/>
          <p:cNvGrpSpPr/>
          <p:nvPr/>
        </p:nvGrpSpPr>
        <p:grpSpPr>
          <a:xfrm>
            <a:off x="5612187" y="4023510"/>
            <a:ext cx="2833860" cy="2704773"/>
            <a:chOff x="5924764" y="1703879"/>
            <a:chExt cx="2833860" cy="2704773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" b="8265"/>
            <a:stretch/>
          </p:blipFill>
          <p:spPr bwMode="auto">
            <a:xfrm>
              <a:off x="6084168" y="1914633"/>
              <a:ext cx="2674456" cy="2234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テキスト ボックス 122"/>
            <p:cNvSpPr txBox="1"/>
            <p:nvPr/>
          </p:nvSpPr>
          <p:spPr>
            <a:xfrm>
              <a:off x="6516216" y="4100875"/>
              <a:ext cx="2234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depth from window</a:t>
              </a:r>
              <a:r>
                <a:rPr kumimoji="1" lang="en-US" altLang="ja-JP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[cm]</a:t>
              </a:r>
              <a:endPara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テキスト ボックス 123"/>
            <p:cNvSpPr txBox="1"/>
            <p:nvPr/>
          </p:nvSpPr>
          <p:spPr>
            <a:xfrm rot="16200000">
              <a:off x="4978828" y="2649815"/>
              <a:ext cx="21996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position resolution </a:t>
              </a:r>
              <a:r>
                <a:rPr kumimoji="1" lang="en-US" altLang="ja-JP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[mm]</a:t>
              </a:r>
              <a:endPara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テキスト ボックス 121"/>
            <p:cNvSpPr txBox="1"/>
            <p:nvPr/>
          </p:nvSpPr>
          <p:spPr>
            <a:xfrm>
              <a:off x="7421396" y="2830126"/>
              <a:ext cx="13210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</a:t>
              </a:r>
              <a:endParaRPr kumimoji="1" lang="en-US" altLang="ja-JP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ja-JP" sz="1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upgraded</a:t>
              </a:r>
              <a:endParaRPr lang="en-US" altLang="ja-JP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3039247" y="3516778"/>
            <a:ext cx="1960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detector: 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2-inch </a:t>
            </a:r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PMTS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038177" y="4936564"/>
            <a:ext cx="2218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Upgraded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detector: </a:t>
            </a:r>
          </a:p>
          <a:p>
            <a:r>
              <a:rPr lang="it-IT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12 mm</a:t>
            </a:r>
            <a:r>
              <a:rPr lang="it-IT" sz="20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SIPM</a:t>
            </a:r>
            <a:endParaRPr lang="it-IT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New </a:t>
            </a:r>
            <a:r>
              <a:rPr lang="it-IT" sz="4000" dirty="0" err="1" smtClean="0"/>
              <a:t>LXe</a:t>
            </a:r>
            <a:r>
              <a:rPr lang="it-IT" sz="4000" dirty="0" smtClean="0"/>
              <a:t> </a:t>
            </a:r>
            <a:r>
              <a:rPr lang="it-IT" sz="4000" dirty="0" err="1" smtClean="0"/>
              <a:t>photon</a:t>
            </a:r>
            <a:r>
              <a:rPr lang="it-IT" sz="4000" dirty="0" smtClean="0"/>
              <a:t> detector 2)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33</a:t>
            </a:fld>
            <a:endParaRPr lang="it-IT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522"/>
          <a:stretch/>
        </p:blipFill>
        <p:spPr>
          <a:xfrm>
            <a:off x="1584503" y="1357451"/>
            <a:ext cx="2561161" cy="2449392"/>
          </a:xfrm>
          <a:prstGeom prst="rect">
            <a:avLst/>
          </a:prstGeom>
        </p:spPr>
      </p:pic>
      <p:sp>
        <p:nvSpPr>
          <p:cNvPr id="7" name="テキスト ボックス 22"/>
          <p:cNvSpPr txBox="1"/>
          <p:nvPr/>
        </p:nvSpPr>
        <p:spPr>
          <a:xfrm>
            <a:off x="41605" y="3221487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2-inch PMT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26"/>
          <p:cNvSpPr txBox="1"/>
          <p:nvPr/>
        </p:nvSpPr>
        <p:spPr>
          <a:xfrm>
            <a:off x="-30800" y="1493298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MPPC</a:t>
            </a:r>
            <a:b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(3x3 mm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26"/>
          <p:cNvSpPr txBox="1"/>
          <p:nvPr/>
        </p:nvSpPr>
        <p:spPr>
          <a:xfrm>
            <a:off x="-10430" y="2285386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VUV MPPC</a:t>
            </a:r>
            <a:br>
              <a:rPr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(12x12 mm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線矢印コネクタ 87"/>
          <p:cNvCxnSpPr>
            <a:stCxn id="8" idx="3"/>
          </p:cNvCxnSpPr>
          <p:nvPr/>
        </p:nvCxnSpPr>
        <p:spPr>
          <a:xfrm flipV="1">
            <a:off x="1532448" y="1794038"/>
            <a:ext cx="741008" cy="2242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88"/>
          <p:cNvCxnSpPr>
            <a:stCxn id="9" idx="3"/>
          </p:cNvCxnSpPr>
          <p:nvPr/>
        </p:nvCxnSpPr>
        <p:spPr>
          <a:xfrm flipV="1">
            <a:off x="1424578" y="1882548"/>
            <a:ext cx="1280926" cy="72600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89"/>
          <p:cNvCxnSpPr>
            <a:stCxn id="7" idx="3"/>
          </p:cNvCxnSpPr>
          <p:nvPr/>
        </p:nvCxnSpPr>
        <p:spPr>
          <a:xfrm flipV="1">
            <a:off x="1348373" y="3093237"/>
            <a:ext cx="709059" cy="31291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114864" y="1246577"/>
            <a:ext cx="4498347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MPPC (Multi-Pixel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SIPM) under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Hamamatsu.</a:t>
            </a: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175 nm </a:t>
            </a:r>
          </a:p>
          <a:p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avelength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LXe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15%</a:t>
            </a:r>
          </a:p>
          <a:p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Succesful</a:t>
            </a:r>
            <a:r>
              <a:rPr lang="it-IT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r>
              <a:rPr lang="it-IT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 on 600 MPPC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4000 to be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tested</a:t>
            </a:r>
            <a:r>
              <a:rPr lang="it-IT" dirty="0" smtClean="0"/>
              <a:t>.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/>
          <a:srcRect l="72914" t="58484" r="1162" b="9262"/>
          <a:stretch/>
        </p:blipFill>
        <p:spPr>
          <a:xfrm>
            <a:off x="669341" y="3863070"/>
            <a:ext cx="2761403" cy="248400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4882645" y="4324684"/>
            <a:ext cx="3306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it-I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r>
              <a:rPr lang="it-I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figures</a:t>
            </a:r>
            <a:r>
              <a:rPr lang="it-I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merit</a:t>
            </a:r>
            <a:endParaRPr lang="it-IT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2121242" y="4331940"/>
            <a:ext cx="1193457" cy="96396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2108775" y="5352127"/>
            <a:ext cx="1205924" cy="620048"/>
          </a:xfrm>
          <a:prstGeom prst="roundRect">
            <a:avLst/>
          </a:prstGeom>
          <a:noFill/>
          <a:ln w="285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2102542" y="5981456"/>
            <a:ext cx="1205924" cy="262970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5178383" y="5141244"/>
            <a:ext cx="936667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</a:p>
          <a:p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  <a:p>
            <a:r>
              <a:rPr lang="it-IT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Timing</a:t>
            </a:r>
            <a:endParaRPr lang="it-IT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 flipH="1" flipV="1">
            <a:off x="3498130" y="4863755"/>
            <a:ext cx="1657977" cy="449065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19" idx="1"/>
          </p:cNvCxnSpPr>
          <p:nvPr/>
        </p:nvCxnSpPr>
        <p:spPr>
          <a:xfrm flipH="1">
            <a:off x="3430744" y="5602909"/>
            <a:ext cx="1747639" cy="91273"/>
          </a:xfrm>
          <a:prstGeom prst="straightConnector1">
            <a:avLst/>
          </a:prstGeom>
          <a:ln w="28575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H="1">
            <a:off x="3430744" y="5894686"/>
            <a:ext cx="1747639" cy="169888"/>
          </a:xfrm>
          <a:prstGeom prst="straightConnector1">
            <a:avLst/>
          </a:prstGeom>
          <a:ln w="28575">
            <a:solidFill>
              <a:srgbClr val="0099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1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Trigger &amp; </a:t>
            </a:r>
            <a:r>
              <a:rPr lang="it-IT" sz="4000" dirty="0" err="1" smtClean="0"/>
              <a:t>Electronics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34</a:t>
            </a:fld>
            <a:endParaRPr lang="it-IT" dirty="0"/>
          </a:p>
        </p:txBody>
      </p:sp>
      <p:graphicFrame>
        <p:nvGraphicFramePr>
          <p:cNvPr id="6" name="グラフ 9"/>
          <p:cNvGraphicFramePr/>
          <p:nvPr>
            <p:extLst/>
          </p:nvPr>
        </p:nvGraphicFramePr>
        <p:xfrm>
          <a:off x="184691" y="1931311"/>
          <a:ext cx="1550438" cy="424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1" descr="2014-04-08 14.38.59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3" r="3665"/>
          <a:stretch/>
        </p:blipFill>
        <p:spPr>
          <a:xfrm>
            <a:off x="5225181" y="3224752"/>
            <a:ext cx="3918819" cy="1703972"/>
          </a:xfrm>
          <a:prstGeom prst="rect">
            <a:avLst/>
          </a:prstGeom>
        </p:spPr>
      </p:pic>
      <p:sp>
        <p:nvSpPr>
          <p:cNvPr id="8" name="TextBox 22"/>
          <p:cNvSpPr txBox="1"/>
          <p:nvPr/>
        </p:nvSpPr>
        <p:spPr>
          <a:xfrm>
            <a:off x="1781216" y="2953105"/>
            <a:ext cx="3443965" cy="3508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>
              <a:spcAft>
                <a:spcPts val="600"/>
              </a:spcAft>
            </a:pP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WaveDREAM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board:</a:t>
            </a:r>
            <a:endParaRPr lang="en-US" sz="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ulti-functional purpose board that integrates analog frontend,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digitization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DRS4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GHz sampling) and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 supply on a single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board. </a:t>
            </a:r>
          </a:p>
          <a:p>
            <a:pPr>
              <a:spcBef>
                <a:spcPct val="20000"/>
              </a:spcBef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Trigger: </a:t>
            </a:r>
          </a:p>
          <a:p>
            <a:pPr>
              <a:spcBef>
                <a:spcPct val="200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Trigger principle unchanged; new system with higher performances (online reconstruction speed) in more severe working conditions.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702" y="1147139"/>
            <a:ext cx="3894301" cy="1941518"/>
          </a:xfrm>
          <a:prstGeom prst="rect">
            <a:avLst/>
          </a:prstGeom>
        </p:spPr>
      </p:pic>
      <p:sp>
        <p:nvSpPr>
          <p:cNvPr id="10" name="テキスト ボックス 10"/>
          <p:cNvSpPr txBox="1"/>
          <p:nvPr/>
        </p:nvSpPr>
        <p:spPr>
          <a:xfrm>
            <a:off x="75438" y="1347299"/>
            <a:ext cx="1813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+mj-lt"/>
              </a:rPr>
              <a:t># of readout channels: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5225180" y="5191724"/>
            <a:ext cx="3916329" cy="834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spcAft>
                <a:spcPts val="600"/>
              </a:spcAft>
            </a:pP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WaveDREAM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Status: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full crate (256 channels) ready this Autumn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34"/>
          <p:cNvSpPr txBox="1"/>
          <p:nvPr/>
        </p:nvSpPr>
        <p:spPr>
          <a:xfrm>
            <a:off x="1639441" y="1147139"/>
            <a:ext cx="3585739" cy="1633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>
              <a:spcAft>
                <a:spcPts val="60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Motivation:</a:t>
            </a:r>
            <a:endParaRPr lang="en-US" sz="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# of readout channels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bandwidth to preserve          full waveform digitization</a:t>
            </a:r>
          </a:p>
          <a:p>
            <a:pPr marL="182563" indent="-182563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faster readout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18122" y="4380342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LXe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/>
              <a:t>Radiative </a:t>
            </a:r>
            <a:r>
              <a:rPr lang="it-IT" sz="4000" dirty="0" err="1" smtClean="0"/>
              <a:t>Decay</a:t>
            </a:r>
            <a:r>
              <a:rPr lang="it-IT" sz="4000" dirty="0" smtClean="0"/>
              <a:t> </a:t>
            </a:r>
            <a:r>
              <a:rPr lang="it-IT" sz="4000" dirty="0" err="1" smtClean="0"/>
              <a:t>C</a:t>
            </a:r>
            <a:r>
              <a:rPr lang="it-IT" sz="4000" smtClean="0"/>
              <a:t>ounter</a:t>
            </a:r>
            <a:r>
              <a:rPr lang="it-IT" sz="4000" dirty="0" smtClean="0"/>
              <a:t> </a:t>
            </a:r>
            <a:r>
              <a:rPr lang="it-IT" sz="4000" dirty="0"/>
              <a:t>(RDC)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35</a:t>
            </a:fld>
            <a:endParaRPr lang="it-IT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34"/>
          <a:stretch/>
        </p:blipFill>
        <p:spPr bwMode="auto">
          <a:xfrm>
            <a:off x="314203" y="2780927"/>
            <a:ext cx="8515593" cy="35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19"/>
          <p:cNvSpPr/>
          <p:nvPr/>
        </p:nvSpPr>
        <p:spPr>
          <a:xfrm>
            <a:off x="6309515" y="2295987"/>
            <a:ext cx="2736305" cy="607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Down-stream RDC</a:t>
            </a:r>
          </a:p>
          <a:p>
            <a:pPr algn="ctr"/>
            <a:r>
              <a:rPr kumimoji="1" lang="en-US" altLang="ja-JP" b="1" dirty="0" smtClean="0"/>
              <a:t>plastic scintillator + LYSO</a:t>
            </a:r>
          </a:p>
        </p:txBody>
      </p:sp>
      <p:sp>
        <p:nvSpPr>
          <p:cNvPr id="9" name="正方形/長方形 20"/>
          <p:cNvSpPr/>
          <p:nvPr/>
        </p:nvSpPr>
        <p:spPr>
          <a:xfrm>
            <a:off x="188836" y="2295987"/>
            <a:ext cx="2736305" cy="607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Up-stream RDC</a:t>
            </a:r>
          </a:p>
          <a:p>
            <a:pPr algn="ctr"/>
            <a:r>
              <a:rPr kumimoji="1" lang="en-US" altLang="ja-JP" b="1" dirty="0" smtClean="0"/>
              <a:t>scintillation fiber</a:t>
            </a:r>
          </a:p>
        </p:txBody>
      </p:sp>
      <p:sp>
        <p:nvSpPr>
          <p:cNvPr id="10" name="正方形/長方形 21"/>
          <p:cNvSpPr/>
          <p:nvPr/>
        </p:nvSpPr>
        <p:spPr>
          <a:xfrm>
            <a:off x="6885580" y="3214686"/>
            <a:ext cx="1821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Under</a:t>
            </a: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Construction</a:t>
            </a:r>
          </a:p>
        </p:txBody>
      </p:sp>
      <p:sp>
        <p:nvSpPr>
          <p:cNvPr id="11" name="正方形/長方形 22"/>
          <p:cNvSpPr/>
          <p:nvPr/>
        </p:nvSpPr>
        <p:spPr>
          <a:xfrm>
            <a:off x="383637" y="3061378"/>
            <a:ext cx="1821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needs study</a:t>
            </a: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about beam</a:t>
            </a: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disturbance</a:t>
            </a:r>
          </a:p>
        </p:txBody>
      </p:sp>
      <p:sp>
        <p:nvSpPr>
          <p:cNvPr id="12" name="正方形/長方形 6"/>
          <p:cNvSpPr/>
          <p:nvPr/>
        </p:nvSpPr>
        <p:spPr>
          <a:xfrm>
            <a:off x="3954244" y="2138048"/>
            <a:ext cx="11276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Radiative</a:t>
            </a:r>
          </a:p>
          <a:p>
            <a:r>
              <a:rPr lang="en-US" altLang="ja-JP" b="1" dirty="0" smtClean="0"/>
              <a:t>Decay</a:t>
            </a:r>
          </a:p>
          <a:p>
            <a:r>
              <a:rPr lang="en-US" altLang="ja-JP" b="1" dirty="0" smtClean="0"/>
              <a:t>Counter</a:t>
            </a:r>
            <a:endParaRPr lang="en-US" altLang="ja-JP" b="1" dirty="0"/>
          </a:p>
        </p:txBody>
      </p:sp>
      <p:cxnSp>
        <p:nvCxnSpPr>
          <p:cNvPr id="13" name="直線コネクタ 10"/>
          <p:cNvCxnSpPr>
            <a:stCxn id="12" idx="1"/>
            <a:endCxn id="9" idx="3"/>
          </p:cNvCxnSpPr>
          <p:nvPr/>
        </p:nvCxnSpPr>
        <p:spPr>
          <a:xfrm flipH="1">
            <a:off x="2925141" y="2599713"/>
            <a:ext cx="102910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8"/>
          <p:cNvCxnSpPr>
            <a:stCxn id="8" idx="1"/>
            <a:endCxn id="12" idx="3"/>
          </p:cNvCxnSpPr>
          <p:nvPr/>
        </p:nvCxnSpPr>
        <p:spPr>
          <a:xfrm flipH="1">
            <a:off x="5081860" y="2599713"/>
            <a:ext cx="122765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4"/>
          <p:cNvSpPr/>
          <p:nvPr/>
        </p:nvSpPr>
        <p:spPr>
          <a:xfrm>
            <a:off x="3331707" y="1746801"/>
            <a:ext cx="432048" cy="432048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258098" y="1153982"/>
                <a:ext cx="7976479" cy="1286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it-IT" sz="2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Motivation</a:t>
                </a:r>
                <a:r>
                  <a:rPr lang="it-IT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lvl="1"/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Identify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photons</a:t>
                </a:r>
                <a:r>
                  <a:rPr lang="it-IT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:r>
                  <a:rPr lang="it-IT" dirty="0" err="1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</a:t>
                </a:r>
                <a:r>
                  <a:rPr lang="it-IT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radiative </a:t>
                </a:r>
                <a:r>
                  <a:rPr lang="it-IT" dirty="0" err="1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</a:t>
                </a:r>
                <a:r>
                  <a:rPr lang="it-IT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</a:t>
                </a:r>
                <a:r>
                  <a:rPr lang="it-IT" dirty="0" err="1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tagging</a:t>
                </a:r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</a:t>
                </a:r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</a:t>
                </a:r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positrons</a:t>
                </a:r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lvl="1"/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mitted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000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altLang="ja-JP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 i="0">
                            <a:latin typeface="Cambria Math"/>
                          </a:rPr>
                          <m:t>e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en-US" altLang="ja-JP" sz="2000" i="1">
                        <a:latin typeface="Cambria Math"/>
                      </a:rPr>
                      <m:t>𝛾</m:t>
                    </m:r>
                  </m:oMath>
                </a14:m>
                <a:r>
                  <a:rPr kumimoji="1" lang="en-US" altLang="ja-JP" sz="2000" dirty="0" smtClean="0"/>
                  <a:t> </a:t>
                </a:r>
                <a:r>
                  <a:rPr kumimoji="1"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coincidence with a </a:t>
                </a:r>
                <a:r>
                  <a:rPr kumimoji="1" lang="en-US" altLang="ja-JP" dirty="0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g</a:t>
                </a:r>
                <a:r>
                  <a:rPr kumimoji="1"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kumimoji="1" lang="en-US" altLang="ja-JP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LXe</a:t>
                </a:r>
                <a:r>
                  <a:rPr kumimoji="1"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detector.</a:t>
                </a: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98" y="1153982"/>
                <a:ext cx="7976479" cy="1286571"/>
              </a:xfrm>
              <a:prstGeom prst="rect">
                <a:avLst/>
              </a:prstGeom>
              <a:blipFill rotWithShape="0">
                <a:blip r:embed="rId3"/>
                <a:stretch>
                  <a:fillRect l="-764" t="-23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2 23"/>
          <p:cNvCxnSpPr/>
          <p:nvPr/>
        </p:nvCxnSpPr>
        <p:spPr>
          <a:xfrm>
            <a:off x="3692864" y="2138048"/>
            <a:ext cx="2913888" cy="315328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5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5713" y="74285"/>
            <a:ext cx="6849973" cy="954790"/>
          </a:xfrm>
        </p:spPr>
        <p:txBody>
          <a:bodyPr>
            <a:noAutofit/>
          </a:bodyPr>
          <a:lstStyle/>
          <a:p>
            <a:r>
              <a:rPr lang="en-GB" sz="3200" dirty="0"/>
              <a:t>MEG </a:t>
            </a:r>
            <a:r>
              <a:rPr lang="en-GB" sz="3200" dirty="0" smtClean="0"/>
              <a:t>Upgrade: statistics &amp; sensitivity</a:t>
            </a:r>
            <a:endParaRPr lang="it-IT" sz="32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36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14" y="5814329"/>
            <a:ext cx="506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 10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times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larger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statistics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wrt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MEGI</a:t>
            </a:r>
            <a:endParaRPr lang="it-I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315049" y="6154869"/>
            <a:ext cx="2041779" cy="510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2" descr="C:\Users\kaneko\Desktop\ロモノネタ\meg2se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092" y="1773503"/>
            <a:ext cx="379559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ttore 2 17"/>
          <p:cNvCxnSpPr/>
          <p:nvPr/>
        </p:nvCxnSpPr>
        <p:spPr>
          <a:xfrm>
            <a:off x="6335938" y="1693146"/>
            <a:ext cx="1687043" cy="30484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8" t="1" r="7233" b="1198"/>
          <a:stretch/>
        </p:blipFill>
        <p:spPr>
          <a:xfrm>
            <a:off x="4614" y="1403122"/>
            <a:ext cx="4725295" cy="442800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265016" y="1268314"/>
            <a:ext cx="4831772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Expected final sensitivity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 5 x 10</a:t>
            </a:r>
            <a:r>
              <a:rPr lang="en-GB" sz="24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-14</a:t>
            </a:r>
            <a:endParaRPr lang="en-GB" sz="2400" b="1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5"/>
          <a:srcRect l="6941" r="6534"/>
          <a:stretch/>
        </p:blipFill>
        <p:spPr>
          <a:xfrm>
            <a:off x="392719" y="3442186"/>
            <a:ext cx="8575963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Summary and Perspectives</a:t>
            </a:r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A8CE-C814-4BEC-8829-3D53F969AF0C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1576790"/>
            <a:ext cx="9119804" cy="4575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  <a:buFont typeface="Wingdings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The MEG experiment collected data in the years 2009-2013, </a:t>
            </a:r>
          </a:p>
          <a:p>
            <a:pPr>
              <a:lnSpc>
                <a:spcPts val="32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corresponding to 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total sample of  </a:t>
            </a:r>
            <a:r>
              <a:rPr lang="en-GB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&gt;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x 10</a:t>
            </a:r>
            <a:r>
              <a:rPr lang="en-GB" sz="24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rgbClr val="0000FF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GB" sz="24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stopped on target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200"/>
              </a:lnSpc>
              <a:buFont typeface="Wingdings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Using 2009-2011 data,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MEG established 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 new upper limit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on </a:t>
            </a:r>
          </a:p>
          <a:p>
            <a:pPr>
              <a:lnSpc>
                <a:spcPts val="32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BR(</a:t>
            </a:r>
            <a:r>
              <a:rPr lang="en-GB" sz="24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m</a:t>
            </a:r>
            <a:r>
              <a:rPr lang="en-GB" sz="2400" b="1" baseline="30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+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GB" sz="2400" b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GB" sz="2400" b="1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g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&lt; 5.7 x 10</a:t>
            </a:r>
            <a:r>
              <a:rPr lang="en-GB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-13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(90% C.L.), with </a:t>
            </a:r>
            <a:r>
              <a:rPr lang="en-GB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GB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ensitivity = 7.7 x 10</a:t>
            </a:r>
            <a:r>
              <a:rPr lang="en-GB" sz="2400" b="1" baseline="30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-13</a:t>
            </a:r>
            <a:r>
              <a:rPr lang="en-GB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GB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lnSpc>
                <a:spcPts val="3200"/>
              </a:lnSpc>
              <a:buFont typeface="Wingdings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Expected final sensitivity 5 x 10</a:t>
            </a:r>
            <a:r>
              <a:rPr lang="en-GB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-13</a:t>
            </a:r>
            <a:r>
              <a:rPr lang="en-GB" sz="24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using the 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full 2009-2013 sample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pPr>
              <a:lnSpc>
                <a:spcPts val="32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(results soon).</a:t>
            </a:r>
          </a:p>
          <a:p>
            <a:pPr marL="342900" indent="-342900">
              <a:lnSpc>
                <a:spcPts val="32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Detector upgrade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under way to 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improve the sensitivity by an order </a:t>
            </a:r>
          </a:p>
          <a:p>
            <a:pPr>
              <a:lnSpc>
                <a:spcPts val="3200"/>
              </a:lnSpc>
            </a:pP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of magnitude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</a:p>
          <a:p>
            <a:pPr marL="342900" indent="-342900">
              <a:lnSpc>
                <a:spcPts val="32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Tests on upgrade detector prototypes indicate 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resolutions in </a:t>
            </a:r>
          </a:p>
          <a:p>
            <a:pPr>
              <a:lnSpc>
                <a:spcPts val="3200"/>
              </a:lnSpc>
            </a:pP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agreement with design requests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</a:p>
          <a:p>
            <a:pPr marL="342900" indent="-342900">
              <a:lnSpc>
                <a:spcPts val="32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Engineering run shortly;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data taking expected to start next year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19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LFV 2)</a:t>
            </a:r>
            <a:endParaRPr lang="it-IT" sz="32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1124744"/>
            <a:ext cx="5618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Including neutrino masses and oscillations in SM:</a:t>
            </a:r>
            <a:endParaRPr lang="en-GB" sz="2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07904" y="2924944"/>
            <a:ext cx="449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Experimentally not measurable !</a:t>
            </a:r>
            <a:endParaRPr lang="en-GB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magine 9" descr="megs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3707478" cy="1692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3356992"/>
            <a:ext cx="79097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Huge rate enhancement in almost all SM extensions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 </a:t>
            </a:r>
            <a:r>
              <a:rPr lang="en-GB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predicted rates 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experimentally accessible !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Barbieri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Masiero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Ellis,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Hisano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..)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AutoShape 26"/>
          <p:cNvCxnSpPr>
            <a:cxnSpLocks noChangeShapeType="1"/>
          </p:cNvCxnSpPr>
          <p:nvPr/>
        </p:nvCxnSpPr>
        <p:spPr bwMode="auto">
          <a:xfrm rot="10800000" flipV="1">
            <a:off x="2155354" y="4457997"/>
            <a:ext cx="292100" cy="373063"/>
          </a:xfrm>
          <a:prstGeom prst="curvedConnector2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</p:spPr>
      </p:cxn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7035772" y="5191427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≈ 10</a:t>
            </a:r>
            <a:r>
              <a:rPr lang="en-US" sz="20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-12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0" y="5877272"/>
            <a:ext cx="9144000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Observation of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cLFV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clear evidence for physics beyond SM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magine 15" descr="megsu5_1.gif"/>
          <p:cNvPicPr>
            <a:picLocks noChangeAspect="1"/>
          </p:cNvPicPr>
          <p:nvPr/>
        </p:nvPicPr>
        <p:blipFill>
          <a:blip r:embed="rId4" cstate="print"/>
          <a:srcRect l="5605" t="13868" r="5605"/>
          <a:stretch>
            <a:fillRect/>
          </a:stretch>
        </p:blipFill>
        <p:spPr>
          <a:xfrm>
            <a:off x="0" y="4509120"/>
            <a:ext cx="3252700" cy="14400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179512" y="46531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SU(5)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Immagine 17" descr="megso10_1.gif"/>
          <p:cNvPicPr>
            <a:picLocks noChangeAspect="1"/>
          </p:cNvPicPr>
          <p:nvPr/>
        </p:nvPicPr>
        <p:blipFill>
          <a:blip r:embed="rId5" cstate="print"/>
          <a:srcRect l="5605" t="13868" r="5605"/>
          <a:stretch>
            <a:fillRect/>
          </a:stretch>
        </p:blipFill>
        <p:spPr>
          <a:xfrm>
            <a:off x="3419872" y="4509120"/>
            <a:ext cx="3252700" cy="14400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491880" y="465313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SO(10)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850459"/>
              </p:ext>
            </p:extLst>
          </p:nvPr>
        </p:nvGraphicFramePr>
        <p:xfrm>
          <a:off x="6085606" y="4237469"/>
          <a:ext cx="27241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" name="Equation" r:id="rId6" imgW="2108160" imgH="520560" progId="">
                  <p:embed/>
                </p:oleObj>
              </mc:Choice>
              <mc:Fallback>
                <p:oleObj name="Equation" r:id="rId6" imgW="2108160" imgH="520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5606" y="4237469"/>
                        <a:ext cx="27241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DDDDD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484750"/>
            <a:ext cx="4876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sellaDiTesto 21"/>
          <p:cNvSpPr txBox="1"/>
          <p:nvPr/>
        </p:nvSpPr>
        <p:spPr>
          <a:xfrm>
            <a:off x="7596336" y="2420888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 10</a:t>
            </a:r>
            <a:r>
              <a:rPr lang="en-GB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-54</a:t>
            </a:r>
            <a:endParaRPr lang="en-GB" sz="24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LFV 3)</a:t>
            </a:r>
            <a:endParaRPr lang="it-IT" sz="32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7690" y="1556792"/>
            <a:ext cx="6866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Several LFV processes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sensitive to 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Physics (NP)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through </a:t>
            </a:r>
          </a:p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“new” lepton-lepton coupling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5273" r="10910"/>
          <a:stretch>
            <a:fillRect/>
          </a:stretch>
        </p:blipFill>
        <p:spPr bwMode="auto">
          <a:xfrm>
            <a:off x="6228184" y="2060848"/>
            <a:ext cx="2088232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32575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539552" y="5661248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009900"/>
                </a:solidFill>
                <a:latin typeface="Symbol" pitchFamily="18" charset="2"/>
              </a:rPr>
              <a:t>m</a:t>
            </a:r>
            <a:r>
              <a:rPr lang="en-GB" sz="2400" b="1" dirty="0" err="1" smtClean="0">
                <a:solidFill>
                  <a:srgbClr val="009900"/>
                </a:solidFill>
                <a:latin typeface="Comic Sans MS" pitchFamily="66" charset="0"/>
              </a:rPr>
              <a:t>,</a:t>
            </a:r>
            <a:r>
              <a:rPr lang="en-GB" sz="2400" b="1" dirty="0" err="1" smtClean="0">
                <a:solidFill>
                  <a:srgbClr val="009900"/>
                </a:solidFill>
                <a:latin typeface="Symbol" pitchFamily="18" charset="2"/>
                <a:cs typeface="Times New Roman" pitchFamily="18" charset="0"/>
              </a:rPr>
              <a:t>t</a:t>
            </a:r>
            <a:r>
              <a:rPr lang="en-GB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anomalous decays</a:t>
            </a:r>
            <a:endParaRPr lang="en-GB" sz="2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996952"/>
            <a:ext cx="23431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708920"/>
            <a:ext cx="1857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arentesi graffa chiusa 11"/>
          <p:cNvSpPr/>
          <p:nvPr/>
        </p:nvSpPr>
        <p:spPr>
          <a:xfrm rot="5400000">
            <a:off x="2303748" y="2888940"/>
            <a:ext cx="576064" cy="4680520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Parentesi graffa chiusa 12"/>
          <p:cNvSpPr/>
          <p:nvPr/>
        </p:nvSpPr>
        <p:spPr>
          <a:xfrm rot="5400000">
            <a:off x="7740352" y="4581128"/>
            <a:ext cx="504056" cy="1224136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364088" y="5517232"/>
            <a:ext cx="1603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9900"/>
                </a:solidFill>
                <a:latin typeface="Symbol" pitchFamily="18" charset="2"/>
                <a:sym typeface="Symbol"/>
              </a:rPr>
              <a:t>m </a:t>
            </a:r>
            <a:r>
              <a:rPr lang="en-GB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e </a:t>
            </a:r>
          </a:p>
          <a:p>
            <a:r>
              <a:rPr lang="en-GB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conversion</a:t>
            </a:r>
            <a:endParaRPr lang="en-GB" sz="2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/>
          <a:srcRect b="13436"/>
          <a:stretch>
            <a:fillRect/>
          </a:stretch>
        </p:blipFill>
        <p:spPr bwMode="auto">
          <a:xfrm>
            <a:off x="7020272" y="2852936"/>
            <a:ext cx="191452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arentesi graffa chiusa 15"/>
          <p:cNvSpPr/>
          <p:nvPr/>
        </p:nvSpPr>
        <p:spPr>
          <a:xfrm rot="5400000">
            <a:off x="5760132" y="4473116"/>
            <a:ext cx="504056" cy="1440160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380312" y="5498641"/>
            <a:ext cx="1487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Anomalous </a:t>
            </a:r>
          </a:p>
          <a:p>
            <a:r>
              <a:rPr lang="en-GB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magnetic </a:t>
            </a:r>
          </a:p>
          <a:p>
            <a:r>
              <a:rPr lang="en-GB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moment</a:t>
            </a:r>
            <a:endParaRPr lang="en-GB" sz="2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93482" y="326980"/>
            <a:ext cx="6703306" cy="1081406"/>
          </a:xfrm>
        </p:spPr>
        <p:txBody>
          <a:bodyPr/>
          <a:lstStyle/>
          <a:p>
            <a:r>
              <a:rPr lang="en-GB" sz="4000" dirty="0"/>
              <a:t>Why muons ?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37776" y="1800559"/>
            <a:ext cx="8777624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ts val="4600"/>
              </a:lnSpc>
            </a:pP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Muons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very </a:t>
            </a:r>
            <a:r>
              <a:rPr lang="en-GB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sensitive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probes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study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Lepton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Flavour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Violation:</a:t>
            </a:r>
          </a:p>
          <a:p>
            <a:pPr>
              <a:lnSpc>
                <a:spcPts val="3600"/>
              </a:lnSpc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buBlip>
                <a:blip r:embed="rId2"/>
              </a:buBlip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intense muon beams (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7-8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muons/sec)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can be obtained at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ts val="3600"/>
              </a:lnSpc>
            </a:pP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meson factories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GB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proton accelerators (</a:t>
            </a:r>
            <a:r>
              <a:rPr lang="en-GB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PSI, LAMPF,      </a:t>
            </a:r>
          </a:p>
          <a:p>
            <a:pPr>
              <a:lnSpc>
                <a:spcPts val="3600"/>
              </a:lnSpc>
            </a:pPr>
            <a:r>
              <a:rPr lang="en-GB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J-PARC, </a:t>
            </a:r>
            <a:r>
              <a:rPr lang="en-GB" sz="2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Fermilab</a:t>
            </a:r>
            <a:r>
              <a:rPr lang="en-GB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en-GB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ts val="4200"/>
              </a:lnSpc>
              <a:buBlip>
                <a:blip r:embed="rId2"/>
              </a:buBlip>
            </a:pPr>
            <a:r>
              <a:rPr lang="en-GB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lifetime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rather long 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2.2 </a:t>
            </a:r>
            <a:r>
              <a:rPr lang="en-GB" sz="2400" b="1" dirty="0" smtClean="0">
                <a:solidFill>
                  <a:srgbClr val="CC330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GB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lnSpc>
                <a:spcPts val="4200"/>
              </a:lnSpc>
              <a:buBlip>
                <a:blip r:embed="rId2"/>
              </a:buBlip>
            </a:pPr>
            <a:r>
              <a:rPr lang="en-GB" sz="2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final states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very simple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and can be 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precisely measured.   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1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A 70 year history ...</a:t>
            </a:r>
            <a:endParaRPr lang="it-IT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172241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899592" y="1268760"/>
            <a:ext cx="9144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/>
          <p:cNvSpPr txBox="1"/>
          <p:nvPr/>
        </p:nvSpPr>
        <p:spPr>
          <a:xfrm>
            <a:off x="0" y="1412776"/>
            <a:ext cx="1625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Cosmic </a:t>
            </a:r>
            <a:r>
              <a:rPr lang="en-GB" sz="2400" b="1" dirty="0" smtClean="0">
                <a:latin typeface="Symbol" pitchFamily="18" charset="2"/>
              </a:rPr>
              <a:t>m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’s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1691680" y="1700808"/>
            <a:ext cx="864096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0" y="2564904"/>
            <a:ext cx="1776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Stopped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latin typeface="Symbol" pitchFamily="18" charset="2"/>
              </a:rPr>
              <a:t>p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’s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1835696" y="2852936"/>
            <a:ext cx="1584176" cy="144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0" y="4797152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beams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1907704" y="4149081"/>
            <a:ext cx="2664296" cy="7920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 flipV="1">
            <a:off x="3419872" y="1844824"/>
            <a:ext cx="2695178" cy="2456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900619" y="3284984"/>
            <a:ext cx="145905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5.7 x 10</a:t>
            </a:r>
            <a:r>
              <a:rPr lang="en-GB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-13</a:t>
            </a:r>
            <a:endParaRPr lang="en-GB" sz="24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38365" y="1887215"/>
            <a:ext cx="264207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0.1</a:t>
            </a:r>
            <a:r>
              <a:rPr lang="en-GB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Pontecorvo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&amp; Hincks,)</a:t>
            </a:r>
            <a:endParaRPr lang="en-GB" sz="1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7020272" y="3861048"/>
            <a:ext cx="504056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7337095" y="4437112"/>
            <a:ext cx="1806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Gained twelve </a:t>
            </a:r>
          </a:p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orders of </a:t>
            </a:r>
          </a:p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magnitude !</a:t>
            </a:r>
            <a:r>
              <a:rPr lang="en-GB" dirty="0" smtClean="0"/>
              <a:t>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364088" y="6021288"/>
            <a:ext cx="351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Empty symbols: future experiments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975" y="711000"/>
            <a:ext cx="6953758" cy="54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865426" y="1309734"/>
            <a:ext cx="7704856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MEG Experiment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5536" y="5589240"/>
            <a:ext cx="8473858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Goal: search for </a:t>
            </a:r>
            <a:r>
              <a:rPr lang="en-GB" sz="2400" b="1" dirty="0" smtClean="0">
                <a:solidFill>
                  <a:srgbClr val="0000FF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GB" sz="2400" b="1" baseline="30000" dirty="0" smtClean="0">
                <a:solidFill>
                  <a:srgbClr val="0000FF"/>
                </a:solidFill>
                <a:latin typeface="Symbol" pitchFamily="18" charset="2"/>
                <a:cs typeface="Times New Roman" pitchFamily="18" charset="0"/>
              </a:rPr>
              <a:t>+ </a:t>
            </a:r>
            <a:r>
              <a:rPr lang="en-GB" sz="2400" b="1" dirty="0" smtClean="0">
                <a:solidFill>
                  <a:srgbClr val="0000FF"/>
                </a:solidFill>
                <a:latin typeface="Symbol" pitchFamily="18" charset="2"/>
                <a:cs typeface="Times New Roman" pitchFamily="18" charset="0"/>
                <a:sym typeface="Symbol"/>
              </a:rPr>
              <a:t> 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0000FF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decay with a sensitivity on BR </a:t>
            </a:r>
            <a:r>
              <a:rPr lang="en-GB" sz="2400" b="1" dirty="0" smtClean="0">
                <a:solidFill>
                  <a:srgbClr val="0000FF"/>
                </a:solidFill>
                <a:latin typeface="Symbol" pitchFamily="18" charset="2"/>
                <a:cs typeface="Times New Roman" pitchFamily="18" charset="0"/>
                <a:sym typeface="Symbol"/>
              </a:rPr>
              <a:t>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GB" sz="2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-13</a:t>
            </a:r>
            <a:endParaRPr lang="en-GB" sz="2400" b="1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 September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B14E-9060-4D51-82FA-E86751B4014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457291" y="5469908"/>
            <a:ext cx="4598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60 physicists</a:t>
            </a:r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kaneko\Desktop\hi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33" b="4649"/>
          <a:stretch/>
        </p:blipFill>
        <p:spPr bwMode="auto">
          <a:xfrm>
            <a:off x="115599" y="2583629"/>
            <a:ext cx="8912802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5"/>
          <p:cNvSpPr/>
          <p:nvPr/>
        </p:nvSpPr>
        <p:spPr>
          <a:xfrm>
            <a:off x="2149719" y="12894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researchers from 5 countries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C:\Users\kaneko\Desktop\ロモノネタ\Flag_of_the_United_States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790" y="2081072"/>
            <a:ext cx="556260" cy="29337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kaneko\Desktop\ロモノネタ\Flag_of_Italy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04" y="2062024"/>
            <a:ext cx="495300" cy="33147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kaneko\Desktop\ロモノネタ\Flag_of_Japa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96" y="2062024"/>
            <a:ext cx="495300" cy="33147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kaneko\Desktop\ロモノネタ\Flag_of_Russia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80" y="2062024"/>
            <a:ext cx="495300" cy="33147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kaneko\Desktop\ロモノネタ\Flag_of_Switzerland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12" y="2025829"/>
            <a:ext cx="403860" cy="40386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1391727" y="197282"/>
            <a:ext cx="6703306" cy="95479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Part of the MEG Collaboration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1818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2208</Words>
  <Application>Microsoft Office PowerPoint</Application>
  <PresentationFormat>Presentazione su schermo (4:3)</PresentationFormat>
  <Paragraphs>516</Paragraphs>
  <Slides>37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37</vt:i4>
      </vt:variant>
    </vt:vector>
  </HeadingPairs>
  <TitlesOfParts>
    <vt:vector size="51" baseType="lpstr">
      <vt:lpstr>ＭＳ Ｐゴシック</vt:lpstr>
      <vt:lpstr>Arial</vt:lpstr>
      <vt:lpstr>Arial Rounded MT Bold</vt:lpstr>
      <vt:lpstr>Calibri</vt:lpstr>
      <vt:lpstr>Calibri Light</vt:lpstr>
      <vt:lpstr>Cambria Math</vt:lpstr>
      <vt:lpstr>Comic Sans MS</vt:lpstr>
      <vt:lpstr>Lucida Grande</vt:lpstr>
      <vt:lpstr>Symbol</vt:lpstr>
      <vt:lpstr>Times New Roman</vt:lpstr>
      <vt:lpstr>Wingdings</vt:lpstr>
      <vt:lpstr>Tema di Office</vt:lpstr>
      <vt:lpstr>Equation</vt:lpstr>
      <vt:lpstr>Acrobat Document</vt:lpstr>
      <vt:lpstr>Status and perspectives of the MEG Experiment</vt:lpstr>
      <vt:lpstr>Outline</vt:lpstr>
      <vt:lpstr>LFV 1)</vt:lpstr>
      <vt:lpstr>LFV 2)</vt:lpstr>
      <vt:lpstr>LFV 3)</vt:lpstr>
      <vt:lpstr>Why muons ?</vt:lpstr>
      <vt:lpstr>A 70 year history ...</vt:lpstr>
      <vt:lpstr>Presentazione standard di PowerPoint</vt:lpstr>
      <vt:lpstr>Part of the MEG Collaboration</vt:lpstr>
      <vt:lpstr>Data taking history</vt:lpstr>
      <vt:lpstr>Signal and background</vt:lpstr>
      <vt:lpstr>The Paul Scherrer Institute (PSI)</vt:lpstr>
      <vt:lpstr>Detector layout</vt:lpstr>
      <vt:lpstr>Trigger and electronics</vt:lpstr>
      <vt:lpstr>Overview of calibration system</vt:lpstr>
      <vt:lpstr>MEG analysis</vt:lpstr>
      <vt:lpstr>MEG likelihood analysis</vt:lpstr>
      <vt:lpstr>PDF’s</vt:lpstr>
      <vt:lpstr>Sensitivity</vt:lpstr>
      <vt:lpstr>2009-2011 likelihood fit</vt:lpstr>
      <vt:lpstr>Event distributions</vt:lpstr>
      <vt:lpstr>Confidence level</vt:lpstr>
      <vt:lpstr>Impact of MEG results</vt:lpstr>
      <vt:lpstr>Final data and sensitivity</vt:lpstr>
      <vt:lpstr>Status of final analysis</vt:lpstr>
      <vt:lpstr>MEG Upgrade: introduction</vt:lpstr>
      <vt:lpstr>MEG Upgrade: overview 1)</vt:lpstr>
      <vt:lpstr>MEG Upgrade: overview 2)</vt:lpstr>
      <vt:lpstr>Drift chamber R&amp;D 1)</vt:lpstr>
      <vt:lpstr>Drift chamber R&amp;D 2)</vt:lpstr>
      <vt:lpstr>Timing Counter R&amp;D</vt:lpstr>
      <vt:lpstr>New LXe photon detector 1) </vt:lpstr>
      <vt:lpstr>New LXe photon detector 2)</vt:lpstr>
      <vt:lpstr>Trigger &amp; Electronics</vt:lpstr>
      <vt:lpstr>Radiative Decay Counter (RDC)</vt:lpstr>
      <vt:lpstr>MEG Upgrade: statistics &amp; sensitivity</vt:lpstr>
      <vt:lpstr>Summary and Perspectives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and perspectives of the MEG Experiment</dc:title>
  <dc:creator>Fabrizio Cei</dc:creator>
  <cp:lastModifiedBy>Fabrizio Cei</cp:lastModifiedBy>
  <cp:revision>388</cp:revision>
  <dcterms:created xsi:type="dcterms:W3CDTF">2015-06-30T12:59:49Z</dcterms:created>
  <dcterms:modified xsi:type="dcterms:W3CDTF">2015-09-14T12:34:48Z</dcterms:modified>
</cp:coreProperties>
</file>