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88" r:id="rId4"/>
    <p:sldId id="263" r:id="rId5"/>
    <p:sldId id="264" r:id="rId6"/>
    <p:sldId id="266" r:id="rId7"/>
    <p:sldId id="271" r:id="rId8"/>
    <p:sldId id="273" r:id="rId9"/>
    <p:sldId id="274" r:id="rId10"/>
    <p:sldId id="275" r:id="rId11"/>
    <p:sldId id="276" r:id="rId12"/>
    <p:sldId id="277" r:id="rId13"/>
    <p:sldId id="283" r:id="rId14"/>
    <p:sldId id="284" r:id="rId15"/>
    <p:sldId id="285" r:id="rId16"/>
    <p:sldId id="286" r:id="rId17"/>
    <p:sldId id="287" r:id="rId18"/>
    <p:sldId id="289" r:id="rId19"/>
    <p:sldId id="290" r:id="rId20"/>
    <p:sldId id="291" r:id="rId21"/>
    <p:sldId id="292" r:id="rId22"/>
    <p:sldId id="293" r:id="rId23"/>
    <p:sldId id="295" r:id="rId24"/>
    <p:sldId id="296" r:id="rId25"/>
    <p:sldId id="297" r:id="rId26"/>
    <p:sldId id="298" r:id="rId27"/>
    <p:sldId id="299" r:id="rId28"/>
    <p:sldId id="311" r:id="rId29"/>
    <p:sldId id="300" r:id="rId30"/>
    <p:sldId id="301" r:id="rId31"/>
    <p:sldId id="302" r:id="rId32"/>
    <p:sldId id="303" r:id="rId33"/>
    <p:sldId id="304" r:id="rId34"/>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Click to edit Master title style</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stStyle>
          <a:p>
            <a:pPr lvl="0">
              <a:defRPr sz="1800">
                <a:solidFill>
                  <a:srgbClr val="000000"/>
                </a:solidFill>
              </a:defRPr>
            </a:pPr>
            <a:r>
              <a:rPr sz="3200">
                <a:solidFill>
                  <a:srgbClr val="888888"/>
                </a:solidFill>
              </a:rPr>
              <a:t>Click to edit Master subtitle style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Click to edit Master title style</a:t>
            </a:r>
          </a:p>
        </p:txBody>
      </p:sp>
      <p:sp>
        <p:nvSpPr>
          <p:cNvPr id="40" name="Shape 40"/>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Click to edit Master title style</a:t>
            </a:r>
          </a:p>
        </p:txBody>
      </p:sp>
      <p:sp>
        <p:nvSpPr>
          <p:cNvPr id="44" name="Shape 44"/>
          <p:cNvSpPr>
            <a:spLocks noGrp="1"/>
          </p:cNvSpPr>
          <p:nvPr>
            <p:ph type="body" idx="1"/>
          </p:nvPr>
        </p:nvSpPr>
        <p:spPr>
          <a:xfrm>
            <a:off x="457200" y="274638"/>
            <a:ext cx="6019800" cy="6583363"/>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Click to edit Master title style</a:t>
            </a:r>
          </a:p>
        </p:txBody>
      </p:sp>
      <p:sp>
        <p:nvSpPr>
          <p:cNvPr id="11" name="Shape 11"/>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Click to edit Master title style</a:t>
            </a:r>
          </a:p>
        </p:txBody>
      </p:sp>
      <p:sp>
        <p:nvSpPr>
          <p:cNvPr id="15" name="Shape 15"/>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pPr lvl="0">
              <a:defRPr sz="1800">
                <a:solidFill>
                  <a:srgbClr val="000000"/>
                </a:solidFill>
              </a:defRPr>
            </a:pPr>
            <a:r>
              <a:rPr sz="2000">
                <a:solidFill>
                  <a:srgbClr val="888888"/>
                </a:solidFill>
              </a:rPr>
              <a:t>Click to edit Master text styles</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Click to edit Master title style</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Click to edit Master title style</a:t>
            </a:r>
          </a:p>
        </p:txBody>
      </p:sp>
      <p:sp>
        <p:nvSpPr>
          <p:cNvPr id="23" name="Shape 23"/>
          <p:cNvSpPr>
            <a:spLocks noGrp="1"/>
          </p:cNvSpPr>
          <p:nvPr>
            <p:ph type="body" idx="1"/>
          </p:nvPr>
        </p:nvSpPr>
        <p:spPr>
          <a:xfrm>
            <a:off x="457200" y="1435465"/>
            <a:ext cx="4040188" cy="739410"/>
          </a:xfrm>
          <a:prstGeom prst="rect">
            <a:avLst/>
          </a:prstGeom>
        </p:spPr>
        <p:txBody>
          <a:bodyPr anchor="b"/>
          <a:lstStyle>
            <a:lvl1pPr marL="0" indent="0">
              <a:spcBef>
                <a:spcPts val="500"/>
              </a:spcBef>
              <a:buSzTx/>
              <a:buFontTx/>
              <a:buNone/>
              <a:defRPr sz="2400" b="1"/>
            </a:lvl1pPr>
          </a:lstStyle>
          <a:p>
            <a:pPr lvl="0">
              <a:defRPr sz="1800" b="0"/>
            </a:pPr>
            <a:r>
              <a:rPr sz="2400" b="1"/>
              <a:t>Click to edit Master text styles</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pPr>
            <a:r>
              <a:rPr sz="4400"/>
              <a:t>Click to edit Master title style</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pPr>
            <a:r>
              <a:rPr sz="2000" b="1"/>
              <a:t>Click to edit Master title style</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pPr>
            <a:r>
              <a:rPr sz="2000" b="1"/>
              <a:t>Click to edit Master title style</a:t>
            </a:r>
          </a:p>
        </p:txBody>
      </p:sp>
      <p:sp>
        <p:nvSpPr>
          <p:cNvPr id="36" name="Shape 36"/>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stStyle>
          <a:p>
            <a:pPr lvl="0">
              <a:defRPr sz="1800"/>
            </a:pPr>
            <a:r>
              <a:rPr sz="1400"/>
              <a:t>Click to edit Master text styles</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pPr>
            <a:r>
              <a:rPr sz="4400"/>
              <a:t>Click to edit Master title style</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685800" y="2130425"/>
            <a:ext cx="7772400" cy="1470025"/>
          </a:xfrm>
          <a:prstGeom prst="rect">
            <a:avLst/>
          </a:prstGeom>
        </p:spPr>
        <p:txBody>
          <a:bodyPr/>
          <a:lstStyle/>
          <a:p>
            <a:pPr lvl="0">
              <a:defRPr sz="1800"/>
            </a:pPr>
            <a:r>
              <a:rPr sz="4400">
                <a:solidFill>
                  <a:srgbClr val="FF0000"/>
                </a:solidFill>
              </a:rPr>
              <a:t>RadNet</a:t>
            </a:r>
            <a:r>
              <a:rPr sz="4400"/>
              <a:t>	</a:t>
            </a:r>
          </a:p>
        </p:txBody>
      </p:sp>
      <p:sp>
        <p:nvSpPr>
          <p:cNvPr id="50" name="Shape 50"/>
          <p:cNvSpPr>
            <a:spLocks noGrp="1"/>
          </p:cNvSpPr>
          <p:nvPr>
            <p:ph type="body" idx="1"/>
          </p:nvPr>
        </p:nvSpPr>
        <p:spPr>
          <a:xfrm>
            <a:off x="948299" y="3894666"/>
            <a:ext cx="7247402" cy="1752601"/>
          </a:xfrm>
          <a:prstGeom prst="rect">
            <a:avLst/>
          </a:prstGeom>
        </p:spPr>
        <p:txBody>
          <a:bodyPr/>
          <a:lstStyle>
            <a:lvl1pPr defTabSz="804672">
              <a:spcBef>
                <a:spcPts val="600"/>
              </a:spcBef>
              <a:defRPr sz="2816"/>
            </a:lvl1pPr>
          </a:lstStyle>
          <a:p>
            <a:pPr lvl="0">
              <a:defRPr sz="1800">
                <a:solidFill>
                  <a:srgbClr val="000000"/>
                </a:solidFill>
              </a:defRPr>
            </a:pPr>
            <a:r>
              <a:rPr sz="2816">
                <a:solidFill>
                  <a:srgbClr val="888888"/>
                </a:solidFill>
              </a:rPr>
              <a:t>un network INFN delle facilities per validare la resistenza al danno da radiazione di dispositivi e sistemi elettronici</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age18.png"/>
          <p:cNvPicPr/>
          <p:nvPr/>
        </p:nvPicPr>
        <p:blipFill>
          <a:blip r:embed="rId2" cstate="print">
            <a:extLst/>
          </a:blip>
          <a:stretch>
            <a:fillRect/>
          </a:stretch>
        </p:blipFill>
        <p:spPr>
          <a:xfrm>
            <a:off x="1185862" y="890587"/>
            <a:ext cx="6772276" cy="507682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image19.png"/>
          <p:cNvPicPr/>
          <p:nvPr/>
        </p:nvPicPr>
        <p:blipFill>
          <a:blip r:embed="rId2" cstate="print">
            <a:extLst/>
          </a:blip>
          <a:stretch>
            <a:fillRect/>
          </a:stretch>
        </p:blipFill>
        <p:spPr>
          <a:xfrm>
            <a:off x="1281112" y="928687"/>
            <a:ext cx="6581776" cy="5000626"/>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20.png"/>
          <p:cNvPicPr/>
          <p:nvPr/>
        </p:nvPicPr>
        <p:blipFill>
          <a:blip r:embed="rId2" cstate="print">
            <a:extLst/>
          </a:blip>
          <a:stretch>
            <a:fillRect/>
          </a:stretch>
        </p:blipFill>
        <p:spPr>
          <a:xfrm>
            <a:off x="1233487" y="1262062"/>
            <a:ext cx="6677026" cy="433387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xfrm>
            <a:off x="685800" y="2130425"/>
            <a:ext cx="7772400" cy="1470025"/>
          </a:xfrm>
          <a:prstGeom prst="rect">
            <a:avLst/>
          </a:prstGeom>
        </p:spPr>
        <p:txBody>
          <a:bodyPr/>
          <a:lstStyle/>
          <a:p>
            <a:pPr lvl="0">
              <a:defRPr sz="1800"/>
            </a:pPr>
            <a:r>
              <a:rPr sz="4400"/>
              <a:t>non solo nello spazio …</a:t>
            </a:r>
          </a:p>
        </p:txBody>
      </p:sp>
      <p:sp>
        <p:nvSpPr>
          <p:cNvPr id="106" name="Shape 106"/>
          <p:cNvSpPr>
            <a:spLocks noGrp="1"/>
          </p:cNvSpPr>
          <p:nvPr>
            <p:ph type="body" idx="1"/>
          </p:nvPr>
        </p:nvSpPr>
        <p:spPr>
          <a:xfrm>
            <a:off x="1371600" y="3886200"/>
            <a:ext cx="6400800" cy="1752600"/>
          </a:xfrm>
          <a:prstGeom prst="rect">
            <a:avLst/>
          </a:prstGeom>
        </p:spPr>
        <p:txBody>
          <a:bodyPr/>
          <a:lstStyle/>
          <a:p>
            <a:pPr lvl="0">
              <a:defRPr sz="1800">
                <a:solidFill>
                  <a:srgbClr val="000000"/>
                </a:solidFill>
              </a:defRPr>
            </a:pPr>
            <a:r>
              <a:rPr sz="3200">
                <a:solidFill>
                  <a:srgbClr val="888888"/>
                </a:solidFill>
              </a:rPr>
              <a:t>… ma anche nella fisica INFN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image26.png"/>
          <p:cNvPicPr/>
          <p:nvPr/>
        </p:nvPicPr>
        <p:blipFill>
          <a:blip r:embed="rId2" cstate="print">
            <a:extLst/>
          </a:blip>
          <a:stretch>
            <a:fillRect/>
          </a:stretch>
        </p:blipFill>
        <p:spPr>
          <a:xfrm>
            <a:off x="1300162" y="1319212"/>
            <a:ext cx="6543676" cy="421957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27.png"/>
          <p:cNvPicPr/>
          <p:nvPr/>
        </p:nvPicPr>
        <p:blipFill>
          <a:blip r:embed="rId2" cstate="print">
            <a:extLst/>
          </a:blip>
          <a:stretch>
            <a:fillRect/>
          </a:stretch>
        </p:blipFill>
        <p:spPr>
          <a:xfrm>
            <a:off x="1347787" y="1400175"/>
            <a:ext cx="6448426" cy="405765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28.png"/>
          <p:cNvPicPr/>
          <p:nvPr/>
        </p:nvPicPr>
        <p:blipFill>
          <a:blip r:embed="rId2" cstate="print">
            <a:extLst/>
          </a:blip>
          <a:stretch>
            <a:fillRect/>
          </a:stretch>
        </p:blipFill>
        <p:spPr>
          <a:xfrm>
            <a:off x="1809750" y="1266825"/>
            <a:ext cx="5524500" cy="432435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xfrm>
            <a:off x="685800" y="2130425"/>
            <a:ext cx="7772400" cy="1470025"/>
          </a:xfrm>
          <a:prstGeom prst="rect">
            <a:avLst/>
          </a:prstGeom>
        </p:spPr>
        <p:txBody>
          <a:bodyPr/>
          <a:lstStyle/>
          <a:p>
            <a:pPr lvl="0">
              <a:defRPr sz="1800"/>
            </a:pPr>
            <a:r>
              <a:rPr sz="4400"/>
              <a:t>di gran lunga più importante</a:t>
            </a:r>
          </a:p>
        </p:txBody>
      </p:sp>
      <p:sp>
        <p:nvSpPr>
          <p:cNvPr id="115" name="Shape 115"/>
          <p:cNvSpPr>
            <a:spLocks noGrp="1"/>
          </p:cNvSpPr>
          <p:nvPr>
            <p:ph type="body" idx="1"/>
          </p:nvPr>
        </p:nvSpPr>
        <p:spPr>
          <a:xfrm>
            <a:off x="1371600" y="3886200"/>
            <a:ext cx="6400800" cy="1752600"/>
          </a:xfrm>
          <a:prstGeom prst="rect">
            <a:avLst/>
          </a:prstGeom>
        </p:spPr>
        <p:txBody>
          <a:bodyPr/>
          <a:lstStyle/>
          <a:p>
            <a:pPr lvl="0">
              <a:defRPr sz="1800">
                <a:solidFill>
                  <a:srgbClr val="000000"/>
                </a:solidFill>
              </a:defRPr>
            </a:pPr>
            <a:r>
              <a:rPr sz="3200">
                <a:solidFill>
                  <a:srgbClr val="888888"/>
                </a:solidFill>
              </a:rPr>
              <a:t>elettronica commerciale,</a:t>
            </a:r>
            <a:br>
              <a:rPr sz="3200">
                <a:solidFill>
                  <a:srgbClr val="888888"/>
                </a:solidFill>
              </a:rPr>
            </a:br>
            <a:r>
              <a:rPr sz="3200">
                <a:solidFill>
                  <a:srgbClr val="888888"/>
                </a:solidFill>
              </a:rPr>
              <a:t>anche di largo consumo</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30.png"/>
          <p:cNvPicPr/>
          <p:nvPr/>
        </p:nvPicPr>
        <p:blipFill>
          <a:blip r:embed="rId2" cstate="print">
            <a:extLst/>
          </a:blip>
          <a:stretch>
            <a:fillRect/>
          </a:stretch>
        </p:blipFill>
        <p:spPr>
          <a:xfrm>
            <a:off x="1185862" y="890587"/>
            <a:ext cx="6772276" cy="507682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31.png"/>
          <p:cNvPicPr/>
          <p:nvPr/>
        </p:nvPicPr>
        <p:blipFill>
          <a:blip r:embed="rId2" cstate="print">
            <a:extLst/>
          </a:blip>
          <a:stretch>
            <a:fillRect/>
          </a:stretch>
        </p:blipFill>
        <p:spPr>
          <a:xfrm>
            <a:off x="1185862" y="890587"/>
            <a:ext cx="6772276" cy="5076826"/>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xfrm>
            <a:off x="457200" y="274638"/>
            <a:ext cx="8229600" cy="1143001"/>
          </a:xfrm>
          <a:prstGeom prst="rect">
            <a:avLst/>
          </a:prstGeom>
        </p:spPr>
        <p:txBody>
          <a:bodyPr/>
          <a:lstStyle/>
          <a:p>
            <a:pPr lvl="0">
              <a:defRPr sz="1800"/>
            </a:pPr>
            <a:r>
              <a:rPr sz="4400"/>
              <a:t>perché?</a:t>
            </a:r>
          </a:p>
        </p:txBody>
      </p:sp>
      <p:sp>
        <p:nvSpPr>
          <p:cNvPr id="53" name="Shape 53"/>
          <p:cNvSpPr>
            <a:spLocks noGrp="1"/>
          </p:cNvSpPr>
          <p:nvPr>
            <p:ph type="body" idx="1"/>
          </p:nvPr>
        </p:nvSpPr>
        <p:spPr>
          <a:xfrm>
            <a:off x="457200" y="1600200"/>
            <a:ext cx="8229600" cy="4525963"/>
          </a:xfrm>
          <a:prstGeom prst="rect">
            <a:avLst/>
          </a:prstGeom>
        </p:spPr>
        <p:txBody>
          <a:bodyPr>
            <a:normAutofit lnSpcReduction="10000"/>
          </a:bodyPr>
          <a:lstStyle/>
          <a:p>
            <a:pPr marL="312039" lvl="0" indent="-312039" defTabSz="832104">
              <a:spcBef>
                <a:spcPts val="600"/>
              </a:spcBef>
              <a:defRPr sz="1800"/>
            </a:pPr>
            <a:r>
              <a:rPr sz="2912"/>
              <a:t>la tolleranza al danno da radiazione di componenti elettronici, un problema maggiore in molte applicazioni (fisica agli acceleratori, reattori, spazio …) sta diventando un criterio sempre più richiesto anche per l’elettronica commerciale di uso quotidiano</a:t>
            </a:r>
          </a:p>
          <a:p>
            <a:pPr marL="312039" lvl="0" indent="-312039" defTabSz="832104">
              <a:spcBef>
                <a:spcPts val="600"/>
              </a:spcBef>
              <a:defRPr sz="1800"/>
            </a:pPr>
            <a:r>
              <a:rPr sz="2912"/>
              <a:t>c’è una generale carenza di centri dove eseguire la validazione</a:t>
            </a:r>
          </a:p>
          <a:p>
            <a:pPr marL="312039" lvl="0" indent="-312039" defTabSz="832104">
              <a:spcBef>
                <a:spcPts val="600"/>
              </a:spcBef>
              <a:defRPr sz="1800"/>
            </a:pPr>
            <a:r>
              <a:rPr sz="2912"/>
              <a:t>gli acceleratori in Italia vedono la costante presenza dell’INFN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32.png"/>
          <p:cNvPicPr/>
          <p:nvPr/>
        </p:nvPicPr>
        <p:blipFill>
          <a:blip r:embed="rId2" cstate="print">
            <a:extLst/>
          </a:blip>
          <a:stretch>
            <a:fillRect/>
          </a:stretch>
        </p:blipFill>
        <p:spPr>
          <a:xfrm>
            <a:off x="1185862" y="890587"/>
            <a:ext cx="6772276" cy="5076826"/>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image33.png"/>
          <p:cNvPicPr/>
          <p:nvPr/>
        </p:nvPicPr>
        <p:blipFill>
          <a:blip r:embed="rId2" cstate="print">
            <a:extLst/>
          </a:blip>
          <a:stretch>
            <a:fillRect/>
          </a:stretch>
        </p:blipFill>
        <p:spPr>
          <a:xfrm>
            <a:off x="1185862" y="890587"/>
            <a:ext cx="6772276" cy="5076826"/>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34.png"/>
          <p:cNvPicPr/>
          <p:nvPr/>
        </p:nvPicPr>
        <p:blipFill>
          <a:blip r:embed="rId2" cstate="print">
            <a:extLst/>
          </a:blip>
          <a:stretch>
            <a:fillRect/>
          </a:stretch>
        </p:blipFill>
        <p:spPr>
          <a:xfrm>
            <a:off x="304800" y="228600"/>
            <a:ext cx="8534400" cy="640080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image36.png"/>
          <p:cNvPicPr/>
          <p:nvPr/>
        </p:nvPicPr>
        <p:blipFill>
          <a:blip r:embed="rId2" cstate="print">
            <a:extLst/>
          </a:blip>
          <a:stretch>
            <a:fillRect/>
          </a:stretch>
        </p:blipFill>
        <p:spPr>
          <a:xfrm>
            <a:off x="899592" y="908720"/>
            <a:ext cx="7204324" cy="5184576"/>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mage37.png"/>
          <p:cNvPicPr/>
          <p:nvPr/>
        </p:nvPicPr>
        <p:blipFill>
          <a:blip r:embed="rId2" cstate="print">
            <a:extLst/>
          </a:blip>
          <a:stretch>
            <a:fillRect/>
          </a:stretch>
        </p:blipFill>
        <p:spPr>
          <a:xfrm>
            <a:off x="304800" y="228600"/>
            <a:ext cx="8534400" cy="6400800"/>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457200" y="274638"/>
            <a:ext cx="8229600" cy="1143001"/>
          </a:xfrm>
          <a:prstGeom prst="rect">
            <a:avLst/>
          </a:prstGeom>
        </p:spPr>
        <p:txBody>
          <a:bodyPr/>
          <a:lstStyle/>
          <a:p>
            <a:pPr lvl="0">
              <a:defRPr sz="1800"/>
            </a:pPr>
            <a:r>
              <a:rPr sz="4400"/>
              <a:t>cosa c’è in Italia?</a:t>
            </a:r>
          </a:p>
        </p:txBody>
      </p:sp>
      <p:sp>
        <p:nvSpPr>
          <p:cNvPr id="136" name="Shape 136"/>
          <p:cNvSpPr>
            <a:spLocks noGrp="1"/>
          </p:cNvSpPr>
          <p:nvPr>
            <p:ph type="body" idx="1"/>
          </p:nvPr>
        </p:nvSpPr>
        <p:spPr>
          <a:xfrm>
            <a:off x="457200" y="1600200"/>
            <a:ext cx="8229600" cy="4525963"/>
          </a:xfrm>
          <a:prstGeom prst="rect">
            <a:avLst/>
          </a:prstGeom>
        </p:spPr>
        <p:txBody>
          <a:bodyPr/>
          <a:lstStyle/>
          <a:p>
            <a:pPr lvl="0">
              <a:defRPr sz="1800"/>
            </a:pPr>
            <a:r>
              <a:rPr sz="3200"/>
              <a:t>non ci sono particolari problemi per studi TID (sorgenti di Co, macchine RX, ELETTRA, BTF …)</a:t>
            </a:r>
          </a:p>
          <a:p>
            <a:pPr lvl="0">
              <a:defRPr sz="1800"/>
            </a:pPr>
            <a:r>
              <a:rPr sz="3200"/>
              <a:t>TNID ai LNL, LNS, LENA, CNAO, Trento</a:t>
            </a:r>
          </a:p>
          <a:p>
            <a:pPr lvl="0">
              <a:defRPr sz="1800"/>
            </a:pPr>
            <a:r>
              <a:rPr sz="3200"/>
              <a:t>SEE ai LNL, LNS, Napoli, LABEC, LENA, CNAO, Trento</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457200" y="274638"/>
            <a:ext cx="8229600" cy="1143001"/>
          </a:xfrm>
          <a:prstGeom prst="rect">
            <a:avLst/>
          </a:prstGeom>
        </p:spPr>
        <p:txBody>
          <a:bodyPr/>
          <a:lstStyle>
            <a:lvl1pPr>
              <a:defRPr sz="3900"/>
            </a:lvl1pPr>
          </a:lstStyle>
          <a:p>
            <a:pPr lvl="0">
              <a:defRPr sz="1800"/>
            </a:pPr>
            <a:r>
              <a:rPr sz="3900"/>
              <a:t>LNL</a:t>
            </a:r>
          </a:p>
        </p:txBody>
      </p:sp>
      <p:sp>
        <p:nvSpPr>
          <p:cNvPr id="139" name="Shape 139"/>
          <p:cNvSpPr>
            <a:spLocks noGrp="1"/>
          </p:cNvSpPr>
          <p:nvPr>
            <p:ph type="body" idx="1"/>
          </p:nvPr>
        </p:nvSpPr>
        <p:spPr>
          <a:xfrm>
            <a:off x="457200" y="1600200"/>
            <a:ext cx="8229600" cy="4525963"/>
          </a:xfrm>
          <a:prstGeom prst="rect">
            <a:avLst/>
          </a:prstGeom>
        </p:spPr>
        <p:txBody>
          <a:bodyPr/>
          <a:lstStyle/>
          <a:p>
            <a:pPr lvl="0">
              <a:defRPr sz="1800"/>
            </a:pPr>
            <a:r>
              <a:rPr sz="3200" dirty="0"/>
              <a:t>Tandem: </a:t>
            </a:r>
            <a:r>
              <a:rPr sz="3200" dirty="0" err="1"/>
              <a:t>protoni</a:t>
            </a:r>
            <a:r>
              <a:rPr sz="3200" dirty="0"/>
              <a:t> &lt; 28 </a:t>
            </a:r>
            <a:r>
              <a:rPr sz="3200" dirty="0" err="1"/>
              <a:t>MeV</a:t>
            </a:r>
            <a:r>
              <a:rPr sz="3200" dirty="0"/>
              <a:t>, </a:t>
            </a:r>
            <a:r>
              <a:rPr sz="3200" dirty="0" err="1"/>
              <a:t>ioni</a:t>
            </a:r>
            <a:r>
              <a:rPr sz="3200" dirty="0"/>
              <a:t> (</a:t>
            </a:r>
            <a:r>
              <a:rPr sz="3200" dirty="0" err="1"/>
              <a:t>vedi</a:t>
            </a:r>
            <a:r>
              <a:rPr sz="3200" dirty="0"/>
              <a:t> </a:t>
            </a:r>
            <a:r>
              <a:rPr sz="3200" dirty="0" err="1"/>
              <a:t>tabella</a:t>
            </a:r>
            <a:r>
              <a:rPr sz="3200" dirty="0"/>
              <a:t>), </a:t>
            </a:r>
            <a:r>
              <a:rPr sz="3200" dirty="0" err="1"/>
              <a:t>anche</a:t>
            </a:r>
            <a:r>
              <a:rPr sz="3200" dirty="0"/>
              <a:t> </a:t>
            </a:r>
            <a:r>
              <a:rPr sz="3200" dirty="0" err="1"/>
              <a:t>Tandem+ALPI</a:t>
            </a:r>
            <a:endParaRPr sz="3200" dirty="0"/>
          </a:p>
          <a:p>
            <a:pPr lvl="0">
              <a:defRPr sz="1800"/>
            </a:pPr>
            <a:r>
              <a:rPr sz="3200" dirty="0"/>
              <a:t>CN: </a:t>
            </a:r>
            <a:r>
              <a:rPr sz="3200" dirty="0" err="1"/>
              <a:t>protoni</a:t>
            </a:r>
            <a:r>
              <a:rPr sz="3200" dirty="0"/>
              <a:t> &lt; 7 </a:t>
            </a:r>
            <a:r>
              <a:rPr sz="3200" dirty="0" err="1"/>
              <a:t>MeV</a:t>
            </a:r>
            <a:r>
              <a:rPr sz="3200" dirty="0"/>
              <a:t>, </a:t>
            </a:r>
            <a:r>
              <a:rPr sz="3200" dirty="0" err="1"/>
              <a:t>neutroni</a:t>
            </a:r>
            <a:endParaRPr sz="3200" dirty="0"/>
          </a:p>
          <a:p>
            <a:pPr lvl="0">
              <a:defRPr sz="1800"/>
            </a:pPr>
            <a:r>
              <a:rPr sz="3200" dirty="0"/>
              <a:t>AN2000: </a:t>
            </a:r>
            <a:r>
              <a:rPr sz="3200" dirty="0" err="1"/>
              <a:t>protoni</a:t>
            </a:r>
            <a:r>
              <a:rPr sz="3200" dirty="0"/>
              <a:t> e α &lt; 2 </a:t>
            </a:r>
            <a:r>
              <a:rPr sz="3200" dirty="0" err="1"/>
              <a:t>MeV</a:t>
            </a:r>
            <a:endParaRPr sz="3200" dirty="0"/>
          </a:p>
          <a:p>
            <a:pPr lvl="0">
              <a:defRPr sz="1800"/>
            </a:pPr>
            <a:r>
              <a:rPr sz="3200" dirty="0" err="1"/>
              <a:t>impiantatore</a:t>
            </a:r>
            <a:r>
              <a:rPr sz="3200" dirty="0"/>
              <a:t> </a:t>
            </a:r>
            <a:r>
              <a:rPr sz="3200" dirty="0" err="1"/>
              <a:t>ionico</a:t>
            </a:r>
            <a:r>
              <a:rPr sz="3200" dirty="0"/>
              <a:t>: </a:t>
            </a:r>
            <a:r>
              <a:rPr sz="3200" dirty="0" err="1"/>
              <a:t>protoni</a:t>
            </a:r>
            <a:r>
              <a:rPr sz="3200" dirty="0"/>
              <a:t> &lt; 100 </a:t>
            </a:r>
            <a:r>
              <a:rPr sz="3200" dirty="0" err="1"/>
              <a:t>keV</a:t>
            </a:r>
            <a:endParaRPr sz="3200" dirty="0"/>
          </a:p>
          <a:p>
            <a:pPr lvl="0">
              <a:defRPr sz="1800"/>
            </a:pPr>
            <a:r>
              <a:rPr sz="3200" dirty="0"/>
              <a:t>SPES (in </a:t>
            </a:r>
            <a:r>
              <a:rPr sz="3200" dirty="0" err="1"/>
              <a:t>progetto</a:t>
            </a:r>
            <a:r>
              <a:rPr sz="3200" dirty="0"/>
              <a:t>): </a:t>
            </a:r>
            <a:r>
              <a:rPr sz="3200" dirty="0" err="1"/>
              <a:t>neutroni</a:t>
            </a:r>
            <a:r>
              <a:rPr sz="3200" dirty="0"/>
              <a:t> e</a:t>
            </a:r>
            <a:br>
              <a:rPr sz="3200" dirty="0"/>
            </a:br>
            <a:r>
              <a:rPr sz="3200" dirty="0" err="1"/>
              <a:t>protoni</a:t>
            </a:r>
            <a:r>
              <a:rPr sz="3200" dirty="0"/>
              <a:t> &lt; 70 </a:t>
            </a:r>
            <a:r>
              <a:rPr sz="3200" dirty="0" smtClean="0"/>
              <a:t>Me</a:t>
            </a:r>
            <a:r>
              <a:rPr lang="it-IT" sz="3200" dirty="0" smtClean="0"/>
              <a:t>V</a:t>
            </a:r>
          </a:p>
          <a:p>
            <a:pPr lvl="0">
              <a:defRPr sz="1800"/>
            </a:pPr>
            <a:r>
              <a:rPr lang="it-IT" sz="2800" dirty="0" err="1" smtClean="0"/>
              <a:t>Microbeam</a:t>
            </a:r>
            <a:r>
              <a:rPr lang="it-IT" sz="2800" dirty="0" smtClean="0"/>
              <a:t> </a:t>
            </a:r>
            <a:r>
              <a:rPr lang="it-IT" sz="2800" dirty="0" err="1" smtClean="0"/>
              <a:t>capability</a:t>
            </a:r>
            <a:r>
              <a:rPr lang="it-IT" sz="2800" dirty="0" smtClean="0"/>
              <a:t> at TANDEM &amp; AN2000</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457200" y="274638"/>
            <a:ext cx="8229600" cy="1143001"/>
          </a:xfrm>
          <a:prstGeom prst="rect">
            <a:avLst/>
          </a:prstGeom>
        </p:spPr>
        <p:txBody>
          <a:bodyPr/>
          <a:lstStyle/>
          <a:p>
            <a:pPr lvl="0">
              <a:defRPr sz="1800"/>
            </a:pPr>
            <a:r>
              <a:rPr sz="4400"/>
              <a:t>Ion beams at LNL</a:t>
            </a:r>
          </a:p>
        </p:txBody>
      </p:sp>
      <p:pic>
        <p:nvPicPr>
          <p:cNvPr id="142" name="image39.png"/>
          <p:cNvPicPr/>
          <p:nvPr/>
        </p:nvPicPr>
        <p:blipFill>
          <a:blip r:embed="rId2" cstate="print">
            <a:extLst/>
          </a:blip>
          <a:stretch>
            <a:fillRect/>
          </a:stretch>
        </p:blipFill>
        <p:spPr>
          <a:xfrm>
            <a:off x="1107510" y="1263323"/>
            <a:ext cx="6928980" cy="5343752"/>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85863" y="890588"/>
            <a:ext cx="6772275" cy="5076825"/>
          </a:xfrm>
          <a:prstGeom prst="rect">
            <a:avLst/>
          </a:prstGeom>
          <a:noFill/>
          <a:ln w="9525">
            <a:noFill/>
            <a:miter lim="800000"/>
            <a:headEnd/>
            <a:tailEnd/>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457200" y="274638"/>
            <a:ext cx="8229600" cy="1143001"/>
          </a:xfrm>
          <a:prstGeom prst="rect">
            <a:avLst/>
          </a:prstGeom>
        </p:spPr>
        <p:txBody>
          <a:bodyPr lIns="0" tIns="0" rIns="0" bIns="0"/>
          <a:lstStyle>
            <a:lvl1pPr>
              <a:defRPr sz="3900"/>
            </a:lvl1pPr>
          </a:lstStyle>
          <a:p>
            <a:pPr lvl="0">
              <a:defRPr sz="1800"/>
            </a:pPr>
            <a:r>
              <a:rPr sz="3900"/>
              <a:t>LNS</a:t>
            </a:r>
          </a:p>
        </p:txBody>
      </p:sp>
      <p:sp>
        <p:nvSpPr>
          <p:cNvPr id="145" name="Shape 145"/>
          <p:cNvSpPr>
            <a:spLocks noGrp="1"/>
          </p:cNvSpPr>
          <p:nvPr>
            <p:ph type="body" idx="1"/>
          </p:nvPr>
        </p:nvSpPr>
        <p:spPr>
          <a:xfrm>
            <a:off x="457200" y="1600200"/>
            <a:ext cx="8229600" cy="4525963"/>
          </a:xfrm>
          <a:prstGeom prst="rect">
            <a:avLst/>
          </a:prstGeom>
        </p:spPr>
        <p:txBody>
          <a:bodyPr/>
          <a:lstStyle/>
          <a:p>
            <a:pPr lvl="0">
              <a:defRPr sz="1800"/>
            </a:pPr>
            <a:r>
              <a:rPr sz="3200"/>
              <a:t>CS: protoni &lt; 100 MeV, ioni (tabella)</a:t>
            </a:r>
          </a:p>
          <a:p>
            <a:pPr lvl="0">
              <a:defRPr sz="1800"/>
            </a:pPr>
            <a:r>
              <a:rPr sz="3200"/>
              <a:t>Tandem come LNL</a:t>
            </a:r>
          </a:p>
        </p:txBody>
      </p:sp>
      <p:pic>
        <p:nvPicPr>
          <p:cNvPr id="146" name="image38.png"/>
          <p:cNvPicPr/>
          <p:nvPr/>
        </p:nvPicPr>
        <p:blipFill>
          <a:blip r:embed="rId2" cstate="print">
            <a:extLst/>
          </a:blip>
          <a:stretch>
            <a:fillRect/>
          </a:stretch>
        </p:blipFill>
        <p:spPr>
          <a:xfrm>
            <a:off x="4917640" y="2256040"/>
            <a:ext cx="4074490" cy="234592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image29.png"/>
          <p:cNvPicPr/>
          <p:nvPr/>
        </p:nvPicPr>
        <p:blipFill>
          <a:blip r:embed="rId2" cstate="print">
            <a:extLst/>
          </a:blip>
          <a:stretch>
            <a:fillRect/>
          </a:stretch>
        </p:blipFill>
        <p:spPr>
          <a:xfrm>
            <a:off x="1247775" y="1276350"/>
            <a:ext cx="6648450" cy="4305300"/>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457200" y="274638"/>
            <a:ext cx="8229600" cy="1143001"/>
          </a:xfrm>
          <a:prstGeom prst="rect">
            <a:avLst/>
          </a:prstGeom>
        </p:spPr>
        <p:txBody>
          <a:bodyPr/>
          <a:lstStyle/>
          <a:p>
            <a:pPr lvl="0">
              <a:defRPr sz="1800"/>
            </a:pPr>
            <a:r>
              <a:rPr sz="4400"/>
              <a:t>Tandem Napoli</a:t>
            </a:r>
          </a:p>
        </p:txBody>
      </p:sp>
      <p:sp>
        <p:nvSpPr>
          <p:cNvPr id="149" name="Shape 149"/>
          <p:cNvSpPr>
            <a:spLocks noGrp="1"/>
          </p:cNvSpPr>
          <p:nvPr>
            <p:ph type="body" idx="4294967295"/>
          </p:nvPr>
        </p:nvSpPr>
        <p:spPr>
          <a:xfrm>
            <a:off x="457200" y="1600200"/>
            <a:ext cx="8229600" cy="4525963"/>
          </a:xfrm>
          <a:prstGeom prst="rect">
            <a:avLst/>
          </a:prstGeom>
        </p:spPr>
        <p:txBody>
          <a:bodyPr/>
          <a:lstStyle/>
          <a:p>
            <a:pPr lvl="0"/>
            <a:r>
              <a:rPr lang="it-IT" dirty="0" smtClean="0"/>
              <a:t>Protoni ed ioni</a:t>
            </a:r>
            <a:endParaRPr dirty="0"/>
          </a:p>
        </p:txBody>
      </p:sp>
      <p:pic>
        <p:nvPicPr>
          <p:cNvPr id="1026" name="Picture 2"/>
          <p:cNvPicPr>
            <a:picLocks noChangeAspect="1" noChangeArrowheads="1"/>
          </p:cNvPicPr>
          <p:nvPr/>
        </p:nvPicPr>
        <p:blipFill>
          <a:blip r:embed="rId2" cstate="print"/>
          <a:srcRect/>
          <a:stretch>
            <a:fillRect/>
          </a:stretch>
        </p:blipFill>
        <p:spPr bwMode="auto">
          <a:xfrm>
            <a:off x="3779912" y="2060848"/>
            <a:ext cx="3600450" cy="4391025"/>
          </a:xfrm>
          <a:prstGeom prst="rect">
            <a:avLst/>
          </a:prstGeom>
          <a:noFill/>
          <a:ln w="9525">
            <a:noFill/>
            <a:miter lim="800000"/>
            <a:headEnd/>
            <a:tailEnd/>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457200" y="274638"/>
            <a:ext cx="8229600" cy="1143001"/>
          </a:xfrm>
          <a:prstGeom prst="rect">
            <a:avLst/>
          </a:prstGeom>
        </p:spPr>
        <p:txBody>
          <a:bodyPr lIns="0" tIns="0" rIns="0" bIns="0"/>
          <a:lstStyle/>
          <a:p>
            <a:pPr lvl="0">
              <a:defRPr sz="1800"/>
            </a:pPr>
            <a:r>
              <a:rPr sz="4400"/>
              <a:t>centri di adroterapia</a:t>
            </a:r>
          </a:p>
        </p:txBody>
      </p:sp>
      <p:sp>
        <p:nvSpPr>
          <p:cNvPr id="152" name="Shape 152"/>
          <p:cNvSpPr>
            <a:spLocks noGrp="1"/>
          </p:cNvSpPr>
          <p:nvPr>
            <p:ph type="body" idx="4294967295"/>
          </p:nvPr>
        </p:nvSpPr>
        <p:spPr>
          <a:xfrm>
            <a:off x="457200" y="1600200"/>
            <a:ext cx="8229600" cy="4525963"/>
          </a:xfrm>
          <a:prstGeom prst="rect">
            <a:avLst/>
          </a:prstGeom>
        </p:spPr>
        <p:txBody>
          <a:bodyPr/>
          <a:lstStyle/>
          <a:p>
            <a:pPr lvl="0">
              <a:defRPr sz="1800"/>
            </a:pPr>
            <a:r>
              <a:rPr sz="3200"/>
              <a:t>CNAO: protoni &lt; 250 MeV, C &lt; 480 MeV</a:t>
            </a:r>
          </a:p>
          <a:p>
            <a:pPr lvl="0">
              <a:defRPr sz="1800"/>
            </a:pPr>
            <a:r>
              <a:rPr sz="3200"/>
              <a:t>Trento: protoni &lt; 230 MeV</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xfrm>
            <a:off x="457200" y="274638"/>
            <a:ext cx="8229600" cy="1143001"/>
          </a:xfrm>
          <a:prstGeom prst="rect">
            <a:avLst/>
          </a:prstGeom>
        </p:spPr>
        <p:txBody>
          <a:bodyPr lIns="0" tIns="0" rIns="0" bIns="0"/>
          <a:lstStyle/>
          <a:p>
            <a:pPr lvl="0">
              <a:defRPr sz="1800"/>
            </a:pPr>
            <a:r>
              <a:rPr sz="4400"/>
              <a:t>accesso ai centri</a:t>
            </a:r>
          </a:p>
        </p:txBody>
      </p:sp>
      <p:sp>
        <p:nvSpPr>
          <p:cNvPr id="155" name="Shape 155"/>
          <p:cNvSpPr>
            <a:spLocks noGrp="1"/>
          </p:cNvSpPr>
          <p:nvPr>
            <p:ph type="body" idx="4294967295"/>
          </p:nvPr>
        </p:nvSpPr>
        <p:spPr>
          <a:xfrm>
            <a:off x="457200" y="1600200"/>
            <a:ext cx="8229600" cy="4525963"/>
          </a:xfrm>
          <a:prstGeom prst="rect">
            <a:avLst/>
          </a:prstGeom>
        </p:spPr>
        <p:txBody>
          <a:bodyPr/>
          <a:lstStyle/>
          <a:p>
            <a:pPr marL="336042" lvl="0" indent="-336042" defTabSz="896111">
              <a:defRPr sz="1800"/>
            </a:pPr>
            <a:r>
              <a:rPr sz="3136"/>
              <a:t>ogni centro INFN (sia proprio che in convenzione) ha regole autonome per l’accesso</a:t>
            </a:r>
          </a:p>
          <a:p>
            <a:pPr marL="336042" lvl="0" indent="-336042" defTabSz="896111">
              <a:defRPr sz="1800"/>
            </a:pPr>
            <a:r>
              <a:rPr sz="3136"/>
              <a:t>ESA stringe accordi con i singoli laboratori anziché con INFN nel suo complesso</a:t>
            </a:r>
          </a:p>
          <a:p>
            <a:pPr marL="336042" lvl="0" indent="-336042" defTabSz="896111">
              <a:defRPr sz="1800"/>
            </a:pPr>
            <a:r>
              <a:rPr sz="3136"/>
              <a:t>le industrie giungono ai centri tramite reti di contatti e non in base all’offerta dei centri</a:t>
            </a:r>
          </a:p>
          <a:p>
            <a:pPr marL="336042" lvl="0" indent="-336042" defTabSz="896111">
              <a:defRPr sz="1800"/>
            </a:pPr>
            <a:r>
              <a:rPr sz="3136"/>
              <a:t>ASI sta iniziando una politica nel settore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xfrm>
            <a:off x="457200" y="274638"/>
            <a:ext cx="8229600" cy="1143001"/>
          </a:xfrm>
          <a:prstGeom prst="rect">
            <a:avLst/>
          </a:prstGeom>
        </p:spPr>
        <p:txBody>
          <a:bodyPr lIns="0" tIns="0" rIns="0" bIns="0"/>
          <a:lstStyle>
            <a:lvl1pPr defTabSz="905255">
              <a:defRPr sz="4356"/>
            </a:lvl1pPr>
          </a:lstStyle>
          <a:p>
            <a:pPr lvl="0">
              <a:defRPr sz="1800"/>
            </a:pPr>
            <a:r>
              <a:rPr sz="4356"/>
              <a:t>modificare la situazione attuale?</a:t>
            </a:r>
          </a:p>
        </p:txBody>
      </p:sp>
      <p:sp>
        <p:nvSpPr>
          <p:cNvPr id="158" name="Shape 158"/>
          <p:cNvSpPr>
            <a:spLocks noGrp="1"/>
          </p:cNvSpPr>
          <p:nvPr>
            <p:ph type="body" idx="4294967295"/>
          </p:nvPr>
        </p:nvSpPr>
        <p:spPr>
          <a:xfrm>
            <a:off x="457200" y="1600200"/>
            <a:ext cx="8229600" cy="4525963"/>
          </a:xfrm>
          <a:prstGeom prst="rect">
            <a:avLst/>
          </a:prstGeom>
        </p:spPr>
        <p:txBody>
          <a:bodyPr/>
          <a:lstStyle/>
          <a:p>
            <a:pPr lvl="0">
              <a:defRPr sz="1800"/>
            </a:pPr>
            <a:r>
              <a:rPr sz="3200"/>
              <a:t>uniformare le regole di accesso ai centri?</a:t>
            </a:r>
          </a:p>
          <a:p>
            <a:pPr lvl="0">
              <a:defRPr sz="1800"/>
            </a:pPr>
            <a:r>
              <a:rPr sz="3200"/>
              <a:t>centralizzare l’informazione per l’industria?</a:t>
            </a:r>
          </a:p>
          <a:p>
            <a:pPr lvl="0">
              <a:defRPr sz="1800"/>
            </a:pPr>
            <a:r>
              <a:rPr sz="3200"/>
              <a:t>protocollo di intesa ASI/ESA-INFN?</a:t>
            </a:r>
          </a:p>
          <a:p>
            <a:pPr lvl="0">
              <a:defRPr sz="1800"/>
            </a:pPr>
            <a:r>
              <a:rPr sz="3200"/>
              <a:t>supporto INFN alle attività di validazione?</a:t>
            </a:r>
          </a:p>
          <a:p>
            <a:pPr lvl="0">
              <a:defRPr sz="1800"/>
            </a:pPr>
            <a:r>
              <a:rPr sz="3200"/>
              <a:t>creazione di una rete analoga a CHNet?</a:t>
            </a:r>
          </a:p>
          <a:p>
            <a:pPr lvl="0">
              <a:defRPr sz="1800"/>
            </a:pPr>
            <a:r>
              <a:rPr sz="3200"/>
              <a:t>riunione a LNL il 26/3/2015 ore 14.00</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image6.png"/>
          <p:cNvPicPr/>
          <p:nvPr/>
        </p:nvPicPr>
        <p:blipFill>
          <a:blip r:embed="rId2" cstate="print">
            <a:extLst/>
          </a:blip>
          <a:stretch>
            <a:fillRect/>
          </a:stretch>
        </p:blipFill>
        <p:spPr>
          <a:xfrm>
            <a:off x="1309687" y="1247775"/>
            <a:ext cx="6524626" cy="436245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7.png"/>
          <p:cNvPicPr/>
          <p:nvPr/>
        </p:nvPicPr>
        <p:blipFill>
          <a:blip r:embed="rId2" cstate="print">
            <a:extLst/>
          </a:blip>
          <a:stretch>
            <a:fillRect/>
          </a:stretch>
        </p:blipFill>
        <p:spPr>
          <a:xfrm>
            <a:off x="1285875" y="1871663"/>
            <a:ext cx="6572250" cy="311467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age9.png"/>
          <p:cNvPicPr/>
          <p:nvPr/>
        </p:nvPicPr>
        <p:blipFill>
          <a:blip r:embed="rId2" cstate="print">
            <a:extLst/>
          </a:blip>
          <a:stretch>
            <a:fillRect/>
          </a:stretch>
        </p:blipFill>
        <p:spPr>
          <a:xfrm>
            <a:off x="1219200" y="1176337"/>
            <a:ext cx="6705600" cy="4505326"/>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14.png"/>
          <p:cNvPicPr/>
          <p:nvPr/>
        </p:nvPicPr>
        <p:blipFill>
          <a:blip r:embed="rId2" cstate="print">
            <a:extLst/>
          </a:blip>
          <a:stretch>
            <a:fillRect/>
          </a:stretch>
        </p:blipFill>
        <p:spPr>
          <a:xfrm>
            <a:off x="1238250" y="1185862"/>
            <a:ext cx="6667500" cy="448627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image16.png"/>
          <p:cNvPicPr/>
          <p:nvPr/>
        </p:nvPicPr>
        <p:blipFill>
          <a:blip r:embed="rId2" cstate="print">
            <a:extLst/>
          </a:blip>
          <a:stretch>
            <a:fillRect/>
          </a:stretch>
        </p:blipFill>
        <p:spPr>
          <a:xfrm>
            <a:off x="1257300" y="1171575"/>
            <a:ext cx="6629400" cy="451485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age17.png"/>
          <p:cNvPicPr/>
          <p:nvPr/>
        </p:nvPicPr>
        <p:blipFill>
          <a:blip r:embed="rId2" cstate="print">
            <a:extLst/>
          </a:blip>
          <a:stretch>
            <a:fillRect/>
          </a:stretch>
        </p:blipFill>
        <p:spPr>
          <a:xfrm>
            <a:off x="1290637" y="1338262"/>
            <a:ext cx="6562726" cy="418147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TotalTime>
  <Words>337</Words>
  <Application>Microsoft Office PowerPoint</Application>
  <PresentationFormat>On-screen Show (4:3)</PresentationFormat>
  <Paragraphs>42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vt:lpstr>
      <vt:lpstr>RadNet </vt:lpstr>
      <vt:lpstr>perché?</vt:lpstr>
      <vt:lpstr>Slide 3</vt:lpstr>
      <vt:lpstr>Slide 4</vt:lpstr>
      <vt:lpstr>Slide 5</vt:lpstr>
      <vt:lpstr>Slide 6</vt:lpstr>
      <vt:lpstr>Slide 7</vt:lpstr>
      <vt:lpstr>Slide 8</vt:lpstr>
      <vt:lpstr>Slide 9</vt:lpstr>
      <vt:lpstr>Slide 10</vt:lpstr>
      <vt:lpstr>Slide 11</vt:lpstr>
      <vt:lpstr>Slide 12</vt:lpstr>
      <vt:lpstr>non solo nello spazio …</vt:lpstr>
      <vt:lpstr>Slide 14</vt:lpstr>
      <vt:lpstr>Slide 15</vt:lpstr>
      <vt:lpstr>Slide 16</vt:lpstr>
      <vt:lpstr>di gran lunga più importante</vt:lpstr>
      <vt:lpstr>Slide 18</vt:lpstr>
      <vt:lpstr>Slide 19</vt:lpstr>
      <vt:lpstr>Slide 20</vt:lpstr>
      <vt:lpstr>Slide 21</vt:lpstr>
      <vt:lpstr>Slide 22</vt:lpstr>
      <vt:lpstr>Slide 23</vt:lpstr>
      <vt:lpstr>Slide 24</vt:lpstr>
      <vt:lpstr>cosa c’è in Italia?</vt:lpstr>
      <vt:lpstr>LNL</vt:lpstr>
      <vt:lpstr>Ion beams at LNL</vt:lpstr>
      <vt:lpstr>Slide 28</vt:lpstr>
      <vt:lpstr>LNS</vt:lpstr>
      <vt:lpstr>Tandem Napoli</vt:lpstr>
      <vt:lpstr>centri di adroterapia</vt:lpstr>
      <vt:lpstr>accesso ai centri</vt:lpstr>
      <vt:lpstr>modificare la situazione attuale?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RadNet</dc:title>
  <dc:creator>dario</dc:creator>
  <cp:lastModifiedBy>Sezione di Padova</cp:lastModifiedBy>
  <cp:revision>4</cp:revision>
  <dcterms:modified xsi:type="dcterms:W3CDTF">2015-03-17T08:28:32Z</dcterms:modified>
</cp:coreProperties>
</file>