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002D088-B7CB-410C-8CF3-FD3F1BC62FE2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309AF3E-2CCD-4E69-B62E-4AE7EAEB3D5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Impianti elettrici XPR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6400800" cy="62292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R. Ricci, </a:t>
            </a:r>
            <a:r>
              <a:rPr lang="it-IT" sz="2000" dirty="0" err="1" smtClean="0"/>
              <a:t>L.Frosini</a:t>
            </a:r>
            <a:r>
              <a:rPr lang="it-IT" sz="2000" dirty="0" smtClean="0"/>
              <a:t>, F. </a:t>
            </a:r>
            <a:r>
              <a:rPr lang="it-IT" sz="2000" dirty="0" err="1" smtClean="0"/>
              <a:t>Generani</a:t>
            </a:r>
            <a:endParaRPr lang="it-IT" sz="20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23528" y="5805264"/>
            <a:ext cx="6400800" cy="62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 smtClean="0"/>
              <a:t>Pavia, 17/3/15</a:t>
            </a:r>
            <a:endParaRPr lang="it-IT" sz="2000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971600" y="3933056"/>
            <a:ext cx="6400800" cy="62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>
                <a:solidFill>
                  <a:srgbClr val="C00000"/>
                </a:solidFill>
              </a:rPr>
              <a:t>Base per la discussione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3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Alimentazione AC dei PS 	</a:t>
            </a:r>
          </a:p>
          <a:p>
            <a:r>
              <a:rPr lang="it-IT" dirty="0" smtClean="0"/>
              <a:t>Cavi DC da PS a Magneti</a:t>
            </a:r>
          </a:p>
          <a:p>
            <a:r>
              <a:rPr lang="it-IT" dirty="0" smtClean="0"/>
              <a:t>Canalizzazioni </a:t>
            </a:r>
          </a:p>
          <a:p>
            <a:r>
              <a:rPr lang="it-IT" dirty="0"/>
              <a:t>C</a:t>
            </a:r>
            <a:r>
              <a:rPr lang="it-IT" dirty="0" smtClean="0"/>
              <a:t>ollegamenti equipotenziali</a:t>
            </a:r>
          </a:p>
          <a:p>
            <a:r>
              <a:rPr lang="it-IT" dirty="0" smtClean="0"/>
              <a:t>Cavi Vuoto e diagnostica</a:t>
            </a:r>
            <a:endParaRPr lang="it-IT" dirty="0" smtClean="0"/>
          </a:p>
          <a:p>
            <a:r>
              <a:rPr lang="it-IT" dirty="0" smtClean="0"/>
              <a:t>Cablaggi SIS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Realizzazione del lavoro a regola d’arte, completo di dichiarazione di conformità ai sensi del DM 37/08 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07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Stima dei costi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36"/>
          </a:xfrm>
        </p:spPr>
        <p:txBody>
          <a:bodyPr>
            <a:normAutofit/>
          </a:bodyPr>
          <a:lstStyle/>
          <a:p>
            <a:r>
              <a:rPr lang="it-IT" dirty="0" smtClean="0"/>
              <a:t>Basata su quotazioni ottenute da CNAO da ICEL, istallatore già referenziato CNAO.</a:t>
            </a:r>
          </a:p>
          <a:p>
            <a:r>
              <a:rPr lang="it-IT" dirty="0" smtClean="0"/>
              <a:t>Non sono computi basati su prezziari da scontare.</a:t>
            </a:r>
          </a:p>
          <a:p>
            <a:r>
              <a:rPr lang="it-IT" dirty="0" smtClean="0"/>
              <a:t>Sono compresi gli Oneri per la Sicurezza, che vanno scorporati ed evidenziati</a:t>
            </a:r>
          </a:p>
          <a:p>
            <a:r>
              <a:rPr lang="it-IT" dirty="0" smtClean="0"/>
              <a:t>Separata la fornitura dalla Manodopera</a:t>
            </a:r>
          </a:p>
          <a:p>
            <a:r>
              <a:rPr lang="it-IT" dirty="0" smtClean="0"/>
              <a:t>Alimentazione </a:t>
            </a:r>
            <a:r>
              <a:rPr lang="it-IT" dirty="0" smtClean="0"/>
              <a:t>AC, DC, Canalizzazioni, cavi Vuoto e </a:t>
            </a:r>
            <a:r>
              <a:rPr lang="it-IT" dirty="0" smtClean="0"/>
              <a:t>SIS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5576" y="5373216"/>
            <a:ext cx="561662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Non sono considerate le opere accessorie: eventuale pavimento rialzato e basamenti per </a:t>
            </a:r>
            <a:r>
              <a:rPr lang="it-IT" dirty="0" err="1" smtClean="0"/>
              <a:t>rack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827584" y="4653136"/>
            <a:ext cx="54006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Quotazione totale Fase 1 + Fase 2: </a:t>
            </a:r>
            <a:r>
              <a:rPr lang="it-IT" dirty="0" smtClean="0"/>
              <a:t>    € </a:t>
            </a:r>
            <a:r>
              <a:rPr lang="it-IT" dirty="0"/>
              <a:t>121.229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20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offerta ICEL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Ipotesi di lavoro: solo fase 1 + lavorazioni comuni a fase 2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09140"/>
              </p:ext>
            </p:extLst>
          </p:nvPr>
        </p:nvGraphicFramePr>
        <p:xfrm>
          <a:off x="1259632" y="2636912"/>
          <a:ext cx="4200525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Foglio di lavoro" r:id="rId3" imgW="4200458" imgH="2533560" progId="Excel.Sheet.12">
                  <p:embed/>
                </p:oleObj>
              </mc:Choice>
              <mc:Fallback>
                <p:oleObj name="Foglio di lavoro" r:id="rId3" imgW="4200458" imgH="2533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2636912"/>
                        <a:ext cx="4200525" cy="2754313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085885"/>
              </p:ext>
            </p:extLst>
          </p:nvPr>
        </p:nvGraphicFramePr>
        <p:xfrm>
          <a:off x="1259632" y="5661248"/>
          <a:ext cx="42005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Foglio di lavoro" r:id="rId5" imgW="4200458" imgH="523849" progId="Excel.Sheet.12">
                  <p:embed/>
                </p:oleObj>
              </mc:Choice>
              <mc:Fallback>
                <p:oleObj name="Foglio di lavoro" r:id="rId5" imgW="4200458" imgH="5238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9632" y="5661248"/>
                        <a:ext cx="4200525" cy="52387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e 3"/>
          <p:cNvSpPr/>
          <p:nvPr/>
        </p:nvSpPr>
        <p:spPr>
          <a:xfrm>
            <a:off x="4572000" y="3727638"/>
            <a:ext cx="576064" cy="3240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4535505" y="4293096"/>
            <a:ext cx="576064" cy="3240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9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uvola 6"/>
          <p:cNvSpPr/>
          <p:nvPr/>
        </p:nvSpPr>
        <p:spPr>
          <a:xfrm>
            <a:off x="5220072" y="1196752"/>
            <a:ext cx="2808312" cy="683044"/>
          </a:xfrm>
          <a:prstGeom prst="cloud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 di realizzazione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573016"/>
            <a:ext cx="6840760" cy="19442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Affidamento </a:t>
            </a:r>
            <a:r>
              <a:rPr lang="it-IT" dirty="0" smtClean="0"/>
              <a:t>dei lavori da parte </a:t>
            </a:r>
            <a:r>
              <a:rPr lang="it-IT" dirty="0" smtClean="0"/>
              <a:t>INFN c/o CNAO</a:t>
            </a:r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Rup</a:t>
            </a:r>
            <a:r>
              <a:rPr lang="it-IT" dirty="0" smtClean="0"/>
              <a:t>: Lanza (PV)</a:t>
            </a:r>
          </a:p>
          <a:p>
            <a:pPr marL="0" indent="0">
              <a:buNone/>
            </a:pPr>
            <a:r>
              <a:rPr lang="it-IT" dirty="0" smtClean="0"/>
              <a:t>Uff. </a:t>
            </a:r>
            <a:r>
              <a:rPr lang="it-IT" dirty="0" err="1" smtClean="0"/>
              <a:t>Rup</a:t>
            </a:r>
            <a:r>
              <a:rPr lang="it-IT" dirty="0" smtClean="0"/>
              <a:t> </a:t>
            </a:r>
            <a:r>
              <a:rPr lang="it-IT" dirty="0" smtClean="0"/>
              <a:t>Ricci (LNF) </a:t>
            </a:r>
            <a:r>
              <a:rPr lang="it-IT" dirty="0" smtClean="0"/>
              <a:t>+CNAO ?</a:t>
            </a:r>
          </a:p>
          <a:p>
            <a:pPr marL="0" indent="0">
              <a:buNone/>
            </a:pPr>
            <a:r>
              <a:rPr lang="it-IT" dirty="0" smtClean="0"/>
              <a:t>DUVRI: da preparare insieme a </a:t>
            </a:r>
            <a:r>
              <a:rPr lang="it-IT" dirty="0" smtClean="0"/>
              <a:t>CNAO</a:t>
            </a:r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738898" y="1700808"/>
            <a:ext cx="3833101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it-IT" dirty="0"/>
              <a:t>Lavori, non fornitura + installazione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7544" y="5733256"/>
            <a:ext cx="547260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Supporto tecnico da LNF limitato a giorni lavorativi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508104" y="1384385"/>
            <a:ext cx="2376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Argomento di discussione ?</a:t>
            </a:r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3707904" y="2262063"/>
            <a:ext cx="4968552" cy="11079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Tempi di esecuzione: </a:t>
            </a:r>
            <a:r>
              <a:rPr lang="it-IT" sz="1600" dirty="0" smtClean="0"/>
              <a:t>può avere senso arrivare a importo &lt; 50 k€ e affidare i lavori con ordine al direttore, mediante procedura negoziata senza bando (5 offerte ) e tempi brevi</a:t>
            </a:r>
            <a:endParaRPr lang="it-IT" sz="1600" dirty="0"/>
          </a:p>
        </p:txBody>
      </p:sp>
      <p:sp>
        <p:nvSpPr>
          <p:cNvPr id="9" name="Rettangolo 8"/>
          <p:cNvSpPr/>
          <p:nvPr/>
        </p:nvSpPr>
        <p:spPr>
          <a:xfrm>
            <a:off x="611560" y="2492896"/>
            <a:ext cx="21852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smtClean="0"/>
              <a:t>Importo &gt;/&lt; 50 k€ 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62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2260848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Classificazione delle lavorazioni dal punto di vista di fisica sanitaria: il personale deve essere dichiarato esposto 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smtClean="0"/>
              <a:t>Oneri per la </a:t>
            </a:r>
            <a:r>
              <a:rPr lang="it-IT" dirty="0" smtClean="0"/>
              <a:t>sicurezza e relative interferenze</a:t>
            </a:r>
          </a:p>
          <a:p>
            <a:endParaRPr lang="it-IT" dirty="0"/>
          </a:p>
          <a:p>
            <a:r>
              <a:rPr lang="it-IT" dirty="0" smtClean="0"/>
              <a:t>Specifica tecnica (a buon punto)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Da Fare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2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256</TotalTime>
  <Words>246</Words>
  <Application>Microsoft Office PowerPoint</Application>
  <PresentationFormat>Presentazione su schermo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Chiaro</vt:lpstr>
      <vt:lpstr>Foglio di lavoro</vt:lpstr>
      <vt:lpstr>Impianti elettrici XPR</vt:lpstr>
      <vt:lpstr>Obiettivi </vt:lpstr>
      <vt:lpstr>Stima dei costi</vt:lpstr>
      <vt:lpstr>Analisi offerta ICEL</vt:lpstr>
      <vt:lpstr>Modi di realizzazione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Impianti elettrici XPR</dc:title>
  <dc:creator>Ruggero Ricci</dc:creator>
  <cp:lastModifiedBy>Ruggero Ricci</cp:lastModifiedBy>
  <cp:revision>13</cp:revision>
  <dcterms:created xsi:type="dcterms:W3CDTF">2015-03-16T11:41:50Z</dcterms:created>
  <dcterms:modified xsi:type="dcterms:W3CDTF">2015-03-17T08:20:48Z</dcterms:modified>
</cp:coreProperties>
</file>