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</p:sldMasterIdLst>
  <p:notesMasterIdLst>
    <p:notesMasterId r:id="rId18"/>
  </p:notesMasterIdLst>
  <p:handoutMasterIdLst>
    <p:handoutMasterId r:id="rId19"/>
  </p:handoutMasterIdLst>
  <p:sldIdLst>
    <p:sldId id="285" r:id="rId2"/>
    <p:sldId id="342" r:id="rId3"/>
    <p:sldId id="369" r:id="rId4"/>
    <p:sldId id="368" r:id="rId5"/>
    <p:sldId id="356" r:id="rId6"/>
    <p:sldId id="370" r:id="rId7"/>
    <p:sldId id="371" r:id="rId8"/>
    <p:sldId id="374" r:id="rId9"/>
    <p:sldId id="375" r:id="rId10"/>
    <p:sldId id="372" r:id="rId11"/>
    <p:sldId id="343" r:id="rId12"/>
    <p:sldId id="366" r:id="rId13"/>
    <p:sldId id="377" r:id="rId14"/>
    <p:sldId id="376" r:id="rId15"/>
    <p:sldId id="364" r:id="rId16"/>
    <p:sldId id="308" r:id="rId1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19" autoAdjust="0"/>
    <p:restoredTop sz="94660"/>
  </p:normalViewPr>
  <p:slideViewPr>
    <p:cSldViewPr snapToGrid="0" snapToObjects="1">
      <p:cViewPr>
        <p:scale>
          <a:sx n="99" d="100"/>
          <a:sy n="99" d="100"/>
        </p:scale>
        <p:origin x="-1360" y="-432"/>
      </p:cViewPr>
      <p:guideLst>
        <p:guide orient="horz" pos="241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1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Times New Roman" charset="0"/>
              </a:defRPr>
            </a:lvl1pPr>
          </a:lstStyle>
          <a:p>
            <a:pPr>
              <a:defRPr/>
            </a:pPr>
            <a:fld id="{132390C4-E309-B94A-BE5E-B9B443E270C0}" type="slidenum">
              <a:rPr/>
              <a:pPr>
                <a:defRPr/>
              </a:pPr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474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12B4920-985F-9B49-B27C-0966DDAE469B}" type="slidenum">
              <a:rPr lang="de-DE"/>
              <a:pPr>
                <a:defRPr/>
              </a:pPr>
              <a:t>‹n.›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3194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429F32-200D-3A4A-A4DE-FAC2180A4251}" type="slidenum">
              <a:rPr lang="de-DE" sz="1200">
                <a:latin typeface="Times New Roman" charset="0"/>
              </a:rPr>
              <a:pPr eaLnBrk="1" hangingPunct="1"/>
              <a:t>1</a:t>
            </a:fld>
            <a:endParaRPr lang="de-DE" sz="1200">
              <a:latin typeface="Times New Roman" charset="0"/>
            </a:endParaRPr>
          </a:p>
        </p:txBody>
      </p:sp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852863" y="9434513"/>
            <a:ext cx="29448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77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2A35BDA-BD0F-5F49-AB1C-1410B4AA78BD}" type="slidenum">
              <a:rPr lang="en-GB" sz="1300"/>
              <a:pPr algn="r" eaLnBrk="1" hangingPunct="1"/>
              <a:t>1</a:t>
            </a:fld>
            <a:endParaRPr lang="en-GB" sz="13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449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</p:spPr>
        <p:txBody>
          <a:bodyPr lIns="94824" tIns="47416" rIns="94824" bIns="47416"/>
          <a:lstStyle/>
          <a:p>
            <a:pPr eaLnBrk="1" hangingPunct="1">
              <a:defRPr/>
            </a:pPr>
            <a:endParaRPr lang="de-DE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76B8B2-F949-5449-B1BD-52E5CB4C0075}" type="slidenum">
              <a:rPr lang="de-DE" sz="1200">
                <a:latin typeface="Times New Roman" charset="0"/>
              </a:rPr>
              <a:pPr eaLnBrk="1" hangingPunct="1"/>
              <a:t>16</a:t>
            </a:fld>
            <a:endParaRPr lang="de-DE" sz="12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</p:spPr>
        <p:txBody>
          <a:bodyPr/>
          <a:lstStyle/>
          <a:p>
            <a:pPr eaLnBrk="1" hangingPunct="1">
              <a:defRPr/>
            </a:pPr>
            <a:endParaRPr noProof="1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LogoCNAO+txt_bianco-ros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6248400"/>
            <a:ext cx="212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 userDrawn="1"/>
        </p:nvSpPr>
        <p:spPr bwMode="auto">
          <a:xfrm>
            <a:off x="295275" y="6384925"/>
            <a:ext cx="5387975" cy="276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200" noProof="0" dirty="0" smtClean="0">
                <a:solidFill>
                  <a:schemeClr val="bg1"/>
                </a:solidFill>
              </a:rPr>
              <a:t>Pavia, </a:t>
            </a:r>
            <a:r>
              <a:rPr lang="it-IT" sz="1200" noProof="0" dirty="0" smtClean="0">
                <a:solidFill>
                  <a:schemeClr val="bg1"/>
                </a:solidFill>
              </a:rPr>
              <a:t>17</a:t>
            </a:r>
            <a:r>
              <a:rPr lang="it-IT" sz="1200" baseline="0" noProof="0" dirty="0" smtClean="0">
                <a:solidFill>
                  <a:schemeClr val="bg1"/>
                </a:solidFill>
              </a:rPr>
              <a:t> Marzo</a:t>
            </a:r>
            <a:r>
              <a:rPr lang="it-IT" sz="1200" noProof="0" dirty="0" smtClean="0">
                <a:solidFill>
                  <a:schemeClr val="bg1"/>
                </a:solidFill>
              </a:rPr>
              <a:t> 2015 </a:t>
            </a:r>
            <a:r>
              <a:rPr lang="it-IT" sz="1200" noProof="0" dirty="0" smtClean="0">
                <a:solidFill>
                  <a:schemeClr val="bg1"/>
                </a:solidFill>
              </a:rPr>
              <a:t>– Progetto XPR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 userDrawn="1"/>
        </p:nvSpPr>
        <p:spPr bwMode="auto">
          <a:xfrm>
            <a:off x="295275" y="5851525"/>
            <a:ext cx="1419225" cy="368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800" dirty="0" smtClean="0">
                <a:solidFill>
                  <a:schemeClr val="bg1"/>
                </a:solidFill>
              </a:rPr>
              <a:t>G. Ciavola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 userDrawn="1"/>
        </p:nvSpPr>
        <p:spPr bwMode="auto">
          <a:xfrm>
            <a:off x="0" y="4779963"/>
            <a:ext cx="9250363" cy="10763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GB" sz="3200" dirty="0" smtClean="0">
                <a:solidFill>
                  <a:schemeClr val="accent3"/>
                </a:solidFill>
              </a:rPr>
              <a:t>Task#1: </a:t>
            </a:r>
            <a:r>
              <a:rPr lang="it-IT" sz="3200" dirty="0" smtClean="0">
                <a:solidFill>
                  <a:schemeClr val="accent3"/>
                </a:solidFill>
                <a:cs typeface="Arial" charset="0"/>
              </a:rPr>
              <a:t>Coordinamento delle fasi di realizzazione,</a:t>
            </a:r>
            <a:br>
              <a:rPr lang="it-IT" sz="3200" dirty="0" smtClean="0">
                <a:solidFill>
                  <a:schemeClr val="accent3"/>
                </a:solidFill>
                <a:cs typeface="Arial" charset="0"/>
              </a:rPr>
            </a:br>
            <a:r>
              <a:rPr lang="it-IT" sz="3200" dirty="0" smtClean="0">
                <a:solidFill>
                  <a:schemeClr val="accent3"/>
                </a:solidFill>
                <a:cs typeface="Arial" charset="0"/>
              </a:rPr>
              <a:t>              installazione e allineamento.</a:t>
            </a:r>
            <a:endParaRPr lang="en-GB" sz="3000" b="1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88989"/>
      </p:ext>
    </p:extLst>
  </p:cSld>
  <p:clrMapOvr>
    <a:masterClrMapping/>
  </p:clrMapOvr>
  <p:transition xmlns:p14="http://schemas.microsoft.com/office/powerpoint/2010/main" spd="med">
    <p:fade/>
  </p:transition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 descr="LogoCNAO+txt_blu-ros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6" y="6437313"/>
            <a:ext cx="17351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piè di pagina 2"/>
          <p:cNvSpPr txBox="1">
            <a:spLocks/>
          </p:cNvSpPr>
          <p:nvPr userDrawn="1"/>
        </p:nvSpPr>
        <p:spPr bwMode="gray">
          <a:xfrm>
            <a:off x="7912100" y="6488113"/>
            <a:ext cx="879475" cy="2476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noProof="0" smtClean="0">
                <a:solidFill>
                  <a:srgbClr val="800000"/>
                </a:solidFill>
              </a:rPr>
              <a:t>Pag. </a:t>
            </a:r>
            <a:r>
              <a:rPr lang="it-IT" sz="1000" noProof="0" smtClean="0">
                <a:solidFill>
                  <a:srgbClr val="800000"/>
                </a:solidFill>
                <a:sym typeface="Wingdings" charset="0"/>
              </a:rPr>
              <a:t></a:t>
            </a:r>
            <a:r>
              <a:rPr lang="it-IT" sz="1000" noProof="0" smtClean="0">
                <a:solidFill>
                  <a:srgbClr val="800000"/>
                </a:solidFill>
              </a:rPr>
              <a:t> </a:t>
            </a:r>
            <a:fld id="{70AC4EB1-9DBB-F745-A659-D60935501546}" type="slidenum">
              <a:rPr lang="it-IT" sz="1000" noProof="0" smtClean="0">
                <a:solidFill>
                  <a:srgbClr val="800000"/>
                </a:solidFill>
              </a:rPr>
              <a:pPr eaLnBrk="1" hangingPunct="1">
                <a:defRPr/>
              </a:pPr>
              <a:t>‹n.›</a:t>
            </a:fld>
            <a:endParaRPr lang="it-IT" sz="1000" noProof="0" smtClean="0">
              <a:solidFill>
                <a:srgbClr val="800000"/>
              </a:solidFill>
            </a:endParaRPr>
          </a:p>
        </p:txBody>
      </p:sp>
      <p:sp>
        <p:nvSpPr>
          <p:cNvPr id="6" name="Foliennummernplatzhalter 1"/>
          <p:cNvSpPr txBox="1">
            <a:spLocks/>
          </p:cNvSpPr>
          <p:nvPr userDrawn="1"/>
        </p:nvSpPr>
        <p:spPr>
          <a:xfrm>
            <a:off x="1323975" y="6475413"/>
            <a:ext cx="3044825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noProof="0" dirty="0" smtClean="0">
                <a:solidFill>
                  <a:srgbClr val="800000"/>
                </a:solidFill>
                <a:cs typeface="Calibri"/>
              </a:rPr>
              <a:t>Pavia, </a:t>
            </a:r>
            <a:r>
              <a:rPr lang="it-IT" sz="1000" noProof="0" dirty="0" smtClean="0">
                <a:solidFill>
                  <a:srgbClr val="800000"/>
                </a:solidFill>
                <a:cs typeface="Calibri"/>
              </a:rPr>
              <a:t>17 Marzo 2015 </a:t>
            </a:r>
            <a:r>
              <a:rPr lang="it-IT" sz="1000" noProof="0" dirty="0" smtClean="0">
                <a:solidFill>
                  <a:srgbClr val="800000"/>
                </a:solidFill>
                <a:cs typeface="Calibri"/>
              </a:rPr>
              <a:t>– </a:t>
            </a:r>
            <a:r>
              <a:rPr lang="it-IT" sz="1000" noProof="0" dirty="0" smtClean="0">
                <a:solidFill>
                  <a:srgbClr val="800000"/>
                </a:solidFill>
                <a:latin typeface="+mn-lt"/>
                <a:cs typeface="Calibri"/>
              </a:rPr>
              <a:t>Progetto XPR</a:t>
            </a:r>
            <a:endParaRPr lang="it-IT" sz="1000" noProof="0" dirty="0">
              <a:solidFill>
                <a:srgbClr val="800000"/>
              </a:solidFill>
              <a:latin typeface="+mn-lt"/>
              <a:cs typeface="Calibri"/>
            </a:endParaRPr>
          </a:p>
        </p:txBody>
      </p:sp>
      <p:cxnSp>
        <p:nvCxnSpPr>
          <p:cNvPr id="7" name="Connettore 1 22"/>
          <p:cNvCxnSpPr/>
          <p:nvPr userDrawn="1"/>
        </p:nvCxnSpPr>
        <p:spPr>
          <a:xfrm>
            <a:off x="0" y="6335713"/>
            <a:ext cx="9144000" cy="0"/>
          </a:xfrm>
          <a:prstGeom prst="line">
            <a:avLst/>
          </a:prstGeom>
          <a:ln w="9525" cap="rnd" cmpd="sng">
            <a:solidFill>
              <a:schemeClr val="accent4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1"/>
          <p:cNvSpPr txBox="1">
            <a:spLocks/>
          </p:cNvSpPr>
          <p:nvPr userDrawn="1"/>
        </p:nvSpPr>
        <p:spPr>
          <a:xfrm>
            <a:off x="7912100" y="38100"/>
            <a:ext cx="1011238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smtClean="0">
                <a:solidFill>
                  <a:schemeClr val="bg1"/>
                </a:solidFill>
                <a:cs typeface="Calibri"/>
              </a:rPr>
              <a:t>www.cnao.it</a:t>
            </a:r>
            <a:endParaRPr lang="en-US" sz="1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325" y="495410"/>
            <a:ext cx="6873875" cy="60007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1695450"/>
            <a:ext cx="8439150" cy="4305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3" name="CasellaDiTesto 2"/>
          <p:cNvSpPr txBox="1"/>
          <p:nvPr userDrawn="1"/>
        </p:nvSpPr>
        <p:spPr>
          <a:xfrm>
            <a:off x="399175" y="6484938"/>
            <a:ext cx="783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800000"/>
                </a:solidFill>
              </a:rPr>
              <a:t>G. Ciavola</a:t>
            </a:r>
            <a:endParaRPr lang="it-IT" sz="1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9493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5" descr="LogoCNAO+txt_blu-ros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6442076"/>
            <a:ext cx="17351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22"/>
          <p:cNvCxnSpPr/>
          <p:nvPr userDrawn="1"/>
        </p:nvCxnSpPr>
        <p:spPr>
          <a:xfrm>
            <a:off x="0" y="6335713"/>
            <a:ext cx="9144000" cy="0"/>
          </a:xfrm>
          <a:prstGeom prst="line">
            <a:avLst/>
          </a:prstGeom>
          <a:ln w="9525" cap="rnd" cmpd="sng">
            <a:solidFill>
              <a:schemeClr val="accent4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1"/>
          <p:cNvSpPr txBox="1">
            <a:spLocks/>
          </p:cNvSpPr>
          <p:nvPr userDrawn="1"/>
        </p:nvSpPr>
        <p:spPr>
          <a:xfrm>
            <a:off x="7912100" y="38100"/>
            <a:ext cx="1011238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smtClean="0">
                <a:solidFill>
                  <a:schemeClr val="bg1"/>
                </a:solidFill>
                <a:cs typeface="Calibri"/>
              </a:rPr>
              <a:t>www.cnao.it</a:t>
            </a:r>
            <a:endParaRPr lang="en-GB" sz="10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itolo 1"/>
          <p:cNvSpPr>
            <a:spLocks noGrp="1"/>
          </p:cNvSpPr>
          <p:nvPr>
            <p:ph type="title"/>
          </p:nvPr>
        </p:nvSpPr>
        <p:spPr>
          <a:xfrm>
            <a:off x="314325" y="495410"/>
            <a:ext cx="6873875" cy="60007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 dirty="0"/>
          </a:p>
        </p:txBody>
      </p:sp>
      <p:sp>
        <p:nvSpPr>
          <p:cNvPr id="11" name="Segnaposto piè di pagina 2"/>
          <p:cNvSpPr txBox="1">
            <a:spLocks/>
          </p:cNvSpPr>
          <p:nvPr userDrawn="1"/>
        </p:nvSpPr>
        <p:spPr bwMode="gray">
          <a:xfrm>
            <a:off x="7912100" y="6488113"/>
            <a:ext cx="879475" cy="2476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1000" noProof="0" smtClean="0">
                <a:solidFill>
                  <a:srgbClr val="800000"/>
                </a:solidFill>
              </a:rPr>
              <a:t>Pag. </a:t>
            </a:r>
            <a:r>
              <a:rPr lang="it-IT" sz="1000" noProof="0" smtClean="0">
                <a:solidFill>
                  <a:srgbClr val="800000"/>
                </a:solidFill>
                <a:sym typeface="Wingdings" charset="0"/>
              </a:rPr>
              <a:t></a:t>
            </a:r>
            <a:r>
              <a:rPr lang="it-IT" sz="1000" noProof="0" smtClean="0">
                <a:solidFill>
                  <a:srgbClr val="800000"/>
                </a:solidFill>
              </a:rPr>
              <a:t> </a:t>
            </a:r>
            <a:fld id="{70AC4EB1-9DBB-F745-A659-D60935501546}" type="slidenum">
              <a:rPr lang="it-IT" sz="1000" noProof="0" smtClean="0">
                <a:solidFill>
                  <a:srgbClr val="800000"/>
                </a:solidFill>
              </a:rPr>
              <a:pPr eaLnBrk="1" hangingPunct="1">
                <a:defRPr/>
              </a:pPr>
              <a:t>‹n.›</a:t>
            </a:fld>
            <a:endParaRPr lang="it-IT" sz="1000" noProof="0" smtClean="0">
              <a:solidFill>
                <a:srgbClr val="800000"/>
              </a:solidFill>
            </a:endParaRPr>
          </a:p>
        </p:txBody>
      </p:sp>
      <p:sp>
        <p:nvSpPr>
          <p:cNvPr id="12" name="Foliennummernplatzhalter 1"/>
          <p:cNvSpPr txBox="1">
            <a:spLocks/>
          </p:cNvSpPr>
          <p:nvPr userDrawn="1"/>
        </p:nvSpPr>
        <p:spPr>
          <a:xfrm>
            <a:off x="1323975" y="6475413"/>
            <a:ext cx="3044825" cy="25241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noProof="0" dirty="0" smtClean="0">
                <a:solidFill>
                  <a:srgbClr val="800000"/>
                </a:solidFill>
                <a:cs typeface="Calibri"/>
              </a:rPr>
              <a:t>Pavia, 12 Dicembre2014 – </a:t>
            </a:r>
            <a:r>
              <a:rPr lang="it-IT" sz="1000" noProof="0" dirty="0" smtClean="0">
                <a:solidFill>
                  <a:srgbClr val="800000"/>
                </a:solidFill>
                <a:latin typeface="+mn-lt"/>
                <a:cs typeface="Calibri"/>
              </a:rPr>
              <a:t>Progetto XPR</a:t>
            </a:r>
            <a:endParaRPr lang="it-IT" sz="1000" noProof="0" dirty="0">
              <a:solidFill>
                <a:srgbClr val="800000"/>
              </a:solidFill>
              <a:latin typeface="+mn-lt"/>
              <a:cs typeface="Calibri"/>
            </a:endParaRPr>
          </a:p>
        </p:txBody>
      </p:sp>
      <p:sp>
        <p:nvSpPr>
          <p:cNvPr id="13" name="CasellaDiTesto 12"/>
          <p:cNvSpPr txBox="1"/>
          <p:nvPr userDrawn="1"/>
        </p:nvSpPr>
        <p:spPr>
          <a:xfrm>
            <a:off x="399175" y="6484938"/>
            <a:ext cx="783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solidFill>
                  <a:srgbClr val="800000"/>
                </a:solidFill>
              </a:rPr>
              <a:t>G. Ciavola</a:t>
            </a:r>
            <a:endParaRPr lang="it-IT" sz="1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011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LogoCNAO+txt_bianco-ros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6248400"/>
            <a:ext cx="21288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 userDrawn="1"/>
        </p:nvSpPr>
        <p:spPr bwMode="auto">
          <a:xfrm>
            <a:off x="214313" y="5364163"/>
            <a:ext cx="7102475" cy="5222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400">
                <a:solidFill>
                  <a:schemeClr val="bg1"/>
                </a:solidFill>
              </a:rPr>
              <a:t>“C’è vero progresso solo quando i vantaggi di una nuova tecnologia diventano per tutti”</a:t>
            </a:r>
          </a:p>
          <a:p>
            <a:pPr algn="r" eaLnBrk="1" hangingPunct="1"/>
            <a:r>
              <a:rPr lang="it-IT" sz="1400">
                <a:solidFill>
                  <a:schemeClr val="bg1"/>
                </a:solidFill>
              </a:rPr>
              <a:t> H. Ford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 userDrawn="1"/>
        </p:nvSpPr>
        <p:spPr bwMode="auto">
          <a:xfrm>
            <a:off x="295275" y="4679950"/>
            <a:ext cx="5387975" cy="554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000" b="1" smtClean="0">
                <a:solidFill>
                  <a:schemeClr val="bg1"/>
                </a:solidFill>
              </a:rPr>
              <a:t>Grazie dell’attenzione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997621112"/>
      </p:ext>
    </p:extLst>
  </p:cSld>
  <p:clrMapOvr>
    <a:masterClrMapping/>
  </p:clrMapOvr>
  <p:transition xmlns:p14="http://schemas.microsoft.com/office/powerpoint/2010/main" spd="med">
    <p:fade/>
  </p:transition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it-IT" sz="1000"/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charset="0"/>
              </a:rPr>
              <a:t></a:t>
            </a:r>
            <a:r>
              <a:rPr lang="de-DE"/>
              <a:t> </a:t>
            </a:r>
            <a:fld id="{52A682B9-8833-E44A-96C8-B58031140CAB}" type="slidenum">
              <a:rPr lang="de-DE"/>
              <a:pPr>
                <a:defRPr/>
              </a:pPr>
              <a:t>‹n.›</a:t>
            </a:fld>
            <a:endParaRPr lang="de-DE"/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300038"/>
            <a:ext cx="68738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</p:sldLayoutIdLst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asellaDiTesto 1"/>
          <p:cNvSpPr txBox="1">
            <a:spLocks noChangeArrowheads="1"/>
          </p:cNvSpPr>
          <p:nvPr/>
        </p:nvSpPr>
        <p:spPr bwMode="auto">
          <a:xfrm>
            <a:off x="-992188" y="94615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4" name="Immagine 3" descr="XPR-Edificio - sala xpr+labirinto+filtro+sala controllo+Impiant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17" y="1859561"/>
            <a:ext cx="4473636" cy="44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76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2173288"/>
            <a:ext cx="7705725" cy="32734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Abbiamo discusso quello che deve andare in sala controllo ed è 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stata definita </a:t>
            </a:r>
            <a:r>
              <a:rPr lang="it-IT" b="0" dirty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 relativa 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disposizione di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:</a:t>
            </a: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Armadio del DDS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Armadio del Vuoto con i drivers ed il suo sistema di controllo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Armadio del sistema di controllo generale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Console con i computer ed i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monitors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di controllo</a:t>
            </a:r>
          </a:p>
          <a:p>
            <a:pPr>
              <a:defRPr/>
            </a:pPr>
            <a:endParaRPr lang="it-IT" b="0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controllo della Sala 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1114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controllo XPR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Immagine 1" descr="Control room XP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6"/>
          <a:stretch/>
        </p:blipFill>
        <p:spPr>
          <a:xfrm>
            <a:off x="1121183" y="1884832"/>
            <a:ext cx="6871397" cy="440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700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2404192"/>
            <a:ext cx="7705725" cy="3150199"/>
          </a:xfrm>
        </p:spPr>
        <p:txBody>
          <a:bodyPr/>
          <a:lstStyle/>
          <a:p>
            <a:pPr>
              <a:defRPr/>
            </a:pPr>
            <a:r>
              <a:rPr lang="it-IT" b="0" dirty="0" smtClean="0">
                <a:solidFill>
                  <a:srgbClr val="FF0000"/>
                </a:solidFill>
                <a:latin typeface="Arial"/>
                <a:cs typeface="Arial"/>
              </a:rPr>
              <a:t>Cablaggio rete informatica CTRL e MAIN e cavi punto punto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PC controlli, PC su internet, Pannelli SIS, Interfono, Telefono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Antincendio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Telecamere e controllo accessi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Attrezzatura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Arredamento</a:t>
            </a: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endParaRPr lang="it-IT" b="0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controllo della Sala </a:t>
            </a:r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Sperimentale</a:t>
            </a:r>
          </a:p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Completamento previsto nel budget INFN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5287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2121976"/>
            <a:ext cx="7802562" cy="3688963"/>
          </a:xfrm>
        </p:spPr>
        <p:txBody>
          <a:bodyPr/>
          <a:lstStyle/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Erano stati previsti i fondi per trasporti, ma erano stati previsti solo per i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girder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prima e dopo l’assemblaggio fino alla sala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Sincro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Sono necessari, specie se si andasse all’INFN di via Ferrata altri trasporti per i quadrupoli ed i correttori che si trovano in sala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Sincro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, ma i tecnici preferiscono montare il tutto all’ingresso della sala P.S. 1, cioè l’attuale, e, quindi, una parte dei trasporti potrebbe essere evitata.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Rimane il trasporto dalla sala P.S. 1 al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Sincro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dei </a:t>
            </a:r>
            <a:r>
              <a:rPr lang="it-IT" b="0" dirty="0" err="1" smtClean="0">
                <a:solidFill>
                  <a:srgbClr val="0000FF"/>
                </a:solidFill>
                <a:latin typeface="Arial"/>
                <a:cs typeface="Arial"/>
              </a:rPr>
              <a:t>girder</a:t>
            </a: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 assemblati.</a:t>
            </a:r>
          </a:p>
          <a:p>
            <a:pPr>
              <a:defRPr/>
            </a:pPr>
            <a:r>
              <a:rPr lang="it-IT" b="0" dirty="0" smtClean="0">
                <a:solidFill>
                  <a:srgbClr val="0000FF"/>
                </a:solidFill>
                <a:latin typeface="Arial"/>
                <a:cs typeface="Arial"/>
              </a:rPr>
              <a:t>E’ necessario anche un trasporto degli alimentatori dei magneti di scanning dalla sala P.S. 1 alla P.S. 2.</a:t>
            </a: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endParaRPr lang="it-IT" b="0" dirty="0" smtClean="0">
              <a:solidFill>
                <a:srgbClr val="CCFFCC"/>
              </a:solidFill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lang="it-IT" b="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Trasporti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5802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Vista d’insieme edificio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4" name="Immagine 3" descr="Assieme Edificio Alta Tecnologia LAST VERS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/>
          <a:stretch/>
        </p:blipFill>
        <p:spPr>
          <a:xfrm>
            <a:off x="705605" y="1860058"/>
            <a:ext cx="7752595" cy="42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9355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1308577" y="2173287"/>
            <a:ext cx="6145178" cy="295778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  <a:defRPr/>
            </a:pP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La </a:t>
            </a: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Sala Sperimentale sta richiedendo 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un lavoro più puntuale di progettazione 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e 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r>
              <a:rPr lang="it-IT" sz="2400" b="0" dirty="0" smtClean="0">
                <a:solidFill>
                  <a:srgbClr val="FF0000"/>
                </a:solidFill>
                <a:latin typeface="Arial"/>
                <a:cs typeface="Arial"/>
              </a:rPr>
              <a:t>costi che non erano stati previsti nel budget</a:t>
            </a:r>
            <a:endParaRPr lang="it-IT" sz="2400" b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it-IT" sz="2400" b="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</a:t>
            </a:r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600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1308577" y="3003955"/>
            <a:ext cx="6145178" cy="2563260"/>
          </a:xfrm>
        </p:spPr>
        <p:txBody>
          <a:bodyPr/>
          <a:lstStyle/>
          <a:p>
            <a:pPr algn="just">
              <a:defRPr/>
            </a:pPr>
            <a:r>
              <a:rPr lang="it-IT" sz="2400" b="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hiusura provvisoria del tubo di passaggio del fascio tra la Sala </a:t>
            </a:r>
            <a:r>
              <a:rPr lang="it-IT" sz="2400" b="0" dirty="0" err="1" smtClean="0">
                <a:solidFill>
                  <a:srgbClr val="0000FF"/>
                </a:solidFill>
                <a:latin typeface="Arial"/>
                <a:cs typeface="Arial"/>
              </a:rPr>
              <a:t>Sincro</a:t>
            </a: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 e la Sala Sperimentale con “carote” di </a:t>
            </a:r>
            <a:r>
              <a:rPr lang="it-IT" sz="2400" b="0" dirty="0" err="1" smtClean="0">
                <a:solidFill>
                  <a:srgbClr val="0000FF"/>
                </a:solidFill>
                <a:latin typeface="Arial"/>
                <a:cs typeface="Arial"/>
              </a:rPr>
              <a:t>cls</a:t>
            </a: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.</a:t>
            </a:r>
            <a:endParaRPr lang="it-IT" sz="2400" b="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it-IT" sz="2400" b="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chermaggio di sicurezza, con circa 1 mc di sabbia, posto subito dopo il bidone di acqua all’uscita del magnete della nuova HEBT.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it-IT" sz="2400" b="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</a:t>
            </a:r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308577" y="1816453"/>
            <a:ext cx="61451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008000"/>
                </a:solidFill>
              </a:rPr>
              <a:t>Nell’ottica di ottenere l’agibilità della </a:t>
            </a:r>
            <a:r>
              <a:rPr lang="it-IT" sz="2400" dirty="0">
                <a:solidFill>
                  <a:srgbClr val="008000"/>
                </a:solidFill>
              </a:rPr>
              <a:t>S</a:t>
            </a:r>
            <a:r>
              <a:rPr lang="it-IT" sz="2400" dirty="0" smtClean="0">
                <a:solidFill>
                  <a:srgbClr val="008000"/>
                </a:solidFill>
              </a:rPr>
              <a:t>ala Sperimentale, anche durante i trattamenti, nel prossimo fermo di Aprile si farà:</a:t>
            </a:r>
            <a:endParaRPr lang="it-IT" sz="2400" dirty="0">
              <a:solidFill>
                <a:srgbClr val="008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48517" y="5503075"/>
            <a:ext cx="614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008000"/>
                </a:solidFill>
              </a:rPr>
              <a:t>Si spera di ottenere l’agibilità della Sala XPR dopo l’estate.</a:t>
            </a:r>
            <a:endParaRPr lang="it-IT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0434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1929555"/>
            <a:ext cx="7705725" cy="4330354"/>
          </a:xfrm>
        </p:spPr>
        <p:txBody>
          <a:bodyPr/>
          <a:lstStyle/>
          <a:p>
            <a:pPr>
              <a:defRPr/>
            </a:pP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E’ stato fatto un foro </a:t>
            </a: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difficile nel C.A. </a:t>
            </a:r>
            <a:r>
              <a:rPr lang="it-IT" sz="2400" b="0" dirty="0">
                <a:solidFill>
                  <a:srgbClr val="0000FF"/>
                </a:solidFill>
                <a:cs typeface="Arial"/>
              </a:rPr>
              <a:t>(budget CNAO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)</a:t>
            </a: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 per il passaggio dei cavi dei magneti di scanning.</a:t>
            </a:r>
          </a:p>
          <a:p>
            <a:pPr>
              <a:defRPr/>
            </a:pP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Si dovrebbero fare altri fori, meno complessi perché fatti nel </a:t>
            </a:r>
            <a:r>
              <a:rPr lang="it-IT" sz="2400" b="0" dirty="0" err="1" smtClean="0">
                <a:solidFill>
                  <a:srgbClr val="0000FF"/>
                </a:solidFill>
                <a:latin typeface="Arial"/>
                <a:cs typeface="Arial"/>
              </a:rPr>
              <a:t>cls</a:t>
            </a:r>
            <a:r>
              <a:rPr lang="it-IT" sz="2400" b="0" dirty="0" smtClean="0">
                <a:solidFill>
                  <a:srgbClr val="0000FF"/>
                </a:solidFill>
                <a:latin typeface="Arial"/>
                <a:cs typeface="Arial"/>
              </a:rPr>
              <a:t> e non nel CA, per diminuire la lunghezza dei cavi del DSS tra la sala sperimentale e la sala di controllo dedicata.</a:t>
            </a:r>
          </a:p>
          <a:p>
            <a:pPr>
              <a:defRPr/>
            </a:pPr>
            <a:r>
              <a:rPr lang="it-IT" sz="2400" b="0" dirty="0">
                <a:solidFill>
                  <a:srgbClr val="0000FF"/>
                </a:solidFill>
                <a:cs typeface="Arial"/>
              </a:rPr>
              <a:t>Il DDS era fatto per stare fisso, mentre ora si dovrà posizionare  in quattro posizioni 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diverse, per cui, se si decide per la proposta di santi </a:t>
            </a:r>
            <a:r>
              <a:rPr lang="it-IT" sz="2400" b="0" dirty="0" err="1" smtClean="0">
                <a:solidFill>
                  <a:srgbClr val="0000FF"/>
                </a:solidFill>
                <a:cs typeface="Arial"/>
              </a:rPr>
              <a:t>Passarello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, si dovrà fare un scasso per terra adeguato, ma niente di complesso.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</a:t>
            </a:r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408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Immagine 1" descr="2014-12-11 14.38.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57" b="27706"/>
          <a:stretch/>
        </p:blipFill>
        <p:spPr>
          <a:xfrm>
            <a:off x="348292" y="1155700"/>
            <a:ext cx="8338508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623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655638" y="1980867"/>
            <a:ext cx="7705725" cy="4022483"/>
          </a:xfrm>
        </p:spPr>
        <p:txBody>
          <a:bodyPr/>
          <a:lstStyle/>
          <a:p>
            <a:pPr algn="just">
              <a:defRPr/>
            </a:pP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Per ottenere che la sala sia in depressione 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con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 i 15 ricambi/h di aria 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(</a:t>
            </a:r>
            <a:r>
              <a:rPr lang="it-IT" sz="2400" b="0" dirty="0">
                <a:solidFill>
                  <a:srgbClr val="0000FF"/>
                </a:solidFill>
                <a:cs typeface="Arial"/>
              </a:rPr>
              <a:t>vedi Elio Bollito), 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è necessario sigillare tutti i possibili passaggi di aria attraverso le pareti ed il tetto e s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i </a:t>
            </a:r>
            <a:r>
              <a:rPr lang="it-IT" sz="2400" b="0" dirty="0">
                <a:solidFill>
                  <a:srgbClr val="0000FF"/>
                </a:solidFill>
                <a:cs typeface="Arial"/>
              </a:rPr>
              <a:t>deve costruire una “botola” 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(da progettare) per sigillare </a:t>
            </a:r>
            <a:r>
              <a:rPr lang="it-IT" sz="2400" b="0" dirty="0">
                <a:solidFill>
                  <a:srgbClr val="0000FF"/>
                </a:solidFill>
                <a:cs typeface="Arial"/>
              </a:rPr>
              <a:t>la grossa apertura a 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pavimento.</a:t>
            </a:r>
          </a:p>
          <a:p>
            <a:pPr algn="just">
              <a:defRPr/>
            </a:pP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Si devono trattare le pareti con vernici antipolvere.</a:t>
            </a:r>
          </a:p>
          <a:p>
            <a:pPr algn="just">
              <a:defRPr/>
            </a:pP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Anche il pavimento si deve trattare con una resina tipo quella della Sala </a:t>
            </a:r>
            <a:r>
              <a:rPr lang="it-IT" sz="2400" b="0" dirty="0" err="1" smtClean="0">
                <a:solidFill>
                  <a:srgbClr val="0000FF"/>
                </a:solidFill>
                <a:cs typeface="Arial"/>
              </a:rPr>
              <a:t>Sincro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.</a:t>
            </a: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</a:t>
            </a:r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8158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sp>
        <p:nvSpPr>
          <p:cNvPr id="17410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314325" y="1929555"/>
            <a:ext cx="8563469" cy="4330353"/>
          </a:xfrm>
        </p:spPr>
        <p:txBody>
          <a:bodyPr/>
          <a:lstStyle/>
          <a:p>
            <a:pPr algn="just">
              <a:defRPr/>
            </a:pP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Definite le posizioni dei canali di aria e dei filtri assoluti, si potranno definire i laser di allineamento, che, rispetto a quelle delle sale di trattamento devono centrare quattro </a:t>
            </a:r>
            <a:r>
              <a:rPr lang="it-IT" sz="2400" b="0" dirty="0" err="1" smtClean="0">
                <a:solidFill>
                  <a:srgbClr val="0000FF"/>
                </a:solidFill>
                <a:cs typeface="Arial"/>
              </a:rPr>
              <a:t>isocentri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 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e, possibilmente, sporgere dal tetto più o meno quanto le plafoniere in modo da consentire l’utilizzo di una gru</a:t>
            </a:r>
            <a:r>
              <a:rPr lang="it-IT" sz="2400" b="0" dirty="0">
                <a:solidFill>
                  <a:srgbClr val="0000FF"/>
                </a:solidFill>
                <a:cs typeface="Arial"/>
              </a:rPr>
              <a:t> 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con una sufficiente distanza tra il gancio e gli oggetti da movimentare.</a:t>
            </a:r>
            <a:endParaRPr lang="it-IT" sz="2400" b="0" dirty="0" smtClean="0">
              <a:solidFill>
                <a:srgbClr val="0000FF"/>
              </a:solidFill>
              <a:cs typeface="Arial"/>
            </a:endParaRPr>
          </a:p>
          <a:p>
            <a:pPr algn="just">
              <a:defRPr/>
            </a:pP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Avevamo pensato all’installazione di una gru (non prevista nel budget) per rendere più facile lo spostamento ed il posizionamento degli apparati, ma ora (vedi S. </a:t>
            </a:r>
            <a:r>
              <a:rPr lang="it-IT" sz="2400" b="0" dirty="0" err="1" smtClean="0">
                <a:solidFill>
                  <a:srgbClr val="0000FF"/>
                </a:solidFill>
                <a:cs typeface="Arial"/>
              </a:rPr>
              <a:t>Passarello</a:t>
            </a:r>
            <a:r>
              <a:rPr lang="it-IT" sz="2400" b="0" dirty="0" smtClean="0">
                <a:solidFill>
                  <a:srgbClr val="0000FF"/>
                </a:solidFill>
                <a:cs typeface="Arial"/>
              </a:rPr>
              <a:t>) la gru è indispensabile per montare tutta la parte dei magneti di scanning.</a:t>
            </a:r>
            <a:endParaRPr lang="it-IT" sz="2400" b="0" dirty="0" smtClean="0">
              <a:solidFill>
                <a:srgbClr val="0000FF"/>
              </a:solidFill>
              <a:cs typeface="Arial"/>
            </a:endParaRPr>
          </a:p>
        </p:txBody>
      </p:sp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812800" y="1308100"/>
            <a:ext cx="764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Sala </a:t>
            </a:r>
            <a:r>
              <a:rPr lang="it-IT" sz="2400" b="1" dirty="0" smtClean="0">
                <a:solidFill>
                  <a:srgbClr val="FF0000"/>
                </a:solidFill>
                <a:cs typeface="Arial" charset="0"/>
              </a:rPr>
              <a:t>Sperimentale</a:t>
            </a:r>
            <a:endParaRPr lang="it-IT" sz="2400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09982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pic>
        <p:nvPicPr>
          <p:cNvPr id="4" name="Immagine 3" descr="disegni pr CNAO_Pagin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3620" y="141927"/>
            <a:ext cx="5081801" cy="7187689"/>
          </a:xfrm>
          <a:prstGeom prst="rect">
            <a:avLst/>
          </a:prstGeom>
        </p:spPr>
      </p:pic>
      <p:sp>
        <p:nvSpPr>
          <p:cNvPr id="16387" name="CasellaDiTesto 1"/>
          <p:cNvSpPr txBox="1">
            <a:spLocks noChangeArrowheads="1"/>
          </p:cNvSpPr>
          <p:nvPr/>
        </p:nvSpPr>
        <p:spPr bwMode="auto">
          <a:xfrm>
            <a:off x="1231603" y="1394501"/>
            <a:ext cx="20911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FF0000"/>
                </a:solidFill>
                <a:cs typeface="Arial" charset="0"/>
              </a:rPr>
              <a:t>Gru a mensola</a:t>
            </a:r>
            <a:endParaRPr lang="it-IT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476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314325" y="495300"/>
            <a:ext cx="7369175" cy="600075"/>
          </a:xfrm>
        </p:spPr>
        <p:txBody>
          <a:bodyPr/>
          <a:lstStyle/>
          <a:p>
            <a:r>
              <a:rPr lang="en-GB">
                <a:solidFill>
                  <a:srgbClr val="008000"/>
                </a:solidFill>
                <a:latin typeface="Arial" charset="0"/>
                <a:ea typeface="ＭＳ Ｐゴシック" charset="0"/>
              </a:rPr>
              <a:t>Task#1: </a:t>
            </a: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Coordinamento delle fasi di realizzazione,</a:t>
            </a:r>
            <a:b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it-IT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              installazione e allineamento.</a:t>
            </a:r>
          </a:p>
        </p:txBody>
      </p:sp>
      <p:pic>
        <p:nvPicPr>
          <p:cNvPr id="3" name="Immagine 2" descr="Disegno offerta 12312 FONDAZIONE CN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3" y="1133859"/>
            <a:ext cx="7270238" cy="5138878"/>
          </a:xfrm>
          <a:prstGeom prst="rect">
            <a:avLst/>
          </a:prstGeom>
        </p:spPr>
      </p:pic>
      <p:sp>
        <p:nvSpPr>
          <p:cNvPr id="7" name="CasellaDiTesto 1"/>
          <p:cNvSpPr txBox="1">
            <a:spLocks noChangeArrowheads="1"/>
          </p:cNvSpPr>
          <p:nvPr/>
        </p:nvSpPr>
        <p:spPr bwMode="auto">
          <a:xfrm>
            <a:off x="872388" y="1192648"/>
            <a:ext cx="4592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b="1" dirty="0" smtClean="0">
                <a:solidFill>
                  <a:srgbClr val="FF0000"/>
                </a:solidFill>
                <a:cs typeface="Arial" charset="0"/>
              </a:rPr>
              <a:t>Gru a mensola con braccio snodato</a:t>
            </a:r>
            <a:endParaRPr lang="it-IT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8562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PresentationLoad</Template>
  <TotalTime>19924</TotalTime>
  <Words>781</Words>
  <Application>Microsoft Macintosh PowerPoint</Application>
  <PresentationFormat>Presentazione su schermo (4:3)</PresentationFormat>
  <Paragraphs>63</Paragraphs>
  <Slides>16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PresentationLoad</vt:lpstr>
      <vt:lpstr>Presentazione di PowerPoint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Task#1: Coordinamento delle fasi di realizzazione,                installazione e allineamento.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/>
  <dc:description>PresentationLoad.com</dc:description>
  <cp:lastModifiedBy>Account</cp:lastModifiedBy>
  <cp:revision>241</cp:revision>
  <dcterms:created xsi:type="dcterms:W3CDTF">2007-11-27T23:54:21Z</dcterms:created>
  <dcterms:modified xsi:type="dcterms:W3CDTF">2015-03-16T20:18:12Z</dcterms:modified>
</cp:coreProperties>
</file>