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32" autoAdjust="0"/>
    <p:restoredTop sz="94660"/>
  </p:normalViewPr>
  <p:slideViewPr>
    <p:cSldViewPr>
      <p:cViewPr varScale="1">
        <p:scale>
          <a:sx n="63" d="100"/>
          <a:sy n="63" d="100"/>
        </p:scale>
        <p:origin x="-18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9A939-829C-496B-BA70-583EBB18868E}" type="datetimeFigureOut">
              <a:rPr lang="en-US" smtClean="0"/>
              <a:pPr/>
              <a:t>3/16/2015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A44AF4-4776-4C0D-8093-9624861782DC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17/03/2015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17/03/2015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17/03/2015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17/03/2015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17/03/2015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17/03/2015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17/03/2015</a:t>
            </a:r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17/03/2015</a:t>
            </a:r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17/03/2015</a:t>
            </a:r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17/03/2015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17/03/2015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17/03/2015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Foglio_di_lavoro_di_Microsoft_Office_Excel1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package" Target="../embeddings/Foglio_di_lavoro_di_Microsoft_Office_Excel2.xls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package" Target="../embeddings/Foglio_di_lavoro_di_Microsoft_Office_Excel3.xls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package" Target="../embeddings/Foglio_di_lavoro_di_Microsoft_Office_Excel4.xls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package" Target="../embeddings/Foglio_di_lavoro_di_Microsoft_Office_Excel5.xlsx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3888432"/>
          </a:xfrm>
        </p:spPr>
        <p:txBody>
          <a:bodyPr>
            <a:normAutofit/>
          </a:bodyPr>
          <a:lstStyle/>
          <a:p>
            <a:r>
              <a:rPr lang="en-US" sz="5400" dirty="0" err="1" smtClean="0"/>
              <a:t>Stato</a:t>
            </a:r>
            <a:r>
              <a:rPr lang="en-US" sz="5400" dirty="0" smtClean="0"/>
              <a:t> </a:t>
            </a:r>
            <a:r>
              <a:rPr lang="en-US" sz="5400" dirty="0" err="1" smtClean="0"/>
              <a:t>gare</a:t>
            </a:r>
            <a:r>
              <a:rPr lang="en-US" sz="5400" dirty="0" smtClean="0"/>
              <a:t> e </a:t>
            </a:r>
            <a:r>
              <a:rPr lang="en-US" sz="5400" dirty="0" err="1" smtClean="0"/>
              <a:t>ordini</a:t>
            </a:r>
            <a:r>
              <a:rPr lang="en-US" sz="5400" dirty="0" smtClean="0"/>
              <a:t> </a:t>
            </a:r>
            <a:r>
              <a:rPr lang="en-US" sz="5400" dirty="0" err="1" smtClean="0"/>
              <a:t>di</a:t>
            </a:r>
            <a:r>
              <a:rPr lang="en-US" sz="5400" dirty="0" smtClean="0"/>
              <a:t> XPR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>17 </a:t>
            </a:r>
            <a:r>
              <a:rPr lang="en-US" sz="4000" dirty="0" err="1" smtClean="0"/>
              <a:t>marzo</a:t>
            </a:r>
            <a:r>
              <a:rPr lang="en-US" sz="4000" dirty="0" smtClean="0"/>
              <a:t> 2015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A. Lanza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78098"/>
          </a:xfrm>
        </p:spPr>
        <p:txBody>
          <a:bodyPr>
            <a:noAutofit/>
          </a:bodyPr>
          <a:lstStyle/>
          <a:p>
            <a:r>
              <a:rPr lang="it-IT" sz="4800" dirty="0" smtClean="0"/>
              <a:t>Situazione gare</a:t>
            </a:r>
            <a:endParaRPr lang="it-IT" sz="48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z="1400" dirty="0" smtClean="0">
                <a:solidFill>
                  <a:schemeClr val="tx1"/>
                </a:solidFill>
              </a:rPr>
              <a:t>17/03/2015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z="1400" dirty="0" smtClean="0">
                <a:solidFill>
                  <a:schemeClr val="tx1"/>
                </a:solidFill>
              </a:rPr>
              <a:t>Plenary XPR CNAO - A. Lanza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z="1400" smtClean="0">
                <a:solidFill>
                  <a:schemeClr val="tx1"/>
                </a:solidFill>
              </a:rPr>
              <a:pPr/>
              <a:t>2</a:t>
            </a:fld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72000" y="980728"/>
            <a:ext cx="8964488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Concluse:</a:t>
            </a:r>
          </a:p>
          <a:p>
            <a:pPr lvl="1">
              <a:buFont typeface="Wingdings" pitchFamily="2" charset="2"/>
              <a:buChar char="ü"/>
            </a:pPr>
            <a:r>
              <a:rPr lang="it-IT" sz="2200" dirty="0" smtClean="0"/>
              <a:t> DDS, gara a fornitore unico. Aggiudicato a </a:t>
            </a:r>
            <a:r>
              <a:rPr lang="it-IT" sz="2200" dirty="0" err="1" smtClean="0"/>
              <a:t>DE.TEC.TOR</a:t>
            </a:r>
            <a:r>
              <a:rPr lang="it-IT" sz="2200" dirty="0" smtClean="0"/>
              <a:t>. Contratto </a:t>
            </a:r>
            <a:r>
              <a:rPr lang="it-IT" sz="2200" dirty="0" smtClean="0"/>
              <a:t>inviato alla ditta per la firma (non ancora ricevuto da INFN Pavia)</a:t>
            </a:r>
            <a:endParaRPr lang="it-IT" sz="2200" dirty="0" smtClean="0"/>
          </a:p>
          <a:p>
            <a:endParaRPr lang="it-IT" sz="2400" dirty="0" smtClean="0"/>
          </a:p>
          <a:p>
            <a:r>
              <a:rPr lang="it-IT" sz="2400" b="1" dirty="0" smtClean="0"/>
              <a:t>Approvate da INFN e in corso:</a:t>
            </a:r>
          </a:p>
          <a:p>
            <a:pPr lvl="1">
              <a:buFont typeface="Wingdings" pitchFamily="2" charset="2"/>
              <a:buChar char="ü"/>
            </a:pPr>
            <a:r>
              <a:rPr lang="it-IT" sz="2200" dirty="0" smtClean="0"/>
              <a:t> Magneti. Lettere di invito inviate a 5 ditte. Termine per presentazione offerte: 31 marzo. Apertura buste e proposta di aggiudicazione: 20 aprile</a:t>
            </a:r>
          </a:p>
          <a:p>
            <a:pPr lvl="1">
              <a:buFont typeface="Wingdings" pitchFamily="2" charset="2"/>
              <a:buChar char="ü"/>
            </a:pPr>
            <a:r>
              <a:rPr lang="it-IT" sz="2200" dirty="0" smtClean="0"/>
              <a:t> Alimentatori per magneti. Lettere di invito in invio </a:t>
            </a:r>
            <a:r>
              <a:rPr lang="it-IT" sz="2200" dirty="0" smtClean="0"/>
              <a:t>questa settimana a </a:t>
            </a:r>
            <a:r>
              <a:rPr lang="it-IT" sz="2200" dirty="0" smtClean="0"/>
              <a:t>7 ditte. Termine per presentazione offerte: 8 maggio. Apertura buste e proposta di aggiudicazione: 21 maggio</a:t>
            </a:r>
          </a:p>
          <a:p>
            <a:endParaRPr lang="it-IT" sz="2200" dirty="0" smtClean="0"/>
          </a:p>
          <a:p>
            <a:r>
              <a:rPr lang="it-IT" sz="2400" b="1" dirty="0" smtClean="0"/>
              <a:t>Da imbastire:</a:t>
            </a:r>
          </a:p>
          <a:p>
            <a:pPr lvl="1">
              <a:buFont typeface="Wingdings" pitchFamily="2" charset="2"/>
              <a:buChar char="ü"/>
            </a:pPr>
            <a:r>
              <a:rPr lang="it-IT" sz="2200" dirty="0" smtClean="0"/>
              <a:t> Impianto elettrico. LNF con CNAO per definizione capitolato tecnico</a:t>
            </a:r>
          </a:p>
          <a:p>
            <a:pPr lvl="1">
              <a:buFont typeface="Wingdings" pitchFamily="2" charset="2"/>
              <a:buChar char="ü"/>
            </a:pPr>
            <a:r>
              <a:rPr lang="it-IT" sz="2200" dirty="0" smtClean="0"/>
              <a:t> sistema SIS. CNAO per definizione capitolato tecnico. Gara ad unico fornitore? </a:t>
            </a:r>
            <a:endParaRPr lang="it-IT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0"/>
            <a:ext cx="8568952" cy="778098"/>
          </a:xfrm>
        </p:spPr>
        <p:txBody>
          <a:bodyPr>
            <a:noAutofit/>
          </a:bodyPr>
          <a:lstStyle/>
          <a:p>
            <a:r>
              <a:rPr lang="it-IT" sz="4800" dirty="0" smtClean="0"/>
              <a:t>Tabella riassuntiva impegnato - 1</a:t>
            </a:r>
            <a:endParaRPr lang="it-IT" sz="48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z="1400" dirty="0" smtClean="0">
                <a:solidFill>
                  <a:schemeClr val="tx1"/>
                </a:solidFill>
              </a:rPr>
              <a:t>17/03/2015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z="1400" dirty="0" smtClean="0">
                <a:solidFill>
                  <a:schemeClr val="tx1"/>
                </a:solidFill>
              </a:rPr>
              <a:t>Plenary XPR CNAO - A. Lanza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z="1400" smtClean="0">
                <a:solidFill>
                  <a:schemeClr val="tx1"/>
                </a:solidFill>
              </a:rPr>
              <a:pPr/>
              <a:t>3</a:t>
            </a:fld>
            <a:endParaRPr 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78851" name="Object 3"/>
          <p:cNvGraphicFramePr>
            <a:graphicFrameLocks noChangeAspect="1"/>
          </p:cNvGraphicFramePr>
          <p:nvPr/>
        </p:nvGraphicFramePr>
        <p:xfrm>
          <a:off x="251520" y="1052736"/>
          <a:ext cx="8746080" cy="4680520"/>
        </p:xfrm>
        <a:graphic>
          <a:graphicData uri="http://schemas.openxmlformats.org/presentationml/2006/ole">
            <p:oleObj spid="_x0000_s78851" name="Foglio di lavoro" r:id="rId4" imgW="9448735" imgH="5057669" progId="Excel.Sheet.12">
              <p:embed/>
            </p:oleObj>
          </a:graphicData>
        </a:graphic>
      </p:graphicFrame>
      <p:sp>
        <p:nvSpPr>
          <p:cNvPr id="13" name="Rettangolo 12"/>
          <p:cNvSpPr/>
          <p:nvPr/>
        </p:nvSpPr>
        <p:spPr>
          <a:xfrm>
            <a:off x="323528" y="5949280"/>
            <a:ext cx="1152128" cy="21602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1547664" y="5868000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Impegnato CNAO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78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2" grpId="0"/>
      <p:bldP spid="4" grpId="0"/>
      <p:bldP spid="5" grpId="0"/>
      <p:bldP spid="6" grpId="0"/>
      <p:bldP spid="13" grpId="0" animBg="1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0"/>
            <a:ext cx="8568952" cy="778098"/>
          </a:xfrm>
        </p:spPr>
        <p:txBody>
          <a:bodyPr>
            <a:noAutofit/>
          </a:bodyPr>
          <a:lstStyle/>
          <a:p>
            <a:r>
              <a:rPr lang="it-IT" sz="4800" dirty="0" smtClean="0"/>
              <a:t>Tabella riassuntiva impegnato - 2</a:t>
            </a:r>
            <a:endParaRPr lang="it-IT" sz="48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z="1400" dirty="0" smtClean="0">
                <a:solidFill>
                  <a:schemeClr val="tx1"/>
                </a:solidFill>
              </a:rPr>
              <a:t>17/03/2015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z="1400" dirty="0" smtClean="0">
                <a:solidFill>
                  <a:schemeClr val="tx1"/>
                </a:solidFill>
              </a:rPr>
              <a:t>Plenary XPR CNAO - A. Lanza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z="1400" smtClean="0">
                <a:solidFill>
                  <a:schemeClr val="tx1"/>
                </a:solidFill>
              </a:rPr>
              <a:pPr/>
              <a:t>4</a:t>
            </a:fld>
            <a:endParaRPr 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77826" name="Object 2"/>
          <p:cNvGraphicFramePr>
            <a:graphicFrameLocks noChangeAspect="1"/>
          </p:cNvGraphicFramePr>
          <p:nvPr/>
        </p:nvGraphicFramePr>
        <p:xfrm>
          <a:off x="251520" y="1052736"/>
          <a:ext cx="8655716" cy="3960440"/>
        </p:xfrm>
        <a:graphic>
          <a:graphicData uri="http://schemas.openxmlformats.org/presentationml/2006/ole">
            <p:oleObj spid="_x0000_s77826" name="Foglio di lavoro" r:id="rId4" imgW="9448735" imgH="4314837" progId="Excel.Sheet.12">
              <p:embed/>
            </p:oleObj>
          </a:graphicData>
        </a:graphic>
      </p:graphicFrame>
      <p:sp>
        <p:nvSpPr>
          <p:cNvPr id="11" name="Rettangolo 10"/>
          <p:cNvSpPr/>
          <p:nvPr/>
        </p:nvSpPr>
        <p:spPr>
          <a:xfrm>
            <a:off x="323528" y="5949280"/>
            <a:ext cx="1152128" cy="21602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11"/>
          <p:cNvSpPr txBox="1"/>
          <p:nvPr/>
        </p:nvSpPr>
        <p:spPr>
          <a:xfrm>
            <a:off x="1547664" y="5868000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Impegnato CNAO</a:t>
            </a:r>
            <a:endParaRPr lang="it-IT" dirty="0"/>
          </a:p>
        </p:txBody>
      </p:sp>
      <p:sp>
        <p:nvSpPr>
          <p:cNvPr id="13" name="Rettangolo 12"/>
          <p:cNvSpPr/>
          <p:nvPr/>
        </p:nvSpPr>
        <p:spPr>
          <a:xfrm>
            <a:off x="323528" y="5517232"/>
            <a:ext cx="1152128" cy="21602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1547664" y="5435952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Ordine in via di definizione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7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2" grpId="0"/>
      <p:bldP spid="4" grpId="0"/>
      <p:bldP spid="5" grpId="0"/>
      <p:bldP spid="6" grpId="0"/>
      <p:bldP spid="11" grpId="0" animBg="1"/>
      <p:bldP spid="12" grpId="0"/>
      <p:bldP spid="13" grpId="0" animBg="1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0"/>
            <a:ext cx="8568952" cy="778098"/>
          </a:xfrm>
        </p:spPr>
        <p:txBody>
          <a:bodyPr>
            <a:noAutofit/>
          </a:bodyPr>
          <a:lstStyle/>
          <a:p>
            <a:r>
              <a:rPr lang="it-IT" sz="4800" dirty="0" smtClean="0"/>
              <a:t>Tabella riassuntiva impegnato - 3</a:t>
            </a:r>
            <a:endParaRPr lang="it-IT" sz="48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z="1400" dirty="0" smtClean="0">
                <a:solidFill>
                  <a:schemeClr val="tx1"/>
                </a:solidFill>
              </a:rPr>
              <a:t>17/03/2015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z="1400" dirty="0" smtClean="0">
                <a:solidFill>
                  <a:schemeClr val="tx1"/>
                </a:solidFill>
              </a:rPr>
              <a:t>Plenary XPR CNAO - A. Lanza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z="1400" smtClean="0">
                <a:solidFill>
                  <a:schemeClr val="tx1"/>
                </a:solidFill>
              </a:rPr>
              <a:pPr/>
              <a:t>5</a:t>
            </a:fld>
            <a:endParaRPr 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76801" name="Object 1"/>
          <p:cNvGraphicFramePr>
            <a:graphicFrameLocks noChangeAspect="1"/>
          </p:cNvGraphicFramePr>
          <p:nvPr/>
        </p:nvGraphicFramePr>
        <p:xfrm>
          <a:off x="179511" y="1052736"/>
          <a:ext cx="8797283" cy="3672408"/>
        </p:xfrm>
        <a:graphic>
          <a:graphicData uri="http://schemas.openxmlformats.org/presentationml/2006/ole">
            <p:oleObj spid="_x0000_s76801" name="Foglio di lavoro" r:id="rId4" imgW="9448735" imgH="3933994" progId="Excel.Sheet.12">
              <p:embed/>
            </p:oleObj>
          </a:graphicData>
        </a:graphic>
      </p:graphicFrame>
      <p:sp>
        <p:nvSpPr>
          <p:cNvPr id="9" name="Rettangolo 8"/>
          <p:cNvSpPr/>
          <p:nvPr/>
        </p:nvSpPr>
        <p:spPr>
          <a:xfrm>
            <a:off x="323528" y="5949280"/>
            <a:ext cx="1152128" cy="21602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1547664" y="5868000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Ordine in via di definizione</a:t>
            </a:r>
            <a:endParaRPr lang="it-IT" dirty="0"/>
          </a:p>
        </p:txBody>
      </p:sp>
      <p:sp>
        <p:nvSpPr>
          <p:cNvPr id="11" name="Rettangolo 10"/>
          <p:cNvSpPr/>
          <p:nvPr/>
        </p:nvSpPr>
        <p:spPr>
          <a:xfrm>
            <a:off x="323528" y="5517232"/>
            <a:ext cx="1152128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11"/>
          <p:cNvSpPr txBox="1"/>
          <p:nvPr/>
        </p:nvSpPr>
        <p:spPr>
          <a:xfrm>
            <a:off x="1547664" y="5435952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Importo a base di gara soggetto a ribasso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76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1" animBg="1"/>
      <p:bldP spid="7" grpId="1" animBg="1"/>
      <p:bldP spid="2" grpId="1"/>
      <p:bldP spid="4" grpId="1"/>
      <p:bldP spid="5" grpId="1"/>
      <p:bldP spid="6" grpId="1"/>
      <p:bldP spid="9" grpId="1" animBg="1"/>
      <p:bldP spid="10" grpId="1"/>
      <p:bldP spid="11" grpId="1" animBg="1"/>
      <p:bldP spid="1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0"/>
            <a:ext cx="8568952" cy="778098"/>
          </a:xfrm>
        </p:spPr>
        <p:txBody>
          <a:bodyPr>
            <a:noAutofit/>
          </a:bodyPr>
          <a:lstStyle/>
          <a:p>
            <a:r>
              <a:rPr lang="it-IT" sz="4800" dirty="0" smtClean="0"/>
              <a:t>Tabella riassuntiva impegnato - 4</a:t>
            </a:r>
            <a:endParaRPr lang="it-IT" sz="48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z="1400" dirty="0" smtClean="0">
                <a:solidFill>
                  <a:schemeClr val="tx1"/>
                </a:solidFill>
              </a:rPr>
              <a:t>17/03/2015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z="1400" dirty="0" smtClean="0">
                <a:solidFill>
                  <a:schemeClr val="tx1"/>
                </a:solidFill>
              </a:rPr>
              <a:t>Plenary XPR CNAO - A. Lanza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z="1400" smtClean="0">
                <a:solidFill>
                  <a:schemeClr val="tx1"/>
                </a:solidFill>
              </a:rPr>
              <a:pPr/>
              <a:t>6</a:t>
            </a:fld>
            <a:endParaRPr 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75777" name="Object 1"/>
          <p:cNvGraphicFramePr>
            <a:graphicFrameLocks noChangeAspect="1"/>
          </p:cNvGraphicFramePr>
          <p:nvPr/>
        </p:nvGraphicFramePr>
        <p:xfrm>
          <a:off x="179512" y="1052736"/>
          <a:ext cx="8747262" cy="3888432"/>
        </p:xfrm>
        <a:graphic>
          <a:graphicData uri="http://schemas.openxmlformats.org/presentationml/2006/ole">
            <p:oleObj spid="_x0000_s75777" name="Foglio di lavoro" r:id="rId4" imgW="9448735" imgH="4191157" progId="Excel.Sheet.12">
              <p:embed/>
            </p:oleObj>
          </a:graphicData>
        </a:graphic>
      </p:graphicFrame>
      <p:sp>
        <p:nvSpPr>
          <p:cNvPr id="9" name="Rettangolo 8"/>
          <p:cNvSpPr/>
          <p:nvPr/>
        </p:nvSpPr>
        <p:spPr>
          <a:xfrm>
            <a:off x="323528" y="5949280"/>
            <a:ext cx="1152128" cy="21602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1547664" y="5868000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Impegnato CNAO</a:t>
            </a:r>
            <a:endParaRPr lang="it-IT" dirty="0"/>
          </a:p>
        </p:txBody>
      </p:sp>
      <p:sp>
        <p:nvSpPr>
          <p:cNvPr id="11" name="Rettangolo 10"/>
          <p:cNvSpPr/>
          <p:nvPr/>
        </p:nvSpPr>
        <p:spPr>
          <a:xfrm>
            <a:off x="323528" y="5517232"/>
            <a:ext cx="1152128" cy="21602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11"/>
          <p:cNvSpPr txBox="1"/>
          <p:nvPr/>
        </p:nvSpPr>
        <p:spPr>
          <a:xfrm>
            <a:off x="1547664" y="5435952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Ordine in via di definizione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75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1" animBg="1"/>
      <p:bldP spid="7" grpId="1" animBg="1"/>
      <p:bldP spid="2" grpId="1"/>
      <p:bldP spid="4" grpId="1"/>
      <p:bldP spid="5" grpId="1"/>
      <p:bldP spid="6" grpId="1"/>
      <p:bldP spid="9" grpId="1" animBg="1"/>
      <p:bldP spid="10" grpId="1"/>
      <p:bldP spid="11" grpId="1" animBg="1"/>
      <p:bldP spid="1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0"/>
            <a:ext cx="8568952" cy="778098"/>
          </a:xfrm>
        </p:spPr>
        <p:txBody>
          <a:bodyPr>
            <a:noAutofit/>
          </a:bodyPr>
          <a:lstStyle/>
          <a:p>
            <a:r>
              <a:rPr lang="it-IT" sz="4800" dirty="0" smtClean="0"/>
              <a:t>Tabella riassuntiva impegnato - 5</a:t>
            </a:r>
            <a:endParaRPr lang="it-IT" sz="48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z="1400" dirty="0" smtClean="0">
                <a:solidFill>
                  <a:schemeClr val="tx1"/>
                </a:solidFill>
              </a:rPr>
              <a:t>17/03/2015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z="1400" dirty="0" smtClean="0">
                <a:solidFill>
                  <a:schemeClr val="tx1"/>
                </a:solidFill>
              </a:rPr>
              <a:t>Plenary XPR CNAO - A. Lanza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z="1400" smtClean="0">
                <a:solidFill>
                  <a:schemeClr val="tx1"/>
                </a:solidFill>
              </a:rPr>
              <a:pPr/>
              <a:t>7</a:t>
            </a:fld>
            <a:endParaRPr 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74753" name="Object 1"/>
          <p:cNvGraphicFramePr>
            <a:graphicFrameLocks noChangeAspect="1"/>
          </p:cNvGraphicFramePr>
          <p:nvPr/>
        </p:nvGraphicFramePr>
        <p:xfrm>
          <a:off x="251520" y="980728"/>
          <a:ext cx="8712968" cy="5270893"/>
        </p:xfrm>
        <a:graphic>
          <a:graphicData uri="http://schemas.openxmlformats.org/presentationml/2006/ole">
            <p:oleObj spid="_x0000_s74753" name="Foglio di lavoro" r:id="rId4" imgW="9448735" imgH="5714906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5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5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5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5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5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5" dur="500"/>
                                        <p:tgtEl>
                                          <p:spTgt spid="74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1" animBg="1"/>
      <p:bldP spid="7" grpId="1" animBg="1"/>
      <p:bldP spid="2" grpId="1"/>
      <p:bldP spid="4" grpId="1"/>
      <p:bldP spid="5" grpId="1"/>
      <p:bldP spid="6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0"/>
            <a:ext cx="8568952" cy="778098"/>
          </a:xfrm>
        </p:spPr>
        <p:txBody>
          <a:bodyPr>
            <a:noAutofit/>
          </a:bodyPr>
          <a:lstStyle/>
          <a:p>
            <a:r>
              <a:rPr lang="it-IT" sz="4800" dirty="0" smtClean="0"/>
              <a:t>Richieste di acquisto</a:t>
            </a:r>
            <a:endParaRPr lang="it-IT" sz="48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z="1400" dirty="0" smtClean="0">
                <a:solidFill>
                  <a:schemeClr val="tx1"/>
                </a:solidFill>
              </a:rPr>
              <a:t>17/03/2015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z="1400" dirty="0" smtClean="0">
                <a:solidFill>
                  <a:schemeClr val="tx1"/>
                </a:solidFill>
              </a:rPr>
              <a:t>Plenary XPR CNAO - A. Lanza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z="1400" smtClean="0">
                <a:solidFill>
                  <a:schemeClr val="tx1"/>
                </a:solidFill>
              </a:rPr>
              <a:pPr/>
              <a:t>8</a:t>
            </a:fld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79512" y="980728"/>
            <a:ext cx="8748464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RDA “problematiche”:</a:t>
            </a:r>
          </a:p>
          <a:p>
            <a:pPr lvl="1">
              <a:buFont typeface="Wingdings" pitchFamily="2" charset="2"/>
              <a:buChar char="ü"/>
            </a:pPr>
            <a:r>
              <a:rPr lang="it-IT" sz="2200" dirty="0" smtClean="0"/>
              <a:t> Elettronica SFP. Necessario contratto conto terzi </a:t>
            </a:r>
            <a:r>
              <a:rPr lang="it-IT" sz="2200" dirty="0" err="1" smtClean="0"/>
              <a:t>UniBG</a:t>
            </a:r>
            <a:r>
              <a:rPr lang="it-IT" sz="2200" dirty="0" smtClean="0"/>
              <a:t> – INFN Pavia. In definizione.</a:t>
            </a:r>
          </a:p>
          <a:p>
            <a:endParaRPr lang="it-IT" sz="2200" dirty="0" smtClean="0"/>
          </a:p>
          <a:p>
            <a:r>
              <a:rPr lang="it-IT" sz="2400" b="1" dirty="0" smtClean="0"/>
              <a:t>RDA da sottoporre ad amministrazione INFN</a:t>
            </a:r>
            <a:r>
              <a:rPr lang="it-IT" sz="2200" dirty="0" smtClean="0"/>
              <a:t>:</a:t>
            </a:r>
          </a:p>
          <a:p>
            <a:pPr lvl="1">
              <a:buFont typeface="Wingdings" pitchFamily="2" charset="2"/>
              <a:buChar char="ü"/>
            </a:pPr>
            <a:r>
              <a:rPr lang="it-IT" sz="2200" dirty="0" smtClean="0"/>
              <a:t> Spostamento tubazioni idrauliche in sala sincrotrone. Lavori previsti per 16 – 17 </a:t>
            </a:r>
            <a:r>
              <a:rPr lang="it-IT" sz="2200" dirty="0" smtClean="0"/>
              <a:t>aprile. DUVRI sotto esame dell’RSPP dell’INFN Pavia</a:t>
            </a:r>
            <a:endParaRPr lang="it-IT" sz="2200" dirty="0" smtClean="0"/>
          </a:p>
          <a:p>
            <a:pPr lvl="1">
              <a:buFont typeface="Wingdings" pitchFamily="2" charset="2"/>
              <a:buChar char="ü"/>
            </a:pPr>
            <a:r>
              <a:rPr lang="it-IT" sz="2200" dirty="0" smtClean="0"/>
              <a:t> Lavorazioni finali per SFP. Ordine a ditta SMC</a:t>
            </a:r>
          </a:p>
          <a:p>
            <a:pPr lvl="1">
              <a:buFont typeface="Wingdings" pitchFamily="2" charset="2"/>
              <a:buChar char="ü"/>
            </a:pPr>
            <a:r>
              <a:rPr lang="it-IT" sz="2200" dirty="0" smtClean="0"/>
              <a:t> Controllo Siemens del sistema del vuoto. Da chiarire </a:t>
            </a:r>
            <a:r>
              <a:rPr lang="it-IT" sz="2200" dirty="0" err="1" smtClean="0"/>
              <a:t>quantita’</a:t>
            </a:r>
            <a:r>
              <a:rPr lang="it-IT" sz="2200" dirty="0" smtClean="0"/>
              <a:t> di scorta e corsi di formazione</a:t>
            </a:r>
          </a:p>
          <a:p>
            <a:pPr lvl="1">
              <a:buFont typeface="Wingdings" pitchFamily="2" charset="2"/>
              <a:buChar char="ü"/>
            </a:pPr>
            <a:r>
              <a:rPr lang="it-IT" sz="2200" dirty="0" smtClean="0"/>
              <a:t> Camere da vuoto. In attesa disco verde</a:t>
            </a:r>
          </a:p>
          <a:p>
            <a:pPr lvl="1">
              <a:buFont typeface="Wingdings" pitchFamily="2" charset="2"/>
              <a:buChar char="ü"/>
            </a:pPr>
            <a:r>
              <a:rPr lang="it-IT" sz="2200" dirty="0" smtClean="0"/>
              <a:t> Carrello porta </a:t>
            </a:r>
            <a:r>
              <a:rPr lang="it-IT" sz="2200" dirty="0" err="1" smtClean="0"/>
              <a:t>girders</a:t>
            </a:r>
            <a:r>
              <a:rPr lang="it-IT" sz="2200" dirty="0" smtClean="0"/>
              <a:t>. In attesa di disco verde</a:t>
            </a:r>
          </a:p>
          <a:p>
            <a:pPr lvl="1">
              <a:buFont typeface="Wingdings" pitchFamily="2" charset="2"/>
              <a:buChar char="ü"/>
            </a:pPr>
            <a:r>
              <a:rPr lang="it-IT" sz="2200" dirty="0" smtClean="0"/>
              <a:t> Utensileria. In attesa di offerte MEPA</a:t>
            </a:r>
          </a:p>
          <a:p>
            <a:pPr lvl="1">
              <a:buFont typeface="Wingdings" pitchFamily="2" charset="2"/>
              <a:buChar char="ü"/>
            </a:pPr>
            <a:r>
              <a:rPr lang="it-IT" sz="2200" dirty="0" smtClean="0"/>
              <a:t> Dinamometro digitale. In attesa disco verde</a:t>
            </a:r>
          </a:p>
          <a:p>
            <a:pPr lvl="1">
              <a:buFont typeface="Wingdings" pitchFamily="2" charset="2"/>
              <a:buChar char="ü"/>
            </a:pPr>
            <a:endParaRPr lang="it-IT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1" animBg="1"/>
      <p:bldP spid="7" grpId="1" animBg="1"/>
      <p:bldP spid="2" grpId="1"/>
      <p:bldP spid="4" grpId="1"/>
      <p:bldP spid="5" grpId="1"/>
      <p:bldP spid="6" grpId="1"/>
      <p:bldP spid="9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0"/>
            <a:ext cx="8568952" cy="778098"/>
          </a:xfrm>
        </p:spPr>
        <p:txBody>
          <a:bodyPr>
            <a:noAutofit/>
          </a:bodyPr>
          <a:lstStyle/>
          <a:p>
            <a:r>
              <a:rPr lang="it-IT" sz="4800" dirty="0" smtClean="0"/>
              <a:t>Conclusioni</a:t>
            </a:r>
            <a:endParaRPr lang="it-IT" sz="48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z="1400" dirty="0" smtClean="0">
                <a:solidFill>
                  <a:schemeClr val="tx1"/>
                </a:solidFill>
              </a:rPr>
              <a:t>17/03/2015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z="1400" dirty="0" smtClean="0">
                <a:solidFill>
                  <a:schemeClr val="tx1"/>
                </a:solidFill>
              </a:rPr>
              <a:t>Plenary XPR CNAO - A. Lanza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z="1400" smtClean="0">
                <a:solidFill>
                  <a:schemeClr val="tx1"/>
                </a:solidFill>
              </a:rPr>
              <a:pPr/>
              <a:t>9</a:t>
            </a:fld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79512" y="980728"/>
            <a:ext cx="874846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A sei mesi dall’inizio dell’</a:t>
            </a:r>
            <a:r>
              <a:rPr lang="it-IT" sz="2400" dirty="0" err="1" smtClean="0"/>
              <a:t>attivita</a:t>
            </a:r>
            <a:r>
              <a:rPr lang="it-IT" sz="2400" dirty="0" smtClean="0"/>
              <a:t>’ sono state completate:</a:t>
            </a:r>
          </a:p>
          <a:p>
            <a:pPr lvl="1">
              <a:buFont typeface="Wingdings" pitchFamily="2" charset="2"/>
              <a:buChar char="§"/>
            </a:pPr>
            <a:r>
              <a:rPr lang="it-IT" sz="2400" dirty="0" smtClean="0"/>
              <a:t> </a:t>
            </a:r>
            <a:r>
              <a:rPr lang="it-IT" sz="2400" dirty="0" smtClean="0"/>
              <a:t>1 gara</a:t>
            </a:r>
          </a:p>
          <a:p>
            <a:pPr lvl="1">
              <a:buFont typeface="Wingdings" pitchFamily="2" charset="2"/>
              <a:buChar char="§"/>
            </a:pPr>
            <a:r>
              <a:rPr lang="it-IT" sz="2400" dirty="0" smtClean="0"/>
              <a:t> </a:t>
            </a:r>
            <a:r>
              <a:rPr lang="it-IT" sz="2400" dirty="0" smtClean="0"/>
              <a:t>10 ordinativi</a:t>
            </a:r>
          </a:p>
          <a:p>
            <a:endParaRPr lang="it-IT" sz="800" dirty="0" smtClean="0"/>
          </a:p>
          <a:p>
            <a:r>
              <a:rPr lang="it-IT" sz="2400" dirty="0" smtClean="0"/>
              <a:t>Sono in conclusione:</a:t>
            </a:r>
          </a:p>
          <a:p>
            <a:pPr lvl="1">
              <a:buFont typeface="Wingdings" pitchFamily="2" charset="2"/>
              <a:buChar char="§"/>
            </a:pPr>
            <a:r>
              <a:rPr lang="it-IT" sz="2400" dirty="0" smtClean="0"/>
              <a:t> </a:t>
            </a:r>
            <a:r>
              <a:rPr lang="it-IT" sz="2400" dirty="0" smtClean="0"/>
              <a:t>4 ordinativi</a:t>
            </a:r>
            <a:endParaRPr lang="it-IT" sz="2400" dirty="0" smtClean="0"/>
          </a:p>
          <a:p>
            <a:endParaRPr lang="it-IT" sz="800" dirty="0" smtClean="0"/>
          </a:p>
          <a:p>
            <a:r>
              <a:rPr lang="it-IT" sz="2400" dirty="0" smtClean="0"/>
              <a:t>Sono state avviate:</a:t>
            </a:r>
          </a:p>
          <a:p>
            <a:pPr lvl="1">
              <a:buFont typeface="Wingdings" pitchFamily="2" charset="2"/>
              <a:buChar char="§"/>
            </a:pPr>
            <a:r>
              <a:rPr lang="it-IT" sz="2400" dirty="0" smtClean="0"/>
              <a:t> </a:t>
            </a:r>
            <a:r>
              <a:rPr lang="it-IT" sz="2400" dirty="0" smtClean="0"/>
              <a:t>2 gare</a:t>
            </a:r>
          </a:p>
          <a:p>
            <a:endParaRPr lang="it-IT" sz="800" dirty="0" smtClean="0"/>
          </a:p>
          <a:p>
            <a:r>
              <a:rPr lang="it-IT" sz="2400" dirty="0" smtClean="0"/>
              <a:t>Per un totale di 872838.04 euro.</a:t>
            </a:r>
          </a:p>
          <a:p>
            <a:endParaRPr lang="it-IT" sz="800" dirty="0" smtClean="0"/>
          </a:p>
        </p:txBody>
      </p:sp>
      <p:sp>
        <p:nvSpPr>
          <p:cNvPr id="10" name="Rettangolo 9"/>
          <p:cNvSpPr/>
          <p:nvPr/>
        </p:nvSpPr>
        <p:spPr>
          <a:xfrm>
            <a:off x="179512" y="4365104"/>
            <a:ext cx="878497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Un sentito ringraziamento va all’amministrazione INFN di Pavia, e in particolare ad Angelica Vitali, per la dedizione e il supporto continuamente fornito, in una situazione </a:t>
            </a:r>
            <a:r>
              <a:rPr lang="it-IT" sz="2800" dirty="0" err="1" smtClean="0"/>
              <a:t>gia’</a:t>
            </a:r>
            <a:r>
              <a:rPr lang="it-IT" sz="2800" dirty="0" smtClean="0"/>
              <a:t> particolarmente difficile per la carenza di personale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3" animBg="1"/>
      <p:bldP spid="7" grpId="3" animBg="1"/>
      <p:bldP spid="2" grpId="3"/>
      <p:bldP spid="4" grpId="3"/>
      <p:bldP spid="5" grpId="3"/>
      <p:bldP spid="6" grpId="3"/>
      <p:bldP spid="9" grpId="3"/>
      <p:bldP spid="10" grpId="0" build="p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5990</TotalTime>
  <Words>450</Words>
  <Application>Microsoft Office PowerPoint</Application>
  <PresentationFormat>Presentazione su schermo (4:3)</PresentationFormat>
  <Paragraphs>73</Paragraphs>
  <Slides>9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1" baseType="lpstr">
      <vt:lpstr>Tema di Office</vt:lpstr>
      <vt:lpstr>Foglio di lavoro</vt:lpstr>
      <vt:lpstr>Stato gare e ordini di XPR 17 marzo 2015  A. Lanza </vt:lpstr>
      <vt:lpstr>Situazione gare</vt:lpstr>
      <vt:lpstr>Tabella riassuntiva impegnato - 1</vt:lpstr>
      <vt:lpstr>Tabella riassuntiva impegnato - 2</vt:lpstr>
      <vt:lpstr>Tabella riassuntiva impegnato - 3</vt:lpstr>
      <vt:lpstr>Tabella riassuntiva impegnato - 4</vt:lpstr>
      <vt:lpstr>Tabella riassuntiva impegnato - 5</vt:lpstr>
      <vt:lpstr>Richieste di acquisto</vt:lpstr>
      <vt:lpstr>Conclusioni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NSW LV system</dc:title>
  <dc:creator>Agostino Lanza</dc:creator>
  <cp:lastModifiedBy>Agostino Lanza</cp:lastModifiedBy>
  <cp:revision>475</cp:revision>
  <dcterms:created xsi:type="dcterms:W3CDTF">2013-09-04T14:38:56Z</dcterms:created>
  <dcterms:modified xsi:type="dcterms:W3CDTF">2015-03-16T22:35:46Z</dcterms:modified>
</cp:coreProperties>
</file>