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5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81" r:id="rId2"/>
    <p:sldId id="639" r:id="rId3"/>
    <p:sldId id="626" r:id="rId4"/>
    <p:sldId id="584" r:id="rId5"/>
    <p:sldId id="699" r:id="rId6"/>
    <p:sldId id="696" r:id="rId7"/>
    <p:sldId id="698" r:id="rId8"/>
    <p:sldId id="701" r:id="rId9"/>
    <p:sldId id="697" r:id="rId10"/>
    <p:sldId id="597" r:id="rId11"/>
    <p:sldId id="700" r:id="rId12"/>
    <p:sldId id="585" r:id="rId13"/>
    <p:sldId id="603" r:id="rId14"/>
    <p:sldId id="650" r:id="rId15"/>
    <p:sldId id="682" r:id="rId16"/>
    <p:sldId id="641" r:id="rId17"/>
    <p:sldId id="606" r:id="rId18"/>
    <p:sldId id="607" r:id="rId19"/>
    <p:sldId id="683" r:id="rId20"/>
    <p:sldId id="703" r:id="rId21"/>
    <p:sldId id="611" r:id="rId22"/>
    <p:sldId id="612" r:id="rId23"/>
    <p:sldId id="615" r:id="rId24"/>
    <p:sldId id="616" r:id="rId25"/>
    <p:sldId id="614" r:id="rId26"/>
    <p:sldId id="619" r:id="rId27"/>
    <p:sldId id="627" r:id="rId28"/>
    <p:sldId id="820" r:id="rId29"/>
    <p:sldId id="764" r:id="rId30"/>
    <p:sldId id="719" r:id="rId31"/>
    <p:sldId id="824" r:id="rId32"/>
    <p:sldId id="823" r:id="rId33"/>
    <p:sldId id="822" r:id="rId34"/>
    <p:sldId id="765" r:id="rId35"/>
    <p:sldId id="766" r:id="rId36"/>
    <p:sldId id="768" r:id="rId37"/>
    <p:sldId id="825" r:id="rId38"/>
    <p:sldId id="769" r:id="rId39"/>
    <p:sldId id="770" r:id="rId40"/>
    <p:sldId id="771" r:id="rId41"/>
    <p:sldId id="772" r:id="rId42"/>
    <p:sldId id="704" r:id="rId43"/>
    <p:sldId id="705" r:id="rId44"/>
    <p:sldId id="707" r:id="rId45"/>
    <p:sldId id="706" r:id="rId46"/>
    <p:sldId id="819" r:id="rId47"/>
    <p:sldId id="773" r:id="rId48"/>
    <p:sldId id="774" r:id="rId49"/>
    <p:sldId id="775" r:id="rId50"/>
    <p:sldId id="776" r:id="rId51"/>
    <p:sldId id="777" r:id="rId52"/>
    <p:sldId id="811" r:id="rId53"/>
    <p:sldId id="812" r:id="rId54"/>
    <p:sldId id="813" r:id="rId55"/>
    <p:sldId id="814" r:id="rId56"/>
    <p:sldId id="815" r:id="rId57"/>
    <p:sldId id="816" r:id="rId58"/>
    <p:sldId id="817" r:id="rId59"/>
    <p:sldId id="818" r:id="rId60"/>
    <p:sldId id="778" r:id="rId61"/>
    <p:sldId id="779" r:id="rId62"/>
    <p:sldId id="780" r:id="rId63"/>
    <p:sldId id="781" r:id="rId64"/>
    <p:sldId id="782" r:id="rId65"/>
    <p:sldId id="783" r:id="rId66"/>
    <p:sldId id="784" r:id="rId67"/>
    <p:sldId id="785" r:id="rId68"/>
    <p:sldId id="786" r:id="rId69"/>
    <p:sldId id="787" r:id="rId70"/>
    <p:sldId id="788" r:id="rId71"/>
    <p:sldId id="789" r:id="rId72"/>
    <p:sldId id="790" r:id="rId73"/>
    <p:sldId id="791" r:id="rId74"/>
    <p:sldId id="792" r:id="rId75"/>
    <p:sldId id="793" r:id="rId76"/>
    <p:sldId id="794" r:id="rId77"/>
    <p:sldId id="795" r:id="rId78"/>
    <p:sldId id="796" r:id="rId79"/>
    <p:sldId id="797" r:id="rId80"/>
    <p:sldId id="798" r:id="rId81"/>
    <p:sldId id="799" r:id="rId82"/>
    <p:sldId id="800" r:id="rId83"/>
    <p:sldId id="801" r:id="rId84"/>
    <p:sldId id="802" r:id="rId85"/>
    <p:sldId id="803" r:id="rId86"/>
    <p:sldId id="804" r:id="rId87"/>
    <p:sldId id="805" r:id="rId88"/>
    <p:sldId id="806" r:id="rId89"/>
    <p:sldId id="807" r:id="rId90"/>
    <p:sldId id="808" r:id="rId91"/>
    <p:sldId id="809" r:id="rId92"/>
    <p:sldId id="810" r:id="rId93"/>
    <p:sldId id="669" r:id="rId94"/>
  </p:sldIdLst>
  <p:sldSz cx="9144000" cy="6858000" type="screen4x3"/>
  <p:notesSz cx="6797675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4418829-705D-47F6-9A57-C1E5B13896AA}">
          <p14:sldIdLst>
            <p14:sldId id="281"/>
            <p14:sldId id="639"/>
            <p14:sldId id="626"/>
            <p14:sldId id="584"/>
            <p14:sldId id="699"/>
            <p14:sldId id="696"/>
            <p14:sldId id="698"/>
            <p14:sldId id="701"/>
            <p14:sldId id="697"/>
            <p14:sldId id="597"/>
            <p14:sldId id="700"/>
            <p14:sldId id="585"/>
            <p14:sldId id="603"/>
            <p14:sldId id="650"/>
            <p14:sldId id="682"/>
            <p14:sldId id="641"/>
            <p14:sldId id="606"/>
            <p14:sldId id="607"/>
            <p14:sldId id="683"/>
            <p14:sldId id="703"/>
            <p14:sldId id="611"/>
            <p14:sldId id="612"/>
            <p14:sldId id="615"/>
            <p14:sldId id="616"/>
            <p14:sldId id="614"/>
            <p14:sldId id="619"/>
            <p14:sldId id="627"/>
            <p14:sldId id="820"/>
            <p14:sldId id="764"/>
            <p14:sldId id="719"/>
            <p14:sldId id="824"/>
            <p14:sldId id="823"/>
            <p14:sldId id="822"/>
            <p14:sldId id="765"/>
            <p14:sldId id="766"/>
            <p14:sldId id="768"/>
            <p14:sldId id="825"/>
            <p14:sldId id="769"/>
            <p14:sldId id="770"/>
            <p14:sldId id="771"/>
            <p14:sldId id="772"/>
            <p14:sldId id="704"/>
            <p14:sldId id="705"/>
            <p14:sldId id="707"/>
            <p14:sldId id="706"/>
            <p14:sldId id="819"/>
            <p14:sldId id="773"/>
            <p14:sldId id="774"/>
            <p14:sldId id="775"/>
            <p14:sldId id="776"/>
            <p14:sldId id="777"/>
            <p14:sldId id="811"/>
            <p14:sldId id="812"/>
            <p14:sldId id="813"/>
            <p14:sldId id="814"/>
            <p14:sldId id="815"/>
            <p14:sldId id="816"/>
            <p14:sldId id="817"/>
            <p14:sldId id="818"/>
            <p14:sldId id="778"/>
            <p14:sldId id="779"/>
            <p14:sldId id="780"/>
            <p14:sldId id="781"/>
            <p14:sldId id="782"/>
            <p14:sldId id="783"/>
            <p14:sldId id="784"/>
            <p14:sldId id="785"/>
            <p14:sldId id="786"/>
            <p14:sldId id="787"/>
            <p14:sldId id="788"/>
            <p14:sldId id="789"/>
            <p14:sldId id="790"/>
            <p14:sldId id="791"/>
            <p14:sldId id="792"/>
            <p14:sldId id="793"/>
            <p14:sldId id="794"/>
            <p14:sldId id="795"/>
            <p14:sldId id="796"/>
            <p14:sldId id="797"/>
            <p14:sldId id="798"/>
            <p14:sldId id="799"/>
            <p14:sldId id="800"/>
            <p14:sldId id="801"/>
            <p14:sldId id="802"/>
            <p14:sldId id="803"/>
            <p14:sldId id="804"/>
            <p14:sldId id="805"/>
            <p14:sldId id="806"/>
            <p14:sldId id="807"/>
            <p14:sldId id="808"/>
            <p14:sldId id="809"/>
            <p14:sldId id="810"/>
          </p14:sldIdLst>
        </p14:section>
        <p14:section name="Sezione senza titolo" id="{6F103D27-C7F5-4E04-A425-DEA699F4F8C6}">
          <p14:sldIdLst>
            <p14:sldId id="6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2" autoAdjust="0"/>
    <p:restoredTop sz="85214" autoAdjust="0"/>
  </p:normalViewPr>
  <p:slideViewPr>
    <p:cSldViewPr>
      <p:cViewPr varScale="1">
        <p:scale>
          <a:sx n="114" d="100"/>
          <a:sy n="114" d="100"/>
        </p:scale>
        <p:origin x="1560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01\netdata\05%20Forskning\16%20Statistikk\Forskerdogn_statistikk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01\netdata\05%20Forskning\16%20Statistikk\Forskerdogn_statistikk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server01\netdata\05%20Forskning\16%20Statistikk\Forskerdogn_statistikk.xls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science</c:v>
                </c:pt>
              </c:strCache>
            </c:strRef>
          </c:tx>
          <c:invertIfNegative val="0"/>
          <c:cat>
            <c:numRef>
              <c:f>Foglio1!$A$2:$A$19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Foglio1!$B$2:$B$19</c:f>
              <c:numCache>
                <c:formatCode>General</c:formatCode>
                <c:ptCount val="18"/>
                <c:pt idx="0">
                  <c:v>350</c:v>
                </c:pt>
                <c:pt idx="1">
                  <c:v>530</c:v>
                </c:pt>
                <c:pt idx="2">
                  <c:v>390</c:v>
                </c:pt>
                <c:pt idx="3">
                  <c:v>240</c:v>
                </c:pt>
                <c:pt idx="4">
                  <c:v>630</c:v>
                </c:pt>
                <c:pt idx="5">
                  <c:v>380</c:v>
                </c:pt>
                <c:pt idx="6">
                  <c:v>570</c:v>
                </c:pt>
                <c:pt idx="7">
                  <c:v>158</c:v>
                </c:pt>
                <c:pt idx="8">
                  <c:v>123</c:v>
                </c:pt>
                <c:pt idx="9">
                  <c:v>417</c:v>
                </c:pt>
                <c:pt idx="10">
                  <c:v>22</c:v>
                </c:pt>
                <c:pt idx="11">
                  <c:v>105</c:v>
                </c:pt>
                <c:pt idx="12">
                  <c:v>133</c:v>
                </c:pt>
                <c:pt idx="13">
                  <c:v>728</c:v>
                </c:pt>
                <c:pt idx="14">
                  <c:v>431</c:v>
                </c:pt>
                <c:pt idx="15">
                  <c:v>443</c:v>
                </c:pt>
                <c:pt idx="16">
                  <c:v>488</c:v>
                </c:pt>
                <c:pt idx="17">
                  <c:v>588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logistics</c:v>
                </c:pt>
              </c:strCache>
            </c:strRef>
          </c:tx>
          <c:invertIfNegative val="0"/>
          <c:cat>
            <c:numRef>
              <c:f>Foglio1!$A$2:$A$19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Foglio1!$C$2:$C$19</c:f>
              <c:numCache>
                <c:formatCode>General</c:formatCode>
                <c:ptCount val="18"/>
                <c:pt idx="6">
                  <c:v>94</c:v>
                </c:pt>
                <c:pt idx="7">
                  <c:v>51</c:v>
                </c:pt>
                <c:pt idx="8">
                  <c:v>0</c:v>
                </c:pt>
                <c:pt idx="9">
                  <c:v>0</c:v>
                </c:pt>
                <c:pt idx="10">
                  <c:v>18</c:v>
                </c:pt>
                <c:pt idx="11">
                  <c:v>19</c:v>
                </c:pt>
                <c:pt idx="12">
                  <c:v>7</c:v>
                </c:pt>
                <c:pt idx="13">
                  <c:v>130</c:v>
                </c:pt>
                <c:pt idx="14">
                  <c:v>134</c:v>
                </c:pt>
                <c:pt idx="15">
                  <c:v>191</c:v>
                </c:pt>
                <c:pt idx="16">
                  <c:v>149</c:v>
                </c:pt>
                <c:pt idx="17">
                  <c:v>156</c:v>
                </c:pt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guests</c:v>
                </c:pt>
              </c:strCache>
            </c:strRef>
          </c:tx>
          <c:invertIfNegative val="0"/>
          <c:cat>
            <c:numRef>
              <c:f>Foglio1!$A$2:$A$19</c:f>
              <c:numCache>
                <c:formatCode>General</c:formatCod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numCache>
            </c:numRef>
          </c:cat>
          <c:val>
            <c:numRef>
              <c:f>Foglio1!$D$2:$D$19</c:f>
              <c:numCache>
                <c:formatCode>General</c:formatCode>
                <c:ptCount val="18"/>
                <c:pt idx="6">
                  <c:v>53</c:v>
                </c:pt>
                <c:pt idx="7">
                  <c:v>77</c:v>
                </c:pt>
                <c:pt idx="8">
                  <c:v>39</c:v>
                </c:pt>
                <c:pt idx="9">
                  <c:v>0</c:v>
                </c:pt>
                <c:pt idx="10">
                  <c:v>11</c:v>
                </c:pt>
                <c:pt idx="11">
                  <c:v>60</c:v>
                </c:pt>
                <c:pt idx="12">
                  <c:v>71</c:v>
                </c:pt>
                <c:pt idx="13">
                  <c:v>24</c:v>
                </c:pt>
                <c:pt idx="14">
                  <c:v>21</c:v>
                </c:pt>
                <c:pt idx="15">
                  <c:v>83</c:v>
                </c:pt>
                <c:pt idx="16">
                  <c:v>22</c:v>
                </c:pt>
                <c:pt idx="17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1234064"/>
        <c:axId val="231234624"/>
        <c:axId val="0"/>
      </c:bar3DChart>
      <c:catAx>
        <c:axId val="231234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1234624"/>
        <c:crosses val="autoZero"/>
        <c:auto val="1"/>
        <c:lblAlgn val="ctr"/>
        <c:lblOffset val="100"/>
        <c:noMultiLvlLbl val="0"/>
      </c:catAx>
      <c:valAx>
        <c:axId val="231234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123406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'Forskningsdøgn pr måned'!$O$2</c:f>
              <c:strCache>
                <c:ptCount val="1"/>
                <c:pt idx="0">
                  <c:v>Totalt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1"/>
              <c:layout>
                <c:manualLayout>
                  <c:x val="0"/>
                  <c:y val="9.2592592592592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0925337632079971E-17"/>
                  <c:y val="-3.6453776611256925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185067526415994E-16"/>
                  <c:y val="-2.3148148148148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'Forskningsdøgn pr måned'!$B$4:$B$10</c:f>
              <c:strCach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strCache>
            </c:strRef>
          </c:cat>
          <c:val>
            <c:numRef>
              <c:f>'Forskningsdøgn pr måned'!$O$4:$O$10</c:f>
              <c:numCache>
                <c:formatCode>#,##0</c:formatCode>
                <c:ptCount val="7"/>
                <c:pt idx="0">
                  <c:v>12520</c:v>
                </c:pt>
                <c:pt idx="1">
                  <c:v>13494</c:v>
                </c:pt>
                <c:pt idx="2">
                  <c:v>13669</c:v>
                </c:pt>
                <c:pt idx="3">
                  <c:v>13063</c:v>
                </c:pt>
                <c:pt idx="4">
                  <c:v>12211</c:v>
                </c:pt>
                <c:pt idx="5">
                  <c:v>12347</c:v>
                </c:pt>
                <c:pt idx="6">
                  <c:v>14501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749104"/>
        <c:axId val="129749664"/>
      </c:barChart>
      <c:catAx>
        <c:axId val="129749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29749664"/>
        <c:crossesAt val="8000"/>
        <c:auto val="1"/>
        <c:lblAlgn val="ctr"/>
        <c:lblOffset val="100"/>
        <c:noMultiLvlLbl val="0"/>
      </c:catAx>
      <c:valAx>
        <c:axId val="129749664"/>
        <c:scaling>
          <c:orientation val="minMax"/>
          <c:max val="15000"/>
          <c:min val="1100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29749104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it-I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nb-NO"/>
              <a:t>Research days per station, 2010 - 2014</a:t>
            </a:r>
          </a:p>
        </c:rich>
      </c:tx>
      <c:layout>
        <c:manualLayout>
          <c:xMode val="edge"/>
          <c:yMode val="edge"/>
          <c:x val="0.14583592531360626"/>
          <c:y val="2.777789600624246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2976806624636588E-2"/>
          <c:y val="0.15325240594925635"/>
          <c:w val="0.80496023579980069"/>
          <c:h val="0.5958796296296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'Forskningsdøgn pr nasjon'!$G$3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'Forskningsdøgn pr nasjon'!$C$4:$C$17</c:f>
              <c:strCache>
                <c:ptCount val="14"/>
                <c:pt idx="0">
                  <c:v>AWIPEV</c:v>
                </c:pt>
                <c:pt idx="1">
                  <c:v>NPI</c:v>
                </c:pt>
                <c:pt idx="2">
                  <c:v>CAA</c:v>
                </c:pt>
                <c:pt idx="3">
                  <c:v>NMA</c:v>
                </c:pt>
                <c:pt idx="4">
                  <c:v>NCAOR</c:v>
                </c:pt>
                <c:pt idx="5">
                  <c:v>CNR</c:v>
                </c:pt>
                <c:pt idx="6">
                  <c:v>ARR</c:v>
                </c:pt>
                <c:pt idx="7">
                  <c:v>NERC</c:v>
                </c:pt>
                <c:pt idx="8">
                  <c:v>KOPRI</c:v>
                </c:pt>
                <c:pt idx="9">
                  <c:v>NIPR</c:v>
                </c:pt>
                <c:pt idx="10">
                  <c:v>Other</c:v>
                </c:pt>
                <c:pt idx="11">
                  <c:v>UiG</c:v>
                </c:pt>
                <c:pt idx="12">
                  <c:v>UNIS</c:v>
                </c:pt>
                <c:pt idx="13">
                  <c:v>ARCFAC</c:v>
                </c:pt>
              </c:strCache>
            </c:strRef>
          </c:cat>
          <c:val>
            <c:numRef>
              <c:f>'Forskningsdøgn pr nasjon'!$G$4:$G$17</c:f>
              <c:numCache>
                <c:formatCode>#,##0</c:formatCode>
                <c:ptCount val="14"/>
                <c:pt idx="0">
                  <c:v>4708</c:v>
                </c:pt>
                <c:pt idx="1">
                  <c:v>3516</c:v>
                </c:pt>
                <c:pt idx="2">
                  <c:v>914</c:v>
                </c:pt>
                <c:pt idx="3">
                  <c:v>872</c:v>
                </c:pt>
                <c:pt idx="4">
                  <c:v>436</c:v>
                </c:pt>
                <c:pt idx="5">
                  <c:v>708</c:v>
                </c:pt>
                <c:pt idx="6">
                  <c:v>0</c:v>
                </c:pt>
                <c:pt idx="7">
                  <c:v>680</c:v>
                </c:pt>
                <c:pt idx="8">
                  <c:v>320</c:v>
                </c:pt>
                <c:pt idx="9">
                  <c:v>417</c:v>
                </c:pt>
                <c:pt idx="10">
                  <c:v>532</c:v>
                </c:pt>
                <c:pt idx="11">
                  <c:v>148</c:v>
                </c:pt>
                <c:pt idx="12">
                  <c:v>241</c:v>
                </c:pt>
                <c:pt idx="13">
                  <c:v>177</c:v>
                </c:pt>
              </c:numCache>
            </c:numRef>
          </c:val>
        </c:ser>
        <c:ser>
          <c:idx val="1"/>
          <c:order val="1"/>
          <c:tx>
            <c:strRef>
              <c:f>'Forskningsdøgn pr nasjon'!$H$3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'Forskningsdøgn pr nasjon'!$C$4:$C$17</c:f>
              <c:strCache>
                <c:ptCount val="14"/>
                <c:pt idx="0">
                  <c:v>AWIPEV</c:v>
                </c:pt>
                <c:pt idx="1">
                  <c:v>NPI</c:v>
                </c:pt>
                <c:pt idx="2">
                  <c:v>CAA</c:v>
                </c:pt>
                <c:pt idx="3">
                  <c:v>NMA</c:v>
                </c:pt>
                <c:pt idx="4">
                  <c:v>NCAOR</c:v>
                </c:pt>
                <c:pt idx="5">
                  <c:v>CNR</c:v>
                </c:pt>
                <c:pt idx="6">
                  <c:v>ARR</c:v>
                </c:pt>
                <c:pt idx="7">
                  <c:v>NERC</c:v>
                </c:pt>
                <c:pt idx="8">
                  <c:v>KOPRI</c:v>
                </c:pt>
                <c:pt idx="9">
                  <c:v>NIPR</c:v>
                </c:pt>
                <c:pt idx="10">
                  <c:v>Other</c:v>
                </c:pt>
                <c:pt idx="11">
                  <c:v>UiG</c:v>
                </c:pt>
                <c:pt idx="12">
                  <c:v>UNIS</c:v>
                </c:pt>
                <c:pt idx="13">
                  <c:v>ARCFAC</c:v>
                </c:pt>
              </c:strCache>
            </c:strRef>
          </c:cat>
          <c:val>
            <c:numRef>
              <c:f>'Forskningsdøgn pr nasjon'!$H$4:$H$17</c:f>
              <c:numCache>
                <c:formatCode>General</c:formatCode>
                <c:ptCount val="14"/>
                <c:pt idx="0">
                  <c:v>3399</c:v>
                </c:pt>
                <c:pt idx="1">
                  <c:v>3310</c:v>
                </c:pt>
                <c:pt idx="2">
                  <c:v>1215</c:v>
                </c:pt>
                <c:pt idx="3">
                  <c:v>1044</c:v>
                </c:pt>
                <c:pt idx="4">
                  <c:v>843</c:v>
                </c:pt>
                <c:pt idx="5">
                  <c:v>739</c:v>
                </c:pt>
                <c:pt idx="6">
                  <c:v>706</c:v>
                </c:pt>
                <c:pt idx="7">
                  <c:v>432</c:v>
                </c:pt>
                <c:pt idx="8">
                  <c:v>370</c:v>
                </c:pt>
                <c:pt idx="9">
                  <c:v>299</c:v>
                </c:pt>
                <c:pt idx="10">
                  <c:v>273</c:v>
                </c:pt>
                <c:pt idx="11">
                  <c:v>232</c:v>
                </c:pt>
                <c:pt idx="12">
                  <c:v>201</c:v>
                </c:pt>
                <c:pt idx="13" formatCode="#,##0">
                  <c:v>0</c:v>
                </c:pt>
              </c:numCache>
            </c:numRef>
          </c:val>
        </c:ser>
        <c:ser>
          <c:idx val="2"/>
          <c:order val="2"/>
          <c:tx>
            <c:strRef>
              <c:f>'Forskningsdøgn pr nasjon'!$I$3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'Forskningsdøgn pr nasjon'!$C$4:$C$17</c:f>
              <c:strCache>
                <c:ptCount val="14"/>
                <c:pt idx="0">
                  <c:v>AWIPEV</c:v>
                </c:pt>
                <c:pt idx="1">
                  <c:v>NPI</c:v>
                </c:pt>
                <c:pt idx="2">
                  <c:v>CAA</c:v>
                </c:pt>
                <c:pt idx="3">
                  <c:v>NMA</c:v>
                </c:pt>
                <c:pt idx="4">
                  <c:v>NCAOR</c:v>
                </c:pt>
                <c:pt idx="5">
                  <c:v>CNR</c:v>
                </c:pt>
                <c:pt idx="6">
                  <c:v>ARR</c:v>
                </c:pt>
                <c:pt idx="7">
                  <c:v>NERC</c:v>
                </c:pt>
                <c:pt idx="8">
                  <c:v>KOPRI</c:v>
                </c:pt>
                <c:pt idx="9">
                  <c:v>NIPR</c:v>
                </c:pt>
                <c:pt idx="10">
                  <c:v>Other</c:v>
                </c:pt>
                <c:pt idx="11">
                  <c:v>UiG</c:v>
                </c:pt>
                <c:pt idx="12">
                  <c:v>UNIS</c:v>
                </c:pt>
                <c:pt idx="13">
                  <c:v>ARCFAC</c:v>
                </c:pt>
              </c:strCache>
            </c:strRef>
          </c:cat>
          <c:val>
            <c:numRef>
              <c:f>'Forskningsdøgn pr nasjon'!$I$4:$I$17</c:f>
              <c:numCache>
                <c:formatCode>General</c:formatCode>
                <c:ptCount val="14"/>
                <c:pt idx="0">
                  <c:v>4342</c:v>
                </c:pt>
                <c:pt idx="1">
                  <c:v>3075</c:v>
                </c:pt>
                <c:pt idx="2">
                  <c:v>1029</c:v>
                </c:pt>
                <c:pt idx="3">
                  <c:v>998</c:v>
                </c:pt>
                <c:pt idx="4">
                  <c:v>688</c:v>
                </c:pt>
                <c:pt idx="5">
                  <c:v>613</c:v>
                </c:pt>
                <c:pt idx="6" formatCode="#,##0">
                  <c:v>0</c:v>
                </c:pt>
                <c:pt idx="7">
                  <c:v>229</c:v>
                </c:pt>
                <c:pt idx="8">
                  <c:v>459</c:v>
                </c:pt>
                <c:pt idx="9">
                  <c:v>302</c:v>
                </c:pt>
                <c:pt idx="10">
                  <c:v>112</c:v>
                </c:pt>
                <c:pt idx="11">
                  <c:v>253</c:v>
                </c:pt>
                <c:pt idx="12">
                  <c:v>111</c:v>
                </c:pt>
                <c:pt idx="13" formatCode="#,##0">
                  <c:v>0</c:v>
                </c:pt>
              </c:numCache>
            </c:numRef>
          </c:val>
        </c:ser>
        <c:ser>
          <c:idx val="3"/>
          <c:order val="3"/>
          <c:tx>
            <c:strRef>
              <c:f>'Forskningsdøgn pr nasjon'!$J$3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'Forskningsdøgn pr nasjon'!$C$4:$C$17</c:f>
              <c:strCache>
                <c:ptCount val="14"/>
                <c:pt idx="0">
                  <c:v>AWIPEV</c:v>
                </c:pt>
                <c:pt idx="1">
                  <c:v>NPI</c:v>
                </c:pt>
                <c:pt idx="2">
                  <c:v>CAA</c:v>
                </c:pt>
                <c:pt idx="3">
                  <c:v>NMA</c:v>
                </c:pt>
                <c:pt idx="4">
                  <c:v>NCAOR</c:v>
                </c:pt>
                <c:pt idx="5">
                  <c:v>CNR</c:v>
                </c:pt>
                <c:pt idx="6">
                  <c:v>ARR</c:v>
                </c:pt>
                <c:pt idx="7">
                  <c:v>NERC</c:v>
                </c:pt>
                <c:pt idx="8">
                  <c:v>KOPRI</c:v>
                </c:pt>
                <c:pt idx="9">
                  <c:v>NIPR</c:v>
                </c:pt>
                <c:pt idx="10">
                  <c:v>Other</c:v>
                </c:pt>
                <c:pt idx="11">
                  <c:v>UiG</c:v>
                </c:pt>
                <c:pt idx="12">
                  <c:v>UNIS</c:v>
                </c:pt>
                <c:pt idx="13">
                  <c:v>ARCFAC</c:v>
                </c:pt>
              </c:strCache>
            </c:strRef>
          </c:cat>
          <c:val>
            <c:numRef>
              <c:f>'Forskningsdøgn pr nasjon'!$J$4:$J$17</c:f>
              <c:numCache>
                <c:formatCode>#,##0</c:formatCode>
                <c:ptCount val="14"/>
                <c:pt idx="0">
                  <c:v>3979</c:v>
                </c:pt>
                <c:pt idx="1">
                  <c:v>2756</c:v>
                </c:pt>
                <c:pt idx="2">
                  <c:v>958</c:v>
                </c:pt>
                <c:pt idx="3">
                  <c:v>1026</c:v>
                </c:pt>
                <c:pt idx="4">
                  <c:v>814</c:v>
                </c:pt>
                <c:pt idx="5">
                  <c:v>651</c:v>
                </c:pt>
                <c:pt idx="6">
                  <c:v>33</c:v>
                </c:pt>
                <c:pt idx="7">
                  <c:v>554</c:v>
                </c:pt>
                <c:pt idx="8">
                  <c:v>389</c:v>
                </c:pt>
                <c:pt idx="9">
                  <c:v>359</c:v>
                </c:pt>
                <c:pt idx="10">
                  <c:v>108</c:v>
                </c:pt>
                <c:pt idx="11">
                  <c:v>495</c:v>
                </c:pt>
                <c:pt idx="12">
                  <c:v>225</c:v>
                </c:pt>
                <c:pt idx="13" formatCode="General">
                  <c:v>0</c:v>
                </c:pt>
              </c:numCache>
            </c:numRef>
          </c:val>
        </c:ser>
        <c:ser>
          <c:idx val="4"/>
          <c:order val="4"/>
          <c:tx>
            <c:strRef>
              <c:f>'Forskningsdøgn pr nasjon'!$K$3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val>
            <c:numRef>
              <c:f>'Forskningsdøgn pr nasjon'!$K$4:$K$19</c:f>
              <c:numCache>
                <c:formatCode>#,##0</c:formatCode>
                <c:ptCount val="16"/>
                <c:pt idx="0">
                  <c:v>4241</c:v>
                </c:pt>
                <c:pt idx="1">
                  <c:v>3483</c:v>
                </c:pt>
                <c:pt idx="2">
                  <c:v>1123</c:v>
                </c:pt>
                <c:pt idx="3">
                  <c:v>1140</c:v>
                </c:pt>
                <c:pt idx="4">
                  <c:v>811</c:v>
                </c:pt>
                <c:pt idx="5">
                  <c:v>726</c:v>
                </c:pt>
                <c:pt idx="6">
                  <c:v>0</c:v>
                </c:pt>
                <c:pt idx="7">
                  <c:v>420</c:v>
                </c:pt>
                <c:pt idx="8">
                  <c:v>555</c:v>
                </c:pt>
                <c:pt idx="9">
                  <c:v>521</c:v>
                </c:pt>
                <c:pt idx="10">
                  <c:v>0</c:v>
                </c:pt>
                <c:pt idx="11">
                  <c:v>505</c:v>
                </c:pt>
                <c:pt idx="12">
                  <c:v>976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754144"/>
        <c:axId val="129754704"/>
      </c:barChart>
      <c:catAx>
        <c:axId val="129754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29754704"/>
        <c:crosses val="autoZero"/>
        <c:auto val="1"/>
        <c:lblAlgn val="ctr"/>
        <c:lblOffset val="100"/>
        <c:noMultiLvlLbl val="0"/>
      </c:catAx>
      <c:valAx>
        <c:axId val="1297547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2975414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it-IT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it-IT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116305774278219E-2"/>
          <c:y val="5.1400554097404488E-2"/>
          <c:w val="0.90196702755905511"/>
          <c:h val="0.83261956838728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Mlab!$B$16</c:f>
              <c:strCache>
                <c:ptCount val="1"/>
                <c:pt idx="0">
                  <c:v>Sum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Mlab!$E$2:$K$2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Mlab!$E$16:$K$16</c:f>
              <c:numCache>
                <c:formatCode>General</c:formatCode>
                <c:ptCount val="7"/>
                <c:pt idx="0">
                  <c:v>1751</c:v>
                </c:pt>
                <c:pt idx="1">
                  <c:v>2344</c:v>
                </c:pt>
                <c:pt idx="2">
                  <c:v>2444</c:v>
                </c:pt>
                <c:pt idx="3">
                  <c:v>2003</c:v>
                </c:pt>
                <c:pt idx="4">
                  <c:v>1893</c:v>
                </c:pt>
                <c:pt idx="5">
                  <c:v>1953</c:v>
                </c:pt>
                <c:pt idx="6">
                  <c:v>3112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702240"/>
        <c:axId val="158702800"/>
      </c:barChart>
      <c:catAx>
        <c:axId val="158702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58702800"/>
        <c:crosses val="autoZero"/>
        <c:auto val="1"/>
        <c:lblAlgn val="ctr"/>
        <c:lblOffset val="100"/>
        <c:noMultiLvlLbl val="0"/>
      </c:catAx>
      <c:valAx>
        <c:axId val="158702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15870224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it-IT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K€</c:v>
                </c:pt>
              </c:strCache>
            </c:strRef>
          </c:tx>
          <c:invertIfNegative val="0"/>
          <c:cat>
            <c:strRef>
              <c:f>Foglio1!$A$2:$A$29</c:f>
              <c:strCache>
                <c:ptCount val="28"/>
                <c:pt idx="0">
                  <c:v>85</c:v>
                </c:pt>
                <c:pt idx="1">
                  <c:v>86</c:v>
                </c:pt>
                <c:pt idx="2">
                  <c:v>87</c:v>
                </c:pt>
                <c:pt idx="3">
                  <c:v>88</c:v>
                </c:pt>
                <c:pt idx="4">
                  <c:v>89</c:v>
                </c:pt>
                <c:pt idx="5">
                  <c:v>90</c:v>
                </c:pt>
                <c:pt idx="6">
                  <c:v>91</c:v>
                </c:pt>
                <c:pt idx="7">
                  <c:v>92</c:v>
                </c:pt>
                <c:pt idx="8">
                  <c:v>93</c:v>
                </c:pt>
                <c:pt idx="9">
                  <c:v>94</c:v>
                </c:pt>
                <c:pt idx="10">
                  <c:v>95</c:v>
                </c:pt>
                <c:pt idx="11">
                  <c:v>96</c:v>
                </c:pt>
                <c:pt idx="12">
                  <c:v>97</c:v>
                </c:pt>
                <c:pt idx="13">
                  <c:v>98</c:v>
                </c:pt>
                <c:pt idx="14">
                  <c:v>99</c:v>
                </c:pt>
                <c:pt idx="15">
                  <c:v>00</c:v>
                </c:pt>
                <c:pt idx="16">
                  <c:v>01</c:v>
                </c:pt>
                <c:pt idx="17">
                  <c:v>02</c:v>
                </c:pt>
                <c:pt idx="18">
                  <c:v>03</c:v>
                </c:pt>
                <c:pt idx="19">
                  <c:v>04</c:v>
                </c:pt>
                <c:pt idx="20">
                  <c:v>05</c:v>
                </c:pt>
                <c:pt idx="21">
                  <c:v>06</c:v>
                </c:pt>
                <c:pt idx="22">
                  <c:v>07</c:v>
                </c:pt>
                <c:pt idx="23">
                  <c:v>08</c:v>
                </c:pt>
                <c:pt idx="24">
                  <c:v>09</c:v>
                </c:pt>
                <c:pt idx="25">
                  <c:v>10</c:v>
                </c:pt>
                <c:pt idx="26">
                  <c:v>11</c:v>
                </c:pt>
                <c:pt idx="27">
                  <c:v>12</c:v>
                </c:pt>
              </c:strCache>
            </c:strRef>
          </c:cat>
          <c:val>
            <c:numRef>
              <c:f>Foglio1!$B$2:$B$29</c:f>
              <c:numCache>
                <c:formatCode>General</c:formatCode>
                <c:ptCount val="28"/>
                <c:pt idx="0">
                  <c:v>1000</c:v>
                </c:pt>
                <c:pt idx="1">
                  <c:v>15000</c:v>
                </c:pt>
                <c:pt idx="2">
                  <c:v>26000</c:v>
                </c:pt>
                <c:pt idx="3">
                  <c:v>26000</c:v>
                </c:pt>
                <c:pt idx="4">
                  <c:v>23000</c:v>
                </c:pt>
                <c:pt idx="5">
                  <c:v>35000</c:v>
                </c:pt>
                <c:pt idx="6">
                  <c:v>1000</c:v>
                </c:pt>
                <c:pt idx="7">
                  <c:v>16000</c:v>
                </c:pt>
                <c:pt idx="8">
                  <c:v>29000</c:v>
                </c:pt>
                <c:pt idx="9">
                  <c:v>33000</c:v>
                </c:pt>
                <c:pt idx="10">
                  <c:v>23000</c:v>
                </c:pt>
                <c:pt idx="11">
                  <c:v>24000</c:v>
                </c:pt>
                <c:pt idx="12">
                  <c:v>27000</c:v>
                </c:pt>
                <c:pt idx="13">
                  <c:v>25000</c:v>
                </c:pt>
                <c:pt idx="14">
                  <c:v>22000</c:v>
                </c:pt>
                <c:pt idx="15">
                  <c:v>22000</c:v>
                </c:pt>
                <c:pt idx="16">
                  <c:v>29000</c:v>
                </c:pt>
                <c:pt idx="17">
                  <c:v>28500</c:v>
                </c:pt>
                <c:pt idx="18">
                  <c:v>28500</c:v>
                </c:pt>
                <c:pt idx="19">
                  <c:v>28500</c:v>
                </c:pt>
                <c:pt idx="20">
                  <c:v>28900</c:v>
                </c:pt>
                <c:pt idx="21">
                  <c:v>28900</c:v>
                </c:pt>
                <c:pt idx="22">
                  <c:v>12000</c:v>
                </c:pt>
                <c:pt idx="23">
                  <c:v>10000</c:v>
                </c:pt>
                <c:pt idx="24">
                  <c:v>0</c:v>
                </c:pt>
                <c:pt idx="25">
                  <c:v>10000</c:v>
                </c:pt>
                <c:pt idx="26">
                  <c:v>18000</c:v>
                </c:pt>
                <c:pt idx="27">
                  <c:v>22000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9791472"/>
        <c:axId val="161084976"/>
      </c:barChart>
      <c:catAx>
        <c:axId val="229791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it-IT"/>
          </a:p>
        </c:txPr>
        <c:crossAx val="161084976"/>
        <c:crosses val="autoZero"/>
        <c:auto val="1"/>
        <c:lblAlgn val="ctr"/>
        <c:lblOffset val="100"/>
        <c:noMultiLvlLbl val="0"/>
      </c:catAx>
      <c:valAx>
        <c:axId val="161084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97914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39FCA-C302-4089-8F98-381DBB671DBB}" type="datetimeFigureOut">
              <a:rPr lang="it-IT" smtClean="0"/>
              <a:pPr/>
              <a:t>27/04/2015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A7EEC-44E0-4C36-8B8E-B91117300D1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267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87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420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FF0000"/>
                </a:solidFill>
              </a:rPr>
              <a:t>La </a:t>
            </a:r>
            <a:r>
              <a:rPr lang="en-US" sz="1200" b="1" dirty="0" err="1" smtClean="0">
                <a:solidFill>
                  <a:srgbClr val="FF0000"/>
                </a:solidFill>
              </a:rPr>
              <a:t>conoscenza</a:t>
            </a:r>
            <a:r>
              <a:rPr lang="en-US" sz="1200" b="1" dirty="0" smtClean="0">
                <a:solidFill>
                  <a:srgbClr val="FF0000"/>
                </a:solidFill>
              </a:rPr>
              <a:t> del Polo Nord </a:t>
            </a:r>
            <a:r>
              <a:rPr lang="en-US" sz="1200" b="1" dirty="0" err="1" smtClean="0">
                <a:solidFill>
                  <a:srgbClr val="FF0000"/>
                </a:solidFill>
              </a:rPr>
              <a:t>nel</a:t>
            </a:r>
            <a:r>
              <a:rPr lang="en-US" sz="1200" b="1" dirty="0" smtClean="0">
                <a:solidFill>
                  <a:srgbClr val="FF0000"/>
                </a:solidFill>
              </a:rPr>
              <a:t> 1750</a:t>
            </a:r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403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8962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Roberto Sparapani Capo</a:t>
            </a:r>
            <a:endParaRPr lang="en-US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70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Roberto Sparapani Capo</a:t>
            </a:r>
            <a:endParaRPr lang="en-US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72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Ny</a:t>
            </a:r>
            <a:r>
              <a:rPr lang="it-IT" dirty="0" smtClean="0"/>
              <a:t> </a:t>
            </a:r>
            <a:r>
              <a:rPr lang="it-IT" dirty="0" err="1" smtClean="0"/>
              <a:t>Alesund</a:t>
            </a:r>
            <a:r>
              <a:rPr lang="it-IT" baseline="0" dirty="0" smtClean="0"/>
              <a:t> è un piccolo villaggio dove vive la comunità scientifica internazionale più a nord del ns. pianeta e dove tradizioni, culture e attività scientifiche si fondono in un grande spirito di collaborazione e di sviluppo sostenibile.</a:t>
            </a:r>
          </a:p>
          <a:p>
            <a:r>
              <a:rPr lang="it-IT" baseline="0" dirty="0" smtClean="0"/>
              <a:t>L’Italia grazie al CNR è presente dal 1997 alle Isole Svalbard e garantisce il supporto necessario alla comunità scientifica nazionale grazie alla Stazione Dirigibile Italia che negli ultimi anni ha aumentato gli sforzi e gli investimenti garantendo ai ricercatori italiani una </a:t>
            </a:r>
            <a:r>
              <a:rPr lang="it-IT" baseline="0" dirty="0" err="1" smtClean="0"/>
              <a:t>infrastruttuira</a:t>
            </a:r>
            <a:r>
              <a:rPr lang="it-IT" baseline="0" dirty="0" smtClean="0"/>
              <a:t> polifunzionale disponibile 12 mesi all’anno.</a:t>
            </a:r>
          </a:p>
          <a:p>
            <a:endParaRPr lang="it-IT" baseline="0" dirty="0" smtClean="0"/>
          </a:p>
          <a:p>
            <a:pPr marL="39688" algn="l"/>
            <a:r>
              <a:rPr lang="en-US" sz="1200" b="1" baseline="0" dirty="0" smtClean="0">
                <a:solidFill>
                  <a:srgbClr val="FF0000"/>
                </a:solidFill>
                <a:latin typeface="+mn-lt"/>
                <a:ea typeface="Verdana" charset="0"/>
                <a:cs typeface="Verdana" charset="0"/>
              </a:rPr>
              <a:t>NOTA:</a:t>
            </a:r>
          </a:p>
          <a:p>
            <a:pPr marL="39688" algn="l"/>
            <a:r>
              <a:rPr lang="en-US" sz="1200" b="1" baseline="0" dirty="0" smtClean="0">
                <a:solidFill>
                  <a:srgbClr val="FF0000"/>
                </a:solidFill>
                <a:latin typeface="+mn-lt"/>
                <a:ea typeface="Verdana" charset="0"/>
                <a:cs typeface="Verdana" charset="0"/>
              </a:rPr>
              <a:t>SE POSSIBILE FAR PULSARE LA BASE ITALIANA</a:t>
            </a:r>
            <a:endParaRPr lang="en-US" sz="1200" b="1" dirty="0" smtClean="0">
              <a:solidFill>
                <a:srgbClr val="FF0000"/>
              </a:solidFill>
              <a:latin typeface="+mn-lt"/>
              <a:ea typeface="Verdana" charset="0"/>
              <a:cs typeface="Verdana" charset="0"/>
            </a:endParaRPr>
          </a:p>
          <a:p>
            <a:endParaRPr lang="it-IT" baseline="0" dirty="0" smtClean="0"/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Roberto Sparapani Capo</a:t>
            </a:r>
            <a:endParaRPr lang="en-US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4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152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200" b="0" dirty="0" smtClean="0">
                <a:solidFill>
                  <a:schemeClr val="tx2">
                    <a:lumMod val="50000"/>
                  </a:schemeClr>
                </a:solidFill>
              </a:rPr>
              <a:t>La</a:t>
            </a:r>
            <a:r>
              <a:rPr lang="it-IT" sz="1200" b="0" baseline="0" dirty="0" smtClean="0">
                <a:solidFill>
                  <a:schemeClr val="tx2">
                    <a:lumMod val="50000"/>
                  </a:schemeClr>
                </a:solidFill>
              </a:rPr>
              <a:t> Stazione Dirigibile Italia ha una superficie totale di circa 330 mq, può ospitare al massimo 7 persone ma è dotata di laboratori, circa 170 mq, dove fino a 20 ricercatori possono lavorare contemporaneamente</a:t>
            </a:r>
          </a:p>
          <a:p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Roberto Sparapani Capo</a:t>
            </a:r>
            <a:endParaRPr lang="en-US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09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200" b="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In Artico le maggiori attività scientifiche riguardano</a:t>
            </a:r>
            <a:r>
              <a:rPr lang="it-IT" sz="1200" b="0" baseline="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la fisica e c</a:t>
            </a:r>
            <a:r>
              <a:rPr lang="it-IT" sz="1200" b="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himica dell’atmosfera, la sedimentologia, l’inquinamento atmosferico, le osservazioni aurorali, il telerilevamento,</a:t>
            </a:r>
            <a:r>
              <a:rPr lang="it-IT" sz="1200" b="0" baseline="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la ionosfera </a:t>
            </a:r>
            <a:r>
              <a:rPr lang="it-IT" sz="1200" b="0" baseline="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nonchè</a:t>
            </a:r>
            <a:r>
              <a:rPr lang="it-IT" sz="1200" b="0" baseline="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l’oceanografia e la biologia marina.</a:t>
            </a:r>
          </a:p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200" b="0" baseline="0" dirty="0" smtClean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  <a:p>
            <a:r>
              <a:rPr lang="it-IT" b="0" dirty="0" smtClean="0"/>
              <a:t>Il fiore all’occhiello delle attività scientifiche italiane nel</a:t>
            </a:r>
            <a:r>
              <a:rPr lang="it-IT" b="0" baseline="0" dirty="0" smtClean="0"/>
              <a:t> contesto internazionale artico è sicuramente la Torre Amundsen Nobile.</a:t>
            </a:r>
          </a:p>
          <a:p>
            <a:r>
              <a:rPr lang="it-IT" b="0" baseline="0" dirty="0" smtClean="0"/>
              <a:t>Voluta fortemente dal CNR rappresenta la risposta scientifica al sistema internazionale a </a:t>
            </a:r>
            <a:r>
              <a:rPr lang="it-IT" b="0" baseline="0" dirty="0" err="1" smtClean="0"/>
              <a:t>Ny</a:t>
            </a:r>
            <a:r>
              <a:rPr lang="it-IT" b="0" baseline="0" dirty="0" smtClean="0"/>
              <a:t> </a:t>
            </a:r>
            <a:r>
              <a:rPr lang="it-IT" b="0" baseline="0" dirty="0" err="1" smtClean="0"/>
              <a:t>Alesund</a:t>
            </a:r>
            <a:r>
              <a:rPr lang="it-IT" b="0" baseline="0" dirty="0" smtClean="0"/>
              <a:t>.</a:t>
            </a:r>
          </a:p>
          <a:p>
            <a:r>
              <a:rPr lang="it-IT" b="0" baseline="0" dirty="0" smtClean="0"/>
              <a:t>Con i suoi 34 metri, implementabili a 50,  ha permesso l’installazione di 25 strumenti di misura che forniscono in tempo reale i dati necessari per un continuo monitoraggio.</a:t>
            </a:r>
          </a:p>
          <a:p>
            <a:endParaRPr lang="it-IT" b="0" baseline="0" dirty="0" smtClean="0"/>
          </a:p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Roberto Sparapani Capo</a:t>
            </a:r>
            <a:endParaRPr lang="en-US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07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40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3C3712-9933-4051-80F8-946D1638D04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6107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127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nb-NO" smtClean="0"/>
          </a:p>
        </p:txBody>
      </p:sp>
      <p:sp>
        <p:nvSpPr>
          <p:cNvPr id="8196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9CAC18-D9D7-4D18-B290-860E1E307626}" type="slidenum">
              <a:rPr lang="nb-NO" altLang="nb-NO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nb-NO" altLang="nb-NO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698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a-DK" altLang="nb-NO" smtClean="0"/>
          </a:p>
        </p:txBody>
      </p:sp>
      <p:sp>
        <p:nvSpPr>
          <p:cNvPr id="9220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8B171F-340B-4C20-A43E-465E168AFD06}" type="slidenum">
              <a:rPr lang="nb-NO" altLang="nb-NO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nb-NO" altLang="nb-NO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80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 mari antartici rivestono</a:t>
            </a:r>
            <a:r>
              <a:rPr lang="it-IT" baseline="0" dirty="0" smtClean="0"/>
              <a:t> un ruolo fondamentale nella circolare delle correnti dei mari di tutto il ns. pianeta.</a:t>
            </a:r>
          </a:p>
          <a:p>
            <a:endParaRPr lang="it-IT" baseline="0" dirty="0" smtClean="0"/>
          </a:p>
          <a:p>
            <a:r>
              <a:rPr lang="it-IT" baseline="0" dirty="0" smtClean="0"/>
              <a:t>La potenza delle sue correnti denominate “</a:t>
            </a:r>
            <a:r>
              <a:rPr lang="it-IT" dirty="0" smtClean="0"/>
              <a:t>The </a:t>
            </a:r>
            <a:r>
              <a:rPr lang="it-IT" dirty="0" err="1" smtClean="0"/>
              <a:t>Conveyor</a:t>
            </a:r>
            <a:r>
              <a:rPr lang="it-IT" dirty="0" smtClean="0"/>
              <a:t> </a:t>
            </a:r>
            <a:r>
              <a:rPr lang="it-IT" dirty="0" err="1" smtClean="0"/>
              <a:t>belt</a:t>
            </a:r>
            <a:r>
              <a:rPr lang="it-IT" dirty="0" smtClean="0"/>
              <a:t> “ cioè nastro trasportatore è talmente forte che per effetto</a:t>
            </a:r>
            <a:r>
              <a:rPr lang="it-IT" baseline="0" dirty="0" smtClean="0"/>
              <a:t> delle sue rotazioni i ns. mari e quelli artici vengono sensibilmente influenzati da loro.</a:t>
            </a:r>
          </a:p>
          <a:p>
            <a:endParaRPr lang="it-IT" baseline="0" dirty="0" smtClean="0"/>
          </a:p>
          <a:p>
            <a:r>
              <a:rPr lang="it-IT" baseline="0" dirty="0" smtClean="0"/>
              <a:t>Inoltre nei mari antartici ci sono zone marine chiamate </a:t>
            </a:r>
            <a:r>
              <a:rPr lang="it-IT" baseline="0" dirty="0" err="1" smtClean="0"/>
              <a:t>Polynya</a:t>
            </a:r>
            <a:r>
              <a:rPr lang="it-IT" baseline="0" dirty="0" smtClean="0"/>
              <a:t> che sono oggetto di grande studio da parte dei ns. ricercatori.</a:t>
            </a:r>
            <a:endParaRPr lang="en-GB" dirty="0" smtClean="0"/>
          </a:p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035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9526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5C497-FAF1-4F54-BAED-1E828A5E3229}" type="slidenum">
              <a:rPr lang="en-US"/>
              <a:pPr/>
              <a:t>55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1025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58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A5C497-FAF1-4F54-BAED-1E828A5E3229}" type="slidenum">
              <a:rPr lang="en-US"/>
              <a:pPr/>
              <a:t>57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483499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D19B5C-3C29-4372-96EB-525D148EDCF2}" type="slidenum">
              <a:rPr lang="it-IT"/>
              <a:pPr/>
              <a:t>59</a:t>
            </a:fld>
            <a:endParaRPr lang="it-IT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048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it-IT" sz="1400" b="1" baseline="0" dirty="0" smtClean="0">
                <a:solidFill>
                  <a:srgbClr val="FF0000"/>
                </a:solidFill>
              </a:rPr>
              <a:t>Questo commento va a coprire fino alla slide 17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lang="it-IT" sz="1200" b="0" baseline="0" dirty="0" smtClean="0">
              <a:solidFill>
                <a:schemeClr val="tx1"/>
              </a:solidFill>
            </a:endParaRP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lang="it-IT" sz="1200" b="0" baseline="0" dirty="0" smtClean="0">
              <a:solidFill>
                <a:schemeClr val="tx1"/>
              </a:solidFill>
            </a:endParaRP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it-IT" sz="1200" b="0" baseline="0" dirty="0" smtClean="0">
                <a:solidFill>
                  <a:schemeClr val="tx1"/>
                </a:solidFill>
              </a:rPr>
              <a:t>La Stazione Mario </a:t>
            </a:r>
            <a:r>
              <a:rPr lang="it-IT" sz="1200" b="0" baseline="0" dirty="0" err="1" smtClean="0">
                <a:solidFill>
                  <a:schemeClr val="tx1"/>
                </a:solidFill>
              </a:rPr>
              <a:t>Zucchelli</a:t>
            </a:r>
            <a:r>
              <a:rPr lang="it-IT" sz="1200" b="0" baseline="0" dirty="0" smtClean="0">
                <a:solidFill>
                  <a:schemeClr val="tx1"/>
                </a:solidFill>
              </a:rPr>
              <a:t> è una base estiva aperta da ottobre a febbraio durante quella che viene chiamata l’estate australe.</a:t>
            </a:r>
          </a:p>
          <a:p>
            <a:pPr marL="39688" algn="l">
              <a:buFont typeface="Arial" pitchFamily="34" charset="0"/>
              <a:buNone/>
            </a:pP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Il</a:t>
            </a: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 </a:t>
            </a:r>
            <a:r>
              <a:rPr lang="en-US" sz="1200" b="0" u="none" baseline="0" dirty="0" err="1" smtClean="0">
                <a:solidFill>
                  <a:schemeClr val="tx1"/>
                </a:solidFill>
                <a:sym typeface="Futura Condensed" charset="0"/>
              </a:rPr>
              <a:t>sito</a:t>
            </a: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 dove </a:t>
            </a:r>
            <a:r>
              <a:rPr lang="en-US" sz="1200" b="0" u="none" baseline="0" dirty="0" err="1" smtClean="0">
                <a:solidFill>
                  <a:schemeClr val="tx1"/>
                </a:solidFill>
                <a:sym typeface="Futura Condensed" charset="0"/>
              </a:rPr>
              <a:t>nel</a:t>
            </a: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 1985 è </a:t>
            </a:r>
            <a:r>
              <a:rPr lang="en-US" sz="1200" b="0" u="none" baseline="0" dirty="0" err="1" smtClean="0">
                <a:solidFill>
                  <a:schemeClr val="tx1"/>
                </a:solidFill>
                <a:sym typeface="Futura Condensed" charset="0"/>
              </a:rPr>
              <a:t>stata</a:t>
            </a: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 </a:t>
            </a:r>
            <a:r>
              <a:rPr lang="en-US" sz="1200" b="0" u="none" baseline="0" dirty="0" err="1" smtClean="0">
                <a:solidFill>
                  <a:schemeClr val="tx1"/>
                </a:solidFill>
                <a:sym typeface="Futura Condensed" charset="0"/>
              </a:rPr>
              <a:t>costruita</a:t>
            </a: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 la Base </a:t>
            </a:r>
            <a:r>
              <a:rPr lang="en-US" sz="1200" b="0" u="none" baseline="0" dirty="0" err="1" smtClean="0">
                <a:solidFill>
                  <a:schemeClr val="tx1"/>
                </a:solidFill>
                <a:sym typeface="Futura Condensed" charset="0"/>
              </a:rPr>
              <a:t>Italiana</a:t>
            </a: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 è </a:t>
            </a:r>
            <a:r>
              <a:rPr lang="en-US" sz="1200" b="0" u="none" baseline="0" dirty="0" err="1" smtClean="0">
                <a:solidFill>
                  <a:schemeClr val="tx1"/>
                </a:solidFill>
                <a:sym typeface="Futura Condensed" charset="0"/>
              </a:rPr>
              <a:t>denominato</a:t>
            </a: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 </a:t>
            </a:r>
            <a:r>
              <a:rPr lang="en-US" sz="1200" b="0" u="none" baseline="0" dirty="0" err="1" smtClean="0">
                <a:solidFill>
                  <a:schemeClr val="tx1"/>
                </a:solidFill>
                <a:sym typeface="Futura Condensed" charset="0"/>
              </a:rPr>
              <a:t>Baia</a:t>
            </a: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 Terra Nova.</a:t>
            </a:r>
          </a:p>
          <a:p>
            <a:pPr marL="39688" algn="l">
              <a:buFont typeface="Arial" pitchFamily="34" charset="0"/>
              <a:buNone/>
            </a:pP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La SMZ </a:t>
            </a:r>
            <a:r>
              <a:rPr lang="en-US" sz="1200" b="0" u="none" baseline="0" dirty="0" err="1" smtClean="0">
                <a:solidFill>
                  <a:schemeClr val="tx1"/>
                </a:solidFill>
                <a:sym typeface="Futura Condensed" charset="0"/>
              </a:rPr>
              <a:t>può</a:t>
            </a: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 </a:t>
            </a:r>
            <a:r>
              <a:rPr lang="en-US" sz="1200" b="0" u="none" baseline="0" dirty="0" err="1" smtClean="0">
                <a:solidFill>
                  <a:schemeClr val="tx1"/>
                </a:solidFill>
                <a:sym typeface="Futura Condensed" charset="0"/>
              </a:rPr>
              <a:t>ospitare</a:t>
            </a: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 </a:t>
            </a:r>
            <a:r>
              <a:rPr lang="en-US" sz="1200" b="0" u="none" baseline="0" dirty="0" err="1" smtClean="0">
                <a:solidFill>
                  <a:schemeClr val="tx1"/>
                </a:solidFill>
                <a:sym typeface="Futura Condensed" charset="0"/>
              </a:rPr>
              <a:t>massimo</a:t>
            </a:r>
            <a:r>
              <a:rPr lang="en-US" sz="1200" b="0" u="none" baseline="0" dirty="0" smtClean="0">
                <a:solidFill>
                  <a:schemeClr val="tx1"/>
                </a:solidFill>
                <a:sym typeface="Futura Condensed" charset="0"/>
              </a:rPr>
              <a:t> 90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persone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tra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ricercatori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 e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tecnici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 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ed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 ha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una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copertura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di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 circa 7.000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mq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tra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edifici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,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magazzini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,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impianti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,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laboratori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, </a:t>
            </a:r>
            <a:r>
              <a:rPr lang="en-US" sz="1200" b="0" u="none" dirty="0" err="1" smtClean="0">
                <a:solidFill>
                  <a:schemeClr val="tx1"/>
                </a:solidFill>
                <a:sym typeface="Futura Condensed" charset="0"/>
              </a:rPr>
              <a:t>ecc</a:t>
            </a:r>
            <a:r>
              <a:rPr lang="en-US" sz="1200" b="0" u="none" dirty="0" smtClean="0">
                <a:solidFill>
                  <a:schemeClr val="tx1"/>
                </a:solidFill>
                <a:sym typeface="Futura Condensed" charset="0"/>
              </a:rPr>
              <a:t>.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lang="it-IT" sz="1200" b="0" baseline="0" dirty="0" smtClean="0">
              <a:solidFill>
                <a:schemeClr val="tx1"/>
              </a:solidFill>
            </a:endParaRP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it-IT" sz="1200" b="0" baseline="0" dirty="0" smtClean="0">
                <a:solidFill>
                  <a:schemeClr val="tx1"/>
                </a:solidFill>
              </a:rPr>
              <a:t>Può essere raggiunta via aerea da fine ottobre ai primi di dicembre fino a quando il pack, su cui viene costruita una pista di atterraggio, non si spacca completamente lasciando spazio al  mare antartico.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it-IT" sz="1200" b="0" baseline="0" dirty="0" smtClean="0">
                <a:solidFill>
                  <a:schemeClr val="tx1"/>
                </a:solidFill>
              </a:rPr>
              <a:t>Da dicembre ai primi di febbraio è raggiungibile solo via mare grazie a navi </a:t>
            </a:r>
            <a:r>
              <a:rPr lang="it-IT" sz="1200" b="0" baseline="0" dirty="0" err="1" smtClean="0">
                <a:solidFill>
                  <a:schemeClr val="tx1"/>
                </a:solidFill>
              </a:rPr>
              <a:t>contanier-rompighiaccio</a:t>
            </a:r>
            <a:r>
              <a:rPr lang="it-IT" sz="1200" b="0" baseline="0" dirty="0" smtClean="0">
                <a:solidFill>
                  <a:schemeClr val="tx1"/>
                </a:solidFill>
              </a:rPr>
              <a:t> con le quali vengono trasportati oltre ai ricercatori che svolgeranno attività scientifiche marine anche  materiali, viveri e carburante necessari alla sopravvivenza della Stazione Mario </a:t>
            </a:r>
            <a:r>
              <a:rPr lang="it-IT" sz="1200" b="0" baseline="0" dirty="0" err="1" smtClean="0">
                <a:solidFill>
                  <a:schemeClr val="tx1"/>
                </a:solidFill>
              </a:rPr>
              <a:t>Zucchelli</a:t>
            </a:r>
            <a:r>
              <a:rPr lang="it-IT" sz="1200" b="0" baseline="0" dirty="0" smtClean="0">
                <a:solidFill>
                  <a:schemeClr val="tx1"/>
                </a:solidFill>
              </a:rPr>
              <a:t> 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lang="it-IT" sz="1200" b="0" dirty="0" smtClean="0">
              <a:solidFill>
                <a:schemeClr val="tx1"/>
              </a:solidFill>
            </a:endParaRP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it-IT" sz="1200" b="0" dirty="0" smtClean="0">
                <a:solidFill>
                  <a:schemeClr val="tx1"/>
                </a:solidFill>
              </a:rPr>
              <a:t>Le maggiori attività scientifiche che si svolgono</a:t>
            </a:r>
            <a:r>
              <a:rPr lang="it-IT" sz="1200" b="0" baseline="0" dirty="0" smtClean="0">
                <a:solidFill>
                  <a:schemeClr val="tx1"/>
                </a:solidFill>
              </a:rPr>
              <a:t> presso la Stazione Mario </a:t>
            </a:r>
            <a:r>
              <a:rPr lang="it-IT" sz="1200" b="0" baseline="0" dirty="0" err="1" smtClean="0">
                <a:solidFill>
                  <a:schemeClr val="tx1"/>
                </a:solidFill>
              </a:rPr>
              <a:t>Zucchelli</a:t>
            </a:r>
            <a:r>
              <a:rPr lang="it-IT" sz="1200" b="0" baseline="0" dirty="0" smtClean="0">
                <a:solidFill>
                  <a:schemeClr val="tx1"/>
                </a:solidFill>
              </a:rPr>
              <a:t> sulla costa del Mare di Ross riguardano la scienze della terra, la biologia, la medicina,, la geofisica e la geologia, la fisica e chimica dell’atmosfera nonché l’oceanografia e l’ecologia marina.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74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415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8636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2346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1B9A95-26B5-4835-9B55-7AFD2BE6C151}" type="slidenum">
              <a:rPr lang="it-IT"/>
              <a:pPr/>
              <a:t>71</a:t>
            </a:fld>
            <a:endParaRPr lang="it-IT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55650"/>
            <a:ext cx="4957762" cy="3719513"/>
          </a:xfrm>
          <a:solidFill>
            <a:srgbClr val="FFFFFF"/>
          </a:solidFill>
          <a:ln/>
        </p:spPr>
      </p:sp>
      <p:sp>
        <p:nvSpPr>
          <p:cNvPr id="26829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498812" y="4685858"/>
            <a:ext cx="5800053" cy="4406668"/>
          </a:xfrm>
          <a:ln/>
        </p:spPr>
        <p:txBody>
          <a:bodyPr wrap="none" lIns="91433" tIns="45716" rIns="91433" bIns="45716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82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FC5681-F51A-48F4-B4AB-383483BFC8EB}" type="slidenum">
              <a:rPr lang="en-US"/>
              <a:pPr/>
              <a:t>72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3430"/>
            <a:ext cx="4984962" cy="4468710"/>
          </a:xfrm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6045214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CDA8D9-BCFE-4894-AE64-5A059680374A}" type="slidenum">
              <a:rPr lang="it-IT"/>
              <a:pPr/>
              <a:t>76</a:t>
            </a:fld>
            <a:endParaRPr lang="it-IT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7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D4BDBF-52A3-4B62-A9C9-EA23296A8BD7}" type="slidenum">
              <a:rPr lang="en-US" smtClean="0">
                <a:latin typeface="Times New Roman" charset="0"/>
              </a:rPr>
              <a:pPr/>
              <a:t>77</a:t>
            </a:fld>
            <a:endParaRPr lang="en-US" smtClean="0">
              <a:latin typeface="Times New Roman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cap="flat">
            <a:solidFill>
              <a:schemeClr val="tx1"/>
            </a:solidFill>
          </a:ln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42" y="4715154"/>
            <a:ext cx="5003844" cy="4466987"/>
          </a:xfrm>
          <a:noFill/>
          <a:ln/>
        </p:spPr>
        <p:txBody>
          <a:bodyPr/>
          <a:lstStyle/>
          <a:p>
            <a:endParaRPr lang="it-IT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97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7588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Sembra</a:t>
            </a:r>
            <a:r>
              <a:rPr lang="it-IT" baseline="0" dirty="0" smtClean="0"/>
              <a:t> incredibile ma quello che i sub vedono con i loro occhi nei mari antartici è a volte inverosimile.</a:t>
            </a:r>
          </a:p>
          <a:p>
            <a:r>
              <a:rPr lang="it-IT" baseline="0" dirty="0" smtClean="0"/>
              <a:t>Nonostante le temperature rigide delle acque che raggiungono i -2 °C , la poca </a:t>
            </a:r>
            <a:r>
              <a:rPr lang="it-IT" baseline="0" dirty="0" err="1" smtClean="0"/>
              <a:t>irradianza</a:t>
            </a:r>
            <a:r>
              <a:rPr lang="it-IT" baseline="0" dirty="0" smtClean="0"/>
              <a:t> solare dovuta alla formazione del pack sul  mare quello che l’ecosistema marino riesce a sviluppare fa quasi sembrare questi fondali </a:t>
            </a:r>
            <a:r>
              <a:rPr lang="it-IT" baseline="0" dirty="0" err="1" smtClean="0"/>
              <a:t>antartici……</a:t>
            </a:r>
            <a:r>
              <a:rPr lang="it-IT" baseline="0" dirty="0" smtClean="0"/>
              <a:t> fondali caraibici, dove colori, forme e vegetazioni si intervallano in immense distese.</a:t>
            </a:r>
          </a:p>
          <a:p>
            <a:endParaRPr lang="it-IT" baseline="0" dirty="0" smtClean="0"/>
          </a:p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7527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9204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29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819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30211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156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63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Roberto Sparapani Capo</a:t>
            </a:r>
            <a:endParaRPr lang="en-US"/>
          </a:p>
        </p:txBody>
      </p:sp>
      <p:sp>
        <p:nvSpPr>
          <p:cNvPr id="6" name="Segnaposto intestazione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108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986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34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A7EEC-44E0-4C36-8B8E-B91117300D15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402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CF43F-0889-4672-8EC4-DCF21DC5C539}" type="datetime1">
              <a:rPr lang="it-IT" smtClean="0"/>
              <a:t>27/04/2015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20384-F094-4442-B782-8C7DB7EF64FA}" type="datetime1">
              <a:rPr lang="it-IT" smtClean="0"/>
              <a:t>27/04/2015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B7A0-A2DA-4ADD-A10E-DCB044699FF9}" type="datetime1">
              <a:rPr lang="it-IT" smtClean="0"/>
              <a:t>27/04/2015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730C6-1585-40E0-A7C3-6F13B1662F58}" type="datetime1">
              <a:rPr lang="it-IT" smtClean="0"/>
              <a:t>27/04/2015</a:t>
            </a:fld>
            <a:endParaRPr 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Pisa, 28 Aprile 2015</a:t>
            </a:r>
            <a:endParaRPr lang="nb-NO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31574-539B-4208-848F-26DE90D959BC}" type="slidenum">
              <a:rPr lang="nb-NO" altLang="it-IT"/>
              <a:pPr/>
              <a:t>‹N›</a:t>
            </a:fld>
            <a:endParaRPr lang="nb-NO" altLang="it-IT"/>
          </a:p>
        </p:txBody>
      </p:sp>
    </p:spTree>
    <p:extLst>
      <p:ext uri="{BB962C8B-B14F-4D97-AF65-F5344CB8AC3E}">
        <p14:creationId xmlns:p14="http://schemas.microsoft.com/office/powerpoint/2010/main" val="99818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BA63A-EBD9-4606-9755-4F0E4CDD7EF5}" type="datetime1">
              <a:rPr lang="it-IT" smtClean="0"/>
              <a:t>27/04/2015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A5F4-469F-4FC4-A6AC-14B31F7126F3}" type="datetime1">
              <a:rPr lang="it-IT" smtClean="0"/>
              <a:t>27/04/2015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0AD8A-4374-47C2-AEE2-20B43D7D014D}" type="datetime1">
              <a:rPr lang="it-IT" smtClean="0"/>
              <a:t>27/04/2015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BE56-1187-402A-B3E9-896996227ED4}" type="datetime1">
              <a:rPr lang="it-IT" smtClean="0"/>
              <a:t>27/04/2015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16B7A-11E9-424C-835D-CD61065F417A}" type="datetime1">
              <a:rPr lang="it-IT" smtClean="0"/>
              <a:t>27/04/2015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FCCE7-9301-4F4D-92EF-EF3608554312}" type="datetime1">
              <a:rPr lang="it-IT" smtClean="0"/>
              <a:t>27/04/2015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39DEC-0948-49E1-BC87-A554D6C32E01}" type="datetime1">
              <a:rPr lang="it-IT" smtClean="0"/>
              <a:t>27/04/2015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D146A-31F2-4E6B-8F1C-D3CC387A7711}" type="datetime1">
              <a:rPr lang="it-IT" smtClean="0"/>
              <a:t>27/04/2015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41000"/>
            <a:lum bright="-2000" contrast="-2000"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2BDF5-832B-45E0-B12A-8B9DDA4F4F5C}" type="datetime1">
              <a:rPr lang="it-IT" smtClean="0"/>
              <a:t>27/04/2015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Pisa, 28 Aprile 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C012C-7FFC-4D10-B1EC-5C62671899A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9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slide" Target="slide16.xml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png"/><Relationship Id="rId5" Type="http://schemas.openxmlformats.org/officeDocument/2006/relationships/image" Target="../media/image66.wmf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chart" Target="../charts/chart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ghiacci.avi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5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03.jpeg"/><Relationship Id="rId4" Type="http://schemas.openxmlformats.org/officeDocument/2006/relationships/image" Target="../media/image102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4.png"/><Relationship Id="rId4" Type="http://schemas.openxmlformats.org/officeDocument/2006/relationships/image" Target="../media/image10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orso-polare-bianco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789040"/>
            <a:ext cx="1728192" cy="1397452"/>
          </a:xfrm>
          <a:prstGeom prst="rect">
            <a:avLst/>
          </a:prstGeom>
        </p:spPr>
      </p:pic>
      <p:pic>
        <p:nvPicPr>
          <p:cNvPr id="14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645024"/>
            <a:ext cx="1800200" cy="144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179512" y="343536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1"/>
                </a:solidFill>
              </a:rPr>
              <a:t>“La </a:t>
            </a:r>
            <a:r>
              <a:rPr lang="en-US" sz="4800" dirty="0" err="1" smtClean="0">
                <a:solidFill>
                  <a:schemeClr val="accent1"/>
                </a:solidFill>
              </a:rPr>
              <a:t>gestione</a:t>
            </a:r>
            <a:r>
              <a:rPr lang="en-US" sz="4800" dirty="0" smtClean="0">
                <a:solidFill>
                  <a:schemeClr val="accent1"/>
                </a:solidFill>
              </a:rPr>
              <a:t> </a:t>
            </a:r>
            <a:r>
              <a:rPr lang="en-US" sz="4800" dirty="0" err="1" smtClean="0">
                <a:solidFill>
                  <a:schemeClr val="accent1"/>
                </a:solidFill>
              </a:rPr>
              <a:t>delle</a:t>
            </a:r>
            <a:r>
              <a:rPr lang="en-US" sz="4800" dirty="0" smtClean="0">
                <a:solidFill>
                  <a:schemeClr val="accent1"/>
                </a:solidFill>
              </a:rPr>
              <a:t> </a:t>
            </a:r>
            <a:r>
              <a:rPr lang="en-US" sz="4800" dirty="0" err="1" smtClean="0">
                <a:solidFill>
                  <a:schemeClr val="accent1"/>
                </a:solidFill>
              </a:rPr>
              <a:t>stazioni</a:t>
            </a:r>
            <a:r>
              <a:rPr lang="en-US" sz="4800" dirty="0" smtClean="0">
                <a:solidFill>
                  <a:schemeClr val="accent1"/>
                </a:solidFill>
              </a:rPr>
              <a:t> </a:t>
            </a:r>
            <a:r>
              <a:rPr lang="en-US" sz="4800" dirty="0">
                <a:solidFill>
                  <a:schemeClr val="accent1"/>
                </a:solidFill>
              </a:rPr>
              <a:t> </a:t>
            </a:r>
            <a:r>
              <a:rPr lang="en-US" sz="4800" dirty="0" err="1" smtClean="0">
                <a:solidFill>
                  <a:schemeClr val="accent1"/>
                </a:solidFill>
              </a:rPr>
              <a:t>italiane</a:t>
            </a:r>
            <a:r>
              <a:rPr lang="en-US" sz="4800" dirty="0" smtClean="0">
                <a:solidFill>
                  <a:schemeClr val="accent1"/>
                </a:solidFill>
              </a:rPr>
              <a:t> </a:t>
            </a:r>
            <a:r>
              <a:rPr lang="en-US" sz="4800" dirty="0">
                <a:solidFill>
                  <a:schemeClr val="accent1"/>
                </a:solidFill>
              </a:rPr>
              <a:t>di </a:t>
            </a:r>
            <a:r>
              <a:rPr lang="en-US" sz="4800" dirty="0" err="1" smtClean="0">
                <a:solidFill>
                  <a:schemeClr val="accent1"/>
                </a:solidFill>
              </a:rPr>
              <a:t>ricerca</a:t>
            </a:r>
            <a:r>
              <a:rPr lang="en-US" sz="4800" dirty="0" smtClean="0">
                <a:solidFill>
                  <a:schemeClr val="accent1"/>
                </a:solidFill>
              </a:rPr>
              <a:t> </a:t>
            </a:r>
            <a:r>
              <a:rPr lang="en-US" sz="4800" dirty="0" err="1" smtClean="0">
                <a:solidFill>
                  <a:schemeClr val="accent1"/>
                </a:solidFill>
              </a:rPr>
              <a:t>scientifica</a:t>
            </a:r>
            <a:r>
              <a:rPr lang="en-US" sz="4800" dirty="0" smtClean="0">
                <a:solidFill>
                  <a:schemeClr val="accent1"/>
                </a:solidFill>
              </a:rPr>
              <a:t> </a:t>
            </a:r>
            <a:r>
              <a:rPr lang="en-US" sz="4800" dirty="0" err="1" smtClean="0">
                <a:solidFill>
                  <a:schemeClr val="accent1"/>
                </a:solidFill>
              </a:rPr>
              <a:t>ai</a:t>
            </a:r>
            <a:r>
              <a:rPr lang="en-US" sz="4800" dirty="0" smtClean="0">
                <a:solidFill>
                  <a:schemeClr val="accent1"/>
                </a:solidFill>
              </a:rPr>
              <a:t> </a:t>
            </a:r>
            <a:r>
              <a:rPr lang="en-US" sz="4800" dirty="0" err="1" smtClean="0">
                <a:solidFill>
                  <a:schemeClr val="accent1"/>
                </a:solidFill>
              </a:rPr>
              <a:t>Poli</a:t>
            </a:r>
            <a:r>
              <a:rPr lang="en-US" sz="4800" dirty="0" smtClean="0">
                <a:solidFill>
                  <a:schemeClr val="accent1"/>
                </a:solidFill>
              </a:rPr>
              <a:t>”</a:t>
            </a:r>
            <a:endParaRPr lang="en-US" sz="4800" dirty="0">
              <a:solidFill>
                <a:schemeClr val="accent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0" y="55892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b="1" cap="small" dirty="0" smtClean="0">
                <a:solidFill>
                  <a:schemeClr val="bg1"/>
                </a:solidFill>
              </a:rPr>
              <a:t>	</a:t>
            </a:r>
            <a:r>
              <a:rPr lang="it-IT" sz="2400" b="1" cap="small" dirty="0" smtClean="0">
                <a:solidFill>
                  <a:srgbClr val="002060"/>
                </a:solidFill>
              </a:rPr>
              <a:t>A cura di Roberto Sparapani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0" y="5537097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cap="small" dirty="0" smtClean="0">
                <a:solidFill>
                  <a:srgbClr val="002060"/>
                </a:solidFill>
              </a:rPr>
              <a:t>Consiglio Nazionale delle Ricerche</a:t>
            </a:r>
          </a:p>
          <a:p>
            <a:pPr algn="ctr"/>
            <a:r>
              <a:rPr lang="it-IT" b="1" cap="small" dirty="0" smtClean="0">
                <a:solidFill>
                  <a:srgbClr val="002060"/>
                </a:solidFill>
              </a:rPr>
              <a:t>SPR Gestione Documentale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18" name="Immagin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egnaposto piè di pagina 13"/>
          <p:cNvSpPr txBox="1">
            <a:spLocks/>
          </p:cNvSpPr>
          <p:nvPr/>
        </p:nvSpPr>
        <p:spPr>
          <a:xfrm>
            <a:off x="3131840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Pisa,</a:t>
            </a:r>
            <a:r>
              <a:rPr kumimoji="0" lang="it-IT" sz="11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28 Aprile 2015</a:t>
            </a:r>
            <a:endParaRPr kumimoji="0" lang="it-IT" sz="11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940"/>
            <a:ext cx="9144000" cy="6181060"/>
          </a:xfrm>
        </p:spPr>
      </p:pic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6275311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323528" y="0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u="sng" dirty="0" smtClean="0">
                <a:solidFill>
                  <a:srgbClr val="002060"/>
                </a:solidFill>
              </a:rPr>
              <a:t>Stato del ghiaccio dal 1978 al 2015</a:t>
            </a:r>
            <a:endParaRPr lang="en-GB" sz="4400" b="1" u="sng" dirty="0">
              <a:solidFill>
                <a:srgbClr val="002060"/>
              </a:solidFill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>
          <a:xfrm>
            <a:off x="3285964" y="6494955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58" y="836713"/>
            <a:ext cx="9206359" cy="6021288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3834" y="6309320"/>
            <a:ext cx="640165" cy="5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203848" y="6545877"/>
            <a:ext cx="2959968" cy="332656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20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north-pole-map_1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5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258888" y="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622506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0" y="0"/>
            <a:ext cx="89528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u="sng" dirty="0" smtClean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US" sz="4400" b="1" u="sng" dirty="0" err="1" smtClean="0">
                <a:solidFill>
                  <a:schemeClr val="accent1">
                    <a:lumMod val="50000"/>
                  </a:schemeClr>
                </a:solidFill>
              </a:rPr>
              <a:t>conoscenza</a:t>
            </a:r>
            <a:r>
              <a:rPr lang="en-US" sz="4400" b="1" u="sng" dirty="0" smtClean="0">
                <a:solidFill>
                  <a:schemeClr val="accent1">
                    <a:lumMod val="50000"/>
                  </a:schemeClr>
                </a:solidFill>
              </a:rPr>
              <a:t> del Polo Nord </a:t>
            </a:r>
            <a:r>
              <a:rPr lang="en-US" sz="4400" b="1" u="sng" dirty="0" err="1" smtClean="0">
                <a:solidFill>
                  <a:schemeClr val="accent1">
                    <a:lumMod val="50000"/>
                  </a:schemeClr>
                </a:solidFill>
              </a:rPr>
              <a:t>nel</a:t>
            </a:r>
            <a:r>
              <a:rPr lang="en-US" sz="4400" b="1" u="sng" dirty="0" smtClean="0">
                <a:solidFill>
                  <a:schemeClr val="accent1">
                    <a:lumMod val="50000"/>
                  </a:schemeClr>
                </a:solidFill>
              </a:rPr>
              <a:t> 1750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38094" y="6492875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ottotitolo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Z:\Sparapani_Ciciotti\Artico\tenda rossa\$a1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364" y="0"/>
            <a:ext cx="9144001" cy="6858000"/>
          </a:xfrm>
          <a:prstGeom prst="rect">
            <a:avLst/>
          </a:prstGeom>
          <a:noFill/>
        </p:spPr>
      </p:pic>
      <p:pic>
        <p:nvPicPr>
          <p:cNvPr id="20" name="Immagin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928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/>
          <p:nvPr/>
        </p:nvSpPr>
        <p:spPr>
          <a:xfrm>
            <a:off x="609600" y="251589"/>
            <a:ext cx="7848600" cy="50641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36860" bIns="0" anchorCtr="1"/>
          <a:lstStyle/>
          <a:p>
            <a:pPr algn="ctr" defTabSz="829452" fontAlgn="auto">
              <a:spcBef>
                <a:spcPts val="2177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1" i="1" u="sng" kern="0" cap="small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Storia delle Isole Svalbard: sviluppo economico e politico</a:t>
            </a:r>
            <a:endParaRPr lang="it-IT" sz="4400" b="1" i="1" u="sng" kern="0" cap="small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11560" y="2060849"/>
            <a:ext cx="8136904" cy="3347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361950" indent="-361950">
              <a:lnSpc>
                <a:spcPct val="90000"/>
              </a:lnSpc>
              <a:spcBef>
                <a:spcPts val="700"/>
              </a:spcBef>
              <a:buFont typeface="Arial" pitchFamily="34" charset="0"/>
              <a:buChar char="•"/>
              <a:tabLst>
                <a:tab pos="36195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u="sng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1596</a:t>
            </a:r>
            <a:r>
              <a:rPr lang="it-IT" sz="28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: Willem </a:t>
            </a:r>
            <a:r>
              <a:rPr lang="it-IT" sz="2800" dirty="0" err="1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Barentsz</a:t>
            </a:r>
            <a:endParaRPr lang="it-IT" sz="2800" dirty="0" smtClean="0">
              <a:solidFill>
                <a:srgbClr val="002060"/>
              </a:solidFill>
              <a:ea typeface="WenQuanYi Zen Hei" charset="0"/>
              <a:cs typeface="WenQuanYi Zen Hei" charset="0"/>
            </a:endParaRPr>
          </a:p>
          <a:p>
            <a:pPr marL="361950" indent="-361950">
              <a:lnSpc>
                <a:spcPct val="90000"/>
              </a:lnSpc>
              <a:spcBef>
                <a:spcPts val="700"/>
              </a:spcBef>
              <a:buFont typeface="Arial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u="sng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17° secolo</a:t>
            </a:r>
            <a:r>
              <a:rPr lang="it-IT" sz="28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: i cacciatori di balene</a:t>
            </a:r>
          </a:p>
          <a:p>
            <a:pPr marL="361950" indent="-361950">
              <a:lnSpc>
                <a:spcPct val="90000"/>
              </a:lnSpc>
              <a:spcBef>
                <a:spcPts val="700"/>
              </a:spcBef>
              <a:buFont typeface="Arial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u="sng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18° secolo</a:t>
            </a:r>
            <a:r>
              <a:rPr lang="it-IT" sz="28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: le spedizioni scientifiche</a:t>
            </a:r>
          </a:p>
          <a:p>
            <a:pPr marL="361950" indent="-361950">
              <a:lnSpc>
                <a:spcPct val="90000"/>
              </a:lnSpc>
              <a:spcBef>
                <a:spcPts val="700"/>
              </a:spcBef>
              <a:buFont typeface="Arial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u="sng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1906</a:t>
            </a:r>
            <a:r>
              <a:rPr lang="it-IT" sz="28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: </a:t>
            </a:r>
            <a:r>
              <a:rPr lang="it-IT" sz="2800" dirty="0" err="1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Longyear</a:t>
            </a:r>
            <a:r>
              <a:rPr lang="it-IT" sz="28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 e l’</a:t>
            </a:r>
            <a:r>
              <a:rPr lang="it-IT" sz="2800" dirty="0" err="1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Arctic</a:t>
            </a:r>
            <a:r>
              <a:rPr lang="it-IT" sz="28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Coal</a:t>
            </a:r>
            <a:r>
              <a:rPr lang="it-IT" sz="28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 Company</a:t>
            </a:r>
          </a:p>
          <a:p>
            <a:pPr marL="361950" indent="-361950">
              <a:lnSpc>
                <a:spcPct val="90000"/>
              </a:lnSpc>
              <a:spcBef>
                <a:spcPts val="700"/>
              </a:spcBef>
              <a:buFont typeface="Arial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u="sng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1911: </a:t>
            </a:r>
            <a:r>
              <a:rPr lang="it-IT" sz="28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Compagnie di carbone</a:t>
            </a:r>
          </a:p>
          <a:p>
            <a:pPr marL="361950" indent="-361950">
              <a:lnSpc>
                <a:spcPct val="90000"/>
              </a:lnSpc>
              <a:spcBef>
                <a:spcPts val="700"/>
              </a:spcBef>
              <a:buFont typeface="Arial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u="sng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1925: </a:t>
            </a:r>
            <a:r>
              <a:rPr lang="it-IT" sz="28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Trattato di Parigi</a:t>
            </a:r>
          </a:p>
          <a:p>
            <a:pPr marL="361950" indent="-361950">
              <a:lnSpc>
                <a:spcPct val="90000"/>
              </a:lnSpc>
              <a:spcBef>
                <a:spcPts val="700"/>
              </a:spcBef>
              <a:buFont typeface="Arial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u="sng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1926: </a:t>
            </a:r>
            <a:r>
              <a:rPr lang="it-IT" sz="28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Norge raggiunge il Polo Nord</a:t>
            </a:r>
            <a:endParaRPr lang="it-IT" sz="2800" dirty="0">
              <a:solidFill>
                <a:srgbClr val="002060"/>
              </a:solidFill>
              <a:ea typeface="WenQuanYi Zen Hei" charset="0"/>
              <a:cs typeface="WenQuanYi Zen Hei" charset="0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4098" name="Picture 2" descr="Z:\Sparapani_Ciciotti\Artico\tenda rossa\$a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0" y="0"/>
            <a:ext cx="9144001" cy="6858000"/>
          </a:xfrm>
        </p:spPr>
      </p:pic>
      <p:pic>
        <p:nvPicPr>
          <p:cNvPr id="9" name="Picture 4" descr="fram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127125"/>
            <a:ext cx="1958975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/>
          <p:nvPr/>
        </p:nvSpPr>
        <p:spPr>
          <a:xfrm>
            <a:off x="755650" y="1484313"/>
            <a:ext cx="5486400" cy="5889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6" indent="-293899" algn="l" defTabSz="829452" fontAlgn="auto">
              <a:spcBef>
                <a:spcPts val="0"/>
              </a:spcBef>
              <a:spcAft>
                <a:spcPts val="1284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500" i="1" kern="0" dirty="0">
                <a:solidFill>
                  <a:schemeClr val="tx2">
                    <a:lumMod val="75000"/>
                  </a:schemeClr>
                </a:solidFill>
                <a:latin typeface="Calibri"/>
                <a:ea typeface="WenQuanYi Zen Hei" pitchFamily="2"/>
                <a:cs typeface="Lohit Devanagari" pitchFamily="2"/>
              </a:rPr>
              <a:t>1893: </a:t>
            </a:r>
            <a:r>
              <a:rPr lang="it-IT" sz="2500" i="1" kern="0" dirty="0" err="1">
                <a:solidFill>
                  <a:schemeClr val="tx2">
                    <a:lumMod val="75000"/>
                  </a:schemeClr>
                </a:solidFill>
                <a:latin typeface="Calibri"/>
                <a:ea typeface="WenQuanYi Zen Hei" pitchFamily="2"/>
                <a:cs typeface="Lohit Devanagari" pitchFamily="2"/>
              </a:rPr>
              <a:t>Fridtjof</a:t>
            </a:r>
            <a:r>
              <a:rPr lang="it-IT" sz="2500" i="1" kern="0" dirty="0">
                <a:solidFill>
                  <a:schemeClr val="tx2">
                    <a:lumMod val="75000"/>
                  </a:schemeClr>
                </a:solidFill>
                <a:latin typeface="Calibri"/>
                <a:ea typeface="WenQuanYi Zen Hei" pitchFamily="2"/>
                <a:cs typeface="Lohit Devanagari" pitchFamily="2"/>
              </a:rPr>
              <a:t> </a:t>
            </a:r>
            <a:r>
              <a:rPr lang="it-IT" sz="2500" i="1" kern="0" dirty="0" err="1">
                <a:solidFill>
                  <a:schemeClr val="tx2">
                    <a:lumMod val="75000"/>
                  </a:schemeClr>
                </a:solidFill>
                <a:latin typeface="Calibri"/>
                <a:ea typeface="WenQuanYi Zen Hei" pitchFamily="2"/>
                <a:cs typeface="Lohit Devanagari" pitchFamily="2"/>
              </a:rPr>
              <a:t>Nansen</a:t>
            </a:r>
            <a:r>
              <a:rPr lang="it-IT" sz="2500" i="1" kern="0" dirty="0">
                <a:solidFill>
                  <a:schemeClr val="tx2">
                    <a:lumMod val="75000"/>
                  </a:schemeClr>
                </a:solidFill>
                <a:latin typeface="Calibri"/>
                <a:ea typeface="WenQuanYi Zen Hei" pitchFamily="2"/>
                <a:cs typeface="Lohit Devanagari" pitchFamily="2"/>
              </a:rPr>
              <a:t> </a:t>
            </a:r>
            <a:r>
              <a:rPr lang="it-IT" sz="2500" i="1" kern="0" dirty="0" smtClean="0">
                <a:solidFill>
                  <a:schemeClr val="tx2">
                    <a:lumMod val="75000"/>
                  </a:schemeClr>
                </a:solidFill>
                <a:latin typeface="Calibri"/>
                <a:ea typeface="WenQuanYi Zen Hei" pitchFamily="2"/>
                <a:cs typeface="Lohit Devanagari" pitchFamily="2"/>
              </a:rPr>
              <a:t>con il “FRAM</a:t>
            </a:r>
            <a:r>
              <a:rPr lang="it-IT" sz="2500" i="1" kern="0" dirty="0">
                <a:solidFill>
                  <a:schemeClr val="tx2">
                    <a:lumMod val="75000"/>
                  </a:schemeClr>
                </a:solidFill>
                <a:latin typeface="Calibri"/>
                <a:ea typeface="WenQuanYi Zen Hei" pitchFamily="2"/>
                <a:cs typeface="Lohit Devanagari" pitchFamily="2"/>
              </a:rPr>
              <a:t>”</a:t>
            </a:r>
          </a:p>
          <a:p>
            <a:pPr marL="391866" indent="-293899" algn="l" defTabSz="829452" fontAlgn="auto">
              <a:spcBef>
                <a:spcPts val="0"/>
              </a:spcBef>
              <a:spcAft>
                <a:spcPts val="1284"/>
              </a:spcAft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500" i="1" kern="0" dirty="0">
              <a:solidFill>
                <a:srgbClr val="C00000"/>
              </a:solidFill>
              <a:latin typeface="Liberation Sans" pitchFamily="18"/>
              <a:ea typeface="WenQuanYi Zen Hei" pitchFamily="2"/>
              <a:cs typeface="Lohit Devanagari" pitchFamily="2"/>
            </a:endParaRPr>
          </a:p>
        </p:txBody>
      </p:sp>
      <p:pic>
        <p:nvPicPr>
          <p:cNvPr id="15" name="Immagin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15" descr="nordpolkart_1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659" y="0"/>
            <a:ext cx="6336704" cy="6858000"/>
          </a:xfrm>
          <a:prstGeom prst="rect">
            <a:avLst/>
          </a:prstGeom>
        </p:spPr>
      </p:pic>
      <p:sp>
        <p:nvSpPr>
          <p:cNvPr id="11" name="Rectangle 2"/>
          <p:cNvSpPr/>
          <p:nvPr/>
        </p:nvSpPr>
        <p:spPr>
          <a:xfrm>
            <a:off x="395808" y="-34988"/>
            <a:ext cx="7848600" cy="50641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36860" bIns="0" anchorCtr="1"/>
          <a:lstStyle/>
          <a:p>
            <a:pPr algn="ctr" defTabSz="829452" fontAlgn="auto">
              <a:spcBef>
                <a:spcPts val="2177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1" i="1" u="sng" kern="0" cap="sm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Le </a:t>
            </a:r>
            <a:r>
              <a:rPr lang="it-IT" sz="4400" b="1" i="1" u="sng" kern="0" cap="small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Esplorazioni </a:t>
            </a:r>
            <a:r>
              <a:rPr lang="it-IT" sz="4400" b="1" i="1" u="sng" kern="0" cap="smal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Polari in Artico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660232" y="2780928"/>
            <a:ext cx="2232248" cy="268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it-IT" sz="2000" b="1" i="1" cap="small" dirty="0" smtClean="0">
                <a:solidFill>
                  <a:srgbClr val="002060"/>
                </a:solidFill>
              </a:rPr>
              <a:t>Il lungo viaggio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it-IT" sz="2000" b="1" i="1" cap="small" dirty="0" smtClean="0">
                <a:solidFill>
                  <a:srgbClr val="002060"/>
                </a:solidFill>
              </a:rPr>
              <a:t> del FRAM</a:t>
            </a:r>
            <a:endParaRPr lang="it-IT" sz="2000" b="1" i="1" dirty="0" smtClean="0">
              <a:solidFill>
                <a:srgbClr val="002060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it-IT" sz="2000" b="1" i="1" dirty="0" smtClean="0">
                <a:solidFill>
                  <a:srgbClr val="002060"/>
                </a:solidFill>
              </a:rPr>
              <a:t> iniziato il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it-IT" sz="2000" b="1" i="1" u="sng" dirty="0" smtClean="0">
                <a:solidFill>
                  <a:srgbClr val="002060"/>
                </a:solidFill>
              </a:rPr>
              <a:t>21/07/1893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it-IT" sz="2000" b="1" i="1" dirty="0" smtClean="0">
                <a:solidFill>
                  <a:srgbClr val="002060"/>
                </a:solidFill>
              </a:rPr>
              <a:t>e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it-IT" sz="2000" b="1" i="1" dirty="0" smtClean="0">
                <a:solidFill>
                  <a:srgbClr val="002060"/>
                </a:solidFill>
              </a:rPr>
              <a:t>concluso il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it-IT" sz="2000" b="1" i="1" dirty="0" smtClean="0">
                <a:solidFill>
                  <a:srgbClr val="002060"/>
                </a:solidFill>
              </a:rPr>
              <a:t>20/08/1896</a:t>
            </a:r>
            <a:r>
              <a:rPr lang="it-IT" sz="2400" b="1" i="1" u="sng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31840" y="6554873"/>
            <a:ext cx="2887960" cy="268139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4098" name="Picture 2" descr="Z:\Sparapani_Ciciotti\Artico\tenda rossa\$a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6" name="Rectangle 2"/>
          <p:cNvSpPr/>
          <p:nvPr/>
        </p:nvSpPr>
        <p:spPr>
          <a:xfrm>
            <a:off x="684213" y="228600"/>
            <a:ext cx="7848600" cy="50641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36860" bIns="0" anchorCtr="1"/>
          <a:lstStyle/>
          <a:p>
            <a:pPr algn="ctr" defTabSz="829452" fontAlgn="auto">
              <a:spcBef>
                <a:spcPts val="2177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4400" b="1" i="1" u="sng" kern="0" cap="small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Rectangle 3"/>
          <p:cNvSpPr txBox="1"/>
          <p:nvPr/>
        </p:nvSpPr>
        <p:spPr>
          <a:xfrm>
            <a:off x="755650" y="1484313"/>
            <a:ext cx="5486400" cy="5889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6" indent="-293899" algn="l" defTabSz="829452" fontAlgn="auto">
              <a:spcBef>
                <a:spcPts val="0"/>
              </a:spcBef>
              <a:spcAft>
                <a:spcPts val="1284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500" i="1" kern="0" dirty="0">
              <a:solidFill>
                <a:schemeClr val="tx2">
                  <a:lumMod val="75000"/>
                </a:schemeClr>
              </a:solidFill>
              <a:latin typeface="Calibri"/>
              <a:ea typeface="WenQuanYi Zen Hei" pitchFamily="2"/>
              <a:cs typeface="Lohit Devanagari" pitchFamily="2"/>
            </a:endParaRPr>
          </a:p>
          <a:p>
            <a:pPr marL="391866" indent="-293899" algn="l" defTabSz="829452" fontAlgn="auto">
              <a:spcBef>
                <a:spcPts val="0"/>
              </a:spcBef>
              <a:spcAft>
                <a:spcPts val="1284"/>
              </a:spcAft>
              <a:buSzPct val="45000"/>
              <a:buFont typeface="StarSymbol"/>
              <a:buChar char="●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500" i="1" kern="0" dirty="0">
              <a:solidFill>
                <a:srgbClr val="C00000"/>
              </a:solidFill>
              <a:latin typeface="Liberation Sans" pitchFamily="18"/>
              <a:ea typeface="WenQuanYi Zen Hei" pitchFamily="2"/>
              <a:cs typeface="Lohit Devanagari" pitchFamily="2"/>
            </a:endParaRPr>
          </a:p>
        </p:txBody>
      </p:sp>
      <p:pic>
        <p:nvPicPr>
          <p:cNvPr id="20" name="Immagin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2928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09593" y="775941"/>
            <a:ext cx="830472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200" b="1" i="1" u="sng" cap="small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1926: Amundsen, </a:t>
            </a:r>
            <a:r>
              <a:rPr lang="it-IT" sz="3200" b="1" i="1" u="sng" cap="small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Ellsworth</a:t>
            </a:r>
            <a:r>
              <a:rPr lang="it-IT" sz="3200" b="1" i="1" u="sng" cap="small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sz="3200" b="1" i="1" u="sng" cap="sm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 Umberto Nobile</a:t>
            </a:r>
            <a:endParaRPr lang="it-IT" sz="3200" b="1" i="1" u="sng" cap="small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it-IT" sz="3200" b="1" i="1" u="sng" cap="sm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Spedizione </a:t>
            </a:r>
            <a:r>
              <a:rPr lang="it-IT" sz="3200" b="1" i="1" u="sng" cap="small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del </a:t>
            </a:r>
            <a:r>
              <a:rPr lang="it-IT" sz="3200" b="1" i="1" u="sng" cap="sm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“Norge“</a:t>
            </a:r>
            <a:endParaRPr lang="it-IT" sz="3200" b="1" i="1" u="sng" cap="small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6" name="Picture 12" descr="ellsw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00809"/>
            <a:ext cx="22634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FIG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492896"/>
            <a:ext cx="206356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FIG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628800"/>
            <a:ext cx="222643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28" descr="nobile_norge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79352" y="1679685"/>
            <a:ext cx="9206026" cy="520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199" y="6439384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C:\Users\tiziana.ciciotti\AppData\Local\Microsoft\Windows\Temporary Internet Files\Content.Outlook\SE0RFRNJ\cartina rotta no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768258" y="260648"/>
            <a:ext cx="6192688" cy="5328592"/>
          </a:xfrm>
          <a:prstGeom prst="rect">
            <a:avLst/>
          </a:prstGeom>
          <a:noFill/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928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1926 Rotta del Norge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609" y="2942895"/>
            <a:ext cx="3073956" cy="3188473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81821" y="6386083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2"/>
          <p:cNvSpPr/>
          <p:nvPr/>
        </p:nvSpPr>
        <p:spPr>
          <a:xfrm>
            <a:off x="395536" y="228600"/>
            <a:ext cx="2304255" cy="50641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36860" bIns="0" anchorCtr="1"/>
          <a:lstStyle/>
          <a:p>
            <a:pPr algn="ctr" defTabSz="829452" fontAlgn="auto">
              <a:spcBef>
                <a:spcPts val="2177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1" i="1" u="sng" kern="0" cap="small" dirty="0" smtClean="0">
                <a:solidFill>
                  <a:srgbClr val="002060"/>
                </a:solidFill>
                <a:latin typeface="+mn-lt"/>
              </a:rPr>
              <a:t>La rotta del Dirigibile “</a:t>
            </a:r>
            <a:r>
              <a:rPr lang="it-IT" sz="4400" b="1" i="1" u="sng" kern="0" cap="small" dirty="0" smtClean="0">
                <a:solidFill>
                  <a:srgbClr val="002060"/>
                </a:solidFill>
              </a:rPr>
              <a:t>Norge”</a:t>
            </a:r>
            <a:endParaRPr lang="it-IT" sz="4400" b="1" i="1" u="sng" kern="0" cap="small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i\roberto\nobile+dirigibil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432018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928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1928 05 06 Baia del Re Arrivo dell'Italia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8064" y="2564904"/>
            <a:ext cx="3168352" cy="2520280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81000" y="44624"/>
            <a:ext cx="8534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400" b="1" i="1" u="sng" cap="small" dirty="0">
                <a:solidFill>
                  <a:srgbClr val="002060"/>
                </a:solidFill>
              </a:rPr>
              <a:t>Umberto Nobile e l’impresa </a:t>
            </a:r>
            <a:endParaRPr lang="it-IT" sz="4400" b="1" i="1" u="sng" cap="small" dirty="0" smtClean="0">
              <a:solidFill>
                <a:srgbClr val="00206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it-IT" sz="4400" b="1" i="1" u="sng" cap="small" dirty="0" smtClean="0">
                <a:solidFill>
                  <a:srgbClr val="002060"/>
                </a:solidFill>
              </a:rPr>
              <a:t>del </a:t>
            </a:r>
            <a:r>
              <a:rPr lang="it-IT" sz="4400" b="1" i="1" u="sng" cap="small" dirty="0">
                <a:solidFill>
                  <a:srgbClr val="002060"/>
                </a:solidFill>
              </a:rPr>
              <a:t>dirigibile “Italia”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72" name="Object 8"/>
          <p:cNvGraphicFramePr>
            <a:graphicFrameLocks noChangeAspect="1"/>
          </p:cNvGraphicFramePr>
          <p:nvPr/>
        </p:nvGraphicFramePr>
        <p:xfrm>
          <a:off x="683568" y="1844824"/>
          <a:ext cx="3347864" cy="4577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42" name="Fotografia Photo Editor" r:id="rId3" imgW="5495238" imgH="7621064" progId="">
                  <p:embed/>
                </p:oleObj>
              </mc:Choice>
              <mc:Fallback>
                <p:oleObj name="Fotografia Photo Editor" r:id="rId3" imgW="5495238" imgH="762106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844824"/>
                        <a:ext cx="3347864" cy="45773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874547"/>
              </p:ext>
            </p:extLst>
          </p:nvPr>
        </p:nvGraphicFramePr>
        <p:xfrm>
          <a:off x="4378092" y="1609199"/>
          <a:ext cx="4316620" cy="2959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943" name="Fotografia Photo Editor" r:id="rId5" imgW="7621064" imgH="4944165" progId="">
                  <p:embed/>
                </p:oleObj>
              </mc:Choice>
              <mc:Fallback>
                <p:oleObj name="Fotografia Photo Editor" r:id="rId5" imgW="7621064" imgH="4944165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8092" y="1609199"/>
                        <a:ext cx="4316620" cy="2959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2928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31840" y="6521541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5496" y="44624"/>
            <a:ext cx="9145016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4400" b="1" i="1" u="sng" cap="small" dirty="0">
                <a:solidFill>
                  <a:srgbClr val="002060"/>
                </a:solidFill>
              </a:rPr>
              <a:t>Umberto Nobile e l’impresa </a:t>
            </a:r>
            <a:endParaRPr lang="it-IT" sz="4400" b="1" i="1" u="sng" cap="small" dirty="0" smtClean="0">
              <a:solidFill>
                <a:srgbClr val="00206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it-IT" sz="4400" b="1" i="1" u="sng" cap="small" dirty="0" smtClean="0">
                <a:solidFill>
                  <a:srgbClr val="002060"/>
                </a:solidFill>
              </a:rPr>
              <a:t>del </a:t>
            </a:r>
            <a:r>
              <a:rPr lang="it-IT" sz="4400" b="1" i="1" u="sng" cap="small" dirty="0">
                <a:solidFill>
                  <a:srgbClr val="002060"/>
                </a:solidFill>
              </a:rPr>
              <a:t>dirigibile “Italia”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8" descr="veliero antica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104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100" i="1" dirty="0" smtClean="0"/>
              <a:t>Pisa, 28 Aprile 2015</a:t>
            </a:r>
            <a:endParaRPr lang="it-IT" sz="11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rd_s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59832" y="188640"/>
            <a:ext cx="3888432" cy="5965141"/>
          </a:xfrm>
          <a:prstGeom prst="rect">
            <a:avLst/>
          </a:prstGeom>
          <a:solidFill>
            <a:schemeClr val="bg1"/>
          </a:solidFill>
          <a:ln/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07504" y="1412776"/>
            <a:ext cx="2674640" cy="1800200"/>
          </a:xfrm>
        </p:spPr>
        <p:txBody>
          <a:bodyPr/>
          <a:lstStyle/>
          <a:p>
            <a:pPr algn="ctr">
              <a:buNone/>
            </a:pPr>
            <a:r>
              <a:rPr lang="it-IT" dirty="0" smtClean="0"/>
              <a:t>Facile, ma non così ovvio..</a:t>
            </a:r>
            <a:endParaRPr lang="it-IT" i="1" dirty="0">
              <a:solidFill>
                <a:srgbClr val="002060"/>
              </a:solidFill>
            </a:endParaRPr>
          </a:p>
        </p:txBody>
      </p:sp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093148" y="6492875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" y="0"/>
            <a:ext cx="9079435" cy="6858000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100" i="1" dirty="0" smtClean="0"/>
              <a:t>Pisa, 28 Aprile 2015</a:t>
            </a:r>
            <a:endParaRPr lang="it-IT" sz="1100" i="1" dirty="0"/>
          </a:p>
        </p:txBody>
      </p:sp>
    </p:spTree>
    <p:extLst>
      <p:ext uri="{BB962C8B-B14F-4D97-AF65-F5344CB8AC3E}">
        <p14:creationId xmlns:p14="http://schemas.microsoft.com/office/powerpoint/2010/main" val="2960804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928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-21602" y="93241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u="sng" cap="small" dirty="0">
                <a:solidFill>
                  <a:srgbClr val="002060"/>
                </a:solidFill>
              </a:rPr>
              <a:t>Ny-Ålesund</a:t>
            </a:r>
            <a:r>
              <a:rPr lang="it-IT" sz="4000" b="1" i="1" u="sng" cap="small" dirty="0" smtClean="0">
                <a:solidFill>
                  <a:srgbClr val="002060"/>
                </a:solidFill>
              </a:rPr>
              <a:t>: attività mineraria</a:t>
            </a:r>
            <a:endParaRPr lang="it-IT" sz="4000" b="1" i="1" u="sng" cap="small" dirty="0">
              <a:solidFill>
                <a:srgbClr val="00206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31840" y="6391052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02920" y="1371600"/>
            <a:ext cx="8363392" cy="40016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>
              <a:spcBef>
                <a:spcPts val="7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3000" u="sng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1610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: </a:t>
            </a:r>
            <a:r>
              <a:rPr lang="it-IT" sz="30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1° ritrovamento 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di carbone di </a:t>
            </a:r>
            <a:r>
              <a:rPr lang="it-IT" sz="3000" dirty="0" err="1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Jonas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 </a:t>
            </a:r>
            <a:r>
              <a:rPr lang="it-IT" sz="3000" dirty="0" err="1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Poole</a:t>
            </a:r>
            <a:endParaRPr lang="it-IT" sz="3000" dirty="0">
              <a:solidFill>
                <a:srgbClr val="002060"/>
              </a:solidFill>
              <a:ea typeface="WenQuanYi Zen Hei" charset="0"/>
              <a:cs typeface="WenQuanYi Zen Hei" charset="0"/>
            </a:endParaRPr>
          </a:p>
          <a:p>
            <a:pPr marL="341313" indent="-341313">
              <a:spcBef>
                <a:spcPts val="7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3000" u="sng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1916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: </a:t>
            </a:r>
            <a:r>
              <a:rPr lang="it-IT" sz="30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la </a:t>
            </a:r>
            <a:r>
              <a:rPr lang="it-IT" sz="3000" dirty="0" err="1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Kings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 Bay </a:t>
            </a:r>
            <a:r>
              <a:rPr lang="it-IT" sz="3000" dirty="0" err="1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Kull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 Company fonda Ny-Ålesund</a:t>
            </a:r>
          </a:p>
          <a:p>
            <a:pPr marL="341313" indent="-341313">
              <a:spcBef>
                <a:spcPts val="7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3000" u="sng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1916-1929: </a:t>
            </a:r>
            <a:r>
              <a:rPr lang="it-IT" sz="30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1° periodo minerario</a:t>
            </a:r>
            <a:endParaRPr lang="it-IT" sz="3000" dirty="0">
              <a:solidFill>
                <a:srgbClr val="002060"/>
              </a:solidFill>
              <a:ea typeface="WenQuanYi Zen Hei" charset="0"/>
              <a:cs typeface="WenQuanYi Zen Hei" charset="0"/>
            </a:endParaRPr>
          </a:p>
          <a:p>
            <a:pPr marL="341313" indent="-341313">
              <a:spcBef>
                <a:spcPts val="7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3000" u="sng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1933: </a:t>
            </a:r>
            <a:r>
              <a:rPr lang="it-IT" sz="30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la 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KBCK diventa una società pubblica</a:t>
            </a:r>
          </a:p>
          <a:p>
            <a:pPr marL="341313" indent="-341313">
              <a:spcBef>
                <a:spcPts val="7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3000" u="sng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1945-1963: </a:t>
            </a:r>
            <a:r>
              <a:rPr lang="it-IT" sz="30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2° periodo 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minerario</a:t>
            </a:r>
          </a:p>
          <a:p>
            <a:pPr marL="341313" indent="-341313">
              <a:spcBef>
                <a:spcPts val="7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3000" u="sng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1962: 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d</a:t>
            </a:r>
            <a:r>
              <a:rPr lang="it-IT" sz="30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isastro 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della KBKC</a:t>
            </a:r>
          </a:p>
          <a:p>
            <a:pPr marL="341313" indent="-341313">
              <a:spcBef>
                <a:spcPts val="7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it-IT" sz="3000" u="sng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1963: 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c</a:t>
            </a:r>
            <a:r>
              <a:rPr lang="it-IT" sz="3000" dirty="0" smtClean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hiusura </a:t>
            </a:r>
            <a:r>
              <a:rPr lang="it-IT" sz="3000" dirty="0">
                <a:solidFill>
                  <a:srgbClr val="002060"/>
                </a:solidFill>
                <a:ea typeface="WenQuanYi Zen Hei" charset="0"/>
                <a:cs typeface="WenQuanYi Zen Hei" charset="0"/>
              </a:rPr>
              <a:t>delle miniere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928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332656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u="sng" cap="small" dirty="0" smtClean="0">
                <a:solidFill>
                  <a:srgbClr val="002060"/>
                </a:solidFill>
              </a:rPr>
              <a:t>le stazioni di ricerca </a:t>
            </a:r>
            <a:r>
              <a:rPr lang="it-IT" sz="4000" b="1" i="1" u="sng" cap="small" dirty="0">
                <a:solidFill>
                  <a:srgbClr val="002060"/>
                </a:solidFill>
              </a:rPr>
              <a:t>a Ny-Ålesund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1966:	    1° Osservatorio Aurorale (Norvegia) </a:t>
            </a:r>
          </a:p>
          <a:p>
            <a:pPr eaLnBrk="1" hangingPunct="1"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1968:     </a:t>
            </a:r>
            <a:r>
              <a:rPr lang="it-IT" sz="1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Norwegian</a:t>
            </a: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Polar</a:t>
            </a: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Institute</a:t>
            </a: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(Norvegia)</a:t>
            </a:r>
          </a:p>
          <a:p>
            <a:pPr eaLnBrk="1" hangingPunct="1"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1990:     Alfred </a:t>
            </a:r>
            <a:r>
              <a:rPr lang="it-IT" sz="1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Wegener</a:t>
            </a: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Institute</a:t>
            </a: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(Germania)</a:t>
            </a:r>
          </a:p>
          <a:p>
            <a:pPr eaLnBrk="1" hangingPunct="1"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1991:     NIRP (Giappone)</a:t>
            </a:r>
          </a:p>
          <a:p>
            <a:pPr eaLnBrk="1" hangingPunct="1"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1992:     NERC (Gran Bretagna) </a:t>
            </a:r>
          </a:p>
          <a:p>
            <a:pPr eaLnBrk="1" hangingPunct="1"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1994:     Osservatorio Atmosfera (Germania)</a:t>
            </a:r>
          </a:p>
          <a:p>
            <a:pPr eaLnBrk="1" hangingPunct="1">
              <a:lnSpc>
                <a:spcPct val="90000"/>
              </a:lnSpc>
            </a:pPr>
            <a:r>
              <a:rPr lang="it-IT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1997:     CNR (Italia)</a:t>
            </a:r>
          </a:p>
          <a:p>
            <a:pPr eaLnBrk="1" hangingPunct="1"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1999:     IPEV (Francia)</a:t>
            </a:r>
          </a:p>
          <a:p>
            <a:pPr eaLnBrk="1" hangingPunct="1"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2002:     KOPRI (</a:t>
            </a:r>
            <a:r>
              <a:rPr lang="it-IT" sz="1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Korea</a:t>
            </a: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del Sud)</a:t>
            </a:r>
          </a:p>
          <a:p>
            <a:pPr eaLnBrk="1" hangingPunct="1"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2003:     Università di </a:t>
            </a:r>
            <a:r>
              <a:rPr lang="it-IT" sz="1800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Groningen</a:t>
            </a: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(Paesi Bassi)</a:t>
            </a:r>
          </a:p>
          <a:p>
            <a:pPr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2003:     AWIPEV (fusione di Germania e Francia) </a:t>
            </a:r>
          </a:p>
          <a:p>
            <a:pPr eaLnBrk="1" hangingPunct="1"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2004:     CAA (Cina)</a:t>
            </a:r>
          </a:p>
          <a:p>
            <a:pPr>
              <a:lnSpc>
                <a:spcPct val="90000"/>
              </a:lnSpc>
            </a:pPr>
            <a:r>
              <a:rPr lang="it-IT" sz="18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2008:     NCAOR (India)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it-IT" sz="18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bandier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88" y="-6784"/>
            <a:ext cx="9144000" cy="6858000"/>
          </a:xfrm>
          <a:prstGeom prst="rect">
            <a:avLst/>
          </a:prstGeom>
        </p:spPr>
      </p:pic>
      <p:pic>
        <p:nvPicPr>
          <p:cNvPr id="12" name="Picture 2073" descr="China-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191000"/>
            <a:ext cx="3048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2074"/>
          <p:cNvSpPr>
            <a:spLocks noChangeShapeType="1"/>
          </p:cNvSpPr>
          <p:nvPr/>
        </p:nvSpPr>
        <p:spPr bwMode="auto">
          <a:xfrm>
            <a:off x="2133600" y="4419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14" name="Picture 2069" descr="Soukorea-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267200"/>
            <a:ext cx="3048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67" descr="France-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4267200"/>
            <a:ext cx="3048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2074"/>
          <p:cNvSpPr>
            <a:spLocks noChangeShapeType="1"/>
          </p:cNvSpPr>
          <p:nvPr/>
        </p:nvSpPr>
        <p:spPr bwMode="auto">
          <a:xfrm>
            <a:off x="3131840" y="450912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7" name="Line 2074"/>
          <p:cNvSpPr>
            <a:spLocks noChangeShapeType="1"/>
          </p:cNvSpPr>
          <p:nvPr/>
        </p:nvSpPr>
        <p:spPr bwMode="auto">
          <a:xfrm>
            <a:off x="3563888" y="450912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8" name="Line 2074"/>
          <p:cNvSpPr>
            <a:spLocks noChangeShapeType="1"/>
          </p:cNvSpPr>
          <p:nvPr/>
        </p:nvSpPr>
        <p:spPr bwMode="auto">
          <a:xfrm>
            <a:off x="4211960" y="450912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19" name="Picture 2059" descr="Norway-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267200"/>
            <a:ext cx="3048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Line 2074"/>
          <p:cNvSpPr>
            <a:spLocks noChangeShapeType="1"/>
          </p:cNvSpPr>
          <p:nvPr/>
        </p:nvSpPr>
        <p:spPr bwMode="auto">
          <a:xfrm>
            <a:off x="5004048" y="450912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21" name="Picture 2060" descr="Germany-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4293096"/>
            <a:ext cx="3048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076" descr="Italy-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3356992"/>
            <a:ext cx="89922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ine 2074"/>
          <p:cNvSpPr>
            <a:spLocks noChangeShapeType="1"/>
          </p:cNvSpPr>
          <p:nvPr/>
        </p:nvSpPr>
        <p:spPr bwMode="auto">
          <a:xfrm>
            <a:off x="6372200" y="4077072"/>
            <a:ext cx="0" cy="6480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24" name="Picture 2066" descr="Germany-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4191000"/>
            <a:ext cx="3048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085" descr="Norway-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8384" y="4343400"/>
            <a:ext cx="3048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081" descr="Japan-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28384" y="4648200"/>
            <a:ext cx="30480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Line 2086"/>
          <p:cNvSpPr>
            <a:spLocks noChangeShapeType="1"/>
          </p:cNvSpPr>
          <p:nvPr/>
        </p:nvSpPr>
        <p:spPr bwMode="auto">
          <a:xfrm>
            <a:off x="84582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8" name="Line 2086"/>
          <p:cNvSpPr>
            <a:spLocks noChangeShapeType="1"/>
          </p:cNvSpPr>
          <p:nvPr/>
        </p:nvSpPr>
        <p:spPr bwMode="auto">
          <a:xfrm>
            <a:off x="8460432" y="4797152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29" name="Picture 2068" descr="Uk-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52800" y="5334000"/>
            <a:ext cx="304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072" descr="Netherla-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28" y="5229200"/>
            <a:ext cx="3048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04995" y="4747029"/>
            <a:ext cx="334009" cy="2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Line 2074"/>
          <p:cNvSpPr>
            <a:spLocks noChangeShapeType="1"/>
          </p:cNvSpPr>
          <p:nvPr/>
        </p:nvSpPr>
        <p:spPr bwMode="auto">
          <a:xfrm>
            <a:off x="4572000" y="494116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5" y="2492896"/>
            <a:ext cx="345639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059" descr="Norway-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2492896"/>
            <a:ext cx="3048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Immagine 3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16416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971800" y="6486091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Text Box 2055"/>
          <p:cNvSpPr txBox="1">
            <a:spLocks noChangeArrowheads="1"/>
          </p:cNvSpPr>
          <p:nvPr/>
        </p:nvSpPr>
        <p:spPr bwMode="auto">
          <a:xfrm>
            <a:off x="0" y="332656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000" b="1" i="1" u="sng" cap="small" dirty="0" smtClean="0">
                <a:solidFill>
                  <a:srgbClr val="002060"/>
                </a:solidFill>
              </a:rPr>
              <a:t>Il Villaggio internazionale di Ny-Ålesund</a:t>
            </a:r>
            <a:endParaRPr lang="it-IT" sz="4000" b="1" i="1" u="sng" cap="smal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055"/>
          <p:cNvSpPr txBox="1">
            <a:spLocks noChangeArrowheads="1"/>
          </p:cNvSpPr>
          <p:nvPr/>
        </p:nvSpPr>
        <p:spPr bwMode="auto">
          <a:xfrm>
            <a:off x="395536" y="332656"/>
            <a:ext cx="8568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4000" b="1" i="1" u="sng" cap="small" dirty="0" smtClean="0">
                <a:solidFill>
                  <a:srgbClr val="002060"/>
                </a:solidFill>
              </a:rPr>
              <a:t>Attività italiana a Ny-Ålesund</a:t>
            </a:r>
            <a:endParaRPr lang="it-IT" sz="4000" b="1" i="1" u="sng" cap="small" dirty="0">
              <a:solidFill>
                <a:srgbClr val="002060"/>
              </a:solidFill>
            </a:endParaRPr>
          </a:p>
        </p:txBody>
      </p:sp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5016" y="6187800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31840" y="6540859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u="sng" dirty="0" smtClean="0">
                <a:solidFill>
                  <a:srgbClr val="002060"/>
                </a:solidFill>
              </a:rPr>
              <a:t>1926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</a:rPr>
              <a:t>Spedizione</a:t>
            </a:r>
            <a:r>
              <a:rPr lang="en-US" sz="2800" dirty="0" smtClean="0">
                <a:solidFill>
                  <a:srgbClr val="002060"/>
                </a:solidFill>
              </a:rPr>
              <a:t> “Norge”</a:t>
            </a:r>
          </a:p>
          <a:p>
            <a:r>
              <a:rPr lang="en-US" sz="2800" u="sng" dirty="0" smtClean="0">
                <a:solidFill>
                  <a:srgbClr val="002060"/>
                </a:solidFill>
              </a:rPr>
              <a:t>1928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</a:rPr>
              <a:t>Spedizione</a:t>
            </a:r>
            <a:r>
              <a:rPr lang="en-US" sz="2800" dirty="0" smtClean="0">
                <a:solidFill>
                  <a:srgbClr val="002060"/>
                </a:solidFill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</a:rPr>
              <a:t>Dirigibile</a:t>
            </a:r>
            <a:r>
              <a:rPr lang="en-US" sz="2800" dirty="0" smtClean="0">
                <a:solidFill>
                  <a:srgbClr val="002060"/>
                </a:solidFill>
              </a:rPr>
              <a:t> Italia”</a:t>
            </a:r>
          </a:p>
          <a:p>
            <a:r>
              <a:rPr lang="en-US" sz="2800" u="sng" dirty="0" smtClean="0">
                <a:solidFill>
                  <a:srgbClr val="002060"/>
                </a:solidFill>
              </a:rPr>
              <a:t>1992/93</a:t>
            </a:r>
            <a:r>
              <a:rPr lang="en-US" sz="2800" dirty="0" smtClean="0">
                <a:solidFill>
                  <a:srgbClr val="002060"/>
                </a:solidFill>
              </a:rPr>
              <a:t>: 1° </a:t>
            </a:r>
            <a:r>
              <a:rPr lang="en-US" sz="2800" dirty="0" err="1" smtClean="0">
                <a:solidFill>
                  <a:srgbClr val="002060"/>
                </a:solidFill>
              </a:rPr>
              <a:t>Campagna</a:t>
            </a:r>
            <a:r>
              <a:rPr lang="en-US" sz="2800" dirty="0" smtClean="0">
                <a:solidFill>
                  <a:srgbClr val="002060"/>
                </a:solidFill>
              </a:rPr>
              <a:t> a </a:t>
            </a:r>
            <a:r>
              <a:rPr lang="en-US" sz="2800" dirty="0" err="1" smtClean="0">
                <a:solidFill>
                  <a:srgbClr val="002060"/>
                </a:solidFill>
              </a:rPr>
              <a:t>cura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dell’IIA</a:t>
            </a:r>
            <a:r>
              <a:rPr lang="en-US" sz="2800" dirty="0" smtClean="0">
                <a:solidFill>
                  <a:srgbClr val="002060"/>
                </a:solidFill>
              </a:rPr>
              <a:t> del CNR</a:t>
            </a:r>
          </a:p>
          <a:p>
            <a:r>
              <a:rPr lang="en-US" sz="2800" u="sng" dirty="0" smtClean="0">
                <a:solidFill>
                  <a:srgbClr val="002060"/>
                </a:solidFill>
              </a:rPr>
              <a:t>1994</a:t>
            </a:r>
            <a:r>
              <a:rPr lang="en-US" sz="2800" dirty="0" smtClean="0">
                <a:solidFill>
                  <a:srgbClr val="002060"/>
                </a:solidFill>
              </a:rPr>
              <a:t>: firma </a:t>
            </a:r>
            <a:r>
              <a:rPr lang="en-US" sz="2800" dirty="0" err="1" smtClean="0">
                <a:solidFill>
                  <a:srgbClr val="002060"/>
                </a:solidFill>
              </a:rPr>
              <a:t>contratto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tra</a:t>
            </a:r>
            <a:r>
              <a:rPr lang="en-US" sz="2800" dirty="0" smtClean="0">
                <a:solidFill>
                  <a:srgbClr val="002060"/>
                </a:solidFill>
              </a:rPr>
              <a:t> CNR e KB</a:t>
            </a:r>
          </a:p>
          <a:p>
            <a:r>
              <a:rPr lang="en-US" sz="2800" u="sng" dirty="0" smtClean="0">
                <a:solidFill>
                  <a:srgbClr val="002060"/>
                </a:solidFill>
              </a:rPr>
              <a:t>1995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</a:rPr>
              <a:t>primi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novembre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consegna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della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Stazione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Dirigibile</a:t>
            </a:r>
            <a:r>
              <a:rPr lang="en-US" sz="2800" dirty="0" smtClean="0">
                <a:solidFill>
                  <a:srgbClr val="002060"/>
                </a:solidFill>
              </a:rPr>
              <a:t> Italia </a:t>
            </a:r>
            <a:r>
              <a:rPr lang="en-US" sz="1400" i="1" u="sng" dirty="0" smtClean="0">
                <a:solidFill>
                  <a:srgbClr val="002060"/>
                </a:solidFill>
              </a:rPr>
              <a:t>(</a:t>
            </a:r>
            <a:r>
              <a:rPr lang="en-US" sz="1400" i="1" u="sng" dirty="0" err="1" smtClean="0">
                <a:solidFill>
                  <a:srgbClr val="002060"/>
                </a:solidFill>
              </a:rPr>
              <a:t>pochi</a:t>
            </a:r>
            <a:r>
              <a:rPr lang="en-US" sz="1400" i="1" u="sng" dirty="0" smtClean="0">
                <a:solidFill>
                  <a:srgbClr val="002060"/>
                </a:solidFill>
              </a:rPr>
              <a:t> </a:t>
            </a:r>
            <a:r>
              <a:rPr lang="en-US" sz="1400" i="1" u="sng" dirty="0" err="1" smtClean="0">
                <a:solidFill>
                  <a:srgbClr val="002060"/>
                </a:solidFill>
              </a:rPr>
              <a:t>giorni</a:t>
            </a:r>
            <a:r>
              <a:rPr lang="en-US" sz="1400" i="1" u="sng" dirty="0" smtClean="0">
                <a:solidFill>
                  <a:srgbClr val="002060"/>
                </a:solidFill>
              </a:rPr>
              <a:t> </a:t>
            </a:r>
            <a:r>
              <a:rPr lang="en-US" sz="1400" i="1" u="sng" dirty="0" err="1" smtClean="0">
                <a:solidFill>
                  <a:srgbClr val="002060"/>
                </a:solidFill>
              </a:rPr>
              <a:t>dopo</a:t>
            </a:r>
            <a:r>
              <a:rPr lang="en-US" sz="1400" i="1" u="sng" dirty="0" smtClean="0">
                <a:solidFill>
                  <a:srgbClr val="002060"/>
                </a:solidFill>
              </a:rPr>
              <a:t> un </a:t>
            </a:r>
            <a:r>
              <a:rPr lang="en-US" sz="1400" i="1" u="sng" dirty="0" err="1" smtClean="0">
                <a:solidFill>
                  <a:srgbClr val="002060"/>
                </a:solidFill>
              </a:rPr>
              <a:t>incendio</a:t>
            </a:r>
            <a:r>
              <a:rPr lang="en-US" sz="1400" i="1" u="sng" dirty="0" smtClean="0">
                <a:solidFill>
                  <a:srgbClr val="002060"/>
                </a:solidFill>
              </a:rPr>
              <a:t> la </a:t>
            </a:r>
            <a:r>
              <a:rPr lang="en-US" sz="1400" i="1" u="sng" dirty="0" err="1" smtClean="0">
                <a:solidFill>
                  <a:srgbClr val="002060"/>
                </a:solidFill>
              </a:rPr>
              <a:t>distrugge</a:t>
            </a:r>
            <a:r>
              <a:rPr lang="en-US" sz="1400" i="1" u="sng" dirty="0" smtClean="0">
                <a:solidFill>
                  <a:srgbClr val="002060"/>
                </a:solidFill>
              </a:rPr>
              <a:t>)</a:t>
            </a:r>
          </a:p>
          <a:p>
            <a:r>
              <a:rPr lang="en-US" sz="2800" u="sng" dirty="0" smtClean="0">
                <a:solidFill>
                  <a:srgbClr val="002060"/>
                </a:solidFill>
              </a:rPr>
              <a:t>1996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</a:rPr>
              <a:t>presa</a:t>
            </a:r>
            <a:r>
              <a:rPr lang="en-US" sz="2800" dirty="0" smtClean="0">
                <a:solidFill>
                  <a:srgbClr val="002060"/>
                </a:solidFill>
              </a:rPr>
              <a:t> in </a:t>
            </a:r>
            <a:r>
              <a:rPr lang="en-US" sz="2800" dirty="0" err="1" smtClean="0">
                <a:solidFill>
                  <a:srgbClr val="002060"/>
                </a:solidFill>
              </a:rPr>
              <a:t>carico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della</a:t>
            </a:r>
            <a:r>
              <a:rPr lang="en-US" sz="2800" dirty="0" smtClean="0">
                <a:solidFill>
                  <a:srgbClr val="002060"/>
                </a:solidFill>
              </a:rPr>
              <a:t> SDI</a:t>
            </a:r>
          </a:p>
          <a:p>
            <a:r>
              <a:rPr lang="en-US" sz="2800" u="sng" dirty="0" smtClean="0">
                <a:solidFill>
                  <a:srgbClr val="002060"/>
                </a:solidFill>
              </a:rPr>
              <a:t>1997</a:t>
            </a:r>
            <a:r>
              <a:rPr lang="en-US" sz="2800" dirty="0" smtClean="0">
                <a:solidFill>
                  <a:srgbClr val="002060"/>
                </a:solidFill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</a:rPr>
              <a:t>apertura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ufficiale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15008" y="332656"/>
            <a:ext cx="8640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1" u="sng" cap="small" dirty="0" err="1" smtClean="0">
                <a:solidFill>
                  <a:schemeClr val="tx2">
                    <a:lumMod val="75000"/>
                  </a:schemeClr>
                </a:solidFill>
              </a:rPr>
              <a:t>Mandays</a:t>
            </a:r>
            <a:r>
              <a:rPr lang="it-IT" sz="44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 al Dirigibile Italia </a:t>
            </a:r>
            <a:r>
              <a:rPr lang="it-IT" sz="32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(1997-2014</a:t>
            </a:r>
            <a:r>
              <a:rPr lang="it-IT" sz="44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GB" sz="4400" dirty="0"/>
          </a:p>
        </p:txBody>
      </p:sp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246413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537417"/>
              </p:ext>
            </p:extLst>
          </p:nvPr>
        </p:nvGraphicFramePr>
        <p:xfrm>
          <a:off x="755576" y="905396"/>
          <a:ext cx="7941121" cy="55034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31840" y="6514224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3" descr="SDI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16632"/>
            <a:ext cx="77724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b="1" i="1" u="sng" cap="small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Stazione Dirigibile Italia</a:t>
            </a:r>
            <a:endParaRPr lang="it-IT" b="1" i="1" u="sng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3965" y="6188239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17524" y="6504400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179512" y="4131279"/>
            <a:ext cx="8236725" cy="2250049"/>
          </a:xfrm>
        </p:spPr>
        <p:txBody>
          <a:bodyPr/>
          <a:lstStyle/>
          <a:p>
            <a:pPr>
              <a:defRPr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</a:rPr>
              <a:t>330 mq di superficie totale</a:t>
            </a:r>
          </a:p>
          <a:p>
            <a:pPr>
              <a:defRPr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</a:rPr>
              <a:t>7 posti letto interni </a:t>
            </a:r>
          </a:p>
          <a:p>
            <a:pPr>
              <a:defRPr/>
            </a:pPr>
            <a:r>
              <a:rPr lang="it-IT" b="1" dirty="0">
                <a:solidFill>
                  <a:schemeClr val="tx2">
                    <a:lumMod val="50000"/>
                  </a:schemeClr>
                </a:solidFill>
              </a:rPr>
              <a:t>170 mq di laboratori per </a:t>
            </a:r>
            <a:r>
              <a:rPr lang="it-IT" b="1" dirty="0" err="1">
                <a:solidFill>
                  <a:schemeClr val="tx2">
                    <a:lumMod val="50000"/>
                  </a:schemeClr>
                </a:solidFill>
              </a:rPr>
              <a:t>max</a:t>
            </a:r>
            <a:r>
              <a:rPr lang="it-IT" b="1" dirty="0">
                <a:solidFill>
                  <a:schemeClr val="tx2">
                    <a:lumMod val="50000"/>
                  </a:schemeClr>
                </a:solidFill>
              </a:rPr>
              <a:t> 20 ricercatori</a:t>
            </a:r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 descr="C:\Users\roberto.sparapani\Desktop\foto artico\notturna da su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2" name="Immagin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45016" y="618760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egnaposto piè di pagina 13"/>
          <p:cNvSpPr txBox="1">
            <a:spLocks/>
          </p:cNvSpPr>
          <p:nvPr/>
        </p:nvSpPr>
        <p:spPr>
          <a:xfrm>
            <a:off x="3131840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100" i="1" dirty="0" smtClean="0"/>
              <a:t>Pisa, 28 Aprile 2015</a:t>
            </a:r>
            <a:endParaRPr lang="it-IT" sz="1100" i="1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1520" y="116633"/>
            <a:ext cx="8712968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Stazione Dirigibile Italia è accessibile tutto l’anno ma abitualmente viene utilizzata da febbraio </a:t>
            </a:r>
            <a:r>
              <a:rPr kumimoji="0" lang="it-IT" sz="2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 ottobre </a:t>
            </a:r>
            <a:endParaRPr kumimoji="0" lang="it-IT" sz="2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" y="13033"/>
            <a:ext cx="9136289" cy="6844967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6542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0" y="0"/>
            <a:ext cx="9144000" cy="6939707"/>
            <a:chOff x="-2466" y="463"/>
            <a:chExt cx="40052" cy="28921"/>
          </a:xfrm>
        </p:grpSpPr>
        <p:sp>
          <p:nvSpPr>
            <p:cNvPr id="1027" name="AutoShape 3"/>
            <p:cNvSpPr>
              <a:spLocks noChangeAspect="1" noChangeArrowheads="1"/>
            </p:cNvSpPr>
            <p:nvPr/>
          </p:nvSpPr>
          <p:spPr bwMode="auto">
            <a:xfrm>
              <a:off x="2281" y="4251"/>
              <a:ext cx="32483" cy="228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466" y="463"/>
              <a:ext cx="40052" cy="28921"/>
            </a:xfrm>
            <a:prstGeom prst="rect">
              <a:avLst/>
            </a:prstGeom>
            <a:noFill/>
          </p:spPr>
        </p:pic>
      </p:grpSp>
      <p:sp>
        <p:nvSpPr>
          <p:cNvPr id="7" name="Stella a 5 punte 6"/>
          <p:cNvSpPr/>
          <p:nvPr/>
        </p:nvSpPr>
        <p:spPr>
          <a:xfrm>
            <a:off x="2483768" y="1844824"/>
            <a:ext cx="266328" cy="19432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2771800" y="1916832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Mooring  MDI 14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7" name="Immagin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133739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525246"/>
            <a:ext cx="2895600" cy="365125"/>
          </a:xfrm>
        </p:spPr>
        <p:txBody>
          <a:bodyPr/>
          <a:lstStyle/>
          <a:p>
            <a:r>
              <a:rPr lang="it-IT" sz="1100" i="1" dirty="0" smtClean="0"/>
              <a:t>Pisa, 28 Aprile 2015</a:t>
            </a:r>
            <a:endParaRPr lang="it-IT" sz="1100" i="1" dirty="0"/>
          </a:p>
        </p:txBody>
      </p:sp>
      <p:sp>
        <p:nvSpPr>
          <p:cNvPr id="12" name="Text Box 2055"/>
          <p:cNvSpPr txBox="1">
            <a:spLocks noChangeArrowheads="1"/>
          </p:cNvSpPr>
          <p:nvPr/>
        </p:nvSpPr>
        <p:spPr bwMode="auto">
          <a:xfrm>
            <a:off x="-221609" y="209813"/>
            <a:ext cx="95872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i="1" u="sng" cap="small" dirty="0" smtClean="0">
                <a:solidFill>
                  <a:srgbClr val="002060"/>
                </a:solidFill>
              </a:rPr>
              <a:t>Ubicazione </a:t>
            </a:r>
            <a:r>
              <a:rPr lang="it-IT" sz="3600" b="1" i="1" u="sng" cap="small" dirty="0">
                <a:solidFill>
                  <a:srgbClr val="002060"/>
                </a:solidFill>
              </a:rPr>
              <a:t>i</a:t>
            </a:r>
            <a:r>
              <a:rPr lang="it-IT" sz="3600" b="1" i="1" u="sng" cap="small" dirty="0" smtClean="0">
                <a:solidFill>
                  <a:srgbClr val="002060"/>
                </a:solidFill>
              </a:rPr>
              <a:t>nfrastrutture italiane a Ny-Alesund</a:t>
            </a:r>
            <a:endParaRPr lang="it-IT" sz="3600" b="1" i="1" u="sng" cap="small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SCN05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196975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324600" y="4419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37896" name="Picture 8" descr="image011"/>
          <p:cNvPicPr>
            <a:picLocks noChangeAspect="1" noChangeArrowheads="1"/>
          </p:cNvPicPr>
          <p:nvPr/>
        </p:nvPicPr>
        <p:blipFill>
          <a:blip r:embed="rId4" cstate="print"/>
          <a:srcRect l="13124" t="17497" r="13124" b="17497"/>
          <a:stretch>
            <a:fillRect/>
          </a:stretch>
        </p:blipFill>
        <p:spPr bwMode="auto">
          <a:xfrm>
            <a:off x="3059832" y="5445224"/>
            <a:ext cx="1512168" cy="999269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</p:spPr>
      </p:pic>
      <p:pic>
        <p:nvPicPr>
          <p:cNvPr id="37897" name="Picture 9" descr="BT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365104"/>
            <a:ext cx="210093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Freeform 10"/>
          <p:cNvSpPr>
            <a:spLocks/>
          </p:cNvSpPr>
          <p:nvPr/>
        </p:nvSpPr>
        <p:spPr bwMode="auto">
          <a:xfrm rot="780351">
            <a:off x="3221038" y="1304925"/>
            <a:ext cx="1066800" cy="3649663"/>
          </a:xfrm>
          <a:custGeom>
            <a:avLst/>
            <a:gdLst>
              <a:gd name="T0" fmla="*/ 1112 w 1112"/>
              <a:gd name="T1" fmla="*/ 0 h 2208"/>
              <a:gd name="T2" fmla="*/ 392 w 1112"/>
              <a:gd name="T3" fmla="*/ 288 h 2208"/>
              <a:gd name="T4" fmla="*/ 104 w 1112"/>
              <a:gd name="T5" fmla="*/ 624 h 2208"/>
              <a:gd name="T6" fmla="*/ 8 w 1112"/>
              <a:gd name="T7" fmla="*/ 1008 h 2208"/>
              <a:gd name="T8" fmla="*/ 56 w 1112"/>
              <a:gd name="T9" fmla="*/ 1344 h 2208"/>
              <a:gd name="T10" fmla="*/ 200 w 1112"/>
              <a:gd name="T11" fmla="*/ 1632 h 2208"/>
              <a:gd name="T12" fmla="*/ 488 w 1112"/>
              <a:gd name="T13" fmla="*/ 1968 h 2208"/>
              <a:gd name="T14" fmla="*/ 824 w 1112"/>
              <a:gd name="T15" fmla="*/ 2160 h 2208"/>
              <a:gd name="T16" fmla="*/ 1064 w 1112"/>
              <a:gd name="T17" fmla="*/ 2208 h 22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12"/>
              <a:gd name="T28" fmla="*/ 0 h 2208"/>
              <a:gd name="T29" fmla="*/ 1112 w 1112"/>
              <a:gd name="T30" fmla="*/ 2208 h 22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12" h="2208">
                <a:moveTo>
                  <a:pt x="1112" y="0"/>
                </a:moveTo>
                <a:cubicBezTo>
                  <a:pt x="836" y="92"/>
                  <a:pt x="560" y="184"/>
                  <a:pt x="392" y="288"/>
                </a:cubicBezTo>
                <a:cubicBezTo>
                  <a:pt x="224" y="392"/>
                  <a:pt x="168" y="504"/>
                  <a:pt x="104" y="624"/>
                </a:cubicBezTo>
                <a:cubicBezTo>
                  <a:pt x="40" y="744"/>
                  <a:pt x="16" y="888"/>
                  <a:pt x="8" y="1008"/>
                </a:cubicBezTo>
                <a:cubicBezTo>
                  <a:pt x="0" y="1128"/>
                  <a:pt x="24" y="1240"/>
                  <a:pt x="56" y="1344"/>
                </a:cubicBezTo>
                <a:cubicBezTo>
                  <a:pt x="88" y="1448"/>
                  <a:pt x="128" y="1528"/>
                  <a:pt x="200" y="1632"/>
                </a:cubicBezTo>
                <a:cubicBezTo>
                  <a:pt x="272" y="1736"/>
                  <a:pt x="384" y="1880"/>
                  <a:pt x="488" y="1968"/>
                </a:cubicBezTo>
                <a:cubicBezTo>
                  <a:pt x="592" y="2056"/>
                  <a:pt x="728" y="2120"/>
                  <a:pt x="824" y="2160"/>
                </a:cubicBezTo>
                <a:cubicBezTo>
                  <a:pt x="920" y="2200"/>
                  <a:pt x="1016" y="2200"/>
                  <a:pt x="1064" y="2208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it-IT"/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3733800" y="4953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4495800" y="1295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it-IT">
              <a:solidFill>
                <a:schemeClr val="tx1"/>
              </a:solidFill>
            </a:endParaRPr>
          </a:p>
        </p:txBody>
      </p:sp>
      <p:pic>
        <p:nvPicPr>
          <p:cNvPr id="37903" name="Picture 15" descr="BASEJPG"/>
          <p:cNvPicPr>
            <a:picLocks noChangeAspect="1" noChangeArrowheads="1"/>
          </p:cNvPicPr>
          <p:nvPr/>
        </p:nvPicPr>
        <p:blipFill>
          <a:blip r:embed="rId6" cstate="print"/>
          <a:srcRect l="3000" t="4518" r="3000" b="4518"/>
          <a:stretch>
            <a:fillRect/>
          </a:stretch>
        </p:blipFill>
        <p:spPr bwMode="auto">
          <a:xfrm>
            <a:off x="1475656" y="1052736"/>
            <a:ext cx="1827212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4037393" y="4764355"/>
            <a:ext cx="30764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it-IT" sz="4000" b="1" i="1" dirty="0" smtClean="0">
                <a:solidFill>
                  <a:srgbClr val="FF0000"/>
                </a:solidFill>
                <a:latin typeface="Comic Sans MS" pitchFamily="66" charset="0"/>
              </a:rPr>
              <a:t>Antartide</a:t>
            </a:r>
            <a:endParaRPr lang="it-IT" sz="4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5292079" y="620688"/>
            <a:ext cx="20051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4000" b="1" i="1" dirty="0" err="1" smtClean="0">
                <a:solidFill>
                  <a:srgbClr val="002060"/>
                </a:solidFill>
                <a:latin typeface="Comic Sans MS" pitchFamily="66" charset="0"/>
              </a:rPr>
              <a:t>Arctico</a:t>
            </a:r>
            <a:endParaRPr lang="en-US" sz="4000" b="1" i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1" name="Text Box 16"/>
          <p:cNvSpPr txBox="1"/>
          <p:nvPr/>
        </p:nvSpPr>
        <p:spPr>
          <a:xfrm>
            <a:off x="251520" y="5589240"/>
            <a:ext cx="2286110" cy="2923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1" rIns="91430" bIns="45711" anchor="t" anchorCtr="0" compatLnSpc="1">
            <a:spAutoFit/>
          </a:bodyPr>
          <a:lstStyle/>
          <a:p>
            <a:pPr defTabSz="829452">
              <a:spcBef>
                <a:spcPts val="726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300" b="1" i="1" dirty="0" smtClean="0">
                <a:solidFill>
                  <a:srgbClr val="FF0000"/>
                </a:solidFill>
                <a:latin typeface="Comic Sans MS" pitchFamily="66"/>
              </a:rPr>
              <a:t>Stazione Mario Zucchelli</a:t>
            </a:r>
            <a:endParaRPr lang="it-IT" sz="1300" b="1" i="1" dirty="0">
              <a:solidFill>
                <a:srgbClr val="FF0000"/>
              </a:solidFill>
              <a:latin typeface="Comic Sans MS" pitchFamily="66"/>
            </a:endParaRPr>
          </a:p>
        </p:txBody>
      </p:sp>
      <p:sp>
        <p:nvSpPr>
          <p:cNvPr id="22" name="Text Box 16"/>
          <p:cNvSpPr txBox="1"/>
          <p:nvPr/>
        </p:nvSpPr>
        <p:spPr>
          <a:xfrm>
            <a:off x="3005572" y="6444493"/>
            <a:ext cx="1872208" cy="2923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1" rIns="91430" bIns="45711" anchor="t" anchorCtr="0" compatLnSpc="1">
            <a:spAutoFit/>
          </a:bodyPr>
          <a:lstStyle/>
          <a:p>
            <a:pPr defTabSz="829452">
              <a:spcBef>
                <a:spcPts val="726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300" b="1" i="1" dirty="0" smtClean="0">
                <a:solidFill>
                  <a:srgbClr val="FF0000"/>
                </a:solidFill>
                <a:latin typeface="Comic Sans MS" pitchFamily="66"/>
              </a:rPr>
              <a:t>Stazione Concordia</a:t>
            </a:r>
            <a:endParaRPr lang="it-IT" sz="1300" b="1" i="1" dirty="0">
              <a:solidFill>
                <a:srgbClr val="FF0000"/>
              </a:solidFill>
              <a:latin typeface="Comic Sans MS" pitchFamily="66"/>
            </a:endParaRPr>
          </a:p>
        </p:txBody>
      </p:sp>
      <p:pic>
        <p:nvPicPr>
          <p:cNvPr id="28" name="Immagine 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4448" y="6390995"/>
            <a:ext cx="395536" cy="30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6"/>
          <p:cNvSpPr txBox="1"/>
          <p:nvPr/>
        </p:nvSpPr>
        <p:spPr>
          <a:xfrm>
            <a:off x="1213306" y="974391"/>
            <a:ext cx="2286110" cy="2923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1" rIns="91430" bIns="45711" anchor="t" anchorCtr="0" compatLnSpc="1">
            <a:spAutoFit/>
          </a:bodyPr>
          <a:lstStyle/>
          <a:p>
            <a:pPr defTabSz="829452">
              <a:spcBef>
                <a:spcPts val="726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300" b="1" i="1" dirty="0">
                <a:solidFill>
                  <a:srgbClr val="002060"/>
                </a:solidFill>
                <a:latin typeface="Comic Sans MS" pitchFamily="66"/>
              </a:rPr>
              <a:t>Stazione Dirigibile Italia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876256" y="1196752"/>
            <a:ext cx="208823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  <a:tabLst>
                <a:tab pos="179388" algn="l"/>
              </a:tabLst>
            </a:pPr>
            <a:r>
              <a:rPr lang="it-IT" b="1" dirty="0" smtClean="0">
                <a:solidFill>
                  <a:srgbClr val="002060"/>
                </a:solidFill>
              </a:rPr>
              <a:t>Ghiaccio pari a 10 milioni di kmq</a:t>
            </a:r>
          </a:p>
          <a:p>
            <a:pPr marL="179388" indent="-179388">
              <a:buFont typeface="Arial" pitchFamily="34" charset="0"/>
              <a:buChar char="•"/>
              <a:tabLst>
                <a:tab pos="179388" algn="l"/>
              </a:tabLst>
            </a:pPr>
            <a:r>
              <a:rPr lang="it-IT" b="1" dirty="0" smtClean="0">
                <a:solidFill>
                  <a:srgbClr val="002060"/>
                </a:solidFill>
              </a:rPr>
              <a:t>1.500 m la profondità media</a:t>
            </a:r>
          </a:p>
          <a:p>
            <a:pPr marL="179388" indent="-179388">
              <a:buFont typeface="Arial" pitchFamily="34" charset="0"/>
              <a:buChar char="•"/>
              <a:tabLst>
                <a:tab pos="179388" algn="l"/>
              </a:tabLst>
            </a:pPr>
            <a:r>
              <a:rPr lang="it-IT" b="1" dirty="0" smtClean="0">
                <a:solidFill>
                  <a:srgbClr val="002060"/>
                </a:solidFill>
              </a:rPr>
              <a:t>Non è un continente</a:t>
            </a:r>
          </a:p>
          <a:p>
            <a:pPr marL="179388" indent="-179388">
              <a:buFont typeface="Arial" pitchFamily="34" charset="0"/>
              <a:buChar char="•"/>
              <a:tabLst>
                <a:tab pos="179388" algn="l"/>
              </a:tabLst>
            </a:pP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788024" y="5421992"/>
            <a:ext cx="396044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  <a:tabLst>
                <a:tab pos="179388" algn="l"/>
              </a:tabLst>
            </a:pPr>
            <a:r>
              <a:rPr lang="it-IT" b="1" dirty="0" smtClean="0">
                <a:solidFill>
                  <a:srgbClr val="FF0000"/>
                </a:solidFill>
              </a:rPr>
              <a:t>E’ un continente con una superficie di 14 milioni di kmq</a:t>
            </a:r>
          </a:p>
          <a:p>
            <a:pPr marL="179388" indent="-179388">
              <a:buFont typeface="Arial" pitchFamily="34" charset="0"/>
              <a:buChar char="•"/>
              <a:tabLst>
                <a:tab pos="179388" algn="l"/>
              </a:tabLst>
            </a:pPr>
            <a:r>
              <a:rPr lang="it-IT" b="1" dirty="0" smtClean="0">
                <a:solidFill>
                  <a:srgbClr val="FF0000"/>
                </a:solidFill>
              </a:rPr>
              <a:t>Superficie 1.5 volte l’Europa</a:t>
            </a:r>
          </a:p>
          <a:p>
            <a:pPr marL="179388" indent="-179388">
              <a:buFont typeface="Arial" pitchFamily="34" charset="0"/>
              <a:buChar char="•"/>
              <a:tabLst>
                <a:tab pos="179388" algn="l"/>
              </a:tabLst>
            </a:pPr>
            <a:r>
              <a:rPr lang="it-IT" b="1" dirty="0" smtClean="0">
                <a:solidFill>
                  <a:srgbClr val="FF0000"/>
                </a:solidFill>
              </a:rPr>
              <a:t>Ghiaccio pari al 68% di acqua dolce</a:t>
            </a:r>
          </a:p>
          <a:p>
            <a:pPr marL="179388" indent="-179388">
              <a:buFont typeface="Arial" pitchFamily="34" charset="0"/>
              <a:buChar char="•"/>
              <a:tabLst>
                <a:tab pos="179388" algn="l"/>
              </a:tabLst>
            </a:pP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323528" y="0"/>
            <a:ext cx="84249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La </a:t>
            </a:r>
            <a:r>
              <a:rPr lang="en-US" sz="4400" b="1" i="1" u="sng" cap="small" dirty="0" err="1" smtClean="0">
                <a:solidFill>
                  <a:schemeClr val="tx2">
                    <a:lumMod val="75000"/>
                  </a:schemeClr>
                </a:solidFill>
              </a:rPr>
              <a:t>Ricerca</a:t>
            </a:r>
            <a:r>
              <a:rPr lang="en-US" sz="44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400" b="1" i="1" u="sng" cap="small" dirty="0" err="1" smtClean="0">
                <a:solidFill>
                  <a:schemeClr val="tx2">
                    <a:lumMod val="75000"/>
                  </a:schemeClr>
                </a:solidFill>
              </a:rPr>
              <a:t>Italiana</a:t>
            </a:r>
            <a:r>
              <a:rPr lang="en-US" sz="44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400" b="1" i="1" u="sng" cap="small" dirty="0" err="1" smtClean="0">
                <a:solidFill>
                  <a:schemeClr val="tx2">
                    <a:lumMod val="75000"/>
                  </a:schemeClr>
                </a:solidFill>
              </a:rPr>
              <a:t>nelle</a:t>
            </a:r>
            <a:r>
              <a:rPr lang="en-US" sz="44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400" b="1" i="1" u="sng" cap="small" dirty="0" err="1" smtClean="0">
                <a:solidFill>
                  <a:schemeClr val="tx2">
                    <a:lumMod val="75000"/>
                  </a:schemeClr>
                </a:solidFill>
              </a:rPr>
              <a:t>aree</a:t>
            </a:r>
            <a:r>
              <a:rPr lang="en-US" sz="44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 Polari</a:t>
            </a:r>
            <a:endParaRPr lang="en-GB" sz="4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62300" y="6573629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WINDOWS\Desktop\Emiliano\IIA-Polarnet\Progetto Strategico Artico\Foto Artico\Attività e Varie\Salvatori\Salvatori 3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35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/>
          <p:nvPr/>
        </p:nvSpPr>
        <p:spPr>
          <a:xfrm>
            <a:off x="684213" y="228600"/>
            <a:ext cx="7848600" cy="75247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36860" bIns="0" anchorCtr="1"/>
          <a:lstStyle/>
          <a:p>
            <a:pPr algn="ctr" defTabSz="829452" fontAlgn="auto">
              <a:spcBef>
                <a:spcPts val="2177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1" i="1" kern="0" dirty="0" err="1">
                <a:solidFill>
                  <a:srgbClr val="C00000"/>
                </a:solidFill>
                <a:latin typeface="+mn-lt"/>
              </a:rPr>
              <a:t>…………………………………</a:t>
            </a:r>
            <a:r>
              <a:rPr lang="it-IT" sz="4000" b="1" i="1" kern="0" dirty="0">
                <a:solidFill>
                  <a:srgbClr val="C00000"/>
                </a:solidFill>
                <a:latin typeface="+mn-lt"/>
              </a:rPr>
              <a:t>..</a:t>
            </a:r>
          </a:p>
        </p:txBody>
      </p:sp>
      <p:pic>
        <p:nvPicPr>
          <p:cNvPr id="40963" name="Picture 1" descr="Z:\AAA_DTA-comune\Campagne_artico\campagna_artico_2010\7marzo\DSC_7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17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6133739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egnaposto piè di pagina 13"/>
          <p:cNvSpPr txBox="1">
            <a:spLocks noGrp="1"/>
          </p:cNvSpPr>
          <p:nvPr>
            <p:ph type="ftr" sz="quarter" idx="11"/>
          </p:nvPr>
        </p:nvSpPr>
        <p:spPr>
          <a:xfrm>
            <a:off x="3018021" y="63720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Pisa, 28 Aprile 2015</a:t>
            </a:r>
            <a:endParaRPr kumimoji="0" lang="it-IT" sz="11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419872" y="31901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t-IT" sz="3200" b="1" i="1" u="sng" cap="small" dirty="0">
                <a:solidFill>
                  <a:srgbClr val="002060"/>
                </a:solidFill>
              </a:rPr>
              <a:t>Torre Amundsen Nobile</a:t>
            </a:r>
          </a:p>
          <a:p>
            <a:pPr lvl="0" algn="ctr">
              <a:spcBef>
                <a:spcPct val="0"/>
              </a:spcBef>
              <a:defRPr/>
            </a:pPr>
            <a:r>
              <a:rPr lang="it-IT" sz="3200" b="1" i="1" cap="small" dirty="0">
                <a:solidFill>
                  <a:srgbClr val="002060"/>
                </a:solidFill>
              </a:rPr>
              <a:t>la risposta scientifica italiana nel sistema internazionale artico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124200" y="2743433"/>
            <a:ext cx="5489768" cy="235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it-IT" sz="2400" u="sng" cap="small" dirty="0" smtClean="0">
                <a:solidFill>
                  <a:srgbClr val="002060"/>
                </a:solidFill>
              </a:rPr>
              <a:t>Principali caratteristiche della CCT:</a:t>
            </a:r>
          </a:p>
          <a:p>
            <a:pPr marL="457200" lvl="0" indent="-4572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000" dirty="0" smtClean="0">
                <a:solidFill>
                  <a:srgbClr val="002060"/>
                </a:solidFill>
              </a:rPr>
              <a:t>34 m implementabili a 50 m </a:t>
            </a:r>
          </a:p>
          <a:p>
            <a:pPr marL="457200" lvl="0" indent="-4572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000" dirty="0" smtClean="0">
                <a:solidFill>
                  <a:srgbClr val="002060"/>
                </a:solidFill>
              </a:rPr>
              <a:t>17 piani connessi alla rete</a:t>
            </a:r>
          </a:p>
          <a:p>
            <a:pPr marL="457200" lvl="0" indent="-4572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000" dirty="0" smtClean="0">
                <a:solidFill>
                  <a:srgbClr val="002060"/>
                </a:solidFill>
              </a:rPr>
              <a:t>oltre 25 strumenti di misura installati</a:t>
            </a:r>
          </a:p>
          <a:p>
            <a:pPr marL="457200" lvl="0" indent="-4572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000" dirty="0" smtClean="0">
                <a:solidFill>
                  <a:srgbClr val="002060"/>
                </a:solidFill>
              </a:rPr>
              <a:t>disponibilità dei dati in tempo reale</a:t>
            </a:r>
          </a:p>
          <a:p>
            <a:pPr marL="457200" lvl="0" indent="-45720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it-IT" sz="2000" dirty="0" smtClean="0">
                <a:solidFill>
                  <a:srgbClr val="002060"/>
                </a:solidFill>
              </a:rPr>
              <a:t>effettuate 4 campagne di intercalibrazione in 2 anni</a:t>
            </a:r>
          </a:p>
        </p:txBody>
      </p:sp>
    </p:spTree>
    <p:extLst>
      <p:ext uri="{BB962C8B-B14F-4D97-AF65-F5344CB8AC3E}">
        <p14:creationId xmlns:p14="http://schemas.microsoft.com/office/powerpoint/2010/main" val="40361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Grafico</a:t>
            </a:r>
            <a:r>
              <a:rPr lang="en-US" dirty="0" smtClean="0"/>
              <a:t> </a:t>
            </a:r>
            <a:r>
              <a:rPr lang="en-US" dirty="0" err="1" smtClean="0"/>
              <a:t>presenze</a:t>
            </a:r>
            <a:r>
              <a:rPr lang="en-US" dirty="0" smtClean="0"/>
              <a:t> </a:t>
            </a:r>
            <a:r>
              <a:rPr lang="en-US" dirty="0" err="1" smtClean="0"/>
              <a:t>generali</a:t>
            </a:r>
            <a:r>
              <a:rPr lang="en-US" dirty="0" smtClean="0"/>
              <a:t> </a:t>
            </a:r>
            <a:r>
              <a:rPr lang="en-US" dirty="0" err="1" smtClean="0"/>
              <a:t>nyalesund</a:t>
            </a:r>
            <a:r>
              <a:rPr lang="en-US" dirty="0" smtClean="0"/>
              <a:t> per </a:t>
            </a:r>
            <a:r>
              <a:rPr lang="en-US" dirty="0" err="1" smtClean="0"/>
              <a:t>anni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 descr="C:\Users\ROBERT~1.SPA\AppData\Local\Temp\20130612_174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323528" y="332656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Interno del Laboratorio Gruvebadet </a:t>
            </a:r>
            <a:r>
              <a:rPr lang="it-IT" sz="28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completamente ristrutturato nel 2013 </a:t>
            </a:r>
            <a:endParaRPr lang="en-GB" sz="2800" dirty="0"/>
          </a:p>
        </p:txBody>
      </p:sp>
      <p:pic>
        <p:nvPicPr>
          <p:cNvPr id="10" name="Immagin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6191705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062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:\Users\roberto.sparapani\Desktop\Rebis Film\P111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36044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:\Users\tiziana.ciciotti\AppData\Local\Microsoft\Windows\Temporary Internet Files\Content.Outlook\SE0RFRNJ\D0473-688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08920"/>
            <a:ext cx="4932040" cy="336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4644008" cy="2520280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Attività relativa alla Circolazione Stratosferica </a:t>
            </a:r>
          </a:p>
          <a:p>
            <a:pPr algn="ctr"/>
            <a:r>
              <a:rPr lang="it-IT" sz="20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 (a cura dell’</a:t>
            </a:r>
            <a:r>
              <a:rPr lang="it-IT" sz="2000" b="1" i="1" u="sng" cap="small" dirty="0" err="1" smtClean="0">
                <a:solidFill>
                  <a:schemeClr val="tx2">
                    <a:lumMod val="75000"/>
                  </a:schemeClr>
                </a:solidFill>
              </a:rPr>
              <a:t>Univ</a:t>
            </a:r>
            <a:r>
              <a:rPr lang="it-IT" sz="20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. di Roma La Sapienza)</a:t>
            </a:r>
            <a:endParaRPr lang="en-GB" sz="2000" dirty="0"/>
          </a:p>
        </p:txBody>
      </p:sp>
      <p:pic>
        <p:nvPicPr>
          <p:cNvPr id="12" name="Immagin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133739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piè di pagina 13"/>
          <p:cNvSpPr txBox="1">
            <a:spLocks noGrp="1"/>
          </p:cNvSpPr>
          <p:nvPr>
            <p:ph type="ftr" sz="quarter" idx="11"/>
          </p:nvPr>
        </p:nvSpPr>
        <p:spPr>
          <a:xfrm>
            <a:off x="3124200" y="645854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Pisa, 28 Aprile 2015</a:t>
            </a:r>
            <a:endParaRPr kumimoji="0" lang="it-IT" sz="11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2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oberto.sparapani\Desktop\foto artico\campo remot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162"/>
            <a:ext cx="9144000" cy="6858000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971600" y="476672"/>
            <a:ext cx="75608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Campi remoti</a:t>
            </a:r>
          </a:p>
          <a:p>
            <a:pPr algn="ctr"/>
            <a:endParaRPr lang="it-IT" sz="4400" b="1" i="1" u="sng" cap="small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3920" y="6236226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4101142" y="1268760"/>
            <a:ext cx="1293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i="1" u="sng" cap="small" dirty="0" smtClean="0">
                <a:solidFill>
                  <a:schemeClr val="tx2">
                    <a:lumMod val="75000"/>
                  </a:schemeClr>
                </a:solidFill>
              </a:rPr>
              <a:t> (CNR IDPA)</a:t>
            </a:r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087688" y="6504037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30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magine 3" descr="cuccioli_di_orso_bian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2459198"/>
            <a:ext cx="5660230" cy="4406966"/>
          </a:xfrm>
          <a:prstGeom prst="rect">
            <a:avLst/>
          </a:prstGeom>
        </p:spPr>
      </p:pic>
      <p:pic>
        <p:nvPicPr>
          <p:cNvPr id="5" name="Immagine 4" descr="C_54_articolo_1111_Foto_Video_imgartico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7975"/>
            <a:ext cx="6459252" cy="2664887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987824" y="6474874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51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olar_bear_MDaase_4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62416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433114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45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800230"/>
            <a:ext cx="4211960" cy="605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 descr="foca_buscai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943" y="766023"/>
            <a:ext cx="9149943" cy="607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43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Users\roberto.sparapani\Desktop\foto artico\io e fucil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28032"/>
            <a:ext cx="7992888" cy="5318576"/>
          </a:xfrm>
          <a:prstGeom prst="rect">
            <a:avLst/>
          </a:prstGeom>
          <a:noFill/>
        </p:spPr>
      </p:pic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19889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088196" y="6466709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35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Z:\AAA_DTA-comune\POLARE\FOTO_IMMAGINI\campagna_2010\DSC_69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7731555" cy="4752528"/>
          </a:xfrm>
          <a:prstGeom prst="rect">
            <a:avLst/>
          </a:prstGeom>
          <a:noFill/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01545" y="6433114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17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 descr="C:\Documenti\roberto\cartina polo no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955" y="0"/>
            <a:ext cx="9144000" cy="6858000"/>
          </a:xfrm>
          <a:prstGeom prst="rect">
            <a:avLst/>
          </a:prstGeom>
          <a:noFill/>
        </p:spPr>
      </p:pic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4572000" y="3733800"/>
            <a:ext cx="1371600" cy="9144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Rectangle 2"/>
          <p:cNvSpPr/>
          <p:nvPr/>
        </p:nvSpPr>
        <p:spPr>
          <a:xfrm>
            <a:off x="323528" y="402307"/>
            <a:ext cx="8496944" cy="50641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0" tIns="0" rIns="36860" bIns="0" anchorCtr="1"/>
          <a:lstStyle/>
          <a:p>
            <a:pPr algn="ctr" defTabSz="829452" fontAlgn="auto">
              <a:spcBef>
                <a:spcPts val="2177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b="1" i="1" u="sng" kern="0" cap="small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La </a:t>
            </a:r>
            <a:r>
              <a:rPr lang="it-IT" sz="3600" b="1" i="1" u="sng" kern="0" cap="small" dirty="0" smtClean="0">
                <a:solidFill>
                  <a:schemeClr val="tx2">
                    <a:lumMod val="75000"/>
                  </a:schemeClr>
                </a:solidFill>
              </a:rPr>
              <a:t>Collocazione </a:t>
            </a:r>
            <a:r>
              <a:rPr lang="it-IT" sz="3600" b="1" i="1" u="sng" kern="0" cap="small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geografica dell’Artico</a:t>
            </a:r>
            <a:endParaRPr lang="it-IT" sz="3600" b="1" i="1" u="sng" kern="0" cap="small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540747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roberto.sparapani\Desktop\presentazioni foto e variegrafiche\Andrea, Stay in the Observatory 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60" y="0"/>
            <a:ext cx="9149260" cy="6861945"/>
          </a:xfrm>
          <a:prstGeom prst="rect">
            <a:avLst/>
          </a:prstGeom>
          <a:noFill/>
        </p:spPr>
      </p:pic>
      <p:pic>
        <p:nvPicPr>
          <p:cNvPr id="10" name="Immagin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33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berto.sparapani\Desktop\presentazioni foto e variegrafiche\Let's go to Mellageret 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300"/>
            <a:ext cx="9143999" cy="6868599"/>
          </a:xfrm>
          <a:prstGeom prst="rect">
            <a:avLst/>
          </a:prstGeom>
          <a:noFill/>
        </p:spPr>
      </p:pic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41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4"/>
          <p:cNvSpPr>
            <a:spLocks noChangeShapeType="1"/>
          </p:cNvSpPr>
          <p:nvPr/>
        </p:nvSpPr>
        <p:spPr bwMode="auto">
          <a:xfrm>
            <a:off x="323850" y="981075"/>
            <a:ext cx="8496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0" y="2052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nb-NO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076" name="Picture 7" descr="ny_aales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8797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6588125" y="404813"/>
            <a:ext cx="24114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nb-NO" sz="3000" b="1" dirty="0">
                <a:solidFill>
                  <a:srgbClr val="000000"/>
                </a:solidFill>
                <a:latin typeface="Arial" panose="020B0604020202020204" pitchFamily="34" charset="0"/>
              </a:rPr>
              <a:t>Ny-Ålesund</a:t>
            </a:r>
          </a:p>
        </p:txBody>
      </p:sp>
      <p:graphicFrame>
        <p:nvGraphicFramePr>
          <p:cNvPr id="3078" name="Object 16"/>
          <p:cNvGraphicFramePr>
            <a:graphicFrameLocks noChangeAspect="1"/>
          </p:cNvGraphicFramePr>
          <p:nvPr/>
        </p:nvGraphicFramePr>
        <p:xfrm>
          <a:off x="8172450" y="6235700"/>
          <a:ext cx="83661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12" name="CorelDRAW!" r:id="rId5" imgW="3818534" imgH="2840126" progId="">
                  <p:embed/>
                </p:oleObj>
              </mc:Choice>
              <mc:Fallback>
                <p:oleObj name="CorelDRAW!" r:id="rId5" imgW="3818534" imgH="28401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6235700"/>
                        <a:ext cx="83661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ittel 1"/>
          <p:cNvSpPr>
            <a:spLocks noGrp="1"/>
          </p:cNvSpPr>
          <p:nvPr>
            <p:ph type="ctrTitle"/>
          </p:nvPr>
        </p:nvSpPr>
        <p:spPr>
          <a:xfrm>
            <a:off x="581025" y="1268413"/>
            <a:ext cx="8137525" cy="503237"/>
          </a:xfrm>
        </p:spPr>
        <p:txBody>
          <a:bodyPr>
            <a:normAutofit fontScale="90000"/>
          </a:bodyPr>
          <a:lstStyle/>
          <a:p>
            <a:r>
              <a:rPr lang="en-US" altLang="nb-NO" sz="4000" dirty="0" smtClean="0"/>
              <a:t/>
            </a:r>
            <a:br>
              <a:rPr lang="en-US" altLang="nb-NO" sz="4000" dirty="0" smtClean="0"/>
            </a:br>
            <a:r>
              <a:rPr lang="en-US" altLang="nb-NO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altLang="nb-NO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mandays</a:t>
            </a:r>
            <a:r>
              <a:rPr lang="en-US" altLang="nb-NO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nb-NO" sz="4000" dirty="0" smtClean="0"/>
              <a:t/>
            </a:r>
            <a:br>
              <a:rPr lang="en-US" altLang="nb-NO" sz="4000" dirty="0" smtClean="0"/>
            </a:br>
            <a:endParaRPr lang="en-US" altLang="nb-NO" sz="4000" dirty="0" smtClean="0"/>
          </a:p>
        </p:txBody>
      </p:sp>
      <p:graphicFrame>
        <p:nvGraphicFramePr>
          <p:cNvPr id="10" name="Diagram 9"/>
          <p:cNvGraphicFramePr>
            <a:graphicFrameLocks/>
          </p:cNvGraphicFramePr>
          <p:nvPr/>
        </p:nvGraphicFramePr>
        <p:xfrm>
          <a:off x="1253232" y="2052638"/>
          <a:ext cx="6637535" cy="3847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59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/>
        </p:nvGraphicFramePr>
        <p:xfrm>
          <a:off x="755576" y="1340768"/>
          <a:ext cx="763284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9" name="Line 4"/>
          <p:cNvSpPr>
            <a:spLocks noChangeShapeType="1"/>
          </p:cNvSpPr>
          <p:nvPr/>
        </p:nvSpPr>
        <p:spPr bwMode="auto">
          <a:xfrm>
            <a:off x="323850" y="981075"/>
            <a:ext cx="8496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100" name="Picture 7" descr="ny_aales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8797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6588125" y="404813"/>
            <a:ext cx="24114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nb-NO" sz="3000" b="1">
                <a:solidFill>
                  <a:srgbClr val="000000"/>
                </a:solidFill>
                <a:latin typeface="Arial" panose="020B0604020202020204" pitchFamily="34" charset="0"/>
              </a:rPr>
              <a:t>Ny-Ålesund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nb-NO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5"/>
          <p:cNvSpPr>
            <a:spLocks noChangeShapeType="1"/>
          </p:cNvSpPr>
          <p:nvPr/>
        </p:nvSpPr>
        <p:spPr bwMode="auto">
          <a:xfrm>
            <a:off x="285750" y="714375"/>
            <a:ext cx="8496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ktangel 7"/>
          <p:cNvSpPr/>
          <p:nvPr/>
        </p:nvSpPr>
        <p:spPr>
          <a:xfrm>
            <a:off x="1187623" y="0"/>
            <a:ext cx="7632849" cy="107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3200" b="1" dirty="0">
                <a:solidFill>
                  <a:srgbClr val="002060"/>
                </a:solidFill>
                <a:latin typeface="+mn-lt"/>
              </a:rPr>
              <a:t>Kings Bay Marine Laboratory</a:t>
            </a:r>
            <a:r>
              <a:rPr lang="nb-NO" sz="3200" b="1" dirty="0">
                <a:solidFill>
                  <a:srgbClr val="002060"/>
                </a:solidFill>
                <a:latin typeface="Arial" charset="0"/>
              </a:rPr>
              <a:t/>
            </a:r>
            <a:br>
              <a:rPr lang="nb-NO" sz="3200" b="1" dirty="0">
                <a:solidFill>
                  <a:srgbClr val="002060"/>
                </a:solidFill>
                <a:latin typeface="Arial" charset="0"/>
              </a:rPr>
            </a:br>
            <a:endParaRPr lang="nb-NO" sz="32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6149" name="Picture 8" descr="S:\Bygninger i NyÅ\Marinlab; foto Linda Bakken.JPG"/>
          <p:cNvPicPr>
            <a:picLocks noChangeAspect="1" noChangeArrowheads="1"/>
          </p:cNvPicPr>
          <p:nvPr/>
        </p:nvPicPr>
        <p:blipFill>
          <a:blip r:embed="rId3" cstate="print"/>
          <a:srcRect t="5428" b="47285"/>
          <a:stretch>
            <a:fillRect/>
          </a:stretch>
        </p:blipFill>
        <p:spPr bwMode="auto">
          <a:xfrm>
            <a:off x="250825" y="1916113"/>
            <a:ext cx="8645525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kstSylinder 9"/>
          <p:cNvSpPr txBox="1">
            <a:spLocks noChangeArrowheads="1"/>
          </p:cNvSpPr>
          <p:nvPr/>
        </p:nvSpPr>
        <p:spPr bwMode="auto">
          <a:xfrm>
            <a:off x="7596188" y="4941888"/>
            <a:ext cx="119221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900"/>
              <a:t>Foto: Linda Bakken</a:t>
            </a:r>
            <a:endParaRPr lang="nb-NO" sz="1200"/>
          </a:p>
        </p:txBody>
      </p:sp>
      <p:graphicFrame>
        <p:nvGraphicFramePr>
          <p:cNvPr id="6146" name="Objekt 10"/>
          <p:cNvGraphicFramePr>
            <a:graphicFrameLocks noChangeAspect="1"/>
          </p:cNvGraphicFramePr>
          <p:nvPr/>
        </p:nvGraphicFramePr>
        <p:xfrm>
          <a:off x="251520" y="0"/>
          <a:ext cx="836612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0" name="CorelDRAW!" r:id="rId4" imgW="3818534" imgH="2840126" progId="">
                  <p:embed/>
                </p:oleObj>
              </mc:Choice>
              <mc:Fallback>
                <p:oleObj name="CorelDRAW!" r:id="rId4" imgW="3818534" imgH="28401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0"/>
                        <a:ext cx="836612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1" name="Picture 18" descr="ny_aalesund"/>
          <p:cNvPicPr>
            <a:picLocks noChangeAspect="1" noChangeArrowheads="1"/>
          </p:cNvPicPr>
          <p:nvPr/>
        </p:nvPicPr>
        <p:blipFill>
          <a:blip r:embed="rId6" cstate="print"/>
          <a:srcRect b="41454"/>
          <a:stretch>
            <a:fillRect/>
          </a:stretch>
        </p:blipFill>
        <p:spPr bwMode="auto">
          <a:xfrm>
            <a:off x="6011863" y="115888"/>
            <a:ext cx="28797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2400" y="6133739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46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4"/>
          <p:cNvSpPr>
            <a:spLocks noChangeShapeType="1"/>
          </p:cNvSpPr>
          <p:nvPr/>
        </p:nvSpPr>
        <p:spPr bwMode="auto">
          <a:xfrm>
            <a:off x="323850" y="981075"/>
            <a:ext cx="8496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0" y="2052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a-DK" altLang="nb-NO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124" name="Picture 7" descr="ny_aales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8797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6588125" y="404813"/>
            <a:ext cx="24114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b-NO" altLang="nb-NO" sz="3000" b="1">
                <a:solidFill>
                  <a:srgbClr val="000000"/>
                </a:solidFill>
                <a:latin typeface="Arial" panose="020B0604020202020204" pitchFamily="34" charset="0"/>
              </a:rPr>
              <a:t>Ny-Ålesund</a:t>
            </a:r>
          </a:p>
        </p:txBody>
      </p:sp>
      <p:graphicFrame>
        <p:nvGraphicFramePr>
          <p:cNvPr id="5126" name="Object 16"/>
          <p:cNvGraphicFramePr>
            <a:graphicFrameLocks noChangeAspect="1"/>
          </p:cNvGraphicFramePr>
          <p:nvPr/>
        </p:nvGraphicFramePr>
        <p:xfrm>
          <a:off x="8172450" y="6235700"/>
          <a:ext cx="83661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36" name="CorelDRAW!" r:id="rId5" imgW="3818534" imgH="2840126" progId="">
                  <p:embed/>
                </p:oleObj>
              </mc:Choice>
              <mc:Fallback>
                <p:oleObj name="CorelDRAW!" r:id="rId5" imgW="3818534" imgH="284012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6235700"/>
                        <a:ext cx="83661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7" name="Tittel 1"/>
          <p:cNvSpPr>
            <a:spLocks noGrp="1"/>
          </p:cNvSpPr>
          <p:nvPr>
            <p:ph type="ctrTitle"/>
          </p:nvPr>
        </p:nvSpPr>
        <p:spPr>
          <a:xfrm>
            <a:off x="581025" y="1268413"/>
            <a:ext cx="8137525" cy="503237"/>
          </a:xfrm>
        </p:spPr>
        <p:txBody>
          <a:bodyPr>
            <a:normAutofit fontScale="90000"/>
          </a:bodyPr>
          <a:lstStyle/>
          <a:p>
            <a:r>
              <a:rPr lang="en-US" altLang="nb-NO" sz="4000" smtClean="0"/>
              <a:t/>
            </a:r>
            <a:br>
              <a:rPr lang="en-US" altLang="nb-NO" sz="4000" smtClean="0"/>
            </a:br>
            <a:r>
              <a:rPr lang="en-US" altLang="nb-NO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Lab - mandays</a:t>
            </a:r>
            <a:r>
              <a:rPr lang="en-US" altLang="nb-NO" sz="4000" smtClean="0"/>
              <a:t/>
            </a:r>
            <a:br>
              <a:rPr lang="en-US" altLang="nb-NO" sz="4000" smtClean="0"/>
            </a:br>
            <a:endParaRPr lang="en-US" altLang="nb-NO" sz="4000" smtClean="0"/>
          </a:p>
        </p:txBody>
      </p:sp>
      <p:graphicFrame>
        <p:nvGraphicFramePr>
          <p:cNvPr id="9" name="Diagram 8"/>
          <p:cNvGraphicFramePr>
            <a:graphicFrameLocks/>
          </p:cNvGraphicFramePr>
          <p:nvPr/>
        </p:nvGraphicFramePr>
        <p:xfrm>
          <a:off x="1143000" y="2420888"/>
          <a:ext cx="6858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8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6" y="619141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ROBERT~1.SPA\AppData\Local\Temp\IMG_67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424936" cy="5761753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3593142" y="6433114"/>
            <a:ext cx="13131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i="1" dirty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</a:p>
        </p:txBody>
      </p:sp>
    </p:spTree>
    <p:extLst>
      <p:ext uri="{BB962C8B-B14F-4D97-AF65-F5344CB8AC3E}">
        <p14:creationId xmlns:p14="http://schemas.microsoft.com/office/powerpoint/2010/main" val="2339756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070" y="0"/>
            <a:ext cx="6962472" cy="67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73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" y="0"/>
            <a:ext cx="9036496" cy="70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73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sotto_calot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39215"/>
          </a:xfrm>
          <a:prstGeom prst="rect">
            <a:avLst/>
          </a:prstGeom>
          <a:noFill/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8912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49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19337"/>
            <a:ext cx="6912768" cy="6858000"/>
          </a:xfrm>
          <a:prstGeom prst="rect">
            <a:avLst/>
          </a:prstGeom>
        </p:spPr>
      </p:pic>
      <p:sp>
        <p:nvSpPr>
          <p:cNvPr id="8" name="Figura a mano libera 7"/>
          <p:cNvSpPr/>
          <p:nvPr/>
        </p:nvSpPr>
        <p:spPr>
          <a:xfrm>
            <a:off x="1547664" y="476672"/>
            <a:ext cx="3365896" cy="6296935"/>
          </a:xfrm>
          <a:custGeom>
            <a:avLst/>
            <a:gdLst>
              <a:gd name="connsiteX0" fmla="*/ 1694777 w 3365896"/>
              <a:gd name="connsiteY0" fmla="*/ 199072 h 6296935"/>
              <a:gd name="connsiteX1" fmla="*/ 245685 w 3365896"/>
              <a:gd name="connsiteY1" fmla="*/ 385051 h 6296935"/>
              <a:gd name="connsiteX2" fmla="*/ 160445 w 3365896"/>
              <a:gd name="connsiteY2" fmla="*/ 3686190 h 6296935"/>
              <a:gd name="connsiteX3" fmla="*/ 1865258 w 3365896"/>
              <a:gd name="connsiteY3" fmla="*/ 6289906 h 6296935"/>
              <a:gd name="connsiteX4" fmla="*/ 3345346 w 3365896"/>
              <a:gd name="connsiteY4" fmla="*/ 2895777 h 6296935"/>
              <a:gd name="connsiteX5" fmla="*/ 2601428 w 3365896"/>
              <a:gd name="connsiteY5" fmla="*/ 478041 h 6296935"/>
              <a:gd name="connsiteX6" fmla="*/ 842370 w 3365896"/>
              <a:gd name="connsiteY6" fmla="*/ 13092 h 629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65896" h="6296935">
                <a:moveTo>
                  <a:pt x="1694777" y="199072"/>
                </a:moveTo>
                <a:cubicBezTo>
                  <a:pt x="1098092" y="1468"/>
                  <a:pt x="501407" y="-196135"/>
                  <a:pt x="245685" y="385051"/>
                </a:cubicBezTo>
                <a:cubicBezTo>
                  <a:pt x="-10037" y="966237"/>
                  <a:pt x="-109484" y="2702048"/>
                  <a:pt x="160445" y="3686190"/>
                </a:cubicBezTo>
                <a:cubicBezTo>
                  <a:pt x="430374" y="4670332"/>
                  <a:pt x="1334441" y="6421642"/>
                  <a:pt x="1865258" y="6289906"/>
                </a:cubicBezTo>
                <a:cubicBezTo>
                  <a:pt x="2396075" y="6158170"/>
                  <a:pt x="3222651" y="3864421"/>
                  <a:pt x="3345346" y="2895777"/>
                </a:cubicBezTo>
                <a:cubicBezTo>
                  <a:pt x="3468041" y="1927133"/>
                  <a:pt x="3018591" y="958488"/>
                  <a:pt x="2601428" y="478041"/>
                </a:cubicBezTo>
                <a:cubicBezTo>
                  <a:pt x="2184265" y="-2406"/>
                  <a:pt x="1513317" y="5343"/>
                  <a:pt x="842370" y="130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piè di pagina 13"/>
          <p:cNvSpPr txBox="1">
            <a:spLocks/>
          </p:cNvSpPr>
          <p:nvPr/>
        </p:nvSpPr>
        <p:spPr>
          <a:xfrm>
            <a:off x="3124200" y="655880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Pisa,</a:t>
            </a:r>
            <a:r>
              <a:rPr kumimoji="0" lang="it-IT" sz="1100" b="0" i="1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28 Aprile 2015</a:t>
            </a:r>
            <a:endParaRPr kumimoji="0" lang="it-IT" sz="11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4387" y="6272936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5537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hiacci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41262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_Foto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6633"/>
            <a:ext cx="8384908" cy="6624736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0" y="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u="sng" cap="small" dirty="0" err="1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Corrente</a:t>
            </a:r>
            <a:r>
              <a:rPr lang="en-US" sz="4800" b="1" i="1" u="sng" cap="small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 </a:t>
            </a:r>
            <a:r>
              <a:rPr lang="en-US" sz="4800" b="1" i="1" u="sng" cap="small" dirty="0" err="1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Circumpolare</a:t>
            </a:r>
            <a:endParaRPr lang="en-GB" sz="4800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620574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7880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n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717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dirty="0" smtClean="0">
                <a:solidFill>
                  <a:schemeClr val="accent1">
                    <a:lumMod val="50000"/>
                  </a:schemeClr>
                </a:solidFill>
              </a:rPr>
              <a:t>La </a:t>
            </a:r>
            <a:r>
              <a:rPr lang="en-US" sz="4000" b="1" u="sng" dirty="0" err="1" smtClean="0">
                <a:solidFill>
                  <a:schemeClr val="accent1">
                    <a:lumMod val="50000"/>
                  </a:schemeClr>
                </a:solidFill>
              </a:rPr>
              <a:t>conoscenza</a:t>
            </a:r>
            <a:r>
              <a:rPr lang="en-US" sz="4000" b="1" u="sng" dirty="0" smtClean="0">
                <a:solidFill>
                  <a:schemeClr val="accent1">
                    <a:lumMod val="50000"/>
                  </a:schemeClr>
                </a:solidFill>
              </a:rPr>
              <a:t> del Polo </a:t>
            </a:r>
            <a:r>
              <a:rPr lang="en-US" sz="4000" b="1" u="sng" dirty="0" err="1" smtClean="0">
                <a:solidFill>
                  <a:schemeClr val="accent1">
                    <a:lumMod val="50000"/>
                  </a:schemeClr>
                </a:solidFill>
              </a:rPr>
              <a:t>Sud</a:t>
            </a:r>
            <a:r>
              <a:rPr lang="en-US" sz="4000" b="1" u="sng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u="sng" dirty="0" err="1" smtClean="0">
                <a:solidFill>
                  <a:schemeClr val="accent1">
                    <a:lumMod val="50000"/>
                  </a:schemeClr>
                </a:solidFill>
              </a:rPr>
              <a:t>nel</a:t>
            </a:r>
            <a:r>
              <a:rPr lang="en-US" sz="4000" b="1" u="sng" dirty="0" smtClean="0">
                <a:solidFill>
                  <a:schemeClr val="accent1">
                    <a:lumMod val="50000"/>
                  </a:schemeClr>
                </a:solidFill>
              </a:rPr>
              <a:t> 1750</a:t>
            </a:r>
          </a:p>
        </p:txBody>
      </p:sp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6322379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2843808" y="2333779"/>
            <a:ext cx="3528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0000"/>
                </a:solidFill>
              </a:rPr>
              <a:t>TERRA AUSTRALIS INCOGNITA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32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301006"/>
          </a:xfrm>
        </p:spPr>
        <p:txBody>
          <a:bodyPr>
            <a:no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I </a:t>
            </a:r>
            <a:r>
              <a:rPr lang="en-US" b="1" u="sng" dirty="0" err="1" smtClean="0">
                <a:solidFill>
                  <a:srgbClr val="002060"/>
                </a:solidFill>
                <a:latin typeface="+mn-lt"/>
              </a:rPr>
              <a:t>vari</a:t>
            </a:r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  </a:t>
            </a:r>
            <a:r>
              <a:rPr lang="en-US" b="1" u="sng" dirty="0" err="1" smtClean="0">
                <a:solidFill>
                  <a:srgbClr val="002060"/>
                </a:solidFill>
                <a:latin typeface="+mn-lt"/>
              </a:rPr>
              <a:t>tentativi</a:t>
            </a:r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 per </a:t>
            </a:r>
            <a:r>
              <a:rPr lang="en-US" b="1" u="sng" dirty="0" err="1" smtClean="0">
                <a:solidFill>
                  <a:srgbClr val="002060"/>
                </a:solidFill>
                <a:latin typeface="+mn-lt"/>
              </a:rPr>
              <a:t>raggiungere</a:t>
            </a:r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b="1" u="sng" dirty="0" smtClean="0">
                <a:solidFill>
                  <a:srgbClr val="002060"/>
                </a:solidFill>
                <a:latin typeface="+mn-lt"/>
              </a:rPr>
            </a:br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u="sng" dirty="0" err="1" smtClean="0">
                <a:solidFill>
                  <a:srgbClr val="002060"/>
                </a:solidFill>
                <a:latin typeface="+mn-lt"/>
              </a:rPr>
              <a:t>il</a:t>
            </a:r>
            <a:r>
              <a:rPr lang="en-US" b="1" u="sng" dirty="0" smtClean="0">
                <a:solidFill>
                  <a:srgbClr val="002060"/>
                </a:solidFill>
                <a:latin typeface="+mn-lt"/>
              </a:rPr>
              <a:t> Polo </a:t>
            </a:r>
            <a:r>
              <a:rPr lang="en-US" b="1" u="sng" dirty="0" err="1" smtClean="0">
                <a:solidFill>
                  <a:srgbClr val="002060"/>
                </a:solidFill>
                <a:latin typeface="+mn-lt"/>
              </a:rPr>
              <a:t>Sud</a:t>
            </a:r>
            <a:endParaRPr lang="en-US" b="1" u="sng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51520" y="1556792"/>
            <a:ext cx="8712968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lnSpc>
                <a:spcPct val="130000"/>
              </a:lnSpc>
              <a:buClr>
                <a:srgbClr val="002060"/>
              </a:buClr>
              <a:buFont typeface="Arial" pitchFamily="34" charset="0"/>
              <a:buChar char="•"/>
              <a:tabLst>
                <a:tab pos="1073150" algn="l"/>
              </a:tabLst>
              <a:defRPr/>
            </a:pPr>
            <a:r>
              <a:rPr lang="en-US" sz="2200" b="1" u="sng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1820: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primo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avvistamento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della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costa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dell’Antartide</a:t>
            </a:r>
            <a:endParaRPr lang="en-US" sz="2200" b="1" dirty="0" smtClean="0">
              <a:solidFill>
                <a:srgbClr val="002060"/>
              </a:solidFill>
              <a:ea typeface="ヒラギノ角ゴ ProN W6" charset="0"/>
              <a:cs typeface="ヒラギノ角ゴ ProN W6" charset="0"/>
              <a:sym typeface="Futura Condensed" charset="0"/>
            </a:endParaRPr>
          </a:p>
          <a:p>
            <a:pPr marL="357188" indent="-357188">
              <a:lnSpc>
                <a:spcPct val="130000"/>
              </a:lnSpc>
              <a:buClr>
                <a:srgbClr val="002060"/>
              </a:buClr>
              <a:buFont typeface="Arial" pitchFamily="34" charset="0"/>
              <a:buChar char="•"/>
              <a:tabLst>
                <a:tab pos="1073150" algn="l"/>
              </a:tabLst>
              <a:defRPr/>
            </a:pPr>
            <a:r>
              <a:rPr lang="en-US" sz="2200" b="1" u="sng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1897-1899: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Gerlache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sverna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per primo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sul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ghiaccio</a:t>
            </a:r>
            <a:endParaRPr lang="en-US" sz="2200" b="1" dirty="0" smtClean="0">
              <a:solidFill>
                <a:srgbClr val="002060"/>
              </a:solidFill>
              <a:ea typeface="ヒラギノ角ゴ ProN W6" charset="0"/>
              <a:cs typeface="ヒラギノ角ゴ ProN W6" charset="0"/>
              <a:sym typeface="Futura Condensed" charset="0"/>
            </a:endParaRPr>
          </a:p>
          <a:p>
            <a:pPr marL="357188" indent="-357188">
              <a:lnSpc>
                <a:spcPct val="130000"/>
              </a:lnSpc>
              <a:buClr>
                <a:srgbClr val="002060"/>
              </a:buClr>
              <a:buFont typeface="Arial" pitchFamily="34" charset="0"/>
              <a:buChar char="•"/>
              <a:tabLst>
                <a:tab pos="1073150" algn="l"/>
              </a:tabLst>
              <a:defRPr/>
            </a:pPr>
            <a:r>
              <a:rPr lang="en-US" sz="2200" b="1" u="sng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1908: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Shackleton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arriva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a 180 km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dal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Polo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Sud</a:t>
            </a:r>
            <a:endParaRPr lang="en-US" sz="2200" b="1" dirty="0" smtClean="0">
              <a:solidFill>
                <a:srgbClr val="002060"/>
              </a:solidFill>
              <a:ea typeface="ヒラギノ角ゴ ProN W6" charset="0"/>
              <a:cs typeface="ヒラギノ角ゴ ProN W6" charset="0"/>
              <a:sym typeface="Futura Condensed" charset="0"/>
            </a:endParaRPr>
          </a:p>
          <a:p>
            <a:pPr marL="357188" indent="-357188">
              <a:lnSpc>
                <a:spcPct val="130000"/>
              </a:lnSpc>
              <a:buClr>
                <a:srgbClr val="002060"/>
              </a:buClr>
              <a:buFont typeface="Arial" pitchFamily="34" charset="0"/>
              <a:buChar char="•"/>
              <a:tabLst>
                <a:tab pos="1073150" algn="l"/>
              </a:tabLst>
              <a:defRPr/>
            </a:pPr>
            <a:r>
              <a:rPr lang="en-US" sz="2200" b="1" u="sng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14/12/1911: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Amundsen con 4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compagni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arriva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per primo al Polo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Sud</a:t>
            </a:r>
            <a:endParaRPr lang="en-US" sz="2200" b="1" dirty="0" smtClean="0">
              <a:solidFill>
                <a:srgbClr val="002060"/>
              </a:solidFill>
              <a:ea typeface="ヒラギノ角ゴ ProN W6" charset="0"/>
              <a:cs typeface="ヒラギノ角ゴ ProN W6" charset="0"/>
              <a:sym typeface="Futura Condensed" charset="0"/>
            </a:endParaRPr>
          </a:p>
          <a:p>
            <a:pPr marL="357188" indent="-357188">
              <a:lnSpc>
                <a:spcPct val="130000"/>
              </a:lnSpc>
              <a:buClr>
                <a:srgbClr val="002060"/>
              </a:buClr>
              <a:buFont typeface="Arial" pitchFamily="34" charset="0"/>
              <a:buChar char="•"/>
              <a:tabLst>
                <a:tab pos="1073150" algn="l"/>
              </a:tabLst>
              <a:defRPr/>
            </a:pPr>
            <a:r>
              <a:rPr lang="en-US" sz="2200" b="1" u="sng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1915: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Shackleton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rimane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bloccato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dai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ghiacci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;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raggiunge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con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una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scialuppa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 la Georgia del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Sud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e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riesce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a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trarre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in salvo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tutti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gli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altri</a:t>
            </a:r>
            <a:endParaRPr lang="en-US" sz="2200" b="1" dirty="0" smtClean="0">
              <a:solidFill>
                <a:srgbClr val="002060"/>
              </a:solidFill>
              <a:ea typeface="ヒラギノ角ゴ ProN W6" charset="0"/>
              <a:cs typeface="ヒラギノ角ゴ ProN W6" charset="0"/>
              <a:sym typeface="Futura Condensed" charset="0"/>
            </a:endParaRPr>
          </a:p>
          <a:p>
            <a:pPr marL="357188" indent="-357188">
              <a:lnSpc>
                <a:spcPct val="130000"/>
              </a:lnSpc>
              <a:buClr>
                <a:srgbClr val="002060"/>
              </a:buClr>
              <a:buFont typeface="Arial" pitchFamily="34" charset="0"/>
              <a:buChar char="•"/>
              <a:tabLst>
                <a:tab pos="1073150" algn="l"/>
              </a:tabLst>
              <a:defRPr/>
            </a:pPr>
            <a:r>
              <a:rPr lang="en-US" sz="2200" b="1" u="sng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1935: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Ellsworth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compie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il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primo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volo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transantartico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mentre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 Caroline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Mikkelsen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è la prima donna a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sbarcare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sul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continente</a:t>
            </a:r>
            <a:endParaRPr lang="en-US" sz="2200" b="1" dirty="0" smtClean="0">
              <a:solidFill>
                <a:srgbClr val="002060"/>
              </a:solidFill>
              <a:ea typeface="ヒラギノ角ゴ ProN W6" charset="0"/>
              <a:cs typeface="ヒラギノ角ゴ ProN W6" charset="0"/>
              <a:sym typeface="Futura Condensed" charset="0"/>
            </a:endParaRPr>
          </a:p>
          <a:p>
            <a:pPr marL="357188" indent="-357188">
              <a:lnSpc>
                <a:spcPct val="130000"/>
              </a:lnSpc>
              <a:buClr>
                <a:srgbClr val="002060"/>
              </a:buClr>
              <a:buFont typeface="Arial" pitchFamily="34" charset="0"/>
              <a:buChar char="•"/>
              <a:tabLst>
                <a:tab pos="1073150" algn="l"/>
              </a:tabLst>
              <a:defRPr/>
            </a:pPr>
            <a:r>
              <a:rPr lang="en-US" sz="2200" b="1" u="sng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1978: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nasce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il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primo bambino in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una</a:t>
            </a:r>
            <a:r>
              <a:rPr lang="en-US" sz="2200" b="1" dirty="0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 Base </a:t>
            </a:r>
            <a:r>
              <a:rPr lang="en-US" sz="2200" b="1" dirty="0" err="1" smtClean="0">
                <a:solidFill>
                  <a:srgbClr val="002060"/>
                </a:solidFill>
                <a:ea typeface="Futura Condensed" charset="0"/>
                <a:cs typeface="Futura Condensed" charset="0"/>
                <a:sym typeface="Futura Condensed" charset="0"/>
              </a:rPr>
              <a:t>Antartica</a:t>
            </a:r>
            <a:endParaRPr lang="en-GB" sz="2200" dirty="0">
              <a:solidFill>
                <a:srgbClr val="002060"/>
              </a:solidFill>
            </a:endParaRPr>
          </a:p>
        </p:txBody>
      </p:sp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6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9277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0432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Amud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9512" y="1268760"/>
            <a:ext cx="3816425" cy="468052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107504" y="332656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i="1" u="sng" cap="small" dirty="0" smtClean="0">
                <a:solidFill>
                  <a:srgbClr val="002060"/>
                </a:solidFill>
              </a:rPr>
              <a:t>Il Viaggio di Amundsen  (1910-12)</a:t>
            </a:r>
            <a:endParaRPr lang="en-GB" sz="4400" b="1" i="1" u="sng" cap="small" dirty="0">
              <a:solidFill>
                <a:srgbClr val="00206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427984" y="1875596"/>
            <a:ext cx="43924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buFont typeface="Arial" pitchFamily="34" charset="0"/>
              <a:buChar char="•"/>
              <a:defRPr/>
            </a:pPr>
            <a:r>
              <a:rPr lang="it-IT" sz="3000" dirty="0" smtClean="0">
                <a:solidFill>
                  <a:srgbClr val="002060"/>
                </a:solidFill>
              </a:rPr>
              <a:t>Sbarco alla Baia delle Balene (Ross </a:t>
            </a:r>
            <a:r>
              <a:rPr lang="it-IT" sz="3000" dirty="0" err="1" smtClean="0">
                <a:solidFill>
                  <a:srgbClr val="002060"/>
                </a:solidFill>
              </a:rPr>
              <a:t>Ice</a:t>
            </a:r>
            <a:r>
              <a:rPr lang="it-IT" sz="3000" dirty="0" smtClean="0">
                <a:solidFill>
                  <a:srgbClr val="002060"/>
                </a:solidFill>
              </a:rPr>
              <a:t> </a:t>
            </a:r>
            <a:r>
              <a:rPr lang="it-IT" sz="3000" dirty="0" err="1" smtClean="0">
                <a:solidFill>
                  <a:srgbClr val="002060"/>
                </a:solidFill>
              </a:rPr>
              <a:t>Shelf</a:t>
            </a:r>
            <a:r>
              <a:rPr lang="it-IT" sz="3000" dirty="0" smtClean="0">
                <a:solidFill>
                  <a:srgbClr val="002060"/>
                </a:solidFill>
              </a:rPr>
              <a:t>)</a:t>
            </a:r>
          </a:p>
          <a:p>
            <a:pPr marL="357188" indent="-357188">
              <a:defRPr/>
            </a:pPr>
            <a:endParaRPr lang="it-IT" sz="3000" dirty="0" smtClean="0">
              <a:solidFill>
                <a:srgbClr val="002060"/>
              </a:solidFill>
            </a:endParaRPr>
          </a:p>
          <a:p>
            <a:pPr marL="357188" indent="-357188">
              <a:buFont typeface="Arial" pitchFamily="34" charset="0"/>
              <a:buChar char="•"/>
              <a:defRPr/>
            </a:pPr>
            <a:r>
              <a:rPr lang="it-IT" sz="3000" dirty="0" smtClean="0">
                <a:solidFill>
                  <a:srgbClr val="002060"/>
                </a:solidFill>
              </a:rPr>
              <a:t>Utilizza cani da slitta</a:t>
            </a:r>
          </a:p>
          <a:p>
            <a:pPr marL="357188" indent="-357188">
              <a:defRPr/>
            </a:pPr>
            <a:endParaRPr lang="it-IT" sz="3000" dirty="0" smtClean="0">
              <a:solidFill>
                <a:srgbClr val="002060"/>
              </a:solidFill>
            </a:endParaRPr>
          </a:p>
          <a:p>
            <a:pPr marL="357188" indent="-357188">
              <a:buFont typeface="Arial" pitchFamily="34" charset="0"/>
              <a:buChar char="•"/>
              <a:defRPr/>
            </a:pPr>
            <a:r>
              <a:rPr lang="it-IT" sz="3000" dirty="0" smtClean="0">
                <a:solidFill>
                  <a:srgbClr val="002060"/>
                </a:solidFill>
              </a:rPr>
              <a:t>Percorre in 100 giorni percorre 2.800 km </a:t>
            </a:r>
          </a:p>
        </p:txBody>
      </p:sp>
    </p:spTree>
    <p:extLst>
      <p:ext uri="{BB962C8B-B14F-4D97-AF65-F5344CB8AC3E}">
        <p14:creationId xmlns:p14="http://schemas.microsoft.com/office/powerpoint/2010/main" val="31496025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IG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215" y="403919"/>
            <a:ext cx="3095851" cy="453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4283968" y="0"/>
            <a:ext cx="44644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4400" b="1" u="sng" cap="sm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14/12/1911</a:t>
            </a:r>
          </a:p>
          <a:p>
            <a:pPr algn="ctr" eaLnBrk="1" hangingPunct="1">
              <a:defRPr/>
            </a:pPr>
            <a:r>
              <a:rPr lang="it-IT" sz="4400" b="1" u="sng" cap="small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Amundsen arriva al polo sud</a:t>
            </a:r>
            <a:endParaRPr lang="it-IT" sz="4400" b="1" u="sng" cap="small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Grp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212976"/>
            <a:ext cx="3886200" cy="2686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2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9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9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cott2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24128" y="1412776"/>
            <a:ext cx="3127375" cy="4608512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1058285" y="476672"/>
            <a:ext cx="67590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400" b="1" i="1" u="sng" cap="small" dirty="0" smtClean="0">
                <a:solidFill>
                  <a:srgbClr val="002060"/>
                </a:solidFill>
              </a:rPr>
              <a:t>Il Viaggio di Scott  (1910-13)</a:t>
            </a:r>
            <a:endParaRPr lang="en-GB" sz="4400" b="1" i="1" u="sng" cap="small" dirty="0">
              <a:solidFill>
                <a:srgbClr val="00206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39552" y="1731581"/>
            <a:ext cx="457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 pitchFamily="34" charset="0"/>
              <a:buChar char="•"/>
              <a:defRPr/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Partenza da Capo Evans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Utilizza:</a:t>
            </a:r>
          </a:p>
          <a:p>
            <a:pPr marL="635000" lvl="1" indent="-177800">
              <a:buFont typeface="Wingdings" pitchFamily="2" charset="2"/>
              <a:buChar char="ü"/>
              <a:defRPr/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13 slitte  di cui 2 a motore</a:t>
            </a:r>
          </a:p>
          <a:p>
            <a:pPr marL="635000" lvl="1" indent="-177800">
              <a:buFont typeface="Wingdings" pitchFamily="2" charset="2"/>
              <a:buChar char="ü"/>
              <a:defRPr/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233 cani</a:t>
            </a:r>
          </a:p>
          <a:p>
            <a:pPr marL="635000" lvl="1" indent="-177800">
              <a:buFont typeface="Wingdings" pitchFamily="2" charset="2"/>
              <a:buChar char="ü"/>
              <a:defRPr/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10 pony</a:t>
            </a:r>
          </a:p>
          <a:p>
            <a:pPr marL="635000" lvl="1" indent="-177800">
              <a:defRPr/>
            </a:pPr>
            <a:endParaRPr lang="it-IT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635000" lvl="1" indent="-177800">
              <a:buFont typeface="Wingdings" pitchFamily="2" charset="2"/>
              <a:buChar char="ü"/>
              <a:defRPr/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16 uomini (2 pattuglie): 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verso il polo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</a:rPr>
              <a:t> verso la Terra Nova Bay</a:t>
            </a:r>
            <a:endParaRPr lang="it-IT" sz="24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03109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cott2CapEv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35696" y="1628800"/>
            <a:ext cx="5256584" cy="3806421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95536" y="260648"/>
            <a:ext cx="842493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it-IT" sz="3600" b="1" u="sng" cap="sm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17/01/1912: Scott raggiunge il polo sud</a:t>
            </a:r>
            <a:endParaRPr lang="it-IT" sz="3600" b="1" u="sng" cap="small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067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1750"/>
            <a:ext cx="6248400" cy="4286250"/>
          </a:xfrm>
          <a:prstGeom prst="rect">
            <a:avLst/>
          </a:prstGeom>
          <a:noFill/>
        </p:spPr>
      </p:pic>
      <p:pic>
        <p:nvPicPr>
          <p:cNvPr id="284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0"/>
            <a:ext cx="5181600" cy="3357563"/>
          </a:xfrm>
          <a:prstGeom prst="rect">
            <a:avLst/>
          </a:prstGeom>
          <a:noFill/>
          <a:ln w="19050">
            <a:solidFill>
              <a:srgbClr val="FFDE37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0" y="620688"/>
            <a:ext cx="3779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>
              <a:buFont typeface="Arial" pitchFamily="34" charset="0"/>
              <a:buChar char="•"/>
              <a:defRPr/>
            </a:pPr>
            <a:r>
              <a:rPr lang="it-IT" b="1" dirty="0" smtClean="0">
                <a:solidFill>
                  <a:srgbClr val="002060"/>
                </a:solidFill>
              </a:rPr>
              <a:t>18 febbraio muore Evans</a:t>
            </a:r>
          </a:p>
          <a:p>
            <a:pPr marL="357188" indent="-357188">
              <a:buFont typeface="Arial" pitchFamily="34" charset="0"/>
              <a:buChar char="•"/>
              <a:defRPr/>
            </a:pPr>
            <a:r>
              <a:rPr lang="it-IT" b="1" dirty="0" smtClean="0">
                <a:solidFill>
                  <a:srgbClr val="002060"/>
                </a:solidFill>
              </a:rPr>
              <a:t>17 marzo muore </a:t>
            </a:r>
            <a:r>
              <a:rPr lang="it-IT" b="1" dirty="0" err="1" smtClean="0">
                <a:solidFill>
                  <a:srgbClr val="002060"/>
                </a:solidFill>
              </a:rPr>
              <a:t>Oates</a:t>
            </a:r>
            <a:endParaRPr lang="it-IT" b="1" dirty="0" smtClean="0">
              <a:solidFill>
                <a:srgbClr val="002060"/>
              </a:solidFill>
            </a:endParaRPr>
          </a:p>
          <a:p>
            <a:pPr marL="357188" indent="-357188">
              <a:buFont typeface="Arial" pitchFamily="34" charset="0"/>
              <a:buChar char="•"/>
              <a:defRPr/>
            </a:pPr>
            <a:r>
              <a:rPr lang="it-IT" b="1" dirty="0" smtClean="0">
                <a:solidFill>
                  <a:srgbClr val="002060"/>
                </a:solidFill>
              </a:rPr>
              <a:t>29 marzo muoiono i superstiti a 18 km da </a:t>
            </a:r>
            <a:r>
              <a:rPr lang="it-IT" b="1" dirty="0" err="1" smtClean="0">
                <a:solidFill>
                  <a:srgbClr val="002060"/>
                </a:solidFill>
              </a:rPr>
              <a:t>One</a:t>
            </a:r>
            <a:r>
              <a:rPr lang="it-IT" b="1" dirty="0" smtClean="0">
                <a:solidFill>
                  <a:srgbClr val="002060"/>
                </a:solidFill>
              </a:rPr>
              <a:t> Ton </a:t>
            </a:r>
            <a:r>
              <a:rPr lang="it-IT" b="1" dirty="0" err="1" smtClean="0">
                <a:solidFill>
                  <a:srgbClr val="002060"/>
                </a:solidFill>
              </a:rPr>
              <a:t>Deposit</a:t>
            </a:r>
            <a:endParaRPr lang="it-IT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17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042988" y="-26988"/>
            <a:ext cx="69135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4400" b="1" i="1" u="sng" dirty="0" err="1">
                <a:solidFill>
                  <a:srgbClr val="002060"/>
                </a:solidFill>
              </a:rPr>
              <a:t>Cronologia</a:t>
            </a:r>
            <a:r>
              <a:rPr lang="en-US" sz="4400" b="1" i="1" u="sng" dirty="0">
                <a:solidFill>
                  <a:srgbClr val="002060"/>
                </a:solidFill>
              </a:rPr>
              <a:t> Eventi </a:t>
            </a:r>
            <a:r>
              <a:rPr lang="en-US" sz="4400" b="1" i="1" u="sng" dirty="0" err="1">
                <a:solidFill>
                  <a:srgbClr val="002060"/>
                </a:solidFill>
              </a:rPr>
              <a:t>Principali</a:t>
            </a:r>
            <a:endParaRPr lang="en-US" sz="4400" b="1" i="1" u="sng" dirty="0">
              <a:solidFill>
                <a:srgbClr val="002060"/>
              </a:solidFill>
            </a:endParaRPr>
          </a:p>
        </p:txBody>
      </p:sp>
      <p:sp>
        <p:nvSpPr>
          <p:cNvPr id="3308" name="Rectangle 236"/>
          <p:cNvSpPr>
            <a:spLocks noChangeArrowheads="1"/>
          </p:cNvSpPr>
          <p:nvPr/>
        </p:nvSpPr>
        <p:spPr bwMode="auto">
          <a:xfrm>
            <a:off x="395288" y="908050"/>
            <a:ext cx="5724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2060"/>
                </a:solidFill>
              </a:rPr>
              <a:t>1959	</a:t>
            </a:r>
            <a:r>
              <a:rPr lang="en-US" b="1" dirty="0" err="1">
                <a:solidFill>
                  <a:srgbClr val="002060"/>
                </a:solidFill>
              </a:rPr>
              <a:t>Trattato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Antartico</a:t>
            </a:r>
            <a:r>
              <a:rPr lang="en-US" b="1" dirty="0">
                <a:solidFill>
                  <a:srgbClr val="002060"/>
                </a:solidFill>
              </a:rPr>
              <a:t> - </a:t>
            </a:r>
            <a:r>
              <a:rPr lang="en-US" b="1" dirty="0" err="1">
                <a:solidFill>
                  <a:srgbClr val="002060"/>
                </a:solidFill>
              </a:rPr>
              <a:t>Entra</a:t>
            </a:r>
            <a:r>
              <a:rPr lang="en-US" b="1" dirty="0">
                <a:solidFill>
                  <a:srgbClr val="002060"/>
                </a:solidFill>
              </a:rPr>
              <a:t> in </a:t>
            </a:r>
            <a:r>
              <a:rPr lang="en-US" b="1" dirty="0" err="1">
                <a:solidFill>
                  <a:srgbClr val="002060"/>
                </a:solidFill>
              </a:rPr>
              <a:t>vigore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nel</a:t>
            </a:r>
            <a:r>
              <a:rPr lang="en-US" b="1" dirty="0">
                <a:solidFill>
                  <a:srgbClr val="002060"/>
                </a:solidFill>
              </a:rPr>
              <a:t> 1961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	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3310" name="Rectangle 238"/>
          <p:cNvSpPr>
            <a:spLocks noChangeArrowheads="1"/>
          </p:cNvSpPr>
          <p:nvPr/>
        </p:nvSpPr>
        <p:spPr bwMode="auto">
          <a:xfrm>
            <a:off x="395288" y="1341438"/>
            <a:ext cx="3877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2060"/>
                </a:solidFill>
              </a:rPr>
              <a:t>1981	L’ Italia </a:t>
            </a:r>
            <a:r>
              <a:rPr lang="en-US" b="1" dirty="0" err="1">
                <a:solidFill>
                  <a:srgbClr val="002060"/>
                </a:solidFill>
              </a:rPr>
              <a:t>aderisce</a:t>
            </a:r>
            <a:r>
              <a:rPr lang="en-US" b="1" dirty="0">
                <a:solidFill>
                  <a:srgbClr val="002060"/>
                </a:solidFill>
              </a:rPr>
              <a:t> al </a:t>
            </a:r>
            <a:r>
              <a:rPr lang="en-US" b="1" dirty="0" err="1">
                <a:solidFill>
                  <a:srgbClr val="002060"/>
                </a:solidFill>
              </a:rPr>
              <a:t>Trattato</a:t>
            </a:r>
            <a:r>
              <a:rPr lang="en-US" b="1" dirty="0">
                <a:solidFill>
                  <a:schemeClr val="accent2"/>
                </a:solidFill>
              </a:rPr>
              <a:t>	</a:t>
            </a:r>
            <a:endParaRPr lang="it-IT" b="1" dirty="0">
              <a:solidFill>
                <a:schemeClr val="accent2"/>
              </a:solidFill>
            </a:endParaRPr>
          </a:p>
        </p:txBody>
      </p:sp>
      <p:sp>
        <p:nvSpPr>
          <p:cNvPr id="3312" name="Rectangle 240"/>
          <p:cNvSpPr>
            <a:spLocks noChangeArrowheads="1"/>
          </p:cNvSpPr>
          <p:nvPr/>
        </p:nvSpPr>
        <p:spPr bwMode="auto">
          <a:xfrm>
            <a:off x="395288" y="17732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1985</a:t>
            </a:r>
            <a:r>
              <a:rPr lang="it-IT" b="1" dirty="0">
                <a:solidFill>
                  <a:srgbClr val="002060"/>
                </a:solidFill>
              </a:rPr>
              <a:t>	</a:t>
            </a:r>
            <a:r>
              <a:rPr lang="en-US" b="1" dirty="0" err="1">
                <a:solidFill>
                  <a:srgbClr val="002060"/>
                </a:solidFill>
              </a:rPr>
              <a:t>Nascita</a:t>
            </a:r>
            <a:r>
              <a:rPr lang="en-US" b="1" dirty="0">
                <a:solidFill>
                  <a:srgbClr val="002060"/>
                </a:solidFill>
              </a:rPr>
              <a:t> P.N.R.A. (</a:t>
            </a:r>
            <a:r>
              <a:rPr lang="en-US" b="1" dirty="0" err="1">
                <a:solidFill>
                  <a:srgbClr val="002060"/>
                </a:solidFill>
              </a:rPr>
              <a:t>Legge</a:t>
            </a:r>
            <a:r>
              <a:rPr lang="en-US" b="1" dirty="0">
                <a:solidFill>
                  <a:srgbClr val="002060"/>
                </a:solidFill>
              </a:rPr>
              <a:t> 10 </a:t>
            </a:r>
            <a:r>
              <a:rPr lang="en-US" b="1" dirty="0" err="1">
                <a:solidFill>
                  <a:srgbClr val="002060"/>
                </a:solidFill>
              </a:rPr>
              <a:t>giugno</a:t>
            </a:r>
            <a:r>
              <a:rPr lang="en-US" b="1" dirty="0">
                <a:solidFill>
                  <a:srgbClr val="002060"/>
                </a:solidFill>
              </a:rPr>
              <a:t> 1985, n. 284)</a:t>
            </a:r>
          </a:p>
          <a:p>
            <a:r>
              <a:rPr lang="en-US" b="1" dirty="0">
                <a:solidFill>
                  <a:srgbClr val="002060"/>
                </a:solidFill>
              </a:rPr>
              <a:t>           	1a </a:t>
            </a:r>
            <a:r>
              <a:rPr lang="en-US" b="1" dirty="0" err="1">
                <a:solidFill>
                  <a:srgbClr val="002060"/>
                </a:solidFill>
              </a:rPr>
              <a:t>Spedizione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italiana</a:t>
            </a:r>
            <a:r>
              <a:rPr lang="en-US" b="1" dirty="0">
                <a:solidFill>
                  <a:srgbClr val="002060"/>
                </a:solidFill>
              </a:rPr>
              <a:t> – (ENEA </a:t>
            </a:r>
            <a:r>
              <a:rPr lang="en-US" b="1" dirty="0" err="1">
                <a:solidFill>
                  <a:srgbClr val="002060"/>
                </a:solidFill>
              </a:rPr>
              <a:t>Ente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attuatore</a:t>
            </a:r>
            <a:r>
              <a:rPr lang="en-US" b="1" dirty="0">
                <a:solidFill>
                  <a:srgbClr val="002060"/>
                </a:solidFill>
              </a:rPr>
              <a:t>)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3314" name="Rectangle 242"/>
          <p:cNvSpPr>
            <a:spLocks noChangeArrowheads="1"/>
          </p:cNvSpPr>
          <p:nvPr/>
        </p:nvSpPr>
        <p:spPr bwMode="auto">
          <a:xfrm>
            <a:off x="395288" y="2492375"/>
            <a:ext cx="6647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2060"/>
                </a:solidFill>
              </a:rPr>
              <a:t>1986	</a:t>
            </a:r>
            <a:r>
              <a:rPr lang="en-US" b="1" dirty="0" err="1">
                <a:solidFill>
                  <a:srgbClr val="002060"/>
                </a:solidFill>
              </a:rPr>
              <a:t>Inizio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costruzione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della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Stazione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“Mario </a:t>
            </a:r>
            <a:r>
              <a:rPr lang="en-US" b="1" dirty="0" err="1">
                <a:solidFill>
                  <a:srgbClr val="002060"/>
                </a:solidFill>
              </a:rPr>
              <a:t>Zucchelli</a:t>
            </a:r>
            <a:r>
              <a:rPr lang="en-US" b="1" dirty="0">
                <a:solidFill>
                  <a:srgbClr val="002060"/>
                </a:solidFill>
              </a:rPr>
              <a:t>”</a:t>
            </a:r>
            <a:r>
              <a:rPr lang="en-US" b="1" dirty="0">
                <a:solidFill>
                  <a:schemeClr val="accent2"/>
                </a:solidFill>
              </a:rPr>
              <a:t>	</a:t>
            </a:r>
            <a:endParaRPr lang="it-IT" b="1" dirty="0">
              <a:solidFill>
                <a:schemeClr val="accent2"/>
              </a:solidFill>
            </a:endParaRPr>
          </a:p>
        </p:txBody>
      </p:sp>
      <p:sp>
        <p:nvSpPr>
          <p:cNvPr id="3315" name="Rectangle 243"/>
          <p:cNvSpPr>
            <a:spLocks noChangeArrowheads="1"/>
          </p:cNvSpPr>
          <p:nvPr/>
        </p:nvSpPr>
        <p:spPr bwMode="auto">
          <a:xfrm>
            <a:off x="395536" y="2780928"/>
            <a:ext cx="8494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2060"/>
                </a:solidFill>
              </a:rPr>
              <a:t>1987	</a:t>
            </a:r>
            <a:r>
              <a:rPr lang="en-US" b="1" dirty="0" err="1">
                <a:solidFill>
                  <a:srgbClr val="002060"/>
                </a:solidFill>
              </a:rPr>
              <a:t>Ammissione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dell’Italia</a:t>
            </a:r>
            <a:r>
              <a:rPr lang="en-US" b="1" dirty="0">
                <a:solidFill>
                  <a:srgbClr val="002060"/>
                </a:solidFill>
              </a:rPr>
              <a:t> come Parte </a:t>
            </a:r>
            <a:r>
              <a:rPr lang="en-US" b="1" dirty="0" err="1">
                <a:solidFill>
                  <a:srgbClr val="002060"/>
                </a:solidFill>
              </a:rPr>
              <a:t>Consultiva</a:t>
            </a:r>
            <a:r>
              <a:rPr lang="en-US" b="1" dirty="0">
                <a:solidFill>
                  <a:srgbClr val="002060"/>
                </a:solidFill>
              </a:rPr>
              <a:t> del </a:t>
            </a:r>
            <a:r>
              <a:rPr lang="en-US" b="1" dirty="0" err="1">
                <a:solidFill>
                  <a:srgbClr val="002060"/>
                </a:solidFill>
              </a:rPr>
              <a:t>Trattato</a:t>
            </a:r>
            <a:r>
              <a:rPr lang="en-US" b="1" dirty="0">
                <a:solidFill>
                  <a:srgbClr val="002060"/>
                </a:solidFill>
              </a:rPr>
              <a:t>  </a:t>
            </a:r>
            <a:r>
              <a:rPr lang="en-US" b="1" dirty="0" err="1">
                <a:solidFill>
                  <a:srgbClr val="002060"/>
                </a:solidFill>
              </a:rPr>
              <a:t>Antartico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	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3317" name="Rectangle 245"/>
          <p:cNvSpPr>
            <a:spLocks noChangeArrowheads="1"/>
          </p:cNvSpPr>
          <p:nvPr/>
        </p:nvSpPr>
        <p:spPr bwMode="auto">
          <a:xfrm>
            <a:off x="395288" y="3349625"/>
            <a:ext cx="4801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2060"/>
                </a:solidFill>
              </a:rPr>
              <a:t>1988	</a:t>
            </a:r>
            <a:r>
              <a:rPr lang="en-US" b="1" dirty="0" err="1">
                <a:solidFill>
                  <a:srgbClr val="002060"/>
                </a:solidFill>
              </a:rPr>
              <a:t>Ammissione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dell’Italia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allo</a:t>
            </a:r>
            <a:r>
              <a:rPr lang="en-US" b="1" dirty="0">
                <a:solidFill>
                  <a:srgbClr val="002060"/>
                </a:solidFill>
              </a:rPr>
              <a:t> S.C.A.R.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	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3319" name="Rectangle 247"/>
          <p:cNvSpPr>
            <a:spLocks noChangeArrowheads="1"/>
          </p:cNvSpPr>
          <p:nvPr/>
        </p:nvSpPr>
        <p:spPr bwMode="auto">
          <a:xfrm>
            <a:off x="395288" y="3867150"/>
            <a:ext cx="57246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2060"/>
                </a:solidFill>
              </a:rPr>
              <a:t>1991</a:t>
            </a:r>
            <a:r>
              <a:rPr lang="it-IT" b="1" dirty="0">
                <a:solidFill>
                  <a:srgbClr val="002060"/>
                </a:solidFill>
              </a:rPr>
              <a:t>	</a:t>
            </a:r>
            <a:r>
              <a:rPr lang="en-US" b="1" dirty="0">
                <a:solidFill>
                  <a:srgbClr val="002060"/>
                </a:solidFill>
              </a:rPr>
              <a:t>Nuova </a:t>
            </a:r>
            <a:r>
              <a:rPr lang="en-US" b="1" dirty="0" err="1">
                <a:solidFill>
                  <a:srgbClr val="002060"/>
                </a:solidFill>
              </a:rPr>
              <a:t>legge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sul</a:t>
            </a:r>
            <a:r>
              <a:rPr lang="en-US" b="1" dirty="0">
                <a:solidFill>
                  <a:srgbClr val="002060"/>
                </a:solidFill>
              </a:rPr>
              <a:t> P.N.R.A. (n.380/91)</a:t>
            </a:r>
          </a:p>
          <a:p>
            <a:r>
              <a:rPr lang="en-US" b="1" dirty="0">
                <a:solidFill>
                  <a:srgbClr val="002060"/>
                </a:solidFill>
              </a:rPr>
              <a:t>	</a:t>
            </a:r>
            <a:r>
              <a:rPr lang="en-US" b="1" dirty="0" err="1">
                <a:solidFill>
                  <a:srgbClr val="002060"/>
                </a:solidFill>
              </a:rPr>
              <a:t>Protocollo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protezione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ambientale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di</a:t>
            </a:r>
            <a:r>
              <a:rPr lang="en-US" b="1" dirty="0">
                <a:solidFill>
                  <a:srgbClr val="002060"/>
                </a:solidFill>
              </a:rPr>
              <a:t> Madrid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	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3321" name="Rectangle 249"/>
          <p:cNvSpPr>
            <a:spLocks noChangeArrowheads="1"/>
          </p:cNvSpPr>
          <p:nvPr/>
        </p:nvSpPr>
        <p:spPr bwMode="auto">
          <a:xfrm>
            <a:off x="395288" y="4502150"/>
            <a:ext cx="4801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2060"/>
                </a:solidFill>
              </a:rPr>
              <a:t>1995	</a:t>
            </a:r>
            <a:r>
              <a:rPr lang="en-US" b="1" dirty="0" err="1">
                <a:solidFill>
                  <a:srgbClr val="002060"/>
                </a:solidFill>
              </a:rPr>
              <a:t>L'Italia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ratifica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il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Protocollo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di</a:t>
            </a:r>
            <a:r>
              <a:rPr lang="en-US" b="1" dirty="0">
                <a:solidFill>
                  <a:srgbClr val="002060"/>
                </a:solidFill>
              </a:rPr>
              <a:t> Madrid	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3322" name="Rectangle 250"/>
          <p:cNvSpPr>
            <a:spLocks noChangeArrowheads="1"/>
          </p:cNvSpPr>
          <p:nvPr/>
        </p:nvSpPr>
        <p:spPr bwMode="auto">
          <a:xfrm>
            <a:off x="395536" y="5229200"/>
            <a:ext cx="5753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2060"/>
                </a:solidFill>
              </a:rPr>
              <a:t>2002	</a:t>
            </a:r>
            <a:r>
              <a:rPr lang="en-US" b="1" dirty="0" err="1">
                <a:solidFill>
                  <a:srgbClr val="002060"/>
                </a:solidFill>
              </a:rPr>
              <a:t>Rideterminazione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soggetti</a:t>
            </a:r>
            <a:r>
              <a:rPr lang="en-US" b="1" dirty="0">
                <a:solidFill>
                  <a:srgbClr val="002060"/>
                </a:solidFill>
              </a:rPr>
              <a:t> P.N.R.A. (DM 26-2-02)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3323" name="Rectangle 251"/>
          <p:cNvSpPr>
            <a:spLocks noChangeArrowheads="1"/>
          </p:cNvSpPr>
          <p:nvPr/>
        </p:nvSpPr>
        <p:spPr bwMode="auto">
          <a:xfrm>
            <a:off x="395536" y="5517232"/>
            <a:ext cx="42255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b="1" dirty="0">
                <a:solidFill>
                  <a:srgbClr val="002060"/>
                </a:solidFill>
              </a:rPr>
              <a:t>2003	</a:t>
            </a:r>
            <a:r>
              <a:rPr lang="en-US" b="1" dirty="0" err="1">
                <a:solidFill>
                  <a:srgbClr val="002060"/>
                </a:solidFill>
              </a:rPr>
              <a:t>Atto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costitutivo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Consorzio</a:t>
            </a:r>
            <a:r>
              <a:rPr lang="en-US" b="1" dirty="0">
                <a:solidFill>
                  <a:srgbClr val="002060"/>
                </a:solidFill>
              </a:rPr>
              <a:t> PNRA 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95536" y="5877273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010"/>
            </a:pPr>
            <a:r>
              <a:rPr lang="it-IT" b="1" dirty="0" smtClean="0">
                <a:solidFill>
                  <a:srgbClr val="002060"/>
                </a:solidFill>
              </a:rPr>
              <a:t>  	Rideterminazione dei soggetti curatori del PNRA (</a:t>
            </a:r>
            <a:r>
              <a:rPr lang="it-IT" b="1" dirty="0" err="1" smtClean="0">
                <a:solidFill>
                  <a:srgbClr val="002060"/>
                </a:solidFill>
              </a:rPr>
              <a:t>DI</a:t>
            </a:r>
            <a:r>
              <a:rPr lang="it-IT" b="1" dirty="0" smtClean="0">
                <a:solidFill>
                  <a:srgbClr val="002060"/>
                </a:solidFill>
              </a:rPr>
              <a:t> – 30/09/2010)</a:t>
            </a:r>
          </a:p>
          <a:p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95536" y="485986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it-IT" b="1" dirty="0" smtClean="0">
                <a:solidFill>
                  <a:srgbClr val="002060"/>
                </a:solidFill>
              </a:rPr>
              <a:t>1999         Inizio costruzione della Stazione italo francese Concordia</a:t>
            </a:r>
          </a:p>
        </p:txBody>
      </p:sp>
      <p:pic>
        <p:nvPicPr>
          <p:cNvPr id="17" name="Immagin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6093296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386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2928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1" name="Picture 1" descr="C:\Users\tiziana.ciciotti\AppData\Local\Microsoft\Windows\Temporary Internet Files\Content.Outlook\SE0RFRNJ\fig3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908720"/>
            <a:ext cx="6928234" cy="504056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179512" y="0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u="sng" cap="small" dirty="0" smtClean="0">
                <a:solidFill>
                  <a:srgbClr val="002060"/>
                </a:solidFill>
              </a:rPr>
              <a:t>La Corrente del “Golfo”</a:t>
            </a:r>
            <a:endParaRPr lang="it-IT" sz="4400" b="1" i="1" u="sng" cap="small" dirty="0">
              <a:solidFill>
                <a:srgbClr val="00206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203941" y="6473557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0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3"/>
          <p:cNvGraphicFramePr>
            <a:graphicFrameLocks/>
          </p:cNvGraphicFramePr>
          <p:nvPr/>
        </p:nvGraphicFramePr>
        <p:xfrm>
          <a:off x="0" y="1124744"/>
          <a:ext cx="889248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83568" y="-26988"/>
            <a:ext cx="792088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i="1" u="sng" dirty="0" smtClean="0">
                <a:solidFill>
                  <a:srgbClr val="002060"/>
                </a:solidFill>
              </a:rPr>
              <a:t>PNRA Budget </a:t>
            </a:r>
            <a:r>
              <a:rPr lang="en-US" sz="2800" b="1" i="1" u="sng" dirty="0" smtClean="0">
                <a:solidFill>
                  <a:srgbClr val="002060"/>
                </a:solidFill>
              </a:rPr>
              <a:t>(1985-2012)</a:t>
            </a:r>
            <a:endParaRPr lang="en-US" sz="2800" b="1" i="1" u="sng" dirty="0">
              <a:solidFill>
                <a:srgbClr val="002060"/>
              </a:solidFill>
            </a:endParaRPr>
          </a:p>
        </p:txBody>
      </p:sp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6093296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85373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endParaRPr lang="en-US"/>
          </a:p>
        </p:txBody>
      </p:sp>
      <p:pic>
        <p:nvPicPr>
          <p:cNvPr id="37890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6513"/>
            <a:ext cx="9144000" cy="68580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6516216" y="116632"/>
            <a:ext cx="2627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u="sng" cap="small" dirty="0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Mario </a:t>
            </a:r>
            <a:r>
              <a:rPr lang="en-US" sz="4800" b="1" i="1" u="sng" cap="small" dirty="0" err="1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Zucchelli</a:t>
            </a:r>
            <a:endParaRPr lang="en-US" sz="4800" b="1" i="1" u="sng" cap="small" dirty="0" smtClean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4800" b="1" i="1" u="sng" cap="small" dirty="0" err="1" smtClean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Stazione</a:t>
            </a:r>
            <a:endParaRPr lang="en-GB" sz="4800" dirty="0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0" y="0"/>
            <a:ext cx="5796136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9" bIns="0">
            <a:spAutoFit/>
          </a:bodyPr>
          <a:lstStyle/>
          <a:p>
            <a:pPr marL="39688" algn="l"/>
            <a:r>
              <a:rPr lang="en-US" sz="2000" b="1" u="sng" dirty="0" err="1" smtClean="0">
                <a:solidFill>
                  <a:schemeClr val="bg1"/>
                </a:solidFill>
                <a:sym typeface="Futura Condensed" charset="0"/>
              </a:rPr>
              <a:t>Sito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: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Baia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 Terra Nova (Mare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 Ross)</a:t>
            </a:r>
            <a:endParaRPr lang="en-US" sz="2000" b="1" dirty="0">
              <a:solidFill>
                <a:schemeClr val="bg1"/>
              </a:solidFill>
              <a:sym typeface="Futura Condensed" charset="0"/>
            </a:endParaRPr>
          </a:p>
          <a:p>
            <a:pPr marL="39688" algn="l"/>
            <a:r>
              <a:rPr lang="en-US" sz="2000" b="1" u="sng" dirty="0" smtClean="0">
                <a:solidFill>
                  <a:schemeClr val="bg1"/>
                </a:solidFill>
                <a:sym typeface="Futura Condensed" charset="0"/>
              </a:rPr>
              <a:t>Anno </a:t>
            </a:r>
            <a:r>
              <a:rPr lang="en-US" sz="2000" b="1" u="sng" dirty="0" err="1" smtClean="0">
                <a:solidFill>
                  <a:schemeClr val="bg1"/>
                </a:solidFill>
                <a:sym typeface="Futura Condensed" charset="0"/>
              </a:rPr>
              <a:t>di</a:t>
            </a:r>
            <a:r>
              <a:rPr lang="en-US" sz="2000" b="1" u="sng" dirty="0" smtClean="0">
                <a:solidFill>
                  <a:schemeClr val="bg1"/>
                </a:solidFill>
                <a:sym typeface="Futura Condensed" charset="0"/>
              </a:rPr>
              <a:t> </a:t>
            </a:r>
            <a:r>
              <a:rPr lang="en-US" sz="2000" b="1" u="sng" dirty="0" err="1" smtClean="0">
                <a:solidFill>
                  <a:schemeClr val="bg1"/>
                </a:solidFill>
                <a:sym typeface="Futura Condensed" charset="0"/>
              </a:rPr>
              <a:t>costruzione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: 1986</a:t>
            </a:r>
            <a:endParaRPr lang="en-US" sz="2000" b="1" dirty="0">
              <a:solidFill>
                <a:schemeClr val="bg1"/>
              </a:solidFill>
              <a:sym typeface="Futura Condensed" charset="0"/>
            </a:endParaRPr>
          </a:p>
          <a:p>
            <a:pPr marL="39688" algn="l"/>
            <a:r>
              <a:rPr lang="en-US" sz="2000" b="1" u="sng" dirty="0" err="1" smtClean="0">
                <a:solidFill>
                  <a:schemeClr val="bg1"/>
                </a:solidFill>
                <a:sym typeface="Futura Condensed" charset="0"/>
              </a:rPr>
              <a:t>Apertura</a:t>
            </a:r>
            <a:r>
              <a:rPr lang="en-US" sz="2000" b="1" u="sng" dirty="0" smtClean="0">
                <a:solidFill>
                  <a:schemeClr val="bg1"/>
                </a:solidFill>
                <a:sym typeface="Futura Condensed" charset="0"/>
              </a:rPr>
              <a:t> solo </a:t>
            </a:r>
            <a:r>
              <a:rPr lang="en-US" sz="2000" b="1" u="sng" dirty="0" err="1" smtClean="0">
                <a:solidFill>
                  <a:schemeClr val="bg1"/>
                </a:solidFill>
                <a:sym typeface="Futura Condensed" charset="0"/>
              </a:rPr>
              <a:t>estiva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: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ottobre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 –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febbraio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 </a:t>
            </a:r>
          </a:p>
          <a:p>
            <a:pPr marL="39688" algn="l"/>
            <a:r>
              <a:rPr lang="en-US" sz="2000" b="1" u="sng" dirty="0" err="1" smtClean="0">
                <a:solidFill>
                  <a:schemeClr val="bg1"/>
                </a:solidFill>
                <a:sym typeface="Futura Condensed" charset="0"/>
              </a:rPr>
              <a:t>Ospitalità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 : circa 90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persone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tra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ricercatori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 e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tecnici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 </a:t>
            </a:r>
          </a:p>
          <a:p>
            <a:pPr marL="39688" algn="l"/>
            <a:r>
              <a:rPr lang="en-US" sz="2000" b="1" u="sng" dirty="0" err="1" smtClean="0">
                <a:solidFill>
                  <a:schemeClr val="bg1"/>
                </a:solidFill>
                <a:sym typeface="Futura Condensed" charset="0"/>
              </a:rPr>
              <a:t>Copertura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: 7.000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mq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tra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edifici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magazzini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impianti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laboratori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sym typeface="Futura Condensed" charset="0"/>
              </a:rPr>
              <a:t>ecc</a:t>
            </a:r>
            <a:r>
              <a:rPr lang="en-US" sz="2000" b="1" dirty="0" smtClean="0">
                <a:solidFill>
                  <a:schemeClr val="bg1"/>
                </a:solidFill>
                <a:sym typeface="Futura Condensed" charset="0"/>
              </a:rPr>
              <a:t>.</a:t>
            </a:r>
            <a:endParaRPr lang="en-US" sz="2000" b="1" dirty="0">
              <a:solidFill>
                <a:schemeClr val="bg1"/>
              </a:solidFill>
              <a:sym typeface="Futura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318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7384"/>
            <a:ext cx="9143999" cy="6885384"/>
          </a:xfrm>
          <a:prstGeom prst="rect">
            <a:avLst/>
          </a:prstGeom>
          <a:noFill/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112-1231_IM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8680"/>
            <a:ext cx="6480720" cy="486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Gomena di prua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369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6336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285246" cy="5433467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593"/>
            <a:ext cx="9144000" cy="535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23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08504" cy="5607909"/>
          </a:xfrm>
        </p:spPr>
      </p:pic>
    </p:spTree>
    <p:extLst>
      <p:ext uri="{BB962C8B-B14F-4D97-AF65-F5344CB8AC3E}">
        <p14:creationId xmlns:p14="http://schemas.microsoft.com/office/powerpoint/2010/main" val="3257746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" y="18782"/>
            <a:ext cx="9123857" cy="6842893"/>
          </a:xfrm>
        </p:spPr>
      </p:pic>
    </p:spTree>
    <p:extLst>
      <p:ext uri="{BB962C8B-B14F-4D97-AF65-F5344CB8AC3E}">
        <p14:creationId xmlns:p14="http://schemas.microsoft.com/office/powerpoint/2010/main" val="2355111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5" descr="Img_31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032448" cy="302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03-P10101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60648"/>
            <a:ext cx="383857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3682380" cy="28517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3" descr="d04-114-1465_IM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717032"/>
            <a:ext cx="38417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tructure interne de Concordia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1196752"/>
            <a:ext cx="404937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00" y="6133739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188640"/>
            <a:ext cx="4680520" cy="6408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53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66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13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astrofisica</a:t>
            </a:r>
            <a:endParaRPr lang="en-GB" dirty="0"/>
          </a:p>
        </p:txBody>
      </p:sp>
      <p:pic>
        <p:nvPicPr>
          <p:cNvPr id="4" name="Segnaposto contenuto 4" descr="agnolet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133739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7550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egnaposto contenuto 3" descr="aurore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8152"/>
          </a:xfrm>
        </p:spPr>
      </p:pic>
    </p:spTree>
    <p:extLst>
      <p:ext uri="{BB962C8B-B14F-4D97-AF65-F5344CB8AC3E}">
        <p14:creationId xmlns:p14="http://schemas.microsoft.com/office/powerpoint/2010/main" val="1400157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atell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64" y="0"/>
            <a:ext cx="9143999" cy="6858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2928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79512" y="0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u="sng" cap="small" dirty="0" smtClean="0">
                <a:solidFill>
                  <a:srgbClr val="002060"/>
                </a:solidFill>
              </a:rPr>
              <a:t>Copertura Ghiacci Artici da Satellite</a:t>
            </a:r>
            <a:endParaRPr lang="it-IT" sz="4400" b="1" i="1" u="sng" cap="small" dirty="0">
              <a:solidFill>
                <a:srgbClr val="00206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0275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9901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DSCN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7267" name="Text Box 3"/>
          <p:cNvSpPr txBox="1">
            <a:spLocks noChangeArrowheads="1"/>
          </p:cNvSpPr>
          <p:nvPr/>
        </p:nvSpPr>
        <p:spPr bwMode="auto">
          <a:xfrm>
            <a:off x="6400802" y="5940279"/>
            <a:ext cx="2286000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500"/>
              </a:spcBef>
              <a:buClr>
                <a:srgbClr val="CC0000"/>
              </a:buClr>
              <a:buSzPct val="100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76London" pitchFamily="34" charset="0"/>
              </a:rPr>
              <a:t>Glacier’s ice</a:t>
            </a:r>
            <a:endParaRPr lang="en-GB" sz="2400" dirty="0">
              <a:latin typeface="76London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35150" y="188913"/>
            <a:ext cx="5895975" cy="2438400"/>
            <a:chOff x="1156" y="119"/>
            <a:chExt cx="3714" cy="1536"/>
          </a:xfrm>
        </p:grpSpPr>
        <p:pic>
          <p:nvPicPr>
            <p:cNvPr id="26726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34" y="119"/>
              <a:ext cx="1536" cy="1536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156" y="119"/>
              <a:ext cx="2396" cy="653"/>
              <a:chOff x="1156" y="119"/>
              <a:chExt cx="2396" cy="653"/>
            </a:xfrm>
          </p:grpSpPr>
          <p:sp>
            <p:nvSpPr>
              <p:cNvPr id="267271" name="Text Box 7"/>
              <p:cNvSpPr txBox="1">
                <a:spLocks noChangeArrowheads="1"/>
              </p:cNvSpPr>
              <p:nvPr/>
            </p:nvSpPr>
            <p:spPr bwMode="auto">
              <a:xfrm>
                <a:off x="1156" y="119"/>
                <a:ext cx="2396" cy="2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ts val="1500"/>
                  </a:spcBef>
                  <a:buClr>
                    <a:srgbClr val="CC0000"/>
                  </a:buClr>
                  <a:buSzPct val="100000"/>
                  <a:buFont typeface="Tahoma" pitchFamily="34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400" dirty="0" smtClean="0">
                    <a:latin typeface="76London" pitchFamily="34" charset="0"/>
                  </a:rPr>
                  <a:t>Snow precipitations</a:t>
                </a:r>
                <a:endParaRPr lang="en-GB" sz="2400" dirty="0">
                  <a:latin typeface="76London" pitchFamily="34" charset="0"/>
                </a:endParaRPr>
              </a:p>
            </p:txBody>
          </p:sp>
          <p:sp>
            <p:nvSpPr>
              <p:cNvPr id="267272" name="Line 8"/>
              <p:cNvSpPr>
                <a:spLocks noChangeShapeType="1"/>
              </p:cNvSpPr>
              <p:nvPr/>
            </p:nvSpPr>
            <p:spPr bwMode="auto">
              <a:xfrm flipH="1">
                <a:off x="1474" y="436"/>
                <a:ext cx="194" cy="336"/>
              </a:xfrm>
              <a:prstGeom prst="line">
                <a:avLst/>
              </a:prstGeom>
              <a:noFill/>
              <a:ln w="114427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998538" y="1373188"/>
            <a:ext cx="2881312" cy="1827212"/>
            <a:chOff x="629" y="865"/>
            <a:chExt cx="1815" cy="1151"/>
          </a:xfrm>
        </p:grpSpPr>
        <p:sp>
          <p:nvSpPr>
            <p:cNvPr id="267274" name="Text Box 10"/>
            <p:cNvSpPr txBox="1">
              <a:spLocks noChangeArrowheads="1"/>
            </p:cNvSpPr>
            <p:nvPr/>
          </p:nvSpPr>
          <p:spPr bwMode="auto">
            <a:xfrm>
              <a:off x="629" y="865"/>
              <a:ext cx="1815" cy="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500"/>
                </a:spcBef>
                <a:buClr>
                  <a:srgbClr val="CC0000"/>
                </a:buClr>
                <a:buSzPct val="100000"/>
                <a:buFont typeface="Tahoma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dirty="0" smtClean="0">
                  <a:latin typeface="76London" pitchFamily="34" charset="0"/>
                </a:rPr>
                <a:t>Compression of snow cover</a:t>
              </a:r>
              <a:endParaRPr lang="en-GB" sz="2400" dirty="0">
                <a:latin typeface="76London" pitchFamily="34" charset="0"/>
              </a:endParaRPr>
            </a:p>
          </p:txBody>
        </p:sp>
        <p:sp>
          <p:nvSpPr>
            <p:cNvPr id="267275" name="Line 11"/>
            <p:cNvSpPr>
              <a:spLocks noChangeShapeType="1"/>
            </p:cNvSpPr>
            <p:nvPr/>
          </p:nvSpPr>
          <p:spPr bwMode="auto">
            <a:xfrm>
              <a:off x="1104" y="1536"/>
              <a:ext cx="48" cy="480"/>
            </a:xfrm>
            <a:prstGeom prst="line">
              <a:avLst/>
            </a:prstGeom>
            <a:noFill/>
            <a:ln w="114427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98500" y="3281364"/>
            <a:ext cx="3200400" cy="1214438"/>
            <a:chOff x="440" y="2067"/>
            <a:chExt cx="2016" cy="765"/>
          </a:xfrm>
        </p:grpSpPr>
        <p:sp>
          <p:nvSpPr>
            <p:cNvPr id="267277" name="Text Box 13"/>
            <p:cNvSpPr txBox="1">
              <a:spLocks noChangeArrowheads="1"/>
            </p:cNvSpPr>
            <p:nvPr/>
          </p:nvSpPr>
          <p:spPr bwMode="auto">
            <a:xfrm>
              <a:off x="440" y="2067"/>
              <a:ext cx="2016" cy="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1500"/>
                </a:spcBef>
                <a:buClr>
                  <a:srgbClr val="CC0000"/>
                </a:buClr>
                <a:buSzPct val="100000"/>
                <a:buFont typeface="Tahoma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2400" dirty="0" smtClean="0">
                  <a:latin typeface="76London" pitchFamily="34" charset="0"/>
                </a:rPr>
                <a:t>Formation of ice crystals</a:t>
              </a:r>
              <a:endParaRPr lang="en-GB" sz="2400" dirty="0">
                <a:latin typeface="76London" pitchFamily="34" charset="0"/>
              </a:endParaRPr>
            </a:p>
          </p:txBody>
        </p:sp>
        <p:sp>
          <p:nvSpPr>
            <p:cNvPr id="267278" name="Line 14"/>
            <p:cNvSpPr>
              <a:spLocks noChangeShapeType="1"/>
            </p:cNvSpPr>
            <p:nvPr/>
          </p:nvSpPr>
          <p:spPr bwMode="auto">
            <a:xfrm>
              <a:off x="1536" y="2592"/>
              <a:ext cx="720" cy="240"/>
            </a:xfrm>
            <a:prstGeom prst="line">
              <a:avLst/>
            </a:prstGeom>
            <a:noFill/>
            <a:ln w="11448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0" y="4672014"/>
            <a:ext cx="6400800" cy="1954213"/>
            <a:chOff x="0" y="2943"/>
            <a:chExt cx="4032" cy="1231"/>
          </a:xfrm>
        </p:grpSpPr>
        <p:pic>
          <p:nvPicPr>
            <p:cNvPr id="267280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976"/>
              <a:ext cx="1824" cy="1198"/>
            </a:xfrm>
            <a:prstGeom prst="rect">
              <a:avLst/>
            </a:prstGeom>
            <a:noFill/>
          </p:spPr>
        </p:pic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2109" y="2943"/>
              <a:ext cx="1923" cy="945"/>
              <a:chOff x="2109" y="2943"/>
              <a:chExt cx="1923" cy="945"/>
            </a:xfrm>
          </p:grpSpPr>
          <p:sp>
            <p:nvSpPr>
              <p:cNvPr id="267282" name="Text Box 18"/>
              <p:cNvSpPr txBox="1">
                <a:spLocks noChangeArrowheads="1"/>
              </p:cNvSpPr>
              <p:nvPr/>
            </p:nvSpPr>
            <p:spPr bwMode="auto">
              <a:xfrm>
                <a:off x="2109" y="2943"/>
                <a:ext cx="1920" cy="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ts val="1500"/>
                  </a:spcBef>
                  <a:buClr>
                    <a:srgbClr val="CC0000"/>
                  </a:buClr>
                  <a:buSzPct val="100000"/>
                  <a:buFont typeface="Tahoma" pitchFamily="34" charset="0"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r>
                  <a:rPr lang="en-GB" sz="2400" dirty="0" smtClean="0">
                    <a:latin typeface="76London" pitchFamily="34" charset="0"/>
                  </a:rPr>
                  <a:t>Trapping of air bubbles</a:t>
                </a:r>
                <a:endParaRPr lang="en-GB" sz="2400" dirty="0">
                  <a:latin typeface="76London" pitchFamily="34" charset="0"/>
                </a:endParaRPr>
              </a:p>
            </p:txBody>
          </p:sp>
          <p:sp>
            <p:nvSpPr>
              <p:cNvPr id="267283" name="Line 19"/>
              <p:cNvSpPr>
                <a:spLocks noChangeShapeType="1"/>
              </p:cNvSpPr>
              <p:nvPr/>
            </p:nvSpPr>
            <p:spPr bwMode="auto">
              <a:xfrm>
                <a:off x="3264" y="3408"/>
                <a:ext cx="768" cy="480"/>
              </a:xfrm>
              <a:prstGeom prst="line">
                <a:avLst/>
              </a:prstGeom>
              <a:noFill/>
              <a:ln w="11448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22" name="Immagin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08912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42861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2"/>
          <p:cNvSpPr>
            <a:spLocks noChangeArrowheads="1"/>
          </p:cNvSpPr>
          <p:nvPr/>
        </p:nvSpPr>
        <p:spPr bwMode="auto">
          <a:xfrm rot="1690601">
            <a:off x="5299075" y="2536825"/>
            <a:ext cx="174625" cy="1160463"/>
          </a:xfrm>
          <a:prstGeom prst="downArrow">
            <a:avLst>
              <a:gd name="adj1" fmla="val 50000"/>
              <a:gd name="adj2" fmla="val 166136"/>
            </a:avLst>
          </a:prstGeom>
          <a:solidFill>
            <a:schemeClr val="accent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47" name="AutoShape 3"/>
          <p:cNvSpPr>
            <a:spLocks noChangeArrowheads="1"/>
          </p:cNvSpPr>
          <p:nvPr/>
        </p:nvSpPr>
        <p:spPr bwMode="auto">
          <a:xfrm rot="1690601">
            <a:off x="4606925" y="3763963"/>
            <a:ext cx="174625" cy="1160462"/>
          </a:xfrm>
          <a:prstGeom prst="downArrow">
            <a:avLst>
              <a:gd name="adj1" fmla="val 50000"/>
              <a:gd name="adj2" fmla="val 166136"/>
            </a:avLst>
          </a:prstGeom>
          <a:solidFill>
            <a:schemeClr val="accent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48" name="AutoShape 4"/>
          <p:cNvSpPr>
            <a:spLocks noChangeArrowheads="1"/>
          </p:cNvSpPr>
          <p:nvPr/>
        </p:nvSpPr>
        <p:spPr bwMode="auto">
          <a:xfrm rot="19909399" flipV="1">
            <a:off x="3778250" y="3729038"/>
            <a:ext cx="174625" cy="1160462"/>
          </a:xfrm>
          <a:prstGeom prst="downArrow">
            <a:avLst>
              <a:gd name="adj1" fmla="val 50000"/>
              <a:gd name="adj2" fmla="val 166136"/>
            </a:avLst>
          </a:prstGeom>
          <a:solidFill>
            <a:schemeClr val="accent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49" name="AutoShape 5"/>
          <p:cNvSpPr>
            <a:spLocks noChangeArrowheads="1"/>
          </p:cNvSpPr>
          <p:nvPr/>
        </p:nvSpPr>
        <p:spPr bwMode="auto">
          <a:xfrm rot="19909399" flipV="1">
            <a:off x="3189288" y="2620963"/>
            <a:ext cx="174625" cy="1160462"/>
          </a:xfrm>
          <a:prstGeom prst="downArrow">
            <a:avLst>
              <a:gd name="adj1" fmla="val 50000"/>
              <a:gd name="adj2" fmla="val 166136"/>
            </a:avLst>
          </a:prstGeom>
          <a:solidFill>
            <a:schemeClr val="accent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50" name="AutoShape 6"/>
          <p:cNvSpPr>
            <a:spLocks noChangeArrowheads="1"/>
          </p:cNvSpPr>
          <p:nvPr/>
        </p:nvSpPr>
        <p:spPr bwMode="auto">
          <a:xfrm rot="19909399" flipV="1">
            <a:off x="3986213" y="3724275"/>
            <a:ext cx="174625" cy="1160463"/>
          </a:xfrm>
          <a:prstGeom prst="downArrow">
            <a:avLst>
              <a:gd name="adj1" fmla="val 50000"/>
              <a:gd name="adj2" fmla="val 166136"/>
            </a:avLst>
          </a:prstGeom>
          <a:solidFill>
            <a:schemeClr val="accent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51" name="AutoShape 7"/>
          <p:cNvSpPr>
            <a:spLocks noChangeArrowheads="1"/>
          </p:cNvSpPr>
          <p:nvPr/>
        </p:nvSpPr>
        <p:spPr bwMode="auto">
          <a:xfrm rot="19909399" flipV="1">
            <a:off x="3413125" y="2611438"/>
            <a:ext cx="174625" cy="1160462"/>
          </a:xfrm>
          <a:prstGeom prst="downArrow">
            <a:avLst>
              <a:gd name="adj1" fmla="val 50000"/>
              <a:gd name="adj2" fmla="val 166136"/>
            </a:avLst>
          </a:prstGeom>
          <a:solidFill>
            <a:schemeClr val="accent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2952" name="Cloud"/>
          <p:cNvSpPr>
            <a:spLocks noChangeAspect="1" noEditPoints="1" noChangeArrowheads="1"/>
          </p:cNvSpPr>
          <p:nvPr/>
        </p:nvSpPr>
        <p:spPr bwMode="auto">
          <a:xfrm>
            <a:off x="5778500" y="714375"/>
            <a:ext cx="3378200" cy="852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2F3F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it-IT">
              <a:latin typeface="Trebuchet MS" pitchFamily="34" charset="0"/>
            </a:endParaRPr>
          </a:p>
        </p:txBody>
      </p:sp>
      <p:sp>
        <p:nvSpPr>
          <p:cNvPr id="82953" name="Cloud"/>
          <p:cNvSpPr>
            <a:spLocks noChangeAspect="1" noEditPoints="1" noChangeArrowheads="1"/>
          </p:cNvSpPr>
          <p:nvPr/>
        </p:nvSpPr>
        <p:spPr bwMode="auto">
          <a:xfrm>
            <a:off x="136525" y="347663"/>
            <a:ext cx="4238625" cy="6921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D2F3F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it-IT">
              <a:latin typeface="Trebuchet MS" pitchFamily="34" charset="0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0" y="0"/>
            <a:ext cx="4492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>
                <a:latin typeface="Times New Roman" pitchFamily="16" charset="0"/>
              </a:rPr>
              <a:t>2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1182688"/>
            <a:ext cx="9144000" cy="5675312"/>
            <a:chOff x="0" y="745"/>
            <a:chExt cx="5760" cy="3575"/>
          </a:xfrm>
        </p:grpSpPr>
        <p:sp>
          <p:nvSpPr>
            <p:cNvPr id="19501" name="Oval 12"/>
            <p:cNvSpPr>
              <a:spLocks noChangeArrowheads="1"/>
            </p:cNvSpPr>
            <p:nvPr/>
          </p:nvSpPr>
          <p:spPr bwMode="auto">
            <a:xfrm>
              <a:off x="764" y="804"/>
              <a:ext cx="4249" cy="5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502" name="Oval 13"/>
            <p:cNvSpPr>
              <a:spLocks noChangeArrowheads="1"/>
            </p:cNvSpPr>
            <p:nvPr/>
          </p:nvSpPr>
          <p:spPr bwMode="auto">
            <a:xfrm>
              <a:off x="2559" y="745"/>
              <a:ext cx="718" cy="99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503" name="Line 14"/>
            <p:cNvSpPr>
              <a:spLocks noChangeShapeType="1"/>
            </p:cNvSpPr>
            <p:nvPr/>
          </p:nvSpPr>
          <p:spPr bwMode="auto">
            <a:xfrm>
              <a:off x="1003" y="862"/>
              <a:ext cx="0" cy="6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4" name="Line 15"/>
            <p:cNvSpPr>
              <a:spLocks noChangeShapeType="1"/>
            </p:cNvSpPr>
            <p:nvPr/>
          </p:nvSpPr>
          <p:spPr bwMode="auto">
            <a:xfrm>
              <a:off x="2260" y="862"/>
              <a:ext cx="0" cy="6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5" name="Line 16"/>
            <p:cNvSpPr>
              <a:spLocks noChangeShapeType="1"/>
            </p:cNvSpPr>
            <p:nvPr/>
          </p:nvSpPr>
          <p:spPr bwMode="auto">
            <a:xfrm>
              <a:off x="3517" y="862"/>
              <a:ext cx="0" cy="6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6" name="Line 17"/>
            <p:cNvSpPr>
              <a:spLocks noChangeShapeType="1"/>
            </p:cNvSpPr>
            <p:nvPr/>
          </p:nvSpPr>
          <p:spPr bwMode="auto">
            <a:xfrm>
              <a:off x="4774" y="862"/>
              <a:ext cx="0" cy="6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7" name="Line 18"/>
            <p:cNvSpPr>
              <a:spLocks noChangeShapeType="1"/>
            </p:cNvSpPr>
            <p:nvPr/>
          </p:nvSpPr>
          <p:spPr bwMode="auto">
            <a:xfrm>
              <a:off x="1003" y="1506"/>
              <a:ext cx="125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8" name="Line 19"/>
            <p:cNvSpPr>
              <a:spLocks noChangeShapeType="1"/>
            </p:cNvSpPr>
            <p:nvPr/>
          </p:nvSpPr>
          <p:spPr bwMode="auto">
            <a:xfrm>
              <a:off x="3517" y="1506"/>
              <a:ext cx="125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09" name="Line 20"/>
            <p:cNvSpPr>
              <a:spLocks noChangeShapeType="1"/>
            </p:cNvSpPr>
            <p:nvPr/>
          </p:nvSpPr>
          <p:spPr bwMode="auto">
            <a:xfrm>
              <a:off x="764" y="862"/>
              <a:ext cx="239" cy="6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0" name="Line 21"/>
            <p:cNvSpPr>
              <a:spLocks noChangeShapeType="1"/>
            </p:cNvSpPr>
            <p:nvPr/>
          </p:nvSpPr>
          <p:spPr bwMode="auto">
            <a:xfrm flipH="1">
              <a:off x="4774" y="862"/>
              <a:ext cx="239" cy="6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1" name="Text Box 22"/>
            <p:cNvSpPr txBox="1">
              <a:spLocks noChangeArrowheads="1"/>
            </p:cNvSpPr>
            <p:nvPr/>
          </p:nvSpPr>
          <p:spPr bwMode="auto">
            <a:xfrm>
              <a:off x="1374" y="1164"/>
              <a:ext cx="44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b="1">
                  <a:latin typeface="Times New Roman" pitchFamily="16" charset="0"/>
                </a:rPr>
                <a:t>Rx</a:t>
              </a:r>
            </a:p>
          </p:txBody>
        </p:sp>
        <p:sp>
          <p:nvSpPr>
            <p:cNvPr id="19512" name="Text Box 23"/>
            <p:cNvSpPr txBox="1">
              <a:spLocks noChangeArrowheads="1"/>
            </p:cNvSpPr>
            <p:nvPr/>
          </p:nvSpPr>
          <p:spPr bwMode="auto">
            <a:xfrm>
              <a:off x="3917" y="1197"/>
              <a:ext cx="5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b="1">
                  <a:latin typeface="Times New Roman" pitchFamily="16" charset="0"/>
                </a:rPr>
                <a:t>Tx</a:t>
              </a:r>
            </a:p>
          </p:txBody>
        </p:sp>
        <p:sp>
          <p:nvSpPr>
            <p:cNvPr id="19513" name="Line 24"/>
            <p:cNvSpPr>
              <a:spLocks noChangeShapeType="1"/>
            </p:cNvSpPr>
            <p:nvPr/>
          </p:nvSpPr>
          <p:spPr bwMode="auto">
            <a:xfrm flipV="1">
              <a:off x="2263" y="862"/>
              <a:ext cx="239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Line 25"/>
            <p:cNvSpPr>
              <a:spLocks noChangeShapeType="1"/>
            </p:cNvSpPr>
            <p:nvPr/>
          </p:nvSpPr>
          <p:spPr bwMode="auto">
            <a:xfrm flipH="1" flipV="1">
              <a:off x="3300" y="862"/>
              <a:ext cx="217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Oval 26"/>
            <p:cNvSpPr>
              <a:spLocks noChangeArrowheads="1"/>
            </p:cNvSpPr>
            <p:nvPr/>
          </p:nvSpPr>
          <p:spPr bwMode="auto">
            <a:xfrm>
              <a:off x="2818" y="1077"/>
              <a:ext cx="201" cy="33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516" name="Freeform 27" descr="Velina blu"/>
            <p:cNvSpPr>
              <a:spLocks/>
            </p:cNvSpPr>
            <p:nvPr/>
          </p:nvSpPr>
          <p:spPr bwMode="auto">
            <a:xfrm>
              <a:off x="0" y="3049"/>
              <a:ext cx="5760" cy="1271"/>
            </a:xfrm>
            <a:custGeom>
              <a:avLst/>
              <a:gdLst>
                <a:gd name="T0" fmla="*/ 9 w 5760"/>
                <a:gd name="T1" fmla="*/ 137 h 1271"/>
                <a:gd name="T2" fmla="*/ 1618 w 5760"/>
                <a:gd name="T3" fmla="*/ 0 h 1271"/>
                <a:gd name="T4" fmla="*/ 2862 w 5760"/>
                <a:gd name="T5" fmla="*/ 55 h 1271"/>
                <a:gd name="T6" fmla="*/ 4727 w 5760"/>
                <a:gd name="T7" fmla="*/ 201 h 1271"/>
                <a:gd name="T8" fmla="*/ 5760 w 5760"/>
                <a:gd name="T9" fmla="*/ 146 h 1271"/>
                <a:gd name="T10" fmla="*/ 5760 w 5760"/>
                <a:gd name="T11" fmla="*/ 1252 h 1271"/>
                <a:gd name="T12" fmla="*/ 0 w 5760"/>
                <a:gd name="T13" fmla="*/ 1271 h 1271"/>
                <a:gd name="T14" fmla="*/ 9 w 5760"/>
                <a:gd name="T15" fmla="*/ 137 h 12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760"/>
                <a:gd name="T25" fmla="*/ 0 h 1271"/>
                <a:gd name="T26" fmla="*/ 5760 w 5760"/>
                <a:gd name="T27" fmla="*/ 1271 h 12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760" h="1271">
                  <a:moveTo>
                    <a:pt x="9" y="137"/>
                  </a:moveTo>
                  <a:lnTo>
                    <a:pt x="1618" y="0"/>
                  </a:lnTo>
                  <a:lnTo>
                    <a:pt x="2862" y="55"/>
                  </a:lnTo>
                  <a:lnTo>
                    <a:pt x="4727" y="201"/>
                  </a:lnTo>
                  <a:lnTo>
                    <a:pt x="5760" y="146"/>
                  </a:lnTo>
                  <a:lnTo>
                    <a:pt x="5760" y="1252"/>
                  </a:lnTo>
                  <a:lnTo>
                    <a:pt x="0" y="1271"/>
                  </a:lnTo>
                  <a:lnTo>
                    <a:pt x="9" y="137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grpSp>
          <p:nvGrpSpPr>
            <p:cNvPr id="3" name="Group 28"/>
            <p:cNvGrpSpPr>
              <a:grpSpLocks/>
            </p:cNvGrpSpPr>
            <p:nvPr/>
          </p:nvGrpSpPr>
          <p:grpSpPr bwMode="auto">
            <a:xfrm>
              <a:off x="1377" y="3830"/>
              <a:ext cx="1672" cy="490"/>
              <a:chOff x="274" y="2021"/>
              <a:chExt cx="1672" cy="974"/>
            </a:xfrm>
          </p:grpSpPr>
          <p:sp>
            <p:nvSpPr>
              <p:cNvPr id="19726" name="Freeform 29"/>
              <p:cNvSpPr>
                <a:spLocks/>
              </p:cNvSpPr>
              <p:nvPr/>
            </p:nvSpPr>
            <p:spPr bwMode="auto">
              <a:xfrm>
                <a:off x="1257" y="2260"/>
                <a:ext cx="433" cy="246"/>
              </a:xfrm>
              <a:custGeom>
                <a:avLst/>
                <a:gdLst>
                  <a:gd name="T0" fmla="*/ 0 w 865"/>
                  <a:gd name="T1" fmla="*/ 435 h 493"/>
                  <a:gd name="T2" fmla="*/ 494 w 865"/>
                  <a:gd name="T3" fmla="*/ 0 h 493"/>
                  <a:gd name="T4" fmla="*/ 865 w 865"/>
                  <a:gd name="T5" fmla="*/ 338 h 493"/>
                  <a:gd name="T6" fmla="*/ 629 w 865"/>
                  <a:gd name="T7" fmla="*/ 493 h 493"/>
                  <a:gd name="T8" fmla="*/ 469 w 865"/>
                  <a:gd name="T9" fmla="*/ 353 h 493"/>
                  <a:gd name="T10" fmla="*/ 282 w 865"/>
                  <a:gd name="T11" fmla="*/ 441 h 493"/>
                  <a:gd name="T12" fmla="*/ 248 w 865"/>
                  <a:gd name="T13" fmla="*/ 298 h 493"/>
                  <a:gd name="T14" fmla="*/ 0 w 865"/>
                  <a:gd name="T15" fmla="*/ 435 h 493"/>
                  <a:gd name="T16" fmla="*/ 0 w 865"/>
                  <a:gd name="T17" fmla="*/ 435 h 4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5"/>
                  <a:gd name="T28" fmla="*/ 0 h 493"/>
                  <a:gd name="T29" fmla="*/ 865 w 865"/>
                  <a:gd name="T30" fmla="*/ 493 h 4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5" h="493">
                    <a:moveTo>
                      <a:pt x="0" y="435"/>
                    </a:moveTo>
                    <a:lnTo>
                      <a:pt x="494" y="0"/>
                    </a:lnTo>
                    <a:lnTo>
                      <a:pt x="865" y="338"/>
                    </a:lnTo>
                    <a:lnTo>
                      <a:pt x="629" y="493"/>
                    </a:lnTo>
                    <a:lnTo>
                      <a:pt x="469" y="353"/>
                    </a:lnTo>
                    <a:lnTo>
                      <a:pt x="282" y="441"/>
                    </a:lnTo>
                    <a:lnTo>
                      <a:pt x="248" y="298"/>
                    </a:lnTo>
                    <a:lnTo>
                      <a:pt x="0" y="435"/>
                    </a:lnTo>
                    <a:close/>
                  </a:path>
                </a:pathLst>
              </a:custGeom>
              <a:solidFill>
                <a:srgbClr val="E6E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27" name="Freeform 30"/>
              <p:cNvSpPr>
                <a:spLocks/>
              </p:cNvSpPr>
              <p:nvPr/>
            </p:nvSpPr>
            <p:spPr bwMode="auto">
              <a:xfrm>
                <a:off x="665" y="2021"/>
                <a:ext cx="377" cy="389"/>
              </a:xfrm>
              <a:custGeom>
                <a:avLst/>
                <a:gdLst>
                  <a:gd name="T0" fmla="*/ 548 w 753"/>
                  <a:gd name="T1" fmla="*/ 42 h 779"/>
                  <a:gd name="T2" fmla="*/ 589 w 753"/>
                  <a:gd name="T3" fmla="*/ 73 h 779"/>
                  <a:gd name="T4" fmla="*/ 630 w 753"/>
                  <a:gd name="T5" fmla="*/ 116 h 779"/>
                  <a:gd name="T6" fmla="*/ 668 w 753"/>
                  <a:gd name="T7" fmla="*/ 163 h 779"/>
                  <a:gd name="T8" fmla="*/ 705 w 753"/>
                  <a:gd name="T9" fmla="*/ 211 h 779"/>
                  <a:gd name="T10" fmla="*/ 741 w 753"/>
                  <a:gd name="T11" fmla="*/ 257 h 779"/>
                  <a:gd name="T12" fmla="*/ 578 w 753"/>
                  <a:gd name="T13" fmla="*/ 191 h 779"/>
                  <a:gd name="T14" fmla="*/ 568 w 753"/>
                  <a:gd name="T15" fmla="*/ 300 h 779"/>
                  <a:gd name="T16" fmla="*/ 558 w 753"/>
                  <a:gd name="T17" fmla="*/ 311 h 779"/>
                  <a:gd name="T18" fmla="*/ 557 w 753"/>
                  <a:gd name="T19" fmla="*/ 293 h 779"/>
                  <a:gd name="T20" fmla="*/ 554 w 753"/>
                  <a:gd name="T21" fmla="*/ 266 h 779"/>
                  <a:gd name="T22" fmla="*/ 546 w 753"/>
                  <a:gd name="T23" fmla="*/ 243 h 779"/>
                  <a:gd name="T24" fmla="*/ 530 w 753"/>
                  <a:gd name="T25" fmla="*/ 229 h 779"/>
                  <a:gd name="T26" fmla="*/ 520 w 753"/>
                  <a:gd name="T27" fmla="*/ 248 h 779"/>
                  <a:gd name="T28" fmla="*/ 523 w 753"/>
                  <a:gd name="T29" fmla="*/ 279 h 779"/>
                  <a:gd name="T30" fmla="*/ 524 w 753"/>
                  <a:gd name="T31" fmla="*/ 314 h 779"/>
                  <a:gd name="T32" fmla="*/ 523 w 753"/>
                  <a:gd name="T33" fmla="*/ 348 h 779"/>
                  <a:gd name="T34" fmla="*/ 518 w 753"/>
                  <a:gd name="T35" fmla="*/ 378 h 779"/>
                  <a:gd name="T36" fmla="*/ 473 w 753"/>
                  <a:gd name="T37" fmla="*/ 352 h 779"/>
                  <a:gd name="T38" fmla="*/ 467 w 753"/>
                  <a:gd name="T39" fmla="*/ 424 h 779"/>
                  <a:gd name="T40" fmla="*/ 455 w 753"/>
                  <a:gd name="T41" fmla="*/ 497 h 779"/>
                  <a:gd name="T42" fmla="*/ 431 w 753"/>
                  <a:gd name="T43" fmla="*/ 568 h 779"/>
                  <a:gd name="T44" fmla="*/ 410 w 753"/>
                  <a:gd name="T45" fmla="*/ 639 h 779"/>
                  <a:gd name="T46" fmla="*/ 387 w 753"/>
                  <a:gd name="T47" fmla="*/ 711 h 779"/>
                  <a:gd name="T48" fmla="*/ 380 w 753"/>
                  <a:gd name="T49" fmla="*/ 707 h 779"/>
                  <a:gd name="T50" fmla="*/ 387 w 753"/>
                  <a:gd name="T51" fmla="*/ 639 h 779"/>
                  <a:gd name="T52" fmla="*/ 396 w 753"/>
                  <a:gd name="T53" fmla="*/ 557 h 779"/>
                  <a:gd name="T54" fmla="*/ 399 w 753"/>
                  <a:gd name="T55" fmla="*/ 478 h 779"/>
                  <a:gd name="T56" fmla="*/ 397 w 753"/>
                  <a:gd name="T57" fmla="*/ 432 h 779"/>
                  <a:gd name="T58" fmla="*/ 241 w 753"/>
                  <a:gd name="T59" fmla="*/ 650 h 779"/>
                  <a:gd name="T60" fmla="*/ 252 w 753"/>
                  <a:gd name="T61" fmla="*/ 607 h 779"/>
                  <a:gd name="T62" fmla="*/ 266 w 753"/>
                  <a:gd name="T63" fmla="*/ 565 h 779"/>
                  <a:gd name="T64" fmla="*/ 277 w 753"/>
                  <a:gd name="T65" fmla="*/ 520 h 779"/>
                  <a:gd name="T66" fmla="*/ 288 w 753"/>
                  <a:gd name="T67" fmla="*/ 477 h 779"/>
                  <a:gd name="T68" fmla="*/ 294 w 753"/>
                  <a:gd name="T69" fmla="*/ 434 h 779"/>
                  <a:gd name="T70" fmla="*/ 280 w 753"/>
                  <a:gd name="T71" fmla="*/ 435 h 779"/>
                  <a:gd name="T72" fmla="*/ 233 w 753"/>
                  <a:gd name="T73" fmla="*/ 495 h 779"/>
                  <a:gd name="T74" fmla="*/ 178 w 753"/>
                  <a:gd name="T75" fmla="*/ 585 h 779"/>
                  <a:gd name="T76" fmla="*/ 120 w 753"/>
                  <a:gd name="T77" fmla="*/ 677 h 779"/>
                  <a:gd name="T78" fmla="*/ 76 w 753"/>
                  <a:gd name="T79" fmla="*/ 751 h 779"/>
                  <a:gd name="T80" fmla="*/ 0 w 753"/>
                  <a:gd name="T81" fmla="*/ 742 h 779"/>
                  <a:gd name="T82" fmla="*/ 68 w 753"/>
                  <a:gd name="T83" fmla="*/ 607 h 779"/>
                  <a:gd name="T84" fmla="*/ 148 w 753"/>
                  <a:gd name="T85" fmla="*/ 461 h 779"/>
                  <a:gd name="T86" fmla="*/ 238 w 753"/>
                  <a:gd name="T87" fmla="*/ 316 h 779"/>
                  <a:gd name="T88" fmla="*/ 336 w 753"/>
                  <a:gd name="T89" fmla="*/ 178 h 779"/>
                  <a:gd name="T90" fmla="*/ 438 w 753"/>
                  <a:gd name="T91" fmla="*/ 56 h 779"/>
                  <a:gd name="T92" fmla="*/ 473 w 753"/>
                  <a:gd name="T93" fmla="*/ 0 h 77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53"/>
                  <a:gd name="T142" fmla="*/ 0 h 779"/>
                  <a:gd name="T143" fmla="*/ 753 w 753"/>
                  <a:gd name="T144" fmla="*/ 779 h 77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53" h="779">
                    <a:moveTo>
                      <a:pt x="473" y="0"/>
                    </a:moveTo>
                    <a:lnTo>
                      <a:pt x="544" y="13"/>
                    </a:lnTo>
                    <a:lnTo>
                      <a:pt x="548" y="42"/>
                    </a:lnTo>
                    <a:lnTo>
                      <a:pt x="561" y="50"/>
                    </a:lnTo>
                    <a:lnTo>
                      <a:pt x="575" y="62"/>
                    </a:lnTo>
                    <a:lnTo>
                      <a:pt x="589" y="73"/>
                    </a:lnTo>
                    <a:lnTo>
                      <a:pt x="603" y="88"/>
                    </a:lnTo>
                    <a:lnTo>
                      <a:pt x="616" y="101"/>
                    </a:lnTo>
                    <a:lnTo>
                      <a:pt x="630" y="116"/>
                    </a:lnTo>
                    <a:lnTo>
                      <a:pt x="642" y="132"/>
                    </a:lnTo>
                    <a:lnTo>
                      <a:pt x="656" y="147"/>
                    </a:lnTo>
                    <a:lnTo>
                      <a:pt x="668" y="163"/>
                    </a:lnTo>
                    <a:lnTo>
                      <a:pt x="681" y="178"/>
                    </a:lnTo>
                    <a:lnTo>
                      <a:pt x="693" y="195"/>
                    </a:lnTo>
                    <a:lnTo>
                      <a:pt x="705" y="211"/>
                    </a:lnTo>
                    <a:lnTo>
                      <a:pt x="718" y="226"/>
                    </a:lnTo>
                    <a:lnTo>
                      <a:pt x="730" y="242"/>
                    </a:lnTo>
                    <a:lnTo>
                      <a:pt x="741" y="257"/>
                    </a:lnTo>
                    <a:lnTo>
                      <a:pt x="753" y="273"/>
                    </a:lnTo>
                    <a:lnTo>
                      <a:pt x="687" y="316"/>
                    </a:lnTo>
                    <a:lnTo>
                      <a:pt x="578" y="191"/>
                    </a:lnTo>
                    <a:lnTo>
                      <a:pt x="582" y="288"/>
                    </a:lnTo>
                    <a:lnTo>
                      <a:pt x="574" y="293"/>
                    </a:lnTo>
                    <a:lnTo>
                      <a:pt x="568" y="300"/>
                    </a:lnTo>
                    <a:lnTo>
                      <a:pt x="563" y="307"/>
                    </a:lnTo>
                    <a:lnTo>
                      <a:pt x="560" y="316"/>
                    </a:lnTo>
                    <a:lnTo>
                      <a:pt x="558" y="311"/>
                    </a:lnTo>
                    <a:lnTo>
                      <a:pt x="558" y="307"/>
                    </a:lnTo>
                    <a:lnTo>
                      <a:pt x="557" y="300"/>
                    </a:lnTo>
                    <a:lnTo>
                      <a:pt x="557" y="293"/>
                    </a:lnTo>
                    <a:lnTo>
                      <a:pt x="557" y="285"/>
                    </a:lnTo>
                    <a:lnTo>
                      <a:pt x="555" y="276"/>
                    </a:lnTo>
                    <a:lnTo>
                      <a:pt x="554" y="266"/>
                    </a:lnTo>
                    <a:lnTo>
                      <a:pt x="552" y="260"/>
                    </a:lnTo>
                    <a:lnTo>
                      <a:pt x="549" y="251"/>
                    </a:lnTo>
                    <a:lnTo>
                      <a:pt x="546" y="243"/>
                    </a:lnTo>
                    <a:lnTo>
                      <a:pt x="543" y="237"/>
                    </a:lnTo>
                    <a:lnTo>
                      <a:pt x="538" y="234"/>
                    </a:lnTo>
                    <a:lnTo>
                      <a:pt x="530" y="229"/>
                    </a:lnTo>
                    <a:lnTo>
                      <a:pt x="518" y="235"/>
                    </a:lnTo>
                    <a:lnTo>
                      <a:pt x="518" y="240"/>
                    </a:lnTo>
                    <a:lnTo>
                      <a:pt x="520" y="248"/>
                    </a:lnTo>
                    <a:lnTo>
                      <a:pt x="521" y="256"/>
                    </a:lnTo>
                    <a:lnTo>
                      <a:pt x="523" y="266"/>
                    </a:lnTo>
                    <a:lnTo>
                      <a:pt x="523" y="279"/>
                    </a:lnTo>
                    <a:lnTo>
                      <a:pt x="524" y="290"/>
                    </a:lnTo>
                    <a:lnTo>
                      <a:pt x="524" y="302"/>
                    </a:lnTo>
                    <a:lnTo>
                      <a:pt x="524" y="314"/>
                    </a:lnTo>
                    <a:lnTo>
                      <a:pt x="524" y="325"/>
                    </a:lnTo>
                    <a:lnTo>
                      <a:pt x="524" y="338"/>
                    </a:lnTo>
                    <a:lnTo>
                      <a:pt x="523" y="348"/>
                    </a:lnTo>
                    <a:lnTo>
                      <a:pt x="523" y="359"/>
                    </a:lnTo>
                    <a:lnTo>
                      <a:pt x="520" y="369"/>
                    </a:lnTo>
                    <a:lnTo>
                      <a:pt x="518" y="378"/>
                    </a:lnTo>
                    <a:lnTo>
                      <a:pt x="513" y="384"/>
                    </a:lnTo>
                    <a:lnTo>
                      <a:pt x="510" y="390"/>
                    </a:lnTo>
                    <a:lnTo>
                      <a:pt x="473" y="352"/>
                    </a:lnTo>
                    <a:lnTo>
                      <a:pt x="472" y="376"/>
                    </a:lnTo>
                    <a:lnTo>
                      <a:pt x="470" y="401"/>
                    </a:lnTo>
                    <a:lnTo>
                      <a:pt x="467" y="424"/>
                    </a:lnTo>
                    <a:lnTo>
                      <a:pt x="464" y="449"/>
                    </a:lnTo>
                    <a:lnTo>
                      <a:pt x="459" y="474"/>
                    </a:lnTo>
                    <a:lnTo>
                      <a:pt x="455" y="497"/>
                    </a:lnTo>
                    <a:lnTo>
                      <a:pt x="447" y="520"/>
                    </a:lnTo>
                    <a:lnTo>
                      <a:pt x="441" y="545"/>
                    </a:lnTo>
                    <a:lnTo>
                      <a:pt x="431" y="568"/>
                    </a:lnTo>
                    <a:lnTo>
                      <a:pt x="424" y="591"/>
                    </a:lnTo>
                    <a:lnTo>
                      <a:pt x="416" y="616"/>
                    </a:lnTo>
                    <a:lnTo>
                      <a:pt x="410" y="639"/>
                    </a:lnTo>
                    <a:lnTo>
                      <a:pt x="402" y="661"/>
                    </a:lnTo>
                    <a:lnTo>
                      <a:pt x="394" y="687"/>
                    </a:lnTo>
                    <a:lnTo>
                      <a:pt x="387" y="711"/>
                    </a:lnTo>
                    <a:lnTo>
                      <a:pt x="382" y="735"/>
                    </a:lnTo>
                    <a:lnTo>
                      <a:pt x="380" y="723"/>
                    </a:lnTo>
                    <a:lnTo>
                      <a:pt x="380" y="707"/>
                    </a:lnTo>
                    <a:lnTo>
                      <a:pt x="382" y="687"/>
                    </a:lnTo>
                    <a:lnTo>
                      <a:pt x="383" y="666"/>
                    </a:lnTo>
                    <a:lnTo>
                      <a:pt x="387" y="639"/>
                    </a:lnTo>
                    <a:lnTo>
                      <a:pt x="390" y="613"/>
                    </a:lnTo>
                    <a:lnTo>
                      <a:pt x="391" y="584"/>
                    </a:lnTo>
                    <a:lnTo>
                      <a:pt x="396" y="557"/>
                    </a:lnTo>
                    <a:lnTo>
                      <a:pt x="397" y="528"/>
                    </a:lnTo>
                    <a:lnTo>
                      <a:pt x="397" y="502"/>
                    </a:lnTo>
                    <a:lnTo>
                      <a:pt x="399" y="478"/>
                    </a:lnTo>
                    <a:lnTo>
                      <a:pt x="401" y="460"/>
                    </a:lnTo>
                    <a:lnTo>
                      <a:pt x="397" y="441"/>
                    </a:lnTo>
                    <a:lnTo>
                      <a:pt x="397" y="432"/>
                    </a:lnTo>
                    <a:lnTo>
                      <a:pt x="393" y="426"/>
                    </a:lnTo>
                    <a:lnTo>
                      <a:pt x="390" y="429"/>
                    </a:lnTo>
                    <a:lnTo>
                      <a:pt x="241" y="650"/>
                    </a:lnTo>
                    <a:lnTo>
                      <a:pt x="244" y="636"/>
                    </a:lnTo>
                    <a:lnTo>
                      <a:pt x="249" y="622"/>
                    </a:lnTo>
                    <a:lnTo>
                      <a:pt x="252" y="607"/>
                    </a:lnTo>
                    <a:lnTo>
                      <a:pt x="257" y="593"/>
                    </a:lnTo>
                    <a:lnTo>
                      <a:pt x="261" y="577"/>
                    </a:lnTo>
                    <a:lnTo>
                      <a:pt x="266" y="565"/>
                    </a:lnTo>
                    <a:lnTo>
                      <a:pt x="269" y="550"/>
                    </a:lnTo>
                    <a:lnTo>
                      <a:pt x="274" y="536"/>
                    </a:lnTo>
                    <a:lnTo>
                      <a:pt x="277" y="520"/>
                    </a:lnTo>
                    <a:lnTo>
                      <a:pt x="281" y="506"/>
                    </a:lnTo>
                    <a:lnTo>
                      <a:pt x="283" y="491"/>
                    </a:lnTo>
                    <a:lnTo>
                      <a:pt x="288" y="477"/>
                    </a:lnTo>
                    <a:lnTo>
                      <a:pt x="289" y="461"/>
                    </a:lnTo>
                    <a:lnTo>
                      <a:pt x="292" y="449"/>
                    </a:lnTo>
                    <a:lnTo>
                      <a:pt x="294" y="434"/>
                    </a:lnTo>
                    <a:lnTo>
                      <a:pt x="297" y="420"/>
                    </a:lnTo>
                    <a:lnTo>
                      <a:pt x="289" y="423"/>
                    </a:lnTo>
                    <a:lnTo>
                      <a:pt x="280" y="435"/>
                    </a:lnTo>
                    <a:lnTo>
                      <a:pt x="266" y="449"/>
                    </a:lnTo>
                    <a:lnTo>
                      <a:pt x="250" y="472"/>
                    </a:lnTo>
                    <a:lnTo>
                      <a:pt x="233" y="495"/>
                    </a:lnTo>
                    <a:lnTo>
                      <a:pt x="216" y="523"/>
                    </a:lnTo>
                    <a:lnTo>
                      <a:pt x="196" y="553"/>
                    </a:lnTo>
                    <a:lnTo>
                      <a:pt x="178" y="585"/>
                    </a:lnTo>
                    <a:lnTo>
                      <a:pt x="158" y="616"/>
                    </a:lnTo>
                    <a:lnTo>
                      <a:pt x="139" y="647"/>
                    </a:lnTo>
                    <a:lnTo>
                      <a:pt x="120" y="677"/>
                    </a:lnTo>
                    <a:lnTo>
                      <a:pt x="103" y="706"/>
                    </a:lnTo>
                    <a:lnTo>
                      <a:pt x="88" y="729"/>
                    </a:lnTo>
                    <a:lnTo>
                      <a:pt x="76" y="751"/>
                    </a:lnTo>
                    <a:lnTo>
                      <a:pt x="66" y="766"/>
                    </a:lnTo>
                    <a:lnTo>
                      <a:pt x="60" y="779"/>
                    </a:lnTo>
                    <a:lnTo>
                      <a:pt x="0" y="742"/>
                    </a:lnTo>
                    <a:lnTo>
                      <a:pt x="20" y="698"/>
                    </a:lnTo>
                    <a:lnTo>
                      <a:pt x="43" y="653"/>
                    </a:lnTo>
                    <a:lnTo>
                      <a:pt x="68" y="607"/>
                    </a:lnTo>
                    <a:lnTo>
                      <a:pt x="94" y="559"/>
                    </a:lnTo>
                    <a:lnTo>
                      <a:pt x="120" y="511"/>
                    </a:lnTo>
                    <a:lnTo>
                      <a:pt x="148" y="461"/>
                    </a:lnTo>
                    <a:lnTo>
                      <a:pt x="178" y="413"/>
                    </a:lnTo>
                    <a:lnTo>
                      <a:pt x="209" y="364"/>
                    </a:lnTo>
                    <a:lnTo>
                      <a:pt x="238" y="316"/>
                    </a:lnTo>
                    <a:lnTo>
                      <a:pt x="269" y="268"/>
                    </a:lnTo>
                    <a:lnTo>
                      <a:pt x="301" y="222"/>
                    </a:lnTo>
                    <a:lnTo>
                      <a:pt x="336" y="178"/>
                    </a:lnTo>
                    <a:lnTo>
                      <a:pt x="370" y="135"/>
                    </a:lnTo>
                    <a:lnTo>
                      <a:pt x="402" y="95"/>
                    </a:lnTo>
                    <a:lnTo>
                      <a:pt x="438" y="56"/>
                    </a:lnTo>
                    <a:lnTo>
                      <a:pt x="473" y="22"/>
                    </a:lnTo>
                    <a:lnTo>
                      <a:pt x="4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28" name="Freeform 31"/>
              <p:cNvSpPr>
                <a:spLocks/>
              </p:cNvSpPr>
              <p:nvPr/>
            </p:nvSpPr>
            <p:spPr bwMode="auto">
              <a:xfrm>
                <a:off x="1002" y="2151"/>
                <a:ext cx="596" cy="731"/>
              </a:xfrm>
              <a:custGeom>
                <a:avLst/>
                <a:gdLst>
                  <a:gd name="T0" fmla="*/ 297 w 1191"/>
                  <a:gd name="T1" fmla="*/ 265 h 1463"/>
                  <a:gd name="T2" fmla="*/ 580 w 1191"/>
                  <a:gd name="T3" fmla="*/ 582 h 1463"/>
                  <a:gd name="T4" fmla="*/ 899 w 1191"/>
                  <a:gd name="T5" fmla="*/ 862 h 1463"/>
                  <a:gd name="T6" fmla="*/ 873 w 1191"/>
                  <a:gd name="T7" fmla="*/ 932 h 1463"/>
                  <a:gd name="T8" fmla="*/ 925 w 1191"/>
                  <a:gd name="T9" fmla="*/ 926 h 1463"/>
                  <a:gd name="T10" fmla="*/ 981 w 1191"/>
                  <a:gd name="T11" fmla="*/ 929 h 1463"/>
                  <a:gd name="T12" fmla="*/ 896 w 1191"/>
                  <a:gd name="T13" fmla="*/ 989 h 1463"/>
                  <a:gd name="T14" fmla="*/ 969 w 1191"/>
                  <a:gd name="T15" fmla="*/ 1011 h 1463"/>
                  <a:gd name="T16" fmla="*/ 956 w 1191"/>
                  <a:gd name="T17" fmla="*/ 1079 h 1463"/>
                  <a:gd name="T18" fmla="*/ 1055 w 1191"/>
                  <a:gd name="T19" fmla="*/ 1200 h 1463"/>
                  <a:gd name="T20" fmla="*/ 1142 w 1191"/>
                  <a:gd name="T21" fmla="*/ 1331 h 1463"/>
                  <a:gd name="T22" fmla="*/ 854 w 1191"/>
                  <a:gd name="T23" fmla="*/ 1313 h 1463"/>
                  <a:gd name="T24" fmla="*/ 891 w 1191"/>
                  <a:gd name="T25" fmla="*/ 1303 h 1463"/>
                  <a:gd name="T26" fmla="*/ 945 w 1191"/>
                  <a:gd name="T27" fmla="*/ 1296 h 1463"/>
                  <a:gd name="T28" fmla="*/ 939 w 1191"/>
                  <a:gd name="T29" fmla="*/ 1268 h 1463"/>
                  <a:gd name="T30" fmla="*/ 874 w 1191"/>
                  <a:gd name="T31" fmla="*/ 1231 h 1463"/>
                  <a:gd name="T32" fmla="*/ 812 w 1191"/>
                  <a:gd name="T33" fmla="*/ 1186 h 1463"/>
                  <a:gd name="T34" fmla="*/ 812 w 1191"/>
                  <a:gd name="T35" fmla="*/ 1173 h 1463"/>
                  <a:gd name="T36" fmla="*/ 865 w 1191"/>
                  <a:gd name="T37" fmla="*/ 1179 h 1463"/>
                  <a:gd name="T38" fmla="*/ 887 w 1191"/>
                  <a:gd name="T39" fmla="*/ 1164 h 1463"/>
                  <a:gd name="T40" fmla="*/ 801 w 1191"/>
                  <a:gd name="T41" fmla="*/ 1102 h 1463"/>
                  <a:gd name="T42" fmla="*/ 693 w 1191"/>
                  <a:gd name="T43" fmla="*/ 1046 h 1463"/>
                  <a:gd name="T44" fmla="*/ 770 w 1191"/>
                  <a:gd name="T45" fmla="*/ 1009 h 1463"/>
                  <a:gd name="T46" fmla="*/ 639 w 1191"/>
                  <a:gd name="T47" fmla="*/ 879 h 1463"/>
                  <a:gd name="T48" fmla="*/ 416 w 1191"/>
                  <a:gd name="T49" fmla="*/ 810 h 1463"/>
                  <a:gd name="T50" fmla="*/ 356 w 1191"/>
                  <a:gd name="T51" fmla="*/ 890 h 1463"/>
                  <a:gd name="T52" fmla="*/ 326 w 1191"/>
                  <a:gd name="T53" fmla="*/ 969 h 1463"/>
                  <a:gd name="T54" fmla="*/ 281 w 1191"/>
                  <a:gd name="T55" fmla="*/ 1028 h 1463"/>
                  <a:gd name="T56" fmla="*/ 289 w 1191"/>
                  <a:gd name="T57" fmla="*/ 983 h 1463"/>
                  <a:gd name="T58" fmla="*/ 283 w 1191"/>
                  <a:gd name="T59" fmla="*/ 935 h 1463"/>
                  <a:gd name="T60" fmla="*/ 203 w 1191"/>
                  <a:gd name="T61" fmla="*/ 1017 h 1463"/>
                  <a:gd name="T62" fmla="*/ 193 w 1191"/>
                  <a:gd name="T63" fmla="*/ 963 h 1463"/>
                  <a:gd name="T64" fmla="*/ 206 w 1191"/>
                  <a:gd name="T65" fmla="*/ 879 h 1463"/>
                  <a:gd name="T66" fmla="*/ 164 w 1191"/>
                  <a:gd name="T67" fmla="*/ 820 h 1463"/>
                  <a:gd name="T68" fmla="*/ 121 w 1191"/>
                  <a:gd name="T69" fmla="*/ 772 h 1463"/>
                  <a:gd name="T70" fmla="*/ 161 w 1191"/>
                  <a:gd name="T71" fmla="*/ 777 h 1463"/>
                  <a:gd name="T72" fmla="*/ 215 w 1191"/>
                  <a:gd name="T73" fmla="*/ 810 h 1463"/>
                  <a:gd name="T74" fmla="*/ 257 w 1191"/>
                  <a:gd name="T75" fmla="*/ 814 h 1463"/>
                  <a:gd name="T76" fmla="*/ 192 w 1191"/>
                  <a:gd name="T77" fmla="*/ 686 h 1463"/>
                  <a:gd name="T78" fmla="*/ 357 w 1191"/>
                  <a:gd name="T79" fmla="*/ 724 h 1463"/>
                  <a:gd name="T80" fmla="*/ 326 w 1191"/>
                  <a:gd name="T81" fmla="*/ 680 h 1463"/>
                  <a:gd name="T82" fmla="*/ 295 w 1191"/>
                  <a:gd name="T83" fmla="*/ 638 h 1463"/>
                  <a:gd name="T84" fmla="*/ 348 w 1191"/>
                  <a:gd name="T85" fmla="*/ 652 h 1463"/>
                  <a:gd name="T86" fmla="*/ 401 w 1191"/>
                  <a:gd name="T87" fmla="*/ 681 h 1463"/>
                  <a:gd name="T88" fmla="*/ 427 w 1191"/>
                  <a:gd name="T89" fmla="*/ 638 h 1463"/>
                  <a:gd name="T90" fmla="*/ 428 w 1191"/>
                  <a:gd name="T91" fmla="*/ 582 h 1463"/>
                  <a:gd name="T92" fmla="*/ 252 w 1191"/>
                  <a:gd name="T93" fmla="*/ 499 h 1463"/>
                  <a:gd name="T94" fmla="*/ 96 w 1191"/>
                  <a:gd name="T95" fmla="*/ 396 h 1463"/>
                  <a:gd name="T96" fmla="*/ 269 w 1191"/>
                  <a:gd name="T97" fmla="*/ 393 h 1463"/>
                  <a:gd name="T98" fmla="*/ 128 w 1191"/>
                  <a:gd name="T99" fmla="*/ 311 h 1463"/>
                  <a:gd name="T100" fmla="*/ 66 w 1191"/>
                  <a:gd name="T101" fmla="*/ 270 h 1463"/>
                  <a:gd name="T102" fmla="*/ 122 w 1191"/>
                  <a:gd name="T103" fmla="*/ 279 h 1463"/>
                  <a:gd name="T104" fmla="*/ 176 w 1191"/>
                  <a:gd name="T105" fmla="*/ 297 h 1463"/>
                  <a:gd name="T106" fmla="*/ 39 w 1191"/>
                  <a:gd name="T107" fmla="*/ 122 h 14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91"/>
                  <a:gd name="T163" fmla="*/ 0 h 1463"/>
                  <a:gd name="T164" fmla="*/ 1191 w 1191"/>
                  <a:gd name="T165" fmla="*/ 1463 h 14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91" h="1463">
                    <a:moveTo>
                      <a:pt x="69" y="0"/>
                    </a:moveTo>
                    <a:lnTo>
                      <a:pt x="113" y="53"/>
                    </a:lnTo>
                    <a:lnTo>
                      <a:pt x="158" y="105"/>
                    </a:lnTo>
                    <a:lnTo>
                      <a:pt x="203" y="158"/>
                    </a:lnTo>
                    <a:lnTo>
                      <a:pt x="251" y="212"/>
                    </a:lnTo>
                    <a:lnTo>
                      <a:pt x="297" y="265"/>
                    </a:lnTo>
                    <a:lnTo>
                      <a:pt x="346" y="317"/>
                    </a:lnTo>
                    <a:lnTo>
                      <a:pt x="393" y="369"/>
                    </a:lnTo>
                    <a:lnTo>
                      <a:pt x="442" y="423"/>
                    </a:lnTo>
                    <a:lnTo>
                      <a:pt x="487" y="475"/>
                    </a:lnTo>
                    <a:lnTo>
                      <a:pt x="535" y="528"/>
                    </a:lnTo>
                    <a:lnTo>
                      <a:pt x="580" y="582"/>
                    </a:lnTo>
                    <a:lnTo>
                      <a:pt x="627" y="638"/>
                    </a:lnTo>
                    <a:lnTo>
                      <a:pt x="668" y="694"/>
                    </a:lnTo>
                    <a:lnTo>
                      <a:pt x="712" y="751"/>
                    </a:lnTo>
                    <a:lnTo>
                      <a:pt x="750" y="808"/>
                    </a:lnTo>
                    <a:lnTo>
                      <a:pt x="789" y="868"/>
                    </a:lnTo>
                    <a:lnTo>
                      <a:pt x="899" y="862"/>
                    </a:lnTo>
                    <a:lnTo>
                      <a:pt x="823" y="906"/>
                    </a:lnTo>
                    <a:lnTo>
                      <a:pt x="839" y="944"/>
                    </a:lnTo>
                    <a:lnTo>
                      <a:pt x="846" y="938"/>
                    </a:lnTo>
                    <a:lnTo>
                      <a:pt x="852" y="935"/>
                    </a:lnTo>
                    <a:lnTo>
                      <a:pt x="862" y="932"/>
                    </a:lnTo>
                    <a:lnTo>
                      <a:pt x="873" y="932"/>
                    </a:lnTo>
                    <a:lnTo>
                      <a:pt x="879" y="929"/>
                    </a:lnTo>
                    <a:lnTo>
                      <a:pt x="890" y="927"/>
                    </a:lnTo>
                    <a:lnTo>
                      <a:pt x="899" y="927"/>
                    </a:lnTo>
                    <a:lnTo>
                      <a:pt x="908" y="927"/>
                    </a:lnTo>
                    <a:lnTo>
                      <a:pt x="917" y="926"/>
                    </a:lnTo>
                    <a:lnTo>
                      <a:pt x="925" y="926"/>
                    </a:lnTo>
                    <a:lnTo>
                      <a:pt x="934" y="926"/>
                    </a:lnTo>
                    <a:lnTo>
                      <a:pt x="944" y="927"/>
                    </a:lnTo>
                    <a:lnTo>
                      <a:pt x="953" y="927"/>
                    </a:lnTo>
                    <a:lnTo>
                      <a:pt x="962" y="927"/>
                    </a:lnTo>
                    <a:lnTo>
                      <a:pt x="972" y="927"/>
                    </a:lnTo>
                    <a:lnTo>
                      <a:pt x="981" y="929"/>
                    </a:lnTo>
                    <a:lnTo>
                      <a:pt x="879" y="966"/>
                    </a:lnTo>
                    <a:lnTo>
                      <a:pt x="876" y="971"/>
                    </a:lnTo>
                    <a:lnTo>
                      <a:pt x="877" y="977"/>
                    </a:lnTo>
                    <a:lnTo>
                      <a:pt x="880" y="981"/>
                    </a:lnTo>
                    <a:lnTo>
                      <a:pt x="888" y="986"/>
                    </a:lnTo>
                    <a:lnTo>
                      <a:pt x="896" y="989"/>
                    </a:lnTo>
                    <a:lnTo>
                      <a:pt x="907" y="995"/>
                    </a:lnTo>
                    <a:lnTo>
                      <a:pt x="917" y="998"/>
                    </a:lnTo>
                    <a:lnTo>
                      <a:pt x="931" y="1003"/>
                    </a:lnTo>
                    <a:lnTo>
                      <a:pt x="944" y="1006"/>
                    </a:lnTo>
                    <a:lnTo>
                      <a:pt x="956" y="1009"/>
                    </a:lnTo>
                    <a:lnTo>
                      <a:pt x="969" y="1011"/>
                    </a:lnTo>
                    <a:lnTo>
                      <a:pt x="981" y="1015"/>
                    </a:lnTo>
                    <a:lnTo>
                      <a:pt x="990" y="1015"/>
                    </a:lnTo>
                    <a:lnTo>
                      <a:pt x="999" y="1019"/>
                    </a:lnTo>
                    <a:lnTo>
                      <a:pt x="1006" y="1020"/>
                    </a:lnTo>
                    <a:lnTo>
                      <a:pt x="1010" y="1022"/>
                    </a:lnTo>
                    <a:lnTo>
                      <a:pt x="956" y="1079"/>
                    </a:lnTo>
                    <a:lnTo>
                      <a:pt x="973" y="1097"/>
                    </a:lnTo>
                    <a:lnTo>
                      <a:pt x="989" y="1118"/>
                    </a:lnTo>
                    <a:lnTo>
                      <a:pt x="1006" y="1138"/>
                    </a:lnTo>
                    <a:lnTo>
                      <a:pt x="1023" y="1158"/>
                    </a:lnTo>
                    <a:lnTo>
                      <a:pt x="1040" y="1178"/>
                    </a:lnTo>
                    <a:lnTo>
                      <a:pt x="1055" y="1200"/>
                    </a:lnTo>
                    <a:lnTo>
                      <a:pt x="1071" y="1221"/>
                    </a:lnTo>
                    <a:lnTo>
                      <a:pt x="1086" y="1243"/>
                    </a:lnTo>
                    <a:lnTo>
                      <a:pt x="1100" y="1265"/>
                    </a:lnTo>
                    <a:lnTo>
                      <a:pt x="1116" y="1286"/>
                    </a:lnTo>
                    <a:lnTo>
                      <a:pt x="1129" y="1308"/>
                    </a:lnTo>
                    <a:lnTo>
                      <a:pt x="1142" y="1331"/>
                    </a:lnTo>
                    <a:lnTo>
                      <a:pt x="1156" y="1353"/>
                    </a:lnTo>
                    <a:lnTo>
                      <a:pt x="1168" y="1376"/>
                    </a:lnTo>
                    <a:lnTo>
                      <a:pt x="1179" y="1401"/>
                    </a:lnTo>
                    <a:lnTo>
                      <a:pt x="1191" y="1426"/>
                    </a:lnTo>
                    <a:lnTo>
                      <a:pt x="1170" y="1463"/>
                    </a:lnTo>
                    <a:lnTo>
                      <a:pt x="854" y="1313"/>
                    </a:lnTo>
                    <a:lnTo>
                      <a:pt x="856" y="1309"/>
                    </a:lnTo>
                    <a:lnTo>
                      <a:pt x="860" y="1306"/>
                    </a:lnTo>
                    <a:lnTo>
                      <a:pt x="866" y="1305"/>
                    </a:lnTo>
                    <a:lnTo>
                      <a:pt x="873" y="1305"/>
                    </a:lnTo>
                    <a:lnTo>
                      <a:pt x="880" y="1303"/>
                    </a:lnTo>
                    <a:lnTo>
                      <a:pt x="891" y="1303"/>
                    </a:lnTo>
                    <a:lnTo>
                      <a:pt x="899" y="1302"/>
                    </a:lnTo>
                    <a:lnTo>
                      <a:pt x="911" y="1302"/>
                    </a:lnTo>
                    <a:lnTo>
                      <a:pt x="919" y="1299"/>
                    </a:lnTo>
                    <a:lnTo>
                      <a:pt x="928" y="1299"/>
                    </a:lnTo>
                    <a:lnTo>
                      <a:pt x="936" y="1297"/>
                    </a:lnTo>
                    <a:lnTo>
                      <a:pt x="945" y="1296"/>
                    </a:lnTo>
                    <a:lnTo>
                      <a:pt x="952" y="1292"/>
                    </a:lnTo>
                    <a:lnTo>
                      <a:pt x="956" y="1288"/>
                    </a:lnTo>
                    <a:lnTo>
                      <a:pt x="961" y="1283"/>
                    </a:lnTo>
                    <a:lnTo>
                      <a:pt x="962" y="1279"/>
                    </a:lnTo>
                    <a:lnTo>
                      <a:pt x="950" y="1272"/>
                    </a:lnTo>
                    <a:lnTo>
                      <a:pt x="939" y="1268"/>
                    </a:lnTo>
                    <a:lnTo>
                      <a:pt x="928" y="1261"/>
                    </a:lnTo>
                    <a:lnTo>
                      <a:pt x="917" y="1257"/>
                    </a:lnTo>
                    <a:lnTo>
                      <a:pt x="905" y="1249"/>
                    </a:lnTo>
                    <a:lnTo>
                      <a:pt x="896" y="1243"/>
                    </a:lnTo>
                    <a:lnTo>
                      <a:pt x="885" y="1237"/>
                    </a:lnTo>
                    <a:lnTo>
                      <a:pt x="874" y="1231"/>
                    </a:lnTo>
                    <a:lnTo>
                      <a:pt x="863" y="1223"/>
                    </a:lnTo>
                    <a:lnTo>
                      <a:pt x="852" y="1215"/>
                    </a:lnTo>
                    <a:lnTo>
                      <a:pt x="843" y="1209"/>
                    </a:lnTo>
                    <a:lnTo>
                      <a:pt x="834" y="1201"/>
                    </a:lnTo>
                    <a:lnTo>
                      <a:pt x="822" y="1193"/>
                    </a:lnTo>
                    <a:lnTo>
                      <a:pt x="812" y="1186"/>
                    </a:lnTo>
                    <a:lnTo>
                      <a:pt x="801" y="1178"/>
                    </a:lnTo>
                    <a:lnTo>
                      <a:pt x="792" y="1172"/>
                    </a:lnTo>
                    <a:lnTo>
                      <a:pt x="795" y="1172"/>
                    </a:lnTo>
                    <a:lnTo>
                      <a:pt x="798" y="1172"/>
                    </a:lnTo>
                    <a:lnTo>
                      <a:pt x="804" y="1172"/>
                    </a:lnTo>
                    <a:lnTo>
                      <a:pt x="812" y="1173"/>
                    </a:lnTo>
                    <a:lnTo>
                      <a:pt x="820" y="1173"/>
                    </a:lnTo>
                    <a:lnTo>
                      <a:pt x="829" y="1176"/>
                    </a:lnTo>
                    <a:lnTo>
                      <a:pt x="839" y="1176"/>
                    </a:lnTo>
                    <a:lnTo>
                      <a:pt x="848" y="1178"/>
                    </a:lnTo>
                    <a:lnTo>
                      <a:pt x="856" y="1178"/>
                    </a:lnTo>
                    <a:lnTo>
                      <a:pt x="865" y="1179"/>
                    </a:lnTo>
                    <a:lnTo>
                      <a:pt x="873" y="1181"/>
                    </a:lnTo>
                    <a:lnTo>
                      <a:pt x="880" y="1183"/>
                    </a:lnTo>
                    <a:lnTo>
                      <a:pt x="891" y="1183"/>
                    </a:lnTo>
                    <a:lnTo>
                      <a:pt x="899" y="1183"/>
                    </a:lnTo>
                    <a:lnTo>
                      <a:pt x="894" y="1172"/>
                    </a:lnTo>
                    <a:lnTo>
                      <a:pt x="887" y="1164"/>
                    </a:lnTo>
                    <a:lnTo>
                      <a:pt x="877" y="1153"/>
                    </a:lnTo>
                    <a:lnTo>
                      <a:pt x="866" y="1144"/>
                    </a:lnTo>
                    <a:lnTo>
                      <a:pt x="851" y="1133"/>
                    </a:lnTo>
                    <a:lnTo>
                      <a:pt x="834" y="1124"/>
                    </a:lnTo>
                    <a:lnTo>
                      <a:pt x="817" y="1111"/>
                    </a:lnTo>
                    <a:lnTo>
                      <a:pt x="801" y="1102"/>
                    </a:lnTo>
                    <a:lnTo>
                      <a:pt x="781" y="1091"/>
                    </a:lnTo>
                    <a:lnTo>
                      <a:pt x="763" y="1080"/>
                    </a:lnTo>
                    <a:lnTo>
                      <a:pt x="744" y="1070"/>
                    </a:lnTo>
                    <a:lnTo>
                      <a:pt x="726" y="1062"/>
                    </a:lnTo>
                    <a:lnTo>
                      <a:pt x="707" y="1053"/>
                    </a:lnTo>
                    <a:lnTo>
                      <a:pt x="693" y="1046"/>
                    </a:lnTo>
                    <a:lnTo>
                      <a:pt x="678" y="1039"/>
                    </a:lnTo>
                    <a:lnTo>
                      <a:pt x="667" y="1034"/>
                    </a:lnTo>
                    <a:lnTo>
                      <a:pt x="770" y="1025"/>
                    </a:lnTo>
                    <a:lnTo>
                      <a:pt x="775" y="1026"/>
                    </a:lnTo>
                    <a:lnTo>
                      <a:pt x="777" y="1022"/>
                    </a:lnTo>
                    <a:lnTo>
                      <a:pt x="770" y="1009"/>
                    </a:lnTo>
                    <a:lnTo>
                      <a:pt x="760" y="995"/>
                    </a:lnTo>
                    <a:lnTo>
                      <a:pt x="743" y="975"/>
                    </a:lnTo>
                    <a:lnTo>
                      <a:pt x="722" y="952"/>
                    </a:lnTo>
                    <a:lnTo>
                      <a:pt x="698" y="929"/>
                    </a:lnTo>
                    <a:lnTo>
                      <a:pt x="671" y="906"/>
                    </a:lnTo>
                    <a:lnTo>
                      <a:pt x="639" y="879"/>
                    </a:lnTo>
                    <a:lnTo>
                      <a:pt x="605" y="859"/>
                    </a:lnTo>
                    <a:lnTo>
                      <a:pt x="569" y="839"/>
                    </a:lnTo>
                    <a:lnTo>
                      <a:pt x="532" y="824"/>
                    </a:lnTo>
                    <a:lnTo>
                      <a:pt x="493" y="813"/>
                    </a:lnTo>
                    <a:lnTo>
                      <a:pt x="455" y="808"/>
                    </a:lnTo>
                    <a:lnTo>
                      <a:pt x="416" y="810"/>
                    </a:lnTo>
                    <a:lnTo>
                      <a:pt x="377" y="822"/>
                    </a:lnTo>
                    <a:lnTo>
                      <a:pt x="371" y="834"/>
                    </a:lnTo>
                    <a:lnTo>
                      <a:pt x="368" y="848"/>
                    </a:lnTo>
                    <a:lnTo>
                      <a:pt x="365" y="861"/>
                    </a:lnTo>
                    <a:lnTo>
                      <a:pt x="360" y="876"/>
                    </a:lnTo>
                    <a:lnTo>
                      <a:pt x="356" y="890"/>
                    </a:lnTo>
                    <a:lnTo>
                      <a:pt x="353" y="904"/>
                    </a:lnTo>
                    <a:lnTo>
                      <a:pt x="346" y="918"/>
                    </a:lnTo>
                    <a:lnTo>
                      <a:pt x="343" y="932"/>
                    </a:lnTo>
                    <a:lnTo>
                      <a:pt x="337" y="944"/>
                    </a:lnTo>
                    <a:lnTo>
                      <a:pt x="333" y="957"/>
                    </a:lnTo>
                    <a:lnTo>
                      <a:pt x="326" y="969"/>
                    </a:lnTo>
                    <a:lnTo>
                      <a:pt x="320" y="983"/>
                    </a:lnTo>
                    <a:lnTo>
                      <a:pt x="312" y="994"/>
                    </a:lnTo>
                    <a:lnTo>
                      <a:pt x="305" y="1006"/>
                    </a:lnTo>
                    <a:lnTo>
                      <a:pt x="295" y="1017"/>
                    </a:lnTo>
                    <a:lnTo>
                      <a:pt x="286" y="1028"/>
                    </a:lnTo>
                    <a:lnTo>
                      <a:pt x="281" y="1028"/>
                    </a:lnTo>
                    <a:lnTo>
                      <a:pt x="275" y="1028"/>
                    </a:lnTo>
                    <a:lnTo>
                      <a:pt x="271" y="1025"/>
                    </a:lnTo>
                    <a:lnTo>
                      <a:pt x="271" y="1022"/>
                    </a:lnTo>
                    <a:lnTo>
                      <a:pt x="277" y="1009"/>
                    </a:lnTo>
                    <a:lnTo>
                      <a:pt x="283" y="995"/>
                    </a:lnTo>
                    <a:lnTo>
                      <a:pt x="289" y="983"/>
                    </a:lnTo>
                    <a:lnTo>
                      <a:pt x="295" y="971"/>
                    </a:lnTo>
                    <a:lnTo>
                      <a:pt x="297" y="960"/>
                    </a:lnTo>
                    <a:lnTo>
                      <a:pt x="295" y="949"/>
                    </a:lnTo>
                    <a:lnTo>
                      <a:pt x="292" y="944"/>
                    </a:lnTo>
                    <a:lnTo>
                      <a:pt x="289" y="938"/>
                    </a:lnTo>
                    <a:lnTo>
                      <a:pt x="283" y="935"/>
                    </a:lnTo>
                    <a:lnTo>
                      <a:pt x="277" y="932"/>
                    </a:lnTo>
                    <a:lnTo>
                      <a:pt x="234" y="1034"/>
                    </a:lnTo>
                    <a:lnTo>
                      <a:pt x="224" y="1034"/>
                    </a:lnTo>
                    <a:lnTo>
                      <a:pt x="216" y="1031"/>
                    </a:lnTo>
                    <a:lnTo>
                      <a:pt x="207" y="1025"/>
                    </a:lnTo>
                    <a:lnTo>
                      <a:pt x="203" y="1017"/>
                    </a:lnTo>
                    <a:lnTo>
                      <a:pt x="198" y="1009"/>
                    </a:lnTo>
                    <a:lnTo>
                      <a:pt x="198" y="1003"/>
                    </a:lnTo>
                    <a:lnTo>
                      <a:pt x="195" y="995"/>
                    </a:lnTo>
                    <a:lnTo>
                      <a:pt x="195" y="988"/>
                    </a:lnTo>
                    <a:lnTo>
                      <a:pt x="193" y="975"/>
                    </a:lnTo>
                    <a:lnTo>
                      <a:pt x="193" y="963"/>
                    </a:lnTo>
                    <a:lnTo>
                      <a:pt x="193" y="949"/>
                    </a:lnTo>
                    <a:lnTo>
                      <a:pt x="196" y="935"/>
                    </a:lnTo>
                    <a:lnTo>
                      <a:pt x="215" y="899"/>
                    </a:lnTo>
                    <a:lnTo>
                      <a:pt x="213" y="893"/>
                    </a:lnTo>
                    <a:lnTo>
                      <a:pt x="212" y="887"/>
                    </a:lnTo>
                    <a:lnTo>
                      <a:pt x="206" y="879"/>
                    </a:lnTo>
                    <a:lnTo>
                      <a:pt x="203" y="871"/>
                    </a:lnTo>
                    <a:lnTo>
                      <a:pt x="195" y="861"/>
                    </a:lnTo>
                    <a:lnTo>
                      <a:pt x="189" y="853"/>
                    </a:lnTo>
                    <a:lnTo>
                      <a:pt x="181" y="842"/>
                    </a:lnTo>
                    <a:lnTo>
                      <a:pt x="173" y="833"/>
                    </a:lnTo>
                    <a:lnTo>
                      <a:pt x="164" y="820"/>
                    </a:lnTo>
                    <a:lnTo>
                      <a:pt x="156" y="813"/>
                    </a:lnTo>
                    <a:lnTo>
                      <a:pt x="147" y="802"/>
                    </a:lnTo>
                    <a:lnTo>
                      <a:pt x="141" y="796"/>
                    </a:lnTo>
                    <a:lnTo>
                      <a:pt x="133" y="786"/>
                    </a:lnTo>
                    <a:lnTo>
                      <a:pt x="127" y="779"/>
                    </a:lnTo>
                    <a:lnTo>
                      <a:pt x="121" y="772"/>
                    </a:lnTo>
                    <a:lnTo>
                      <a:pt x="117" y="769"/>
                    </a:lnTo>
                    <a:lnTo>
                      <a:pt x="125" y="763"/>
                    </a:lnTo>
                    <a:lnTo>
                      <a:pt x="138" y="766"/>
                    </a:lnTo>
                    <a:lnTo>
                      <a:pt x="145" y="769"/>
                    </a:lnTo>
                    <a:lnTo>
                      <a:pt x="153" y="772"/>
                    </a:lnTo>
                    <a:lnTo>
                      <a:pt x="161" y="777"/>
                    </a:lnTo>
                    <a:lnTo>
                      <a:pt x="172" y="783"/>
                    </a:lnTo>
                    <a:lnTo>
                      <a:pt x="179" y="788"/>
                    </a:lnTo>
                    <a:lnTo>
                      <a:pt x="189" y="794"/>
                    </a:lnTo>
                    <a:lnTo>
                      <a:pt x="198" y="799"/>
                    </a:lnTo>
                    <a:lnTo>
                      <a:pt x="207" y="805"/>
                    </a:lnTo>
                    <a:lnTo>
                      <a:pt x="215" y="810"/>
                    </a:lnTo>
                    <a:lnTo>
                      <a:pt x="223" y="814"/>
                    </a:lnTo>
                    <a:lnTo>
                      <a:pt x="229" y="819"/>
                    </a:lnTo>
                    <a:lnTo>
                      <a:pt x="237" y="822"/>
                    </a:lnTo>
                    <a:lnTo>
                      <a:pt x="246" y="820"/>
                    </a:lnTo>
                    <a:lnTo>
                      <a:pt x="252" y="819"/>
                    </a:lnTo>
                    <a:lnTo>
                      <a:pt x="257" y="814"/>
                    </a:lnTo>
                    <a:lnTo>
                      <a:pt x="258" y="813"/>
                    </a:lnTo>
                    <a:lnTo>
                      <a:pt x="260" y="808"/>
                    </a:lnTo>
                    <a:lnTo>
                      <a:pt x="261" y="802"/>
                    </a:lnTo>
                    <a:lnTo>
                      <a:pt x="264" y="797"/>
                    </a:lnTo>
                    <a:lnTo>
                      <a:pt x="271" y="794"/>
                    </a:lnTo>
                    <a:lnTo>
                      <a:pt x="192" y="686"/>
                    </a:lnTo>
                    <a:lnTo>
                      <a:pt x="329" y="766"/>
                    </a:lnTo>
                    <a:lnTo>
                      <a:pt x="377" y="757"/>
                    </a:lnTo>
                    <a:lnTo>
                      <a:pt x="371" y="748"/>
                    </a:lnTo>
                    <a:lnTo>
                      <a:pt x="367" y="740"/>
                    </a:lnTo>
                    <a:lnTo>
                      <a:pt x="362" y="732"/>
                    </a:lnTo>
                    <a:lnTo>
                      <a:pt x="357" y="724"/>
                    </a:lnTo>
                    <a:lnTo>
                      <a:pt x="353" y="718"/>
                    </a:lnTo>
                    <a:lnTo>
                      <a:pt x="346" y="711"/>
                    </a:lnTo>
                    <a:lnTo>
                      <a:pt x="342" y="703"/>
                    </a:lnTo>
                    <a:lnTo>
                      <a:pt x="339" y="695"/>
                    </a:lnTo>
                    <a:lnTo>
                      <a:pt x="333" y="687"/>
                    </a:lnTo>
                    <a:lnTo>
                      <a:pt x="326" y="680"/>
                    </a:lnTo>
                    <a:lnTo>
                      <a:pt x="322" y="673"/>
                    </a:lnTo>
                    <a:lnTo>
                      <a:pt x="317" y="666"/>
                    </a:lnTo>
                    <a:lnTo>
                      <a:pt x="311" y="658"/>
                    </a:lnTo>
                    <a:lnTo>
                      <a:pt x="306" y="652"/>
                    </a:lnTo>
                    <a:lnTo>
                      <a:pt x="302" y="644"/>
                    </a:lnTo>
                    <a:lnTo>
                      <a:pt x="295" y="638"/>
                    </a:lnTo>
                    <a:lnTo>
                      <a:pt x="303" y="638"/>
                    </a:lnTo>
                    <a:lnTo>
                      <a:pt x="312" y="641"/>
                    </a:lnTo>
                    <a:lnTo>
                      <a:pt x="320" y="641"/>
                    </a:lnTo>
                    <a:lnTo>
                      <a:pt x="329" y="646"/>
                    </a:lnTo>
                    <a:lnTo>
                      <a:pt x="339" y="647"/>
                    </a:lnTo>
                    <a:lnTo>
                      <a:pt x="348" y="652"/>
                    </a:lnTo>
                    <a:lnTo>
                      <a:pt x="359" y="656"/>
                    </a:lnTo>
                    <a:lnTo>
                      <a:pt x="368" y="661"/>
                    </a:lnTo>
                    <a:lnTo>
                      <a:pt x="376" y="666"/>
                    </a:lnTo>
                    <a:lnTo>
                      <a:pt x="385" y="670"/>
                    </a:lnTo>
                    <a:lnTo>
                      <a:pt x="391" y="675"/>
                    </a:lnTo>
                    <a:lnTo>
                      <a:pt x="401" y="681"/>
                    </a:lnTo>
                    <a:lnTo>
                      <a:pt x="408" y="686"/>
                    </a:lnTo>
                    <a:lnTo>
                      <a:pt x="416" y="692"/>
                    </a:lnTo>
                    <a:lnTo>
                      <a:pt x="421" y="698"/>
                    </a:lnTo>
                    <a:lnTo>
                      <a:pt x="427" y="706"/>
                    </a:lnTo>
                    <a:lnTo>
                      <a:pt x="452" y="698"/>
                    </a:lnTo>
                    <a:lnTo>
                      <a:pt x="427" y="638"/>
                    </a:lnTo>
                    <a:lnTo>
                      <a:pt x="510" y="694"/>
                    </a:lnTo>
                    <a:lnTo>
                      <a:pt x="526" y="686"/>
                    </a:lnTo>
                    <a:lnTo>
                      <a:pt x="504" y="653"/>
                    </a:lnTo>
                    <a:lnTo>
                      <a:pt x="481" y="627"/>
                    </a:lnTo>
                    <a:lnTo>
                      <a:pt x="455" y="602"/>
                    </a:lnTo>
                    <a:lnTo>
                      <a:pt x="428" y="582"/>
                    </a:lnTo>
                    <a:lnTo>
                      <a:pt x="399" y="564"/>
                    </a:lnTo>
                    <a:lnTo>
                      <a:pt x="371" y="550"/>
                    </a:lnTo>
                    <a:lnTo>
                      <a:pt x="340" y="536"/>
                    </a:lnTo>
                    <a:lnTo>
                      <a:pt x="312" y="525"/>
                    </a:lnTo>
                    <a:lnTo>
                      <a:pt x="281" y="511"/>
                    </a:lnTo>
                    <a:lnTo>
                      <a:pt x="252" y="499"/>
                    </a:lnTo>
                    <a:lnTo>
                      <a:pt x="223" y="486"/>
                    </a:lnTo>
                    <a:lnTo>
                      <a:pt x="195" y="472"/>
                    </a:lnTo>
                    <a:lnTo>
                      <a:pt x="167" y="457"/>
                    </a:lnTo>
                    <a:lnTo>
                      <a:pt x="141" y="440"/>
                    </a:lnTo>
                    <a:lnTo>
                      <a:pt x="116" y="420"/>
                    </a:lnTo>
                    <a:lnTo>
                      <a:pt x="96" y="396"/>
                    </a:lnTo>
                    <a:lnTo>
                      <a:pt x="305" y="440"/>
                    </a:lnTo>
                    <a:lnTo>
                      <a:pt x="308" y="434"/>
                    </a:lnTo>
                    <a:lnTo>
                      <a:pt x="308" y="427"/>
                    </a:lnTo>
                    <a:lnTo>
                      <a:pt x="298" y="417"/>
                    </a:lnTo>
                    <a:lnTo>
                      <a:pt x="288" y="407"/>
                    </a:lnTo>
                    <a:lnTo>
                      <a:pt x="269" y="393"/>
                    </a:lnTo>
                    <a:lnTo>
                      <a:pt x="251" y="379"/>
                    </a:lnTo>
                    <a:lnTo>
                      <a:pt x="226" y="365"/>
                    </a:lnTo>
                    <a:lnTo>
                      <a:pt x="204" y="352"/>
                    </a:lnTo>
                    <a:lnTo>
                      <a:pt x="178" y="336"/>
                    </a:lnTo>
                    <a:lnTo>
                      <a:pt x="153" y="324"/>
                    </a:lnTo>
                    <a:lnTo>
                      <a:pt x="128" y="311"/>
                    </a:lnTo>
                    <a:lnTo>
                      <a:pt x="108" y="299"/>
                    </a:lnTo>
                    <a:lnTo>
                      <a:pt x="88" y="288"/>
                    </a:lnTo>
                    <a:lnTo>
                      <a:pt x="73" y="280"/>
                    </a:lnTo>
                    <a:lnTo>
                      <a:pt x="62" y="274"/>
                    </a:lnTo>
                    <a:lnTo>
                      <a:pt x="57" y="273"/>
                    </a:lnTo>
                    <a:lnTo>
                      <a:pt x="66" y="270"/>
                    </a:lnTo>
                    <a:lnTo>
                      <a:pt x="77" y="270"/>
                    </a:lnTo>
                    <a:lnTo>
                      <a:pt x="85" y="270"/>
                    </a:lnTo>
                    <a:lnTo>
                      <a:pt x="96" y="273"/>
                    </a:lnTo>
                    <a:lnTo>
                      <a:pt x="104" y="273"/>
                    </a:lnTo>
                    <a:lnTo>
                      <a:pt x="114" y="276"/>
                    </a:lnTo>
                    <a:lnTo>
                      <a:pt x="122" y="279"/>
                    </a:lnTo>
                    <a:lnTo>
                      <a:pt x="133" y="283"/>
                    </a:lnTo>
                    <a:lnTo>
                      <a:pt x="141" y="285"/>
                    </a:lnTo>
                    <a:lnTo>
                      <a:pt x="150" y="290"/>
                    </a:lnTo>
                    <a:lnTo>
                      <a:pt x="158" y="291"/>
                    </a:lnTo>
                    <a:lnTo>
                      <a:pt x="167" y="296"/>
                    </a:lnTo>
                    <a:lnTo>
                      <a:pt x="176" y="297"/>
                    </a:lnTo>
                    <a:lnTo>
                      <a:pt x="186" y="297"/>
                    </a:lnTo>
                    <a:lnTo>
                      <a:pt x="195" y="299"/>
                    </a:lnTo>
                    <a:lnTo>
                      <a:pt x="206" y="300"/>
                    </a:lnTo>
                    <a:lnTo>
                      <a:pt x="99" y="191"/>
                    </a:lnTo>
                    <a:lnTo>
                      <a:pt x="0" y="118"/>
                    </a:lnTo>
                    <a:lnTo>
                      <a:pt x="39" y="122"/>
                    </a:lnTo>
                    <a:lnTo>
                      <a:pt x="1" y="44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29" name="Freeform 32"/>
              <p:cNvSpPr>
                <a:spLocks/>
              </p:cNvSpPr>
              <p:nvPr/>
            </p:nvSpPr>
            <p:spPr bwMode="auto">
              <a:xfrm>
                <a:off x="274" y="2382"/>
                <a:ext cx="496" cy="609"/>
              </a:xfrm>
              <a:custGeom>
                <a:avLst/>
                <a:gdLst>
                  <a:gd name="T0" fmla="*/ 879 w 992"/>
                  <a:gd name="T1" fmla="*/ 108 h 1216"/>
                  <a:gd name="T2" fmla="*/ 851 w 992"/>
                  <a:gd name="T3" fmla="*/ 161 h 1216"/>
                  <a:gd name="T4" fmla="*/ 803 w 992"/>
                  <a:gd name="T5" fmla="*/ 243 h 1216"/>
                  <a:gd name="T6" fmla="*/ 758 w 992"/>
                  <a:gd name="T7" fmla="*/ 320 h 1216"/>
                  <a:gd name="T8" fmla="*/ 739 w 992"/>
                  <a:gd name="T9" fmla="*/ 356 h 1216"/>
                  <a:gd name="T10" fmla="*/ 761 w 992"/>
                  <a:gd name="T11" fmla="*/ 364 h 1216"/>
                  <a:gd name="T12" fmla="*/ 992 w 992"/>
                  <a:gd name="T13" fmla="*/ 189 h 1216"/>
                  <a:gd name="T14" fmla="*/ 930 w 992"/>
                  <a:gd name="T15" fmla="*/ 323 h 1216"/>
                  <a:gd name="T16" fmla="*/ 795 w 992"/>
                  <a:gd name="T17" fmla="*/ 422 h 1216"/>
                  <a:gd name="T18" fmla="*/ 640 w 992"/>
                  <a:gd name="T19" fmla="*/ 495 h 1216"/>
                  <a:gd name="T20" fmla="*/ 538 w 992"/>
                  <a:gd name="T21" fmla="*/ 552 h 1216"/>
                  <a:gd name="T22" fmla="*/ 503 w 992"/>
                  <a:gd name="T23" fmla="*/ 600 h 1216"/>
                  <a:gd name="T24" fmla="*/ 619 w 992"/>
                  <a:gd name="T25" fmla="*/ 607 h 1216"/>
                  <a:gd name="T26" fmla="*/ 580 w 992"/>
                  <a:gd name="T27" fmla="*/ 631 h 1216"/>
                  <a:gd name="T28" fmla="*/ 538 w 992"/>
                  <a:gd name="T29" fmla="*/ 656 h 1216"/>
                  <a:gd name="T30" fmla="*/ 498 w 992"/>
                  <a:gd name="T31" fmla="*/ 682 h 1216"/>
                  <a:gd name="T32" fmla="*/ 472 w 992"/>
                  <a:gd name="T33" fmla="*/ 721 h 1216"/>
                  <a:gd name="T34" fmla="*/ 529 w 992"/>
                  <a:gd name="T35" fmla="*/ 712 h 1216"/>
                  <a:gd name="T36" fmla="*/ 608 w 992"/>
                  <a:gd name="T37" fmla="*/ 695 h 1216"/>
                  <a:gd name="T38" fmla="*/ 684 w 992"/>
                  <a:gd name="T39" fmla="*/ 681 h 1216"/>
                  <a:gd name="T40" fmla="*/ 730 w 992"/>
                  <a:gd name="T41" fmla="*/ 684 h 1216"/>
                  <a:gd name="T42" fmla="*/ 665 w 992"/>
                  <a:gd name="T43" fmla="*/ 712 h 1216"/>
                  <a:gd name="T44" fmla="*/ 549 w 992"/>
                  <a:gd name="T45" fmla="*/ 764 h 1216"/>
                  <a:gd name="T46" fmla="*/ 442 w 992"/>
                  <a:gd name="T47" fmla="*/ 820 h 1216"/>
                  <a:gd name="T48" fmla="*/ 411 w 992"/>
                  <a:gd name="T49" fmla="*/ 856 h 1216"/>
                  <a:gd name="T50" fmla="*/ 645 w 992"/>
                  <a:gd name="T51" fmla="*/ 836 h 1216"/>
                  <a:gd name="T52" fmla="*/ 498 w 992"/>
                  <a:gd name="T53" fmla="*/ 896 h 1216"/>
                  <a:gd name="T54" fmla="*/ 343 w 992"/>
                  <a:gd name="T55" fmla="*/ 966 h 1216"/>
                  <a:gd name="T56" fmla="*/ 257 w 992"/>
                  <a:gd name="T57" fmla="*/ 1021 h 1216"/>
                  <a:gd name="T58" fmla="*/ 210 w 992"/>
                  <a:gd name="T59" fmla="*/ 1057 h 1216"/>
                  <a:gd name="T60" fmla="*/ 159 w 992"/>
                  <a:gd name="T61" fmla="*/ 1106 h 1216"/>
                  <a:gd name="T62" fmla="*/ 113 w 992"/>
                  <a:gd name="T63" fmla="*/ 1158 h 1216"/>
                  <a:gd name="T64" fmla="*/ 62 w 992"/>
                  <a:gd name="T65" fmla="*/ 1204 h 1216"/>
                  <a:gd name="T66" fmla="*/ 12 w 992"/>
                  <a:gd name="T67" fmla="*/ 1144 h 1216"/>
                  <a:gd name="T68" fmla="*/ 28 w 992"/>
                  <a:gd name="T69" fmla="*/ 1097 h 1216"/>
                  <a:gd name="T70" fmla="*/ 32 w 992"/>
                  <a:gd name="T71" fmla="*/ 1046 h 1216"/>
                  <a:gd name="T72" fmla="*/ 18 w 992"/>
                  <a:gd name="T73" fmla="*/ 1007 h 1216"/>
                  <a:gd name="T74" fmla="*/ 37 w 992"/>
                  <a:gd name="T75" fmla="*/ 925 h 1216"/>
                  <a:gd name="T76" fmla="*/ 120 w 992"/>
                  <a:gd name="T77" fmla="*/ 789 h 1216"/>
                  <a:gd name="T78" fmla="*/ 212 w 992"/>
                  <a:gd name="T79" fmla="*/ 661 h 1216"/>
                  <a:gd name="T80" fmla="*/ 311 w 992"/>
                  <a:gd name="T81" fmla="*/ 534 h 1216"/>
                  <a:gd name="T82" fmla="*/ 334 w 992"/>
                  <a:gd name="T83" fmla="*/ 542 h 1216"/>
                  <a:gd name="T84" fmla="*/ 261 w 992"/>
                  <a:gd name="T85" fmla="*/ 676 h 1216"/>
                  <a:gd name="T86" fmla="*/ 178 w 992"/>
                  <a:gd name="T87" fmla="*/ 808 h 1216"/>
                  <a:gd name="T88" fmla="*/ 100 w 992"/>
                  <a:gd name="T89" fmla="*/ 941 h 1216"/>
                  <a:gd name="T90" fmla="*/ 120 w 992"/>
                  <a:gd name="T91" fmla="*/ 1029 h 1216"/>
                  <a:gd name="T92" fmla="*/ 284 w 992"/>
                  <a:gd name="T93" fmla="*/ 806 h 1216"/>
                  <a:gd name="T94" fmla="*/ 513 w 992"/>
                  <a:gd name="T95" fmla="*/ 460 h 1216"/>
                  <a:gd name="T96" fmla="*/ 716 w 992"/>
                  <a:gd name="T97" fmla="*/ 138 h 1216"/>
                  <a:gd name="T98" fmla="*/ 795 w 992"/>
                  <a:gd name="T99" fmla="*/ 0 h 121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92"/>
                  <a:gd name="T151" fmla="*/ 0 h 1216"/>
                  <a:gd name="T152" fmla="*/ 992 w 992"/>
                  <a:gd name="T153" fmla="*/ 1216 h 121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92" h="1216">
                    <a:moveTo>
                      <a:pt x="795" y="0"/>
                    </a:moveTo>
                    <a:lnTo>
                      <a:pt x="859" y="37"/>
                    </a:lnTo>
                    <a:lnTo>
                      <a:pt x="724" y="235"/>
                    </a:lnTo>
                    <a:lnTo>
                      <a:pt x="879" y="108"/>
                    </a:lnTo>
                    <a:lnTo>
                      <a:pt x="872" y="116"/>
                    </a:lnTo>
                    <a:lnTo>
                      <a:pt x="868" y="128"/>
                    </a:lnTo>
                    <a:lnTo>
                      <a:pt x="859" y="142"/>
                    </a:lnTo>
                    <a:lnTo>
                      <a:pt x="851" y="161"/>
                    </a:lnTo>
                    <a:lnTo>
                      <a:pt x="838" y="179"/>
                    </a:lnTo>
                    <a:lnTo>
                      <a:pt x="826" y="200"/>
                    </a:lnTo>
                    <a:lnTo>
                      <a:pt x="814" y="221"/>
                    </a:lnTo>
                    <a:lnTo>
                      <a:pt x="803" y="243"/>
                    </a:lnTo>
                    <a:lnTo>
                      <a:pt x="790" y="263"/>
                    </a:lnTo>
                    <a:lnTo>
                      <a:pt x="778" y="285"/>
                    </a:lnTo>
                    <a:lnTo>
                      <a:pt x="767" y="302"/>
                    </a:lnTo>
                    <a:lnTo>
                      <a:pt x="758" y="320"/>
                    </a:lnTo>
                    <a:lnTo>
                      <a:pt x="750" y="333"/>
                    </a:lnTo>
                    <a:lnTo>
                      <a:pt x="744" y="345"/>
                    </a:lnTo>
                    <a:lnTo>
                      <a:pt x="739" y="351"/>
                    </a:lnTo>
                    <a:lnTo>
                      <a:pt x="739" y="356"/>
                    </a:lnTo>
                    <a:lnTo>
                      <a:pt x="739" y="364"/>
                    </a:lnTo>
                    <a:lnTo>
                      <a:pt x="749" y="365"/>
                    </a:lnTo>
                    <a:lnTo>
                      <a:pt x="753" y="364"/>
                    </a:lnTo>
                    <a:lnTo>
                      <a:pt x="761" y="364"/>
                    </a:lnTo>
                    <a:lnTo>
                      <a:pt x="769" y="362"/>
                    </a:lnTo>
                    <a:lnTo>
                      <a:pt x="777" y="362"/>
                    </a:lnTo>
                    <a:lnTo>
                      <a:pt x="990" y="150"/>
                    </a:lnTo>
                    <a:lnTo>
                      <a:pt x="992" y="189"/>
                    </a:lnTo>
                    <a:lnTo>
                      <a:pt x="987" y="226"/>
                    </a:lnTo>
                    <a:lnTo>
                      <a:pt x="973" y="261"/>
                    </a:lnTo>
                    <a:lnTo>
                      <a:pt x="954" y="294"/>
                    </a:lnTo>
                    <a:lnTo>
                      <a:pt x="930" y="323"/>
                    </a:lnTo>
                    <a:lnTo>
                      <a:pt x="900" y="351"/>
                    </a:lnTo>
                    <a:lnTo>
                      <a:pt x="868" y="378"/>
                    </a:lnTo>
                    <a:lnTo>
                      <a:pt x="832" y="402"/>
                    </a:lnTo>
                    <a:lnTo>
                      <a:pt x="795" y="422"/>
                    </a:lnTo>
                    <a:lnTo>
                      <a:pt x="756" y="443"/>
                    </a:lnTo>
                    <a:lnTo>
                      <a:pt x="716" y="461"/>
                    </a:lnTo>
                    <a:lnTo>
                      <a:pt x="679" y="481"/>
                    </a:lnTo>
                    <a:lnTo>
                      <a:pt x="640" y="495"/>
                    </a:lnTo>
                    <a:lnTo>
                      <a:pt x="605" y="512"/>
                    </a:lnTo>
                    <a:lnTo>
                      <a:pt x="572" y="526"/>
                    </a:lnTo>
                    <a:lnTo>
                      <a:pt x="546" y="540"/>
                    </a:lnTo>
                    <a:lnTo>
                      <a:pt x="538" y="552"/>
                    </a:lnTo>
                    <a:lnTo>
                      <a:pt x="531" y="565"/>
                    </a:lnTo>
                    <a:lnTo>
                      <a:pt x="523" y="577"/>
                    </a:lnTo>
                    <a:lnTo>
                      <a:pt x="513" y="590"/>
                    </a:lnTo>
                    <a:lnTo>
                      <a:pt x="503" y="600"/>
                    </a:lnTo>
                    <a:lnTo>
                      <a:pt x="493" y="611"/>
                    </a:lnTo>
                    <a:lnTo>
                      <a:pt x="481" y="622"/>
                    </a:lnTo>
                    <a:lnTo>
                      <a:pt x="472" y="634"/>
                    </a:lnTo>
                    <a:lnTo>
                      <a:pt x="619" y="607"/>
                    </a:lnTo>
                    <a:lnTo>
                      <a:pt x="608" y="613"/>
                    </a:lnTo>
                    <a:lnTo>
                      <a:pt x="600" y="619"/>
                    </a:lnTo>
                    <a:lnTo>
                      <a:pt x="589" y="625"/>
                    </a:lnTo>
                    <a:lnTo>
                      <a:pt x="580" y="631"/>
                    </a:lnTo>
                    <a:lnTo>
                      <a:pt x="569" y="636"/>
                    </a:lnTo>
                    <a:lnTo>
                      <a:pt x="558" y="642"/>
                    </a:lnTo>
                    <a:lnTo>
                      <a:pt x="548" y="648"/>
                    </a:lnTo>
                    <a:lnTo>
                      <a:pt x="538" y="656"/>
                    </a:lnTo>
                    <a:lnTo>
                      <a:pt x="526" y="661"/>
                    </a:lnTo>
                    <a:lnTo>
                      <a:pt x="515" y="667"/>
                    </a:lnTo>
                    <a:lnTo>
                      <a:pt x="506" y="675"/>
                    </a:lnTo>
                    <a:lnTo>
                      <a:pt x="498" y="682"/>
                    </a:lnTo>
                    <a:lnTo>
                      <a:pt x="489" y="690"/>
                    </a:lnTo>
                    <a:lnTo>
                      <a:pt x="483" y="699"/>
                    </a:lnTo>
                    <a:lnTo>
                      <a:pt x="475" y="709"/>
                    </a:lnTo>
                    <a:lnTo>
                      <a:pt x="472" y="721"/>
                    </a:lnTo>
                    <a:lnTo>
                      <a:pt x="481" y="720"/>
                    </a:lnTo>
                    <a:lnTo>
                      <a:pt x="495" y="718"/>
                    </a:lnTo>
                    <a:lnTo>
                      <a:pt x="510" y="713"/>
                    </a:lnTo>
                    <a:lnTo>
                      <a:pt x="529" y="712"/>
                    </a:lnTo>
                    <a:lnTo>
                      <a:pt x="548" y="707"/>
                    </a:lnTo>
                    <a:lnTo>
                      <a:pt x="568" y="703"/>
                    </a:lnTo>
                    <a:lnTo>
                      <a:pt x="588" y="699"/>
                    </a:lnTo>
                    <a:lnTo>
                      <a:pt x="608" y="695"/>
                    </a:lnTo>
                    <a:lnTo>
                      <a:pt x="628" y="690"/>
                    </a:lnTo>
                    <a:lnTo>
                      <a:pt x="647" y="687"/>
                    </a:lnTo>
                    <a:lnTo>
                      <a:pt x="667" y="682"/>
                    </a:lnTo>
                    <a:lnTo>
                      <a:pt x="684" y="681"/>
                    </a:lnTo>
                    <a:lnTo>
                      <a:pt x="698" y="679"/>
                    </a:lnTo>
                    <a:lnTo>
                      <a:pt x="712" y="679"/>
                    </a:lnTo>
                    <a:lnTo>
                      <a:pt x="722" y="681"/>
                    </a:lnTo>
                    <a:lnTo>
                      <a:pt x="730" y="684"/>
                    </a:lnTo>
                    <a:lnTo>
                      <a:pt x="722" y="687"/>
                    </a:lnTo>
                    <a:lnTo>
                      <a:pt x="707" y="693"/>
                    </a:lnTo>
                    <a:lnTo>
                      <a:pt x="687" y="701"/>
                    </a:lnTo>
                    <a:lnTo>
                      <a:pt x="665" y="712"/>
                    </a:lnTo>
                    <a:lnTo>
                      <a:pt x="637" y="723"/>
                    </a:lnTo>
                    <a:lnTo>
                      <a:pt x="608" y="737"/>
                    </a:lnTo>
                    <a:lnTo>
                      <a:pt x="578" y="751"/>
                    </a:lnTo>
                    <a:lnTo>
                      <a:pt x="549" y="764"/>
                    </a:lnTo>
                    <a:lnTo>
                      <a:pt x="518" y="778"/>
                    </a:lnTo>
                    <a:lnTo>
                      <a:pt x="490" y="792"/>
                    </a:lnTo>
                    <a:lnTo>
                      <a:pt x="464" y="806"/>
                    </a:lnTo>
                    <a:lnTo>
                      <a:pt x="442" y="820"/>
                    </a:lnTo>
                    <a:lnTo>
                      <a:pt x="424" y="829"/>
                    </a:lnTo>
                    <a:lnTo>
                      <a:pt x="414" y="842"/>
                    </a:lnTo>
                    <a:lnTo>
                      <a:pt x="408" y="850"/>
                    </a:lnTo>
                    <a:lnTo>
                      <a:pt x="411" y="856"/>
                    </a:lnTo>
                    <a:lnTo>
                      <a:pt x="708" y="816"/>
                    </a:lnTo>
                    <a:lnTo>
                      <a:pt x="695" y="819"/>
                    </a:lnTo>
                    <a:lnTo>
                      <a:pt x="673" y="826"/>
                    </a:lnTo>
                    <a:lnTo>
                      <a:pt x="645" y="836"/>
                    </a:lnTo>
                    <a:lnTo>
                      <a:pt x="614" y="850"/>
                    </a:lnTo>
                    <a:lnTo>
                      <a:pt x="575" y="863"/>
                    </a:lnTo>
                    <a:lnTo>
                      <a:pt x="538" y="880"/>
                    </a:lnTo>
                    <a:lnTo>
                      <a:pt x="498" y="896"/>
                    </a:lnTo>
                    <a:lnTo>
                      <a:pt x="458" y="915"/>
                    </a:lnTo>
                    <a:lnTo>
                      <a:pt x="416" y="932"/>
                    </a:lnTo>
                    <a:lnTo>
                      <a:pt x="377" y="949"/>
                    </a:lnTo>
                    <a:lnTo>
                      <a:pt x="343" y="966"/>
                    </a:lnTo>
                    <a:lnTo>
                      <a:pt x="314" y="983"/>
                    </a:lnTo>
                    <a:lnTo>
                      <a:pt x="288" y="997"/>
                    </a:lnTo>
                    <a:lnTo>
                      <a:pt x="269" y="1010"/>
                    </a:lnTo>
                    <a:lnTo>
                      <a:pt x="257" y="1021"/>
                    </a:lnTo>
                    <a:lnTo>
                      <a:pt x="255" y="1031"/>
                    </a:lnTo>
                    <a:lnTo>
                      <a:pt x="238" y="1038"/>
                    </a:lnTo>
                    <a:lnTo>
                      <a:pt x="224" y="1048"/>
                    </a:lnTo>
                    <a:lnTo>
                      <a:pt x="210" y="1057"/>
                    </a:lnTo>
                    <a:lnTo>
                      <a:pt x="198" y="1069"/>
                    </a:lnTo>
                    <a:lnTo>
                      <a:pt x="184" y="1082"/>
                    </a:lnTo>
                    <a:lnTo>
                      <a:pt x="172" y="1094"/>
                    </a:lnTo>
                    <a:lnTo>
                      <a:pt x="159" y="1106"/>
                    </a:lnTo>
                    <a:lnTo>
                      <a:pt x="148" y="1120"/>
                    </a:lnTo>
                    <a:lnTo>
                      <a:pt x="136" y="1133"/>
                    </a:lnTo>
                    <a:lnTo>
                      <a:pt x="125" y="1145"/>
                    </a:lnTo>
                    <a:lnTo>
                      <a:pt x="113" y="1158"/>
                    </a:lnTo>
                    <a:lnTo>
                      <a:pt x="102" y="1171"/>
                    </a:lnTo>
                    <a:lnTo>
                      <a:pt x="88" y="1182"/>
                    </a:lnTo>
                    <a:lnTo>
                      <a:pt x="76" y="1195"/>
                    </a:lnTo>
                    <a:lnTo>
                      <a:pt x="62" y="1204"/>
                    </a:lnTo>
                    <a:lnTo>
                      <a:pt x="48" y="1216"/>
                    </a:lnTo>
                    <a:lnTo>
                      <a:pt x="6" y="1162"/>
                    </a:lnTo>
                    <a:lnTo>
                      <a:pt x="9" y="1153"/>
                    </a:lnTo>
                    <a:lnTo>
                      <a:pt x="12" y="1144"/>
                    </a:lnTo>
                    <a:lnTo>
                      <a:pt x="17" y="1133"/>
                    </a:lnTo>
                    <a:lnTo>
                      <a:pt x="21" y="1122"/>
                    </a:lnTo>
                    <a:lnTo>
                      <a:pt x="25" y="1108"/>
                    </a:lnTo>
                    <a:lnTo>
                      <a:pt x="28" y="1097"/>
                    </a:lnTo>
                    <a:lnTo>
                      <a:pt x="31" y="1083"/>
                    </a:lnTo>
                    <a:lnTo>
                      <a:pt x="32" y="1072"/>
                    </a:lnTo>
                    <a:lnTo>
                      <a:pt x="32" y="1058"/>
                    </a:lnTo>
                    <a:lnTo>
                      <a:pt x="32" y="1046"/>
                    </a:lnTo>
                    <a:lnTo>
                      <a:pt x="31" y="1035"/>
                    </a:lnTo>
                    <a:lnTo>
                      <a:pt x="29" y="1024"/>
                    </a:lnTo>
                    <a:lnTo>
                      <a:pt x="25" y="1015"/>
                    </a:lnTo>
                    <a:lnTo>
                      <a:pt x="18" y="1007"/>
                    </a:lnTo>
                    <a:lnTo>
                      <a:pt x="9" y="1001"/>
                    </a:lnTo>
                    <a:lnTo>
                      <a:pt x="0" y="998"/>
                    </a:lnTo>
                    <a:lnTo>
                      <a:pt x="17" y="959"/>
                    </a:lnTo>
                    <a:lnTo>
                      <a:pt x="37" y="925"/>
                    </a:lnTo>
                    <a:lnTo>
                      <a:pt x="55" y="891"/>
                    </a:lnTo>
                    <a:lnTo>
                      <a:pt x="76" y="857"/>
                    </a:lnTo>
                    <a:lnTo>
                      <a:pt x="97" y="823"/>
                    </a:lnTo>
                    <a:lnTo>
                      <a:pt x="120" y="789"/>
                    </a:lnTo>
                    <a:lnTo>
                      <a:pt x="142" y="757"/>
                    </a:lnTo>
                    <a:lnTo>
                      <a:pt x="165" y="726"/>
                    </a:lnTo>
                    <a:lnTo>
                      <a:pt x="189" y="692"/>
                    </a:lnTo>
                    <a:lnTo>
                      <a:pt x="212" y="661"/>
                    </a:lnTo>
                    <a:lnTo>
                      <a:pt x="236" y="628"/>
                    </a:lnTo>
                    <a:lnTo>
                      <a:pt x="261" y="597"/>
                    </a:lnTo>
                    <a:lnTo>
                      <a:pt x="286" y="565"/>
                    </a:lnTo>
                    <a:lnTo>
                      <a:pt x="311" y="534"/>
                    </a:lnTo>
                    <a:lnTo>
                      <a:pt x="336" y="504"/>
                    </a:lnTo>
                    <a:lnTo>
                      <a:pt x="362" y="475"/>
                    </a:lnTo>
                    <a:lnTo>
                      <a:pt x="348" y="508"/>
                    </a:lnTo>
                    <a:lnTo>
                      <a:pt x="334" y="542"/>
                    </a:lnTo>
                    <a:lnTo>
                      <a:pt x="319" y="576"/>
                    </a:lnTo>
                    <a:lnTo>
                      <a:pt x="300" y="610"/>
                    </a:lnTo>
                    <a:lnTo>
                      <a:pt x="281" y="642"/>
                    </a:lnTo>
                    <a:lnTo>
                      <a:pt x="261" y="676"/>
                    </a:lnTo>
                    <a:lnTo>
                      <a:pt x="243" y="709"/>
                    </a:lnTo>
                    <a:lnTo>
                      <a:pt x="223" y="743"/>
                    </a:lnTo>
                    <a:lnTo>
                      <a:pt x="199" y="775"/>
                    </a:lnTo>
                    <a:lnTo>
                      <a:pt x="178" y="808"/>
                    </a:lnTo>
                    <a:lnTo>
                      <a:pt x="158" y="840"/>
                    </a:lnTo>
                    <a:lnTo>
                      <a:pt x="139" y="874"/>
                    </a:lnTo>
                    <a:lnTo>
                      <a:pt x="119" y="907"/>
                    </a:lnTo>
                    <a:lnTo>
                      <a:pt x="100" y="941"/>
                    </a:lnTo>
                    <a:lnTo>
                      <a:pt x="82" y="975"/>
                    </a:lnTo>
                    <a:lnTo>
                      <a:pt x="69" y="1010"/>
                    </a:lnTo>
                    <a:lnTo>
                      <a:pt x="100" y="1049"/>
                    </a:lnTo>
                    <a:lnTo>
                      <a:pt x="120" y="1029"/>
                    </a:lnTo>
                    <a:lnTo>
                      <a:pt x="151" y="993"/>
                    </a:lnTo>
                    <a:lnTo>
                      <a:pt x="189" y="942"/>
                    </a:lnTo>
                    <a:lnTo>
                      <a:pt x="235" y="880"/>
                    </a:lnTo>
                    <a:lnTo>
                      <a:pt x="284" y="806"/>
                    </a:lnTo>
                    <a:lnTo>
                      <a:pt x="339" y="727"/>
                    </a:lnTo>
                    <a:lnTo>
                      <a:pt x="397" y="641"/>
                    </a:lnTo>
                    <a:lnTo>
                      <a:pt x="456" y="552"/>
                    </a:lnTo>
                    <a:lnTo>
                      <a:pt x="513" y="460"/>
                    </a:lnTo>
                    <a:lnTo>
                      <a:pt x="571" y="371"/>
                    </a:lnTo>
                    <a:lnTo>
                      <a:pt x="623" y="286"/>
                    </a:lnTo>
                    <a:lnTo>
                      <a:pt x="673" y="209"/>
                    </a:lnTo>
                    <a:lnTo>
                      <a:pt x="716" y="138"/>
                    </a:lnTo>
                    <a:lnTo>
                      <a:pt x="750" y="77"/>
                    </a:lnTo>
                    <a:lnTo>
                      <a:pt x="778" y="31"/>
                    </a:lnTo>
                    <a:lnTo>
                      <a:pt x="7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30" name="Freeform 33"/>
              <p:cNvSpPr>
                <a:spLocks/>
              </p:cNvSpPr>
              <p:nvPr/>
            </p:nvSpPr>
            <p:spPr bwMode="auto">
              <a:xfrm>
                <a:off x="747" y="2488"/>
                <a:ext cx="232" cy="185"/>
              </a:xfrm>
              <a:custGeom>
                <a:avLst/>
                <a:gdLst>
                  <a:gd name="T0" fmla="*/ 212 w 464"/>
                  <a:gd name="T1" fmla="*/ 233 h 370"/>
                  <a:gd name="T2" fmla="*/ 219 w 464"/>
                  <a:gd name="T3" fmla="*/ 225 h 370"/>
                  <a:gd name="T4" fmla="*/ 238 w 464"/>
                  <a:gd name="T5" fmla="*/ 208 h 370"/>
                  <a:gd name="T6" fmla="*/ 258 w 464"/>
                  <a:gd name="T7" fmla="*/ 194 h 370"/>
                  <a:gd name="T8" fmla="*/ 271 w 464"/>
                  <a:gd name="T9" fmla="*/ 188 h 370"/>
                  <a:gd name="T10" fmla="*/ 354 w 464"/>
                  <a:gd name="T11" fmla="*/ 174 h 370"/>
                  <a:gd name="T12" fmla="*/ 416 w 464"/>
                  <a:gd name="T13" fmla="*/ 195 h 370"/>
                  <a:gd name="T14" fmla="*/ 384 w 464"/>
                  <a:gd name="T15" fmla="*/ 208 h 370"/>
                  <a:gd name="T16" fmla="*/ 349 w 464"/>
                  <a:gd name="T17" fmla="*/ 219 h 370"/>
                  <a:gd name="T18" fmla="*/ 317 w 464"/>
                  <a:gd name="T19" fmla="*/ 229 h 370"/>
                  <a:gd name="T20" fmla="*/ 284 w 464"/>
                  <a:gd name="T21" fmla="*/ 240 h 370"/>
                  <a:gd name="T22" fmla="*/ 252 w 464"/>
                  <a:gd name="T23" fmla="*/ 251 h 370"/>
                  <a:gd name="T24" fmla="*/ 221 w 464"/>
                  <a:gd name="T25" fmla="*/ 265 h 370"/>
                  <a:gd name="T26" fmla="*/ 190 w 464"/>
                  <a:gd name="T27" fmla="*/ 282 h 370"/>
                  <a:gd name="T28" fmla="*/ 195 w 464"/>
                  <a:gd name="T29" fmla="*/ 315 h 370"/>
                  <a:gd name="T30" fmla="*/ 219 w 464"/>
                  <a:gd name="T31" fmla="*/ 304 h 370"/>
                  <a:gd name="T32" fmla="*/ 252 w 464"/>
                  <a:gd name="T33" fmla="*/ 291 h 370"/>
                  <a:gd name="T34" fmla="*/ 289 w 464"/>
                  <a:gd name="T35" fmla="*/ 277 h 370"/>
                  <a:gd name="T36" fmla="*/ 329 w 464"/>
                  <a:gd name="T37" fmla="*/ 265 h 370"/>
                  <a:gd name="T38" fmla="*/ 370 w 464"/>
                  <a:gd name="T39" fmla="*/ 251 h 370"/>
                  <a:gd name="T40" fmla="*/ 407 w 464"/>
                  <a:gd name="T41" fmla="*/ 240 h 370"/>
                  <a:gd name="T42" fmla="*/ 438 w 464"/>
                  <a:gd name="T43" fmla="*/ 233 h 370"/>
                  <a:gd name="T44" fmla="*/ 461 w 464"/>
                  <a:gd name="T45" fmla="*/ 231 h 370"/>
                  <a:gd name="T46" fmla="*/ 447 w 464"/>
                  <a:gd name="T47" fmla="*/ 265 h 370"/>
                  <a:gd name="T48" fmla="*/ 413 w 464"/>
                  <a:gd name="T49" fmla="*/ 279 h 370"/>
                  <a:gd name="T50" fmla="*/ 380 w 464"/>
                  <a:gd name="T51" fmla="*/ 291 h 370"/>
                  <a:gd name="T52" fmla="*/ 345 w 464"/>
                  <a:gd name="T53" fmla="*/ 302 h 370"/>
                  <a:gd name="T54" fmla="*/ 309 w 464"/>
                  <a:gd name="T55" fmla="*/ 311 h 370"/>
                  <a:gd name="T56" fmla="*/ 272 w 464"/>
                  <a:gd name="T57" fmla="*/ 322 h 370"/>
                  <a:gd name="T58" fmla="*/ 238 w 464"/>
                  <a:gd name="T59" fmla="*/ 338 h 370"/>
                  <a:gd name="T60" fmla="*/ 209 w 464"/>
                  <a:gd name="T61" fmla="*/ 358 h 370"/>
                  <a:gd name="T62" fmla="*/ 181 w 464"/>
                  <a:gd name="T63" fmla="*/ 367 h 370"/>
                  <a:gd name="T64" fmla="*/ 148 w 464"/>
                  <a:gd name="T65" fmla="*/ 361 h 370"/>
                  <a:gd name="T66" fmla="*/ 113 w 464"/>
                  <a:gd name="T67" fmla="*/ 346 h 370"/>
                  <a:gd name="T68" fmla="*/ 77 w 464"/>
                  <a:gd name="T69" fmla="*/ 325 h 370"/>
                  <a:gd name="T70" fmla="*/ 43 w 464"/>
                  <a:gd name="T71" fmla="*/ 302 h 370"/>
                  <a:gd name="T72" fmla="*/ 17 w 464"/>
                  <a:gd name="T73" fmla="*/ 276 h 370"/>
                  <a:gd name="T74" fmla="*/ 1 w 464"/>
                  <a:gd name="T75" fmla="*/ 246 h 370"/>
                  <a:gd name="T76" fmla="*/ 1 w 464"/>
                  <a:gd name="T77" fmla="*/ 217 h 370"/>
                  <a:gd name="T78" fmla="*/ 114 w 464"/>
                  <a:gd name="T79" fmla="*/ 220 h 370"/>
                  <a:gd name="T80" fmla="*/ 117 w 464"/>
                  <a:gd name="T81" fmla="*/ 198 h 370"/>
                  <a:gd name="T82" fmla="*/ 127 w 464"/>
                  <a:gd name="T83" fmla="*/ 177 h 370"/>
                  <a:gd name="T84" fmla="*/ 136 w 464"/>
                  <a:gd name="T85" fmla="*/ 154 h 370"/>
                  <a:gd name="T86" fmla="*/ 147 w 464"/>
                  <a:gd name="T87" fmla="*/ 130 h 370"/>
                  <a:gd name="T88" fmla="*/ 158 w 464"/>
                  <a:gd name="T89" fmla="*/ 107 h 370"/>
                  <a:gd name="T90" fmla="*/ 168 w 464"/>
                  <a:gd name="T91" fmla="*/ 84 h 370"/>
                  <a:gd name="T92" fmla="*/ 179 w 464"/>
                  <a:gd name="T93" fmla="*/ 64 h 370"/>
                  <a:gd name="T94" fmla="*/ 189 w 464"/>
                  <a:gd name="T95" fmla="*/ 45 h 3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64"/>
                  <a:gd name="T145" fmla="*/ 0 h 370"/>
                  <a:gd name="T146" fmla="*/ 464 w 464"/>
                  <a:gd name="T147" fmla="*/ 370 h 3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64" h="370">
                    <a:moveTo>
                      <a:pt x="189" y="45"/>
                    </a:moveTo>
                    <a:lnTo>
                      <a:pt x="212" y="233"/>
                    </a:lnTo>
                    <a:lnTo>
                      <a:pt x="213" y="229"/>
                    </a:lnTo>
                    <a:lnTo>
                      <a:pt x="219" y="225"/>
                    </a:lnTo>
                    <a:lnTo>
                      <a:pt x="227" y="216"/>
                    </a:lnTo>
                    <a:lnTo>
                      <a:pt x="238" y="208"/>
                    </a:lnTo>
                    <a:lnTo>
                      <a:pt x="247" y="200"/>
                    </a:lnTo>
                    <a:lnTo>
                      <a:pt x="258" y="194"/>
                    </a:lnTo>
                    <a:lnTo>
                      <a:pt x="264" y="188"/>
                    </a:lnTo>
                    <a:lnTo>
                      <a:pt x="271" y="188"/>
                    </a:lnTo>
                    <a:lnTo>
                      <a:pt x="297" y="0"/>
                    </a:lnTo>
                    <a:lnTo>
                      <a:pt x="354" y="174"/>
                    </a:lnTo>
                    <a:lnTo>
                      <a:pt x="433" y="189"/>
                    </a:lnTo>
                    <a:lnTo>
                      <a:pt x="416" y="195"/>
                    </a:lnTo>
                    <a:lnTo>
                      <a:pt x="401" y="202"/>
                    </a:lnTo>
                    <a:lnTo>
                      <a:pt x="384" y="208"/>
                    </a:lnTo>
                    <a:lnTo>
                      <a:pt x="366" y="214"/>
                    </a:lnTo>
                    <a:lnTo>
                      <a:pt x="349" y="219"/>
                    </a:lnTo>
                    <a:lnTo>
                      <a:pt x="336" y="225"/>
                    </a:lnTo>
                    <a:lnTo>
                      <a:pt x="317" y="229"/>
                    </a:lnTo>
                    <a:lnTo>
                      <a:pt x="303" y="236"/>
                    </a:lnTo>
                    <a:lnTo>
                      <a:pt x="284" y="240"/>
                    </a:lnTo>
                    <a:lnTo>
                      <a:pt x="269" y="246"/>
                    </a:lnTo>
                    <a:lnTo>
                      <a:pt x="252" y="251"/>
                    </a:lnTo>
                    <a:lnTo>
                      <a:pt x="238" y="259"/>
                    </a:lnTo>
                    <a:lnTo>
                      <a:pt x="221" y="265"/>
                    </a:lnTo>
                    <a:lnTo>
                      <a:pt x="206" y="274"/>
                    </a:lnTo>
                    <a:lnTo>
                      <a:pt x="190" y="282"/>
                    </a:lnTo>
                    <a:lnTo>
                      <a:pt x="176" y="293"/>
                    </a:lnTo>
                    <a:lnTo>
                      <a:pt x="195" y="315"/>
                    </a:lnTo>
                    <a:lnTo>
                      <a:pt x="206" y="310"/>
                    </a:lnTo>
                    <a:lnTo>
                      <a:pt x="219" y="304"/>
                    </a:lnTo>
                    <a:lnTo>
                      <a:pt x="233" y="298"/>
                    </a:lnTo>
                    <a:lnTo>
                      <a:pt x="252" y="291"/>
                    </a:lnTo>
                    <a:lnTo>
                      <a:pt x="269" y="284"/>
                    </a:lnTo>
                    <a:lnTo>
                      <a:pt x="289" y="277"/>
                    </a:lnTo>
                    <a:lnTo>
                      <a:pt x="309" y="271"/>
                    </a:lnTo>
                    <a:lnTo>
                      <a:pt x="329" y="265"/>
                    </a:lnTo>
                    <a:lnTo>
                      <a:pt x="349" y="257"/>
                    </a:lnTo>
                    <a:lnTo>
                      <a:pt x="370" y="251"/>
                    </a:lnTo>
                    <a:lnTo>
                      <a:pt x="388" y="245"/>
                    </a:lnTo>
                    <a:lnTo>
                      <a:pt x="407" y="240"/>
                    </a:lnTo>
                    <a:lnTo>
                      <a:pt x="422" y="236"/>
                    </a:lnTo>
                    <a:lnTo>
                      <a:pt x="438" y="233"/>
                    </a:lnTo>
                    <a:lnTo>
                      <a:pt x="450" y="231"/>
                    </a:lnTo>
                    <a:lnTo>
                      <a:pt x="461" y="231"/>
                    </a:lnTo>
                    <a:lnTo>
                      <a:pt x="464" y="256"/>
                    </a:lnTo>
                    <a:lnTo>
                      <a:pt x="447" y="265"/>
                    </a:lnTo>
                    <a:lnTo>
                      <a:pt x="431" y="273"/>
                    </a:lnTo>
                    <a:lnTo>
                      <a:pt x="413" y="279"/>
                    </a:lnTo>
                    <a:lnTo>
                      <a:pt x="397" y="287"/>
                    </a:lnTo>
                    <a:lnTo>
                      <a:pt x="380" y="291"/>
                    </a:lnTo>
                    <a:lnTo>
                      <a:pt x="362" y="296"/>
                    </a:lnTo>
                    <a:lnTo>
                      <a:pt x="345" y="302"/>
                    </a:lnTo>
                    <a:lnTo>
                      <a:pt x="328" y="308"/>
                    </a:lnTo>
                    <a:lnTo>
                      <a:pt x="309" y="311"/>
                    </a:lnTo>
                    <a:lnTo>
                      <a:pt x="291" y="316"/>
                    </a:lnTo>
                    <a:lnTo>
                      <a:pt x="272" y="322"/>
                    </a:lnTo>
                    <a:lnTo>
                      <a:pt x="257" y="330"/>
                    </a:lnTo>
                    <a:lnTo>
                      <a:pt x="238" y="338"/>
                    </a:lnTo>
                    <a:lnTo>
                      <a:pt x="224" y="347"/>
                    </a:lnTo>
                    <a:lnTo>
                      <a:pt x="209" y="358"/>
                    </a:lnTo>
                    <a:lnTo>
                      <a:pt x="195" y="370"/>
                    </a:lnTo>
                    <a:lnTo>
                      <a:pt x="181" y="367"/>
                    </a:lnTo>
                    <a:lnTo>
                      <a:pt x="165" y="366"/>
                    </a:lnTo>
                    <a:lnTo>
                      <a:pt x="148" y="361"/>
                    </a:lnTo>
                    <a:lnTo>
                      <a:pt x="131" y="355"/>
                    </a:lnTo>
                    <a:lnTo>
                      <a:pt x="113" y="346"/>
                    </a:lnTo>
                    <a:lnTo>
                      <a:pt x="94" y="336"/>
                    </a:lnTo>
                    <a:lnTo>
                      <a:pt x="77" y="325"/>
                    </a:lnTo>
                    <a:lnTo>
                      <a:pt x="60" y="316"/>
                    </a:lnTo>
                    <a:lnTo>
                      <a:pt x="43" y="302"/>
                    </a:lnTo>
                    <a:lnTo>
                      <a:pt x="29" y="290"/>
                    </a:lnTo>
                    <a:lnTo>
                      <a:pt x="17" y="276"/>
                    </a:lnTo>
                    <a:lnTo>
                      <a:pt x="9" y="262"/>
                    </a:lnTo>
                    <a:lnTo>
                      <a:pt x="1" y="246"/>
                    </a:lnTo>
                    <a:lnTo>
                      <a:pt x="0" y="233"/>
                    </a:lnTo>
                    <a:lnTo>
                      <a:pt x="1" y="217"/>
                    </a:lnTo>
                    <a:lnTo>
                      <a:pt x="7" y="202"/>
                    </a:lnTo>
                    <a:lnTo>
                      <a:pt x="114" y="220"/>
                    </a:lnTo>
                    <a:lnTo>
                      <a:pt x="116" y="209"/>
                    </a:lnTo>
                    <a:lnTo>
                      <a:pt x="117" y="198"/>
                    </a:lnTo>
                    <a:lnTo>
                      <a:pt x="122" y="188"/>
                    </a:lnTo>
                    <a:lnTo>
                      <a:pt x="127" y="177"/>
                    </a:lnTo>
                    <a:lnTo>
                      <a:pt x="130" y="164"/>
                    </a:lnTo>
                    <a:lnTo>
                      <a:pt x="136" y="154"/>
                    </a:lnTo>
                    <a:lnTo>
                      <a:pt x="141" y="141"/>
                    </a:lnTo>
                    <a:lnTo>
                      <a:pt x="147" y="130"/>
                    </a:lnTo>
                    <a:lnTo>
                      <a:pt x="151" y="118"/>
                    </a:lnTo>
                    <a:lnTo>
                      <a:pt x="158" y="107"/>
                    </a:lnTo>
                    <a:lnTo>
                      <a:pt x="162" y="96"/>
                    </a:lnTo>
                    <a:lnTo>
                      <a:pt x="168" y="84"/>
                    </a:lnTo>
                    <a:lnTo>
                      <a:pt x="175" y="73"/>
                    </a:lnTo>
                    <a:lnTo>
                      <a:pt x="179" y="64"/>
                    </a:lnTo>
                    <a:lnTo>
                      <a:pt x="184" y="53"/>
                    </a:lnTo>
                    <a:lnTo>
                      <a:pt x="189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31" name="Freeform 34"/>
              <p:cNvSpPr>
                <a:spLocks/>
              </p:cNvSpPr>
              <p:nvPr/>
            </p:nvSpPr>
            <p:spPr bwMode="auto">
              <a:xfrm>
                <a:off x="1271" y="2243"/>
                <a:ext cx="675" cy="505"/>
              </a:xfrm>
              <a:custGeom>
                <a:avLst/>
                <a:gdLst>
                  <a:gd name="T0" fmla="*/ 731 w 1350"/>
                  <a:gd name="T1" fmla="*/ 225 h 1011"/>
                  <a:gd name="T2" fmla="*/ 1008 w 1350"/>
                  <a:gd name="T3" fmla="*/ 528 h 1011"/>
                  <a:gd name="T4" fmla="*/ 1258 w 1350"/>
                  <a:gd name="T5" fmla="*/ 856 h 1011"/>
                  <a:gd name="T6" fmla="*/ 1309 w 1350"/>
                  <a:gd name="T7" fmla="*/ 1005 h 1011"/>
                  <a:gd name="T8" fmla="*/ 1268 w 1350"/>
                  <a:gd name="T9" fmla="*/ 968 h 1011"/>
                  <a:gd name="T10" fmla="*/ 1227 w 1350"/>
                  <a:gd name="T11" fmla="*/ 921 h 1011"/>
                  <a:gd name="T12" fmla="*/ 1176 w 1350"/>
                  <a:gd name="T13" fmla="*/ 904 h 1011"/>
                  <a:gd name="T14" fmla="*/ 1042 w 1350"/>
                  <a:gd name="T15" fmla="*/ 917 h 1011"/>
                  <a:gd name="T16" fmla="*/ 899 w 1350"/>
                  <a:gd name="T17" fmla="*/ 889 h 1011"/>
                  <a:gd name="T18" fmla="*/ 765 w 1350"/>
                  <a:gd name="T19" fmla="*/ 856 h 1011"/>
                  <a:gd name="T20" fmla="*/ 803 w 1350"/>
                  <a:gd name="T21" fmla="*/ 725 h 1011"/>
                  <a:gd name="T22" fmla="*/ 861 w 1350"/>
                  <a:gd name="T23" fmla="*/ 715 h 1011"/>
                  <a:gd name="T24" fmla="*/ 920 w 1350"/>
                  <a:gd name="T25" fmla="*/ 715 h 1011"/>
                  <a:gd name="T26" fmla="*/ 969 w 1350"/>
                  <a:gd name="T27" fmla="*/ 720 h 1011"/>
                  <a:gd name="T28" fmla="*/ 943 w 1350"/>
                  <a:gd name="T29" fmla="*/ 684 h 1011"/>
                  <a:gd name="T30" fmla="*/ 887 w 1350"/>
                  <a:gd name="T31" fmla="*/ 661 h 1011"/>
                  <a:gd name="T32" fmla="*/ 833 w 1350"/>
                  <a:gd name="T33" fmla="*/ 633 h 1011"/>
                  <a:gd name="T34" fmla="*/ 929 w 1350"/>
                  <a:gd name="T35" fmla="*/ 607 h 1011"/>
                  <a:gd name="T36" fmla="*/ 926 w 1350"/>
                  <a:gd name="T37" fmla="*/ 579 h 1011"/>
                  <a:gd name="T38" fmla="*/ 885 w 1350"/>
                  <a:gd name="T39" fmla="*/ 565 h 1011"/>
                  <a:gd name="T40" fmla="*/ 845 w 1350"/>
                  <a:gd name="T41" fmla="*/ 548 h 1011"/>
                  <a:gd name="T42" fmla="*/ 810 w 1350"/>
                  <a:gd name="T43" fmla="*/ 528 h 1011"/>
                  <a:gd name="T44" fmla="*/ 824 w 1350"/>
                  <a:gd name="T45" fmla="*/ 468 h 1011"/>
                  <a:gd name="T46" fmla="*/ 769 w 1350"/>
                  <a:gd name="T47" fmla="*/ 432 h 1011"/>
                  <a:gd name="T48" fmla="*/ 715 w 1350"/>
                  <a:gd name="T49" fmla="*/ 472 h 1011"/>
                  <a:gd name="T50" fmla="*/ 656 w 1350"/>
                  <a:gd name="T51" fmla="*/ 516 h 1011"/>
                  <a:gd name="T52" fmla="*/ 616 w 1350"/>
                  <a:gd name="T53" fmla="*/ 545 h 1011"/>
                  <a:gd name="T54" fmla="*/ 548 w 1350"/>
                  <a:gd name="T55" fmla="*/ 508 h 1011"/>
                  <a:gd name="T56" fmla="*/ 475 w 1350"/>
                  <a:gd name="T57" fmla="*/ 463 h 1011"/>
                  <a:gd name="T58" fmla="*/ 410 w 1350"/>
                  <a:gd name="T59" fmla="*/ 412 h 1011"/>
                  <a:gd name="T60" fmla="*/ 496 w 1350"/>
                  <a:gd name="T61" fmla="*/ 375 h 1011"/>
                  <a:gd name="T62" fmla="*/ 550 w 1350"/>
                  <a:gd name="T63" fmla="*/ 421 h 1011"/>
                  <a:gd name="T64" fmla="*/ 601 w 1350"/>
                  <a:gd name="T65" fmla="*/ 455 h 1011"/>
                  <a:gd name="T66" fmla="*/ 610 w 1350"/>
                  <a:gd name="T67" fmla="*/ 276 h 1011"/>
                  <a:gd name="T68" fmla="*/ 602 w 1350"/>
                  <a:gd name="T69" fmla="*/ 316 h 1011"/>
                  <a:gd name="T70" fmla="*/ 632 w 1350"/>
                  <a:gd name="T71" fmla="*/ 369 h 1011"/>
                  <a:gd name="T72" fmla="*/ 636 w 1350"/>
                  <a:gd name="T73" fmla="*/ 417 h 1011"/>
                  <a:gd name="T74" fmla="*/ 573 w 1350"/>
                  <a:gd name="T75" fmla="*/ 387 h 1011"/>
                  <a:gd name="T76" fmla="*/ 520 w 1350"/>
                  <a:gd name="T77" fmla="*/ 304 h 1011"/>
                  <a:gd name="T78" fmla="*/ 480 w 1350"/>
                  <a:gd name="T79" fmla="*/ 211 h 1011"/>
                  <a:gd name="T80" fmla="*/ 282 w 1350"/>
                  <a:gd name="T81" fmla="*/ 313 h 1011"/>
                  <a:gd name="T82" fmla="*/ 274 w 1350"/>
                  <a:gd name="T83" fmla="*/ 366 h 1011"/>
                  <a:gd name="T84" fmla="*/ 274 w 1350"/>
                  <a:gd name="T85" fmla="*/ 421 h 1011"/>
                  <a:gd name="T86" fmla="*/ 285 w 1350"/>
                  <a:gd name="T87" fmla="*/ 475 h 1011"/>
                  <a:gd name="T88" fmla="*/ 225 w 1350"/>
                  <a:gd name="T89" fmla="*/ 458 h 1011"/>
                  <a:gd name="T90" fmla="*/ 194 w 1350"/>
                  <a:gd name="T91" fmla="*/ 387 h 1011"/>
                  <a:gd name="T92" fmla="*/ 51 w 1350"/>
                  <a:gd name="T93" fmla="*/ 463 h 1011"/>
                  <a:gd name="T94" fmla="*/ 22 w 1350"/>
                  <a:gd name="T95" fmla="*/ 428 h 1011"/>
                  <a:gd name="T96" fmla="*/ 0 w 1350"/>
                  <a:gd name="T97" fmla="*/ 392 h 1011"/>
                  <a:gd name="T98" fmla="*/ 146 w 1350"/>
                  <a:gd name="T99" fmla="*/ 274 h 1011"/>
                  <a:gd name="T100" fmla="*/ 301 w 1350"/>
                  <a:gd name="T101" fmla="*/ 115 h 1011"/>
                  <a:gd name="T102" fmla="*/ 458 w 1350"/>
                  <a:gd name="T103" fmla="*/ 7 h 10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50"/>
                  <a:gd name="T157" fmla="*/ 0 h 1011"/>
                  <a:gd name="T158" fmla="*/ 1350 w 1350"/>
                  <a:gd name="T159" fmla="*/ 1011 h 10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50" h="1011">
                    <a:moveTo>
                      <a:pt x="491" y="0"/>
                    </a:moveTo>
                    <a:lnTo>
                      <a:pt x="551" y="55"/>
                    </a:lnTo>
                    <a:lnTo>
                      <a:pt x="610" y="110"/>
                    </a:lnTo>
                    <a:lnTo>
                      <a:pt x="670" y="166"/>
                    </a:lnTo>
                    <a:lnTo>
                      <a:pt x="731" y="225"/>
                    </a:lnTo>
                    <a:lnTo>
                      <a:pt x="788" y="284"/>
                    </a:lnTo>
                    <a:lnTo>
                      <a:pt x="845" y="344"/>
                    </a:lnTo>
                    <a:lnTo>
                      <a:pt x="899" y="404"/>
                    </a:lnTo>
                    <a:lnTo>
                      <a:pt x="957" y="466"/>
                    </a:lnTo>
                    <a:lnTo>
                      <a:pt x="1008" y="528"/>
                    </a:lnTo>
                    <a:lnTo>
                      <a:pt x="1060" y="592"/>
                    </a:lnTo>
                    <a:lnTo>
                      <a:pt x="1111" y="655"/>
                    </a:lnTo>
                    <a:lnTo>
                      <a:pt x="1162" y="722"/>
                    </a:lnTo>
                    <a:lnTo>
                      <a:pt x="1210" y="787"/>
                    </a:lnTo>
                    <a:lnTo>
                      <a:pt x="1258" y="856"/>
                    </a:lnTo>
                    <a:lnTo>
                      <a:pt x="1303" y="923"/>
                    </a:lnTo>
                    <a:lnTo>
                      <a:pt x="1350" y="994"/>
                    </a:lnTo>
                    <a:lnTo>
                      <a:pt x="1322" y="1011"/>
                    </a:lnTo>
                    <a:lnTo>
                      <a:pt x="1316" y="1006"/>
                    </a:lnTo>
                    <a:lnTo>
                      <a:pt x="1309" y="1005"/>
                    </a:lnTo>
                    <a:lnTo>
                      <a:pt x="1302" y="999"/>
                    </a:lnTo>
                    <a:lnTo>
                      <a:pt x="1294" y="992"/>
                    </a:lnTo>
                    <a:lnTo>
                      <a:pt x="1285" y="985"/>
                    </a:lnTo>
                    <a:lnTo>
                      <a:pt x="1277" y="977"/>
                    </a:lnTo>
                    <a:lnTo>
                      <a:pt x="1268" y="968"/>
                    </a:lnTo>
                    <a:lnTo>
                      <a:pt x="1260" y="960"/>
                    </a:lnTo>
                    <a:lnTo>
                      <a:pt x="1252" y="947"/>
                    </a:lnTo>
                    <a:lnTo>
                      <a:pt x="1243" y="938"/>
                    </a:lnTo>
                    <a:lnTo>
                      <a:pt x="1235" y="927"/>
                    </a:lnTo>
                    <a:lnTo>
                      <a:pt x="1227" y="921"/>
                    </a:lnTo>
                    <a:lnTo>
                      <a:pt x="1220" y="912"/>
                    </a:lnTo>
                    <a:lnTo>
                      <a:pt x="1214" y="904"/>
                    </a:lnTo>
                    <a:lnTo>
                      <a:pt x="1207" y="898"/>
                    </a:lnTo>
                    <a:lnTo>
                      <a:pt x="1203" y="895"/>
                    </a:lnTo>
                    <a:lnTo>
                      <a:pt x="1176" y="904"/>
                    </a:lnTo>
                    <a:lnTo>
                      <a:pt x="1152" y="912"/>
                    </a:lnTo>
                    <a:lnTo>
                      <a:pt x="1124" y="915"/>
                    </a:lnTo>
                    <a:lnTo>
                      <a:pt x="1097" y="920"/>
                    </a:lnTo>
                    <a:lnTo>
                      <a:pt x="1070" y="918"/>
                    </a:lnTo>
                    <a:lnTo>
                      <a:pt x="1042" y="917"/>
                    </a:lnTo>
                    <a:lnTo>
                      <a:pt x="1014" y="913"/>
                    </a:lnTo>
                    <a:lnTo>
                      <a:pt x="986" y="909"/>
                    </a:lnTo>
                    <a:lnTo>
                      <a:pt x="957" y="901"/>
                    </a:lnTo>
                    <a:lnTo>
                      <a:pt x="927" y="896"/>
                    </a:lnTo>
                    <a:lnTo>
                      <a:pt x="899" y="889"/>
                    </a:lnTo>
                    <a:lnTo>
                      <a:pt x="872" y="881"/>
                    </a:lnTo>
                    <a:lnTo>
                      <a:pt x="844" y="873"/>
                    </a:lnTo>
                    <a:lnTo>
                      <a:pt x="816" y="867"/>
                    </a:lnTo>
                    <a:lnTo>
                      <a:pt x="791" y="861"/>
                    </a:lnTo>
                    <a:lnTo>
                      <a:pt x="765" y="856"/>
                    </a:lnTo>
                    <a:lnTo>
                      <a:pt x="1009" y="819"/>
                    </a:lnTo>
                    <a:lnTo>
                      <a:pt x="1015" y="804"/>
                    </a:lnTo>
                    <a:lnTo>
                      <a:pt x="782" y="728"/>
                    </a:lnTo>
                    <a:lnTo>
                      <a:pt x="791" y="726"/>
                    </a:lnTo>
                    <a:lnTo>
                      <a:pt x="803" y="725"/>
                    </a:lnTo>
                    <a:lnTo>
                      <a:pt x="814" y="722"/>
                    </a:lnTo>
                    <a:lnTo>
                      <a:pt x="825" y="722"/>
                    </a:lnTo>
                    <a:lnTo>
                      <a:pt x="836" y="718"/>
                    </a:lnTo>
                    <a:lnTo>
                      <a:pt x="848" y="717"/>
                    </a:lnTo>
                    <a:lnTo>
                      <a:pt x="861" y="715"/>
                    </a:lnTo>
                    <a:lnTo>
                      <a:pt x="873" y="715"/>
                    </a:lnTo>
                    <a:lnTo>
                      <a:pt x="884" y="715"/>
                    </a:lnTo>
                    <a:lnTo>
                      <a:pt x="895" y="715"/>
                    </a:lnTo>
                    <a:lnTo>
                      <a:pt x="906" y="715"/>
                    </a:lnTo>
                    <a:lnTo>
                      <a:pt x="920" y="715"/>
                    </a:lnTo>
                    <a:lnTo>
                      <a:pt x="930" y="717"/>
                    </a:lnTo>
                    <a:lnTo>
                      <a:pt x="943" y="720"/>
                    </a:lnTo>
                    <a:lnTo>
                      <a:pt x="954" y="723"/>
                    </a:lnTo>
                    <a:lnTo>
                      <a:pt x="966" y="728"/>
                    </a:lnTo>
                    <a:lnTo>
                      <a:pt x="969" y="720"/>
                    </a:lnTo>
                    <a:lnTo>
                      <a:pt x="972" y="709"/>
                    </a:lnTo>
                    <a:lnTo>
                      <a:pt x="969" y="700"/>
                    </a:lnTo>
                    <a:lnTo>
                      <a:pt x="966" y="695"/>
                    </a:lnTo>
                    <a:lnTo>
                      <a:pt x="954" y="689"/>
                    </a:lnTo>
                    <a:lnTo>
                      <a:pt x="943" y="684"/>
                    </a:lnTo>
                    <a:lnTo>
                      <a:pt x="932" y="680"/>
                    </a:lnTo>
                    <a:lnTo>
                      <a:pt x="920" y="677"/>
                    </a:lnTo>
                    <a:lnTo>
                      <a:pt x="909" y="670"/>
                    </a:lnTo>
                    <a:lnTo>
                      <a:pt x="898" y="666"/>
                    </a:lnTo>
                    <a:lnTo>
                      <a:pt x="887" y="661"/>
                    </a:lnTo>
                    <a:lnTo>
                      <a:pt x="876" y="657"/>
                    </a:lnTo>
                    <a:lnTo>
                      <a:pt x="865" y="650"/>
                    </a:lnTo>
                    <a:lnTo>
                      <a:pt x="855" y="644"/>
                    </a:lnTo>
                    <a:lnTo>
                      <a:pt x="842" y="638"/>
                    </a:lnTo>
                    <a:lnTo>
                      <a:pt x="833" y="633"/>
                    </a:lnTo>
                    <a:lnTo>
                      <a:pt x="822" y="627"/>
                    </a:lnTo>
                    <a:lnTo>
                      <a:pt x="810" y="621"/>
                    </a:lnTo>
                    <a:lnTo>
                      <a:pt x="800" y="615"/>
                    </a:lnTo>
                    <a:lnTo>
                      <a:pt x="791" y="610"/>
                    </a:lnTo>
                    <a:lnTo>
                      <a:pt x="929" y="607"/>
                    </a:lnTo>
                    <a:lnTo>
                      <a:pt x="937" y="604"/>
                    </a:lnTo>
                    <a:lnTo>
                      <a:pt x="941" y="598"/>
                    </a:lnTo>
                    <a:lnTo>
                      <a:pt x="940" y="588"/>
                    </a:lnTo>
                    <a:lnTo>
                      <a:pt x="935" y="582"/>
                    </a:lnTo>
                    <a:lnTo>
                      <a:pt x="926" y="579"/>
                    </a:lnTo>
                    <a:lnTo>
                      <a:pt x="918" y="578"/>
                    </a:lnTo>
                    <a:lnTo>
                      <a:pt x="909" y="575"/>
                    </a:lnTo>
                    <a:lnTo>
                      <a:pt x="901" y="573"/>
                    </a:lnTo>
                    <a:lnTo>
                      <a:pt x="893" y="568"/>
                    </a:lnTo>
                    <a:lnTo>
                      <a:pt x="885" y="565"/>
                    </a:lnTo>
                    <a:lnTo>
                      <a:pt x="878" y="564"/>
                    </a:lnTo>
                    <a:lnTo>
                      <a:pt x="870" y="561"/>
                    </a:lnTo>
                    <a:lnTo>
                      <a:pt x="861" y="556"/>
                    </a:lnTo>
                    <a:lnTo>
                      <a:pt x="855" y="553"/>
                    </a:lnTo>
                    <a:lnTo>
                      <a:pt x="845" y="548"/>
                    </a:lnTo>
                    <a:lnTo>
                      <a:pt x="837" y="545"/>
                    </a:lnTo>
                    <a:lnTo>
                      <a:pt x="830" y="540"/>
                    </a:lnTo>
                    <a:lnTo>
                      <a:pt x="822" y="536"/>
                    </a:lnTo>
                    <a:lnTo>
                      <a:pt x="816" y="533"/>
                    </a:lnTo>
                    <a:lnTo>
                      <a:pt x="810" y="528"/>
                    </a:lnTo>
                    <a:lnTo>
                      <a:pt x="868" y="508"/>
                    </a:lnTo>
                    <a:lnTo>
                      <a:pt x="858" y="497"/>
                    </a:lnTo>
                    <a:lnTo>
                      <a:pt x="847" y="488"/>
                    </a:lnTo>
                    <a:lnTo>
                      <a:pt x="836" y="477"/>
                    </a:lnTo>
                    <a:lnTo>
                      <a:pt x="824" y="468"/>
                    </a:lnTo>
                    <a:lnTo>
                      <a:pt x="811" y="457"/>
                    </a:lnTo>
                    <a:lnTo>
                      <a:pt x="800" y="448"/>
                    </a:lnTo>
                    <a:lnTo>
                      <a:pt x="790" y="437"/>
                    </a:lnTo>
                    <a:lnTo>
                      <a:pt x="777" y="429"/>
                    </a:lnTo>
                    <a:lnTo>
                      <a:pt x="769" y="432"/>
                    </a:lnTo>
                    <a:lnTo>
                      <a:pt x="760" y="440"/>
                    </a:lnTo>
                    <a:lnTo>
                      <a:pt x="749" y="446"/>
                    </a:lnTo>
                    <a:lnTo>
                      <a:pt x="738" y="455"/>
                    </a:lnTo>
                    <a:lnTo>
                      <a:pt x="726" y="463"/>
                    </a:lnTo>
                    <a:lnTo>
                      <a:pt x="715" y="472"/>
                    </a:lnTo>
                    <a:lnTo>
                      <a:pt x="703" y="483"/>
                    </a:lnTo>
                    <a:lnTo>
                      <a:pt x="692" y="493"/>
                    </a:lnTo>
                    <a:lnTo>
                      <a:pt x="680" y="500"/>
                    </a:lnTo>
                    <a:lnTo>
                      <a:pt x="669" y="508"/>
                    </a:lnTo>
                    <a:lnTo>
                      <a:pt x="656" y="516"/>
                    </a:lnTo>
                    <a:lnTo>
                      <a:pt x="647" y="525"/>
                    </a:lnTo>
                    <a:lnTo>
                      <a:pt x="636" y="531"/>
                    </a:lnTo>
                    <a:lnTo>
                      <a:pt x="629" y="537"/>
                    </a:lnTo>
                    <a:lnTo>
                      <a:pt x="621" y="540"/>
                    </a:lnTo>
                    <a:lnTo>
                      <a:pt x="616" y="545"/>
                    </a:lnTo>
                    <a:lnTo>
                      <a:pt x="602" y="537"/>
                    </a:lnTo>
                    <a:lnTo>
                      <a:pt x="590" y="530"/>
                    </a:lnTo>
                    <a:lnTo>
                      <a:pt x="576" y="522"/>
                    </a:lnTo>
                    <a:lnTo>
                      <a:pt x="564" y="516"/>
                    </a:lnTo>
                    <a:lnTo>
                      <a:pt x="548" y="508"/>
                    </a:lnTo>
                    <a:lnTo>
                      <a:pt x="534" y="500"/>
                    </a:lnTo>
                    <a:lnTo>
                      <a:pt x="520" y="491"/>
                    </a:lnTo>
                    <a:lnTo>
                      <a:pt x="506" y="483"/>
                    </a:lnTo>
                    <a:lnTo>
                      <a:pt x="491" y="474"/>
                    </a:lnTo>
                    <a:lnTo>
                      <a:pt x="475" y="463"/>
                    </a:lnTo>
                    <a:lnTo>
                      <a:pt x="461" y="454"/>
                    </a:lnTo>
                    <a:lnTo>
                      <a:pt x="449" y="445"/>
                    </a:lnTo>
                    <a:lnTo>
                      <a:pt x="434" y="434"/>
                    </a:lnTo>
                    <a:lnTo>
                      <a:pt x="423" y="423"/>
                    </a:lnTo>
                    <a:lnTo>
                      <a:pt x="410" y="412"/>
                    </a:lnTo>
                    <a:lnTo>
                      <a:pt x="400" y="400"/>
                    </a:lnTo>
                    <a:lnTo>
                      <a:pt x="463" y="356"/>
                    </a:lnTo>
                    <a:lnTo>
                      <a:pt x="474" y="359"/>
                    </a:lnTo>
                    <a:lnTo>
                      <a:pt x="485" y="367"/>
                    </a:lnTo>
                    <a:lnTo>
                      <a:pt x="496" y="375"/>
                    </a:lnTo>
                    <a:lnTo>
                      <a:pt x="508" y="384"/>
                    </a:lnTo>
                    <a:lnTo>
                      <a:pt x="517" y="392"/>
                    </a:lnTo>
                    <a:lnTo>
                      <a:pt x="528" y="403"/>
                    </a:lnTo>
                    <a:lnTo>
                      <a:pt x="539" y="412"/>
                    </a:lnTo>
                    <a:lnTo>
                      <a:pt x="550" y="421"/>
                    </a:lnTo>
                    <a:lnTo>
                      <a:pt x="559" y="429"/>
                    </a:lnTo>
                    <a:lnTo>
                      <a:pt x="570" y="437"/>
                    </a:lnTo>
                    <a:lnTo>
                      <a:pt x="579" y="445"/>
                    </a:lnTo>
                    <a:lnTo>
                      <a:pt x="591" y="451"/>
                    </a:lnTo>
                    <a:lnTo>
                      <a:pt x="601" y="455"/>
                    </a:lnTo>
                    <a:lnTo>
                      <a:pt x="612" y="458"/>
                    </a:lnTo>
                    <a:lnTo>
                      <a:pt x="624" y="460"/>
                    </a:lnTo>
                    <a:lnTo>
                      <a:pt x="635" y="460"/>
                    </a:lnTo>
                    <a:lnTo>
                      <a:pt x="703" y="400"/>
                    </a:lnTo>
                    <a:lnTo>
                      <a:pt x="610" y="276"/>
                    </a:lnTo>
                    <a:lnTo>
                      <a:pt x="585" y="288"/>
                    </a:lnTo>
                    <a:lnTo>
                      <a:pt x="585" y="291"/>
                    </a:lnTo>
                    <a:lnTo>
                      <a:pt x="591" y="299"/>
                    </a:lnTo>
                    <a:lnTo>
                      <a:pt x="595" y="307"/>
                    </a:lnTo>
                    <a:lnTo>
                      <a:pt x="602" y="316"/>
                    </a:lnTo>
                    <a:lnTo>
                      <a:pt x="608" y="325"/>
                    </a:lnTo>
                    <a:lnTo>
                      <a:pt x="615" y="336"/>
                    </a:lnTo>
                    <a:lnTo>
                      <a:pt x="621" y="347"/>
                    </a:lnTo>
                    <a:lnTo>
                      <a:pt x="629" y="359"/>
                    </a:lnTo>
                    <a:lnTo>
                      <a:pt x="632" y="369"/>
                    </a:lnTo>
                    <a:lnTo>
                      <a:pt x="636" y="378"/>
                    </a:lnTo>
                    <a:lnTo>
                      <a:pt x="639" y="389"/>
                    </a:lnTo>
                    <a:lnTo>
                      <a:pt x="641" y="400"/>
                    </a:lnTo>
                    <a:lnTo>
                      <a:pt x="638" y="407"/>
                    </a:lnTo>
                    <a:lnTo>
                      <a:pt x="636" y="417"/>
                    </a:lnTo>
                    <a:lnTo>
                      <a:pt x="629" y="423"/>
                    </a:lnTo>
                    <a:lnTo>
                      <a:pt x="619" y="429"/>
                    </a:lnTo>
                    <a:lnTo>
                      <a:pt x="602" y="415"/>
                    </a:lnTo>
                    <a:lnTo>
                      <a:pt x="588" y="403"/>
                    </a:lnTo>
                    <a:lnTo>
                      <a:pt x="573" y="387"/>
                    </a:lnTo>
                    <a:lnTo>
                      <a:pt x="562" y="372"/>
                    </a:lnTo>
                    <a:lnTo>
                      <a:pt x="551" y="355"/>
                    </a:lnTo>
                    <a:lnTo>
                      <a:pt x="540" y="339"/>
                    </a:lnTo>
                    <a:lnTo>
                      <a:pt x="530" y="321"/>
                    </a:lnTo>
                    <a:lnTo>
                      <a:pt x="520" y="304"/>
                    </a:lnTo>
                    <a:lnTo>
                      <a:pt x="511" y="285"/>
                    </a:lnTo>
                    <a:lnTo>
                      <a:pt x="503" y="267"/>
                    </a:lnTo>
                    <a:lnTo>
                      <a:pt x="496" y="248"/>
                    </a:lnTo>
                    <a:lnTo>
                      <a:pt x="488" y="229"/>
                    </a:lnTo>
                    <a:lnTo>
                      <a:pt x="480" y="211"/>
                    </a:lnTo>
                    <a:lnTo>
                      <a:pt x="472" y="192"/>
                    </a:lnTo>
                    <a:lnTo>
                      <a:pt x="465" y="172"/>
                    </a:lnTo>
                    <a:lnTo>
                      <a:pt x="457" y="157"/>
                    </a:lnTo>
                    <a:lnTo>
                      <a:pt x="285" y="304"/>
                    </a:lnTo>
                    <a:lnTo>
                      <a:pt x="282" y="313"/>
                    </a:lnTo>
                    <a:lnTo>
                      <a:pt x="280" y="322"/>
                    </a:lnTo>
                    <a:lnTo>
                      <a:pt x="277" y="333"/>
                    </a:lnTo>
                    <a:lnTo>
                      <a:pt x="277" y="344"/>
                    </a:lnTo>
                    <a:lnTo>
                      <a:pt x="276" y="355"/>
                    </a:lnTo>
                    <a:lnTo>
                      <a:pt x="274" y="366"/>
                    </a:lnTo>
                    <a:lnTo>
                      <a:pt x="274" y="378"/>
                    </a:lnTo>
                    <a:lnTo>
                      <a:pt x="274" y="389"/>
                    </a:lnTo>
                    <a:lnTo>
                      <a:pt x="274" y="398"/>
                    </a:lnTo>
                    <a:lnTo>
                      <a:pt x="274" y="410"/>
                    </a:lnTo>
                    <a:lnTo>
                      <a:pt x="274" y="421"/>
                    </a:lnTo>
                    <a:lnTo>
                      <a:pt x="276" y="432"/>
                    </a:lnTo>
                    <a:lnTo>
                      <a:pt x="277" y="443"/>
                    </a:lnTo>
                    <a:lnTo>
                      <a:pt x="279" y="454"/>
                    </a:lnTo>
                    <a:lnTo>
                      <a:pt x="282" y="465"/>
                    </a:lnTo>
                    <a:lnTo>
                      <a:pt x="285" y="475"/>
                    </a:lnTo>
                    <a:lnTo>
                      <a:pt x="239" y="497"/>
                    </a:lnTo>
                    <a:lnTo>
                      <a:pt x="232" y="489"/>
                    </a:lnTo>
                    <a:lnTo>
                      <a:pt x="229" y="480"/>
                    </a:lnTo>
                    <a:lnTo>
                      <a:pt x="225" y="469"/>
                    </a:lnTo>
                    <a:lnTo>
                      <a:pt x="225" y="458"/>
                    </a:lnTo>
                    <a:lnTo>
                      <a:pt x="223" y="448"/>
                    </a:lnTo>
                    <a:lnTo>
                      <a:pt x="223" y="437"/>
                    </a:lnTo>
                    <a:lnTo>
                      <a:pt x="225" y="426"/>
                    </a:lnTo>
                    <a:lnTo>
                      <a:pt x="225" y="418"/>
                    </a:lnTo>
                    <a:lnTo>
                      <a:pt x="194" y="387"/>
                    </a:lnTo>
                    <a:lnTo>
                      <a:pt x="89" y="502"/>
                    </a:lnTo>
                    <a:lnTo>
                      <a:pt x="75" y="489"/>
                    </a:lnTo>
                    <a:lnTo>
                      <a:pt x="62" y="477"/>
                    </a:lnTo>
                    <a:lnTo>
                      <a:pt x="56" y="469"/>
                    </a:lnTo>
                    <a:lnTo>
                      <a:pt x="51" y="463"/>
                    </a:lnTo>
                    <a:lnTo>
                      <a:pt x="45" y="457"/>
                    </a:lnTo>
                    <a:lnTo>
                      <a:pt x="39" y="449"/>
                    </a:lnTo>
                    <a:lnTo>
                      <a:pt x="33" y="443"/>
                    </a:lnTo>
                    <a:lnTo>
                      <a:pt x="28" y="435"/>
                    </a:lnTo>
                    <a:lnTo>
                      <a:pt x="22" y="428"/>
                    </a:lnTo>
                    <a:lnTo>
                      <a:pt x="19" y="420"/>
                    </a:lnTo>
                    <a:lnTo>
                      <a:pt x="13" y="412"/>
                    </a:lnTo>
                    <a:lnTo>
                      <a:pt x="8" y="404"/>
                    </a:lnTo>
                    <a:lnTo>
                      <a:pt x="5" y="398"/>
                    </a:lnTo>
                    <a:lnTo>
                      <a:pt x="0" y="392"/>
                    </a:lnTo>
                    <a:lnTo>
                      <a:pt x="27" y="375"/>
                    </a:lnTo>
                    <a:lnTo>
                      <a:pt x="56" y="355"/>
                    </a:lnTo>
                    <a:lnTo>
                      <a:pt x="85" y="330"/>
                    </a:lnTo>
                    <a:lnTo>
                      <a:pt x="116" y="304"/>
                    </a:lnTo>
                    <a:lnTo>
                      <a:pt x="146" y="274"/>
                    </a:lnTo>
                    <a:lnTo>
                      <a:pt x="175" y="243"/>
                    </a:lnTo>
                    <a:lnTo>
                      <a:pt x="206" y="211"/>
                    </a:lnTo>
                    <a:lnTo>
                      <a:pt x="239" y="178"/>
                    </a:lnTo>
                    <a:lnTo>
                      <a:pt x="268" y="146"/>
                    </a:lnTo>
                    <a:lnTo>
                      <a:pt x="301" y="115"/>
                    </a:lnTo>
                    <a:lnTo>
                      <a:pt x="331" y="86"/>
                    </a:lnTo>
                    <a:lnTo>
                      <a:pt x="364" y="61"/>
                    </a:lnTo>
                    <a:lnTo>
                      <a:pt x="395" y="38"/>
                    </a:lnTo>
                    <a:lnTo>
                      <a:pt x="427" y="19"/>
                    </a:lnTo>
                    <a:lnTo>
                      <a:pt x="458" y="7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32" name="Freeform 35"/>
              <p:cNvSpPr>
                <a:spLocks/>
              </p:cNvSpPr>
              <p:nvPr/>
            </p:nvSpPr>
            <p:spPr bwMode="auto">
              <a:xfrm>
                <a:off x="438" y="2830"/>
                <a:ext cx="203" cy="62"/>
              </a:xfrm>
              <a:custGeom>
                <a:avLst/>
                <a:gdLst>
                  <a:gd name="T0" fmla="*/ 405 w 405"/>
                  <a:gd name="T1" fmla="*/ 0 h 124"/>
                  <a:gd name="T2" fmla="*/ 387 w 405"/>
                  <a:gd name="T3" fmla="*/ 7 h 124"/>
                  <a:gd name="T4" fmla="*/ 367 w 405"/>
                  <a:gd name="T5" fmla="*/ 16 h 124"/>
                  <a:gd name="T6" fmla="*/ 345 w 405"/>
                  <a:gd name="T7" fmla="*/ 27 h 124"/>
                  <a:gd name="T8" fmla="*/ 319 w 405"/>
                  <a:gd name="T9" fmla="*/ 38 h 124"/>
                  <a:gd name="T10" fmla="*/ 292 w 405"/>
                  <a:gd name="T11" fmla="*/ 47 h 124"/>
                  <a:gd name="T12" fmla="*/ 264 w 405"/>
                  <a:gd name="T13" fmla="*/ 59 h 124"/>
                  <a:gd name="T14" fmla="*/ 235 w 405"/>
                  <a:gd name="T15" fmla="*/ 70 h 124"/>
                  <a:gd name="T16" fmla="*/ 207 w 405"/>
                  <a:gd name="T17" fmla="*/ 81 h 124"/>
                  <a:gd name="T18" fmla="*/ 178 w 405"/>
                  <a:gd name="T19" fmla="*/ 90 h 124"/>
                  <a:gd name="T20" fmla="*/ 147 w 405"/>
                  <a:gd name="T21" fmla="*/ 99 h 124"/>
                  <a:gd name="T22" fmla="*/ 117 w 405"/>
                  <a:gd name="T23" fmla="*/ 107 h 124"/>
                  <a:gd name="T24" fmla="*/ 91 w 405"/>
                  <a:gd name="T25" fmla="*/ 116 h 124"/>
                  <a:gd name="T26" fmla="*/ 63 w 405"/>
                  <a:gd name="T27" fmla="*/ 120 h 124"/>
                  <a:gd name="T28" fmla="*/ 40 w 405"/>
                  <a:gd name="T29" fmla="*/ 123 h 124"/>
                  <a:gd name="T30" fmla="*/ 17 w 405"/>
                  <a:gd name="T31" fmla="*/ 124 h 124"/>
                  <a:gd name="T32" fmla="*/ 0 w 405"/>
                  <a:gd name="T33" fmla="*/ 124 h 124"/>
                  <a:gd name="T34" fmla="*/ 17 w 405"/>
                  <a:gd name="T35" fmla="*/ 110 h 124"/>
                  <a:gd name="T36" fmla="*/ 37 w 405"/>
                  <a:gd name="T37" fmla="*/ 98 h 124"/>
                  <a:gd name="T38" fmla="*/ 60 w 405"/>
                  <a:gd name="T39" fmla="*/ 87 h 124"/>
                  <a:gd name="T40" fmla="*/ 85 w 405"/>
                  <a:gd name="T41" fmla="*/ 78 h 124"/>
                  <a:gd name="T42" fmla="*/ 110 w 405"/>
                  <a:gd name="T43" fmla="*/ 65 h 124"/>
                  <a:gd name="T44" fmla="*/ 136 w 405"/>
                  <a:gd name="T45" fmla="*/ 55 h 124"/>
                  <a:gd name="T46" fmla="*/ 164 w 405"/>
                  <a:gd name="T47" fmla="*/ 45 h 124"/>
                  <a:gd name="T48" fmla="*/ 193 w 405"/>
                  <a:gd name="T49" fmla="*/ 38 h 124"/>
                  <a:gd name="T50" fmla="*/ 221 w 405"/>
                  <a:gd name="T51" fmla="*/ 28 h 124"/>
                  <a:gd name="T52" fmla="*/ 249 w 405"/>
                  <a:gd name="T53" fmla="*/ 21 h 124"/>
                  <a:gd name="T54" fmla="*/ 278 w 405"/>
                  <a:gd name="T55" fmla="*/ 13 h 124"/>
                  <a:gd name="T56" fmla="*/ 306 w 405"/>
                  <a:gd name="T57" fmla="*/ 10 h 124"/>
                  <a:gd name="T58" fmla="*/ 331 w 405"/>
                  <a:gd name="T59" fmla="*/ 5 h 124"/>
                  <a:gd name="T60" fmla="*/ 357 w 405"/>
                  <a:gd name="T61" fmla="*/ 2 h 124"/>
                  <a:gd name="T62" fmla="*/ 382 w 405"/>
                  <a:gd name="T63" fmla="*/ 0 h 124"/>
                  <a:gd name="T64" fmla="*/ 405 w 405"/>
                  <a:gd name="T65" fmla="*/ 0 h 124"/>
                  <a:gd name="T66" fmla="*/ 405 w 405"/>
                  <a:gd name="T67" fmla="*/ 0 h 1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05"/>
                  <a:gd name="T103" fmla="*/ 0 h 124"/>
                  <a:gd name="T104" fmla="*/ 405 w 405"/>
                  <a:gd name="T105" fmla="*/ 124 h 1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05" h="124">
                    <a:moveTo>
                      <a:pt x="405" y="0"/>
                    </a:moveTo>
                    <a:lnTo>
                      <a:pt x="387" y="7"/>
                    </a:lnTo>
                    <a:lnTo>
                      <a:pt x="367" y="16"/>
                    </a:lnTo>
                    <a:lnTo>
                      <a:pt x="345" y="27"/>
                    </a:lnTo>
                    <a:lnTo>
                      <a:pt x="319" y="38"/>
                    </a:lnTo>
                    <a:lnTo>
                      <a:pt x="292" y="47"/>
                    </a:lnTo>
                    <a:lnTo>
                      <a:pt x="264" y="59"/>
                    </a:lnTo>
                    <a:lnTo>
                      <a:pt x="235" y="70"/>
                    </a:lnTo>
                    <a:lnTo>
                      <a:pt x="207" y="81"/>
                    </a:lnTo>
                    <a:lnTo>
                      <a:pt x="178" y="90"/>
                    </a:lnTo>
                    <a:lnTo>
                      <a:pt x="147" y="99"/>
                    </a:lnTo>
                    <a:lnTo>
                      <a:pt x="117" y="107"/>
                    </a:lnTo>
                    <a:lnTo>
                      <a:pt x="91" y="116"/>
                    </a:lnTo>
                    <a:lnTo>
                      <a:pt x="63" y="120"/>
                    </a:lnTo>
                    <a:lnTo>
                      <a:pt x="40" y="123"/>
                    </a:lnTo>
                    <a:lnTo>
                      <a:pt x="17" y="124"/>
                    </a:lnTo>
                    <a:lnTo>
                      <a:pt x="0" y="124"/>
                    </a:lnTo>
                    <a:lnTo>
                      <a:pt x="17" y="110"/>
                    </a:lnTo>
                    <a:lnTo>
                      <a:pt x="37" y="98"/>
                    </a:lnTo>
                    <a:lnTo>
                      <a:pt x="60" y="87"/>
                    </a:lnTo>
                    <a:lnTo>
                      <a:pt x="85" y="78"/>
                    </a:lnTo>
                    <a:lnTo>
                      <a:pt x="110" y="65"/>
                    </a:lnTo>
                    <a:lnTo>
                      <a:pt x="136" y="55"/>
                    </a:lnTo>
                    <a:lnTo>
                      <a:pt x="164" y="45"/>
                    </a:lnTo>
                    <a:lnTo>
                      <a:pt x="193" y="38"/>
                    </a:lnTo>
                    <a:lnTo>
                      <a:pt x="221" y="28"/>
                    </a:lnTo>
                    <a:lnTo>
                      <a:pt x="249" y="21"/>
                    </a:lnTo>
                    <a:lnTo>
                      <a:pt x="278" y="13"/>
                    </a:lnTo>
                    <a:lnTo>
                      <a:pt x="306" y="10"/>
                    </a:lnTo>
                    <a:lnTo>
                      <a:pt x="331" y="5"/>
                    </a:lnTo>
                    <a:lnTo>
                      <a:pt x="357" y="2"/>
                    </a:lnTo>
                    <a:lnTo>
                      <a:pt x="382" y="0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33" name="Freeform 36"/>
              <p:cNvSpPr>
                <a:spLocks/>
              </p:cNvSpPr>
              <p:nvPr/>
            </p:nvSpPr>
            <p:spPr bwMode="auto">
              <a:xfrm>
                <a:off x="572" y="2836"/>
                <a:ext cx="130" cy="43"/>
              </a:xfrm>
              <a:custGeom>
                <a:avLst/>
                <a:gdLst>
                  <a:gd name="T0" fmla="*/ 236 w 260"/>
                  <a:gd name="T1" fmla="*/ 0 h 86"/>
                  <a:gd name="T2" fmla="*/ 260 w 260"/>
                  <a:gd name="T3" fmla="*/ 14 h 86"/>
                  <a:gd name="T4" fmla="*/ 245 w 260"/>
                  <a:gd name="T5" fmla="*/ 25 h 86"/>
                  <a:gd name="T6" fmla="*/ 231 w 260"/>
                  <a:gd name="T7" fmla="*/ 34 h 86"/>
                  <a:gd name="T8" fmla="*/ 217 w 260"/>
                  <a:gd name="T9" fmla="*/ 43 h 86"/>
                  <a:gd name="T10" fmla="*/ 203 w 260"/>
                  <a:gd name="T11" fmla="*/ 52 h 86"/>
                  <a:gd name="T12" fmla="*/ 186 w 260"/>
                  <a:gd name="T13" fmla="*/ 59 h 86"/>
                  <a:gd name="T14" fmla="*/ 172 w 260"/>
                  <a:gd name="T15" fmla="*/ 65 h 86"/>
                  <a:gd name="T16" fmla="*/ 155 w 260"/>
                  <a:gd name="T17" fmla="*/ 69 h 86"/>
                  <a:gd name="T18" fmla="*/ 140 w 260"/>
                  <a:gd name="T19" fmla="*/ 74 h 86"/>
                  <a:gd name="T20" fmla="*/ 123 w 260"/>
                  <a:gd name="T21" fmla="*/ 77 h 86"/>
                  <a:gd name="T22" fmla="*/ 104 w 260"/>
                  <a:gd name="T23" fmla="*/ 79 h 86"/>
                  <a:gd name="T24" fmla="*/ 87 w 260"/>
                  <a:gd name="T25" fmla="*/ 82 h 86"/>
                  <a:gd name="T26" fmla="*/ 70 w 260"/>
                  <a:gd name="T27" fmla="*/ 85 h 86"/>
                  <a:gd name="T28" fmla="*/ 52 w 260"/>
                  <a:gd name="T29" fmla="*/ 85 h 86"/>
                  <a:gd name="T30" fmla="*/ 35 w 260"/>
                  <a:gd name="T31" fmla="*/ 85 h 86"/>
                  <a:gd name="T32" fmla="*/ 18 w 260"/>
                  <a:gd name="T33" fmla="*/ 85 h 86"/>
                  <a:gd name="T34" fmla="*/ 0 w 260"/>
                  <a:gd name="T35" fmla="*/ 86 h 86"/>
                  <a:gd name="T36" fmla="*/ 5 w 260"/>
                  <a:gd name="T37" fmla="*/ 82 h 86"/>
                  <a:gd name="T38" fmla="*/ 13 w 260"/>
                  <a:gd name="T39" fmla="*/ 77 h 86"/>
                  <a:gd name="T40" fmla="*/ 25 w 260"/>
                  <a:gd name="T41" fmla="*/ 71 h 86"/>
                  <a:gd name="T42" fmla="*/ 39 w 260"/>
                  <a:gd name="T43" fmla="*/ 66 h 86"/>
                  <a:gd name="T44" fmla="*/ 55 w 260"/>
                  <a:gd name="T45" fmla="*/ 59 h 86"/>
                  <a:gd name="T46" fmla="*/ 73 w 260"/>
                  <a:gd name="T47" fmla="*/ 52 h 86"/>
                  <a:gd name="T48" fmla="*/ 92 w 260"/>
                  <a:gd name="T49" fmla="*/ 46 h 86"/>
                  <a:gd name="T50" fmla="*/ 112 w 260"/>
                  <a:gd name="T51" fmla="*/ 40 h 86"/>
                  <a:gd name="T52" fmla="*/ 130 w 260"/>
                  <a:gd name="T53" fmla="*/ 32 h 86"/>
                  <a:gd name="T54" fmla="*/ 151 w 260"/>
                  <a:gd name="T55" fmla="*/ 26 h 86"/>
                  <a:gd name="T56" fmla="*/ 168 w 260"/>
                  <a:gd name="T57" fmla="*/ 20 h 86"/>
                  <a:gd name="T58" fmla="*/ 186 w 260"/>
                  <a:gd name="T59" fmla="*/ 15 h 86"/>
                  <a:gd name="T60" fmla="*/ 202 w 260"/>
                  <a:gd name="T61" fmla="*/ 9 h 86"/>
                  <a:gd name="T62" fmla="*/ 216 w 260"/>
                  <a:gd name="T63" fmla="*/ 6 h 86"/>
                  <a:gd name="T64" fmla="*/ 226 w 260"/>
                  <a:gd name="T65" fmla="*/ 0 h 86"/>
                  <a:gd name="T66" fmla="*/ 236 w 260"/>
                  <a:gd name="T67" fmla="*/ 0 h 86"/>
                  <a:gd name="T68" fmla="*/ 236 w 260"/>
                  <a:gd name="T69" fmla="*/ 0 h 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0"/>
                  <a:gd name="T106" fmla="*/ 0 h 86"/>
                  <a:gd name="T107" fmla="*/ 260 w 260"/>
                  <a:gd name="T108" fmla="*/ 86 h 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0" h="86">
                    <a:moveTo>
                      <a:pt x="236" y="0"/>
                    </a:moveTo>
                    <a:lnTo>
                      <a:pt x="260" y="14"/>
                    </a:lnTo>
                    <a:lnTo>
                      <a:pt x="245" y="25"/>
                    </a:lnTo>
                    <a:lnTo>
                      <a:pt x="231" y="34"/>
                    </a:lnTo>
                    <a:lnTo>
                      <a:pt x="217" y="43"/>
                    </a:lnTo>
                    <a:lnTo>
                      <a:pt x="203" y="52"/>
                    </a:lnTo>
                    <a:lnTo>
                      <a:pt x="186" y="59"/>
                    </a:lnTo>
                    <a:lnTo>
                      <a:pt x="172" y="65"/>
                    </a:lnTo>
                    <a:lnTo>
                      <a:pt x="155" y="69"/>
                    </a:lnTo>
                    <a:lnTo>
                      <a:pt x="140" y="74"/>
                    </a:lnTo>
                    <a:lnTo>
                      <a:pt x="123" y="77"/>
                    </a:lnTo>
                    <a:lnTo>
                      <a:pt x="104" y="79"/>
                    </a:lnTo>
                    <a:lnTo>
                      <a:pt x="87" y="82"/>
                    </a:lnTo>
                    <a:lnTo>
                      <a:pt x="70" y="85"/>
                    </a:lnTo>
                    <a:lnTo>
                      <a:pt x="52" y="85"/>
                    </a:lnTo>
                    <a:lnTo>
                      <a:pt x="35" y="85"/>
                    </a:lnTo>
                    <a:lnTo>
                      <a:pt x="18" y="85"/>
                    </a:lnTo>
                    <a:lnTo>
                      <a:pt x="0" y="86"/>
                    </a:lnTo>
                    <a:lnTo>
                      <a:pt x="5" y="82"/>
                    </a:lnTo>
                    <a:lnTo>
                      <a:pt x="13" y="77"/>
                    </a:lnTo>
                    <a:lnTo>
                      <a:pt x="25" y="71"/>
                    </a:lnTo>
                    <a:lnTo>
                      <a:pt x="39" y="66"/>
                    </a:lnTo>
                    <a:lnTo>
                      <a:pt x="55" y="59"/>
                    </a:lnTo>
                    <a:lnTo>
                      <a:pt x="73" y="52"/>
                    </a:lnTo>
                    <a:lnTo>
                      <a:pt x="92" y="46"/>
                    </a:lnTo>
                    <a:lnTo>
                      <a:pt x="112" y="40"/>
                    </a:lnTo>
                    <a:lnTo>
                      <a:pt x="130" y="32"/>
                    </a:lnTo>
                    <a:lnTo>
                      <a:pt x="151" y="26"/>
                    </a:lnTo>
                    <a:lnTo>
                      <a:pt x="168" y="20"/>
                    </a:lnTo>
                    <a:lnTo>
                      <a:pt x="186" y="15"/>
                    </a:lnTo>
                    <a:lnTo>
                      <a:pt x="202" y="9"/>
                    </a:lnTo>
                    <a:lnTo>
                      <a:pt x="216" y="6"/>
                    </a:lnTo>
                    <a:lnTo>
                      <a:pt x="226" y="0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34" name="Freeform 37"/>
              <p:cNvSpPr>
                <a:spLocks/>
              </p:cNvSpPr>
              <p:nvPr/>
            </p:nvSpPr>
            <p:spPr bwMode="auto">
              <a:xfrm>
                <a:off x="755" y="2748"/>
                <a:ext cx="87" cy="178"/>
              </a:xfrm>
              <a:custGeom>
                <a:avLst/>
                <a:gdLst>
                  <a:gd name="T0" fmla="*/ 174 w 174"/>
                  <a:gd name="T1" fmla="*/ 2 h 358"/>
                  <a:gd name="T2" fmla="*/ 164 w 174"/>
                  <a:gd name="T3" fmla="*/ 16 h 358"/>
                  <a:gd name="T4" fmla="*/ 157 w 174"/>
                  <a:gd name="T5" fmla="*/ 31 h 358"/>
                  <a:gd name="T6" fmla="*/ 149 w 174"/>
                  <a:gd name="T7" fmla="*/ 48 h 358"/>
                  <a:gd name="T8" fmla="*/ 144 w 174"/>
                  <a:gd name="T9" fmla="*/ 65 h 358"/>
                  <a:gd name="T10" fmla="*/ 138 w 174"/>
                  <a:gd name="T11" fmla="*/ 81 h 358"/>
                  <a:gd name="T12" fmla="*/ 133 w 174"/>
                  <a:gd name="T13" fmla="*/ 99 h 358"/>
                  <a:gd name="T14" fmla="*/ 129 w 174"/>
                  <a:gd name="T15" fmla="*/ 115 h 358"/>
                  <a:gd name="T16" fmla="*/ 126 w 174"/>
                  <a:gd name="T17" fmla="*/ 133 h 358"/>
                  <a:gd name="T18" fmla="*/ 121 w 174"/>
                  <a:gd name="T19" fmla="*/ 152 h 358"/>
                  <a:gd name="T20" fmla="*/ 116 w 174"/>
                  <a:gd name="T21" fmla="*/ 169 h 358"/>
                  <a:gd name="T22" fmla="*/ 113 w 174"/>
                  <a:gd name="T23" fmla="*/ 186 h 358"/>
                  <a:gd name="T24" fmla="*/ 109 w 174"/>
                  <a:gd name="T25" fmla="*/ 203 h 358"/>
                  <a:gd name="T26" fmla="*/ 104 w 174"/>
                  <a:gd name="T27" fmla="*/ 222 h 358"/>
                  <a:gd name="T28" fmla="*/ 101 w 174"/>
                  <a:gd name="T29" fmla="*/ 239 h 358"/>
                  <a:gd name="T30" fmla="*/ 95 w 174"/>
                  <a:gd name="T31" fmla="*/ 256 h 358"/>
                  <a:gd name="T32" fmla="*/ 90 w 174"/>
                  <a:gd name="T33" fmla="*/ 274 h 358"/>
                  <a:gd name="T34" fmla="*/ 85 w 174"/>
                  <a:gd name="T35" fmla="*/ 279 h 358"/>
                  <a:gd name="T36" fmla="*/ 82 w 174"/>
                  <a:gd name="T37" fmla="*/ 287 h 358"/>
                  <a:gd name="T38" fmla="*/ 76 w 174"/>
                  <a:gd name="T39" fmla="*/ 294 h 358"/>
                  <a:gd name="T40" fmla="*/ 70 w 174"/>
                  <a:gd name="T41" fmla="*/ 301 h 358"/>
                  <a:gd name="T42" fmla="*/ 62 w 174"/>
                  <a:gd name="T43" fmla="*/ 307 h 358"/>
                  <a:gd name="T44" fmla="*/ 54 w 174"/>
                  <a:gd name="T45" fmla="*/ 315 h 358"/>
                  <a:gd name="T46" fmla="*/ 47 w 174"/>
                  <a:gd name="T47" fmla="*/ 321 h 358"/>
                  <a:gd name="T48" fmla="*/ 39 w 174"/>
                  <a:gd name="T49" fmla="*/ 328 h 358"/>
                  <a:gd name="T50" fmla="*/ 31 w 174"/>
                  <a:gd name="T51" fmla="*/ 333 h 358"/>
                  <a:gd name="T52" fmla="*/ 23 w 174"/>
                  <a:gd name="T53" fmla="*/ 339 h 358"/>
                  <a:gd name="T54" fmla="*/ 16 w 174"/>
                  <a:gd name="T55" fmla="*/ 345 h 358"/>
                  <a:gd name="T56" fmla="*/ 11 w 174"/>
                  <a:gd name="T57" fmla="*/ 350 h 358"/>
                  <a:gd name="T58" fmla="*/ 2 w 174"/>
                  <a:gd name="T59" fmla="*/ 355 h 358"/>
                  <a:gd name="T60" fmla="*/ 0 w 174"/>
                  <a:gd name="T61" fmla="*/ 358 h 358"/>
                  <a:gd name="T62" fmla="*/ 0 w 174"/>
                  <a:gd name="T63" fmla="*/ 344 h 358"/>
                  <a:gd name="T64" fmla="*/ 3 w 174"/>
                  <a:gd name="T65" fmla="*/ 327 h 358"/>
                  <a:gd name="T66" fmla="*/ 11 w 174"/>
                  <a:gd name="T67" fmla="*/ 305 h 358"/>
                  <a:gd name="T68" fmla="*/ 22 w 174"/>
                  <a:gd name="T69" fmla="*/ 279 h 358"/>
                  <a:gd name="T70" fmla="*/ 33 w 174"/>
                  <a:gd name="T71" fmla="*/ 248 h 358"/>
                  <a:gd name="T72" fmla="*/ 48 w 174"/>
                  <a:gd name="T73" fmla="*/ 219 h 358"/>
                  <a:gd name="T74" fmla="*/ 64 w 174"/>
                  <a:gd name="T75" fmla="*/ 186 h 358"/>
                  <a:gd name="T76" fmla="*/ 79 w 174"/>
                  <a:gd name="T77" fmla="*/ 155 h 358"/>
                  <a:gd name="T78" fmla="*/ 95 w 174"/>
                  <a:gd name="T79" fmla="*/ 121 h 358"/>
                  <a:gd name="T80" fmla="*/ 110 w 174"/>
                  <a:gd name="T81" fmla="*/ 93 h 358"/>
                  <a:gd name="T82" fmla="*/ 124 w 174"/>
                  <a:gd name="T83" fmla="*/ 64 h 358"/>
                  <a:gd name="T84" fmla="*/ 139 w 174"/>
                  <a:gd name="T85" fmla="*/ 42 h 358"/>
                  <a:gd name="T86" fmla="*/ 150 w 174"/>
                  <a:gd name="T87" fmla="*/ 22 h 358"/>
                  <a:gd name="T88" fmla="*/ 161 w 174"/>
                  <a:gd name="T89" fmla="*/ 8 h 358"/>
                  <a:gd name="T90" fmla="*/ 169 w 174"/>
                  <a:gd name="T91" fmla="*/ 0 h 358"/>
                  <a:gd name="T92" fmla="*/ 174 w 174"/>
                  <a:gd name="T93" fmla="*/ 2 h 358"/>
                  <a:gd name="T94" fmla="*/ 174 w 174"/>
                  <a:gd name="T95" fmla="*/ 2 h 35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4"/>
                  <a:gd name="T145" fmla="*/ 0 h 358"/>
                  <a:gd name="T146" fmla="*/ 174 w 174"/>
                  <a:gd name="T147" fmla="*/ 358 h 35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4" h="358">
                    <a:moveTo>
                      <a:pt x="174" y="2"/>
                    </a:moveTo>
                    <a:lnTo>
                      <a:pt x="164" y="16"/>
                    </a:lnTo>
                    <a:lnTo>
                      <a:pt x="157" y="31"/>
                    </a:lnTo>
                    <a:lnTo>
                      <a:pt x="149" y="48"/>
                    </a:lnTo>
                    <a:lnTo>
                      <a:pt x="144" y="65"/>
                    </a:lnTo>
                    <a:lnTo>
                      <a:pt x="138" y="81"/>
                    </a:lnTo>
                    <a:lnTo>
                      <a:pt x="133" y="99"/>
                    </a:lnTo>
                    <a:lnTo>
                      <a:pt x="129" y="115"/>
                    </a:lnTo>
                    <a:lnTo>
                      <a:pt x="126" y="133"/>
                    </a:lnTo>
                    <a:lnTo>
                      <a:pt x="121" y="152"/>
                    </a:lnTo>
                    <a:lnTo>
                      <a:pt x="116" y="169"/>
                    </a:lnTo>
                    <a:lnTo>
                      <a:pt x="113" y="186"/>
                    </a:lnTo>
                    <a:lnTo>
                      <a:pt x="109" y="203"/>
                    </a:lnTo>
                    <a:lnTo>
                      <a:pt x="104" y="222"/>
                    </a:lnTo>
                    <a:lnTo>
                      <a:pt x="101" y="239"/>
                    </a:lnTo>
                    <a:lnTo>
                      <a:pt x="95" y="256"/>
                    </a:lnTo>
                    <a:lnTo>
                      <a:pt x="90" y="274"/>
                    </a:lnTo>
                    <a:lnTo>
                      <a:pt x="85" y="279"/>
                    </a:lnTo>
                    <a:lnTo>
                      <a:pt x="82" y="287"/>
                    </a:lnTo>
                    <a:lnTo>
                      <a:pt x="76" y="294"/>
                    </a:lnTo>
                    <a:lnTo>
                      <a:pt x="70" y="301"/>
                    </a:lnTo>
                    <a:lnTo>
                      <a:pt x="62" y="307"/>
                    </a:lnTo>
                    <a:lnTo>
                      <a:pt x="54" y="315"/>
                    </a:lnTo>
                    <a:lnTo>
                      <a:pt x="47" y="321"/>
                    </a:lnTo>
                    <a:lnTo>
                      <a:pt x="39" y="328"/>
                    </a:lnTo>
                    <a:lnTo>
                      <a:pt x="31" y="333"/>
                    </a:lnTo>
                    <a:lnTo>
                      <a:pt x="23" y="339"/>
                    </a:lnTo>
                    <a:lnTo>
                      <a:pt x="16" y="345"/>
                    </a:lnTo>
                    <a:lnTo>
                      <a:pt x="11" y="350"/>
                    </a:lnTo>
                    <a:lnTo>
                      <a:pt x="2" y="355"/>
                    </a:lnTo>
                    <a:lnTo>
                      <a:pt x="0" y="358"/>
                    </a:lnTo>
                    <a:lnTo>
                      <a:pt x="0" y="344"/>
                    </a:lnTo>
                    <a:lnTo>
                      <a:pt x="3" y="327"/>
                    </a:lnTo>
                    <a:lnTo>
                      <a:pt x="11" y="305"/>
                    </a:lnTo>
                    <a:lnTo>
                      <a:pt x="22" y="279"/>
                    </a:lnTo>
                    <a:lnTo>
                      <a:pt x="33" y="248"/>
                    </a:lnTo>
                    <a:lnTo>
                      <a:pt x="48" y="219"/>
                    </a:lnTo>
                    <a:lnTo>
                      <a:pt x="64" y="186"/>
                    </a:lnTo>
                    <a:lnTo>
                      <a:pt x="79" y="155"/>
                    </a:lnTo>
                    <a:lnTo>
                      <a:pt x="95" y="121"/>
                    </a:lnTo>
                    <a:lnTo>
                      <a:pt x="110" y="93"/>
                    </a:lnTo>
                    <a:lnTo>
                      <a:pt x="124" y="64"/>
                    </a:lnTo>
                    <a:lnTo>
                      <a:pt x="139" y="42"/>
                    </a:lnTo>
                    <a:lnTo>
                      <a:pt x="150" y="22"/>
                    </a:lnTo>
                    <a:lnTo>
                      <a:pt x="161" y="8"/>
                    </a:lnTo>
                    <a:lnTo>
                      <a:pt x="169" y="0"/>
                    </a:lnTo>
                    <a:lnTo>
                      <a:pt x="174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35" name="Freeform 38"/>
              <p:cNvSpPr>
                <a:spLocks/>
              </p:cNvSpPr>
              <p:nvPr/>
            </p:nvSpPr>
            <p:spPr bwMode="auto">
              <a:xfrm>
                <a:off x="851" y="2781"/>
                <a:ext cx="51" cy="153"/>
              </a:xfrm>
              <a:custGeom>
                <a:avLst/>
                <a:gdLst>
                  <a:gd name="T0" fmla="*/ 96 w 102"/>
                  <a:gd name="T1" fmla="*/ 0 h 306"/>
                  <a:gd name="T2" fmla="*/ 96 w 102"/>
                  <a:gd name="T3" fmla="*/ 17 h 306"/>
                  <a:gd name="T4" fmla="*/ 96 w 102"/>
                  <a:gd name="T5" fmla="*/ 36 h 306"/>
                  <a:gd name="T6" fmla="*/ 98 w 102"/>
                  <a:gd name="T7" fmla="*/ 56 h 306"/>
                  <a:gd name="T8" fmla="*/ 101 w 102"/>
                  <a:gd name="T9" fmla="*/ 79 h 306"/>
                  <a:gd name="T10" fmla="*/ 101 w 102"/>
                  <a:gd name="T11" fmla="*/ 99 h 306"/>
                  <a:gd name="T12" fmla="*/ 102 w 102"/>
                  <a:gd name="T13" fmla="*/ 122 h 306"/>
                  <a:gd name="T14" fmla="*/ 102 w 102"/>
                  <a:gd name="T15" fmla="*/ 144 h 306"/>
                  <a:gd name="T16" fmla="*/ 102 w 102"/>
                  <a:gd name="T17" fmla="*/ 167 h 306"/>
                  <a:gd name="T18" fmla="*/ 98 w 102"/>
                  <a:gd name="T19" fmla="*/ 187 h 306"/>
                  <a:gd name="T20" fmla="*/ 96 w 102"/>
                  <a:gd name="T21" fmla="*/ 207 h 306"/>
                  <a:gd name="T22" fmla="*/ 90 w 102"/>
                  <a:gd name="T23" fmla="*/ 227 h 306"/>
                  <a:gd name="T24" fmla="*/ 84 w 102"/>
                  <a:gd name="T25" fmla="*/ 246 h 306"/>
                  <a:gd name="T26" fmla="*/ 71 w 102"/>
                  <a:gd name="T27" fmla="*/ 265 h 306"/>
                  <a:gd name="T28" fmla="*/ 60 w 102"/>
                  <a:gd name="T29" fmla="*/ 280 h 306"/>
                  <a:gd name="T30" fmla="*/ 45 w 102"/>
                  <a:gd name="T31" fmla="*/ 294 h 306"/>
                  <a:gd name="T32" fmla="*/ 30 w 102"/>
                  <a:gd name="T33" fmla="*/ 306 h 306"/>
                  <a:gd name="T34" fmla="*/ 26 w 102"/>
                  <a:gd name="T35" fmla="*/ 299 h 306"/>
                  <a:gd name="T36" fmla="*/ 23 w 102"/>
                  <a:gd name="T37" fmla="*/ 286 h 306"/>
                  <a:gd name="T38" fmla="*/ 20 w 102"/>
                  <a:gd name="T39" fmla="*/ 274 h 306"/>
                  <a:gd name="T40" fmla="*/ 19 w 102"/>
                  <a:gd name="T41" fmla="*/ 261 h 306"/>
                  <a:gd name="T42" fmla="*/ 16 w 102"/>
                  <a:gd name="T43" fmla="*/ 254 h 306"/>
                  <a:gd name="T44" fmla="*/ 14 w 102"/>
                  <a:gd name="T45" fmla="*/ 246 h 306"/>
                  <a:gd name="T46" fmla="*/ 12 w 102"/>
                  <a:gd name="T47" fmla="*/ 240 h 306"/>
                  <a:gd name="T48" fmla="*/ 11 w 102"/>
                  <a:gd name="T49" fmla="*/ 235 h 306"/>
                  <a:gd name="T50" fmla="*/ 6 w 102"/>
                  <a:gd name="T51" fmla="*/ 227 h 306"/>
                  <a:gd name="T52" fmla="*/ 0 w 102"/>
                  <a:gd name="T53" fmla="*/ 221 h 306"/>
                  <a:gd name="T54" fmla="*/ 6 w 102"/>
                  <a:gd name="T55" fmla="*/ 207 h 306"/>
                  <a:gd name="T56" fmla="*/ 12 w 102"/>
                  <a:gd name="T57" fmla="*/ 193 h 306"/>
                  <a:gd name="T58" fmla="*/ 17 w 102"/>
                  <a:gd name="T59" fmla="*/ 179 h 306"/>
                  <a:gd name="T60" fmla="*/ 23 w 102"/>
                  <a:gd name="T61" fmla="*/ 166 h 306"/>
                  <a:gd name="T62" fmla="*/ 28 w 102"/>
                  <a:gd name="T63" fmla="*/ 150 h 306"/>
                  <a:gd name="T64" fmla="*/ 34 w 102"/>
                  <a:gd name="T65" fmla="*/ 136 h 306"/>
                  <a:gd name="T66" fmla="*/ 39 w 102"/>
                  <a:gd name="T67" fmla="*/ 124 h 306"/>
                  <a:gd name="T68" fmla="*/ 45 w 102"/>
                  <a:gd name="T69" fmla="*/ 110 h 306"/>
                  <a:gd name="T70" fmla="*/ 51 w 102"/>
                  <a:gd name="T71" fmla="*/ 96 h 306"/>
                  <a:gd name="T72" fmla="*/ 57 w 102"/>
                  <a:gd name="T73" fmla="*/ 82 h 306"/>
                  <a:gd name="T74" fmla="*/ 64 w 102"/>
                  <a:gd name="T75" fmla="*/ 68 h 306"/>
                  <a:gd name="T76" fmla="*/ 70 w 102"/>
                  <a:gd name="T77" fmla="*/ 54 h 306"/>
                  <a:gd name="T78" fmla="*/ 76 w 102"/>
                  <a:gd name="T79" fmla="*/ 39 h 306"/>
                  <a:gd name="T80" fmla="*/ 82 w 102"/>
                  <a:gd name="T81" fmla="*/ 26 h 306"/>
                  <a:gd name="T82" fmla="*/ 88 w 102"/>
                  <a:gd name="T83" fmla="*/ 12 h 306"/>
                  <a:gd name="T84" fmla="*/ 96 w 102"/>
                  <a:gd name="T85" fmla="*/ 0 h 306"/>
                  <a:gd name="T86" fmla="*/ 96 w 102"/>
                  <a:gd name="T87" fmla="*/ 0 h 3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2"/>
                  <a:gd name="T133" fmla="*/ 0 h 306"/>
                  <a:gd name="T134" fmla="*/ 102 w 102"/>
                  <a:gd name="T135" fmla="*/ 306 h 3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2" h="306">
                    <a:moveTo>
                      <a:pt x="96" y="0"/>
                    </a:moveTo>
                    <a:lnTo>
                      <a:pt x="96" y="17"/>
                    </a:lnTo>
                    <a:lnTo>
                      <a:pt x="96" y="36"/>
                    </a:lnTo>
                    <a:lnTo>
                      <a:pt x="98" y="56"/>
                    </a:lnTo>
                    <a:lnTo>
                      <a:pt x="101" y="79"/>
                    </a:lnTo>
                    <a:lnTo>
                      <a:pt x="101" y="99"/>
                    </a:lnTo>
                    <a:lnTo>
                      <a:pt x="102" y="122"/>
                    </a:lnTo>
                    <a:lnTo>
                      <a:pt x="102" y="144"/>
                    </a:lnTo>
                    <a:lnTo>
                      <a:pt x="102" y="167"/>
                    </a:lnTo>
                    <a:lnTo>
                      <a:pt x="98" y="187"/>
                    </a:lnTo>
                    <a:lnTo>
                      <a:pt x="96" y="207"/>
                    </a:lnTo>
                    <a:lnTo>
                      <a:pt x="90" y="227"/>
                    </a:lnTo>
                    <a:lnTo>
                      <a:pt x="84" y="246"/>
                    </a:lnTo>
                    <a:lnTo>
                      <a:pt x="71" y="265"/>
                    </a:lnTo>
                    <a:lnTo>
                      <a:pt x="60" y="280"/>
                    </a:lnTo>
                    <a:lnTo>
                      <a:pt x="45" y="294"/>
                    </a:lnTo>
                    <a:lnTo>
                      <a:pt x="30" y="306"/>
                    </a:lnTo>
                    <a:lnTo>
                      <a:pt x="26" y="299"/>
                    </a:lnTo>
                    <a:lnTo>
                      <a:pt x="23" y="286"/>
                    </a:lnTo>
                    <a:lnTo>
                      <a:pt x="20" y="274"/>
                    </a:lnTo>
                    <a:lnTo>
                      <a:pt x="19" y="261"/>
                    </a:lnTo>
                    <a:lnTo>
                      <a:pt x="16" y="254"/>
                    </a:lnTo>
                    <a:lnTo>
                      <a:pt x="14" y="246"/>
                    </a:lnTo>
                    <a:lnTo>
                      <a:pt x="12" y="240"/>
                    </a:lnTo>
                    <a:lnTo>
                      <a:pt x="11" y="235"/>
                    </a:lnTo>
                    <a:lnTo>
                      <a:pt x="6" y="227"/>
                    </a:lnTo>
                    <a:lnTo>
                      <a:pt x="0" y="221"/>
                    </a:lnTo>
                    <a:lnTo>
                      <a:pt x="6" y="207"/>
                    </a:lnTo>
                    <a:lnTo>
                      <a:pt x="12" y="193"/>
                    </a:lnTo>
                    <a:lnTo>
                      <a:pt x="17" y="179"/>
                    </a:lnTo>
                    <a:lnTo>
                      <a:pt x="23" y="166"/>
                    </a:lnTo>
                    <a:lnTo>
                      <a:pt x="28" y="150"/>
                    </a:lnTo>
                    <a:lnTo>
                      <a:pt x="34" y="136"/>
                    </a:lnTo>
                    <a:lnTo>
                      <a:pt x="39" y="124"/>
                    </a:lnTo>
                    <a:lnTo>
                      <a:pt x="45" y="110"/>
                    </a:lnTo>
                    <a:lnTo>
                      <a:pt x="51" y="96"/>
                    </a:lnTo>
                    <a:lnTo>
                      <a:pt x="57" y="82"/>
                    </a:lnTo>
                    <a:lnTo>
                      <a:pt x="64" y="68"/>
                    </a:lnTo>
                    <a:lnTo>
                      <a:pt x="70" y="54"/>
                    </a:lnTo>
                    <a:lnTo>
                      <a:pt x="76" y="39"/>
                    </a:lnTo>
                    <a:lnTo>
                      <a:pt x="82" y="26"/>
                    </a:lnTo>
                    <a:lnTo>
                      <a:pt x="88" y="12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36" name="Freeform 39"/>
              <p:cNvSpPr>
                <a:spLocks/>
              </p:cNvSpPr>
              <p:nvPr/>
            </p:nvSpPr>
            <p:spPr bwMode="auto">
              <a:xfrm>
                <a:off x="941" y="2820"/>
                <a:ext cx="32" cy="108"/>
              </a:xfrm>
              <a:custGeom>
                <a:avLst/>
                <a:gdLst>
                  <a:gd name="T0" fmla="*/ 21 w 65"/>
                  <a:gd name="T1" fmla="*/ 0 h 215"/>
                  <a:gd name="T2" fmla="*/ 65 w 65"/>
                  <a:gd name="T3" fmla="*/ 159 h 215"/>
                  <a:gd name="T4" fmla="*/ 12 w 65"/>
                  <a:gd name="T5" fmla="*/ 215 h 215"/>
                  <a:gd name="T6" fmla="*/ 6 w 65"/>
                  <a:gd name="T7" fmla="*/ 201 h 215"/>
                  <a:gd name="T8" fmla="*/ 4 w 65"/>
                  <a:gd name="T9" fmla="*/ 189 h 215"/>
                  <a:gd name="T10" fmla="*/ 1 w 65"/>
                  <a:gd name="T11" fmla="*/ 175 h 215"/>
                  <a:gd name="T12" fmla="*/ 1 w 65"/>
                  <a:gd name="T13" fmla="*/ 162 h 215"/>
                  <a:gd name="T14" fmla="*/ 0 w 65"/>
                  <a:gd name="T15" fmla="*/ 148 h 215"/>
                  <a:gd name="T16" fmla="*/ 0 w 65"/>
                  <a:gd name="T17" fmla="*/ 134 h 215"/>
                  <a:gd name="T18" fmla="*/ 1 w 65"/>
                  <a:gd name="T19" fmla="*/ 121 h 215"/>
                  <a:gd name="T20" fmla="*/ 4 w 65"/>
                  <a:gd name="T21" fmla="*/ 108 h 215"/>
                  <a:gd name="T22" fmla="*/ 4 w 65"/>
                  <a:gd name="T23" fmla="*/ 93 h 215"/>
                  <a:gd name="T24" fmla="*/ 6 w 65"/>
                  <a:gd name="T25" fmla="*/ 79 h 215"/>
                  <a:gd name="T26" fmla="*/ 9 w 65"/>
                  <a:gd name="T27" fmla="*/ 65 h 215"/>
                  <a:gd name="T28" fmla="*/ 12 w 65"/>
                  <a:gd name="T29" fmla="*/ 51 h 215"/>
                  <a:gd name="T30" fmla="*/ 14 w 65"/>
                  <a:gd name="T31" fmla="*/ 37 h 215"/>
                  <a:gd name="T32" fmla="*/ 17 w 65"/>
                  <a:gd name="T33" fmla="*/ 25 h 215"/>
                  <a:gd name="T34" fmla="*/ 18 w 65"/>
                  <a:gd name="T35" fmla="*/ 11 h 215"/>
                  <a:gd name="T36" fmla="*/ 21 w 65"/>
                  <a:gd name="T37" fmla="*/ 0 h 215"/>
                  <a:gd name="T38" fmla="*/ 21 w 65"/>
                  <a:gd name="T39" fmla="*/ 0 h 2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5"/>
                  <a:gd name="T61" fmla="*/ 0 h 215"/>
                  <a:gd name="T62" fmla="*/ 65 w 65"/>
                  <a:gd name="T63" fmla="*/ 215 h 2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5" h="215">
                    <a:moveTo>
                      <a:pt x="21" y="0"/>
                    </a:moveTo>
                    <a:lnTo>
                      <a:pt x="65" y="159"/>
                    </a:lnTo>
                    <a:lnTo>
                      <a:pt x="12" y="215"/>
                    </a:lnTo>
                    <a:lnTo>
                      <a:pt x="6" y="201"/>
                    </a:lnTo>
                    <a:lnTo>
                      <a:pt x="4" y="189"/>
                    </a:lnTo>
                    <a:lnTo>
                      <a:pt x="1" y="175"/>
                    </a:lnTo>
                    <a:lnTo>
                      <a:pt x="1" y="162"/>
                    </a:lnTo>
                    <a:lnTo>
                      <a:pt x="0" y="148"/>
                    </a:lnTo>
                    <a:lnTo>
                      <a:pt x="0" y="134"/>
                    </a:lnTo>
                    <a:lnTo>
                      <a:pt x="1" y="121"/>
                    </a:lnTo>
                    <a:lnTo>
                      <a:pt x="4" y="108"/>
                    </a:lnTo>
                    <a:lnTo>
                      <a:pt x="4" y="93"/>
                    </a:lnTo>
                    <a:lnTo>
                      <a:pt x="6" y="79"/>
                    </a:lnTo>
                    <a:lnTo>
                      <a:pt x="9" y="65"/>
                    </a:lnTo>
                    <a:lnTo>
                      <a:pt x="12" y="51"/>
                    </a:lnTo>
                    <a:lnTo>
                      <a:pt x="14" y="37"/>
                    </a:lnTo>
                    <a:lnTo>
                      <a:pt x="17" y="25"/>
                    </a:lnTo>
                    <a:lnTo>
                      <a:pt x="18" y="1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37" name="Freeform 40"/>
              <p:cNvSpPr>
                <a:spLocks/>
              </p:cNvSpPr>
              <p:nvPr/>
            </p:nvSpPr>
            <p:spPr bwMode="auto">
              <a:xfrm>
                <a:off x="1206" y="2765"/>
                <a:ext cx="134" cy="31"/>
              </a:xfrm>
              <a:custGeom>
                <a:avLst/>
                <a:gdLst>
                  <a:gd name="T0" fmla="*/ 0 w 268"/>
                  <a:gd name="T1" fmla="*/ 33 h 62"/>
                  <a:gd name="T2" fmla="*/ 11 w 268"/>
                  <a:gd name="T3" fmla="*/ 27 h 62"/>
                  <a:gd name="T4" fmla="*/ 25 w 268"/>
                  <a:gd name="T5" fmla="*/ 21 h 62"/>
                  <a:gd name="T6" fmla="*/ 38 w 268"/>
                  <a:gd name="T7" fmla="*/ 14 h 62"/>
                  <a:gd name="T8" fmla="*/ 51 w 268"/>
                  <a:gd name="T9" fmla="*/ 8 h 62"/>
                  <a:gd name="T10" fmla="*/ 64 w 268"/>
                  <a:gd name="T11" fmla="*/ 0 h 62"/>
                  <a:gd name="T12" fmla="*/ 78 w 268"/>
                  <a:gd name="T13" fmla="*/ 0 h 62"/>
                  <a:gd name="T14" fmla="*/ 84 w 268"/>
                  <a:gd name="T15" fmla="*/ 0 h 62"/>
                  <a:gd name="T16" fmla="*/ 92 w 268"/>
                  <a:gd name="T17" fmla="*/ 2 h 62"/>
                  <a:gd name="T18" fmla="*/ 99 w 268"/>
                  <a:gd name="T19" fmla="*/ 5 h 62"/>
                  <a:gd name="T20" fmla="*/ 106 w 268"/>
                  <a:gd name="T21" fmla="*/ 11 h 62"/>
                  <a:gd name="T22" fmla="*/ 116 w 268"/>
                  <a:gd name="T23" fmla="*/ 10 h 62"/>
                  <a:gd name="T24" fmla="*/ 126 w 268"/>
                  <a:gd name="T25" fmla="*/ 10 h 62"/>
                  <a:gd name="T26" fmla="*/ 137 w 268"/>
                  <a:gd name="T27" fmla="*/ 11 h 62"/>
                  <a:gd name="T28" fmla="*/ 147 w 268"/>
                  <a:gd name="T29" fmla="*/ 14 h 62"/>
                  <a:gd name="T30" fmla="*/ 157 w 268"/>
                  <a:gd name="T31" fmla="*/ 16 h 62"/>
                  <a:gd name="T32" fmla="*/ 167 w 268"/>
                  <a:gd name="T33" fmla="*/ 21 h 62"/>
                  <a:gd name="T34" fmla="*/ 177 w 268"/>
                  <a:gd name="T35" fmla="*/ 24 h 62"/>
                  <a:gd name="T36" fmla="*/ 188 w 268"/>
                  <a:gd name="T37" fmla="*/ 28 h 62"/>
                  <a:gd name="T38" fmla="*/ 197 w 268"/>
                  <a:gd name="T39" fmla="*/ 33 h 62"/>
                  <a:gd name="T40" fmla="*/ 208 w 268"/>
                  <a:gd name="T41" fmla="*/ 36 h 62"/>
                  <a:gd name="T42" fmla="*/ 217 w 268"/>
                  <a:gd name="T43" fmla="*/ 41 h 62"/>
                  <a:gd name="T44" fmla="*/ 228 w 268"/>
                  <a:gd name="T45" fmla="*/ 45 h 62"/>
                  <a:gd name="T46" fmla="*/ 237 w 268"/>
                  <a:gd name="T47" fmla="*/ 48 h 62"/>
                  <a:gd name="T48" fmla="*/ 248 w 268"/>
                  <a:gd name="T49" fmla="*/ 53 h 62"/>
                  <a:gd name="T50" fmla="*/ 257 w 268"/>
                  <a:gd name="T51" fmla="*/ 56 h 62"/>
                  <a:gd name="T52" fmla="*/ 268 w 268"/>
                  <a:gd name="T53" fmla="*/ 61 h 62"/>
                  <a:gd name="T54" fmla="*/ 254 w 268"/>
                  <a:gd name="T55" fmla="*/ 61 h 62"/>
                  <a:gd name="T56" fmla="*/ 240 w 268"/>
                  <a:gd name="T57" fmla="*/ 61 h 62"/>
                  <a:gd name="T58" fmla="*/ 223 w 268"/>
                  <a:gd name="T59" fmla="*/ 61 h 62"/>
                  <a:gd name="T60" fmla="*/ 206 w 268"/>
                  <a:gd name="T61" fmla="*/ 62 h 62"/>
                  <a:gd name="T62" fmla="*/ 188 w 268"/>
                  <a:gd name="T63" fmla="*/ 62 h 62"/>
                  <a:gd name="T64" fmla="*/ 169 w 268"/>
                  <a:gd name="T65" fmla="*/ 62 h 62"/>
                  <a:gd name="T66" fmla="*/ 149 w 268"/>
                  <a:gd name="T67" fmla="*/ 61 h 62"/>
                  <a:gd name="T68" fmla="*/ 130 w 268"/>
                  <a:gd name="T69" fmla="*/ 61 h 62"/>
                  <a:gd name="T70" fmla="*/ 110 w 268"/>
                  <a:gd name="T71" fmla="*/ 59 h 62"/>
                  <a:gd name="T72" fmla="*/ 90 w 268"/>
                  <a:gd name="T73" fmla="*/ 58 h 62"/>
                  <a:gd name="T74" fmla="*/ 72 w 268"/>
                  <a:gd name="T75" fmla="*/ 55 h 62"/>
                  <a:gd name="T76" fmla="*/ 55 w 268"/>
                  <a:gd name="T77" fmla="*/ 53 h 62"/>
                  <a:gd name="T78" fmla="*/ 38 w 268"/>
                  <a:gd name="T79" fmla="*/ 47 h 62"/>
                  <a:gd name="T80" fmla="*/ 24 w 268"/>
                  <a:gd name="T81" fmla="*/ 44 h 62"/>
                  <a:gd name="T82" fmla="*/ 10 w 268"/>
                  <a:gd name="T83" fmla="*/ 38 h 62"/>
                  <a:gd name="T84" fmla="*/ 0 w 268"/>
                  <a:gd name="T85" fmla="*/ 33 h 62"/>
                  <a:gd name="T86" fmla="*/ 0 w 268"/>
                  <a:gd name="T87" fmla="*/ 33 h 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68"/>
                  <a:gd name="T133" fmla="*/ 0 h 62"/>
                  <a:gd name="T134" fmla="*/ 268 w 268"/>
                  <a:gd name="T135" fmla="*/ 62 h 6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68" h="62">
                    <a:moveTo>
                      <a:pt x="0" y="33"/>
                    </a:moveTo>
                    <a:lnTo>
                      <a:pt x="11" y="27"/>
                    </a:lnTo>
                    <a:lnTo>
                      <a:pt x="25" y="21"/>
                    </a:lnTo>
                    <a:lnTo>
                      <a:pt x="38" y="14"/>
                    </a:lnTo>
                    <a:lnTo>
                      <a:pt x="51" y="8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2" y="2"/>
                    </a:lnTo>
                    <a:lnTo>
                      <a:pt x="99" y="5"/>
                    </a:lnTo>
                    <a:lnTo>
                      <a:pt x="106" y="11"/>
                    </a:lnTo>
                    <a:lnTo>
                      <a:pt x="116" y="10"/>
                    </a:lnTo>
                    <a:lnTo>
                      <a:pt x="126" y="10"/>
                    </a:lnTo>
                    <a:lnTo>
                      <a:pt x="137" y="11"/>
                    </a:lnTo>
                    <a:lnTo>
                      <a:pt x="147" y="14"/>
                    </a:lnTo>
                    <a:lnTo>
                      <a:pt x="157" y="16"/>
                    </a:lnTo>
                    <a:lnTo>
                      <a:pt x="167" y="21"/>
                    </a:lnTo>
                    <a:lnTo>
                      <a:pt x="177" y="24"/>
                    </a:lnTo>
                    <a:lnTo>
                      <a:pt x="188" y="28"/>
                    </a:lnTo>
                    <a:lnTo>
                      <a:pt x="197" y="33"/>
                    </a:lnTo>
                    <a:lnTo>
                      <a:pt x="208" y="36"/>
                    </a:lnTo>
                    <a:lnTo>
                      <a:pt x="217" y="41"/>
                    </a:lnTo>
                    <a:lnTo>
                      <a:pt x="228" y="45"/>
                    </a:lnTo>
                    <a:lnTo>
                      <a:pt x="237" y="48"/>
                    </a:lnTo>
                    <a:lnTo>
                      <a:pt x="248" y="53"/>
                    </a:lnTo>
                    <a:lnTo>
                      <a:pt x="257" y="56"/>
                    </a:lnTo>
                    <a:lnTo>
                      <a:pt x="268" y="61"/>
                    </a:lnTo>
                    <a:lnTo>
                      <a:pt x="254" y="61"/>
                    </a:lnTo>
                    <a:lnTo>
                      <a:pt x="240" y="61"/>
                    </a:lnTo>
                    <a:lnTo>
                      <a:pt x="223" y="61"/>
                    </a:lnTo>
                    <a:lnTo>
                      <a:pt x="206" y="62"/>
                    </a:lnTo>
                    <a:lnTo>
                      <a:pt x="188" y="62"/>
                    </a:lnTo>
                    <a:lnTo>
                      <a:pt x="169" y="62"/>
                    </a:lnTo>
                    <a:lnTo>
                      <a:pt x="149" y="61"/>
                    </a:lnTo>
                    <a:lnTo>
                      <a:pt x="130" y="61"/>
                    </a:lnTo>
                    <a:lnTo>
                      <a:pt x="110" y="59"/>
                    </a:lnTo>
                    <a:lnTo>
                      <a:pt x="90" y="58"/>
                    </a:lnTo>
                    <a:lnTo>
                      <a:pt x="72" y="55"/>
                    </a:lnTo>
                    <a:lnTo>
                      <a:pt x="55" y="53"/>
                    </a:lnTo>
                    <a:lnTo>
                      <a:pt x="38" y="47"/>
                    </a:lnTo>
                    <a:lnTo>
                      <a:pt x="24" y="44"/>
                    </a:lnTo>
                    <a:lnTo>
                      <a:pt x="10" y="3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38" name="Freeform 41"/>
              <p:cNvSpPr>
                <a:spLocks/>
              </p:cNvSpPr>
              <p:nvPr/>
            </p:nvSpPr>
            <p:spPr bwMode="auto">
              <a:xfrm>
                <a:off x="1303" y="2752"/>
                <a:ext cx="107" cy="46"/>
              </a:xfrm>
              <a:custGeom>
                <a:avLst/>
                <a:gdLst>
                  <a:gd name="T0" fmla="*/ 215 w 215"/>
                  <a:gd name="T1" fmla="*/ 66 h 91"/>
                  <a:gd name="T2" fmla="*/ 178 w 215"/>
                  <a:gd name="T3" fmla="*/ 91 h 91"/>
                  <a:gd name="T4" fmla="*/ 165 w 215"/>
                  <a:gd name="T5" fmla="*/ 86 h 91"/>
                  <a:gd name="T6" fmla="*/ 155 w 215"/>
                  <a:gd name="T7" fmla="*/ 83 h 91"/>
                  <a:gd name="T8" fmla="*/ 142 w 215"/>
                  <a:gd name="T9" fmla="*/ 77 h 91"/>
                  <a:gd name="T10" fmla="*/ 130 w 215"/>
                  <a:gd name="T11" fmla="*/ 72 h 91"/>
                  <a:gd name="T12" fmla="*/ 117 w 215"/>
                  <a:gd name="T13" fmla="*/ 66 h 91"/>
                  <a:gd name="T14" fmla="*/ 107 w 215"/>
                  <a:gd name="T15" fmla="*/ 63 h 91"/>
                  <a:gd name="T16" fmla="*/ 96 w 215"/>
                  <a:gd name="T17" fmla="*/ 57 h 91"/>
                  <a:gd name="T18" fmla="*/ 85 w 215"/>
                  <a:gd name="T19" fmla="*/ 52 h 91"/>
                  <a:gd name="T20" fmla="*/ 73 w 215"/>
                  <a:gd name="T21" fmla="*/ 46 h 91"/>
                  <a:gd name="T22" fmla="*/ 60 w 215"/>
                  <a:gd name="T23" fmla="*/ 41 h 91"/>
                  <a:gd name="T24" fmla="*/ 49 w 215"/>
                  <a:gd name="T25" fmla="*/ 38 h 91"/>
                  <a:gd name="T26" fmla="*/ 38 w 215"/>
                  <a:gd name="T27" fmla="*/ 34 h 91"/>
                  <a:gd name="T28" fmla="*/ 28 w 215"/>
                  <a:gd name="T29" fmla="*/ 29 h 91"/>
                  <a:gd name="T30" fmla="*/ 18 w 215"/>
                  <a:gd name="T31" fmla="*/ 26 h 91"/>
                  <a:gd name="T32" fmla="*/ 8 w 215"/>
                  <a:gd name="T33" fmla="*/ 23 h 91"/>
                  <a:gd name="T34" fmla="*/ 0 w 215"/>
                  <a:gd name="T35" fmla="*/ 23 h 91"/>
                  <a:gd name="T36" fmla="*/ 6 w 215"/>
                  <a:gd name="T37" fmla="*/ 12 h 91"/>
                  <a:gd name="T38" fmla="*/ 15 w 215"/>
                  <a:gd name="T39" fmla="*/ 6 h 91"/>
                  <a:gd name="T40" fmla="*/ 28 w 215"/>
                  <a:gd name="T41" fmla="*/ 0 h 91"/>
                  <a:gd name="T42" fmla="*/ 43 w 215"/>
                  <a:gd name="T43" fmla="*/ 0 h 91"/>
                  <a:gd name="T44" fmla="*/ 59 w 215"/>
                  <a:gd name="T45" fmla="*/ 1 h 91"/>
                  <a:gd name="T46" fmla="*/ 77 w 215"/>
                  <a:gd name="T47" fmla="*/ 6 h 91"/>
                  <a:gd name="T48" fmla="*/ 96 w 215"/>
                  <a:gd name="T49" fmla="*/ 9 h 91"/>
                  <a:gd name="T50" fmla="*/ 114 w 215"/>
                  <a:gd name="T51" fmla="*/ 17 h 91"/>
                  <a:gd name="T52" fmla="*/ 131 w 215"/>
                  <a:gd name="T53" fmla="*/ 23 h 91"/>
                  <a:gd name="T54" fmla="*/ 148 w 215"/>
                  <a:gd name="T55" fmla="*/ 31 h 91"/>
                  <a:gd name="T56" fmla="*/ 164 w 215"/>
                  <a:gd name="T57" fmla="*/ 38 h 91"/>
                  <a:gd name="T58" fmla="*/ 181 w 215"/>
                  <a:gd name="T59" fmla="*/ 45 h 91"/>
                  <a:gd name="T60" fmla="*/ 192 w 215"/>
                  <a:gd name="T61" fmla="*/ 51 h 91"/>
                  <a:gd name="T62" fmla="*/ 202 w 215"/>
                  <a:gd name="T63" fmla="*/ 57 h 91"/>
                  <a:gd name="T64" fmla="*/ 210 w 215"/>
                  <a:gd name="T65" fmla="*/ 63 h 91"/>
                  <a:gd name="T66" fmla="*/ 215 w 215"/>
                  <a:gd name="T67" fmla="*/ 66 h 91"/>
                  <a:gd name="T68" fmla="*/ 215 w 215"/>
                  <a:gd name="T69" fmla="*/ 66 h 9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5"/>
                  <a:gd name="T106" fmla="*/ 0 h 91"/>
                  <a:gd name="T107" fmla="*/ 215 w 215"/>
                  <a:gd name="T108" fmla="*/ 91 h 9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5" h="91">
                    <a:moveTo>
                      <a:pt x="215" y="66"/>
                    </a:moveTo>
                    <a:lnTo>
                      <a:pt x="178" y="91"/>
                    </a:lnTo>
                    <a:lnTo>
                      <a:pt x="165" y="86"/>
                    </a:lnTo>
                    <a:lnTo>
                      <a:pt x="155" y="83"/>
                    </a:lnTo>
                    <a:lnTo>
                      <a:pt x="142" y="77"/>
                    </a:lnTo>
                    <a:lnTo>
                      <a:pt x="130" y="72"/>
                    </a:lnTo>
                    <a:lnTo>
                      <a:pt x="117" y="66"/>
                    </a:lnTo>
                    <a:lnTo>
                      <a:pt x="107" y="63"/>
                    </a:lnTo>
                    <a:lnTo>
                      <a:pt x="96" y="57"/>
                    </a:lnTo>
                    <a:lnTo>
                      <a:pt x="85" y="52"/>
                    </a:lnTo>
                    <a:lnTo>
                      <a:pt x="73" y="46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4"/>
                    </a:lnTo>
                    <a:lnTo>
                      <a:pt x="28" y="29"/>
                    </a:lnTo>
                    <a:lnTo>
                      <a:pt x="18" y="26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6" y="12"/>
                    </a:lnTo>
                    <a:lnTo>
                      <a:pt x="15" y="6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59" y="1"/>
                    </a:lnTo>
                    <a:lnTo>
                      <a:pt x="77" y="6"/>
                    </a:lnTo>
                    <a:lnTo>
                      <a:pt x="96" y="9"/>
                    </a:lnTo>
                    <a:lnTo>
                      <a:pt x="114" y="17"/>
                    </a:lnTo>
                    <a:lnTo>
                      <a:pt x="131" y="23"/>
                    </a:lnTo>
                    <a:lnTo>
                      <a:pt x="148" y="31"/>
                    </a:lnTo>
                    <a:lnTo>
                      <a:pt x="164" y="38"/>
                    </a:lnTo>
                    <a:lnTo>
                      <a:pt x="181" y="45"/>
                    </a:lnTo>
                    <a:lnTo>
                      <a:pt x="192" y="51"/>
                    </a:lnTo>
                    <a:lnTo>
                      <a:pt x="202" y="57"/>
                    </a:lnTo>
                    <a:lnTo>
                      <a:pt x="210" y="63"/>
                    </a:lnTo>
                    <a:lnTo>
                      <a:pt x="215" y="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39" name="Freeform 42"/>
              <p:cNvSpPr>
                <a:spLocks/>
              </p:cNvSpPr>
              <p:nvPr/>
            </p:nvSpPr>
            <p:spPr bwMode="auto">
              <a:xfrm>
                <a:off x="1471" y="2882"/>
                <a:ext cx="163" cy="113"/>
              </a:xfrm>
              <a:custGeom>
                <a:avLst/>
                <a:gdLst>
                  <a:gd name="T0" fmla="*/ 0 w 326"/>
                  <a:gd name="T1" fmla="*/ 0 h 226"/>
                  <a:gd name="T2" fmla="*/ 7 w 326"/>
                  <a:gd name="T3" fmla="*/ 0 h 226"/>
                  <a:gd name="T4" fmla="*/ 21 w 326"/>
                  <a:gd name="T5" fmla="*/ 8 h 226"/>
                  <a:gd name="T6" fmla="*/ 37 w 326"/>
                  <a:gd name="T7" fmla="*/ 19 h 226"/>
                  <a:gd name="T8" fmla="*/ 58 w 326"/>
                  <a:gd name="T9" fmla="*/ 33 h 226"/>
                  <a:gd name="T10" fmla="*/ 80 w 326"/>
                  <a:gd name="T11" fmla="*/ 50 h 226"/>
                  <a:gd name="T12" fmla="*/ 103 w 326"/>
                  <a:gd name="T13" fmla="*/ 68 h 226"/>
                  <a:gd name="T14" fmla="*/ 128 w 326"/>
                  <a:gd name="T15" fmla="*/ 90 h 226"/>
                  <a:gd name="T16" fmla="*/ 154 w 326"/>
                  <a:gd name="T17" fmla="*/ 112 h 226"/>
                  <a:gd name="T18" fmla="*/ 179 w 326"/>
                  <a:gd name="T19" fmla="*/ 133 h 226"/>
                  <a:gd name="T20" fmla="*/ 205 w 326"/>
                  <a:gd name="T21" fmla="*/ 155 h 226"/>
                  <a:gd name="T22" fmla="*/ 230 w 326"/>
                  <a:gd name="T23" fmla="*/ 175 h 226"/>
                  <a:gd name="T24" fmla="*/ 255 w 326"/>
                  <a:gd name="T25" fmla="*/ 197 h 226"/>
                  <a:gd name="T26" fmla="*/ 275 w 326"/>
                  <a:gd name="T27" fmla="*/ 214 h 226"/>
                  <a:gd name="T28" fmla="*/ 295 w 326"/>
                  <a:gd name="T29" fmla="*/ 226 h 226"/>
                  <a:gd name="T30" fmla="*/ 312 w 326"/>
                  <a:gd name="T31" fmla="*/ 226 h 226"/>
                  <a:gd name="T32" fmla="*/ 326 w 326"/>
                  <a:gd name="T33" fmla="*/ 226 h 226"/>
                  <a:gd name="T34" fmla="*/ 247 w 326"/>
                  <a:gd name="T35" fmla="*/ 226 h 226"/>
                  <a:gd name="T36" fmla="*/ 0 w 326"/>
                  <a:gd name="T37" fmla="*/ 0 h 226"/>
                  <a:gd name="T38" fmla="*/ 0 w 326"/>
                  <a:gd name="T39" fmla="*/ 0 h 2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6"/>
                  <a:gd name="T61" fmla="*/ 0 h 226"/>
                  <a:gd name="T62" fmla="*/ 326 w 326"/>
                  <a:gd name="T63" fmla="*/ 226 h 22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6" h="226">
                    <a:moveTo>
                      <a:pt x="0" y="0"/>
                    </a:moveTo>
                    <a:lnTo>
                      <a:pt x="7" y="0"/>
                    </a:lnTo>
                    <a:lnTo>
                      <a:pt x="21" y="8"/>
                    </a:lnTo>
                    <a:lnTo>
                      <a:pt x="37" y="19"/>
                    </a:lnTo>
                    <a:lnTo>
                      <a:pt x="58" y="33"/>
                    </a:lnTo>
                    <a:lnTo>
                      <a:pt x="80" y="50"/>
                    </a:lnTo>
                    <a:lnTo>
                      <a:pt x="103" y="68"/>
                    </a:lnTo>
                    <a:lnTo>
                      <a:pt x="128" y="90"/>
                    </a:lnTo>
                    <a:lnTo>
                      <a:pt x="154" y="112"/>
                    </a:lnTo>
                    <a:lnTo>
                      <a:pt x="179" y="133"/>
                    </a:lnTo>
                    <a:lnTo>
                      <a:pt x="205" y="155"/>
                    </a:lnTo>
                    <a:lnTo>
                      <a:pt x="230" y="175"/>
                    </a:lnTo>
                    <a:lnTo>
                      <a:pt x="255" y="197"/>
                    </a:lnTo>
                    <a:lnTo>
                      <a:pt x="275" y="214"/>
                    </a:lnTo>
                    <a:lnTo>
                      <a:pt x="295" y="226"/>
                    </a:lnTo>
                    <a:lnTo>
                      <a:pt x="312" y="226"/>
                    </a:lnTo>
                    <a:lnTo>
                      <a:pt x="326" y="226"/>
                    </a:lnTo>
                    <a:lnTo>
                      <a:pt x="247" y="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40" name="Freeform 43"/>
              <p:cNvSpPr>
                <a:spLocks/>
              </p:cNvSpPr>
              <p:nvPr/>
            </p:nvSpPr>
            <p:spPr bwMode="auto">
              <a:xfrm>
                <a:off x="1423" y="2348"/>
                <a:ext cx="106" cy="94"/>
              </a:xfrm>
              <a:custGeom>
                <a:avLst/>
                <a:gdLst>
                  <a:gd name="T0" fmla="*/ 131 w 212"/>
                  <a:gd name="T1" fmla="*/ 0 h 187"/>
                  <a:gd name="T2" fmla="*/ 0 w 212"/>
                  <a:gd name="T3" fmla="*/ 108 h 187"/>
                  <a:gd name="T4" fmla="*/ 3 w 212"/>
                  <a:gd name="T5" fmla="*/ 187 h 187"/>
                  <a:gd name="T6" fmla="*/ 162 w 212"/>
                  <a:gd name="T7" fmla="*/ 117 h 187"/>
                  <a:gd name="T8" fmla="*/ 212 w 212"/>
                  <a:gd name="T9" fmla="*/ 148 h 187"/>
                  <a:gd name="T10" fmla="*/ 131 w 212"/>
                  <a:gd name="T11" fmla="*/ 0 h 187"/>
                  <a:gd name="T12" fmla="*/ 131 w 212"/>
                  <a:gd name="T13" fmla="*/ 0 h 1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2"/>
                  <a:gd name="T22" fmla="*/ 0 h 187"/>
                  <a:gd name="T23" fmla="*/ 212 w 212"/>
                  <a:gd name="T24" fmla="*/ 187 h 1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2" h="187">
                    <a:moveTo>
                      <a:pt x="131" y="0"/>
                    </a:moveTo>
                    <a:lnTo>
                      <a:pt x="0" y="108"/>
                    </a:lnTo>
                    <a:lnTo>
                      <a:pt x="3" y="187"/>
                    </a:lnTo>
                    <a:lnTo>
                      <a:pt x="162" y="117"/>
                    </a:lnTo>
                    <a:lnTo>
                      <a:pt x="212" y="148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41" name="Freeform 44"/>
              <p:cNvSpPr>
                <a:spLocks/>
              </p:cNvSpPr>
              <p:nvPr/>
            </p:nvSpPr>
            <p:spPr bwMode="auto">
              <a:xfrm>
                <a:off x="577" y="2594"/>
                <a:ext cx="268" cy="268"/>
              </a:xfrm>
              <a:custGeom>
                <a:avLst/>
                <a:gdLst>
                  <a:gd name="T0" fmla="*/ 293 w 536"/>
                  <a:gd name="T1" fmla="*/ 0 h 537"/>
                  <a:gd name="T2" fmla="*/ 0 w 536"/>
                  <a:gd name="T3" fmla="*/ 127 h 537"/>
                  <a:gd name="T4" fmla="*/ 130 w 536"/>
                  <a:gd name="T5" fmla="*/ 146 h 537"/>
                  <a:gd name="T6" fmla="*/ 19 w 536"/>
                  <a:gd name="T7" fmla="*/ 219 h 537"/>
                  <a:gd name="T8" fmla="*/ 188 w 536"/>
                  <a:gd name="T9" fmla="*/ 203 h 537"/>
                  <a:gd name="T10" fmla="*/ 118 w 536"/>
                  <a:gd name="T11" fmla="*/ 316 h 537"/>
                  <a:gd name="T12" fmla="*/ 237 w 536"/>
                  <a:gd name="T13" fmla="*/ 341 h 537"/>
                  <a:gd name="T14" fmla="*/ 127 w 536"/>
                  <a:gd name="T15" fmla="*/ 440 h 537"/>
                  <a:gd name="T16" fmla="*/ 280 w 536"/>
                  <a:gd name="T17" fmla="*/ 431 h 537"/>
                  <a:gd name="T18" fmla="*/ 318 w 536"/>
                  <a:gd name="T19" fmla="*/ 537 h 537"/>
                  <a:gd name="T20" fmla="*/ 536 w 536"/>
                  <a:gd name="T21" fmla="*/ 191 h 537"/>
                  <a:gd name="T22" fmla="*/ 299 w 536"/>
                  <a:gd name="T23" fmla="*/ 149 h 537"/>
                  <a:gd name="T24" fmla="*/ 293 w 536"/>
                  <a:gd name="T25" fmla="*/ 0 h 537"/>
                  <a:gd name="T26" fmla="*/ 293 w 536"/>
                  <a:gd name="T27" fmla="*/ 0 h 5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6"/>
                  <a:gd name="T43" fmla="*/ 0 h 537"/>
                  <a:gd name="T44" fmla="*/ 536 w 536"/>
                  <a:gd name="T45" fmla="*/ 537 h 53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6" h="537">
                    <a:moveTo>
                      <a:pt x="293" y="0"/>
                    </a:moveTo>
                    <a:lnTo>
                      <a:pt x="0" y="127"/>
                    </a:lnTo>
                    <a:lnTo>
                      <a:pt x="130" y="146"/>
                    </a:lnTo>
                    <a:lnTo>
                      <a:pt x="19" y="219"/>
                    </a:lnTo>
                    <a:lnTo>
                      <a:pt x="188" y="203"/>
                    </a:lnTo>
                    <a:lnTo>
                      <a:pt x="118" y="316"/>
                    </a:lnTo>
                    <a:lnTo>
                      <a:pt x="237" y="341"/>
                    </a:lnTo>
                    <a:lnTo>
                      <a:pt x="127" y="440"/>
                    </a:lnTo>
                    <a:lnTo>
                      <a:pt x="280" y="431"/>
                    </a:lnTo>
                    <a:lnTo>
                      <a:pt x="318" y="537"/>
                    </a:lnTo>
                    <a:lnTo>
                      <a:pt x="536" y="191"/>
                    </a:lnTo>
                    <a:lnTo>
                      <a:pt x="299" y="149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42" name="Freeform 45"/>
              <p:cNvSpPr>
                <a:spLocks/>
              </p:cNvSpPr>
              <p:nvPr/>
            </p:nvSpPr>
            <p:spPr bwMode="auto">
              <a:xfrm>
                <a:off x="815" y="2571"/>
                <a:ext cx="599" cy="366"/>
              </a:xfrm>
              <a:custGeom>
                <a:avLst/>
                <a:gdLst>
                  <a:gd name="T0" fmla="*/ 309 w 1196"/>
                  <a:gd name="T1" fmla="*/ 128 h 732"/>
                  <a:gd name="T2" fmla="*/ 0 w 1196"/>
                  <a:gd name="T3" fmla="*/ 247 h 732"/>
                  <a:gd name="T4" fmla="*/ 110 w 1196"/>
                  <a:gd name="T5" fmla="*/ 266 h 732"/>
                  <a:gd name="T6" fmla="*/ 45 w 1196"/>
                  <a:gd name="T7" fmla="*/ 543 h 732"/>
                  <a:gd name="T8" fmla="*/ 206 w 1196"/>
                  <a:gd name="T9" fmla="*/ 303 h 732"/>
                  <a:gd name="T10" fmla="*/ 206 w 1196"/>
                  <a:gd name="T11" fmla="*/ 575 h 732"/>
                  <a:gd name="T12" fmla="*/ 337 w 1196"/>
                  <a:gd name="T13" fmla="*/ 410 h 732"/>
                  <a:gd name="T14" fmla="*/ 373 w 1196"/>
                  <a:gd name="T15" fmla="*/ 651 h 732"/>
                  <a:gd name="T16" fmla="*/ 475 w 1196"/>
                  <a:gd name="T17" fmla="*/ 537 h 732"/>
                  <a:gd name="T18" fmla="*/ 871 w 1196"/>
                  <a:gd name="T19" fmla="*/ 657 h 732"/>
                  <a:gd name="T20" fmla="*/ 1196 w 1196"/>
                  <a:gd name="T21" fmla="*/ 732 h 732"/>
                  <a:gd name="T22" fmla="*/ 1196 w 1196"/>
                  <a:gd name="T23" fmla="*/ 512 h 732"/>
                  <a:gd name="T24" fmla="*/ 1068 w 1196"/>
                  <a:gd name="T25" fmla="*/ 468 h 732"/>
                  <a:gd name="T26" fmla="*/ 1049 w 1196"/>
                  <a:gd name="T27" fmla="*/ 543 h 732"/>
                  <a:gd name="T28" fmla="*/ 702 w 1196"/>
                  <a:gd name="T29" fmla="*/ 434 h 732"/>
                  <a:gd name="T30" fmla="*/ 815 w 1196"/>
                  <a:gd name="T31" fmla="*/ 343 h 732"/>
                  <a:gd name="T32" fmla="*/ 944 w 1196"/>
                  <a:gd name="T33" fmla="*/ 368 h 732"/>
                  <a:gd name="T34" fmla="*/ 952 w 1196"/>
                  <a:gd name="T35" fmla="*/ 323 h 732"/>
                  <a:gd name="T36" fmla="*/ 1131 w 1196"/>
                  <a:gd name="T37" fmla="*/ 342 h 732"/>
                  <a:gd name="T38" fmla="*/ 1177 w 1196"/>
                  <a:gd name="T39" fmla="*/ 294 h 732"/>
                  <a:gd name="T40" fmla="*/ 987 w 1196"/>
                  <a:gd name="T41" fmla="*/ 187 h 732"/>
                  <a:gd name="T42" fmla="*/ 1085 w 1196"/>
                  <a:gd name="T43" fmla="*/ 153 h 732"/>
                  <a:gd name="T44" fmla="*/ 783 w 1196"/>
                  <a:gd name="T45" fmla="*/ 0 h 732"/>
                  <a:gd name="T46" fmla="*/ 637 w 1196"/>
                  <a:gd name="T47" fmla="*/ 290 h 732"/>
                  <a:gd name="T48" fmla="*/ 569 w 1196"/>
                  <a:gd name="T49" fmla="*/ 196 h 732"/>
                  <a:gd name="T50" fmla="*/ 416 w 1196"/>
                  <a:gd name="T51" fmla="*/ 238 h 732"/>
                  <a:gd name="T52" fmla="*/ 309 w 1196"/>
                  <a:gd name="T53" fmla="*/ 128 h 732"/>
                  <a:gd name="T54" fmla="*/ 309 w 1196"/>
                  <a:gd name="T55" fmla="*/ 128 h 7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96"/>
                  <a:gd name="T85" fmla="*/ 0 h 732"/>
                  <a:gd name="T86" fmla="*/ 1196 w 1196"/>
                  <a:gd name="T87" fmla="*/ 732 h 7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96" h="732">
                    <a:moveTo>
                      <a:pt x="309" y="128"/>
                    </a:moveTo>
                    <a:lnTo>
                      <a:pt x="0" y="247"/>
                    </a:lnTo>
                    <a:lnTo>
                      <a:pt x="110" y="266"/>
                    </a:lnTo>
                    <a:lnTo>
                      <a:pt x="45" y="543"/>
                    </a:lnTo>
                    <a:lnTo>
                      <a:pt x="206" y="303"/>
                    </a:lnTo>
                    <a:lnTo>
                      <a:pt x="206" y="575"/>
                    </a:lnTo>
                    <a:lnTo>
                      <a:pt x="337" y="410"/>
                    </a:lnTo>
                    <a:lnTo>
                      <a:pt x="373" y="651"/>
                    </a:lnTo>
                    <a:lnTo>
                      <a:pt x="475" y="537"/>
                    </a:lnTo>
                    <a:lnTo>
                      <a:pt x="871" y="657"/>
                    </a:lnTo>
                    <a:lnTo>
                      <a:pt x="1196" y="732"/>
                    </a:lnTo>
                    <a:lnTo>
                      <a:pt x="1196" y="512"/>
                    </a:lnTo>
                    <a:lnTo>
                      <a:pt x="1068" y="468"/>
                    </a:lnTo>
                    <a:lnTo>
                      <a:pt x="1049" y="543"/>
                    </a:lnTo>
                    <a:lnTo>
                      <a:pt x="702" y="434"/>
                    </a:lnTo>
                    <a:lnTo>
                      <a:pt x="815" y="343"/>
                    </a:lnTo>
                    <a:lnTo>
                      <a:pt x="944" y="368"/>
                    </a:lnTo>
                    <a:lnTo>
                      <a:pt x="952" y="323"/>
                    </a:lnTo>
                    <a:lnTo>
                      <a:pt x="1131" y="342"/>
                    </a:lnTo>
                    <a:lnTo>
                      <a:pt x="1177" y="294"/>
                    </a:lnTo>
                    <a:lnTo>
                      <a:pt x="987" y="187"/>
                    </a:lnTo>
                    <a:lnTo>
                      <a:pt x="1085" y="153"/>
                    </a:lnTo>
                    <a:lnTo>
                      <a:pt x="783" y="0"/>
                    </a:lnTo>
                    <a:lnTo>
                      <a:pt x="637" y="290"/>
                    </a:lnTo>
                    <a:lnTo>
                      <a:pt x="569" y="196"/>
                    </a:lnTo>
                    <a:lnTo>
                      <a:pt x="416" y="238"/>
                    </a:lnTo>
                    <a:lnTo>
                      <a:pt x="309" y="128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43" name="Freeform 46"/>
              <p:cNvSpPr>
                <a:spLocks/>
              </p:cNvSpPr>
              <p:nvPr/>
            </p:nvSpPr>
            <p:spPr bwMode="auto">
              <a:xfrm>
                <a:off x="1345" y="2454"/>
                <a:ext cx="397" cy="330"/>
              </a:xfrm>
              <a:custGeom>
                <a:avLst/>
                <a:gdLst>
                  <a:gd name="T0" fmla="*/ 261 w 792"/>
                  <a:gd name="T1" fmla="*/ 25 h 659"/>
                  <a:gd name="T2" fmla="*/ 483 w 792"/>
                  <a:gd name="T3" fmla="*/ 178 h 659"/>
                  <a:gd name="T4" fmla="*/ 622 w 792"/>
                  <a:gd name="T5" fmla="*/ 49 h 659"/>
                  <a:gd name="T6" fmla="*/ 658 w 792"/>
                  <a:gd name="T7" fmla="*/ 73 h 659"/>
                  <a:gd name="T8" fmla="*/ 628 w 792"/>
                  <a:gd name="T9" fmla="*/ 122 h 659"/>
                  <a:gd name="T10" fmla="*/ 712 w 792"/>
                  <a:gd name="T11" fmla="*/ 136 h 659"/>
                  <a:gd name="T12" fmla="*/ 554 w 792"/>
                  <a:gd name="T13" fmla="*/ 187 h 659"/>
                  <a:gd name="T14" fmla="*/ 692 w 792"/>
                  <a:gd name="T15" fmla="*/ 243 h 659"/>
                  <a:gd name="T16" fmla="*/ 548 w 792"/>
                  <a:gd name="T17" fmla="*/ 297 h 659"/>
                  <a:gd name="T18" fmla="*/ 706 w 792"/>
                  <a:gd name="T19" fmla="*/ 347 h 659"/>
                  <a:gd name="T20" fmla="*/ 560 w 792"/>
                  <a:gd name="T21" fmla="*/ 456 h 659"/>
                  <a:gd name="T22" fmla="*/ 792 w 792"/>
                  <a:gd name="T23" fmla="*/ 512 h 659"/>
                  <a:gd name="T24" fmla="*/ 628 w 792"/>
                  <a:gd name="T25" fmla="*/ 659 h 659"/>
                  <a:gd name="T26" fmla="*/ 314 w 792"/>
                  <a:gd name="T27" fmla="*/ 487 h 659"/>
                  <a:gd name="T28" fmla="*/ 353 w 792"/>
                  <a:gd name="T29" fmla="*/ 368 h 659"/>
                  <a:gd name="T30" fmla="*/ 268 w 792"/>
                  <a:gd name="T31" fmla="*/ 362 h 659"/>
                  <a:gd name="T32" fmla="*/ 353 w 792"/>
                  <a:gd name="T33" fmla="*/ 297 h 659"/>
                  <a:gd name="T34" fmla="*/ 224 w 792"/>
                  <a:gd name="T35" fmla="*/ 297 h 659"/>
                  <a:gd name="T36" fmla="*/ 237 w 792"/>
                  <a:gd name="T37" fmla="*/ 212 h 659"/>
                  <a:gd name="T38" fmla="*/ 102 w 792"/>
                  <a:gd name="T39" fmla="*/ 209 h 659"/>
                  <a:gd name="T40" fmla="*/ 0 w 792"/>
                  <a:gd name="T41" fmla="*/ 46 h 659"/>
                  <a:gd name="T42" fmla="*/ 32 w 792"/>
                  <a:gd name="T43" fmla="*/ 0 h 659"/>
                  <a:gd name="T44" fmla="*/ 114 w 792"/>
                  <a:gd name="T45" fmla="*/ 142 h 659"/>
                  <a:gd name="T46" fmla="*/ 261 w 792"/>
                  <a:gd name="T47" fmla="*/ 25 h 659"/>
                  <a:gd name="T48" fmla="*/ 261 w 792"/>
                  <a:gd name="T49" fmla="*/ 25 h 65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2"/>
                  <a:gd name="T76" fmla="*/ 0 h 659"/>
                  <a:gd name="T77" fmla="*/ 792 w 792"/>
                  <a:gd name="T78" fmla="*/ 659 h 65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2" h="659">
                    <a:moveTo>
                      <a:pt x="261" y="25"/>
                    </a:moveTo>
                    <a:lnTo>
                      <a:pt x="483" y="178"/>
                    </a:lnTo>
                    <a:lnTo>
                      <a:pt x="622" y="49"/>
                    </a:lnTo>
                    <a:lnTo>
                      <a:pt x="658" y="73"/>
                    </a:lnTo>
                    <a:lnTo>
                      <a:pt x="628" y="122"/>
                    </a:lnTo>
                    <a:lnTo>
                      <a:pt x="712" y="136"/>
                    </a:lnTo>
                    <a:lnTo>
                      <a:pt x="554" y="187"/>
                    </a:lnTo>
                    <a:lnTo>
                      <a:pt x="692" y="243"/>
                    </a:lnTo>
                    <a:lnTo>
                      <a:pt x="548" y="297"/>
                    </a:lnTo>
                    <a:lnTo>
                      <a:pt x="706" y="347"/>
                    </a:lnTo>
                    <a:lnTo>
                      <a:pt x="560" y="456"/>
                    </a:lnTo>
                    <a:lnTo>
                      <a:pt x="792" y="512"/>
                    </a:lnTo>
                    <a:lnTo>
                      <a:pt x="628" y="659"/>
                    </a:lnTo>
                    <a:lnTo>
                      <a:pt x="314" y="487"/>
                    </a:lnTo>
                    <a:lnTo>
                      <a:pt x="353" y="368"/>
                    </a:lnTo>
                    <a:lnTo>
                      <a:pt x="268" y="362"/>
                    </a:lnTo>
                    <a:lnTo>
                      <a:pt x="353" y="297"/>
                    </a:lnTo>
                    <a:lnTo>
                      <a:pt x="224" y="297"/>
                    </a:lnTo>
                    <a:lnTo>
                      <a:pt x="237" y="212"/>
                    </a:lnTo>
                    <a:lnTo>
                      <a:pt x="102" y="209"/>
                    </a:lnTo>
                    <a:lnTo>
                      <a:pt x="0" y="46"/>
                    </a:lnTo>
                    <a:lnTo>
                      <a:pt x="32" y="0"/>
                    </a:lnTo>
                    <a:lnTo>
                      <a:pt x="114" y="142"/>
                    </a:lnTo>
                    <a:lnTo>
                      <a:pt x="261" y="25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 flipH="1">
              <a:off x="4088" y="2999"/>
              <a:ext cx="1672" cy="1321"/>
              <a:chOff x="274" y="2021"/>
              <a:chExt cx="1672" cy="974"/>
            </a:xfrm>
          </p:grpSpPr>
          <p:sp>
            <p:nvSpPr>
              <p:cNvPr id="19708" name="Freeform 48"/>
              <p:cNvSpPr>
                <a:spLocks/>
              </p:cNvSpPr>
              <p:nvPr/>
            </p:nvSpPr>
            <p:spPr bwMode="auto">
              <a:xfrm>
                <a:off x="1257" y="2260"/>
                <a:ext cx="433" cy="246"/>
              </a:xfrm>
              <a:custGeom>
                <a:avLst/>
                <a:gdLst>
                  <a:gd name="T0" fmla="*/ 0 w 865"/>
                  <a:gd name="T1" fmla="*/ 435 h 493"/>
                  <a:gd name="T2" fmla="*/ 494 w 865"/>
                  <a:gd name="T3" fmla="*/ 0 h 493"/>
                  <a:gd name="T4" fmla="*/ 865 w 865"/>
                  <a:gd name="T5" fmla="*/ 338 h 493"/>
                  <a:gd name="T6" fmla="*/ 629 w 865"/>
                  <a:gd name="T7" fmla="*/ 493 h 493"/>
                  <a:gd name="T8" fmla="*/ 469 w 865"/>
                  <a:gd name="T9" fmla="*/ 353 h 493"/>
                  <a:gd name="T10" fmla="*/ 282 w 865"/>
                  <a:gd name="T11" fmla="*/ 441 h 493"/>
                  <a:gd name="T12" fmla="*/ 248 w 865"/>
                  <a:gd name="T13" fmla="*/ 298 h 493"/>
                  <a:gd name="T14" fmla="*/ 0 w 865"/>
                  <a:gd name="T15" fmla="*/ 435 h 493"/>
                  <a:gd name="T16" fmla="*/ 0 w 865"/>
                  <a:gd name="T17" fmla="*/ 435 h 4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5"/>
                  <a:gd name="T28" fmla="*/ 0 h 493"/>
                  <a:gd name="T29" fmla="*/ 865 w 865"/>
                  <a:gd name="T30" fmla="*/ 493 h 4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5" h="493">
                    <a:moveTo>
                      <a:pt x="0" y="435"/>
                    </a:moveTo>
                    <a:lnTo>
                      <a:pt x="494" y="0"/>
                    </a:lnTo>
                    <a:lnTo>
                      <a:pt x="865" y="338"/>
                    </a:lnTo>
                    <a:lnTo>
                      <a:pt x="629" y="493"/>
                    </a:lnTo>
                    <a:lnTo>
                      <a:pt x="469" y="353"/>
                    </a:lnTo>
                    <a:lnTo>
                      <a:pt x="282" y="441"/>
                    </a:lnTo>
                    <a:lnTo>
                      <a:pt x="248" y="298"/>
                    </a:lnTo>
                    <a:lnTo>
                      <a:pt x="0" y="435"/>
                    </a:lnTo>
                    <a:close/>
                  </a:path>
                </a:pathLst>
              </a:custGeom>
              <a:solidFill>
                <a:srgbClr val="E6E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09" name="Freeform 49"/>
              <p:cNvSpPr>
                <a:spLocks/>
              </p:cNvSpPr>
              <p:nvPr/>
            </p:nvSpPr>
            <p:spPr bwMode="auto">
              <a:xfrm>
                <a:off x="665" y="2021"/>
                <a:ext cx="377" cy="389"/>
              </a:xfrm>
              <a:custGeom>
                <a:avLst/>
                <a:gdLst>
                  <a:gd name="T0" fmla="*/ 548 w 753"/>
                  <a:gd name="T1" fmla="*/ 42 h 779"/>
                  <a:gd name="T2" fmla="*/ 589 w 753"/>
                  <a:gd name="T3" fmla="*/ 73 h 779"/>
                  <a:gd name="T4" fmla="*/ 630 w 753"/>
                  <a:gd name="T5" fmla="*/ 116 h 779"/>
                  <a:gd name="T6" fmla="*/ 668 w 753"/>
                  <a:gd name="T7" fmla="*/ 163 h 779"/>
                  <a:gd name="T8" fmla="*/ 705 w 753"/>
                  <a:gd name="T9" fmla="*/ 211 h 779"/>
                  <a:gd name="T10" fmla="*/ 741 w 753"/>
                  <a:gd name="T11" fmla="*/ 257 h 779"/>
                  <a:gd name="T12" fmla="*/ 578 w 753"/>
                  <a:gd name="T13" fmla="*/ 191 h 779"/>
                  <a:gd name="T14" fmla="*/ 568 w 753"/>
                  <a:gd name="T15" fmla="*/ 300 h 779"/>
                  <a:gd name="T16" fmla="*/ 558 w 753"/>
                  <a:gd name="T17" fmla="*/ 311 h 779"/>
                  <a:gd name="T18" fmla="*/ 557 w 753"/>
                  <a:gd name="T19" fmla="*/ 293 h 779"/>
                  <a:gd name="T20" fmla="*/ 554 w 753"/>
                  <a:gd name="T21" fmla="*/ 266 h 779"/>
                  <a:gd name="T22" fmla="*/ 546 w 753"/>
                  <a:gd name="T23" fmla="*/ 243 h 779"/>
                  <a:gd name="T24" fmla="*/ 530 w 753"/>
                  <a:gd name="T25" fmla="*/ 229 h 779"/>
                  <a:gd name="T26" fmla="*/ 520 w 753"/>
                  <a:gd name="T27" fmla="*/ 248 h 779"/>
                  <a:gd name="T28" fmla="*/ 523 w 753"/>
                  <a:gd name="T29" fmla="*/ 279 h 779"/>
                  <a:gd name="T30" fmla="*/ 524 w 753"/>
                  <a:gd name="T31" fmla="*/ 314 h 779"/>
                  <a:gd name="T32" fmla="*/ 523 w 753"/>
                  <a:gd name="T33" fmla="*/ 348 h 779"/>
                  <a:gd name="T34" fmla="*/ 518 w 753"/>
                  <a:gd name="T35" fmla="*/ 378 h 779"/>
                  <a:gd name="T36" fmla="*/ 473 w 753"/>
                  <a:gd name="T37" fmla="*/ 352 h 779"/>
                  <a:gd name="T38" fmla="*/ 467 w 753"/>
                  <a:gd name="T39" fmla="*/ 424 h 779"/>
                  <a:gd name="T40" fmla="*/ 455 w 753"/>
                  <a:gd name="T41" fmla="*/ 497 h 779"/>
                  <a:gd name="T42" fmla="*/ 431 w 753"/>
                  <a:gd name="T43" fmla="*/ 568 h 779"/>
                  <a:gd name="T44" fmla="*/ 410 w 753"/>
                  <a:gd name="T45" fmla="*/ 639 h 779"/>
                  <a:gd name="T46" fmla="*/ 387 w 753"/>
                  <a:gd name="T47" fmla="*/ 711 h 779"/>
                  <a:gd name="T48" fmla="*/ 380 w 753"/>
                  <a:gd name="T49" fmla="*/ 707 h 779"/>
                  <a:gd name="T50" fmla="*/ 387 w 753"/>
                  <a:gd name="T51" fmla="*/ 639 h 779"/>
                  <a:gd name="T52" fmla="*/ 396 w 753"/>
                  <a:gd name="T53" fmla="*/ 557 h 779"/>
                  <a:gd name="T54" fmla="*/ 399 w 753"/>
                  <a:gd name="T55" fmla="*/ 478 h 779"/>
                  <a:gd name="T56" fmla="*/ 397 w 753"/>
                  <a:gd name="T57" fmla="*/ 432 h 779"/>
                  <a:gd name="T58" fmla="*/ 241 w 753"/>
                  <a:gd name="T59" fmla="*/ 650 h 779"/>
                  <a:gd name="T60" fmla="*/ 252 w 753"/>
                  <a:gd name="T61" fmla="*/ 607 h 779"/>
                  <a:gd name="T62" fmla="*/ 266 w 753"/>
                  <a:gd name="T63" fmla="*/ 565 h 779"/>
                  <a:gd name="T64" fmla="*/ 277 w 753"/>
                  <a:gd name="T65" fmla="*/ 520 h 779"/>
                  <a:gd name="T66" fmla="*/ 288 w 753"/>
                  <a:gd name="T67" fmla="*/ 477 h 779"/>
                  <a:gd name="T68" fmla="*/ 294 w 753"/>
                  <a:gd name="T69" fmla="*/ 434 h 779"/>
                  <a:gd name="T70" fmla="*/ 280 w 753"/>
                  <a:gd name="T71" fmla="*/ 435 h 779"/>
                  <a:gd name="T72" fmla="*/ 233 w 753"/>
                  <a:gd name="T73" fmla="*/ 495 h 779"/>
                  <a:gd name="T74" fmla="*/ 178 w 753"/>
                  <a:gd name="T75" fmla="*/ 585 h 779"/>
                  <a:gd name="T76" fmla="*/ 120 w 753"/>
                  <a:gd name="T77" fmla="*/ 677 h 779"/>
                  <a:gd name="T78" fmla="*/ 76 w 753"/>
                  <a:gd name="T79" fmla="*/ 751 h 779"/>
                  <a:gd name="T80" fmla="*/ 0 w 753"/>
                  <a:gd name="T81" fmla="*/ 742 h 779"/>
                  <a:gd name="T82" fmla="*/ 68 w 753"/>
                  <a:gd name="T83" fmla="*/ 607 h 779"/>
                  <a:gd name="T84" fmla="*/ 148 w 753"/>
                  <a:gd name="T85" fmla="*/ 461 h 779"/>
                  <a:gd name="T86" fmla="*/ 238 w 753"/>
                  <a:gd name="T87" fmla="*/ 316 h 779"/>
                  <a:gd name="T88" fmla="*/ 336 w 753"/>
                  <a:gd name="T89" fmla="*/ 178 h 779"/>
                  <a:gd name="T90" fmla="*/ 438 w 753"/>
                  <a:gd name="T91" fmla="*/ 56 h 779"/>
                  <a:gd name="T92" fmla="*/ 473 w 753"/>
                  <a:gd name="T93" fmla="*/ 0 h 77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53"/>
                  <a:gd name="T142" fmla="*/ 0 h 779"/>
                  <a:gd name="T143" fmla="*/ 753 w 753"/>
                  <a:gd name="T144" fmla="*/ 779 h 77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53" h="779">
                    <a:moveTo>
                      <a:pt x="473" y="0"/>
                    </a:moveTo>
                    <a:lnTo>
                      <a:pt x="544" y="13"/>
                    </a:lnTo>
                    <a:lnTo>
                      <a:pt x="548" y="42"/>
                    </a:lnTo>
                    <a:lnTo>
                      <a:pt x="561" y="50"/>
                    </a:lnTo>
                    <a:lnTo>
                      <a:pt x="575" y="62"/>
                    </a:lnTo>
                    <a:lnTo>
                      <a:pt x="589" y="73"/>
                    </a:lnTo>
                    <a:lnTo>
                      <a:pt x="603" y="88"/>
                    </a:lnTo>
                    <a:lnTo>
                      <a:pt x="616" y="101"/>
                    </a:lnTo>
                    <a:lnTo>
                      <a:pt x="630" y="116"/>
                    </a:lnTo>
                    <a:lnTo>
                      <a:pt x="642" y="132"/>
                    </a:lnTo>
                    <a:lnTo>
                      <a:pt x="656" y="147"/>
                    </a:lnTo>
                    <a:lnTo>
                      <a:pt x="668" y="163"/>
                    </a:lnTo>
                    <a:lnTo>
                      <a:pt x="681" y="178"/>
                    </a:lnTo>
                    <a:lnTo>
                      <a:pt x="693" y="195"/>
                    </a:lnTo>
                    <a:lnTo>
                      <a:pt x="705" y="211"/>
                    </a:lnTo>
                    <a:lnTo>
                      <a:pt x="718" y="226"/>
                    </a:lnTo>
                    <a:lnTo>
                      <a:pt x="730" y="242"/>
                    </a:lnTo>
                    <a:lnTo>
                      <a:pt x="741" y="257"/>
                    </a:lnTo>
                    <a:lnTo>
                      <a:pt x="753" y="273"/>
                    </a:lnTo>
                    <a:lnTo>
                      <a:pt x="687" y="316"/>
                    </a:lnTo>
                    <a:lnTo>
                      <a:pt x="578" y="191"/>
                    </a:lnTo>
                    <a:lnTo>
                      <a:pt x="582" y="288"/>
                    </a:lnTo>
                    <a:lnTo>
                      <a:pt x="574" y="293"/>
                    </a:lnTo>
                    <a:lnTo>
                      <a:pt x="568" y="300"/>
                    </a:lnTo>
                    <a:lnTo>
                      <a:pt x="563" y="307"/>
                    </a:lnTo>
                    <a:lnTo>
                      <a:pt x="560" y="316"/>
                    </a:lnTo>
                    <a:lnTo>
                      <a:pt x="558" y="311"/>
                    </a:lnTo>
                    <a:lnTo>
                      <a:pt x="558" y="307"/>
                    </a:lnTo>
                    <a:lnTo>
                      <a:pt x="557" y="300"/>
                    </a:lnTo>
                    <a:lnTo>
                      <a:pt x="557" y="293"/>
                    </a:lnTo>
                    <a:lnTo>
                      <a:pt x="557" y="285"/>
                    </a:lnTo>
                    <a:lnTo>
                      <a:pt x="555" y="276"/>
                    </a:lnTo>
                    <a:lnTo>
                      <a:pt x="554" y="266"/>
                    </a:lnTo>
                    <a:lnTo>
                      <a:pt x="552" y="260"/>
                    </a:lnTo>
                    <a:lnTo>
                      <a:pt x="549" y="251"/>
                    </a:lnTo>
                    <a:lnTo>
                      <a:pt x="546" y="243"/>
                    </a:lnTo>
                    <a:lnTo>
                      <a:pt x="543" y="237"/>
                    </a:lnTo>
                    <a:lnTo>
                      <a:pt x="538" y="234"/>
                    </a:lnTo>
                    <a:lnTo>
                      <a:pt x="530" y="229"/>
                    </a:lnTo>
                    <a:lnTo>
                      <a:pt x="518" y="235"/>
                    </a:lnTo>
                    <a:lnTo>
                      <a:pt x="518" y="240"/>
                    </a:lnTo>
                    <a:lnTo>
                      <a:pt x="520" y="248"/>
                    </a:lnTo>
                    <a:lnTo>
                      <a:pt x="521" y="256"/>
                    </a:lnTo>
                    <a:lnTo>
                      <a:pt x="523" y="266"/>
                    </a:lnTo>
                    <a:lnTo>
                      <a:pt x="523" y="279"/>
                    </a:lnTo>
                    <a:lnTo>
                      <a:pt x="524" y="290"/>
                    </a:lnTo>
                    <a:lnTo>
                      <a:pt x="524" y="302"/>
                    </a:lnTo>
                    <a:lnTo>
                      <a:pt x="524" y="314"/>
                    </a:lnTo>
                    <a:lnTo>
                      <a:pt x="524" y="325"/>
                    </a:lnTo>
                    <a:lnTo>
                      <a:pt x="524" y="338"/>
                    </a:lnTo>
                    <a:lnTo>
                      <a:pt x="523" y="348"/>
                    </a:lnTo>
                    <a:lnTo>
                      <a:pt x="523" y="359"/>
                    </a:lnTo>
                    <a:lnTo>
                      <a:pt x="520" y="369"/>
                    </a:lnTo>
                    <a:lnTo>
                      <a:pt x="518" y="378"/>
                    </a:lnTo>
                    <a:lnTo>
                      <a:pt x="513" y="384"/>
                    </a:lnTo>
                    <a:lnTo>
                      <a:pt x="510" y="390"/>
                    </a:lnTo>
                    <a:lnTo>
                      <a:pt x="473" y="352"/>
                    </a:lnTo>
                    <a:lnTo>
                      <a:pt x="472" y="376"/>
                    </a:lnTo>
                    <a:lnTo>
                      <a:pt x="470" y="401"/>
                    </a:lnTo>
                    <a:lnTo>
                      <a:pt x="467" y="424"/>
                    </a:lnTo>
                    <a:lnTo>
                      <a:pt x="464" y="449"/>
                    </a:lnTo>
                    <a:lnTo>
                      <a:pt x="459" y="474"/>
                    </a:lnTo>
                    <a:lnTo>
                      <a:pt x="455" y="497"/>
                    </a:lnTo>
                    <a:lnTo>
                      <a:pt x="447" y="520"/>
                    </a:lnTo>
                    <a:lnTo>
                      <a:pt x="441" y="545"/>
                    </a:lnTo>
                    <a:lnTo>
                      <a:pt x="431" y="568"/>
                    </a:lnTo>
                    <a:lnTo>
                      <a:pt x="424" y="591"/>
                    </a:lnTo>
                    <a:lnTo>
                      <a:pt x="416" y="616"/>
                    </a:lnTo>
                    <a:lnTo>
                      <a:pt x="410" y="639"/>
                    </a:lnTo>
                    <a:lnTo>
                      <a:pt x="402" y="661"/>
                    </a:lnTo>
                    <a:lnTo>
                      <a:pt x="394" y="687"/>
                    </a:lnTo>
                    <a:lnTo>
                      <a:pt x="387" y="711"/>
                    </a:lnTo>
                    <a:lnTo>
                      <a:pt x="382" y="735"/>
                    </a:lnTo>
                    <a:lnTo>
                      <a:pt x="380" y="723"/>
                    </a:lnTo>
                    <a:lnTo>
                      <a:pt x="380" y="707"/>
                    </a:lnTo>
                    <a:lnTo>
                      <a:pt x="382" y="687"/>
                    </a:lnTo>
                    <a:lnTo>
                      <a:pt x="383" y="666"/>
                    </a:lnTo>
                    <a:lnTo>
                      <a:pt x="387" y="639"/>
                    </a:lnTo>
                    <a:lnTo>
                      <a:pt x="390" y="613"/>
                    </a:lnTo>
                    <a:lnTo>
                      <a:pt x="391" y="584"/>
                    </a:lnTo>
                    <a:lnTo>
                      <a:pt x="396" y="557"/>
                    </a:lnTo>
                    <a:lnTo>
                      <a:pt x="397" y="528"/>
                    </a:lnTo>
                    <a:lnTo>
                      <a:pt x="397" y="502"/>
                    </a:lnTo>
                    <a:lnTo>
                      <a:pt x="399" y="478"/>
                    </a:lnTo>
                    <a:lnTo>
                      <a:pt x="401" y="460"/>
                    </a:lnTo>
                    <a:lnTo>
                      <a:pt x="397" y="441"/>
                    </a:lnTo>
                    <a:lnTo>
                      <a:pt x="397" y="432"/>
                    </a:lnTo>
                    <a:lnTo>
                      <a:pt x="393" y="426"/>
                    </a:lnTo>
                    <a:lnTo>
                      <a:pt x="390" y="429"/>
                    </a:lnTo>
                    <a:lnTo>
                      <a:pt x="241" y="650"/>
                    </a:lnTo>
                    <a:lnTo>
                      <a:pt x="244" y="636"/>
                    </a:lnTo>
                    <a:lnTo>
                      <a:pt x="249" y="622"/>
                    </a:lnTo>
                    <a:lnTo>
                      <a:pt x="252" y="607"/>
                    </a:lnTo>
                    <a:lnTo>
                      <a:pt x="257" y="593"/>
                    </a:lnTo>
                    <a:lnTo>
                      <a:pt x="261" y="577"/>
                    </a:lnTo>
                    <a:lnTo>
                      <a:pt x="266" y="565"/>
                    </a:lnTo>
                    <a:lnTo>
                      <a:pt x="269" y="550"/>
                    </a:lnTo>
                    <a:lnTo>
                      <a:pt x="274" y="536"/>
                    </a:lnTo>
                    <a:lnTo>
                      <a:pt x="277" y="520"/>
                    </a:lnTo>
                    <a:lnTo>
                      <a:pt x="281" y="506"/>
                    </a:lnTo>
                    <a:lnTo>
                      <a:pt x="283" y="491"/>
                    </a:lnTo>
                    <a:lnTo>
                      <a:pt x="288" y="477"/>
                    </a:lnTo>
                    <a:lnTo>
                      <a:pt x="289" y="461"/>
                    </a:lnTo>
                    <a:lnTo>
                      <a:pt x="292" y="449"/>
                    </a:lnTo>
                    <a:lnTo>
                      <a:pt x="294" y="434"/>
                    </a:lnTo>
                    <a:lnTo>
                      <a:pt x="297" y="420"/>
                    </a:lnTo>
                    <a:lnTo>
                      <a:pt x="289" y="423"/>
                    </a:lnTo>
                    <a:lnTo>
                      <a:pt x="280" y="435"/>
                    </a:lnTo>
                    <a:lnTo>
                      <a:pt x="266" y="449"/>
                    </a:lnTo>
                    <a:lnTo>
                      <a:pt x="250" y="472"/>
                    </a:lnTo>
                    <a:lnTo>
                      <a:pt x="233" y="495"/>
                    </a:lnTo>
                    <a:lnTo>
                      <a:pt x="216" y="523"/>
                    </a:lnTo>
                    <a:lnTo>
                      <a:pt x="196" y="553"/>
                    </a:lnTo>
                    <a:lnTo>
                      <a:pt x="178" y="585"/>
                    </a:lnTo>
                    <a:lnTo>
                      <a:pt x="158" y="616"/>
                    </a:lnTo>
                    <a:lnTo>
                      <a:pt x="139" y="647"/>
                    </a:lnTo>
                    <a:lnTo>
                      <a:pt x="120" y="677"/>
                    </a:lnTo>
                    <a:lnTo>
                      <a:pt x="103" y="706"/>
                    </a:lnTo>
                    <a:lnTo>
                      <a:pt x="88" y="729"/>
                    </a:lnTo>
                    <a:lnTo>
                      <a:pt x="76" y="751"/>
                    </a:lnTo>
                    <a:lnTo>
                      <a:pt x="66" y="766"/>
                    </a:lnTo>
                    <a:lnTo>
                      <a:pt x="60" y="779"/>
                    </a:lnTo>
                    <a:lnTo>
                      <a:pt x="0" y="742"/>
                    </a:lnTo>
                    <a:lnTo>
                      <a:pt x="20" y="698"/>
                    </a:lnTo>
                    <a:lnTo>
                      <a:pt x="43" y="653"/>
                    </a:lnTo>
                    <a:lnTo>
                      <a:pt x="68" y="607"/>
                    </a:lnTo>
                    <a:lnTo>
                      <a:pt x="94" y="559"/>
                    </a:lnTo>
                    <a:lnTo>
                      <a:pt x="120" y="511"/>
                    </a:lnTo>
                    <a:lnTo>
                      <a:pt x="148" y="461"/>
                    </a:lnTo>
                    <a:lnTo>
                      <a:pt x="178" y="413"/>
                    </a:lnTo>
                    <a:lnTo>
                      <a:pt x="209" y="364"/>
                    </a:lnTo>
                    <a:lnTo>
                      <a:pt x="238" y="316"/>
                    </a:lnTo>
                    <a:lnTo>
                      <a:pt x="269" y="268"/>
                    </a:lnTo>
                    <a:lnTo>
                      <a:pt x="301" y="222"/>
                    </a:lnTo>
                    <a:lnTo>
                      <a:pt x="336" y="178"/>
                    </a:lnTo>
                    <a:lnTo>
                      <a:pt x="370" y="135"/>
                    </a:lnTo>
                    <a:lnTo>
                      <a:pt x="402" y="95"/>
                    </a:lnTo>
                    <a:lnTo>
                      <a:pt x="438" y="56"/>
                    </a:lnTo>
                    <a:lnTo>
                      <a:pt x="473" y="22"/>
                    </a:lnTo>
                    <a:lnTo>
                      <a:pt x="4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10" name="Freeform 50"/>
              <p:cNvSpPr>
                <a:spLocks/>
              </p:cNvSpPr>
              <p:nvPr/>
            </p:nvSpPr>
            <p:spPr bwMode="auto">
              <a:xfrm>
                <a:off x="1002" y="2151"/>
                <a:ext cx="596" cy="731"/>
              </a:xfrm>
              <a:custGeom>
                <a:avLst/>
                <a:gdLst>
                  <a:gd name="T0" fmla="*/ 297 w 1191"/>
                  <a:gd name="T1" fmla="*/ 265 h 1463"/>
                  <a:gd name="T2" fmla="*/ 580 w 1191"/>
                  <a:gd name="T3" fmla="*/ 582 h 1463"/>
                  <a:gd name="T4" fmla="*/ 899 w 1191"/>
                  <a:gd name="T5" fmla="*/ 862 h 1463"/>
                  <a:gd name="T6" fmla="*/ 873 w 1191"/>
                  <a:gd name="T7" fmla="*/ 932 h 1463"/>
                  <a:gd name="T8" fmla="*/ 925 w 1191"/>
                  <a:gd name="T9" fmla="*/ 926 h 1463"/>
                  <a:gd name="T10" fmla="*/ 981 w 1191"/>
                  <a:gd name="T11" fmla="*/ 929 h 1463"/>
                  <a:gd name="T12" fmla="*/ 896 w 1191"/>
                  <a:gd name="T13" fmla="*/ 989 h 1463"/>
                  <a:gd name="T14" fmla="*/ 969 w 1191"/>
                  <a:gd name="T15" fmla="*/ 1011 h 1463"/>
                  <a:gd name="T16" fmla="*/ 956 w 1191"/>
                  <a:gd name="T17" fmla="*/ 1079 h 1463"/>
                  <a:gd name="T18" fmla="*/ 1055 w 1191"/>
                  <a:gd name="T19" fmla="*/ 1200 h 1463"/>
                  <a:gd name="T20" fmla="*/ 1142 w 1191"/>
                  <a:gd name="T21" fmla="*/ 1331 h 1463"/>
                  <a:gd name="T22" fmla="*/ 854 w 1191"/>
                  <a:gd name="T23" fmla="*/ 1313 h 1463"/>
                  <a:gd name="T24" fmla="*/ 891 w 1191"/>
                  <a:gd name="T25" fmla="*/ 1303 h 1463"/>
                  <a:gd name="T26" fmla="*/ 945 w 1191"/>
                  <a:gd name="T27" fmla="*/ 1296 h 1463"/>
                  <a:gd name="T28" fmla="*/ 939 w 1191"/>
                  <a:gd name="T29" fmla="*/ 1268 h 1463"/>
                  <a:gd name="T30" fmla="*/ 874 w 1191"/>
                  <a:gd name="T31" fmla="*/ 1231 h 1463"/>
                  <a:gd name="T32" fmla="*/ 812 w 1191"/>
                  <a:gd name="T33" fmla="*/ 1186 h 1463"/>
                  <a:gd name="T34" fmla="*/ 812 w 1191"/>
                  <a:gd name="T35" fmla="*/ 1173 h 1463"/>
                  <a:gd name="T36" fmla="*/ 865 w 1191"/>
                  <a:gd name="T37" fmla="*/ 1179 h 1463"/>
                  <a:gd name="T38" fmla="*/ 887 w 1191"/>
                  <a:gd name="T39" fmla="*/ 1164 h 1463"/>
                  <a:gd name="T40" fmla="*/ 801 w 1191"/>
                  <a:gd name="T41" fmla="*/ 1102 h 1463"/>
                  <a:gd name="T42" fmla="*/ 693 w 1191"/>
                  <a:gd name="T43" fmla="*/ 1046 h 1463"/>
                  <a:gd name="T44" fmla="*/ 770 w 1191"/>
                  <a:gd name="T45" fmla="*/ 1009 h 1463"/>
                  <a:gd name="T46" fmla="*/ 639 w 1191"/>
                  <a:gd name="T47" fmla="*/ 879 h 1463"/>
                  <a:gd name="T48" fmla="*/ 416 w 1191"/>
                  <a:gd name="T49" fmla="*/ 810 h 1463"/>
                  <a:gd name="T50" fmla="*/ 356 w 1191"/>
                  <a:gd name="T51" fmla="*/ 890 h 1463"/>
                  <a:gd name="T52" fmla="*/ 326 w 1191"/>
                  <a:gd name="T53" fmla="*/ 969 h 1463"/>
                  <a:gd name="T54" fmla="*/ 281 w 1191"/>
                  <a:gd name="T55" fmla="*/ 1028 h 1463"/>
                  <a:gd name="T56" fmla="*/ 289 w 1191"/>
                  <a:gd name="T57" fmla="*/ 983 h 1463"/>
                  <a:gd name="T58" fmla="*/ 283 w 1191"/>
                  <a:gd name="T59" fmla="*/ 935 h 1463"/>
                  <a:gd name="T60" fmla="*/ 203 w 1191"/>
                  <a:gd name="T61" fmla="*/ 1017 h 1463"/>
                  <a:gd name="T62" fmla="*/ 193 w 1191"/>
                  <a:gd name="T63" fmla="*/ 963 h 1463"/>
                  <a:gd name="T64" fmla="*/ 206 w 1191"/>
                  <a:gd name="T65" fmla="*/ 879 h 1463"/>
                  <a:gd name="T66" fmla="*/ 164 w 1191"/>
                  <a:gd name="T67" fmla="*/ 820 h 1463"/>
                  <a:gd name="T68" fmla="*/ 121 w 1191"/>
                  <a:gd name="T69" fmla="*/ 772 h 1463"/>
                  <a:gd name="T70" fmla="*/ 161 w 1191"/>
                  <a:gd name="T71" fmla="*/ 777 h 1463"/>
                  <a:gd name="T72" fmla="*/ 215 w 1191"/>
                  <a:gd name="T73" fmla="*/ 810 h 1463"/>
                  <a:gd name="T74" fmla="*/ 257 w 1191"/>
                  <a:gd name="T75" fmla="*/ 814 h 1463"/>
                  <a:gd name="T76" fmla="*/ 192 w 1191"/>
                  <a:gd name="T77" fmla="*/ 686 h 1463"/>
                  <a:gd name="T78" fmla="*/ 357 w 1191"/>
                  <a:gd name="T79" fmla="*/ 724 h 1463"/>
                  <a:gd name="T80" fmla="*/ 326 w 1191"/>
                  <a:gd name="T81" fmla="*/ 680 h 1463"/>
                  <a:gd name="T82" fmla="*/ 295 w 1191"/>
                  <a:gd name="T83" fmla="*/ 638 h 1463"/>
                  <a:gd name="T84" fmla="*/ 348 w 1191"/>
                  <a:gd name="T85" fmla="*/ 652 h 1463"/>
                  <a:gd name="T86" fmla="*/ 401 w 1191"/>
                  <a:gd name="T87" fmla="*/ 681 h 1463"/>
                  <a:gd name="T88" fmla="*/ 427 w 1191"/>
                  <a:gd name="T89" fmla="*/ 638 h 1463"/>
                  <a:gd name="T90" fmla="*/ 428 w 1191"/>
                  <a:gd name="T91" fmla="*/ 582 h 1463"/>
                  <a:gd name="T92" fmla="*/ 252 w 1191"/>
                  <a:gd name="T93" fmla="*/ 499 h 1463"/>
                  <a:gd name="T94" fmla="*/ 96 w 1191"/>
                  <a:gd name="T95" fmla="*/ 396 h 1463"/>
                  <a:gd name="T96" fmla="*/ 269 w 1191"/>
                  <a:gd name="T97" fmla="*/ 393 h 1463"/>
                  <a:gd name="T98" fmla="*/ 128 w 1191"/>
                  <a:gd name="T99" fmla="*/ 311 h 1463"/>
                  <a:gd name="T100" fmla="*/ 66 w 1191"/>
                  <a:gd name="T101" fmla="*/ 270 h 1463"/>
                  <a:gd name="T102" fmla="*/ 122 w 1191"/>
                  <a:gd name="T103" fmla="*/ 279 h 1463"/>
                  <a:gd name="T104" fmla="*/ 176 w 1191"/>
                  <a:gd name="T105" fmla="*/ 297 h 1463"/>
                  <a:gd name="T106" fmla="*/ 39 w 1191"/>
                  <a:gd name="T107" fmla="*/ 122 h 14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91"/>
                  <a:gd name="T163" fmla="*/ 0 h 1463"/>
                  <a:gd name="T164" fmla="*/ 1191 w 1191"/>
                  <a:gd name="T165" fmla="*/ 1463 h 14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91" h="1463">
                    <a:moveTo>
                      <a:pt x="69" y="0"/>
                    </a:moveTo>
                    <a:lnTo>
                      <a:pt x="113" y="53"/>
                    </a:lnTo>
                    <a:lnTo>
                      <a:pt x="158" y="105"/>
                    </a:lnTo>
                    <a:lnTo>
                      <a:pt x="203" y="158"/>
                    </a:lnTo>
                    <a:lnTo>
                      <a:pt x="251" y="212"/>
                    </a:lnTo>
                    <a:lnTo>
                      <a:pt x="297" y="265"/>
                    </a:lnTo>
                    <a:lnTo>
                      <a:pt x="346" y="317"/>
                    </a:lnTo>
                    <a:lnTo>
                      <a:pt x="393" y="369"/>
                    </a:lnTo>
                    <a:lnTo>
                      <a:pt x="442" y="423"/>
                    </a:lnTo>
                    <a:lnTo>
                      <a:pt x="487" y="475"/>
                    </a:lnTo>
                    <a:lnTo>
                      <a:pt x="535" y="528"/>
                    </a:lnTo>
                    <a:lnTo>
                      <a:pt x="580" y="582"/>
                    </a:lnTo>
                    <a:lnTo>
                      <a:pt x="627" y="638"/>
                    </a:lnTo>
                    <a:lnTo>
                      <a:pt x="668" y="694"/>
                    </a:lnTo>
                    <a:lnTo>
                      <a:pt x="712" y="751"/>
                    </a:lnTo>
                    <a:lnTo>
                      <a:pt x="750" y="808"/>
                    </a:lnTo>
                    <a:lnTo>
                      <a:pt x="789" y="868"/>
                    </a:lnTo>
                    <a:lnTo>
                      <a:pt x="899" y="862"/>
                    </a:lnTo>
                    <a:lnTo>
                      <a:pt x="823" y="906"/>
                    </a:lnTo>
                    <a:lnTo>
                      <a:pt x="839" y="944"/>
                    </a:lnTo>
                    <a:lnTo>
                      <a:pt x="846" y="938"/>
                    </a:lnTo>
                    <a:lnTo>
                      <a:pt x="852" y="935"/>
                    </a:lnTo>
                    <a:lnTo>
                      <a:pt x="862" y="932"/>
                    </a:lnTo>
                    <a:lnTo>
                      <a:pt x="873" y="932"/>
                    </a:lnTo>
                    <a:lnTo>
                      <a:pt x="879" y="929"/>
                    </a:lnTo>
                    <a:lnTo>
                      <a:pt x="890" y="927"/>
                    </a:lnTo>
                    <a:lnTo>
                      <a:pt x="899" y="927"/>
                    </a:lnTo>
                    <a:lnTo>
                      <a:pt x="908" y="927"/>
                    </a:lnTo>
                    <a:lnTo>
                      <a:pt x="917" y="926"/>
                    </a:lnTo>
                    <a:lnTo>
                      <a:pt x="925" y="926"/>
                    </a:lnTo>
                    <a:lnTo>
                      <a:pt x="934" y="926"/>
                    </a:lnTo>
                    <a:lnTo>
                      <a:pt x="944" y="927"/>
                    </a:lnTo>
                    <a:lnTo>
                      <a:pt x="953" y="927"/>
                    </a:lnTo>
                    <a:lnTo>
                      <a:pt x="962" y="927"/>
                    </a:lnTo>
                    <a:lnTo>
                      <a:pt x="972" y="927"/>
                    </a:lnTo>
                    <a:lnTo>
                      <a:pt x="981" y="929"/>
                    </a:lnTo>
                    <a:lnTo>
                      <a:pt x="879" y="966"/>
                    </a:lnTo>
                    <a:lnTo>
                      <a:pt x="876" y="971"/>
                    </a:lnTo>
                    <a:lnTo>
                      <a:pt x="877" y="977"/>
                    </a:lnTo>
                    <a:lnTo>
                      <a:pt x="880" y="981"/>
                    </a:lnTo>
                    <a:lnTo>
                      <a:pt x="888" y="986"/>
                    </a:lnTo>
                    <a:lnTo>
                      <a:pt x="896" y="989"/>
                    </a:lnTo>
                    <a:lnTo>
                      <a:pt x="907" y="995"/>
                    </a:lnTo>
                    <a:lnTo>
                      <a:pt x="917" y="998"/>
                    </a:lnTo>
                    <a:lnTo>
                      <a:pt x="931" y="1003"/>
                    </a:lnTo>
                    <a:lnTo>
                      <a:pt x="944" y="1006"/>
                    </a:lnTo>
                    <a:lnTo>
                      <a:pt x="956" y="1009"/>
                    </a:lnTo>
                    <a:lnTo>
                      <a:pt x="969" y="1011"/>
                    </a:lnTo>
                    <a:lnTo>
                      <a:pt x="981" y="1015"/>
                    </a:lnTo>
                    <a:lnTo>
                      <a:pt x="990" y="1015"/>
                    </a:lnTo>
                    <a:lnTo>
                      <a:pt x="999" y="1019"/>
                    </a:lnTo>
                    <a:lnTo>
                      <a:pt x="1006" y="1020"/>
                    </a:lnTo>
                    <a:lnTo>
                      <a:pt x="1010" y="1022"/>
                    </a:lnTo>
                    <a:lnTo>
                      <a:pt x="956" y="1079"/>
                    </a:lnTo>
                    <a:lnTo>
                      <a:pt x="973" y="1097"/>
                    </a:lnTo>
                    <a:lnTo>
                      <a:pt x="989" y="1118"/>
                    </a:lnTo>
                    <a:lnTo>
                      <a:pt x="1006" y="1138"/>
                    </a:lnTo>
                    <a:lnTo>
                      <a:pt x="1023" y="1158"/>
                    </a:lnTo>
                    <a:lnTo>
                      <a:pt x="1040" y="1178"/>
                    </a:lnTo>
                    <a:lnTo>
                      <a:pt x="1055" y="1200"/>
                    </a:lnTo>
                    <a:lnTo>
                      <a:pt x="1071" y="1221"/>
                    </a:lnTo>
                    <a:lnTo>
                      <a:pt x="1086" y="1243"/>
                    </a:lnTo>
                    <a:lnTo>
                      <a:pt x="1100" y="1265"/>
                    </a:lnTo>
                    <a:lnTo>
                      <a:pt x="1116" y="1286"/>
                    </a:lnTo>
                    <a:lnTo>
                      <a:pt x="1129" y="1308"/>
                    </a:lnTo>
                    <a:lnTo>
                      <a:pt x="1142" y="1331"/>
                    </a:lnTo>
                    <a:lnTo>
                      <a:pt x="1156" y="1353"/>
                    </a:lnTo>
                    <a:lnTo>
                      <a:pt x="1168" y="1376"/>
                    </a:lnTo>
                    <a:lnTo>
                      <a:pt x="1179" y="1401"/>
                    </a:lnTo>
                    <a:lnTo>
                      <a:pt x="1191" y="1426"/>
                    </a:lnTo>
                    <a:lnTo>
                      <a:pt x="1170" y="1463"/>
                    </a:lnTo>
                    <a:lnTo>
                      <a:pt x="854" y="1313"/>
                    </a:lnTo>
                    <a:lnTo>
                      <a:pt x="856" y="1309"/>
                    </a:lnTo>
                    <a:lnTo>
                      <a:pt x="860" y="1306"/>
                    </a:lnTo>
                    <a:lnTo>
                      <a:pt x="866" y="1305"/>
                    </a:lnTo>
                    <a:lnTo>
                      <a:pt x="873" y="1305"/>
                    </a:lnTo>
                    <a:lnTo>
                      <a:pt x="880" y="1303"/>
                    </a:lnTo>
                    <a:lnTo>
                      <a:pt x="891" y="1303"/>
                    </a:lnTo>
                    <a:lnTo>
                      <a:pt x="899" y="1302"/>
                    </a:lnTo>
                    <a:lnTo>
                      <a:pt x="911" y="1302"/>
                    </a:lnTo>
                    <a:lnTo>
                      <a:pt x="919" y="1299"/>
                    </a:lnTo>
                    <a:lnTo>
                      <a:pt x="928" y="1299"/>
                    </a:lnTo>
                    <a:lnTo>
                      <a:pt x="936" y="1297"/>
                    </a:lnTo>
                    <a:lnTo>
                      <a:pt x="945" y="1296"/>
                    </a:lnTo>
                    <a:lnTo>
                      <a:pt x="952" y="1292"/>
                    </a:lnTo>
                    <a:lnTo>
                      <a:pt x="956" y="1288"/>
                    </a:lnTo>
                    <a:lnTo>
                      <a:pt x="961" y="1283"/>
                    </a:lnTo>
                    <a:lnTo>
                      <a:pt x="962" y="1279"/>
                    </a:lnTo>
                    <a:lnTo>
                      <a:pt x="950" y="1272"/>
                    </a:lnTo>
                    <a:lnTo>
                      <a:pt x="939" y="1268"/>
                    </a:lnTo>
                    <a:lnTo>
                      <a:pt x="928" y="1261"/>
                    </a:lnTo>
                    <a:lnTo>
                      <a:pt x="917" y="1257"/>
                    </a:lnTo>
                    <a:lnTo>
                      <a:pt x="905" y="1249"/>
                    </a:lnTo>
                    <a:lnTo>
                      <a:pt x="896" y="1243"/>
                    </a:lnTo>
                    <a:lnTo>
                      <a:pt x="885" y="1237"/>
                    </a:lnTo>
                    <a:lnTo>
                      <a:pt x="874" y="1231"/>
                    </a:lnTo>
                    <a:lnTo>
                      <a:pt x="863" y="1223"/>
                    </a:lnTo>
                    <a:lnTo>
                      <a:pt x="852" y="1215"/>
                    </a:lnTo>
                    <a:lnTo>
                      <a:pt x="843" y="1209"/>
                    </a:lnTo>
                    <a:lnTo>
                      <a:pt x="834" y="1201"/>
                    </a:lnTo>
                    <a:lnTo>
                      <a:pt x="822" y="1193"/>
                    </a:lnTo>
                    <a:lnTo>
                      <a:pt x="812" y="1186"/>
                    </a:lnTo>
                    <a:lnTo>
                      <a:pt x="801" y="1178"/>
                    </a:lnTo>
                    <a:lnTo>
                      <a:pt x="792" y="1172"/>
                    </a:lnTo>
                    <a:lnTo>
                      <a:pt x="795" y="1172"/>
                    </a:lnTo>
                    <a:lnTo>
                      <a:pt x="798" y="1172"/>
                    </a:lnTo>
                    <a:lnTo>
                      <a:pt x="804" y="1172"/>
                    </a:lnTo>
                    <a:lnTo>
                      <a:pt x="812" y="1173"/>
                    </a:lnTo>
                    <a:lnTo>
                      <a:pt x="820" y="1173"/>
                    </a:lnTo>
                    <a:lnTo>
                      <a:pt x="829" y="1176"/>
                    </a:lnTo>
                    <a:lnTo>
                      <a:pt x="839" y="1176"/>
                    </a:lnTo>
                    <a:lnTo>
                      <a:pt x="848" y="1178"/>
                    </a:lnTo>
                    <a:lnTo>
                      <a:pt x="856" y="1178"/>
                    </a:lnTo>
                    <a:lnTo>
                      <a:pt x="865" y="1179"/>
                    </a:lnTo>
                    <a:lnTo>
                      <a:pt x="873" y="1181"/>
                    </a:lnTo>
                    <a:lnTo>
                      <a:pt x="880" y="1183"/>
                    </a:lnTo>
                    <a:lnTo>
                      <a:pt x="891" y="1183"/>
                    </a:lnTo>
                    <a:lnTo>
                      <a:pt x="899" y="1183"/>
                    </a:lnTo>
                    <a:lnTo>
                      <a:pt x="894" y="1172"/>
                    </a:lnTo>
                    <a:lnTo>
                      <a:pt x="887" y="1164"/>
                    </a:lnTo>
                    <a:lnTo>
                      <a:pt x="877" y="1153"/>
                    </a:lnTo>
                    <a:lnTo>
                      <a:pt x="866" y="1144"/>
                    </a:lnTo>
                    <a:lnTo>
                      <a:pt x="851" y="1133"/>
                    </a:lnTo>
                    <a:lnTo>
                      <a:pt x="834" y="1124"/>
                    </a:lnTo>
                    <a:lnTo>
                      <a:pt x="817" y="1111"/>
                    </a:lnTo>
                    <a:lnTo>
                      <a:pt x="801" y="1102"/>
                    </a:lnTo>
                    <a:lnTo>
                      <a:pt x="781" y="1091"/>
                    </a:lnTo>
                    <a:lnTo>
                      <a:pt x="763" y="1080"/>
                    </a:lnTo>
                    <a:lnTo>
                      <a:pt x="744" y="1070"/>
                    </a:lnTo>
                    <a:lnTo>
                      <a:pt x="726" y="1062"/>
                    </a:lnTo>
                    <a:lnTo>
                      <a:pt x="707" y="1053"/>
                    </a:lnTo>
                    <a:lnTo>
                      <a:pt x="693" y="1046"/>
                    </a:lnTo>
                    <a:lnTo>
                      <a:pt x="678" y="1039"/>
                    </a:lnTo>
                    <a:lnTo>
                      <a:pt x="667" y="1034"/>
                    </a:lnTo>
                    <a:lnTo>
                      <a:pt x="770" y="1025"/>
                    </a:lnTo>
                    <a:lnTo>
                      <a:pt x="775" y="1026"/>
                    </a:lnTo>
                    <a:lnTo>
                      <a:pt x="777" y="1022"/>
                    </a:lnTo>
                    <a:lnTo>
                      <a:pt x="770" y="1009"/>
                    </a:lnTo>
                    <a:lnTo>
                      <a:pt x="760" y="995"/>
                    </a:lnTo>
                    <a:lnTo>
                      <a:pt x="743" y="975"/>
                    </a:lnTo>
                    <a:lnTo>
                      <a:pt x="722" y="952"/>
                    </a:lnTo>
                    <a:lnTo>
                      <a:pt x="698" y="929"/>
                    </a:lnTo>
                    <a:lnTo>
                      <a:pt x="671" y="906"/>
                    </a:lnTo>
                    <a:lnTo>
                      <a:pt x="639" y="879"/>
                    </a:lnTo>
                    <a:lnTo>
                      <a:pt x="605" y="859"/>
                    </a:lnTo>
                    <a:lnTo>
                      <a:pt x="569" y="839"/>
                    </a:lnTo>
                    <a:lnTo>
                      <a:pt x="532" y="824"/>
                    </a:lnTo>
                    <a:lnTo>
                      <a:pt x="493" y="813"/>
                    </a:lnTo>
                    <a:lnTo>
                      <a:pt x="455" y="808"/>
                    </a:lnTo>
                    <a:lnTo>
                      <a:pt x="416" y="810"/>
                    </a:lnTo>
                    <a:lnTo>
                      <a:pt x="377" y="822"/>
                    </a:lnTo>
                    <a:lnTo>
                      <a:pt x="371" y="834"/>
                    </a:lnTo>
                    <a:lnTo>
                      <a:pt x="368" y="848"/>
                    </a:lnTo>
                    <a:lnTo>
                      <a:pt x="365" y="861"/>
                    </a:lnTo>
                    <a:lnTo>
                      <a:pt x="360" y="876"/>
                    </a:lnTo>
                    <a:lnTo>
                      <a:pt x="356" y="890"/>
                    </a:lnTo>
                    <a:lnTo>
                      <a:pt x="353" y="904"/>
                    </a:lnTo>
                    <a:lnTo>
                      <a:pt x="346" y="918"/>
                    </a:lnTo>
                    <a:lnTo>
                      <a:pt x="343" y="932"/>
                    </a:lnTo>
                    <a:lnTo>
                      <a:pt x="337" y="944"/>
                    </a:lnTo>
                    <a:lnTo>
                      <a:pt x="333" y="957"/>
                    </a:lnTo>
                    <a:lnTo>
                      <a:pt x="326" y="969"/>
                    </a:lnTo>
                    <a:lnTo>
                      <a:pt x="320" y="983"/>
                    </a:lnTo>
                    <a:lnTo>
                      <a:pt x="312" y="994"/>
                    </a:lnTo>
                    <a:lnTo>
                      <a:pt x="305" y="1006"/>
                    </a:lnTo>
                    <a:lnTo>
                      <a:pt x="295" y="1017"/>
                    </a:lnTo>
                    <a:lnTo>
                      <a:pt x="286" y="1028"/>
                    </a:lnTo>
                    <a:lnTo>
                      <a:pt x="281" y="1028"/>
                    </a:lnTo>
                    <a:lnTo>
                      <a:pt x="275" y="1028"/>
                    </a:lnTo>
                    <a:lnTo>
                      <a:pt x="271" y="1025"/>
                    </a:lnTo>
                    <a:lnTo>
                      <a:pt x="271" y="1022"/>
                    </a:lnTo>
                    <a:lnTo>
                      <a:pt x="277" y="1009"/>
                    </a:lnTo>
                    <a:lnTo>
                      <a:pt x="283" y="995"/>
                    </a:lnTo>
                    <a:lnTo>
                      <a:pt x="289" y="983"/>
                    </a:lnTo>
                    <a:lnTo>
                      <a:pt x="295" y="971"/>
                    </a:lnTo>
                    <a:lnTo>
                      <a:pt x="297" y="960"/>
                    </a:lnTo>
                    <a:lnTo>
                      <a:pt x="295" y="949"/>
                    </a:lnTo>
                    <a:lnTo>
                      <a:pt x="292" y="944"/>
                    </a:lnTo>
                    <a:lnTo>
                      <a:pt x="289" y="938"/>
                    </a:lnTo>
                    <a:lnTo>
                      <a:pt x="283" y="935"/>
                    </a:lnTo>
                    <a:lnTo>
                      <a:pt x="277" y="932"/>
                    </a:lnTo>
                    <a:lnTo>
                      <a:pt x="234" y="1034"/>
                    </a:lnTo>
                    <a:lnTo>
                      <a:pt x="224" y="1034"/>
                    </a:lnTo>
                    <a:lnTo>
                      <a:pt x="216" y="1031"/>
                    </a:lnTo>
                    <a:lnTo>
                      <a:pt x="207" y="1025"/>
                    </a:lnTo>
                    <a:lnTo>
                      <a:pt x="203" y="1017"/>
                    </a:lnTo>
                    <a:lnTo>
                      <a:pt x="198" y="1009"/>
                    </a:lnTo>
                    <a:lnTo>
                      <a:pt x="198" y="1003"/>
                    </a:lnTo>
                    <a:lnTo>
                      <a:pt x="195" y="995"/>
                    </a:lnTo>
                    <a:lnTo>
                      <a:pt x="195" y="988"/>
                    </a:lnTo>
                    <a:lnTo>
                      <a:pt x="193" y="975"/>
                    </a:lnTo>
                    <a:lnTo>
                      <a:pt x="193" y="963"/>
                    </a:lnTo>
                    <a:lnTo>
                      <a:pt x="193" y="949"/>
                    </a:lnTo>
                    <a:lnTo>
                      <a:pt x="196" y="935"/>
                    </a:lnTo>
                    <a:lnTo>
                      <a:pt x="215" y="899"/>
                    </a:lnTo>
                    <a:lnTo>
                      <a:pt x="213" y="893"/>
                    </a:lnTo>
                    <a:lnTo>
                      <a:pt x="212" y="887"/>
                    </a:lnTo>
                    <a:lnTo>
                      <a:pt x="206" y="879"/>
                    </a:lnTo>
                    <a:lnTo>
                      <a:pt x="203" y="871"/>
                    </a:lnTo>
                    <a:lnTo>
                      <a:pt x="195" y="861"/>
                    </a:lnTo>
                    <a:lnTo>
                      <a:pt x="189" y="853"/>
                    </a:lnTo>
                    <a:lnTo>
                      <a:pt x="181" y="842"/>
                    </a:lnTo>
                    <a:lnTo>
                      <a:pt x="173" y="833"/>
                    </a:lnTo>
                    <a:lnTo>
                      <a:pt x="164" y="820"/>
                    </a:lnTo>
                    <a:lnTo>
                      <a:pt x="156" y="813"/>
                    </a:lnTo>
                    <a:lnTo>
                      <a:pt x="147" y="802"/>
                    </a:lnTo>
                    <a:lnTo>
                      <a:pt x="141" y="796"/>
                    </a:lnTo>
                    <a:lnTo>
                      <a:pt x="133" y="786"/>
                    </a:lnTo>
                    <a:lnTo>
                      <a:pt x="127" y="779"/>
                    </a:lnTo>
                    <a:lnTo>
                      <a:pt x="121" y="772"/>
                    </a:lnTo>
                    <a:lnTo>
                      <a:pt x="117" y="769"/>
                    </a:lnTo>
                    <a:lnTo>
                      <a:pt x="125" y="763"/>
                    </a:lnTo>
                    <a:lnTo>
                      <a:pt x="138" y="766"/>
                    </a:lnTo>
                    <a:lnTo>
                      <a:pt x="145" y="769"/>
                    </a:lnTo>
                    <a:lnTo>
                      <a:pt x="153" y="772"/>
                    </a:lnTo>
                    <a:lnTo>
                      <a:pt x="161" y="777"/>
                    </a:lnTo>
                    <a:lnTo>
                      <a:pt x="172" y="783"/>
                    </a:lnTo>
                    <a:lnTo>
                      <a:pt x="179" y="788"/>
                    </a:lnTo>
                    <a:lnTo>
                      <a:pt x="189" y="794"/>
                    </a:lnTo>
                    <a:lnTo>
                      <a:pt x="198" y="799"/>
                    </a:lnTo>
                    <a:lnTo>
                      <a:pt x="207" y="805"/>
                    </a:lnTo>
                    <a:lnTo>
                      <a:pt x="215" y="810"/>
                    </a:lnTo>
                    <a:lnTo>
                      <a:pt x="223" y="814"/>
                    </a:lnTo>
                    <a:lnTo>
                      <a:pt x="229" y="819"/>
                    </a:lnTo>
                    <a:lnTo>
                      <a:pt x="237" y="822"/>
                    </a:lnTo>
                    <a:lnTo>
                      <a:pt x="246" y="820"/>
                    </a:lnTo>
                    <a:lnTo>
                      <a:pt x="252" y="819"/>
                    </a:lnTo>
                    <a:lnTo>
                      <a:pt x="257" y="814"/>
                    </a:lnTo>
                    <a:lnTo>
                      <a:pt x="258" y="813"/>
                    </a:lnTo>
                    <a:lnTo>
                      <a:pt x="260" y="808"/>
                    </a:lnTo>
                    <a:lnTo>
                      <a:pt x="261" y="802"/>
                    </a:lnTo>
                    <a:lnTo>
                      <a:pt x="264" y="797"/>
                    </a:lnTo>
                    <a:lnTo>
                      <a:pt x="271" y="794"/>
                    </a:lnTo>
                    <a:lnTo>
                      <a:pt x="192" y="686"/>
                    </a:lnTo>
                    <a:lnTo>
                      <a:pt x="329" y="766"/>
                    </a:lnTo>
                    <a:lnTo>
                      <a:pt x="377" y="757"/>
                    </a:lnTo>
                    <a:lnTo>
                      <a:pt x="371" y="748"/>
                    </a:lnTo>
                    <a:lnTo>
                      <a:pt x="367" y="740"/>
                    </a:lnTo>
                    <a:lnTo>
                      <a:pt x="362" y="732"/>
                    </a:lnTo>
                    <a:lnTo>
                      <a:pt x="357" y="724"/>
                    </a:lnTo>
                    <a:lnTo>
                      <a:pt x="353" y="718"/>
                    </a:lnTo>
                    <a:lnTo>
                      <a:pt x="346" y="711"/>
                    </a:lnTo>
                    <a:lnTo>
                      <a:pt x="342" y="703"/>
                    </a:lnTo>
                    <a:lnTo>
                      <a:pt x="339" y="695"/>
                    </a:lnTo>
                    <a:lnTo>
                      <a:pt x="333" y="687"/>
                    </a:lnTo>
                    <a:lnTo>
                      <a:pt x="326" y="680"/>
                    </a:lnTo>
                    <a:lnTo>
                      <a:pt x="322" y="673"/>
                    </a:lnTo>
                    <a:lnTo>
                      <a:pt x="317" y="666"/>
                    </a:lnTo>
                    <a:lnTo>
                      <a:pt x="311" y="658"/>
                    </a:lnTo>
                    <a:lnTo>
                      <a:pt x="306" y="652"/>
                    </a:lnTo>
                    <a:lnTo>
                      <a:pt x="302" y="644"/>
                    </a:lnTo>
                    <a:lnTo>
                      <a:pt x="295" y="638"/>
                    </a:lnTo>
                    <a:lnTo>
                      <a:pt x="303" y="638"/>
                    </a:lnTo>
                    <a:lnTo>
                      <a:pt x="312" y="641"/>
                    </a:lnTo>
                    <a:lnTo>
                      <a:pt x="320" y="641"/>
                    </a:lnTo>
                    <a:lnTo>
                      <a:pt x="329" y="646"/>
                    </a:lnTo>
                    <a:lnTo>
                      <a:pt x="339" y="647"/>
                    </a:lnTo>
                    <a:lnTo>
                      <a:pt x="348" y="652"/>
                    </a:lnTo>
                    <a:lnTo>
                      <a:pt x="359" y="656"/>
                    </a:lnTo>
                    <a:lnTo>
                      <a:pt x="368" y="661"/>
                    </a:lnTo>
                    <a:lnTo>
                      <a:pt x="376" y="666"/>
                    </a:lnTo>
                    <a:lnTo>
                      <a:pt x="385" y="670"/>
                    </a:lnTo>
                    <a:lnTo>
                      <a:pt x="391" y="675"/>
                    </a:lnTo>
                    <a:lnTo>
                      <a:pt x="401" y="681"/>
                    </a:lnTo>
                    <a:lnTo>
                      <a:pt x="408" y="686"/>
                    </a:lnTo>
                    <a:lnTo>
                      <a:pt x="416" y="692"/>
                    </a:lnTo>
                    <a:lnTo>
                      <a:pt x="421" y="698"/>
                    </a:lnTo>
                    <a:lnTo>
                      <a:pt x="427" y="706"/>
                    </a:lnTo>
                    <a:lnTo>
                      <a:pt x="452" y="698"/>
                    </a:lnTo>
                    <a:lnTo>
                      <a:pt x="427" y="638"/>
                    </a:lnTo>
                    <a:lnTo>
                      <a:pt x="510" y="694"/>
                    </a:lnTo>
                    <a:lnTo>
                      <a:pt x="526" y="686"/>
                    </a:lnTo>
                    <a:lnTo>
                      <a:pt x="504" y="653"/>
                    </a:lnTo>
                    <a:lnTo>
                      <a:pt x="481" y="627"/>
                    </a:lnTo>
                    <a:lnTo>
                      <a:pt x="455" y="602"/>
                    </a:lnTo>
                    <a:lnTo>
                      <a:pt x="428" y="582"/>
                    </a:lnTo>
                    <a:lnTo>
                      <a:pt x="399" y="564"/>
                    </a:lnTo>
                    <a:lnTo>
                      <a:pt x="371" y="550"/>
                    </a:lnTo>
                    <a:lnTo>
                      <a:pt x="340" y="536"/>
                    </a:lnTo>
                    <a:lnTo>
                      <a:pt x="312" y="525"/>
                    </a:lnTo>
                    <a:lnTo>
                      <a:pt x="281" y="511"/>
                    </a:lnTo>
                    <a:lnTo>
                      <a:pt x="252" y="499"/>
                    </a:lnTo>
                    <a:lnTo>
                      <a:pt x="223" y="486"/>
                    </a:lnTo>
                    <a:lnTo>
                      <a:pt x="195" y="472"/>
                    </a:lnTo>
                    <a:lnTo>
                      <a:pt x="167" y="457"/>
                    </a:lnTo>
                    <a:lnTo>
                      <a:pt x="141" y="440"/>
                    </a:lnTo>
                    <a:lnTo>
                      <a:pt x="116" y="420"/>
                    </a:lnTo>
                    <a:lnTo>
                      <a:pt x="96" y="396"/>
                    </a:lnTo>
                    <a:lnTo>
                      <a:pt x="305" y="440"/>
                    </a:lnTo>
                    <a:lnTo>
                      <a:pt x="308" y="434"/>
                    </a:lnTo>
                    <a:lnTo>
                      <a:pt x="308" y="427"/>
                    </a:lnTo>
                    <a:lnTo>
                      <a:pt x="298" y="417"/>
                    </a:lnTo>
                    <a:lnTo>
                      <a:pt x="288" y="407"/>
                    </a:lnTo>
                    <a:lnTo>
                      <a:pt x="269" y="393"/>
                    </a:lnTo>
                    <a:lnTo>
                      <a:pt x="251" y="379"/>
                    </a:lnTo>
                    <a:lnTo>
                      <a:pt x="226" y="365"/>
                    </a:lnTo>
                    <a:lnTo>
                      <a:pt x="204" y="352"/>
                    </a:lnTo>
                    <a:lnTo>
                      <a:pt x="178" y="336"/>
                    </a:lnTo>
                    <a:lnTo>
                      <a:pt x="153" y="324"/>
                    </a:lnTo>
                    <a:lnTo>
                      <a:pt x="128" y="311"/>
                    </a:lnTo>
                    <a:lnTo>
                      <a:pt x="108" y="299"/>
                    </a:lnTo>
                    <a:lnTo>
                      <a:pt x="88" y="288"/>
                    </a:lnTo>
                    <a:lnTo>
                      <a:pt x="73" y="280"/>
                    </a:lnTo>
                    <a:lnTo>
                      <a:pt x="62" y="274"/>
                    </a:lnTo>
                    <a:lnTo>
                      <a:pt x="57" y="273"/>
                    </a:lnTo>
                    <a:lnTo>
                      <a:pt x="66" y="270"/>
                    </a:lnTo>
                    <a:lnTo>
                      <a:pt x="77" y="270"/>
                    </a:lnTo>
                    <a:lnTo>
                      <a:pt x="85" y="270"/>
                    </a:lnTo>
                    <a:lnTo>
                      <a:pt x="96" y="273"/>
                    </a:lnTo>
                    <a:lnTo>
                      <a:pt x="104" y="273"/>
                    </a:lnTo>
                    <a:lnTo>
                      <a:pt x="114" y="276"/>
                    </a:lnTo>
                    <a:lnTo>
                      <a:pt x="122" y="279"/>
                    </a:lnTo>
                    <a:lnTo>
                      <a:pt x="133" y="283"/>
                    </a:lnTo>
                    <a:lnTo>
                      <a:pt x="141" y="285"/>
                    </a:lnTo>
                    <a:lnTo>
                      <a:pt x="150" y="290"/>
                    </a:lnTo>
                    <a:lnTo>
                      <a:pt x="158" y="291"/>
                    </a:lnTo>
                    <a:lnTo>
                      <a:pt x="167" y="296"/>
                    </a:lnTo>
                    <a:lnTo>
                      <a:pt x="176" y="297"/>
                    </a:lnTo>
                    <a:lnTo>
                      <a:pt x="186" y="297"/>
                    </a:lnTo>
                    <a:lnTo>
                      <a:pt x="195" y="299"/>
                    </a:lnTo>
                    <a:lnTo>
                      <a:pt x="206" y="300"/>
                    </a:lnTo>
                    <a:lnTo>
                      <a:pt x="99" y="191"/>
                    </a:lnTo>
                    <a:lnTo>
                      <a:pt x="0" y="118"/>
                    </a:lnTo>
                    <a:lnTo>
                      <a:pt x="39" y="122"/>
                    </a:lnTo>
                    <a:lnTo>
                      <a:pt x="1" y="44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11" name="Freeform 51"/>
              <p:cNvSpPr>
                <a:spLocks/>
              </p:cNvSpPr>
              <p:nvPr/>
            </p:nvSpPr>
            <p:spPr bwMode="auto">
              <a:xfrm>
                <a:off x="274" y="2382"/>
                <a:ext cx="496" cy="609"/>
              </a:xfrm>
              <a:custGeom>
                <a:avLst/>
                <a:gdLst>
                  <a:gd name="T0" fmla="*/ 879 w 992"/>
                  <a:gd name="T1" fmla="*/ 108 h 1216"/>
                  <a:gd name="T2" fmla="*/ 851 w 992"/>
                  <a:gd name="T3" fmla="*/ 161 h 1216"/>
                  <a:gd name="T4" fmla="*/ 803 w 992"/>
                  <a:gd name="T5" fmla="*/ 243 h 1216"/>
                  <a:gd name="T6" fmla="*/ 758 w 992"/>
                  <a:gd name="T7" fmla="*/ 320 h 1216"/>
                  <a:gd name="T8" fmla="*/ 739 w 992"/>
                  <a:gd name="T9" fmla="*/ 356 h 1216"/>
                  <a:gd name="T10" fmla="*/ 761 w 992"/>
                  <a:gd name="T11" fmla="*/ 364 h 1216"/>
                  <a:gd name="T12" fmla="*/ 992 w 992"/>
                  <a:gd name="T13" fmla="*/ 189 h 1216"/>
                  <a:gd name="T14" fmla="*/ 930 w 992"/>
                  <a:gd name="T15" fmla="*/ 323 h 1216"/>
                  <a:gd name="T16" fmla="*/ 795 w 992"/>
                  <a:gd name="T17" fmla="*/ 422 h 1216"/>
                  <a:gd name="T18" fmla="*/ 640 w 992"/>
                  <a:gd name="T19" fmla="*/ 495 h 1216"/>
                  <a:gd name="T20" fmla="*/ 538 w 992"/>
                  <a:gd name="T21" fmla="*/ 552 h 1216"/>
                  <a:gd name="T22" fmla="*/ 503 w 992"/>
                  <a:gd name="T23" fmla="*/ 600 h 1216"/>
                  <a:gd name="T24" fmla="*/ 619 w 992"/>
                  <a:gd name="T25" fmla="*/ 607 h 1216"/>
                  <a:gd name="T26" fmla="*/ 580 w 992"/>
                  <a:gd name="T27" fmla="*/ 631 h 1216"/>
                  <a:gd name="T28" fmla="*/ 538 w 992"/>
                  <a:gd name="T29" fmla="*/ 656 h 1216"/>
                  <a:gd name="T30" fmla="*/ 498 w 992"/>
                  <a:gd name="T31" fmla="*/ 682 h 1216"/>
                  <a:gd name="T32" fmla="*/ 472 w 992"/>
                  <a:gd name="T33" fmla="*/ 721 h 1216"/>
                  <a:gd name="T34" fmla="*/ 529 w 992"/>
                  <a:gd name="T35" fmla="*/ 712 h 1216"/>
                  <a:gd name="T36" fmla="*/ 608 w 992"/>
                  <a:gd name="T37" fmla="*/ 695 h 1216"/>
                  <a:gd name="T38" fmla="*/ 684 w 992"/>
                  <a:gd name="T39" fmla="*/ 681 h 1216"/>
                  <a:gd name="T40" fmla="*/ 730 w 992"/>
                  <a:gd name="T41" fmla="*/ 684 h 1216"/>
                  <a:gd name="T42" fmla="*/ 665 w 992"/>
                  <a:gd name="T43" fmla="*/ 712 h 1216"/>
                  <a:gd name="T44" fmla="*/ 549 w 992"/>
                  <a:gd name="T45" fmla="*/ 764 h 1216"/>
                  <a:gd name="T46" fmla="*/ 442 w 992"/>
                  <a:gd name="T47" fmla="*/ 820 h 1216"/>
                  <a:gd name="T48" fmla="*/ 411 w 992"/>
                  <a:gd name="T49" fmla="*/ 856 h 1216"/>
                  <a:gd name="T50" fmla="*/ 645 w 992"/>
                  <a:gd name="T51" fmla="*/ 836 h 1216"/>
                  <a:gd name="T52" fmla="*/ 498 w 992"/>
                  <a:gd name="T53" fmla="*/ 896 h 1216"/>
                  <a:gd name="T54" fmla="*/ 343 w 992"/>
                  <a:gd name="T55" fmla="*/ 966 h 1216"/>
                  <a:gd name="T56" fmla="*/ 257 w 992"/>
                  <a:gd name="T57" fmla="*/ 1021 h 1216"/>
                  <a:gd name="T58" fmla="*/ 210 w 992"/>
                  <a:gd name="T59" fmla="*/ 1057 h 1216"/>
                  <a:gd name="T60" fmla="*/ 159 w 992"/>
                  <a:gd name="T61" fmla="*/ 1106 h 1216"/>
                  <a:gd name="T62" fmla="*/ 113 w 992"/>
                  <a:gd name="T63" fmla="*/ 1158 h 1216"/>
                  <a:gd name="T64" fmla="*/ 62 w 992"/>
                  <a:gd name="T65" fmla="*/ 1204 h 1216"/>
                  <a:gd name="T66" fmla="*/ 12 w 992"/>
                  <a:gd name="T67" fmla="*/ 1144 h 1216"/>
                  <a:gd name="T68" fmla="*/ 28 w 992"/>
                  <a:gd name="T69" fmla="*/ 1097 h 1216"/>
                  <a:gd name="T70" fmla="*/ 32 w 992"/>
                  <a:gd name="T71" fmla="*/ 1046 h 1216"/>
                  <a:gd name="T72" fmla="*/ 18 w 992"/>
                  <a:gd name="T73" fmla="*/ 1007 h 1216"/>
                  <a:gd name="T74" fmla="*/ 37 w 992"/>
                  <a:gd name="T75" fmla="*/ 925 h 1216"/>
                  <a:gd name="T76" fmla="*/ 120 w 992"/>
                  <a:gd name="T77" fmla="*/ 789 h 1216"/>
                  <a:gd name="T78" fmla="*/ 212 w 992"/>
                  <a:gd name="T79" fmla="*/ 661 h 1216"/>
                  <a:gd name="T80" fmla="*/ 311 w 992"/>
                  <a:gd name="T81" fmla="*/ 534 h 1216"/>
                  <a:gd name="T82" fmla="*/ 334 w 992"/>
                  <a:gd name="T83" fmla="*/ 542 h 1216"/>
                  <a:gd name="T84" fmla="*/ 261 w 992"/>
                  <a:gd name="T85" fmla="*/ 676 h 1216"/>
                  <a:gd name="T86" fmla="*/ 178 w 992"/>
                  <a:gd name="T87" fmla="*/ 808 h 1216"/>
                  <a:gd name="T88" fmla="*/ 100 w 992"/>
                  <a:gd name="T89" fmla="*/ 941 h 1216"/>
                  <a:gd name="T90" fmla="*/ 120 w 992"/>
                  <a:gd name="T91" fmla="*/ 1029 h 1216"/>
                  <a:gd name="T92" fmla="*/ 284 w 992"/>
                  <a:gd name="T93" fmla="*/ 806 h 1216"/>
                  <a:gd name="T94" fmla="*/ 513 w 992"/>
                  <a:gd name="T95" fmla="*/ 460 h 1216"/>
                  <a:gd name="T96" fmla="*/ 716 w 992"/>
                  <a:gd name="T97" fmla="*/ 138 h 1216"/>
                  <a:gd name="T98" fmla="*/ 795 w 992"/>
                  <a:gd name="T99" fmla="*/ 0 h 121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92"/>
                  <a:gd name="T151" fmla="*/ 0 h 1216"/>
                  <a:gd name="T152" fmla="*/ 992 w 992"/>
                  <a:gd name="T153" fmla="*/ 1216 h 121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92" h="1216">
                    <a:moveTo>
                      <a:pt x="795" y="0"/>
                    </a:moveTo>
                    <a:lnTo>
                      <a:pt x="859" y="37"/>
                    </a:lnTo>
                    <a:lnTo>
                      <a:pt x="724" y="235"/>
                    </a:lnTo>
                    <a:lnTo>
                      <a:pt x="879" y="108"/>
                    </a:lnTo>
                    <a:lnTo>
                      <a:pt x="872" y="116"/>
                    </a:lnTo>
                    <a:lnTo>
                      <a:pt x="868" y="128"/>
                    </a:lnTo>
                    <a:lnTo>
                      <a:pt x="859" y="142"/>
                    </a:lnTo>
                    <a:lnTo>
                      <a:pt x="851" y="161"/>
                    </a:lnTo>
                    <a:lnTo>
                      <a:pt x="838" y="179"/>
                    </a:lnTo>
                    <a:lnTo>
                      <a:pt x="826" y="200"/>
                    </a:lnTo>
                    <a:lnTo>
                      <a:pt x="814" y="221"/>
                    </a:lnTo>
                    <a:lnTo>
                      <a:pt x="803" y="243"/>
                    </a:lnTo>
                    <a:lnTo>
                      <a:pt x="790" y="263"/>
                    </a:lnTo>
                    <a:lnTo>
                      <a:pt x="778" y="285"/>
                    </a:lnTo>
                    <a:lnTo>
                      <a:pt x="767" y="302"/>
                    </a:lnTo>
                    <a:lnTo>
                      <a:pt x="758" y="320"/>
                    </a:lnTo>
                    <a:lnTo>
                      <a:pt x="750" y="333"/>
                    </a:lnTo>
                    <a:lnTo>
                      <a:pt x="744" y="345"/>
                    </a:lnTo>
                    <a:lnTo>
                      <a:pt x="739" y="351"/>
                    </a:lnTo>
                    <a:lnTo>
                      <a:pt x="739" y="356"/>
                    </a:lnTo>
                    <a:lnTo>
                      <a:pt x="739" y="364"/>
                    </a:lnTo>
                    <a:lnTo>
                      <a:pt x="749" y="365"/>
                    </a:lnTo>
                    <a:lnTo>
                      <a:pt x="753" y="364"/>
                    </a:lnTo>
                    <a:lnTo>
                      <a:pt x="761" y="364"/>
                    </a:lnTo>
                    <a:lnTo>
                      <a:pt x="769" y="362"/>
                    </a:lnTo>
                    <a:lnTo>
                      <a:pt x="777" y="362"/>
                    </a:lnTo>
                    <a:lnTo>
                      <a:pt x="990" y="150"/>
                    </a:lnTo>
                    <a:lnTo>
                      <a:pt x="992" y="189"/>
                    </a:lnTo>
                    <a:lnTo>
                      <a:pt x="987" y="226"/>
                    </a:lnTo>
                    <a:lnTo>
                      <a:pt x="973" y="261"/>
                    </a:lnTo>
                    <a:lnTo>
                      <a:pt x="954" y="294"/>
                    </a:lnTo>
                    <a:lnTo>
                      <a:pt x="930" y="323"/>
                    </a:lnTo>
                    <a:lnTo>
                      <a:pt x="900" y="351"/>
                    </a:lnTo>
                    <a:lnTo>
                      <a:pt x="868" y="378"/>
                    </a:lnTo>
                    <a:lnTo>
                      <a:pt x="832" y="402"/>
                    </a:lnTo>
                    <a:lnTo>
                      <a:pt x="795" y="422"/>
                    </a:lnTo>
                    <a:lnTo>
                      <a:pt x="756" y="443"/>
                    </a:lnTo>
                    <a:lnTo>
                      <a:pt x="716" y="461"/>
                    </a:lnTo>
                    <a:lnTo>
                      <a:pt x="679" y="481"/>
                    </a:lnTo>
                    <a:lnTo>
                      <a:pt x="640" y="495"/>
                    </a:lnTo>
                    <a:lnTo>
                      <a:pt x="605" y="512"/>
                    </a:lnTo>
                    <a:lnTo>
                      <a:pt x="572" y="526"/>
                    </a:lnTo>
                    <a:lnTo>
                      <a:pt x="546" y="540"/>
                    </a:lnTo>
                    <a:lnTo>
                      <a:pt x="538" y="552"/>
                    </a:lnTo>
                    <a:lnTo>
                      <a:pt x="531" y="565"/>
                    </a:lnTo>
                    <a:lnTo>
                      <a:pt x="523" y="577"/>
                    </a:lnTo>
                    <a:lnTo>
                      <a:pt x="513" y="590"/>
                    </a:lnTo>
                    <a:lnTo>
                      <a:pt x="503" y="600"/>
                    </a:lnTo>
                    <a:lnTo>
                      <a:pt x="493" y="611"/>
                    </a:lnTo>
                    <a:lnTo>
                      <a:pt x="481" y="622"/>
                    </a:lnTo>
                    <a:lnTo>
                      <a:pt x="472" y="634"/>
                    </a:lnTo>
                    <a:lnTo>
                      <a:pt x="619" y="607"/>
                    </a:lnTo>
                    <a:lnTo>
                      <a:pt x="608" y="613"/>
                    </a:lnTo>
                    <a:lnTo>
                      <a:pt x="600" y="619"/>
                    </a:lnTo>
                    <a:lnTo>
                      <a:pt x="589" y="625"/>
                    </a:lnTo>
                    <a:lnTo>
                      <a:pt x="580" y="631"/>
                    </a:lnTo>
                    <a:lnTo>
                      <a:pt x="569" y="636"/>
                    </a:lnTo>
                    <a:lnTo>
                      <a:pt x="558" y="642"/>
                    </a:lnTo>
                    <a:lnTo>
                      <a:pt x="548" y="648"/>
                    </a:lnTo>
                    <a:lnTo>
                      <a:pt x="538" y="656"/>
                    </a:lnTo>
                    <a:lnTo>
                      <a:pt x="526" y="661"/>
                    </a:lnTo>
                    <a:lnTo>
                      <a:pt x="515" y="667"/>
                    </a:lnTo>
                    <a:lnTo>
                      <a:pt x="506" y="675"/>
                    </a:lnTo>
                    <a:lnTo>
                      <a:pt x="498" y="682"/>
                    </a:lnTo>
                    <a:lnTo>
                      <a:pt x="489" y="690"/>
                    </a:lnTo>
                    <a:lnTo>
                      <a:pt x="483" y="699"/>
                    </a:lnTo>
                    <a:lnTo>
                      <a:pt x="475" y="709"/>
                    </a:lnTo>
                    <a:lnTo>
                      <a:pt x="472" y="721"/>
                    </a:lnTo>
                    <a:lnTo>
                      <a:pt x="481" y="720"/>
                    </a:lnTo>
                    <a:lnTo>
                      <a:pt x="495" y="718"/>
                    </a:lnTo>
                    <a:lnTo>
                      <a:pt x="510" y="713"/>
                    </a:lnTo>
                    <a:lnTo>
                      <a:pt x="529" y="712"/>
                    </a:lnTo>
                    <a:lnTo>
                      <a:pt x="548" y="707"/>
                    </a:lnTo>
                    <a:lnTo>
                      <a:pt x="568" y="703"/>
                    </a:lnTo>
                    <a:lnTo>
                      <a:pt x="588" y="699"/>
                    </a:lnTo>
                    <a:lnTo>
                      <a:pt x="608" y="695"/>
                    </a:lnTo>
                    <a:lnTo>
                      <a:pt x="628" y="690"/>
                    </a:lnTo>
                    <a:lnTo>
                      <a:pt x="647" y="687"/>
                    </a:lnTo>
                    <a:lnTo>
                      <a:pt x="667" y="682"/>
                    </a:lnTo>
                    <a:lnTo>
                      <a:pt x="684" y="681"/>
                    </a:lnTo>
                    <a:lnTo>
                      <a:pt x="698" y="679"/>
                    </a:lnTo>
                    <a:lnTo>
                      <a:pt x="712" y="679"/>
                    </a:lnTo>
                    <a:lnTo>
                      <a:pt x="722" y="681"/>
                    </a:lnTo>
                    <a:lnTo>
                      <a:pt x="730" y="684"/>
                    </a:lnTo>
                    <a:lnTo>
                      <a:pt x="722" y="687"/>
                    </a:lnTo>
                    <a:lnTo>
                      <a:pt x="707" y="693"/>
                    </a:lnTo>
                    <a:lnTo>
                      <a:pt x="687" y="701"/>
                    </a:lnTo>
                    <a:lnTo>
                      <a:pt x="665" y="712"/>
                    </a:lnTo>
                    <a:lnTo>
                      <a:pt x="637" y="723"/>
                    </a:lnTo>
                    <a:lnTo>
                      <a:pt x="608" y="737"/>
                    </a:lnTo>
                    <a:lnTo>
                      <a:pt x="578" y="751"/>
                    </a:lnTo>
                    <a:lnTo>
                      <a:pt x="549" y="764"/>
                    </a:lnTo>
                    <a:lnTo>
                      <a:pt x="518" y="778"/>
                    </a:lnTo>
                    <a:lnTo>
                      <a:pt x="490" y="792"/>
                    </a:lnTo>
                    <a:lnTo>
                      <a:pt x="464" y="806"/>
                    </a:lnTo>
                    <a:lnTo>
                      <a:pt x="442" y="820"/>
                    </a:lnTo>
                    <a:lnTo>
                      <a:pt x="424" y="829"/>
                    </a:lnTo>
                    <a:lnTo>
                      <a:pt x="414" y="842"/>
                    </a:lnTo>
                    <a:lnTo>
                      <a:pt x="408" y="850"/>
                    </a:lnTo>
                    <a:lnTo>
                      <a:pt x="411" y="856"/>
                    </a:lnTo>
                    <a:lnTo>
                      <a:pt x="708" y="816"/>
                    </a:lnTo>
                    <a:lnTo>
                      <a:pt x="695" y="819"/>
                    </a:lnTo>
                    <a:lnTo>
                      <a:pt x="673" y="826"/>
                    </a:lnTo>
                    <a:lnTo>
                      <a:pt x="645" y="836"/>
                    </a:lnTo>
                    <a:lnTo>
                      <a:pt x="614" y="850"/>
                    </a:lnTo>
                    <a:lnTo>
                      <a:pt x="575" y="863"/>
                    </a:lnTo>
                    <a:lnTo>
                      <a:pt x="538" y="880"/>
                    </a:lnTo>
                    <a:lnTo>
                      <a:pt x="498" y="896"/>
                    </a:lnTo>
                    <a:lnTo>
                      <a:pt x="458" y="915"/>
                    </a:lnTo>
                    <a:lnTo>
                      <a:pt x="416" y="932"/>
                    </a:lnTo>
                    <a:lnTo>
                      <a:pt x="377" y="949"/>
                    </a:lnTo>
                    <a:lnTo>
                      <a:pt x="343" y="966"/>
                    </a:lnTo>
                    <a:lnTo>
                      <a:pt x="314" y="983"/>
                    </a:lnTo>
                    <a:lnTo>
                      <a:pt x="288" y="997"/>
                    </a:lnTo>
                    <a:lnTo>
                      <a:pt x="269" y="1010"/>
                    </a:lnTo>
                    <a:lnTo>
                      <a:pt x="257" y="1021"/>
                    </a:lnTo>
                    <a:lnTo>
                      <a:pt x="255" y="1031"/>
                    </a:lnTo>
                    <a:lnTo>
                      <a:pt x="238" y="1038"/>
                    </a:lnTo>
                    <a:lnTo>
                      <a:pt x="224" y="1048"/>
                    </a:lnTo>
                    <a:lnTo>
                      <a:pt x="210" y="1057"/>
                    </a:lnTo>
                    <a:lnTo>
                      <a:pt x="198" y="1069"/>
                    </a:lnTo>
                    <a:lnTo>
                      <a:pt x="184" y="1082"/>
                    </a:lnTo>
                    <a:lnTo>
                      <a:pt x="172" y="1094"/>
                    </a:lnTo>
                    <a:lnTo>
                      <a:pt x="159" y="1106"/>
                    </a:lnTo>
                    <a:lnTo>
                      <a:pt x="148" y="1120"/>
                    </a:lnTo>
                    <a:lnTo>
                      <a:pt x="136" y="1133"/>
                    </a:lnTo>
                    <a:lnTo>
                      <a:pt x="125" y="1145"/>
                    </a:lnTo>
                    <a:lnTo>
                      <a:pt x="113" y="1158"/>
                    </a:lnTo>
                    <a:lnTo>
                      <a:pt x="102" y="1171"/>
                    </a:lnTo>
                    <a:lnTo>
                      <a:pt x="88" y="1182"/>
                    </a:lnTo>
                    <a:lnTo>
                      <a:pt x="76" y="1195"/>
                    </a:lnTo>
                    <a:lnTo>
                      <a:pt x="62" y="1204"/>
                    </a:lnTo>
                    <a:lnTo>
                      <a:pt x="48" y="1216"/>
                    </a:lnTo>
                    <a:lnTo>
                      <a:pt x="6" y="1162"/>
                    </a:lnTo>
                    <a:lnTo>
                      <a:pt x="9" y="1153"/>
                    </a:lnTo>
                    <a:lnTo>
                      <a:pt x="12" y="1144"/>
                    </a:lnTo>
                    <a:lnTo>
                      <a:pt x="17" y="1133"/>
                    </a:lnTo>
                    <a:lnTo>
                      <a:pt x="21" y="1122"/>
                    </a:lnTo>
                    <a:lnTo>
                      <a:pt x="25" y="1108"/>
                    </a:lnTo>
                    <a:lnTo>
                      <a:pt x="28" y="1097"/>
                    </a:lnTo>
                    <a:lnTo>
                      <a:pt x="31" y="1083"/>
                    </a:lnTo>
                    <a:lnTo>
                      <a:pt x="32" y="1072"/>
                    </a:lnTo>
                    <a:lnTo>
                      <a:pt x="32" y="1058"/>
                    </a:lnTo>
                    <a:lnTo>
                      <a:pt x="32" y="1046"/>
                    </a:lnTo>
                    <a:lnTo>
                      <a:pt x="31" y="1035"/>
                    </a:lnTo>
                    <a:lnTo>
                      <a:pt x="29" y="1024"/>
                    </a:lnTo>
                    <a:lnTo>
                      <a:pt x="25" y="1015"/>
                    </a:lnTo>
                    <a:lnTo>
                      <a:pt x="18" y="1007"/>
                    </a:lnTo>
                    <a:lnTo>
                      <a:pt x="9" y="1001"/>
                    </a:lnTo>
                    <a:lnTo>
                      <a:pt x="0" y="998"/>
                    </a:lnTo>
                    <a:lnTo>
                      <a:pt x="17" y="959"/>
                    </a:lnTo>
                    <a:lnTo>
                      <a:pt x="37" y="925"/>
                    </a:lnTo>
                    <a:lnTo>
                      <a:pt x="55" y="891"/>
                    </a:lnTo>
                    <a:lnTo>
                      <a:pt x="76" y="857"/>
                    </a:lnTo>
                    <a:lnTo>
                      <a:pt x="97" y="823"/>
                    </a:lnTo>
                    <a:lnTo>
                      <a:pt x="120" y="789"/>
                    </a:lnTo>
                    <a:lnTo>
                      <a:pt x="142" y="757"/>
                    </a:lnTo>
                    <a:lnTo>
                      <a:pt x="165" y="726"/>
                    </a:lnTo>
                    <a:lnTo>
                      <a:pt x="189" y="692"/>
                    </a:lnTo>
                    <a:lnTo>
                      <a:pt x="212" y="661"/>
                    </a:lnTo>
                    <a:lnTo>
                      <a:pt x="236" y="628"/>
                    </a:lnTo>
                    <a:lnTo>
                      <a:pt x="261" y="597"/>
                    </a:lnTo>
                    <a:lnTo>
                      <a:pt x="286" y="565"/>
                    </a:lnTo>
                    <a:lnTo>
                      <a:pt x="311" y="534"/>
                    </a:lnTo>
                    <a:lnTo>
                      <a:pt x="336" y="504"/>
                    </a:lnTo>
                    <a:lnTo>
                      <a:pt x="362" y="475"/>
                    </a:lnTo>
                    <a:lnTo>
                      <a:pt x="348" y="508"/>
                    </a:lnTo>
                    <a:lnTo>
                      <a:pt x="334" y="542"/>
                    </a:lnTo>
                    <a:lnTo>
                      <a:pt x="319" y="576"/>
                    </a:lnTo>
                    <a:lnTo>
                      <a:pt x="300" y="610"/>
                    </a:lnTo>
                    <a:lnTo>
                      <a:pt x="281" y="642"/>
                    </a:lnTo>
                    <a:lnTo>
                      <a:pt x="261" y="676"/>
                    </a:lnTo>
                    <a:lnTo>
                      <a:pt x="243" y="709"/>
                    </a:lnTo>
                    <a:lnTo>
                      <a:pt x="223" y="743"/>
                    </a:lnTo>
                    <a:lnTo>
                      <a:pt x="199" y="775"/>
                    </a:lnTo>
                    <a:lnTo>
                      <a:pt x="178" y="808"/>
                    </a:lnTo>
                    <a:lnTo>
                      <a:pt x="158" y="840"/>
                    </a:lnTo>
                    <a:lnTo>
                      <a:pt x="139" y="874"/>
                    </a:lnTo>
                    <a:lnTo>
                      <a:pt x="119" y="907"/>
                    </a:lnTo>
                    <a:lnTo>
                      <a:pt x="100" y="941"/>
                    </a:lnTo>
                    <a:lnTo>
                      <a:pt x="82" y="975"/>
                    </a:lnTo>
                    <a:lnTo>
                      <a:pt x="69" y="1010"/>
                    </a:lnTo>
                    <a:lnTo>
                      <a:pt x="100" y="1049"/>
                    </a:lnTo>
                    <a:lnTo>
                      <a:pt x="120" y="1029"/>
                    </a:lnTo>
                    <a:lnTo>
                      <a:pt x="151" y="993"/>
                    </a:lnTo>
                    <a:lnTo>
                      <a:pt x="189" y="942"/>
                    </a:lnTo>
                    <a:lnTo>
                      <a:pt x="235" y="880"/>
                    </a:lnTo>
                    <a:lnTo>
                      <a:pt x="284" y="806"/>
                    </a:lnTo>
                    <a:lnTo>
                      <a:pt x="339" y="727"/>
                    </a:lnTo>
                    <a:lnTo>
                      <a:pt x="397" y="641"/>
                    </a:lnTo>
                    <a:lnTo>
                      <a:pt x="456" y="552"/>
                    </a:lnTo>
                    <a:lnTo>
                      <a:pt x="513" y="460"/>
                    </a:lnTo>
                    <a:lnTo>
                      <a:pt x="571" y="371"/>
                    </a:lnTo>
                    <a:lnTo>
                      <a:pt x="623" y="286"/>
                    </a:lnTo>
                    <a:lnTo>
                      <a:pt x="673" y="209"/>
                    </a:lnTo>
                    <a:lnTo>
                      <a:pt x="716" y="138"/>
                    </a:lnTo>
                    <a:lnTo>
                      <a:pt x="750" y="77"/>
                    </a:lnTo>
                    <a:lnTo>
                      <a:pt x="778" y="31"/>
                    </a:lnTo>
                    <a:lnTo>
                      <a:pt x="7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12" name="Freeform 52"/>
              <p:cNvSpPr>
                <a:spLocks/>
              </p:cNvSpPr>
              <p:nvPr/>
            </p:nvSpPr>
            <p:spPr bwMode="auto">
              <a:xfrm>
                <a:off x="747" y="2488"/>
                <a:ext cx="232" cy="185"/>
              </a:xfrm>
              <a:custGeom>
                <a:avLst/>
                <a:gdLst>
                  <a:gd name="T0" fmla="*/ 212 w 464"/>
                  <a:gd name="T1" fmla="*/ 233 h 370"/>
                  <a:gd name="T2" fmla="*/ 219 w 464"/>
                  <a:gd name="T3" fmla="*/ 225 h 370"/>
                  <a:gd name="T4" fmla="*/ 238 w 464"/>
                  <a:gd name="T5" fmla="*/ 208 h 370"/>
                  <a:gd name="T6" fmla="*/ 258 w 464"/>
                  <a:gd name="T7" fmla="*/ 194 h 370"/>
                  <a:gd name="T8" fmla="*/ 271 w 464"/>
                  <a:gd name="T9" fmla="*/ 188 h 370"/>
                  <a:gd name="T10" fmla="*/ 354 w 464"/>
                  <a:gd name="T11" fmla="*/ 174 h 370"/>
                  <a:gd name="T12" fmla="*/ 416 w 464"/>
                  <a:gd name="T13" fmla="*/ 195 h 370"/>
                  <a:gd name="T14" fmla="*/ 384 w 464"/>
                  <a:gd name="T15" fmla="*/ 208 h 370"/>
                  <a:gd name="T16" fmla="*/ 349 w 464"/>
                  <a:gd name="T17" fmla="*/ 219 h 370"/>
                  <a:gd name="T18" fmla="*/ 317 w 464"/>
                  <a:gd name="T19" fmla="*/ 229 h 370"/>
                  <a:gd name="T20" fmla="*/ 284 w 464"/>
                  <a:gd name="T21" fmla="*/ 240 h 370"/>
                  <a:gd name="T22" fmla="*/ 252 w 464"/>
                  <a:gd name="T23" fmla="*/ 251 h 370"/>
                  <a:gd name="T24" fmla="*/ 221 w 464"/>
                  <a:gd name="T25" fmla="*/ 265 h 370"/>
                  <a:gd name="T26" fmla="*/ 190 w 464"/>
                  <a:gd name="T27" fmla="*/ 282 h 370"/>
                  <a:gd name="T28" fmla="*/ 195 w 464"/>
                  <a:gd name="T29" fmla="*/ 315 h 370"/>
                  <a:gd name="T30" fmla="*/ 219 w 464"/>
                  <a:gd name="T31" fmla="*/ 304 h 370"/>
                  <a:gd name="T32" fmla="*/ 252 w 464"/>
                  <a:gd name="T33" fmla="*/ 291 h 370"/>
                  <a:gd name="T34" fmla="*/ 289 w 464"/>
                  <a:gd name="T35" fmla="*/ 277 h 370"/>
                  <a:gd name="T36" fmla="*/ 329 w 464"/>
                  <a:gd name="T37" fmla="*/ 265 h 370"/>
                  <a:gd name="T38" fmla="*/ 370 w 464"/>
                  <a:gd name="T39" fmla="*/ 251 h 370"/>
                  <a:gd name="T40" fmla="*/ 407 w 464"/>
                  <a:gd name="T41" fmla="*/ 240 h 370"/>
                  <a:gd name="T42" fmla="*/ 438 w 464"/>
                  <a:gd name="T43" fmla="*/ 233 h 370"/>
                  <a:gd name="T44" fmla="*/ 461 w 464"/>
                  <a:gd name="T45" fmla="*/ 231 h 370"/>
                  <a:gd name="T46" fmla="*/ 447 w 464"/>
                  <a:gd name="T47" fmla="*/ 265 h 370"/>
                  <a:gd name="T48" fmla="*/ 413 w 464"/>
                  <a:gd name="T49" fmla="*/ 279 h 370"/>
                  <a:gd name="T50" fmla="*/ 380 w 464"/>
                  <a:gd name="T51" fmla="*/ 291 h 370"/>
                  <a:gd name="T52" fmla="*/ 345 w 464"/>
                  <a:gd name="T53" fmla="*/ 302 h 370"/>
                  <a:gd name="T54" fmla="*/ 309 w 464"/>
                  <a:gd name="T55" fmla="*/ 311 h 370"/>
                  <a:gd name="T56" fmla="*/ 272 w 464"/>
                  <a:gd name="T57" fmla="*/ 322 h 370"/>
                  <a:gd name="T58" fmla="*/ 238 w 464"/>
                  <a:gd name="T59" fmla="*/ 338 h 370"/>
                  <a:gd name="T60" fmla="*/ 209 w 464"/>
                  <a:gd name="T61" fmla="*/ 358 h 370"/>
                  <a:gd name="T62" fmla="*/ 181 w 464"/>
                  <a:gd name="T63" fmla="*/ 367 h 370"/>
                  <a:gd name="T64" fmla="*/ 148 w 464"/>
                  <a:gd name="T65" fmla="*/ 361 h 370"/>
                  <a:gd name="T66" fmla="*/ 113 w 464"/>
                  <a:gd name="T67" fmla="*/ 346 h 370"/>
                  <a:gd name="T68" fmla="*/ 77 w 464"/>
                  <a:gd name="T69" fmla="*/ 325 h 370"/>
                  <a:gd name="T70" fmla="*/ 43 w 464"/>
                  <a:gd name="T71" fmla="*/ 302 h 370"/>
                  <a:gd name="T72" fmla="*/ 17 w 464"/>
                  <a:gd name="T73" fmla="*/ 276 h 370"/>
                  <a:gd name="T74" fmla="*/ 1 w 464"/>
                  <a:gd name="T75" fmla="*/ 246 h 370"/>
                  <a:gd name="T76" fmla="*/ 1 w 464"/>
                  <a:gd name="T77" fmla="*/ 217 h 370"/>
                  <a:gd name="T78" fmla="*/ 114 w 464"/>
                  <a:gd name="T79" fmla="*/ 220 h 370"/>
                  <a:gd name="T80" fmla="*/ 117 w 464"/>
                  <a:gd name="T81" fmla="*/ 198 h 370"/>
                  <a:gd name="T82" fmla="*/ 127 w 464"/>
                  <a:gd name="T83" fmla="*/ 177 h 370"/>
                  <a:gd name="T84" fmla="*/ 136 w 464"/>
                  <a:gd name="T85" fmla="*/ 154 h 370"/>
                  <a:gd name="T86" fmla="*/ 147 w 464"/>
                  <a:gd name="T87" fmla="*/ 130 h 370"/>
                  <a:gd name="T88" fmla="*/ 158 w 464"/>
                  <a:gd name="T89" fmla="*/ 107 h 370"/>
                  <a:gd name="T90" fmla="*/ 168 w 464"/>
                  <a:gd name="T91" fmla="*/ 84 h 370"/>
                  <a:gd name="T92" fmla="*/ 179 w 464"/>
                  <a:gd name="T93" fmla="*/ 64 h 370"/>
                  <a:gd name="T94" fmla="*/ 189 w 464"/>
                  <a:gd name="T95" fmla="*/ 45 h 3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64"/>
                  <a:gd name="T145" fmla="*/ 0 h 370"/>
                  <a:gd name="T146" fmla="*/ 464 w 464"/>
                  <a:gd name="T147" fmla="*/ 370 h 3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64" h="370">
                    <a:moveTo>
                      <a:pt x="189" y="45"/>
                    </a:moveTo>
                    <a:lnTo>
                      <a:pt x="212" y="233"/>
                    </a:lnTo>
                    <a:lnTo>
                      <a:pt x="213" y="229"/>
                    </a:lnTo>
                    <a:lnTo>
                      <a:pt x="219" y="225"/>
                    </a:lnTo>
                    <a:lnTo>
                      <a:pt x="227" y="216"/>
                    </a:lnTo>
                    <a:lnTo>
                      <a:pt x="238" y="208"/>
                    </a:lnTo>
                    <a:lnTo>
                      <a:pt x="247" y="200"/>
                    </a:lnTo>
                    <a:lnTo>
                      <a:pt x="258" y="194"/>
                    </a:lnTo>
                    <a:lnTo>
                      <a:pt x="264" y="188"/>
                    </a:lnTo>
                    <a:lnTo>
                      <a:pt x="271" y="188"/>
                    </a:lnTo>
                    <a:lnTo>
                      <a:pt x="297" y="0"/>
                    </a:lnTo>
                    <a:lnTo>
                      <a:pt x="354" y="174"/>
                    </a:lnTo>
                    <a:lnTo>
                      <a:pt x="433" y="189"/>
                    </a:lnTo>
                    <a:lnTo>
                      <a:pt x="416" y="195"/>
                    </a:lnTo>
                    <a:lnTo>
                      <a:pt x="401" y="202"/>
                    </a:lnTo>
                    <a:lnTo>
                      <a:pt x="384" y="208"/>
                    </a:lnTo>
                    <a:lnTo>
                      <a:pt x="366" y="214"/>
                    </a:lnTo>
                    <a:lnTo>
                      <a:pt x="349" y="219"/>
                    </a:lnTo>
                    <a:lnTo>
                      <a:pt x="336" y="225"/>
                    </a:lnTo>
                    <a:lnTo>
                      <a:pt x="317" y="229"/>
                    </a:lnTo>
                    <a:lnTo>
                      <a:pt x="303" y="236"/>
                    </a:lnTo>
                    <a:lnTo>
                      <a:pt x="284" y="240"/>
                    </a:lnTo>
                    <a:lnTo>
                      <a:pt x="269" y="246"/>
                    </a:lnTo>
                    <a:lnTo>
                      <a:pt x="252" y="251"/>
                    </a:lnTo>
                    <a:lnTo>
                      <a:pt x="238" y="259"/>
                    </a:lnTo>
                    <a:lnTo>
                      <a:pt x="221" y="265"/>
                    </a:lnTo>
                    <a:lnTo>
                      <a:pt x="206" y="274"/>
                    </a:lnTo>
                    <a:lnTo>
                      <a:pt x="190" y="282"/>
                    </a:lnTo>
                    <a:lnTo>
                      <a:pt x="176" y="293"/>
                    </a:lnTo>
                    <a:lnTo>
                      <a:pt x="195" y="315"/>
                    </a:lnTo>
                    <a:lnTo>
                      <a:pt x="206" y="310"/>
                    </a:lnTo>
                    <a:lnTo>
                      <a:pt x="219" y="304"/>
                    </a:lnTo>
                    <a:lnTo>
                      <a:pt x="233" y="298"/>
                    </a:lnTo>
                    <a:lnTo>
                      <a:pt x="252" y="291"/>
                    </a:lnTo>
                    <a:lnTo>
                      <a:pt x="269" y="284"/>
                    </a:lnTo>
                    <a:lnTo>
                      <a:pt x="289" y="277"/>
                    </a:lnTo>
                    <a:lnTo>
                      <a:pt x="309" y="271"/>
                    </a:lnTo>
                    <a:lnTo>
                      <a:pt x="329" y="265"/>
                    </a:lnTo>
                    <a:lnTo>
                      <a:pt x="349" y="257"/>
                    </a:lnTo>
                    <a:lnTo>
                      <a:pt x="370" y="251"/>
                    </a:lnTo>
                    <a:lnTo>
                      <a:pt x="388" y="245"/>
                    </a:lnTo>
                    <a:lnTo>
                      <a:pt x="407" y="240"/>
                    </a:lnTo>
                    <a:lnTo>
                      <a:pt x="422" y="236"/>
                    </a:lnTo>
                    <a:lnTo>
                      <a:pt x="438" y="233"/>
                    </a:lnTo>
                    <a:lnTo>
                      <a:pt x="450" y="231"/>
                    </a:lnTo>
                    <a:lnTo>
                      <a:pt x="461" y="231"/>
                    </a:lnTo>
                    <a:lnTo>
                      <a:pt x="464" y="256"/>
                    </a:lnTo>
                    <a:lnTo>
                      <a:pt x="447" y="265"/>
                    </a:lnTo>
                    <a:lnTo>
                      <a:pt x="431" y="273"/>
                    </a:lnTo>
                    <a:lnTo>
                      <a:pt x="413" y="279"/>
                    </a:lnTo>
                    <a:lnTo>
                      <a:pt x="397" y="287"/>
                    </a:lnTo>
                    <a:lnTo>
                      <a:pt x="380" y="291"/>
                    </a:lnTo>
                    <a:lnTo>
                      <a:pt x="362" y="296"/>
                    </a:lnTo>
                    <a:lnTo>
                      <a:pt x="345" y="302"/>
                    </a:lnTo>
                    <a:lnTo>
                      <a:pt x="328" y="308"/>
                    </a:lnTo>
                    <a:lnTo>
                      <a:pt x="309" y="311"/>
                    </a:lnTo>
                    <a:lnTo>
                      <a:pt x="291" y="316"/>
                    </a:lnTo>
                    <a:lnTo>
                      <a:pt x="272" y="322"/>
                    </a:lnTo>
                    <a:lnTo>
                      <a:pt x="257" y="330"/>
                    </a:lnTo>
                    <a:lnTo>
                      <a:pt x="238" y="338"/>
                    </a:lnTo>
                    <a:lnTo>
                      <a:pt x="224" y="347"/>
                    </a:lnTo>
                    <a:lnTo>
                      <a:pt x="209" y="358"/>
                    </a:lnTo>
                    <a:lnTo>
                      <a:pt x="195" y="370"/>
                    </a:lnTo>
                    <a:lnTo>
                      <a:pt x="181" y="367"/>
                    </a:lnTo>
                    <a:lnTo>
                      <a:pt x="165" y="366"/>
                    </a:lnTo>
                    <a:lnTo>
                      <a:pt x="148" y="361"/>
                    </a:lnTo>
                    <a:lnTo>
                      <a:pt x="131" y="355"/>
                    </a:lnTo>
                    <a:lnTo>
                      <a:pt x="113" y="346"/>
                    </a:lnTo>
                    <a:lnTo>
                      <a:pt x="94" y="336"/>
                    </a:lnTo>
                    <a:lnTo>
                      <a:pt x="77" y="325"/>
                    </a:lnTo>
                    <a:lnTo>
                      <a:pt x="60" y="316"/>
                    </a:lnTo>
                    <a:lnTo>
                      <a:pt x="43" y="302"/>
                    </a:lnTo>
                    <a:lnTo>
                      <a:pt x="29" y="290"/>
                    </a:lnTo>
                    <a:lnTo>
                      <a:pt x="17" y="276"/>
                    </a:lnTo>
                    <a:lnTo>
                      <a:pt x="9" y="262"/>
                    </a:lnTo>
                    <a:lnTo>
                      <a:pt x="1" y="246"/>
                    </a:lnTo>
                    <a:lnTo>
                      <a:pt x="0" y="233"/>
                    </a:lnTo>
                    <a:lnTo>
                      <a:pt x="1" y="217"/>
                    </a:lnTo>
                    <a:lnTo>
                      <a:pt x="7" y="202"/>
                    </a:lnTo>
                    <a:lnTo>
                      <a:pt x="114" y="220"/>
                    </a:lnTo>
                    <a:lnTo>
                      <a:pt x="116" y="209"/>
                    </a:lnTo>
                    <a:lnTo>
                      <a:pt x="117" y="198"/>
                    </a:lnTo>
                    <a:lnTo>
                      <a:pt x="122" y="188"/>
                    </a:lnTo>
                    <a:lnTo>
                      <a:pt x="127" y="177"/>
                    </a:lnTo>
                    <a:lnTo>
                      <a:pt x="130" y="164"/>
                    </a:lnTo>
                    <a:lnTo>
                      <a:pt x="136" y="154"/>
                    </a:lnTo>
                    <a:lnTo>
                      <a:pt x="141" y="141"/>
                    </a:lnTo>
                    <a:lnTo>
                      <a:pt x="147" y="130"/>
                    </a:lnTo>
                    <a:lnTo>
                      <a:pt x="151" y="118"/>
                    </a:lnTo>
                    <a:lnTo>
                      <a:pt x="158" y="107"/>
                    </a:lnTo>
                    <a:lnTo>
                      <a:pt x="162" y="96"/>
                    </a:lnTo>
                    <a:lnTo>
                      <a:pt x="168" y="84"/>
                    </a:lnTo>
                    <a:lnTo>
                      <a:pt x="175" y="73"/>
                    </a:lnTo>
                    <a:lnTo>
                      <a:pt x="179" y="64"/>
                    </a:lnTo>
                    <a:lnTo>
                      <a:pt x="184" y="53"/>
                    </a:lnTo>
                    <a:lnTo>
                      <a:pt x="189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13" name="Freeform 53"/>
              <p:cNvSpPr>
                <a:spLocks/>
              </p:cNvSpPr>
              <p:nvPr/>
            </p:nvSpPr>
            <p:spPr bwMode="auto">
              <a:xfrm>
                <a:off x="1271" y="2243"/>
                <a:ext cx="675" cy="505"/>
              </a:xfrm>
              <a:custGeom>
                <a:avLst/>
                <a:gdLst>
                  <a:gd name="T0" fmla="*/ 731 w 1350"/>
                  <a:gd name="T1" fmla="*/ 225 h 1011"/>
                  <a:gd name="T2" fmla="*/ 1008 w 1350"/>
                  <a:gd name="T3" fmla="*/ 528 h 1011"/>
                  <a:gd name="T4" fmla="*/ 1258 w 1350"/>
                  <a:gd name="T5" fmla="*/ 856 h 1011"/>
                  <a:gd name="T6" fmla="*/ 1309 w 1350"/>
                  <a:gd name="T7" fmla="*/ 1005 h 1011"/>
                  <a:gd name="T8" fmla="*/ 1268 w 1350"/>
                  <a:gd name="T9" fmla="*/ 968 h 1011"/>
                  <a:gd name="T10" fmla="*/ 1227 w 1350"/>
                  <a:gd name="T11" fmla="*/ 921 h 1011"/>
                  <a:gd name="T12" fmla="*/ 1176 w 1350"/>
                  <a:gd name="T13" fmla="*/ 904 h 1011"/>
                  <a:gd name="T14" fmla="*/ 1042 w 1350"/>
                  <a:gd name="T15" fmla="*/ 917 h 1011"/>
                  <a:gd name="T16" fmla="*/ 899 w 1350"/>
                  <a:gd name="T17" fmla="*/ 889 h 1011"/>
                  <a:gd name="T18" fmla="*/ 765 w 1350"/>
                  <a:gd name="T19" fmla="*/ 856 h 1011"/>
                  <a:gd name="T20" fmla="*/ 803 w 1350"/>
                  <a:gd name="T21" fmla="*/ 725 h 1011"/>
                  <a:gd name="T22" fmla="*/ 861 w 1350"/>
                  <a:gd name="T23" fmla="*/ 715 h 1011"/>
                  <a:gd name="T24" fmla="*/ 920 w 1350"/>
                  <a:gd name="T25" fmla="*/ 715 h 1011"/>
                  <a:gd name="T26" fmla="*/ 969 w 1350"/>
                  <a:gd name="T27" fmla="*/ 720 h 1011"/>
                  <a:gd name="T28" fmla="*/ 943 w 1350"/>
                  <a:gd name="T29" fmla="*/ 684 h 1011"/>
                  <a:gd name="T30" fmla="*/ 887 w 1350"/>
                  <a:gd name="T31" fmla="*/ 661 h 1011"/>
                  <a:gd name="T32" fmla="*/ 833 w 1350"/>
                  <a:gd name="T33" fmla="*/ 633 h 1011"/>
                  <a:gd name="T34" fmla="*/ 929 w 1350"/>
                  <a:gd name="T35" fmla="*/ 607 h 1011"/>
                  <a:gd name="T36" fmla="*/ 926 w 1350"/>
                  <a:gd name="T37" fmla="*/ 579 h 1011"/>
                  <a:gd name="T38" fmla="*/ 885 w 1350"/>
                  <a:gd name="T39" fmla="*/ 565 h 1011"/>
                  <a:gd name="T40" fmla="*/ 845 w 1350"/>
                  <a:gd name="T41" fmla="*/ 548 h 1011"/>
                  <a:gd name="T42" fmla="*/ 810 w 1350"/>
                  <a:gd name="T43" fmla="*/ 528 h 1011"/>
                  <a:gd name="T44" fmla="*/ 824 w 1350"/>
                  <a:gd name="T45" fmla="*/ 468 h 1011"/>
                  <a:gd name="T46" fmla="*/ 769 w 1350"/>
                  <a:gd name="T47" fmla="*/ 432 h 1011"/>
                  <a:gd name="T48" fmla="*/ 715 w 1350"/>
                  <a:gd name="T49" fmla="*/ 472 h 1011"/>
                  <a:gd name="T50" fmla="*/ 656 w 1350"/>
                  <a:gd name="T51" fmla="*/ 516 h 1011"/>
                  <a:gd name="T52" fmla="*/ 616 w 1350"/>
                  <a:gd name="T53" fmla="*/ 545 h 1011"/>
                  <a:gd name="T54" fmla="*/ 548 w 1350"/>
                  <a:gd name="T55" fmla="*/ 508 h 1011"/>
                  <a:gd name="T56" fmla="*/ 475 w 1350"/>
                  <a:gd name="T57" fmla="*/ 463 h 1011"/>
                  <a:gd name="T58" fmla="*/ 410 w 1350"/>
                  <a:gd name="T59" fmla="*/ 412 h 1011"/>
                  <a:gd name="T60" fmla="*/ 496 w 1350"/>
                  <a:gd name="T61" fmla="*/ 375 h 1011"/>
                  <a:gd name="T62" fmla="*/ 550 w 1350"/>
                  <a:gd name="T63" fmla="*/ 421 h 1011"/>
                  <a:gd name="T64" fmla="*/ 601 w 1350"/>
                  <a:gd name="T65" fmla="*/ 455 h 1011"/>
                  <a:gd name="T66" fmla="*/ 610 w 1350"/>
                  <a:gd name="T67" fmla="*/ 276 h 1011"/>
                  <a:gd name="T68" fmla="*/ 602 w 1350"/>
                  <a:gd name="T69" fmla="*/ 316 h 1011"/>
                  <a:gd name="T70" fmla="*/ 632 w 1350"/>
                  <a:gd name="T71" fmla="*/ 369 h 1011"/>
                  <a:gd name="T72" fmla="*/ 636 w 1350"/>
                  <a:gd name="T73" fmla="*/ 417 h 1011"/>
                  <a:gd name="T74" fmla="*/ 573 w 1350"/>
                  <a:gd name="T75" fmla="*/ 387 h 1011"/>
                  <a:gd name="T76" fmla="*/ 520 w 1350"/>
                  <a:gd name="T77" fmla="*/ 304 h 1011"/>
                  <a:gd name="T78" fmla="*/ 480 w 1350"/>
                  <a:gd name="T79" fmla="*/ 211 h 1011"/>
                  <a:gd name="T80" fmla="*/ 282 w 1350"/>
                  <a:gd name="T81" fmla="*/ 313 h 1011"/>
                  <a:gd name="T82" fmla="*/ 274 w 1350"/>
                  <a:gd name="T83" fmla="*/ 366 h 1011"/>
                  <a:gd name="T84" fmla="*/ 274 w 1350"/>
                  <a:gd name="T85" fmla="*/ 421 h 1011"/>
                  <a:gd name="T86" fmla="*/ 285 w 1350"/>
                  <a:gd name="T87" fmla="*/ 475 h 1011"/>
                  <a:gd name="T88" fmla="*/ 225 w 1350"/>
                  <a:gd name="T89" fmla="*/ 458 h 1011"/>
                  <a:gd name="T90" fmla="*/ 194 w 1350"/>
                  <a:gd name="T91" fmla="*/ 387 h 1011"/>
                  <a:gd name="T92" fmla="*/ 51 w 1350"/>
                  <a:gd name="T93" fmla="*/ 463 h 1011"/>
                  <a:gd name="T94" fmla="*/ 22 w 1350"/>
                  <a:gd name="T95" fmla="*/ 428 h 1011"/>
                  <a:gd name="T96" fmla="*/ 0 w 1350"/>
                  <a:gd name="T97" fmla="*/ 392 h 1011"/>
                  <a:gd name="T98" fmla="*/ 146 w 1350"/>
                  <a:gd name="T99" fmla="*/ 274 h 1011"/>
                  <a:gd name="T100" fmla="*/ 301 w 1350"/>
                  <a:gd name="T101" fmla="*/ 115 h 1011"/>
                  <a:gd name="T102" fmla="*/ 458 w 1350"/>
                  <a:gd name="T103" fmla="*/ 7 h 10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50"/>
                  <a:gd name="T157" fmla="*/ 0 h 1011"/>
                  <a:gd name="T158" fmla="*/ 1350 w 1350"/>
                  <a:gd name="T159" fmla="*/ 1011 h 10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50" h="1011">
                    <a:moveTo>
                      <a:pt x="491" y="0"/>
                    </a:moveTo>
                    <a:lnTo>
                      <a:pt x="551" y="55"/>
                    </a:lnTo>
                    <a:lnTo>
                      <a:pt x="610" y="110"/>
                    </a:lnTo>
                    <a:lnTo>
                      <a:pt x="670" y="166"/>
                    </a:lnTo>
                    <a:lnTo>
                      <a:pt x="731" y="225"/>
                    </a:lnTo>
                    <a:lnTo>
                      <a:pt x="788" y="284"/>
                    </a:lnTo>
                    <a:lnTo>
                      <a:pt x="845" y="344"/>
                    </a:lnTo>
                    <a:lnTo>
                      <a:pt x="899" y="404"/>
                    </a:lnTo>
                    <a:lnTo>
                      <a:pt x="957" y="466"/>
                    </a:lnTo>
                    <a:lnTo>
                      <a:pt x="1008" y="528"/>
                    </a:lnTo>
                    <a:lnTo>
                      <a:pt x="1060" y="592"/>
                    </a:lnTo>
                    <a:lnTo>
                      <a:pt x="1111" y="655"/>
                    </a:lnTo>
                    <a:lnTo>
                      <a:pt x="1162" y="722"/>
                    </a:lnTo>
                    <a:lnTo>
                      <a:pt x="1210" y="787"/>
                    </a:lnTo>
                    <a:lnTo>
                      <a:pt x="1258" y="856"/>
                    </a:lnTo>
                    <a:lnTo>
                      <a:pt x="1303" y="923"/>
                    </a:lnTo>
                    <a:lnTo>
                      <a:pt x="1350" y="994"/>
                    </a:lnTo>
                    <a:lnTo>
                      <a:pt x="1322" y="1011"/>
                    </a:lnTo>
                    <a:lnTo>
                      <a:pt x="1316" y="1006"/>
                    </a:lnTo>
                    <a:lnTo>
                      <a:pt x="1309" y="1005"/>
                    </a:lnTo>
                    <a:lnTo>
                      <a:pt x="1302" y="999"/>
                    </a:lnTo>
                    <a:lnTo>
                      <a:pt x="1294" y="992"/>
                    </a:lnTo>
                    <a:lnTo>
                      <a:pt x="1285" y="985"/>
                    </a:lnTo>
                    <a:lnTo>
                      <a:pt x="1277" y="977"/>
                    </a:lnTo>
                    <a:lnTo>
                      <a:pt x="1268" y="968"/>
                    </a:lnTo>
                    <a:lnTo>
                      <a:pt x="1260" y="960"/>
                    </a:lnTo>
                    <a:lnTo>
                      <a:pt x="1252" y="947"/>
                    </a:lnTo>
                    <a:lnTo>
                      <a:pt x="1243" y="938"/>
                    </a:lnTo>
                    <a:lnTo>
                      <a:pt x="1235" y="927"/>
                    </a:lnTo>
                    <a:lnTo>
                      <a:pt x="1227" y="921"/>
                    </a:lnTo>
                    <a:lnTo>
                      <a:pt x="1220" y="912"/>
                    </a:lnTo>
                    <a:lnTo>
                      <a:pt x="1214" y="904"/>
                    </a:lnTo>
                    <a:lnTo>
                      <a:pt x="1207" y="898"/>
                    </a:lnTo>
                    <a:lnTo>
                      <a:pt x="1203" y="895"/>
                    </a:lnTo>
                    <a:lnTo>
                      <a:pt x="1176" y="904"/>
                    </a:lnTo>
                    <a:lnTo>
                      <a:pt x="1152" y="912"/>
                    </a:lnTo>
                    <a:lnTo>
                      <a:pt x="1124" y="915"/>
                    </a:lnTo>
                    <a:lnTo>
                      <a:pt x="1097" y="920"/>
                    </a:lnTo>
                    <a:lnTo>
                      <a:pt x="1070" y="918"/>
                    </a:lnTo>
                    <a:lnTo>
                      <a:pt x="1042" y="917"/>
                    </a:lnTo>
                    <a:lnTo>
                      <a:pt x="1014" y="913"/>
                    </a:lnTo>
                    <a:lnTo>
                      <a:pt x="986" y="909"/>
                    </a:lnTo>
                    <a:lnTo>
                      <a:pt x="957" y="901"/>
                    </a:lnTo>
                    <a:lnTo>
                      <a:pt x="927" y="896"/>
                    </a:lnTo>
                    <a:lnTo>
                      <a:pt x="899" y="889"/>
                    </a:lnTo>
                    <a:lnTo>
                      <a:pt x="872" y="881"/>
                    </a:lnTo>
                    <a:lnTo>
                      <a:pt x="844" y="873"/>
                    </a:lnTo>
                    <a:lnTo>
                      <a:pt x="816" y="867"/>
                    </a:lnTo>
                    <a:lnTo>
                      <a:pt x="791" y="861"/>
                    </a:lnTo>
                    <a:lnTo>
                      <a:pt x="765" y="856"/>
                    </a:lnTo>
                    <a:lnTo>
                      <a:pt x="1009" y="819"/>
                    </a:lnTo>
                    <a:lnTo>
                      <a:pt x="1015" y="804"/>
                    </a:lnTo>
                    <a:lnTo>
                      <a:pt x="782" y="728"/>
                    </a:lnTo>
                    <a:lnTo>
                      <a:pt x="791" y="726"/>
                    </a:lnTo>
                    <a:lnTo>
                      <a:pt x="803" y="725"/>
                    </a:lnTo>
                    <a:lnTo>
                      <a:pt x="814" y="722"/>
                    </a:lnTo>
                    <a:lnTo>
                      <a:pt x="825" y="722"/>
                    </a:lnTo>
                    <a:lnTo>
                      <a:pt x="836" y="718"/>
                    </a:lnTo>
                    <a:lnTo>
                      <a:pt x="848" y="717"/>
                    </a:lnTo>
                    <a:lnTo>
                      <a:pt x="861" y="715"/>
                    </a:lnTo>
                    <a:lnTo>
                      <a:pt x="873" y="715"/>
                    </a:lnTo>
                    <a:lnTo>
                      <a:pt x="884" y="715"/>
                    </a:lnTo>
                    <a:lnTo>
                      <a:pt x="895" y="715"/>
                    </a:lnTo>
                    <a:lnTo>
                      <a:pt x="906" y="715"/>
                    </a:lnTo>
                    <a:lnTo>
                      <a:pt x="920" y="715"/>
                    </a:lnTo>
                    <a:lnTo>
                      <a:pt x="930" y="717"/>
                    </a:lnTo>
                    <a:lnTo>
                      <a:pt x="943" y="720"/>
                    </a:lnTo>
                    <a:lnTo>
                      <a:pt x="954" y="723"/>
                    </a:lnTo>
                    <a:lnTo>
                      <a:pt x="966" y="728"/>
                    </a:lnTo>
                    <a:lnTo>
                      <a:pt x="969" y="720"/>
                    </a:lnTo>
                    <a:lnTo>
                      <a:pt x="972" y="709"/>
                    </a:lnTo>
                    <a:lnTo>
                      <a:pt x="969" y="700"/>
                    </a:lnTo>
                    <a:lnTo>
                      <a:pt x="966" y="695"/>
                    </a:lnTo>
                    <a:lnTo>
                      <a:pt x="954" y="689"/>
                    </a:lnTo>
                    <a:lnTo>
                      <a:pt x="943" y="684"/>
                    </a:lnTo>
                    <a:lnTo>
                      <a:pt x="932" y="680"/>
                    </a:lnTo>
                    <a:lnTo>
                      <a:pt x="920" y="677"/>
                    </a:lnTo>
                    <a:lnTo>
                      <a:pt x="909" y="670"/>
                    </a:lnTo>
                    <a:lnTo>
                      <a:pt x="898" y="666"/>
                    </a:lnTo>
                    <a:lnTo>
                      <a:pt x="887" y="661"/>
                    </a:lnTo>
                    <a:lnTo>
                      <a:pt x="876" y="657"/>
                    </a:lnTo>
                    <a:lnTo>
                      <a:pt x="865" y="650"/>
                    </a:lnTo>
                    <a:lnTo>
                      <a:pt x="855" y="644"/>
                    </a:lnTo>
                    <a:lnTo>
                      <a:pt x="842" y="638"/>
                    </a:lnTo>
                    <a:lnTo>
                      <a:pt x="833" y="633"/>
                    </a:lnTo>
                    <a:lnTo>
                      <a:pt x="822" y="627"/>
                    </a:lnTo>
                    <a:lnTo>
                      <a:pt x="810" y="621"/>
                    </a:lnTo>
                    <a:lnTo>
                      <a:pt x="800" y="615"/>
                    </a:lnTo>
                    <a:lnTo>
                      <a:pt x="791" y="610"/>
                    </a:lnTo>
                    <a:lnTo>
                      <a:pt x="929" y="607"/>
                    </a:lnTo>
                    <a:lnTo>
                      <a:pt x="937" y="604"/>
                    </a:lnTo>
                    <a:lnTo>
                      <a:pt x="941" y="598"/>
                    </a:lnTo>
                    <a:lnTo>
                      <a:pt x="940" y="588"/>
                    </a:lnTo>
                    <a:lnTo>
                      <a:pt x="935" y="582"/>
                    </a:lnTo>
                    <a:lnTo>
                      <a:pt x="926" y="579"/>
                    </a:lnTo>
                    <a:lnTo>
                      <a:pt x="918" y="578"/>
                    </a:lnTo>
                    <a:lnTo>
                      <a:pt x="909" y="575"/>
                    </a:lnTo>
                    <a:lnTo>
                      <a:pt x="901" y="573"/>
                    </a:lnTo>
                    <a:lnTo>
                      <a:pt x="893" y="568"/>
                    </a:lnTo>
                    <a:lnTo>
                      <a:pt x="885" y="565"/>
                    </a:lnTo>
                    <a:lnTo>
                      <a:pt x="878" y="564"/>
                    </a:lnTo>
                    <a:lnTo>
                      <a:pt x="870" y="561"/>
                    </a:lnTo>
                    <a:lnTo>
                      <a:pt x="861" y="556"/>
                    </a:lnTo>
                    <a:lnTo>
                      <a:pt x="855" y="553"/>
                    </a:lnTo>
                    <a:lnTo>
                      <a:pt x="845" y="548"/>
                    </a:lnTo>
                    <a:lnTo>
                      <a:pt x="837" y="545"/>
                    </a:lnTo>
                    <a:lnTo>
                      <a:pt x="830" y="540"/>
                    </a:lnTo>
                    <a:lnTo>
                      <a:pt x="822" y="536"/>
                    </a:lnTo>
                    <a:lnTo>
                      <a:pt x="816" y="533"/>
                    </a:lnTo>
                    <a:lnTo>
                      <a:pt x="810" y="528"/>
                    </a:lnTo>
                    <a:lnTo>
                      <a:pt x="868" y="508"/>
                    </a:lnTo>
                    <a:lnTo>
                      <a:pt x="858" y="497"/>
                    </a:lnTo>
                    <a:lnTo>
                      <a:pt x="847" y="488"/>
                    </a:lnTo>
                    <a:lnTo>
                      <a:pt x="836" y="477"/>
                    </a:lnTo>
                    <a:lnTo>
                      <a:pt x="824" y="468"/>
                    </a:lnTo>
                    <a:lnTo>
                      <a:pt x="811" y="457"/>
                    </a:lnTo>
                    <a:lnTo>
                      <a:pt x="800" y="448"/>
                    </a:lnTo>
                    <a:lnTo>
                      <a:pt x="790" y="437"/>
                    </a:lnTo>
                    <a:lnTo>
                      <a:pt x="777" y="429"/>
                    </a:lnTo>
                    <a:lnTo>
                      <a:pt x="769" y="432"/>
                    </a:lnTo>
                    <a:lnTo>
                      <a:pt x="760" y="440"/>
                    </a:lnTo>
                    <a:lnTo>
                      <a:pt x="749" y="446"/>
                    </a:lnTo>
                    <a:lnTo>
                      <a:pt x="738" y="455"/>
                    </a:lnTo>
                    <a:lnTo>
                      <a:pt x="726" y="463"/>
                    </a:lnTo>
                    <a:lnTo>
                      <a:pt x="715" y="472"/>
                    </a:lnTo>
                    <a:lnTo>
                      <a:pt x="703" y="483"/>
                    </a:lnTo>
                    <a:lnTo>
                      <a:pt x="692" y="493"/>
                    </a:lnTo>
                    <a:lnTo>
                      <a:pt x="680" y="500"/>
                    </a:lnTo>
                    <a:lnTo>
                      <a:pt x="669" y="508"/>
                    </a:lnTo>
                    <a:lnTo>
                      <a:pt x="656" y="516"/>
                    </a:lnTo>
                    <a:lnTo>
                      <a:pt x="647" y="525"/>
                    </a:lnTo>
                    <a:lnTo>
                      <a:pt x="636" y="531"/>
                    </a:lnTo>
                    <a:lnTo>
                      <a:pt x="629" y="537"/>
                    </a:lnTo>
                    <a:lnTo>
                      <a:pt x="621" y="540"/>
                    </a:lnTo>
                    <a:lnTo>
                      <a:pt x="616" y="545"/>
                    </a:lnTo>
                    <a:lnTo>
                      <a:pt x="602" y="537"/>
                    </a:lnTo>
                    <a:lnTo>
                      <a:pt x="590" y="530"/>
                    </a:lnTo>
                    <a:lnTo>
                      <a:pt x="576" y="522"/>
                    </a:lnTo>
                    <a:lnTo>
                      <a:pt x="564" y="516"/>
                    </a:lnTo>
                    <a:lnTo>
                      <a:pt x="548" y="508"/>
                    </a:lnTo>
                    <a:lnTo>
                      <a:pt x="534" y="500"/>
                    </a:lnTo>
                    <a:lnTo>
                      <a:pt x="520" y="491"/>
                    </a:lnTo>
                    <a:lnTo>
                      <a:pt x="506" y="483"/>
                    </a:lnTo>
                    <a:lnTo>
                      <a:pt x="491" y="474"/>
                    </a:lnTo>
                    <a:lnTo>
                      <a:pt x="475" y="463"/>
                    </a:lnTo>
                    <a:lnTo>
                      <a:pt x="461" y="454"/>
                    </a:lnTo>
                    <a:lnTo>
                      <a:pt x="449" y="445"/>
                    </a:lnTo>
                    <a:lnTo>
                      <a:pt x="434" y="434"/>
                    </a:lnTo>
                    <a:lnTo>
                      <a:pt x="423" y="423"/>
                    </a:lnTo>
                    <a:lnTo>
                      <a:pt x="410" y="412"/>
                    </a:lnTo>
                    <a:lnTo>
                      <a:pt x="400" y="400"/>
                    </a:lnTo>
                    <a:lnTo>
                      <a:pt x="463" y="356"/>
                    </a:lnTo>
                    <a:lnTo>
                      <a:pt x="474" y="359"/>
                    </a:lnTo>
                    <a:lnTo>
                      <a:pt x="485" y="367"/>
                    </a:lnTo>
                    <a:lnTo>
                      <a:pt x="496" y="375"/>
                    </a:lnTo>
                    <a:lnTo>
                      <a:pt x="508" y="384"/>
                    </a:lnTo>
                    <a:lnTo>
                      <a:pt x="517" y="392"/>
                    </a:lnTo>
                    <a:lnTo>
                      <a:pt x="528" y="403"/>
                    </a:lnTo>
                    <a:lnTo>
                      <a:pt x="539" y="412"/>
                    </a:lnTo>
                    <a:lnTo>
                      <a:pt x="550" y="421"/>
                    </a:lnTo>
                    <a:lnTo>
                      <a:pt x="559" y="429"/>
                    </a:lnTo>
                    <a:lnTo>
                      <a:pt x="570" y="437"/>
                    </a:lnTo>
                    <a:lnTo>
                      <a:pt x="579" y="445"/>
                    </a:lnTo>
                    <a:lnTo>
                      <a:pt x="591" y="451"/>
                    </a:lnTo>
                    <a:lnTo>
                      <a:pt x="601" y="455"/>
                    </a:lnTo>
                    <a:lnTo>
                      <a:pt x="612" y="458"/>
                    </a:lnTo>
                    <a:lnTo>
                      <a:pt x="624" y="460"/>
                    </a:lnTo>
                    <a:lnTo>
                      <a:pt x="635" y="460"/>
                    </a:lnTo>
                    <a:lnTo>
                      <a:pt x="703" y="400"/>
                    </a:lnTo>
                    <a:lnTo>
                      <a:pt x="610" y="276"/>
                    </a:lnTo>
                    <a:lnTo>
                      <a:pt x="585" y="288"/>
                    </a:lnTo>
                    <a:lnTo>
                      <a:pt x="585" y="291"/>
                    </a:lnTo>
                    <a:lnTo>
                      <a:pt x="591" y="299"/>
                    </a:lnTo>
                    <a:lnTo>
                      <a:pt x="595" y="307"/>
                    </a:lnTo>
                    <a:lnTo>
                      <a:pt x="602" y="316"/>
                    </a:lnTo>
                    <a:lnTo>
                      <a:pt x="608" y="325"/>
                    </a:lnTo>
                    <a:lnTo>
                      <a:pt x="615" y="336"/>
                    </a:lnTo>
                    <a:lnTo>
                      <a:pt x="621" y="347"/>
                    </a:lnTo>
                    <a:lnTo>
                      <a:pt x="629" y="359"/>
                    </a:lnTo>
                    <a:lnTo>
                      <a:pt x="632" y="369"/>
                    </a:lnTo>
                    <a:lnTo>
                      <a:pt x="636" y="378"/>
                    </a:lnTo>
                    <a:lnTo>
                      <a:pt x="639" y="389"/>
                    </a:lnTo>
                    <a:lnTo>
                      <a:pt x="641" y="400"/>
                    </a:lnTo>
                    <a:lnTo>
                      <a:pt x="638" y="407"/>
                    </a:lnTo>
                    <a:lnTo>
                      <a:pt x="636" y="417"/>
                    </a:lnTo>
                    <a:lnTo>
                      <a:pt x="629" y="423"/>
                    </a:lnTo>
                    <a:lnTo>
                      <a:pt x="619" y="429"/>
                    </a:lnTo>
                    <a:lnTo>
                      <a:pt x="602" y="415"/>
                    </a:lnTo>
                    <a:lnTo>
                      <a:pt x="588" y="403"/>
                    </a:lnTo>
                    <a:lnTo>
                      <a:pt x="573" y="387"/>
                    </a:lnTo>
                    <a:lnTo>
                      <a:pt x="562" y="372"/>
                    </a:lnTo>
                    <a:lnTo>
                      <a:pt x="551" y="355"/>
                    </a:lnTo>
                    <a:lnTo>
                      <a:pt x="540" y="339"/>
                    </a:lnTo>
                    <a:lnTo>
                      <a:pt x="530" y="321"/>
                    </a:lnTo>
                    <a:lnTo>
                      <a:pt x="520" y="304"/>
                    </a:lnTo>
                    <a:lnTo>
                      <a:pt x="511" y="285"/>
                    </a:lnTo>
                    <a:lnTo>
                      <a:pt x="503" y="267"/>
                    </a:lnTo>
                    <a:lnTo>
                      <a:pt x="496" y="248"/>
                    </a:lnTo>
                    <a:lnTo>
                      <a:pt x="488" y="229"/>
                    </a:lnTo>
                    <a:lnTo>
                      <a:pt x="480" y="211"/>
                    </a:lnTo>
                    <a:lnTo>
                      <a:pt x="472" y="192"/>
                    </a:lnTo>
                    <a:lnTo>
                      <a:pt x="465" y="172"/>
                    </a:lnTo>
                    <a:lnTo>
                      <a:pt x="457" y="157"/>
                    </a:lnTo>
                    <a:lnTo>
                      <a:pt x="285" y="304"/>
                    </a:lnTo>
                    <a:lnTo>
                      <a:pt x="282" y="313"/>
                    </a:lnTo>
                    <a:lnTo>
                      <a:pt x="280" y="322"/>
                    </a:lnTo>
                    <a:lnTo>
                      <a:pt x="277" y="333"/>
                    </a:lnTo>
                    <a:lnTo>
                      <a:pt x="277" y="344"/>
                    </a:lnTo>
                    <a:lnTo>
                      <a:pt x="276" y="355"/>
                    </a:lnTo>
                    <a:lnTo>
                      <a:pt x="274" y="366"/>
                    </a:lnTo>
                    <a:lnTo>
                      <a:pt x="274" y="378"/>
                    </a:lnTo>
                    <a:lnTo>
                      <a:pt x="274" y="389"/>
                    </a:lnTo>
                    <a:lnTo>
                      <a:pt x="274" y="398"/>
                    </a:lnTo>
                    <a:lnTo>
                      <a:pt x="274" y="410"/>
                    </a:lnTo>
                    <a:lnTo>
                      <a:pt x="274" y="421"/>
                    </a:lnTo>
                    <a:lnTo>
                      <a:pt x="276" y="432"/>
                    </a:lnTo>
                    <a:lnTo>
                      <a:pt x="277" y="443"/>
                    </a:lnTo>
                    <a:lnTo>
                      <a:pt x="279" y="454"/>
                    </a:lnTo>
                    <a:lnTo>
                      <a:pt x="282" y="465"/>
                    </a:lnTo>
                    <a:lnTo>
                      <a:pt x="285" y="475"/>
                    </a:lnTo>
                    <a:lnTo>
                      <a:pt x="239" y="497"/>
                    </a:lnTo>
                    <a:lnTo>
                      <a:pt x="232" y="489"/>
                    </a:lnTo>
                    <a:lnTo>
                      <a:pt x="229" y="480"/>
                    </a:lnTo>
                    <a:lnTo>
                      <a:pt x="225" y="469"/>
                    </a:lnTo>
                    <a:lnTo>
                      <a:pt x="225" y="458"/>
                    </a:lnTo>
                    <a:lnTo>
                      <a:pt x="223" y="448"/>
                    </a:lnTo>
                    <a:lnTo>
                      <a:pt x="223" y="437"/>
                    </a:lnTo>
                    <a:lnTo>
                      <a:pt x="225" y="426"/>
                    </a:lnTo>
                    <a:lnTo>
                      <a:pt x="225" y="418"/>
                    </a:lnTo>
                    <a:lnTo>
                      <a:pt x="194" y="387"/>
                    </a:lnTo>
                    <a:lnTo>
                      <a:pt x="89" y="502"/>
                    </a:lnTo>
                    <a:lnTo>
                      <a:pt x="75" y="489"/>
                    </a:lnTo>
                    <a:lnTo>
                      <a:pt x="62" y="477"/>
                    </a:lnTo>
                    <a:lnTo>
                      <a:pt x="56" y="469"/>
                    </a:lnTo>
                    <a:lnTo>
                      <a:pt x="51" y="463"/>
                    </a:lnTo>
                    <a:lnTo>
                      <a:pt x="45" y="457"/>
                    </a:lnTo>
                    <a:lnTo>
                      <a:pt x="39" y="449"/>
                    </a:lnTo>
                    <a:lnTo>
                      <a:pt x="33" y="443"/>
                    </a:lnTo>
                    <a:lnTo>
                      <a:pt x="28" y="435"/>
                    </a:lnTo>
                    <a:lnTo>
                      <a:pt x="22" y="428"/>
                    </a:lnTo>
                    <a:lnTo>
                      <a:pt x="19" y="420"/>
                    </a:lnTo>
                    <a:lnTo>
                      <a:pt x="13" y="412"/>
                    </a:lnTo>
                    <a:lnTo>
                      <a:pt x="8" y="404"/>
                    </a:lnTo>
                    <a:lnTo>
                      <a:pt x="5" y="398"/>
                    </a:lnTo>
                    <a:lnTo>
                      <a:pt x="0" y="392"/>
                    </a:lnTo>
                    <a:lnTo>
                      <a:pt x="27" y="375"/>
                    </a:lnTo>
                    <a:lnTo>
                      <a:pt x="56" y="355"/>
                    </a:lnTo>
                    <a:lnTo>
                      <a:pt x="85" y="330"/>
                    </a:lnTo>
                    <a:lnTo>
                      <a:pt x="116" y="304"/>
                    </a:lnTo>
                    <a:lnTo>
                      <a:pt x="146" y="274"/>
                    </a:lnTo>
                    <a:lnTo>
                      <a:pt x="175" y="243"/>
                    </a:lnTo>
                    <a:lnTo>
                      <a:pt x="206" y="211"/>
                    </a:lnTo>
                    <a:lnTo>
                      <a:pt x="239" y="178"/>
                    </a:lnTo>
                    <a:lnTo>
                      <a:pt x="268" y="146"/>
                    </a:lnTo>
                    <a:lnTo>
                      <a:pt x="301" y="115"/>
                    </a:lnTo>
                    <a:lnTo>
                      <a:pt x="331" y="86"/>
                    </a:lnTo>
                    <a:lnTo>
                      <a:pt x="364" y="61"/>
                    </a:lnTo>
                    <a:lnTo>
                      <a:pt x="395" y="38"/>
                    </a:lnTo>
                    <a:lnTo>
                      <a:pt x="427" y="19"/>
                    </a:lnTo>
                    <a:lnTo>
                      <a:pt x="458" y="7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14" name="Freeform 54"/>
              <p:cNvSpPr>
                <a:spLocks/>
              </p:cNvSpPr>
              <p:nvPr/>
            </p:nvSpPr>
            <p:spPr bwMode="auto">
              <a:xfrm>
                <a:off x="438" y="2830"/>
                <a:ext cx="203" cy="62"/>
              </a:xfrm>
              <a:custGeom>
                <a:avLst/>
                <a:gdLst>
                  <a:gd name="T0" fmla="*/ 405 w 405"/>
                  <a:gd name="T1" fmla="*/ 0 h 124"/>
                  <a:gd name="T2" fmla="*/ 387 w 405"/>
                  <a:gd name="T3" fmla="*/ 7 h 124"/>
                  <a:gd name="T4" fmla="*/ 367 w 405"/>
                  <a:gd name="T5" fmla="*/ 16 h 124"/>
                  <a:gd name="T6" fmla="*/ 345 w 405"/>
                  <a:gd name="T7" fmla="*/ 27 h 124"/>
                  <a:gd name="T8" fmla="*/ 319 w 405"/>
                  <a:gd name="T9" fmla="*/ 38 h 124"/>
                  <a:gd name="T10" fmla="*/ 292 w 405"/>
                  <a:gd name="T11" fmla="*/ 47 h 124"/>
                  <a:gd name="T12" fmla="*/ 264 w 405"/>
                  <a:gd name="T13" fmla="*/ 59 h 124"/>
                  <a:gd name="T14" fmla="*/ 235 w 405"/>
                  <a:gd name="T15" fmla="*/ 70 h 124"/>
                  <a:gd name="T16" fmla="*/ 207 w 405"/>
                  <a:gd name="T17" fmla="*/ 81 h 124"/>
                  <a:gd name="T18" fmla="*/ 178 w 405"/>
                  <a:gd name="T19" fmla="*/ 90 h 124"/>
                  <a:gd name="T20" fmla="*/ 147 w 405"/>
                  <a:gd name="T21" fmla="*/ 99 h 124"/>
                  <a:gd name="T22" fmla="*/ 117 w 405"/>
                  <a:gd name="T23" fmla="*/ 107 h 124"/>
                  <a:gd name="T24" fmla="*/ 91 w 405"/>
                  <a:gd name="T25" fmla="*/ 116 h 124"/>
                  <a:gd name="T26" fmla="*/ 63 w 405"/>
                  <a:gd name="T27" fmla="*/ 120 h 124"/>
                  <a:gd name="T28" fmla="*/ 40 w 405"/>
                  <a:gd name="T29" fmla="*/ 123 h 124"/>
                  <a:gd name="T30" fmla="*/ 17 w 405"/>
                  <a:gd name="T31" fmla="*/ 124 h 124"/>
                  <a:gd name="T32" fmla="*/ 0 w 405"/>
                  <a:gd name="T33" fmla="*/ 124 h 124"/>
                  <a:gd name="T34" fmla="*/ 17 w 405"/>
                  <a:gd name="T35" fmla="*/ 110 h 124"/>
                  <a:gd name="T36" fmla="*/ 37 w 405"/>
                  <a:gd name="T37" fmla="*/ 98 h 124"/>
                  <a:gd name="T38" fmla="*/ 60 w 405"/>
                  <a:gd name="T39" fmla="*/ 87 h 124"/>
                  <a:gd name="T40" fmla="*/ 85 w 405"/>
                  <a:gd name="T41" fmla="*/ 78 h 124"/>
                  <a:gd name="T42" fmla="*/ 110 w 405"/>
                  <a:gd name="T43" fmla="*/ 65 h 124"/>
                  <a:gd name="T44" fmla="*/ 136 w 405"/>
                  <a:gd name="T45" fmla="*/ 55 h 124"/>
                  <a:gd name="T46" fmla="*/ 164 w 405"/>
                  <a:gd name="T47" fmla="*/ 45 h 124"/>
                  <a:gd name="T48" fmla="*/ 193 w 405"/>
                  <a:gd name="T49" fmla="*/ 38 h 124"/>
                  <a:gd name="T50" fmla="*/ 221 w 405"/>
                  <a:gd name="T51" fmla="*/ 28 h 124"/>
                  <a:gd name="T52" fmla="*/ 249 w 405"/>
                  <a:gd name="T53" fmla="*/ 21 h 124"/>
                  <a:gd name="T54" fmla="*/ 278 w 405"/>
                  <a:gd name="T55" fmla="*/ 13 h 124"/>
                  <a:gd name="T56" fmla="*/ 306 w 405"/>
                  <a:gd name="T57" fmla="*/ 10 h 124"/>
                  <a:gd name="T58" fmla="*/ 331 w 405"/>
                  <a:gd name="T59" fmla="*/ 5 h 124"/>
                  <a:gd name="T60" fmla="*/ 357 w 405"/>
                  <a:gd name="T61" fmla="*/ 2 h 124"/>
                  <a:gd name="T62" fmla="*/ 382 w 405"/>
                  <a:gd name="T63" fmla="*/ 0 h 124"/>
                  <a:gd name="T64" fmla="*/ 405 w 405"/>
                  <a:gd name="T65" fmla="*/ 0 h 124"/>
                  <a:gd name="T66" fmla="*/ 405 w 405"/>
                  <a:gd name="T67" fmla="*/ 0 h 1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05"/>
                  <a:gd name="T103" fmla="*/ 0 h 124"/>
                  <a:gd name="T104" fmla="*/ 405 w 405"/>
                  <a:gd name="T105" fmla="*/ 124 h 1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05" h="124">
                    <a:moveTo>
                      <a:pt x="405" y="0"/>
                    </a:moveTo>
                    <a:lnTo>
                      <a:pt x="387" y="7"/>
                    </a:lnTo>
                    <a:lnTo>
                      <a:pt x="367" y="16"/>
                    </a:lnTo>
                    <a:lnTo>
                      <a:pt x="345" y="27"/>
                    </a:lnTo>
                    <a:lnTo>
                      <a:pt x="319" y="38"/>
                    </a:lnTo>
                    <a:lnTo>
                      <a:pt x="292" y="47"/>
                    </a:lnTo>
                    <a:lnTo>
                      <a:pt x="264" y="59"/>
                    </a:lnTo>
                    <a:lnTo>
                      <a:pt x="235" y="70"/>
                    </a:lnTo>
                    <a:lnTo>
                      <a:pt x="207" y="81"/>
                    </a:lnTo>
                    <a:lnTo>
                      <a:pt x="178" y="90"/>
                    </a:lnTo>
                    <a:lnTo>
                      <a:pt x="147" y="99"/>
                    </a:lnTo>
                    <a:lnTo>
                      <a:pt x="117" y="107"/>
                    </a:lnTo>
                    <a:lnTo>
                      <a:pt x="91" y="116"/>
                    </a:lnTo>
                    <a:lnTo>
                      <a:pt x="63" y="120"/>
                    </a:lnTo>
                    <a:lnTo>
                      <a:pt x="40" y="123"/>
                    </a:lnTo>
                    <a:lnTo>
                      <a:pt x="17" y="124"/>
                    </a:lnTo>
                    <a:lnTo>
                      <a:pt x="0" y="124"/>
                    </a:lnTo>
                    <a:lnTo>
                      <a:pt x="17" y="110"/>
                    </a:lnTo>
                    <a:lnTo>
                      <a:pt x="37" y="98"/>
                    </a:lnTo>
                    <a:lnTo>
                      <a:pt x="60" y="87"/>
                    </a:lnTo>
                    <a:lnTo>
                      <a:pt x="85" y="78"/>
                    </a:lnTo>
                    <a:lnTo>
                      <a:pt x="110" y="65"/>
                    </a:lnTo>
                    <a:lnTo>
                      <a:pt x="136" y="55"/>
                    </a:lnTo>
                    <a:lnTo>
                      <a:pt x="164" y="45"/>
                    </a:lnTo>
                    <a:lnTo>
                      <a:pt x="193" y="38"/>
                    </a:lnTo>
                    <a:lnTo>
                      <a:pt x="221" y="28"/>
                    </a:lnTo>
                    <a:lnTo>
                      <a:pt x="249" y="21"/>
                    </a:lnTo>
                    <a:lnTo>
                      <a:pt x="278" y="13"/>
                    </a:lnTo>
                    <a:lnTo>
                      <a:pt x="306" y="10"/>
                    </a:lnTo>
                    <a:lnTo>
                      <a:pt x="331" y="5"/>
                    </a:lnTo>
                    <a:lnTo>
                      <a:pt x="357" y="2"/>
                    </a:lnTo>
                    <a:lnTo>
                      <a:pt x="382" y="0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15" name="Freeform 55"/>
              <p:cNvSpPr>
                <a:spLocks/>
              </p:cNvSpPr>
              <p:nvPr/>
            </p:nvSpPr>
            <p:spPr bwMode="auto">
              <a:xfrm>
                <a:off x="572" y="2836"/>
                <a:ext cx="130" cy="43"/>
              </a:xfrm>
              <a:custGeom>
                <a:avLst/>
                <a:gdLst>
                  <a:gd name="T0" fmla="*/ 236 w 260"/>
                  <a:gd name="T1" fmla="*/ 0 h 86"/>
                  <a:gd name="T2" fmla="*/ 260 w 260"/>
                  <a:gd name="T3" fmla="*/ 14 h 86"/>
                  <a:gd name="T4" fmla="*/ 245 w 260"/>
                  <a:gd name="T5" fmla="*/ 25 h 86"/>
                  <a:gd name="T6" fmla="*/ 231 w 260"/>
                  <a:gd name="T7" fmla="*/ 34 h 86"/>
                  <a:gd name="T8" fmla="*/ 217 w 260"/>
                  <a:gd name="T9" fmla="*/ 43 h 86"/>
                  <a:gd name="T10" fmla="*/ 203 w 260"/>
                  <a:gd name="T11" fmla="*/ 52 h 86"/>
                  <a:gd name="T12" fmla="*/ 186 w 260"/>
                  <a:gd name="T13" fmla="*/ 59 h 86"/>
                  <a:gd name="T14" fmla="*/ 172 w 260"/>
                  <a:gd name="T15" fmla="*/ 65 h 86"/>
                  <a:gd name="T16" fmla="*/ 155 w 260"/>
                  <a:gd name="T17" fmla="*/ 69 h 86"/>
                  <a:gd name="T18" fmla="*/ 140 w 260"/>
                  <a:gd name="T19" fmla="*/ 74 h 86"/>
                  <a:gd name="T20" fmla="*/ 123 w 260"/>
                  <a:gd name="T21" fmla="*/ 77 h 86"/>
                  <a:gd name="T22" fmla="*/ 104 w 260"/>
                  <a:gd name="T23" fmla="*/ 79 h 86"/>
                  <a:gd name="T24" fmla="*/ 87 w 260"/>
                  <a:gd name="T25" fmla="*/ 82 h 86"/>
                  <a:gd name="T26" fmla="*/ 70 w 260"/>
                  <a:gd name="T27" fmla="*/ 85 h 86"/>
                  <a:gd name="T28" fmla="*/ 52 w 260"/>
                  <a:gd name="T29" fmla="*/ 85 h 86"/>
                  <a:gd name="T30" fmla="*/ 35 w 260"/>
                  <a:gd name="T31" fmla="*/ 85 h 86"/>
                  <a:gd name="T32" fmla="*/ 18 w 260"/>
                  <a:gd name="T33" fmla="*/ 85 h 86"/>
                  <a:gd name="T34" fmla="*/ 0 w 260"/>
                  <a:gd name="T35" fmla="*/ 86 h 86"/>
                  <a:gd name="T36" fmla="*/ 5 w 260"/>
                  <a:gd name="T37" fmla="*/ 82 h 86"/>
                  <a:gd name="T38" fmla="*/ 13 w 260"/>
                  <a:gd name="T39" fmla="*/ 77 h 86"/>
                  <a:gd name="T40" fmla="*/ 25 w 260"/>
                  <a:gd name="T41" fmla="*/ 71 h 86"/>
                  <a:gd name="T42" fmla="*/ 39 w 260"/>
                  <a:gd name="T43" fmla="*/ 66 h 86"/>
                  <a:gd name="T44" fmla="*/ 55 w 260"/>
                  <a:gd name="T45" fmla="*/ 59 h 86"/>
                  <a:gd name="T46" fmla="*/ 73 w 260"/>
                  <a:gd name="T47" fmla="*/ 52 h 86"/>
                  <a:gd name="T48" fmla="*/ 92 w 260"/>
                  <a:gd name="T49" fmla="*/ 46 h 86"/>
                  <a:gd name="T50" fmla="*/ 112 w 260"/>
                  <a:gd name="T51" fmla="*/ 40 h 86"/>
                  <a:gd name="T52" fmla="*/ 130 w 260"/>
                  <a:gd name="T53" fmla="*/ 32 h 86"/>
                  <a:gd name="T54" fmla="*/ 151 w 260"/>
                  <a:gd name="T55" fmla="*/ 26 h 86"/>
                  <a:gd name="T56" fmla="*/ 168 w 260"/>
                  <a:gd name="T57" fmla="*/ 20 h 86"/>
                  <a:gd name="T58" fmla="*/ 186 w 260"/>
                  <a:gd name="T59" fmla="*/ 15 h 86"/>
                  <a:gd name="T60" fmla="*/ 202 w 260"/>
                  <a:gd name="T61" fmla="*/ 9 h 86"/>
                  <a:gd name="T62" fmla="*/ 216 w 260"/>
                  <a:gd name="T63" fmla="*/ 6 h 86"/>
                  <a:gd name="T64" fmla="*/ 226 w 260"/>
                  <a:gd name="T65" fmla="*/ 0 h 86"/>
                  <a:gd name="T66" fmla="*/ 236 w 260"/>
                  <a:gd name="T67" fmla="*/ 0 h 86"/>
                  <a:gd name="T68" fmla="*/ 236 w 260"/>
                  <a:gd name="T69" fmla="*/ 0 h 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0"/>
                  <a:gd name="T106" fmla="*/ 0 h 86"/>
                  <a:gd name="T107" fmla="*/ 260 w 260"/>
                  <a:gd name="T108" fmla="*/ 86 h 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0" h="86">
                    <a:moveTo>
                      <a:pt x="236" y="0"/>
                    </a:moveTo>
                    <a:lnTo>
                      <a:pt x="260" y="14"/>
                    </a:lnTo>
                    <a:lnTo>
                      <a:pt x="245" y="25"/>
                    </a:lnTo>
                    <a:lnTo>
                      <a:pt x="231" y="34"/>
                    </a:lnTo>
                    <a:lnTo>
                      <a:pt x="217" y="43"/>
                    </a:lnTo>
                    <a:lnTo>
                      <a:pt x="203" y="52"/>
                    </a:lnTo>
                    <a:lnTo>
                      <a:pt x="186" y="59"/>
                    </a:lnTo>
                    <a:lnTo>
                      <a:pt x="172" y="65"/>
                    </a:lnTo>
                    <a:lnTo>
                      <a:pt x="155" y="69"/>
                    </a:lnTo>
                    <a:lnTo>
                      <a:pt x="140" y="74"/>
                    </a:lnTo>
                    <a:lnTo>
                      <a:pt x="123" y="77"/>
                    </a:lnTo>
                    <a:lnTo>
                      <a:pt x="104" y="79"/>
                    </a:lnTo>
                    <a:lnTo>
                      <a:pt x="87" y="82"/>
                    </a:lnTo>
                    <a:lnTo>
                      <a:pt x="70" y="85"/>
                    </a:lnTo>
                    <a:lnTo>
                      <a:pt x="52" y="85"/>
                    </a:lnTo>
                    <a:lnTo>
                      <a:pt x="35" y="85"/>
                    </a:lnTo>
                    <a:lnTo>
                      <a:pt x="18" y="85"/>
                    </a:lnTo>
                    <a:lnTo>
                      <a:pt x="0" y="86"/>
                    </a:lnTo>
                    <a:lnTo>
                      <a:pt x="5" y="82"/>
                    </a:lnTo>
                    <a:lnTo>
                      <a:pt x="13" y="77"/>
                    </a:lnTo>
                    <a:lnTo>
                      <a:pt x="25" y="71"/>
                    </a:lnTo>
                    <a:lnTo>
                      <a:pt x="39" y="66"/>
                    </a:lnTo>
                    <a:lnTo>
                      <a:pt x="55" y="59"/>
                    </a:lnTo>
                    <a:lnTo>
                      <a:pt x="73" y="52"/>
                    </a:lnTo>
                    <a:lnTo>
                      <a:pt x="92" y="46"/>
                    </a:lnTo>
                    <a:lnTo>
                      <a:pt x="112" y="40"/>
                    </a:lnTo>
                    <a:lnTo>
                      <a:pt x="130" y="32"/>
                    </a:lnTo>
                    <a:lnTo>
                      <a:pt x="151" y="26"/>
                    </a:lnTo>
                    <a:lnTo>
                      <a:pt x="168" y="20"/>
                    </a:lnTo>
                    <a:lnTo>
                      <a:pt x="186" y="15"/>
                    </a:lnTo>
                    <a:lnTo>
                      <a:pt x="202" y="9"/>
                    </a:lnTo>
                    <a:lnTo>
                      <a:pt x="216" y="6"/>
                    </a:lnTo>
                    <a:lnTo>
                      <a:pt x="226" y="0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16" name="Freeform 56"/>
              <p:cNvSpPr>
                <a:spLocks/>
              </p:cNvSpPr>
              <p:nvPr/>
            </p:nvSpPr>
            <p:spPr bwMode="auto">
              <a:xfrm>
                <a:off x="755" y="2748"/>
                <a:ext cx="87" cy="178"/>
              </a:xfrm>
              <a:custGeom>
                <a:avLst/>
                <a:gdLst>
                  <a:gd name="T0" fmla="*/ 174 w 174"/>
                  <a:gd name="T1" fmla="*/ 2 h 358"/>
                  <a:gd name="T2" fmla="*/ 164 w 174"/>
                  <a:gd name="T3" fmla="*/ 16 h 358"/>
                  <a:gd name="T4" fmla="*/ 157 w 174"/>
                  <a:gd name="T5" fmla="*/ 31 h 358"/>
                  <a:gd name="T6" fmla="*/ 149 w 174"/>
                  <a:gd name="T7" fmla="*/ 48 h 358"/>
                  <a:gd name="T8" fmla="*/ 144 w 174"/>
                  <a:gd name="T9" fmla="*/ 65 h 358"/>
                  <a:gd name="T10" fmla="*/ 138 w 174"/>
                  <a:gd name="T11" fmla="*/ 81 h 358"/>
                  <a:gd name="T12" fmla="*/ 133 w 174"/>
                  <a:gd name="T13" fmla="*/ 99 h 358"/>
                  <a:gd name="T14" fmla="*/ 129 w 174"/>
                  <a:gd name="T15" fmla="*/ 115 h 358"/>
                  <a:gd name="T16" fmla="*/ 126 w 174"/>
                  <a:gd name="T17" fmla="*/ 133 h 358"/>
                  <a:gd name="T18" fmla="*/ 121 w 174"/>
                  <a:gd name="T19" fmla="*/ 152 h 358"/>
                  <a:gd name="T20" fmla="*/ 116 w 174"/>
                  <a:gd name="T21" fmla="*/ 169 h 358"/>
                  <a:gd name="T22" fmla="*/ 113 w 174"/>
                  <a:gd name="T23" fmla="*/ 186 h 358"/>
                  <a:gd name="T24" fmla="*/ 109 w 174"/>
                  <a:gd name="T25" fmla="*/ 203 h 358"/>
                  <a:gd name="T26" fmla="*/ 104 w 174"/>
                  <a:gd name="T27" fmla="*/ 222 h 358"/>
                  <a:gd name="T28" fmla="*/ 101 w 174"/>
                  <a:gd name="T29" fmla="*/ 239 h 358"/>
                  <a:gd name="T30" fmla="*/ 95 w 174"/>
                  <a:gd name="T31" fmla="*/ 256 h 358"/>
                  <a:gd name="T32" fmla="*/ 90 w 174"/>
                  <a:gd name="T33" fmla="*/ 274 h 358"/>
                  <a:gd name="T34" fmla="*/ 85 w 174"/>
                  <a:gd name="T35" fmla="*/ 279 h 358"/>
                  <a:gd name="T36" fmla="*/ 82 w 174"/>
                  <a:gd name="T37" fmla="*/ 287 h 358"/>
                  <a:gd name="T38" fmla="*/ 76 w 174"/>
                  <a:gd name="T39" fmla="*/ 294 h 358"/>
                  <a:gd name="T40" fmla="*/ 70 w 174"/>
                  <a:gd name="T41" fmla="*/ 301 h 358"/>
                  <a:gd name="T42" fmla="*/ 62 w 174"/>
                  <a:gd name="T43" fmla="*/ 307 h 358"/>
                  <a:gd name="T44" fmla="*/ 54 w 174"/>
                  <a:gd name="T45" fmla="*/ 315 h 358"/>
                  <a:gd name="T46" fmla="*/ 47 w 174"/>
                  <a:gd name="T47" fmla="*/ 321 h 358"/>
                  <a:gd name="T48" fmla="*/ 39 w 174"/>
                  <a:gd name="T49" fmla="*/ 328 h 358"/>
                  <a:gd name="T50" fmla="*/ 31 w 174"/>
                  <a:gd name="T51" fmla="*/ 333 h 358"/>
                  <a:gd name="T52" fmla="*/ 23 w 174"/>
                  <a:gd name="T53" fmla="*/ 339 h 358"/>
                  <a:gd name="T54" fmla="*/ 16 w 174"/>
                  <a:gd name="T55" fmla="*/ 345 h 358"/>
                  <a:gd name="T56" fmla="*/ 11 w 174"/>
                  <a:gd name="T57" fmla="*/ 350 h 358"/>
                  <a:gd name="T58" fmla="*/ 2 w 174"/>
                  <a:gd name="T59" fmla="*/ 355 h 358"/>
                  <a:gd name="T60" fmla="*/ 0 w 174"/>
                  <a:gd name="T61" fmla="*/ 358 h 358"/>
                  <a:gd name="T62" fmla="*/ 0 w 174"/>
                  <a:gd name="T63" fmla="*/ 344 h 358"/>
                  <a:gd name="T64" fmla="*/ 3 w 174"/>
                  <a:gd name="T65" fmla="*/ 327 h 358"/>
                  <a:gd name="T66" fmla="*/ 11 w 174"/>
                  <a:gd name="T67" fmla="*/ 305 h 358"/>
                  <a:gd name="T68" fmla="*/ 22 w 174"/>
                  <a:gd name="T69" fmla="*/ 279 h 358"/>
                  <a:gd name="T70" fmla="*/ 33 w 174"/>
                  <a:gd name="T71" fmla="*/ 248 h 358"/>
                  <a:gd name="T72" fmla="*/ 48 w 174"/>
                  <a:gd name="T73" fmla="*/ 219 h 358"/>
                  <a:gd name="T74" fmla="*/ 64 w 174"/>
                  <a:gd name="T75" fmla="*/ 186 h 358"/>
                  <a:gd name="T76" fmla="*/ 79 w 174"/>
                  <a:gd name="T77" fmla="*/ 155 h 358"/>
                  <a:gd name="T78" fmla="*/ 95 w 174"/>
                  <a:gd name="T79" fmla="*/ 121 h 358"/>
                  <a:gd name="T80" fmla="*/ 110 w 174"/>
                  <a:gd name="T81" fmla="*/ 93 h 358"/>
                  <a:gd name="T82" fmla="*/ 124 w 174"/>
                  <a:gd name="T83" fmla="*/ 64 h 358"/>
                  <a:gd name="T84" fmla="*/ 139 w 174"/>
                  <a:gd name="T85" fmla="*/ 42 h 358"/>
                  <a:gd name="T86" fmla="*/ 150 w 174"/>
                  <a:gd name="T87" fmla="*/ 22 h 358"/>
                  <a:gd name="T88" fmla="*/ 161 w 174"/>
                  <a:gd name="T89" fmla="*/ 8 h 358"/>
                  <a:gd name="T90" fmla="*/ 169 w 174"/>
                  <a:gd name="T91" fmla="*/ 0 h 358"/>
                  <a:gd name="T92" fmla="*/ 174 w 174"/>
                  <a:gd name="T93" fmla="*/ 2 h 358"/>
                  <a:gd name="T94" fmla="*/ 174 w 174"/>
                  <a:gd name="T95" fmla="*/ 2 h 35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4"/>
                  <a:gd name="T145" fmla="*/ 0 h 358"/>
                  <a:gd name="T146" fmla="*/ 174 w 174"/>
                  <a:gd name="T147" fmla="*/ 358 h 35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4" h="358">
                    <a:moveTo>
                      <a:pt x="174" y="2"/>
                    </a:moveTo>
                    <a:lnTo>
                      <a:pt x="164" y="16"/>
                    </a:lnTo>
                    <a:lnTo>
                      <a:pt x="157" y="31"/>
                    </a:lnTo>
                    <a:lnTo>
                      <a:pt x="149" y="48"/>
                    </a:lnTo>
                    <a:lnTo>
                      <a:pt x="144" y="65"/>
                    </a:lnTo>
                    <a:lnTo>
                      <a:pt x="138" y="81"/>
                    </a:lnTo>
                    <a:lnTo>
                      <a:pt x="133" y="99"/>
                    </a:lnTo>
                    <a:lnTo>
                      <a:pt x="129" y="115"/>
                    </a:lnTo>
                    <a:lnTo>
                      <a:pt x="126" y="133"/>
                    </a:lnTo>
                    <a:lnTo>
                      <a:pt x="121" y="152"/>
                    </a:lnTo>
                    <a:lnTo>
                      <a:pt x="116" y="169"/>
                    </a:lnTo>
                    <a:lnTo>
                      <a:pt x="113" y="186"/>
                    </a:lnTo>
                    <a:lnTo>
                      <a:pt x="109" y="203"/>
                    </a:lnTo>
                    <a:lnTo>
                      <a:pt x="104" y="222"/>
                    </a:lnTo>
                    <a:lnTo>
                      <a:pt x="101" y="239"/>
                    </a:lnTo>
                    <a:lnTo>
                      <a:pt x="95" y="256"/>
                    </a:lnTo>
                    <a:lnTo>
                      <a:pt x="90" y="274"/>
                    </a:lnTo>
                    <a:lnTo>
                      <a:pt x="85" y="279"/>
                    </a:lnTo>
                    <a:lnTo>
                      <a:pt x="82" y="287"/>
                    </a:lnTo>
                    <a:lnTo>
                      <a:pt x="76" y="294"/>
                    </a:lnTo>
                    <a:lnTo>
                      <a:pt x="70" y="301"/>
                    </a:lnTo>
                    <a:lnTo>
                      <a:pt x="62" y="307"/>
                    </a:lnTo>
                    <a:lnTo>
                      <a:pt x="54" y="315"/>
                    </a:lnTo>
                    <a:lnTo>
                      <a:pt x="47" y="321"/>
                    </a:lnTo>
                    <a:lnTo>
                      <a:pt x="39" y="328"/>
                    </a:lnTo>
                    <a:lnTo>
                      <a:pt x="31" y="333"/>
                    </a:lnTo>
                    <a:lnTo>
                      <a:pt x="23" y="339"/>
                    </a:lnTo>
                    <a:lnTo>
                      <a:pt x="16" y="345"/>
                    </a:lnTo>
                    <a:lnTo>
                      <a:pt x="11" y="350"/>
                    </a:lnTo>
                    <a:lnTo>
                      <a:pt x="2" y="355"/>
                    </a:lnTo>
                    <a:lnTo>
                      <a:pt x="0" y="358"/>
                    </a:lnTo>
                    <a:lnTo>
                      <a:pt x="0" y="344"/>
                    </a:lnTo>
                    <a:lnTo>
                      <a:pt x="3" y="327"/>
                    </a:lnTo>
                    <a:lnTo>
                      <a:pt x="11" y="305"/>
                    </a:lnTo>
                    <a:lnTo>
                      <a:pt x="22" y="279"/>
                    </a:lnTo>
                    <a:lnTo>
                      <a:pt x="33" y="248"/>
                    </a:lnTo>
                    <a:lnTo>
                      <a:pt x="48" y="219"/>
                    </a:lnTo>
                    <a:lnTo>
                      <a:pt x="64" y="186"/>
                    </a:lnTo>
                    <a:lnTo>
                      <a:pt x="79" y="155"/>
                    </a:lnTo>
                    <a:lnTo>
                      <a:pt x="95" y="121"/>
                    </a:lnTo>
                    <a:lnTo>
                      <a:pt x="110" y="93"/>
                    </a:lnTo>
                    <a:lnTo>
                      <a:pt x="124" y="64"/>
                    </a:lnTo>
                    <a:lnTo>
                      <a:pt x="139" y="42"/>
                    </a:lnTo>
                    <a:lnTo>
                      <a:pt x="150" y="22"/>
                    </a:lnTo>
                    <a:lnTo>
                      <a:pt x="161" y="8"/>
                    </a:lnTo>
                    <a:lnTo>
                      <a:pt x="169" y="0"/>
                    </a:lnTo>
                    <a:lnTo>
                      <a:pt x="174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17" name="Freeform 57"/>
              <p:cNvSpPr>
                <a:spLocks/>
              </p:cNvSpPr>
              <p:nvPr/>
            </p:nvSpPr>
            <p:spPr bwMode="auto">
              <a:xfrm>
                <a:off x="851" y="2781"/>
                <a:ext cx="51" cy="153"/>
              </a:xfrm>
              <a:custGeom>
                <a:avLst/>
                <a:gdLst>
                  <a:gd name="T0" fmla="*/ 96 w 102"/>
                  <a:gd name="T1" fmla="*/ 0 h 306"/>
                  <a:gd name="T2" fmla="*/ 96 w 102"/>
                  <a:gd name="T3" fmla="*/ 17 h 306"/>
                  <a:gd name="T4" fmla="*/ 96 w 102"/>
                  <a:gd name="T5" fmla="*/ 36 h 306"/>
                  <a:gd name="T6" fmla="*/ 98 w 102"/>
                  <a:gd name="T7" fmla="*/ 56 h 306"/>
                  <a:gd name="T8" fmla="*/ 101 w 102"/>
                  <a:gd name="T9" fmla="*/ 79 h 306"/>
                  <a:gd name="T10" fmla="*/ 101 w 102"/>
                  <a:gd name="T11" fmla="*/ 99 h 306"/>
                  <a:gd name="T12" fmla="*/ 102 w 102"/>
                  <a:gd name="T13" fmla="*/ 122 h 306"/>
                  <a:gd name="T14" fmla="*/ 102 w 102"/>
                  <a:gd name="T15" fmla="*/ 144 h 306"/>
                  <a:gd name="T16" fmla="*/ 102 w 102"/>
                  <a:gd name="T17" fmla="*/ 167 h 306"/>
                  <a:gd name="T18" fmla="*/ 98 w 102"/>
                  <a:gd name="T19" fmla="*/ 187 h 306"/>
                  <a:gd name="T20" fmla="*/ 96 w 102"/>
                  <a:gd name="T21" fmla="*/ 207 h 306"/>
                  <a:gd name="T22" fmla="*/ 90 w 102"/>
                  <a:gd name="T23" fmla="*/ 227 h 306"/>
                  <a:gd name="T24" fmla="*/ 84 w 102"/>
                  <a:gd name="T25" fmla="*/ 246 h 306"/>
                  <a:gd name="T26" fmla="*/ 71 w 102"/>
                  <a:gd name="T27" fmla="*/ 265 h 306"/>
                  <a:gd name="T28" fmla="*/ 60 w 102"/>
                  <a:gd name="T29" fmla="*/ 280 h 306"/>
                  <a:gd name="T30" fmla="*/ 45 w 102"/>
                  <a:gd name="T31" fmla="*/ 294 h 306"/>
                  <a:gd name="T32" fmla="*/ 30 w 102"/>
                  <a:gd name="T33" fmla="*/ 306 h 306"/>
                  <a:gd name="T34" fmla="*/ 26 w 102"/>
                  <a:gd name="T35" fmla="*/ 299 h 306"/>
                  <a:gd name="T36" fmla="*/ 23 w 102"/>
                  <a:gd name="T37" fmla="*/ 286 h 306"/>
                  <a:gd name="T38" fmla="*/ 20 w 102"/>
                  <a:gd name="T39" fmla="*/ 274 h 306"/>
                  <a:gd name="T40" fmla="*/ 19 w 102"/>
                  <a:gd name="T41" fmla="*/ 261 h 306"/>
                  <a:gd name="T42" fmla="*/ 16 w 102"/>
                  <a:gd name="T43" fmla="*/ 254 h 306"/>
                  <a:gd name="T44" fmla="*/ 14 w 102"/>
                  <a:gd name="T45" fmla="*/ 246 h 306"/>
                  <a:gd name="T46" fmla="*/ 12 w 102"/>
                  <a:gd name="T47" fmla="*/ 240 h 306"/>
                  <a:gd name="T48" fmla="*/ 11 w 102"/>
                  <a:gd name="T49" fmla="*/ 235 h 306"/>
                  <a:gd name="T50" fmla="*/ 6 w 102"/>
                  <a:gd name="T51" fmla="*/ 227 h 306"/>
                  <a:gd name="T52" fmla="*/ 0 w 102"/>
                  <a:gd name="T53" fmla="*/ 221 h 306"/>
                  <a:gd name="T54" fmla="*/ 6 w 102"/>
                  <a:gd name="T55" fmla="*/ 207 h 306"/>
                  <a:gd name="T56" fmla="*/ 12 w 102"/>
                  <a:gd name="T57" fmla="*/ 193 h 306"/>
                  <a:gd name="T58" fmla="*/ 17 w 102"/>
                  <a:gd name="T59" fmla="*/ 179 h 306"/>
                  <a:gd name="T60" fmla="*/ 23 w 102"/>
                  <a:gd name="T61" fmla="*/ 166 h 306"/>
                  <a:gd name="T62" fmla="*/ 28 w 102"/>
                  <a:gd name="T63" fmla="*/ 150 h 306"/>
                  <a:gd name="T64" fmla="*/ 34 w 102"/>
                  <a:gd name="T65" fmla="*/ 136 h 306"/>
                  <a:gd name="T66" fmla="*/ 39 w 102"/>
                  <a:gd name="T67" fmla="*/ 124 h 306"/>
                  <a:gd name="T68" fmla="*/ 45 w 102"/>
                  <a:gd name="T69" fmla="*/ 110 h 306"/>
                  <a:gd name="T70" fmla="*/ 51 w 102"/>
                  <a:gd name="T71" fmla="*/ 96 h 306"/>
                  <a:gd name="T72" fmla="*/ 57 w 102"/>
                  <a:gd name="T73" fmla="*/ 82 h 306"/>
                  <a:gd name="T74" fmla="*/ 64 w 102"/>
                  <a:gd name="T75" fmla="*/ 68 h 306"/>
                  <a:gd name="T76" fmla="*/ 70 w 102"/>
                  <a:gd name="T77" fmla="*/ 54 h 306"/>
                  <a:gd name="T78" fmla="*/ 76 w 102"/>
                  <a:gd name="T79" fmla="*/ 39 h 306"/>
                  <a:gd name="T80" fmla="*/ 82 w 102"/>
                  <a:gd name="T81" fmla="*/ 26 h 306"/>
                  <a:gd name="T82" fmla="*/ 88 w 102"/>
                  <a:gd name="T83" fmla="*/ 12 h 306"/>
                  <a:gd name="T84" fmla="*/ 96 w 102"/>
                  <a:gd name="T85" fmla="*/ 0 h 306"/>
                  <a:gd name="T86" fmla="*/ 96 w 102"/>
                  <a:gd name="T87" fmla="*/ 0 h 3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2"/>
                  <a:gd name="T133" fmla="*/ 0 h 306"/>
                  <a:gd name="T134" fmla="*/ 102 w 102"/>
                  <a:gd name="T135" fmla="*/ 306 h 3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2" h="306">
                    <a:moveTo>
                      <a:pt x="96" y="0"/>
                    </a:moveTo>
                    <a:lnTo>
                      <a:pt x="96" y="17"/>
                    </a:lnTo>
                    <a:lnTo>
                      <a:pt x="96" y="36"/>
                    </a:lnTo>
                    <a:lnTo>
                      <a:pt x="98" y="56"/>
                    </a:lnTo>
                    <a:lnTo>
                      <a:pt x="101" y="79"/>
                    </a:lnTo>
                    <a:lnTo>
                      <a:pt x="101" y="99"/>
                    </a:lnTo>
                    <a:lnTo>
                      <a:pt x="102" y="122"/>
                    </a:lnTo>
                    <a:lnTo>
                      <a:pt x="102" y="144"/>
                    </a:lnTo>
                    <a:lnTo>
                      <a:pt x="102" y="167"/>
                    </a:lnTo>
                    <a:lnTo>
                      <a:pt x="98" y="187"/>
                    </a:lnTo>
                    <a:lnTo>
                      <a:pt x="96" y="207"/>
                    </a:lnTo>
                    <a:lnTo>
                      <a:pt x="90" y="227"/>
                    </a:lnTo>
                    <a:lnTo>
                      <a:pt x="84" y="246"/>
                    </a:lnTo>
                    <a:lnTo>
                      <a:pt x="71" y="265"/>
                    </a:lnTo>
                    <a:lnTo>
                      <a:pt x="60" y="280"/>
                    </a:lnTo>
                    <a:lnTo>
                      <a:pt x="45" y="294"/>
                    </a:lnTo>
                    <a:lnTo>
                      <a:pt x="30" y="306"/>
                    </a:lnTo>
                    <a:lnTo>
                      <a:pt x="26" y="299"/>
                    </a:lnTo>
                    <a:lnTo>
                      <a:pt x="23" y="286"/>
                    </a:lnTo>
                    <a:lnTo>
                      <a:pt x="20" y="274"/>
                    </a:lnTo>
                    <a:lnTo>
                      <a:pt x="19" y="261"/>
                    </a:lnTo>
                    <a:lnTo>
                      <a:pt x="16" y="254"/>
                    </a:lnTo>
                    <a:lnTo>
                      <a:pt x="14" y="246"/>
                    </a:lnTo>
                    <a:lnTo>
                      <a:pt x="12" y="240"/>
                    </a:lnTo>
                    <a:lnTo>
                      <a:pt x="11" y="235"/>
                    </a:lnTo>
                    <a:lnTo>
                      <a:pt x="6" y="227"/>
                    </a:lnTo>
                    <a:lnTo>
                      <a:pt x="0" y="221"/>
                    </a:lnTo>
                    <a:lnTo>
                      <a:pt x="6" y="207"/>
                    </a:lnTo>
                    <a:lnTo>
                      <a:pt x="12" y="193"/>
                    </a:lnTo>
                    <a:lnTo>
                      <a:pt x="17" y="179"/>
                    </a:lnTo>
                    <a:lnTo>
                      <a:pt x="23" y="166"/>
                    </a:lnTo>
                    <a:lnTo>
                      <a:pt x="28" y="150"/>
                    </a:lnTo>
                    <a:lnTo>
                      <a:pt x="34" y="136"/>
                    </a:lnTo>
                    <a:lnTo>
                      <a:pt x="39" y="124"/>
                    </a:lnTo>
                    <a:lnTo>
                      <a:pt x="45" y="110"/>
                    </a:lnTo>
                    <a:lnTo>
                      <a:pt x="51" y="96"/>
                    </a:lnTo>
                    <a:lnTo>
                      <a:pt x="57" y="82"/>
                    </a:lnTo>
                    <a:lnTo>
                      <a:pt x="64" y="68"/>
                    </a:lnTo>
                    <a:lnTo>
                      <a:pt x="70" y="54"/>
                    </a:lnTo>
                    <a:lnTo>
                      <a:pt x="76" y="39"/>
                    </a:lnTo>
                    <a:lnTo>
                      <a:pt x="82" y="26"/>
                    </a:lnTo>
                    <a:lnTo>
                      <a:pt x="88" y="12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18" name="Freeform 58"/>
              <p:cNvSpPr>
                <a:spLocks/>
              </p:cNvSpPr>
              <p:nvPr/>
            </p:nvSpPr>
            <p:spPr bwMode="auto">
              <a:xfrm>
                <a:off x="941" y="2820"/>
                <a:ext cx="32" cy="108"/>
              </a:xfrm>
              <a:custGeom>
                <a:avLst/>
                <a:gdLst>
                  <a:gd name="T0" fmla="*/ 21 w 65"/>
                  <a:gd name="T1" fmla="*/ 0 h 215"/>
                  <a:gd name="T2" fmla="*/ 65 w 65"/>
                  <a:gd name="T3" fmla="*/ 159 h 215"/>
                  <a:gd name="T4" fmla="*/ 12 w 65"/>
                  <a:gd name="T5" fmla="*/ 215 h 215"/>
                  <a:gd name="T6" fmla="*/ 6 w 65"/>
                  <a:gd name="T7" fmla="*/ 201 h 215"/>
                  <a:gd name="T8" fmla="*/ 4 w 65"/>
                  <a:gd name="T9" fmla="*/ 189 h 215"/>
                  <a:gd name="T10" fmla="*/ 1 w 65"/>
                  <a:gd name="T11" fmla="*/ 175 h 215"/>
                  <a:gd name="T12" fmla="*/ 1 w 65"/>
                  <a:gd name="T13" fmla="*/ 162 h 215"/>
                  <a:gd name="T14" fmla="*/ 0 w 65"/>
                  <a:gd name="T15" fmla="*/ 148 h 215"/>
                  <a:gd name="T16" fmla="*/ 0 w 65"/>
                  <a:gd name="T17" fmla="*/ 134 h 215"/>
                  <a:gd name="T18" fmla="*/ 1 w 65"/>
                  <a:gd name="T19" fmla="*/ 121 h 215"/>
                  <a:gd name="T20" fmla="*/ 4 w 65"/>
                  <a:gd name="T21" fmla="*/ 108 h 215"/>
                  <a:gd name="T22" fmla="*/ 4 w 65"/>
                  <a:gd name="T23" fmla="*/ 93 h 215"/>
                  <a:gd name="T24" fmla="*/ 6 w 65"/>
                  <a:gd name="T25" fmla="*/ 79 h 215"/>
                  <a:gd name="T26" fmla="*/ 9 w 65"/>
                  <a:gd name="T27" fmla="*/ 65 h 215"/>
                  <a:gd name="T28" fmla="*/ 12 w 65"/>
                  <a:gd name="T29" fmla="*/ 51 h 215"/>
                  <a:gd name="T30" fmla="*/ 14 w 65"/>
                  <a:gd name="T31" fmla="*/ 37 h 215"/>
                  <a:gd name="T32" fmla="*/ 17 w 65"/>
                  <a:gd name="T33" fmla="*/ 25 h 215"/>
                  <a:gd name="T34" fmla="*/ 18 w 65"/>
                  <a:gd name="T35" fmla="*/ 11 h 215"/>
                  <a:gd name="T36" fmla="*/ 21 w 65"/>
                  <a:gd name="T37" fmla="*/ 0 h 215"/>
                  <a:gd name="T38" fmla="*/ 21 w 65"/>
                  <a:gd name="T39" fmla="*/ 0 h 2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5"/>
                  <a:gd name="T61" fmla="*/ 0 h 215"/>
                  <a:gd name="T62" fmla="*/ 65 w 65"/>
                  <a:gd name="T63" fmla="*/ 215 h 2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5" h="215">
                    <a:moveTo>
                      <a:pt x="21" y="0"/>
                    </a:moveTo>
                    <a:lnTo>
                      <a:pt x="65" y="159"/>
                    </a:lnTo>
                    <a:lnTo>
                      <a:pt x="12" y="215"/>
                    </a:lnTo>
                    <a:lnTo>
                      <a:pt x="6" y="201"/>
                    </a:lnTo>
                    <a:lnTo>
                      <a:pt x="4" y="189"/>
                    </a:lnTo>
                    <a:lnTo>
                      <a:pt x="1" y="175"/>
                    </a:lnTo>
                    <a:lnTo>
                      <a:pt x="1" y="162"/>
                    </a:lnTo>
                    <a:lnTo>
                      <a:pt x="0" y="148"/>
                    </a:lnTo>
                    <a:lnTo>
                      <a:pt x="0" y="134"/>
                    </a:lnTo>
                    <a:lnTo>
                      <a:pt x="1" y="121"/>
                    </a:lnTo>
                    <a:lnTo>
                      <a:pt x="4" y="108"/>
                    </a:lnTo>
                    <a:lnTo>
                      <a:pt x="4" y="93"/>
                    </a:lnTo>
                    <a:lnTo>
                      <a:pt x="6" y="79"/>
                    </a:lnTo>
                    <a:lnTo>
                      <a:pt x="9" y="65"/>
                    </a:lnTo>
                    <a:lnTo>
                      <a:pt x="12" y="51"/>
                    </a:lnTo>
                    <a:lnTo>
                      <a:pt x="14" y="37"/>
                    </a:lnTo>
                    <a:lnTo>
                      <a:pt x="17" y="25"/>
                    </a:lnTo>
                    <a:lnTo>
                      <a:pt x="18" y="1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19" name="Freeform 59"/>
              <p:cNvSpPr>
                <a:spLocks/>
              </p:cNvSpPr>
              <p:nvPr/>
            </p:nvSpPr>
            <p:spPr bwMode="auto">
              <a:xfrm>
                <a:off x="1206" y="2765"/>
                <a:ext cx="134" cy="31"/>
              </a:xfrm>
              <a:custGeom>
                <a:avLst/>
                <a:gdLst>
                  <a:gd name="T0" fmla="*/ 0 w 268"/>
                  <a:gd name="T1" fmla="*/ 33 h 62"/>
                  <a:gd name="T2" fmla="*/ 11 w 268"/>
                  <a:gd name="T3" fmla="*/ 27 h 62"/>
                  <a:gd name="T4" fmla="*/ 25 w 268"/>
                  <a:gd name="T5" fmla="*/ 21 h 62"/>
                  <a:gd name="T6" fmla="*/ 38 w 268"/>
                  <a:gd name="T7" fmla="*/ 14 h 62"/>
                  <a:gd name="T8" fmla="*/ 51 w 268"/>
                  <a:gd name="T9" fmla="*/ 8 h 62"/>
                  <a:gd name="T10" fmla="*/ 64 w 268"/>
                  <a:gd name="T11" fmla="*/ 0 h 62"/>
                  <a:gd name="T12" fmla="*/ 78 w 268"/>
                  <a:gd name="T13" fmla="*/ 0 h 62"/>
                  <a:gd name="T14" fmla="*/ 84 w 268"/>
                  <a:gd name="T15" fmla="*/ 0 h 62"/>
                  <a:gd name="T16" fmla="*/ 92 w 268"/>
                  <a:gd name="T17" fmla="*/ 2 h 62"/>
                  <a:gd name="T18" fmla="*/ 99 w 268"/>
                  <a:gd name="T19" fmla="*/ 5 h 62"/>
                  <a:gd name="T20" fmla="*/ 106 w 268"/>
                  <a:gd name="T21" fmla="*/ 11 h 62"/>
                  <a:gd name="T22" fmla="*/ 116 w 268"/>
                  <a:gd name="T23" fmla="*/ 10 h 62"/>
                  <a:gd name="T24" fmla="*/ 126 w 268"/>
                  <a:gd name="T25" fmla="*/ 10 h 62"/>
                  <a:gd name="T26" fmla="*/ 137 w 268"/>
                  <a:gd name="T27" fmla="*/ 11 h 62"/>
                  <a:gd name="T28" fmla="*/ 147 w 268"/>
                  <a:gd name="T29" fmla="*/ 14 h 62"/>
                  <a:gd name="T30" fmla="*/ 157 w 268"/>
                  <a:gd name="T31" fmla="*/ 16 h 62"/>
                  <a:gd name="T32" fmla="*/ 167 w 268"/>
                  <a:gd name="T33" fmla="*/ 21 h 62"/>
                  <a:gd name="T34" fmla="*/ 177 w 268"/>
                  <a:gd name="T35" fmla="*/ 24 h 62"/>
                  <a:gd name="T36" fmla="*/ 188 w 268"/>
                  <a:gd name="T37" fmla="*/ 28 h 62"/>
                  <a:gd name="T38" fmla="*/ 197 w 268"/>
                  <a:gd name="T39" fmla="*/ 33 h 62"/>
                  <a:gd name="T40" fmla="*/ 208 w 268"/>
                  <a:gd name="T41" fmla="*/ 36 h 62"/>
                  <a:gd name="T42" fmla="*/ 217 w 268"/>
                  <a:gd name="T43" fmla="*/ 41 h 62"/>
                  <a:gd name="T44" fmla="*/ 228 w 268"/>
                  <a:gd name="T45" fmla="*/ 45 h 62"/>
                  <a:gd name="T46" fmla="*/ 237 w 268"/>
                  <a:gd name="T47" fmla="*/ 48 h 62"/>
                  <a:gd name="T48" fmla="*/ 248 w 268"/>
                  <a:gd name="T49" fmla="*/ 53 h 62"/>
                  <a:gd name="T50" fmla="*/ 257 w 268"/>
                  <a:gd name="T51" fmla="*/ 56 h 62"/>
                  <a:gd name="T52" fmla="*/ 268 w 268"/>
                  <a:gd name="T53" fmla="*/ 61 h 62"/>
                  <a:gd name="T54" fmla="*/ 254 w 268"/>
                  <a:gd name="T55" fmla="*/ 61 h 62"/>
                  <a:gd name="T56" fmla="*/ 240 w 268"/>
                  <a:gd name="T57" fmla="*/ 61 h 62"/>
                  <a:gd name="T58" fmla="*/ 223 w 268"/>
                  <a:gd name="T59" fmla="*/ 61 h 62"/>
                  <a:gd name="T60" fmla="*/ 206 w 268"/>
                  <a:gd name="T61" fmla="*/ 62 h 62"/>
                  <a:gd name="T62" fmla="*/ 188 w 268"/>
                  <a:gd name="T63" fmla="*/ 62 h 62"/>
                  <a:gd name="T64" fmla="*/ 169 w 268"/>
                  <a:gd name="T65" fmla="*/ 62 h 62"/>
                  <a:gd name="T66" fmla="*/ 149 w 268"/>
                  <a:gd name="T67" fmla="*/ 61 h 62"/>
                  <a:gd name="T68" fmla="*/ 130 w 268"/>
                  <a:gd name="T69" fmla="*/ 61 h 62"/>
                  <a:gd name="T70" fmla="*/ 110 w 268"/>
                  <a:gd name="T71" fmla="*/ 59 h 62"/>
                  <a:gd name="T72" fmla="*/ 90 w 268"/>
                  <a:gd name="T73" fmla="*/ 58 h 62"/>
                  <a:gd name="T74" fmla="*/ 72 w 268"/>
                  <a:gd name="T75" fmla="*/ 55 h 62"/>
                  <a:gd name="T76" fmla="*/ 55 w 268"/>
                  <a:gd name="T77" fmla="*/ 53 h 62"/>
                  <a:gd name="T78" fmla="*/ 38 w 268"/>
                  <a:gd name="T79" fmla="*/ 47 h 62"/>
                  <a:gd name="T80" fmla="*/ 24 w 268"/>
                  <a:gd name="T81" fmla="*/ 44 h 62"/>
                  <a:gd name="T82" fmla="*/ 10 w 268"/>
                  <a:gd name="T83" fmla="*/ 38 h 62"/>
                  <a:gd name="T84" fmla="*/ 0 w 268"/>
                  <a:gd name="T85" fmla="*/ 33 h 62"/>
                  <a:gd name="T86" fmla="*/ 0 w 268"/>
                  <a:gd name="T87" fmla="*/ 33 h 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68"/>
                  <a:gd name="T133" fmla="*/ 0 h 62"/>
                  <a:gd name="T134" fmla="*/ 268 w 268"/>
                  <a:gd name="T135" fmla="*/ 62 h 6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68" h="62">
                    <a:moveTo>
                      <a:pt x="0" y="33"/>
                    </a:moveTo>
                    <a:lnTo>
                      <a:pt x="11" y="27"/>
                    </a:lnTo>
                    <a:lnTo>
                      <a:pt x="25" y="21"/>
                    </a:lnTo>
                    <a:lnTo>
                      <a:pt x="38" y="14"/>
                    </a:lnTo>
                    <a:lnTo>
                      <a:pt x="51" y="8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2" y="2"/>
                    </a:lnTo>
                    <a:lnTo>
                      <a:pt x="99" y="5"/>
                    </a:lnTo>
                    <a:lnTo>
                      <a:pt x="106" y="11"/>
                    </a:lnTo>
                    <a:lnTo>
                      <a:pt x="116" y="10"/>
                    </a:lnTo>
                    <a:lnTo>
                      <a:pt x="126" y="10"/>
                    </a:lnTo>
                    <a:lnTo>
                      <a:pt x="137" y="11"/>
                    </a:lnTo>
                    <a:lnTo>
                      <a:pt x="147" y="14"/>
                    </a:lnTo>
                    <a:lnTo>
                      <a:pt x="157" y="16"/>
                    </a:lnTo>
                    <a:lnTo>
                      <a:pt x="167" y="21"/>
                    </a:lnTo>
                    <a:lnTo>
                      <a:pt x="177" y="24"/>
                    </a:lnTo>
                    <a:lnTo>
                      <a:pt x="188" y="28"/>
                    </a:lnTo>
                    <a:lnTo>
                      <a:pt x="197" y="33"/>
                    </a:lnTo>
                    <a:lnTo>
                      <a:pt x="208" y="36"/>
                    </a:lnTo>
                    <a:lnTo>
                      <a:pt x="217" y="41"/>
                    </a:lnTo>
                    <a:lnTo>
                      <a:pt x="228" y="45"/>
                    </a:lnTo>
                    <a:lnTo>
                      <a:pt x="237" y="48"/>
                    </a:lnTo>
                    <a:lnTo>
                      <a:pt x="248" y="53"/>
                    </a:lnTo>
                    <a:lnTo>
                      <a:pt x="257" y="56"/>
                    </a:lnTo>
                    <a:lnTo>
                      <a:pt x="268" y="61"/>
                    </a:lnTo>
                    <a:lnTo>
                      <a:pt x="254" y="61"/>
                    </a:lnTo>
                    <a:lnTo>
                      <a:pt x="240" y="61"/>
                    </a:lnTo>
                    <a:lnTo>
                      <a:pt x="223" y="61"/>
                    </a:lnTo>
                    <a:lnTo>
                      <a:pt x="206" y="62"/>
                    </a:lnTo>
                    <a:lnTo>
                      <a:pt x="188" y="62"/>
                    </a:lnTo>
                    <a:lnTo>
                      <a:pt x="169" y="62"/>
                    </a:lnTo>
                    <a:lnTo>
                      <a:pt x="149" y="61"/>
                    </a:lnTo>
                    <a:lnTo>
                      <a:pt x="130" y="61"/>
                    </a:lnTo>
                    <a:lnTo>
                      <a:pt x="110" y="59"/>
                    </a:lnTo>
                    <a:lnTo>
                      <a:pt x="90" y="58"/>
                    </a:lnTo>
                    <a:lnTo>
                      <a:pt x="72" y="55"/>
                    </a:lnTo>
                    <a:lnTo>
                      <a:pt x="55" y="53"/>
                    </a:lnTo>
                    <a:lnTo>
                      <a:pt x="38" y="47"/>
                    </a:lnTo>
                    <a:lnTo>
                      <a:pt x="24" y="44"/>
                    </a:lnTo>
                    <a:lnTo>
                      <a:pt x="10" y="3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20" name="Freeform 60"/>
              <p:cNvSpPr>
                <a:spLocks/>
              </p:cNvSpPr>
              <p:nvPr/>
            </p:nvSpPr>
            <p:spPr bwMode="auto">
              <a:xfrm>
                <a:off x="1303" y="2752"/>
                <a:ext cx="107" cy="46"/>
              </a:xfrm>
              <a:custGeom>
                <a:avLst/>
                <a:gdLst>
                  <a:gd name="T0" fmla="*/ 215 w 215"/>
                  <a:gd name="T1" fmla="*/ 66 h 91"/>
                  <a:gd name="T2" fmla="*/ 178 w 215"/>
                  <a:gd name="T3" fmla="*/ 91 h 91"/>
                  <a:gd name="T4" fmla="*/ 165 w 215"/>
                  <a:gd name="T5" fmla="*/ 86 h 91"/>
                  <a:gd name="T6" fmla="*/ 155 w 215"/>
                  <a:gd name="T7" fmla="*/ 83 h 91"/>
                  <a:gd name="T8" fmla="*/ 142 w 215"/>
                  <a:gd name="T9" fmla="*/ 77 h 91"/>
                  <a:gd name="T10" fmla="*/ 130 w 215"/>
                  <a:gd name="T11" fmla="*/ 72 h 91"/>
                  <a:gd name="T12" fmla="*/ 117 w 215"/>
                  <a:gd name="T13" fmla="*/ 66 h 91"/>
                  <a:gd name="T14" fmla="*/ 107 w 215"/>
                  <a:gd name="T15" fmla="*/ 63 h 91"/>
                  <a:gd name="T16" fmla="*/ 96 w 215"/>
                  <a:gd name="T17" fmla="*/ 57 h 91"/>
                  <a:gd name="T18" fmla="*/ 85 w 215"/>
                  <a:gd name="T19" fmla="*/ 52 h 91"/>
                  <a:gd name="T20" fmla="*/ 73 w 215"/>
                  <a:gd name="T21" fmla="*/ 46 h 91"/>
                  <a:gd name="T22" fmla="*/ 60 w 215"/>
                  <a:gd name="T23" fmla="*/ 41 h 91"/>
                  <a:gd name="T24" fmla="*/ 49 w 215"/>
                  <a:gd name="T25" fmla="*/ 38 h 91"/>
                  <a:gd name="T26" fmla="*/ 38 w 215"/>
                  <a:gd name="T27" fmla="*/ 34 h 91"/>
                  <a:gd name="T28" fmla="*/ 28 w 215"/>
                  <a:gd name="T29" fmla="*/ 29 h 91"/>
                  <a:gd name="T30" fmla="*/ 18 w 215"/>
                  <a:gd name="T31" fmla="*/ 26 h 91"/>
                  <a:gd name="T32" fmla="*/ 8 w 215"/>
                  <a:gd name="T33" fmla="*/ 23 h 91"/>
                  <a:gd name="T34" fmla="*/ 0 w 215"/>
                  <a:gd name="T35" fmla="*/ 23 h 91"/>
                  <a:gd name="T36" fmla="*/ 6 w 215"/>
                  <a:gd name="T37" fmla="*/ 12 h 91"/>
                  <a:gd name="T38" fmla="*/ 15 w 215"/>
                  <a:gd name="T39" fmla="*/ 6 h 91"/>
                  <a:gd name="T40" fmla="*/ 28 w 215"/>
                  <a:gd name="T41" fmla="*/ 0 h 91"/>
                  <a:gd name="T42" fmla="*/ 43 w 215"/>
                  <a:gd name="T43" fmla="*/ 0 h 91"/>
                  <a:gd name="T44" fmla="*/ 59 w 215"/>
                  <a:gd name="T45" fmla="*/ 1 h 91"/>
                  <a:gd name="T46" fmla="*/ 77 w 215"/>
                  <a:gd name="T47" fmla="*/ 6 h 91"/>
                  <a:gd name="T48" fmla="*/ 96 w 215"/>
                  <a:gd name="T49" fmla="*/ 9 h 91"/>
                  <a:gd name="T50" fmla="*/ 114 w 215"/>
                  <a:gd name="T51" fmla="*/ 17 h 91"/>
                  <a:gd name="T52" fmla="*/ 131 w 215"/>
                  <a:gd name="T53" fmla="*/ 23 h 91"/>
                  <a:gd name="T54" fmla="*/ 148 w 215"/>
                  <a:gd name="T55" fmla="*/ 31 h 91"/>
                  <a:gd name="T56" fmla="*/ 164 w 215"/>
                  <a:gd name="T57" fmla="*/ 38 h 91"/>
                  <a:gd name="T58" fmla="*/ 181 w 215"/>
                  <a:gd name="T59" fmla="*/ 45 h 91"/>
                  <a:gd name="T60" fmla="*/ 192 w 215"/>
                  <a:gd name="T61" fmla="*/ 51 h 91"/>
                  <a:gd name="T62" fmla="*/ 202 w 215"/>
                  <a:gd name="T63" fmla="*/ 57 h 91"/>
                  <a:gd name="T64" fmla="*/ 210 w 215"/>
                  <a:gd name="T65" fmla="*/ 63 h 91"/>
                  <a:gd name="T66" fmla="*/ 215 w 215"/>
                  <a:gd name="T67" fmla="*/ 66 h 91"/>
                  <a:gd name="T68" fmla="*/ 215 w 215"/>
                  <a:gd name="T69" fmla="*/ 66 h 9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5"/>
                  <a:gd name="T106" fmla="*/ 0 h 91"/>
                  <a:gd name="T107" fmla="*/ 215 w 215"/>
                  <a:gd name="T108" fmla="*/ 91 h 9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5" h="91">
                    <a:moveTo>
                      <a:pt x="215" y="66"/>
                    </a:moveTo>
                    <a:lnTo>
                      <a:pt x="178" y="91"/>
                    </a:lnTo>
                    <a:lnTo>
                      <a:pt x="165" y="86"/>
                    </a:lnTo>
                    <a:lnTo>
                      <a:pt x="155" y="83"/>
                    </a:lnTo>
                    <a:lnTo>
                      <a:pt x="142" y="77"/>
                    </a:lnTo>
                    <a:lnTo>
                      <a:pt x="130" y="72"/>
                    </a:lnTo>
                    <a:lnTo>
                      <a:pt x="117" y="66"/>
                    </a:lnTo>
                    <a:lnTo>
                      <a:pt x="107" y="63"/>
                    </a:lnTo>
                    <a:lnTo>
                      <a:pt x="96" y="57"/>
                    </a:lnTo>
                    <a:lnTo>
                      <a:pt x="85" y="52"/>
                    </a:lnTo>
                    <a:lnTo>
                      <a:pt x="73" y="46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4"/>
                    </a:lnTo>
                    <a:lnTo>
                      <a:pt x="28" y="29"/>
                    </a:lnTo>
                    <a:lnTo>
                      <a:pt x="18" y="26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6" y="12"/>
                    </a:lnTo>
                    <a:lnTo>
                      <a:pt x="15" y="6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59" y="1"/>
                    </a:lnTo>
                    <a:lnTo>
                      <a:pt x="77" y="6"/>
                    </a:lnTo>
                    <a:lnTo>
                      <a:pt x="96" y="9"/>
                    </a:lnTo>
                    <a:lnTo>
                      <a:pt x="114" y="17"/>
                    </a:lnTo>
                    <a:lnTo>
                      <a:pt x="131" y="23"/>
                    </a:lnTo>
                    <a:lnTo>
                      <a:pt x="148" y="31"/>
                    </a:lnTo>
                    <a:lnTo>
                      <a:pt x="164" y="38"/>
                    </a:lnTo>
                    <a:lnTo>
                      <a:pt x="181" y="45"/>
                    </a:lnTo>
                    <a:lnTo>
                      <a:pt x="192" y="51"/>
                    </a:lnTo>
                    <a:lnTo>
                      <a:pt x="202" y="57"/>
                    </a:lnTo>
                    <a:lnTo>
                      <a:pt x="210" y="63"/>
                    </a:lnTo>
                    <a:lnTo>
                      <a:pt x="215" y="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21" name="Freeform 61"/>
              <p:cNvSpPr>
                <a:spLocks/>
              </p:cNvSpPr>
              <p:nvPr/>
            </p:nvSpPr>
            <p:spPr bwMode="auto">
              <a:xfrm>
                <a:off x="1471" y="2882"/>
                <a:ext cx="163" cy="113"/>
              </a:xfrm>
              <a:custGeom>
                <a:avLst/>
                <a:gdLst>
                  <a:gd name="T0" fmla="*/ 0 w 326"/>
                  <a:gd name="T1" fmla="*/ 0 h 226"/>
                  <a:gd name="T2" fmla="*/ 7 w 326"/>
                  <a:gd name="T3" fmla="*/ 0 h 226"/>
                  <a:gd name="T4" fmla="*/ 21 w 326"/>
                  <a:gd name="T5" fmla="*/ 8 h 226"/>
                  <a:gd name="T6" fmla="*/ 37 w 326"/>
                  <a:gd name="T7" fmla="*/ 19 h 226"/>
                  <a:gd name="T8" fmla="*/ 58 w 326"/>
                  <a:gd name="T9" fmla="*/ 33 h 226"/>
                  <a:gd name="T10" fmla="*/ 80 w 326"/>
                  <a:gd name="T11" fmla="*/ 50 h 226"/>
                  <a:gd name="T12" fmla="*/ 103 w 326"/>
                  <a:gd name="T13" fmla="*/ 68 h 226"/>
                  <a:gd name="T14" fmla="*/ 128 w 326"/>
                  <a:gd name="T15" fmla="*/ 90 h 226"/>
                  <a:gd name="T16" fmla="*/ 154 w 326"/>
                  <a:gd name="T17" fmla="*/ 112 h 226"/>
                  <a:gd name="T18" fmla="*/ 179 w 326"/>
                  <a:gd name="T19" fmla="*/ 133 h 226"/>
                  <a:gd name="T20" fmla="*/ 205 w 326"/>
                  <a:gd name="T21" fmla="*/ 155 h 226"/>
                  <a:gd name="T22" fmla="*/ 230 w 326"/>
                  <a:gd name="T23" fmla="*/ 175 h 226"/>
                  <a:gd name="T24" fmla="*/ 255 w 326"/>
                  <a:gd name="T25" fmla="*/ 197 h 226"/>
                  <a:gd name="T26" fmla="*/ 275 w 326"/>
                  <a:gd name="T27" fmla="*/ 214 h 226"/>
                  <a:gd name="T28" fmla="*/ 295 w 326"/>
                  <a:gd name="T29" fmla="*/ 226 h 226"/>
                  <a:gd name="T30" fmla="*/ 312 w 326"/>
                  <a:gd name="T31" fmla="*/ 226 h 226"/>
                  <a:gd name="T32" fmla="*/ 326 w 326"/>
                  <a:gd name="T33" fmla="*/ 226 h 226"/>
                  <a:gd name="T34" fmla="*/ 247 w 326"/>
                  <a:gd name="T35" fmla="*/ 226 h 226"/>
                  <a:gd name="T36" fmla="*/ 0 w 326"/>
                  <a:gd name="T37" fmla="*/ 0 h 226"/>
                  <a:gd name="T38" fmla="*/ 0 w 326"/>
                  <a:gd name="T39" fmla="*/ 0 h 2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6"/>
                  <a:gd name="T61" fmla="*/ 0 h 226"/>
                  <a:gd name="T62" fmla="*/ 326 w 326"/>
                  <a:gd name="T63" fmla="*/ 226 h 22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6" h="226">
                    <a:moveTo>
                      <a:pt x="0" y="0"/>
                    </a:moveTo>
                    <a:lnTo>
                      <a:pt x="7" y="0"/>
                    </a:lnTo>
                    <a:lnTo>
                      <a:pt x="21" y="8"/>
                    </a:lnTo>
                    <a:lnTo>
                      <a:pt x="37" y="19"/>
                    </a:lnTo>
                    <a:lnTo>
                      <a:pt x="58" y="33"/>
                    </a:lnTo>
                    <a:lnTo>
                      <a:pt x="80" y="50"/>
                    </a:lnTo>
                    <a:lnTo>
                      <a:pt x="103" y="68"/>
                    </a:lnTo>
                    <a:lnTo>
                      <a:pt x="128" y="90"/>
                    </a:lnTo>
                    <a:lnTo>
                      <a:pt x="154" y="112"/>
                    </a:lnTo>
                    <a:lnTo>
                      <a:pt x="179" y="133"/>
                    </a:lnTo>
                    <a:lnTo>
                      <a:pt x="205" y="155"/>
                    </a:lnTo>
                    <a:lnTo>
                      <a:pt x="230" y="175"/>
                    </a:lnTo>
                    <a:lnTo>
                      <a:pt x="255" y="197"/>
                    </a:lnTo>
                    <a:lnTo>
                      <a:pt x="275" y="214"/>
                    </a:lnTo>
                    <a:lnTo>
                      <a:pt x="295" y="226"/>
                    </a:lnTo>
                    <a:lnTo>
                      <a:pt x="312" y="226"/>
                    </a:lnTo>
                    <a:lnTo>
                      <a:pt x="326" y="226"/>
                    </a:lnTo>
                    <a:lnTo>
                      <a:pt x="247" y="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22" name="Freeform 62"/>
              <p:cNvSpPr>
                <a:spLocks/>
              </p:cNvSpPr>
              <p:nvPr/>
            </p:nvSpPr>
            <p:spPr bwMode="auto">
              <a:xfrm>
                <a:off x="1423" y="2348"/>
                <a:ext cx="106" cy="94"/>
              </a:xfrm>
              <a:custGeom>
                <a:avLst/>
                <a:gdLst>
                  <a:gd name="T0" fmla="*/ 131 w 212"/>
                  <a:gd name="T1" fmla="*/ 0 h 187"/>
                  <a:gd name="T2" fmla="*/ 0 w 212"/>
                  <a:gd name="T3" fmla="*/ 108 h 187"/>
                  <a:gd name="T4" fmla="*/ 3 w 212"/>
                  <a:gd name="T5" fmla="*/ 187 h 187"/>
                  <a:gd name="T6" fmla="*/ 162 w 212"/>
                  <a:gd name="T7" fmla="*/ 117 h 187"/>
                  <a:gd name="T8" fmla="*/ 212 w 212"/>
                  <a:gd name="T9" fmla="*/ 148 h 187"/>
                  <a:gd name="T10" fmla="*/ 131 w 212"/>
                  <a:gd name="T11" fmla="*/ 0 h 187"/>
                  <a:gd name="T12" fmla="*/ 131 w 212"/>
                  <a:gd name="T13" fmla="*/ 0 h 1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2"/>
                  <a:gd name="T22" fmla="*/ 0 h 187"/>
                  <a:gd name="T23" fmla="*/ 212 w 212"/>
                  <a:gd name="T24" fmla="*/ 187 h 1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2" h="187">
                    <a:moveTo>
                      <a:pt x="131" y="0"/>
                    </a:moveTo>
                    <a:lnTo>
                      <a:pt x="0" y="108"/>
                    </a:lnTo>
                    <a:lnTo>
                      <a:pt x="3" y="187"/>
                    </a:lnTo>
                    <a:lnTo>
                      <a:pt x="162" y="117"/>
                    </a:lnTo>
                    <a:lnTo>
                      <a:pt x="212" y="148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23" name="Freeform 63"/>
              <p:cNvSpPr>
                <a:spLocks/>
              </p:cNvSpPr>
              <p:nvPr/>
            </p:nvSpPr>
            <p:spPr bwMode="auto">
              <a:xfrm>
                <a:off x="577" y="2594"/>
                <a:ext cx="268" cy="268"/>
              </a:xfrm>
              <a:custGeom>
                <a:avLst/>
                <a:gdLst>
                  <a:gd name="T0" fmla="*/ 293 w 536"/>
                  <a:gd name="T1" fmla="*/ 0 h 537"/>
                  <a:gd name="T2" fmla="*/ 0 w 536"/>
                  <a:gd name="T3" fmla="*/ 127 h 537"/>
                  <a:gd name="T4" fmla="*/ 130 w 536"/>
                  <a:gd name="T5" fmla="*/ 146 h 537"/>
                  <a:gd name="T6" fmla="*/ 19 w 536"/>
                  <a:gd name="T7" fmla="*/ 219 h 537"/>
                  <a:gd name="T8" fmla="*/ 188 w 536"/>
                  <a:gd name="T9" fmla="*/ 203 h 537"/>
                  <a:gd name="T10" fmla="*/ 118 w 536"/>
                  <a:gd name="T11" fmla="*/ 316 h 537"/>
                  <a:gd name="T12" fmla="*/ 237 w 536"/>
                  <a:gd name="T13" fmla="*/ 341 h 537"/>
                  <a:gd name="T14" fmla="*/ 127 w 536"/>
                  <a:gd name="T15" fmla="*/ 440 h 537"/>
                  <a:gd name="T16" fmla="*/ 280 w 536"/>
                  <a:gd name="T17" fmla="*/ 431 h 537"/>
                  <a:gd name="T18" fmla="*/ 318 w 536"/>
                  <a:gd name="T19" fmla="*/ 537 h 537"/>
                  <a:gd name="T20" fmla="*/ 536 w 536"/>
                  <a:gd name="T21" fmla="*/ 191 h 537"/>
                  <a:gd name="T22" fmla="*/ 299 w 536"/>
                  <a:gd name="T23" fmla="*/ 149 h 537"/>
                  <a:gd name="T24" fmla="*/ 293 w 536"/>
                  <a:gd name="T25" fmla="*/ 0 h 537"/>
                  <a:gd name="T26" fmla="*/ 293 w 536"/>
                  <a:gd name="T27" fmla="*/ 0 h 5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6"/>
                  <a:gd name="T43" fmla="*/ 0 h 537"/>
                  <a:gd name="T44" fmla="*/ 536 w 536"/>
                  <a:gd name="T45" fmla="*/ 537 h 53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6" h="537">
                    <a:moveTo>
                      <a:pt x="293" y="0"/>
                    </a:moveTo>
                    <a:lnTo>
                      <a:pt x="0" y="127"/>
                    </a:lnTo>
                    <a:lnTo>
                      <a:pt x="130" y="146"/>
                    </a:lnTo>
                    <a:lnTo>
                      <a:pt x="19" y="219"/>
                    </a:lnTo>
                    <a:lnTo>
                      <a:pt x="188" y="203"/>
                    </a:lnTo>
                    <a:lnTo>
                      <a:pt x="118" y="316"/>
                    </a:lnTo>
                    <a:lnTo>
                      <a:pt x="237" y="341"/>
                    </a:lnTo>
                    <a:lnTo>
                      <a:pt x="127" y="440"/>
                    </a:lnTo>
                    <a:lnTo>
                      <a:pt x="280" y="431"/>
                    </a:lnTo>
                    <a:lnTo>
                      <a:pt x="318" y="537"/>
                    </a:lnTo>
                    <a:lnTo>
                      <a:pt x="536" y="191"/>
                    </a:lnTo>
                    <a:lnTo>
                      <a:pt x="299" y="149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24" name="Freeform 64"/>
              <p:cNvSpPr>
                <a:spLocks/>
              </p:cNvSpPr>
              <p:nvPr/>
            </p:nvSpPr>
            <p:spPr bwMode="auto">
              <a:xfrm>
                <a:off x="815" y="2571"/>
                <a:ext cx="599" cy="366"/>
              </a:xfrm>
              <a:custGeom>
                <a:avLst/>
                <a:gdLst>
                  <a:gd name="T0" fmla="*/ 309 w 1196"/>
                  <a:gd name="T1" fmla="*/ 128 h 732"/>
                  <a:gd name="T2" fmla="*/ 0 w 1196"/>
                  <a:gd name="T3" fmla="*/ 247 h 732"/>
                  <a:gd name="T4" fmla="*/ 110 w 1196"/>
                  <a:gd name="T5" fmla="*/ 266 h 732"/>
                  <a:gd name="T6" fmla="*/ 45 w 1196"/>
                  <a:gd name="T7" fmla="*/ 543 h 732"/>
                  <a:gd name="T8" fmla="*/ 206 w 1196"/>
                  <a:gd name="T9" fmla="*/ 303 h 732"/>
                  <a:gd name="T10" fmla="*/ 206 w 1196"/>
                  <a:gd name="T11" fmla="*/ 575 h 732"/>
                  <a:gd name="T12" fmla="*/ 337 w 1196"/>
                  <a:gd name="T13" fmla="*/ 410 h 732"/>
                  <a:gd name="T14" fmla="*/ 373 w 1196"/>
                  <a:gd name="T15" fmla="*/ 651 h 732"/>
                  <a:gd name="T16" fmla="*/ 475 w 1196"/>
                  <a:gd name="T17" fmla="*/ 537 h 732"/>
                  <a:gd name="T18" fmla="*/ 871 w 1196"/>
                  <a:gd name="T19" fmla="*/ 657 h 732"/>
                  <a:gd name="T20" fmla="*/ 1196 w 1196"/>
                  <a:gd name="T21" fmla="*/ 732 h 732"/>
                  <a:gd name="T22" fmla="*/ 1196 w 1196"/>
                  <a:gd name="T23" fmla="*/ 512 h 732"/>
                  <a:gd name="T24" fmla="*/ 1068 w 1196"/>
                  <a:gd name="T25" fmla="*/ 468 h 732"/>
                  <a:gd name="T26" fmla="*/ 1049 w 1196"/>
                  <a:gd name="T27" fmla="*/ 543 h 732"/>
                  <a:gd name="T28" fmla="*/ 702 w 1196"/>
                  <a:gd name="T29" fmla="*/ 434 h 732"/>
                  <a:gd name="T30" fmla="*/ 815 w 1196"/>
                  <a:gd name="T31" fmla="*/ 343 h 732"/>
                  <a:gd name="T32" fmla="*/ 944 w 1196"/>
                  <a:gd name="T33" fmla="*/ 368 h 732"/>
                  <a:gd name="T34" fmla="*/ 952 w 1196"/>
                  <a:gd name="T35" fmla="*/ 323 h 732"/>
                  <a:gd name="T36" fmla="*/ 1131 w 1196"/>
                  <a:gd name="T37" fmla="*/ 342 h 732"/>
                  <a:gd name="T38" fmla="*/ 1177 w 1196"/>
                  <a:gd name="T39" fmla="*/ 294 h 732"/>
                  <a:gd name="T40" fmla="*/ 987 w 1196"/>
                  <a:gd name="T41" fmla="*/ 187 h 732"/>
                  <a:gd name="T42" fmla="*/ 1085 w 1196"/>
                  <a:gd name="T43" fmla="*/ 153 h 732"/>
                  <a:gd name="T44" fmla="*/ 783 w 1196"/>
                  <a:gd name="T45" fmla="*/ 0 h 732"/>
                  <a:gd name="T46" fmla="*/ 637 w 1196"/>
                  <a:gd name="T47" fmla="*/ 290 h 732"/>
                  <a:gd name="T48" fmla="*/ 569 w 1196"/>
                  <a:gd name="T49" fmla="*/ 196 h 732"/>
                  <a:gd name="T50" fmla="*/ 416 w 1196"/>
                  <a:gd name="T51" fmla="*/ 238 h 732"/>
                  <a:gd name="T52" fmla="*/ 309 w 1196"/>
                  <a:gd name="T53" fmla="*/ 128 h 732"/>
                  <a:gd name="T54" fmla="*/ 309 w 1196"/>
                  <a:gd name="T55" fmla="*/ 128 h 7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96"/>
                  <a:gd name="T85" fmla="*/ 0 h 732"/>
                  <a:gd name="T86" fmla="*/ 1196 w 1196"/>
                  <a:gd name="T87" fmla="*/ 732 h 7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96" h="732">
                    <a:moveTo>
                      <a:pt x="309" y="128"/>
                    </a:moveTo>
                    <a:lnTo>
                      <a:pt x="0" y="247"/>
                    </a:lnTo>
                    <a:lnTo>
                      <a:pt x="110" y="266"/>
                    </a:lnTo>
                    <a:lnTo>
                      <a:pt x="45" y="543"/>
                    </a:lnTo>
                    <a:lnTo>
                      <a:pt x="206" y="303"/>
                    </a:lnTo>
                    <a:lnTo>
                      <a:pt x="206" y="575"/>
                    </a:lnTo>
                    <a:lnTo>
                      <a:pt x="337" y="410"/>
                    </a:lnTo>
                    <a:lnTo>
                      <a:pt x="373" y="651"/>
                    </a:lnTo>
                    <a:lnTo>
                      <a:pt x="475" y="537"/>
                    </a:lnTo>
                    <a:lnTo>
                      <a:pt x="871" y="657"/>
                    </a:lnTo>
                    <a:lnTo>
                      <a:pt x="1196" y="732"/>
                    </a:lnTo>
                    <a:lnTo>
                      <a:pt x="1196" y="512"/>
                    </a:lnTo>
                    <a:lnTo>
                      <a:pt x="1068" y="468"/>
                    </a:lnTo>
                    <a:lnTo>
                      <a:pt x="1049" y="543"/>
                    </a:lnTo>
                    <a:lnTo>
                      <a:pt x="702" y="434"/>
                    </a:lnTo>
                    <a:lnTo>
                      <a:pt x="815" y="343"/>
                    </a:lnTo>
                    <a:lnTo>
                      <a:pt x="944" y="368"/>
                    </a:lnTo>
                    <a:lnTo>
                      <a:pt x="952" y="323"/>
                    </a:lnTo>
                    <a:lnTo>
                      <a:pt x="1131" y="342"/>
                    </a:lnTo>
                    <a:lnTo>
                      <a:pt x="1177" y="294"/>
                    </a:lnTo>
                    <a:lnTo>
                      <a:pt x="987" y="187"/>
                    </a:lnTo>
                    <a:lnTo>
                      <a:pt x="1085" y="153"/>
                    </a:lnTo>
                    <a:lnTo>
                      <a:pt x="783" y="0"/>
                    </a:lnTo>
                    <a:lnTo>
                      <a:pt x="637" y="290"/>
                    </a:lnTo>
                    <a:lnTo>
                      <a:pt x="569" y="196"/>
                    </a:lnTo>
                    <a:lnTo>
                      <a:pt x="416" y="238"/>
                    </a:lnTo>
                    <a:lnTo>
                      <a:pt x="309" y="128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25" name="Freeform 65"/>
              <p:cNvSpPr>
                <a:spLocks/>
              </p:cNvSpPr>
              <p:nvPr/>
            </p:nvSpPr>
            <p:spPr bwMode="auto">
              <a:xfrm>
                <a:off x="1345" y="2454"/>
                <a:ext cx="397" cy="330"/>
              </a:xfrm>
              <a:custGeom>
                <a:avLst/>
                <a:gdLst>
                  <a:gd name="T0" fmla="*/ 261 w 792"/>
                  <a:gd name="T1" fmla="*/ 25 h 659"/>
                  <a:gd name="T2" fmla="*/ 483 w 792"/>
                  <a:gd name="T3" fmla="*/ 178 h 659"/>
                  <a:gd name="T4" fmla="*/ 622 w 792"/>
                  <a:gd name="T5" fmla="*/ 49 h 659"/>
                  <a:gd name="T6" fmla="*/ 658 w 792"/>
                  <a:gd name="T7" fmla="*/ 73 h 659"/>
                  <a:gd name="T8" fmla="*/ 628 w 792"/>
                  <a:gd name="T9" fmla="*/ 122 h 659"/>
                  <a:gd name="T10" fmla="*/ 712 w 792"/>
                  <a:gd name="T11" fmla="*/ 136 h 659"/>
                  <a:gd name="T12" fmla="*/ 554 w 792"/>
                  <a:gd name="T13" fmla="*/ 187 h 659"/>
                  <a:gd name="T14" fmla="*/ 692 w 792"/>
                  <a:gd name="T15" fmla="*/ 243 h 659"/>
                  <a:gd name="T16" fmla="*/ 548 w 792"/>
                  <a:gd name="T17" fmla="*/ 297 h 659"/>
                  <a:gd name="T18" fmla="*/ 706 w 792"/>
                  <a:gd name="T19" fmla="*/ 347 h 659"/>
                  <a:gd name="T20" fmla="*/ 560 w 792"/>
                  <a:gd name="T21" fmla="*/ 456 h 659"/>
                  <a:gd name="T22" fmla="*/ 792 w 792"/>
                  <a:gd name="T23" fmla="*/ 512 h 659"/>
                  <a:gd name="T24" fmla="*/ 628 w 792"/>
                  <a:gd name="T25" fmla="*/ 659 h 659"/>
                  <a:gd name="T26" fmla="*/ 314 w 792"/>
                  <a:gd name="T27" fmla="*/ 487 h 659"/>
                  <a:gd name="T28" fmla="*/ 353 w 792"/>
                  <a:gd name="T29" fmla="*/ 368 h 659"/>
                  <a:gd name="T30" fmla="*/ 268 w 792"/>
                  <a:gd name="T31" fmla="*/ 362 h 659"/>
                  <a:gd name="T32" fmla="*/ 353 w 792"/>
                  <a:gd name="T33" fmla="*/ 297 h 659"/>
                  <a:gd name="T34" fmla="*/ 224 w 792"/>
                  <a:gd name="T35" fmla="*/ 297 h 659"/>
                  <a:gd name="T36" fmla="*/ 237 w 792"/>
                  <a:gd name="T37" fmla="*/ 212 h 659"/>
                  <a:gd name="T38" fmla="*/ 102 w 792"/>
                  <a:gd name="T39" fmla="*/ 209 h 659"/>
                  <a:gd name="T40" fmla="*/ 0 w 792"/>
                  <a:gd name="T41" fmla="*/ 46 h 659"/>
                  <a:gd name="T42" fmla="*/ 32 w 792"/>
                  <a:gd name="T43" fmla="*/ 0 h 659"/>
                  <a:gd name="T44" fmla="*/ 114 w 792"/>
                  <a:gd name="T45" fmla="*/ 142 h 659"/>
                  <a:gd name="T46" fmla="*/ 261 w 792"/>
                  <a:gd name="T47" fmla="*/ 25 h 659"/>
                  <a:gd name="T48" fmla="*/ 261 w 792"/>
                  <a:gd name="T49" fmla="*/ 25 h 65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2"/>
                  <a:gd name="T76" fmla="*/ 0 h 659"/>
                  <a:gd name="T77" fmla="*/ 792 w 792"/>
                  <a:gd name="T78" fmla="*/ 659 h 65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2" h="659">
                    <a:moveTo>
                      <a:pt x="261" y="25"/>
                    </a:moveTo>
                    <a:lnTo>
                      <a:pt x="483" y="178"/>
                    </a:lnTo>
                    <a:lnTo>
                      <a:pt x="622" y="49"/>
                    </a:lnTo>
                    <a:lnTo>
                      <a:pt x="658" y="73"/>
                    </a:lnTo>
                    <a:lnTo>
                      <a:pt x="628" y="122"/>
                    </a:lnTo>
                    <a:lnTo>
                      <a:pt x="712" y="136"/>
                    </a:lnTo>
                    <a:lnTo>
                      <a:pt x="554" y="187"/>
                    </a:lnTo>
                    <a:lnTo>
                      <a:pt x="692" y="243"/>
                    </a:lnTo>
                    <a:lnTo>
                      <a:pt x="548" y="297"/>
                    </a:lnTo>
                    <a:lnTo>
                      <a:pt x="706" y="347"/>
                    </a:lnTo>
                    <a:lnTo>
                      <a:pt x="560" y="456"/>
                    </a:lnTo>
                    <a:lnTo>
                      <a:pt x="792" y="512"/>
                    </a:lnTo>
                    <a:lnTo>
                      <a:pt x="628" y="659"/>
                    </a:lnTo>
                    <a:lnTo>
                      <a:pt x="314" y="487"/>
                    </a:lnTo>
                    <a:lnTo>
                      <a:pt x="353" y="368"/>
                    </a:lnTo>
                    <a:lnTo>
                      <a:pt x="268" y="362"/>
                    </a:lnTo>
                    <a:lnTo>
                      <a:pt x="353" y="297"/>
                    </a:lnTo>
                    <a:lnTo>
                      <a:pt x="224" y="297"/>
                    </a:lnTo>
                    <a:lnTo>
                      <a:pt x="237" y="212"/>
                    </a:lnTo>
                    <a:lnTo>
                      <a:pt x="102" y="209"/>
                    </a:lnTo>
                    <a:lnTo>
                      <a:pt x="0" y="46"/>
                    </a:lnTo>
                    <a:lnTo>
                      <a:pt x="32" y="0"/>
                    </a:lnTo>
                    <a:lnTo>
                      <a:pt x="114" y="142"/>
                    </a:lnTo>
                    <a:lnTo>
                      <a:pt x="261" y="25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5" name="Group 66"/>
            <p:cNvGrpSpPr>
              <a:grpSpLocks/>
            </p:cNvGrpSpPr>
            <p:nvPr/>
          </p:nvGrpSpPr>
          <p:grpSpPr bwMode="auto">
            <a:xfrm>
              <a:off x="2972" y="3830"/>
              <a:ext cx="1672" cy="490"/>
              <a:chOff x="274" y="2021"/>
              <a:chExt cx="1672" cy="974"/>
            </a:xfrm>
          </p:grpSpPr>
          <p:sp>
            <p:nvSpPr>
              <p:cNvPr id="19690" name="Freeform 67"/>
              <p:cNvSpPr>
                <a:spLocks/>
              </p:cNvSpPr>
              <p:nvPr/>
            </p:nvSpPr>
            <p:spPr bwMode="auto">
              <a:xfrm>
                <a:off x="1257" y="2260"/>
                <a:ext cx="433" cy="246"/>
              </a:xfrm>
              <a:custGeom>
                <a:avLst/>
                <a:gdLst>
                  <a:gd name="T0" fmla="*/ 0 w 865"/>
                  <a:gd name="T1" fmla="*/ 435 h 493"/>
                  <a:gd name="T2" fmla="*/ 494 w 865"/>
                  <a:gd name="T3" fmla="*/ 0 h 493"/>
                  <a:gd name="T4" fmla="*/ 865 w 865"/>
                  <a:gd name="T5" fmla="*/ 338 h 493"/>
                  <a:gd name="T6" fmla="*/ 629 w 865"/>
                  <a:gd name="T7" fmla="*/ 493 h 493"/>
                  <a:gd name="T8" fmla="*/ 469 w 865"/>
                  <a:gd name="T9" fmla="*/ 353 h 493"/>
                  <a:gd name="T10" fmla="*/ 282 w 865"/>
                  <a:gd name="T11" fmla="*/ 441 h 493"/>
                  <a:gd name="T12" fmla="*/ 248 w 865"/>
                  <a:gd name="T13" fmla="*/ 298 h 493"/>
                  <a:gd name="T14" fmla="*/ 0 w 865"/>
                  <a:gd name="T15" fmla="*/ 435 h 493"/>
                  <a:gd name="T16" fmla="*/ 0 w 865"/>
                  <a:gd name="T17" fmla="*/ 435 h 4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5"/>
                  <a:gd name="T28" fmla="*/ 0 h 493"/>
                  <a:gd name="T29" fmla="*/ 865 w 865"/>
                  <a:gd name="T30" fmla="*/ 493 h 4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5" h="493">
                    <a:moveTo>
                      <a:pt x="0" y="435"/>
                    </a:moveTo>
                    <a:lnTo>
                      <a:pt x="494" y="0"/>
                    </a:lnTo>
                    <a:lnTo>
                      <a:pt x="865" y="338"/>
                    </a:lnTo>
                    <a:lnTo>
                      <a:pt x="629" y="493"/>
                    </a:lnTo>
                    <a:lnTo>
                      <a:pt x="469" y="353"/>
                    </a:lnTo>
                    <a:lnTo>
                      <a:pt x="282" y="441"/>
                    </a:lnTo>
                    <a:lnTo>
                      <a:pt x="248" y="298"/>
                    </a:lnTo>
                    <a:lnTo>
                      <a:pt x="0" y="435"/>
                    </a:lnTo>
                    <a:close/>
                  </a:path>
                </a:pathLst>
              </a:custGeom>
              <a:solidFill>
                <a:srgbClr val="E6E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91" name="Freeform 68"/>
              <p:cNvSpPr>
                <a:spLocks/>
              </p:cNvSpPr>
              <p:nvPr/>
            </p:nvSpPr>
            <p:spPr bwMode="auto">
              <a:xfrm>
                <a:off x="665" y="2021"/>
                <a:ext cx="377" cy="389"/>
              </a:xfrm>
              <a:custGeom>
                <a:avLst/>
                <a:gdLst>
                  <a:gd name="T0" fmla="*/ 548 w 753"/>
                  <a:gd name="T1" fmla="*/ 42 h 779"/>
                  <a:gd name="T2" fmla="*/ 589 w 753"/>
                  <a:gd name="T3" fmla="*/ 73 h 779"/>
                  <a:gd name="T4" fmla="*/ 630 w 753"/>
                  <a:gd name="T5" fmla="*/ 116 h 779"/>
                  <a:gd name="T6" fmla="*/ 668 w 753"/>
                  <a:gd name="T7" fmla="*/ 163 h 779"/>
                  <a:gd name="T8" fmla="*/ 705 w 753"/>
                  <a:gd name="T9" fmla="*/ 211 h 779"/>
                  <a:gd name="T10" fmla="*/ 741 w 753"/>
                  <a:gd name="T11" fmla="*/ 257 h 779"/>
                  <a:gd name="T12" fmla="*/ 578 w 753"/>
                  <a:gd name="T13" fmla="*/ 191 h 779"/>
                  <a:gd name="T14" fmla="*/ 568 w 753"/>
                  <a:gd name="T15" fmla="*/ 300 h 779"/>
                  <a:gd name="T16" fmla="*/ 558 w 753"/>
                  <a:gd name="T17" fmla="*/ 311 h 779"/>
                  <a:gd name="T18" fmla="*/ 557 w 753"/>
                  <a:gd name="T19" fmla="*/ 293 h 779"/>
                  <a:gd name="T20" fmla="*/ 554 w 753"/>
                  <a:gd name="T21" fmla="*/ 266 h 779"/>
                  <a:gd name="T22" fmla="*/ 546 w 753"/>
                  <a:gd name="T23" fmla="*/ 243 h 779"/>
                  <a:gd name="T24" fmla="*/ 530 w 753"/>
                  <a:gd name="T25" fmla="*/ 229 h 779"/>
                  <a:gd name="T26" fmla="*/ 520 w 753"/>
                  <a:gd name="T27" fmla="*/ 248 h 779"/>
                  <a:gd name="T28" fmla="*/ 523 w 753"/>
                  <a:gd name="T29" fmla="*/ 279 h 779"/>
                  <a:gd name="T30" fmla="*/ 524 w 753"/>
                  <a:gd name="T31" fmla="*/ 314 h 779"/>
                  <a:gd name="T32" fmla="*/ 523 w 753"/>
                  <a:gd name="T33" fmla="*/ 348 h 779"/>
                  <a:gd name="T34" fmla="*/ 518 w 753"/>
                  <a:gd name="T35" fmla="*/ 378 h 779"/>
                  <a:gd name="T36" fmla="*/ 473 w 753"/>
                  <a:gd name="T37" fmla="*/ 352 h 779"/>
                  <a:gd name="T38" fmla="*/ 467 w 753"/>
                  <a:gd name="T39" fmla="*/ 424 h 779"/>
                  <a:gd name="T40" fmla="*/ 455 w 753"/>
                  <a:gd name="T41" fmla="*/ 497 h 779"/>
                  <a:gd name="T42" fmla="*/ 431 w 753"/>
                  <a:gd name="T43" fmla="*/ 568 h 779"/>
                  <a:gd name="T44" fmla="*/ 410 w 753"/>
                  <a:gd name="T45" fmla="*/ 639 h 779"/>
                  <a:gd name="T46" fmla="*/ 387 w 753"/>
                  <a:gd name="T47" fmla="*/ 711 h 779"/>
                  <a:gd name="T48" fmla="*/ 380 w 753"/>
                  <a:gd name="T49" fmla="*/ 707 h 779"/>
                  <a:gd name="T50" fmla="*/ 387 w 753"/>
                  <a:gd name="T51" fmla="*/ 639 h 779"/>
                  <a:gd name="T52" fmla="*/ 396 w 753"/>
                  <a:gd name="T53" fmla="*/ 557 h 779"/>
                  <a:gd name="T54" fmla="*/ 399 w 753"/>
                  <a:gd name="T55" fmla="*/ 478 h 779"/>
                  <a:gd name="T56" fmla="*/ 397 w 753"/>
                  <a:gd name="T57" fmla="*/ 432 h 779"/>
                  <a:gd name="T58" fmla="*/ 241 w 753"/>
                  <a:gd name="T59" fmla="*/ 650 h 779"/>
                  <a:gd name="T60" fmla="*/ 252 w 753"/>
                  <a:gd name="T61" fmla="*/ 607 h 779"/>
                  <a:gd name="T62" fmla="*/ 266 w 753"/>
                  <a:gd name="T63" fmla="*/ 565 h 779"/>
                  <a:gd name="T64" fmla="*/ 277 w 753"/>
                  <a:gd name="T65" fmla="*/ 520 h 779"/>
                  <a:gd name="T66" fmla="*/ 288 w 753"/>
                  <a:gd name="T67" fmla="*/ 477 h 779"/>
                  <a:gd name="T68" fmla="*/ 294 w 753"/>
                  <a:gd name="T69" fmla="*/ 434 h 779"/>
                  <a:gd name="T70" fmla="*/ 280 w 753"/>
                  <a:gd name="T71" fmla="*/ 435 h 779"/>
                  <a:gd name="T72" fmla="*/ 233 w 753"/>
                  <a:gd name="T73" fmla="*/ 495 h 779"/>
                  <a:gd name="T74" fmla="*/ 178 w 753"/>
                  <a:gd name="T75" fmla="*/ 585 h 779"/>
                  <a:gd name="T76" fmla="*/ 120 w 753"/>
                  <a:gd name="T77" fmla="*/ 677 h 779"/>
                  <a:gd name="T78" fmla="*/ 76 w 753"/>
                  <a:gd name="T79" fmla="*/ 751 h 779"/>
                  <a:gd name="T80" fmla="*/ 0 w 753"/>
                  <a:gd name="T81" fmla="*/ 742 h 779"/>
                  <a:gd name="T82" fmla="*/ 68 w 753"/>
                  <a:gd name="T83" fmla="*/ 607 h 779"/>
                  <a:gd name="T84" fmla="*/ 148 w 753"/>
                  <a:gd name="T85" fmla="*/ 461 h 779"/>
                  <a:gd name="T86" fmla="*/ 238 w 753"/>
                  <a:gd name="T87" fmla="*/ 316 h 779"/>
                  <a:gd name="T88" fmla="*/ 336 w 753"/>
                  <a:gd name="T89" fmla="*/ 178 h 779"/>
                  <a:gd name="T90" fmla="*/ 438 w 753"/>
                  <a:gd name="T91" fmla="*/ 56 h 779"/>
                  <a:gd name="T92" fmla="*/ 473 w 753"/>
                  <a:gd name="T93" fmla="*/ 0 h 77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53"/>
                  <a:gd name="T142" fmla="*/ 0 h 779"/>
                  <a:gd name="T143" fmla="*/ 753 w 753"/>
                  <a:gd name="T144" fmla="*/ 779 h 77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53" h="779">
                    <a:moveTo>
                      <a:pt x="473" y="0"/>
                    </a:moveTo>
                    <a:lnTo>
                      <a:pt x="544" y="13"/>
                    </a:lnTo>
                    <a:lnTo>
                      <a:pt x="548" y="42"/>
                    </a:lnTo>
                    <a:lnTo>
                      <a:pt x="561" y="50"/>
                    </a:lnTo>
                    <a:lnTo>
                      <a:pt x="575" y="62"/>
                    </a:lnTo>
                    <a:lnTo>
                      <a:pt x="589" y="73"/>
                    </a:lnTo>
                    <a:lnTo>
                      <a:pt x="603" y="88"/>
                    </a:lnTo>
                    <a:lnTo>
                      <a:pt x="616" y="101"/>
                    </a:lnTo>
                    <a:lnTo>
                      <a:pt x="630" y="116"/>
                    </a:lnTo>
                    <a:lnTo>
                      <a:pt x="642" y="132"/>
                    </a:lnTo>
                    <a:lnTo>
                      <a:pt x="656" y="147"/>
                    </a:lnTo>
                    <a:lnTo>
                      <a:pt x="668" y="163"/>
                    </a:lnTo>
                    <a:lnTo>
                      <a:pt x="681" y="178"/>
                    </a:lnTo>
                    <a:lnTo>
                      <a:pt x="693" y="195"/>
                    </a:lnTo>
                    <a:lnTo>
                      <a:pt x="705" y="211"/>
                    </a:lnTo>
                    <a:lnTo>
                      <a:pt x="718" y="226"/>
                    </a:lnTo>
                    <a:lnTo>
                      <a:pt x="730" y="242"/>
                    </a:lnTo>
                    <a:lnTo>
                      <a:pt x="741" y="257"/>
                    </a:lnTo>
                    <a:lnTo>
                      <a:pt x="753" y="273"/>
                    </a:lnTo>
                    <a:lnTo>
                      <a:pt x="687" y="316"/>
                    </a:lnTo>
                    <a:lnTo>
                      <a:pt x="578" y="191"/>
                    </a:lnTo>
                    <a:lnTo>
                      <a:pt x="582" y="288"/>
                    </a:lnTo>
                    <a:lnTo>
                      <a:pt x="574" y="293"/>
                    </a:lnTo>
                    <a:lnTo>
                      <a:pt x="568" y="300"/>
                    </a:lnTo>
                    <a:lnTo>
                      <a:pt x="563" y="307"/>
                    </a:lnTo>
                    <a:lnTo>
                      <a:pt x="560" y="316"/>
                    </a:lnTo>
                    <a:lnTo>
                      <a:pt x="558" y="311"/>
                    </a:lnTo>
                    <a:lnTo>
                      <a:pt x="558" y="307"/>
                    </a:lnTo>
                    <a:lnTo>
                      <a:pt x="557" y="300"/>
                    </a:lnTo>
                    <a:lnTo>
                      <a:pt x="557" y="293"/>
                    </a:lnTo>
                    <a:lnTo>
                      <a:pt x="557" y="285"/>
                    </a:lnTo>
                    <a:lnTo>
                      <a:pt x="555" y="276"/>
                    </a:lnTo>
                    <a:lnTo>
                      <a:pt x="554" y="266"/>
                    </a:lnTo>
                    <a:lnTo>
                      <a:pt x="552" y="260"/>
                    </a:lnTo>
                    <a:lnTo>
                      <a:pt x="549" y="251"/>
                    </a:lnTo>
                    <a:lnTo>
                      <a:pt x="546" y="243"/>
                    </a:lnTo>
                    <a:lnTo>
                      <a:pt x="543" y="237"/>
                    </a:lnTo>
                    <a:lnTo>
                      <a:pt x="538" y="234"/>
                    </a:lnTo>
                    <a:lnTo>
                      <a:pt x="530" y="229"/>
                    </a:lnTo>
                    <a:lnTo>
                      <a:pt x="518" y="235"/>
                    </a:lnTo>
                    <a:lnTo>
                      <a:pt x="518" y="240"/>
                    </a:lnTo>
                    <a:lnTo>
                      <a:pt x="520" y="248"/>
                    </a:lnTo>
                    <a:lnTo>
                      <a:pt x="521" y="256"/>
                    </a:lnTo>
                    <a:lnTo>
                      <a:pt x="523" y="266"/>
                    </a:lnTo>
                    <a:lnTo>
                      <a:pt x="523" y="279"/>
                    </a:lnTo>
                    <a:lnTo>
                      <a:pt x="524" y="290"/>
                    </a:lnTo>
                    <a:lnTo>
                      <a:pt x="524" y="302"/>
                    </a:lnTo>
                    <a:lnTo>
                      <a:pt x="524" y="314"/>
                    </a:lnTo>
                    <a:lnTo>
                      <a:pt x="524" y="325"/>
                    </a:lnTo>
                    <a:lnTo>
                      <a:pt x="524" y="338"/>
                    </a:lnTo>
                    <a:lnTo>
                      <a:pt x="523" y="348"/>
                    </a:lnTo>
                    <a:lnTo>
                      <a:pt x="523" y="359"/>
                    </a:lnTo>
                    <a:lnTo>
                      <a:pt x="520" y="369"/>
                    </a:lnTo>
                    <a:lnTo>
                      <a:pt x="518" y="378"/>
                    </a:lnTo>
                    <a:lnTo>
                      <a:pt x="513" y="384"/>
                    </a:lnTo>
                    <a:lnTo>
                      <a:pt x="510" y="390"/>
                    </a:lnTo>
                    <a:lnTo>
                      <a:pt x="473" y="352"/>
                    </a:lnTo>
                    <a:lnTo>
                      <a:pt x="472" y="376"/>
                    </a:lnTo>
                    <a:lnTo>
                      <a:pt x="470" y="401"/>
                    </a:lnTo>
                    <a:lnTo>
                      <a:pt x="467" y="424"/>
                    </a:lnTo>
                    <a:lnTo>
                      <a:pt x="464" y="449"/>
                    </a:lnTo>
                    <a:lnTo>
                      <a:pt x="459" y="474"/>
                    </a:lnTo>
                    <a:lnTo>
                      <a:pt x="455" y="497"/>
                    </a:lnTo>
                    <a:lnTo>
                      <a:pt x="447" y="520"/>
                    </a:lnTo>
                    <a:lnTo>
                      <a:pt x="441" y="545"/>
                    </a:lnTo>
                    <a:lnTo>
                      <a:pt x="431" y="568"/>
                    </a:lnTo>
                    <a:lnTo>
                      <a:pt x="424" y="591"/>
                    </a:lnTo>
                    <a:lnTo>
                      <a:pt x="416" y="616"/>
                    </a:lnTo>
                    <a:lnTo>
                      <a:pt x="410" y="639"/>
                    </a:lnTo>
                    <a:lnTo>
                      <a:pt x="402" y="661"/>
                    </a:lnTo>
                    <a:lnTo>
                      <a:pt x="394" y="687"/>
                    </a:lnTo>
                    <a:lnTo>
                      <a:pt x="387" y="711"/>
                    </a:lnTo>
                    <a:lnTo>
                      <a:pt x="382" y="735"/>
                    </a:lnTo>
                    <a:lnTo>
                      <a:pt x="380" y="723"/>
                    </a:lnTo>
                    <a:lnTo>
                      <a:pt x="380" y="707"/>
                    </a:lnTo>
                    <a:lnTo>
                      <a:pt x="382" y="687"/>
                    </a:lnTo>
                    <a:lnTo>
                      <a:pt x="383" y="666"/>
                    </a:lnTo>
                    <a:lnTo>
                      <a:pt x="387" y="639"/>
                    </a:lnTo>
                    <a:lnTo>
                      <a:pt x="390" y="613"/>
                    </a:lnTo>
                    <a:lnTo>
                      <a:pt x="391" y="584"/>
                    </a:lnTo>
                    <a:lnTo>
                      <a:pt x="396" y="557"/>
                    </a:lnTo>
                    <a:lnTo>
                      <a:pt x="397" y="528"/>
                    </a:lnTo>
                    <a:lnTo>
                      <a:pt x="397" y="502"/>
                    </a:lnTo>
                    <a:lnTo>
                      <a:pt x="399" y="478"/>
                    </a:lnTo>
                    <a:lnTo>
                      <a:pt x="401" y="460"/>
                    </a:lnTo>
                    <a:lnTo>
                      <a:pt x="397" y="441"/>
                    </a:lnTo>
                    <a:lnTo>
                      <a:pt x="397" y="432"/>
                    </a:lnTo>
                    <a:lnTo>
                      <a:pt x="393" y="426"/>
                    </a:lnTo>
                    <a:lnTo>
                      <a:pt x="390" y="429"/>
                    </a:lnTo>
                    <a:lnTo>
                      <a:pt x="241" y="650"/>
                    </a:lnTo>
                    <a:lnTo>
                      <a:pt x="244" y="636"/>
                    </a:lnTo>
                    <a:lnTo>
                      <a:pt x="249" y="622"/>
                    </a:lnTo>
                    <a:lnTo>
                      <a:pt x="252" y="607"/>
                    </a:lnTo>
                    <a:lnTo>
                      <a:pt x="257" y="593"/>
                    </a:lnTo>
                    <a:lnTo>
                      <a:pt x="261" y="577"/>
                    </a:lnTo>
                    <a:lnTo>
                      <a:pt x="266" y="565"/>
                    </a:lnTo>
                    <a:lnTo>
                      <a:pt x="269" y="550"/>
                    </a:lnTo>
                    <a:lnTo>
                      <a:pt x="274" y="536"/>
                    </a:lnTo>
                    <a:lnTo>
                      <a:pt x="277" y="520"/>
                    </a:lnTo>
                    <a:lnTo>
                      <a:pt x="281" y="506"/>
                    </a:lnTo>
                    <a:lnTo>
                      <a:pt x="283" y="491"/>
                    </a:lnTo>
                    <a:lnTo>
                      <a:pt x="288" y="477"/>
                    </a:lnTo>
                    <a:lnTo>
                      <a:pt x="289" y="461"/>
                    </a:lnTo>
                    <a:lnTo>
                      <a:pt x="292" y="449"/>
                    </a:lnTo>
                    <a:lnTo>
                      <a:pt x="294" y="434"/>
                    </a:lnTo>
                    <a:lnTo>
                      <a:pt x="297" y="420"/>
                    </a:lnTo>
                    <a:lnTo>
                      <a:pt x="289" y="423"/>
                    </a:lnTo>
                    <a:lnTo>
                      <a:pt x="280" y="435"/>
                    </a:lnTo>
                    <a:lnTo>
                      <a:pt x="266" y="449"/>
                    </a:lnTo>
                    <a:lnTo>
                      <a:pt x="250" y="472"/>
                    </a:lnTo>
                    <a:lnTo>
                      <a:pt x="233" y="495"/>
                    </a:lnTo>
                    <a:lnTo>
                      <a:pt x="216" y="523"/>
                    </a:lnTo>
                    <a:lnTo>
                      <a:pt x="196" y="553"/>
                    </a:lnTo>
                    <a:lnTo>
                      <a:pt x="178" y="585"/>
                    </a:lnTo>
                    <a:lnTo>
                      <a:pt x="158" y="616"/>
                    </a:lnTo>
                    <a:lnTo>
                      <a:pt x="139" y="647"/>
                    </a:lnTo>
                    <a:lnTo>
                      <a:pt x="120" y="677"/>
                    </a:lnTo>
                    <a:lnTo>
                      <a:pt x="103" y="706"/>
                    </a:lnTo>
                    <a:lnTo>
                      <a:pt x="88" y="729"/>
                    </a:lnTo>
                    <a:lnTo>
                      <a:pt x="76" y="751"/>
                    </a:lnTo>
                    <a:lnTo>
                      <a:pt x="66" y="766"/>
                    </a:lnTo>
                    <a:lnTo>
                      <a:pt x="60" y="779"/>
                    </a:lnTo>
                    <a:lnTo>
                      <a:pt x="0" y="742"/>
                    </a:lnTo>
                    <a:lnTo>
                      <a:pt x="20" y="698"/>
                    </a:lnTo>
                    <a:lnTo>
                      <a:pt x="43" y="653"/>
                    </a:lnTo>
                    <a:lnTo>
                      <a:pt x="68" y="607"/>
                    </a:lnTo>
                    <a:lnTo>
                      <a:pt x="94" y="559"/>
                    </a:lnTo>
                    <a:lnTo>
                      <a:pt x="120" y="511"/>
                    </a:lnTo>
                    <a:lnTo>
                      <a:pt x="148" y="461"/>
                    </a:lnTo>
                    <a:lnTo>
                      <a:pt x="178" y="413"/>
                    </a:lnTo>
                    <a:lnTo>
                      <a:pt x="209" y="364"/>
                    </a:lnTo>
                    <a:lnTo>
                      <a:pt x="238" y="316"/>
                    </a:lnTo>
                    <a:lnTo>
                      <a:pt x="269" y="268"/>
                    </a:lnTo>
                    <a:lnTo>
                      <a:pt x="301" y="222"/>
                    </a:lnTo>
                    <a:lnTo>
                      <a:pt x="336" y="178"/>
                    </a:lnTo>
                    <a:lnTo>
                      <a:pt x="370" y="135"/>
                    </a:lnTo>
                    <a:lnTo>
                      <a:pt x="402" y="95"/>
                    </a:lnTo>
                    <a:lnTo>
                      <a:pt x="438" y="56"/>
                    </a:lnTo>
                    <a:lnTo>
                      <a:pt x="473" y="22"/>
                    </a:lnTo>
                    <a:lnTo>
                      <a:pt x="4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92" name="Freeform 69"/>
              <p:cNvSpPr>
                <a:spLocks/>
              </p:cNvSpPr>
              <p:nvPr/>
            </p:nvSpPr>
            <p:spPr bwMode="auto">
              <a:xfrm>
                <a:off x="1002" y="2151"/>
                <a:ext cx="596" cy="731"/>
              </a:xfrm>
              <a:custGeom>
                <a:avLst/>
                <a:gdLst>
                  <a:gd name="T0" fmla="*/ 297 w 1191"/>
                  <a:gd name="T1" fmla="*/ 265 h 1463"/>
                  <a:gd name="T2" fmla="*/ 580 w 1191"/>
                  <a:gd name="T3" fmla="*/ 582 h 1463"/>
                  <a:gd name="T4" fmla="*/ 899 w 1191"/>
                  <a:gd name="T5" fmla="*/ 862 h 1463"/>
                  <a:gd name="T6" fmla="*/ 873 w 1191"/>
                  <a:gd name="T7" fmla="*/ 932 h 1463"/>
                  <a:gd name="T8" fmla="*/ 925 w 1191"/>
                  <a:gd name="T9" fmla="*/ 926 h 1463"/>
                  <a:gd name="T10" fmla="*/ 981 w 1191"/>
                  <a:gd name="T11" fmla="*/ 929 h 1463"/>
                  <a:gd name="T12" fmla="*/ 896 w 1191"/>
                  <a:gd name="T13" fmla="*/ 989 h 1463"/>
                  <a:gd name="T14" fmla="*/ 969 w 1191"/>
                  <a:gd name="T15" fmla="*/ 1011 h 1463"/>
                  <a:gd name="T16" fmla="*/ 956 w 1191"/>
                  <a:gd name="T17" fmla="*/ 1079 h 1463"/>
                  <a:gd name="T18" fmla="*/ 1055 w 1191"/>
                  <a:gd name="T19" fmla="*/ 1200 h 1463"/>
                  <a:gd name="T20" fmla="*/ 1142 w 1191"/>
                  <a:gd name="T21" fmla="*/ 1331 h 1463"/>
                  <a:gd name="T22" fmla="*/ 854 w 1191"/>
                  <a:gd name="T23" fmla="*/ 1313 h 1463"/>
                  <a:gd name="T24" fmla="*/ 891 w 1191"/>
                  <a:gd name="T25" fmla="*/ 1303 h 1463"/>
                  <a:gd name="T26" fmla="*/ 945 w 1191"/>
                  <a:gd name="T27" fmla="*/ 1296 h 1463"/>
                  <a:gd name="T28" fmla="*/ 939 w 1191"/>
                  <a:gd name="T29" fmla="*/ 1268 h 1463"/>
                  <a:gd name="T30" fmla="*/ 874 w 1191"/>
                  <a:gd name="T31" fmla="*/ 1231 h 1463"/>
                  <a:gd name="T32" fmla="*/ 812 w 1191"/>
                  <a:gd name="T33" fmla="*/ 1186 h 1463"/>
                  <a:gd name="T34" fmla="*/ 812 w 1191"/>
                  <a:gd name="T35" fmla="*/ 1173 h 1463"/>
                  <a:gd name="T36" fmla="*/ 865 w 1191"/>
                  <a:gd name="T37" fmla="*/ 1179 h 1463"/>
                  <a:gd name="T38" fmla="*/ 887 w 1191"/>
                  <a:gd name="T39" fmla="*/ 1164 h 1463"/>
                  <a:gd name="T40" fmla="*/ 801 w 1191"/>
                  <a:gd name="T41" fmla="*/ 1102 h 1463"/>
                  <a:gd name="T42" fmla="*/ 693 w 1191"/>
                  <a:gd name="T43" fmla="*/ 1046 h 1463"/>
                  <a:gd name="T44" fmla="*/ 770 w 1191"/>
                  <a:gd name="T45" fmla="*/ 1009 h 1463"/>
                  <a:gd name="T46" fmla="*/ 639 w 1191"/>
                  <a:gd name="T47" fmla="*/ 879 h 1463"/>
                  <a:gd name="T48" fmla="*/ 416 w 1191"/>
                  <a:gd name="T49" fmla="*/ 810 h 1463"/>
                  <a:gd name="T50" fmla="*/ 356 w 1191"/>
                  <a:gd name="T51" fmla="*/ 890 h 1463"/>
                  <a:gd name="T52" fmla="*/ 326 w 1191"/>
                  <a:gd name="T53" fmla="*/ 969 h 1463"/>
                  <a:gd name="T54" fmla="*/ 281 w 1191"/>
                  <a:gd name="T55" fmla="*/ 1028 h 1463"/>
                  <a:gd name="T56" fmla="*/ 289 w 1191"/>
                  <a:gd name="T57" fmla="*/ 983 h 1463"/>
                  <a:gd name="T58" fmla="*/ 283 w 1191"/>
                  <a:gd name="T59" fmla="*/ 935 h 1463"/>
                  <a:gd name="T60" fmla="*/ 203 w 1191"/>
                  <a:gd name="T61" fmla="*/ 1017 h 1463"/>
                  <a:gd name="T62" fmla="*/ 193 w 1191"/>
                  <a:gd name="T63" fmla="*/ 963 h 1463"/>
                  <a:gd name="T64" fmla="*/ 206 w 1191"/>
                  <a:gd name="T65" fmla="*/ 879 h 1463"/>
                  <a:gd name="T66" fmla="*/ 164 w 1191"/>
                  <a:gd name="T67" fmla="*/ 820 h 1463"/>
                  <a:gd name="T68" fmla="*/ 121 w 1191"/>
                  <a:gd name="T69" fmla="*/ 772 h 1463"/>
                  <a:gd name="T70" fmla="*/ 161 w 1191"/>
                  <a:gd name="T71" fmla="*/ 777 h 1463"/>
                  <a:gd name="T72" fmla="*/ 215 w 1191"/>
                  <a:gd name="T73" fmla="*/ 810 h 1463"/>
                  <a:gd name="T74" fmla="*/ 257 w 1191"/>
                  <a:gd name="T75" fmla="*/ 814 h 1463"/>
                  <a:gd name="T76" fmla="*/ 192 w 1191"/>
                  <a:gd name="T77" fmla="*/ 686 h 1463"/>
                  <a:gd name="T78" fmla="*/ 357 w 1191"/>
                  <a:gd name="T79" fmla="*/ 724 h 1463"/>
                  <a:gd name="T80" fmla="*/ 326 w 1191"/>
                  <a:gd name="T81" fmla="*/ 680 h 1463"/>
                  <a:gd name="T82" fmla="*/ 295 w 1191"/>
                  <a:gd name="T83" fmla="*/ 638 h 1463"/>
                  <a:gd name="T84" fmla="*/ 348 w 1191"/>
                  <a:gd name="T85" fmla="*/ 652 h 1463"/>
                  <a:gd name="T86" fmla="*/ 401 w 1191"/>
                  <a:gd name="T87" fmla="*/ 681 h 1463"/>
                  <a:gd name="T88" fmla="*/ 427 w 1191"/>
                  <a:gd name="T89" fmla="*/ 638 h 1463"/>
                  <a:gd name="T90" fmla="*/ 428 w 1191"/>
                  <a:gd name="T91" fmla="*/ 582 h 1463"/>
                  <a:gd name="T92" fmla="*/ 252 w 1191"/>
                  <a:gd name="T93" fmla="*/ 499 h 1463"/>
                  <a:gd name="T94" fmla="*/ 96 w 1191"/>
                  <a:gd name="T95" fmla="*/ 396 h 1463"/>
                  <a:gd name="T96" fmla="*/ 269 w 1191"/>
                  <a:gd name="T97" fmla="*/ 393 h 1463"/>
                  <a:gd name="T98" fmla="*/ 128 w 1191"/>
                  <a:gd name="T99" fmla="*/ 311 h 1463"/>
                  <a:gd name="T100" fmla="*/ 66 w 1191"/>
                  <a:gd name="T101" fmla="*/ 270 h 1463"/>
                  <a:gd name="T102" fmla="*/ 122 w 1191"/>
                  <a:gd name="T103" fmla="*/ 279 h 1463"/>
                  <a:gd name="T104" fmla="*/ 176 w 1191"/>
                  <a:gd name="T105" fmla="*/ 297 h 1463"/>
                  <a:gd name="T106" fmla="*/ 39 w 1191"/>
                  <a:gd name="T107" fmla="*/ 122 h 14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91"/>
                  <a:gd name="T163" fmla="*/ 0 h 1463"/>
                  <a:gd name="T164" fmla="*/ 1191 w 1191"/>
                  <a:gd name="T165" fmla="*/ 1463 h 14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91" h="1463">
                    <a:moveTo>
                      <a:pt x="69" y="0"/>
                    </a:moveTo>
                    <a:lnTo>
                      <a:pt x="113" y="53"/>
                    </a:lnTo>
                    <a:lnTo>
                      <a:pt x="158" y="105"/>
                    </a:lnTo>
                    <a:lnTo>
                      <a:pt x="203" y="158"/>
                    </a:lnTo>
                    <a:lnTo>
                      <a:pt x="251" y="212"/>
                    </a:lnTo>
                    <a:lnTo>
                      <a:pt x="297" y="265"/>
                    </a:lnTo>
                    <a:lnTo>
                      <a:pt x="346" y="317"/>
                    </a:lnTo>
                    <a:lnTo>
                      <a:pt x="393" y="369"/>
                    </a:lnTo>
                    <a:lnTo>
                      <a:pt x="442" y="423"/>
                    </a:lnTo>
                    <a:lnTo>
                      <a:pt x="487" y="475"/>
                    </a:lnTo>
                    <a:lnTo>
                      <a:pt x="535" y="528"/>
                    </a:lnTo>
                    <a:lnTo>
                      <a:pt x="580" y="582"/>
                    </a:lnTo>
                    <a:lnTo>
                      <a:pt x="627" y="638"/>
                    </a:lnTo>
                    <a:lnTo>
                      <a:pt x="668" y="694"/>
                    </a:lnTo>
                    <a:lnTo>
                      <a:pt x="712" y="751"/>
                    </a:lnTo>
                    <a:lnTo>
                      <a:pt x="750" y="808"/>
                    </a:lnTo>
                    <a:lnTo>
                      <a:pt x="789" y="868"/>
                    </a:lnTo>
                    <a:lnTo>
                      <a:pt x="899" y="862"/>
                    </a:lnTo>
                    <a:lnTo>
                      <a:pt x="823" y="906"/>
                    </a:lnTo>
                    <a:lnTo>
                      <a:pt x="839" y="944"/>
                    </a:lnTo>
                    <a:lnTo>
                      <a:pt x="846" y="938"/>
                    </a:lnTo>
                    <a:lnTo>
                      <a:pt x="852" y="935"/>
                    </a:lnTo>
                    <a:lnTo>
                      <a:pt x="862" y="932"/>
                    </a:lnTo>
                    <a:lnTo>
                      <a:pt x="873" y="932"/>
                    </a:lnTo>
                    <a:lnTo>
                      <a:pt x="879" y="929"/>
                    </a:lnTo>
                    <a:lnTo>
                      <a:pt x="890" y="927"/>
                    </a:lnTo>
                    <a:lnTo>
                      <a:pt x="899" y="927"/>
                    </a:lnTo>
                    <a:lnTo>
                      <a:pt x="908" y="927"/>
                    </a:lnTo>
                    <a:lnTo>
                      <a:pt x="917" y="926"/>
                    </a:lnTo>
                    <a:lnTo>
                      <a:pt x="925" y="926"/>
                    </a:lnTo>
                    <a:lnTo>
                      <a:pt x="934" y="926"/>
                    </a:lnTo>
                    <a:lnTo>
                      <a:pt x="944" y="927"/>
                    </a:lnTo>
                    <a:lnTo>
                      <a:pt x="953" y="927"/>
                    </a:lnTo>
                    <a:lnTo>
                      <a:pt x="962" y="927"/>
                    </a:lnTo>
                    <a:lnTo>
                      <a:pt x="972" y="927"/>
                    </a:lnTo>
                    <a:lnTo>
                      <a:pt x="981" y="929"/>
                    </a:lnTo>
                    <a:lnTo>
                      <a:pt x="879" y="966"/>
                    </a:lnTo>
                    <a:lnTo>
                      <a:pt x="876" y="971"/>
                    </a:lnTo>
                    <a:lnTo>
                      <a:pt x="877" y="977"/>
                    </a:lnTo>
                    <a:lnTo>
                      <a:pt x="880" y="981"/>
                    </a:lnTo>
                    <a:lnTo>
                      <a:pt x="888" y="986"/>
                    </a:lnTo>
                    <a:lnTo>
                      <a:pt x="896" y="989"/>
                    </a:lnTo>
                    <a:lnTo>
                      <a:pt x="907" y="995"/>
                    </a:lnTo>
                    <a:lnTo>
                      <a:pt x="917" y="998"/>
                    </a:lnTo>
                    <a:lnTo>
                      <a:pt x="931" y="1003"/>
                    </a:lnTo>
                    <a:lnTo>
                      <a:pt x="944" y="1006"/>
                    </a:lnTo>
                    <a:lnTo>
                      <a:pt x="956" y="1009"/>
                    </a:lnTo>
                    <a:lnTo>
                      <a:pt x="969" y="1011"/>
                    </a:lnTo>
                    <a:lnTo>
                      <a:pt x="981" y="1015"/>
                    </a:lnTo>
                    <a:lnTo>
                      <a:pt x="990" y="1015"/>
                    </a:lnTo>
                    <a:lnTo>
                      <a:pt x="999" y="1019"/>
                    </a:lnTo>
                    <a:lnTo>
                      <a:pt x="1006" y="1020"/>
                    </a:lnTo>
                    <a:lnTo>
                      <a:pt x="1010" y="1022"/>
                    </a:lnTo>
                    <a:lnTo>
                      <a:pt x="956" y="1079"/>
                    </a:lnTo>
                    <a:lnTo>
                      <a:pt x="973" y="1097"/>
                    </a:lnTo>
                    <a:lnTo>
                      <a:pt x="989" y="1118"/>
                    </a:lnTo>
                    <a:lnTo>
                      <a:pt x="1006" y="1138"/>
                    </a:lnTo>
                    <a:lnTo>
                      <a:pt x="1023" y="1158"/>
                    </a:lnTo>
                    <a:lnTo>
                      <a:pt x="1040" y="1178"/>
                    </a:lnTo>
                    <a:lnTo>
                      <a:pt x="1055" y="1200"/>
                    </a:lnTo>
                    <a:lnTo>
                      <a:pt x="1071" y="1221"/>
                    </a:lnTo>
                    <a:lnTo>
                      <a:pt x="1086" y="1243"/>
                    </a:lnTo>
                    <a:lnTo>
                      <a:pt x="1100" y="1265"/>
                    </a:lnTo>
                    <a:lnTo>
                      <a:pt x="1116" y="1286"/>
                    </a:lnTo>
                    <a:lnTo>
                      <a:pt x="1129" y="1308"/>
                    </a:lnTo>
                    <a:lnTo>
                      <a:pt x="1142" y="1331"/>
                    </a:lnTo>
                    <a:lnTo>
                      <a:pt x="1156" y="1353"/>
                    </a:lnTo>
                    <a:lnTo>
                      <a:pt x="1168" y="1376"/>
                    </a:lnTo>
                    <a:lnTo>
                      <a:pt x="1179" y="1401"/>
                    </a:lnTo>
                    <a:lnTo>
                      <a:pt x="1191" y="1426"/>
                    </a:lnTo>
                    <a:lnTo>
                      <a:pt x="1170" y="1463"/>
                    </a:lnTo>
                    <a:lnTo>
                      <a:pt x="854" y="1313"/>
                    </a:lnTo>
                    <a:lnTo>
                      <a:pt x="856" y="1309"/>
                    </a:lnTo>
                    <a:lnTo>
                      <a:pt x="860" y="1306"/>
                    </a:lnTo>
                    <a:lnTo>
                      <a:pt x="866" y="1305"/>
                    </a:lnTo>
                    <a:lnTo>
                      <a:pt x="873" y="1305"/>
                    </a:lnTo>
                    <a:lnTo>
                      <a:pt x="880" y="1303"/>
                    </a:lnTo>
                    <a:lnTo>
                      <a:pt x="891" y="1303"/>
                    </a:lnTo>
                    <a:lnTo>
                      <a:pt x="899" y="1302"/>
                    </a:lnTo>
                    <a:lnTo>
                      <a:pt x="911" y="1302"/>
                    </a:lnTo>
                    <a:lnTo>
                      <a:pt x="919" y="1299"/>
                    </a:lnTo>
                    <a:lnTo>
                      <a:pt x="928" y="1299"/>
                    </a:lnTo>
                    <a:lnTo>
                      <a:pt x="936" y="1297"/>
                    </a:lnTo>
                    <a:lnTo>
                      <a:pt x="945" y="1296"/>
                    </a:lnTo>
                    <a:lnTo>
                      <a:pt x="952" y="1292"/>
                    </a:lnTo>
                    <a:lnTo>
                      <a:pt x="956" y="1288"/>
                    </a:lnTo>
                    <a:lnTo>
                      <a:pt x="961" y="1283"/>
                    </a:lnTo>
                    <a:lnTo>
                      <a:pt x="962" y="1279"/>
                    </a:lnTo>
                    <a:lnTo>
                      <a:pt x="950" y="1272"/>
                    </a:lnTo>
                    <a:lnTo>
                      <a:pt x="939" y="1268"/>
                    </a:lnTo>
                    <a:lnTo>
                      <a:pt x="928" y="1261"/>
                    </a:lnTo>
                    <a:lnTo>
                      <a:pt x="917" y="1257"/>
                    </a:lnTo>
                    <a:lnTo>
                      <a:pt x="905" y="1249"/>
                    </a:lnTo>
                    <a:lnTo>
                      <a:pt x="896" y="1243"/>
                    </a:lnTo>
                    <a:lnTo>
                      <a:pt x="885" y="1237"/>
                    </a:lnTo>
                    <a:lnTo>
                      <a:pt x="874" y="1231"/>
                    </a:lnTo>
                    <a:lnTo>
                      <a:pt x="863" y="1223"/>
                    </a:lnTo>
                    <a:lnTo>
                      <a:pt x="852" y="1215"/>
                    </a:lnTo>
                    <a:lnTo>
                      <a:pt x="843" y="1209"/>
                    </a:lnTo>
                    <a:lnTo>
                      <a:pt x="834" y="1201"/>
                    </a:lnTo>
                    <a:lnTo>
                      <a:pt x="822" y="1193"/>
                    </a:lnTo>
                    <a:lnTo>
                      <a:pt x="812" y="1186"/>
                    </a:lnTo>
                    <a:lnTo>
                      <a:pt x="801" y="1178"/>
                    </a:lnTo>
                    <a:lnTo>
                      <a:pt x="792" y="1172"/>
                    </a:lnTo>
                    <a:lnTo>
                      <a:pt x="795" y="1172"/>
                    </a:lnTo>
                    <a:lnTo>
                      <a:pt x="798" y="1172"/>
                    </a:lnTo>
                    <a:lnTo>
                      <a:pt x="804" y="1172"/>
                    </a:lnTo>
                    <a:lnTo>
                      <a:pt x="812" y="1173"/>
                    </a:lnTo>
                    <a:lnTo>
                      <a:pt x="820" y="1173"/>
                    </a:lnTo>
                    <a:lnTo>
                      <a:pt x="829" y="1176"/>
                    </a:lnTo>
                    <a:lnTo>
                      <a:pt x="839" y="1176"/>
                    </a:lnTo>
                    <a:lnTo>
                      <a:pt x="848" y="1178"/>
                    </a:lnTo>
                    <a:lnTo>
                      <a:pt x="856" y="1178"/>
                    </a:lnTo>
                    <a:lnTo>
                      <a:pt x="865" y="1179"/>
                    </a:lnTo>
                    <a:lnTo>
                      <a:pt x="873" y="1181"/>
                    </a:lnTo>
                    <a:lnTo>
                      <a:pt x="880" y="1183"/>
                    </a:lnTo>
                    <a:lnTo>
                      <a:pt x="891" y="1183"/>
                    </a:lnTo>
                    <a:lnTo>
                      <a:pt x="899" y="1183"/>
                    </a:lnTo>
                    <a:lnTo>
                      <a:pt x="894" y="1172"/>
                    </a:lnTo>
                    <a:lnTo>
                      <a:pt x="887" y="1164"/>
                    </a:lnTo>
                    <a:lnTo>
                      <a:pt x="877" y="1153"/>
                    </a:lnTo>
                    <a:lnTo>
                      <a:pt x="866" y="1144"/>
                    </a:lnTo>
                    <a:lnTo>
                      <a:pt x="851" y="1133"/>
                    </a:lnTo>
                    <a:lnTo>
                      <a:pt x="834" y="1124"/>
                    </a:lnTo>
                    <a:lnTo>
                      <a:pt x="817" y="1111"/>
                    </a:lnTo>
                    <a:lnTo>
                      <a:pt x="801" y="1102"/>
                    </a:lnTo>
                    <a:lnTo>
                      <a:pt x="781" y="1091"/>
                    </a:lnTo>
                    <a:lnTo>
                      <a:pt x="763" y="1080"/>
                    </a:lnTo>
                    <a:lnTo>
                      <a:pt x="744" y="1070"/>
                    </a:lnTo>
                    <a:lnTo>
                      <a:pt x="726" y="1062"/>
                    </a:lnTo>
                    <a:lnTo>
                      <a:pt x="707" y="1053"/>
                    </a:lnTo>
                    <a:lnTo>
                      <a:pt x="693" y="1046"/>
                    </a:lnTo>
                    <a:lnTo>
                      <a:pt x="678" y="1039"/>
                    </a:lnTo>
                    <a:lnTo>
                      <a:pt x="667" y="1034"/>
                    </a:lnTo>
                    <a:lnTo>
                      <a:pt x="770" y="1025"/>
                    </a:lnTo>
                    <a:lnTo>
                      <a:pt x="775" y="1026"/>
                    </a:lnTo>
                    <a:lnTo>
                      <a:pt x="777" y="1022"/>
                    </a:lnTo>
                    <a:lnTo>
                      <a:pt x="770" y="1009"/>
                    </a:lnTo>
                    <a:lnTo>
                      <a:pt x="760" y="995"/>
                    </a:lnTo>
                    <a:lnTo>
                      <a:pt x="743" y="975"/>
                    </a:lnTo>
                    <a:lnTo>
                      <a:pt x="722" y="952"/>
                    </a:lnTo>
                    <a:lnTo>
                      <a:pt x="698" y="929"/>
                    </a:lnTo>
                    <a:lnTo>
                      <a:pt x="671" y="906"/>
                    </a:lnTo>
                    <a:lnTo>
                      <a:pt x="639" y="879"/>
                    </a:lnTo>
                    <a:lnTo>
                      <a:pt x="605" y="859"/>
                    </a:lnTo>
                    <a:lnTo>
                      <a:pt x="569" y="839"/>
                    </a:lnTo>
                    <a:lnTo>
                      <a:pt x="532" y="824"/>
                    </a:lnTo>
                    <a:lnTo>
                      <a:pt x="493" y="813"/>
                    </a:lnTo>
                    <a:lnTo>
                      <a:pt x="455" y="808"/>
                    </a:lnTo>
                    <a:lnTo>
                      <a:pt x="416" y="810"/>
                    </a:lnTo>
                    <a:lnTo>
                      <a:pt x="377" y="822"/>
                    </a:lnTo>
                    <a:lnTo>
                      <a:pt x="371" y="834"/>
                    </a:lnTo>
                    <a:lnTo>
                      <a:pt x="368" y="848"/>
                    </a:lnTo>
                    <a:lnTo>
                      <a:pt x="365" y="861"/>
                    </a:lnTo>
                    <a:lnTo>
                      <a:pt x="360" y="876"/>
                    </a:lnTo>
                    <a:lnTo>
                      <a:pt x="356" y="890"/>
                    </a:lnTo>
                    <a:lnTo>
                      <a:pt x="353" y="904"/>
                    </a:lnTo>
                    <a:lnTo>
                      <a:pt x="346" y="918"/>
                    </a:lnTo>
                    <a:lnTo>
                      <a:pt x="343" y="932"/>
                    </a:lnTo>
                    <a:lnTo>
                      <a:pt x="337" y="944"/>
                    </a:lnTo>
                    <a:lnTo>
                      <a:pt x="333" y="957"/>
                    </a:lnTo>
                    <a:lnTo>
                      <a:pt x="326" y="969"/>
                    </a:lnTo>
                    <a:lnTo>
                      <a:pt x="320" y="983"/>
                    </a:lnTo>
                    <a:lnTo>
                      <a:pt x="312" y="994"/>
                    </a:lnTo>
                    <a:lnTo>
                      <a:pt x="305" y="1006"/>
                    </a:lnTo>
                    <a:lnTo>
                      <a:pt x="295" y="1017"/>
                    </a:lnTo>
                    <a:lnTo>
                      <a:pt x="286" y="1028"/>
                    </a:lnTo>
                    <a:lnTo>
                      <a:pt x="281" y="1028"/>
                    </a:lnTo>
                    <a:lnTo>
                      <a:pt x="275" y="1028"/>
                    </a:lnTo>
                    <a:lnTo>
                      <a:pt x="271" y="1025"/>
                    </a:lnTo>
                    <a:lnTo>
                      <a:pt x="271" y="1022"/>
                    </a:lnTo>
                    <a:lnTo>
                      <a:pt x="277" y="1009"/>
                    </a:lnTo>
                    <a:lnTo>
                      <a:pt x="283" y="995"/>
                    </a:lnTo>
                    <a:lnTo>
                      <a:pt x="289" y="983"/>
                    </a:lnTo>
                    <a:lnTo>
                      <a:pt x="295" y="971"/>
                    </a:lnTo>
                    <a:lnTo>
                      <a:pt x="297" y="960"/>
                    </a:lnTo>
                    <a:lnTo>
                      <a:pt x="295" y="949"/>
                    </a:lnTo>
                    <a:lnTo>
                      <a:pt x="292" y="944"/>
                    </a:lnTo>
                    <a:lnTo>
                      <a:pt x="289" y="938"/>
                    </a:lnTo>
                    <a:lnTo>
                      <a:pt x="283" y="935"/>
                    </a:lnTo>
                    <a:lnTo>
                      <a:pt x="277" y="932"/>
                    </a:lnTo>
                    <a:lnTo>
                      <a:pt x="234" y="1034"/>
                    </a:lnTo>
                    <a:lnTo>
                      <a:pt x="224" y="1034"/>
                    </a:lnTo>
                    <a:lnTo>
                      <a:pt x="216" y="1031"/>
                    </a:lnTo>
                    <a:lnTo>
                      <a:pt x="207" y="1025"/>
                    </a:lnTo>
                    <a:lnTo>
                      <a:pt x="203" y="1017"/>
                    </a:lnTo>
                    <a:lnTo>
                      <a:pt x="198" y="1009"/>
                    </a:lnTo>
                    <a:lnTo>
                      <a:pt x="198" y="1003"/>
                    </a:lnTo>
                    <a:lnTo>
                      <a:pt x="195" y="995"/>
                    </a:lnTo>
                    <a:lnTo>
                      <a:pt x="195" y="988"/>
                    </a:lnTo>
                    <a:lnTo>
                      <a:pt x="193" y="975"/>
                    </a:lnTo>
                    <a:lnTo>
                      <a:pt x="193" y="963"/>
                    </a:lnTo>
                    <a:lnTo>
                      <a:pt x="193" y="949"/>
                    </a:lnTo>
                    <a:lnTo>
                      <a:pt x="196" y="935"/>
                    </a:lnTo>
                    <a:lnTo>
                      <a:pt x="215" y="899"/>
                    </a:lnTo>
                    <a:lnTo>
                      <a:pt x="213" y="893"/>
                    </a:lnTo>
                    <a:lnTo>
                      <a:pt x="212" y="887"/>
                    </a:lnTo>
                    <a:lnTo>
                      <a:pt x="206" y="879"/>
                    </a:lnTo>
                    <a:lnTo>
                      <a:pt x="203" y="871"/>
                    </a:lnTo>
                    <a:lnTo>
                      <a:pt x="195" y="861"/>
                    </a:lnTo>
                    <a:lnTo>
                      <a:pt x="189" y="853"/>
                    </a:lnTo>
                    <a:lnTo>
                      <a:pt x="181" y="842"/>
                    </a:lnTo>
                    <a:lnTo>
                      <a:pt x="173" y="833"/>
                    </a:lnTo>
                    <a:lnTo>
                      <a:pt x="164" y="820"/>
                    </a:lnTo>
                    <a:lnTo>
                      <a:pt x="156" y="813"/>
                    </a:lnTo>
                    <a:lnTo>
                      <a:pt x="147" y="802"/>
                    </a:lnTo>
                    <a:lnTo>
                      <a:pt x="141" y="796"/>
                    </a:lnTo>
                    <a:lnTo>
                      <a:pt x="133" y="786"/>
                    </a:lnTo>
                    <a:lnTo>
                      <a:pt x="127" y="779"/>
                    </a:lnTo>
                    <a:lnTo>
                      <a:pt x="121" y="772"/>
                    </a:lnTo>
                    <a:lnTo>
                      <a:pt x="117" y="769"/>
                    </a:lnTo>
                    <a:lnTo>
                      <a:pt x="125" y="763"/>
                    </a:lnTo>
                    <a:lnTo>
                      <a:pt x="138" y="766"/>
                    </a:lnTo>
                    <a:lnTo>
                      <a:pt x="145" y="769"/>
                    </a:lnTo>
                    <a:lnTo>
                      <a:pt x="153" y="772"/>
                    </a:lnTo>
                    <a:lnTo>
                      <a:pt x="161" y="777"/>
                    </a:lnTo>
                    <a:lnTo>
                      <a:pt x="172" y="783"/>
                    </a:lnTo>
                    <a:lnTo>
                      <a:pt x="179" y="788"/>
                    </a:lnTo>
                    <a:lnTo>
                      <a:pt x="189" y="794"/>
                    </a:lnTo>
                    <a:lnTo>
                      <a:pt x="198" y="799"/>
                    </a:lnTo>
                    <a:lnTo>
                      <a:pt x="207" y="805"/>
                    </a:lnTo>
                    <a:lnTo>
                      <a:pt x="215" y="810"/>
                    </a:lnTo>
                    <a:lnTo>
                      <a:pt x="223" y="814"/>
                    </a:lnTo>
                    <a:lnTo>
                      <a:pt x="229" y="819"/>
                    </a:lnTo>
                    <a:lnTo>
                      <a:pt x="237" y="822"/>
                    </a:lnTo>
                    <a:lnTo>
                      <a:pt x="246" y="820"/>
                    </a:lnTo>
                    <a:lnTo>
                      <a:pt x="252" y="819"/>
                    </a:lnTo>
                    <a:lnTo>
                      <a:pt x="257" y="814"/>
                    </a:lnTo>
                    <a:lnTo>
                      <a:pt x="258" y="813"/>
                    </a:lnTo>
                    <a:lnTo>
                      <a:pt x="260" y="808"/>
                    </a:lnTo>
                    <a:lnTo>
                      <a:pt x="261" y="802"/>
                    </a:lnTo>
                    <a:lnTo>
                      <a:pt x="264" y="797"/>
                    </a:lnTo>
                    <a:lnTo>
                      <a:pt x="271" y="794"/>
                    </a:lnTo>
                    <a:lnTo>
                      <a:pt x="192" y="686"/>
                    </a:lnTo>
                    <a:lnTo>
                      <a:pt x="329" y="766"/>
                    </a:lnTo>
                    <a:lnTo>
                      <a:pt x="377" y="757"/>
                    </a:lnTo>
                    <a:lnTo>
                      <a:pt x="371" y="748"/>
                    </a:lnTo>
                    <a:lnTo>
                      <a:pt x="367" y="740"/>
                    </a:lnTo>
                    <a:lnTo>
                      <a:pt x="362" y="732"/>
                    </a:lnTo>
                    <a:lnTo>
                      <a:pt x="357" y="724"/>
                    </a:lnTo>
                    <a:lnTo>
                      <a:pt x="353" y="718"/>
                    </a:lnTo>
                    <a:lnTo>
                      <a:pt x="346" y="711"/>
                    </a:lnTo>
                    <a:lnTo>
                      <a:pt x="342" y="703"/>
                    </a:lnTo>
                    <a:lnTo>
                      <a:pt x="339" y="695"/>
                    </a:lnTo>
                    <a:lnTo>
                      <a:pt x="333" y="687"/>
                    </a:lnTo>
                    <a:lnTo>
                      <a:pt x="326" y="680"/>
                    </a:lnTo>
                    <a:lnTo>
                      <a:pt x="322" y="673"/>
                    </a:lnTo>
                    <a:lnTo>
                      <a:pt x="317" y="666"/>
                    </a:lnTo>
                    <a:lnTo>
                      <a:pt x="311" y="658"/>
                    </a:lnTo>
                    <a:lnTo>
                      <a:pt x="306" y="652"/>
                    </a:lnTo>
                    <a:lnTo>
                      <a:pt x="302" y="644"/>
                    </a:lnTo>
                    <a:lnTo>
                      <a:pt x="295" y="638"/>
                    </a:lnTo>
                    <a:lnTo>
                      <a:pt x="303" y="638"/>
                    </a:lnTo>
                    <a:lnTo>
                      <a:pt x="312" y="641"/>
                    </a:lnTo>
                    <a:lnTo>
                      <a:pt x="320" y="641"/>
                    </a:lnTo>
                    <a:lnTo>
                      <a:pt x="329" y="646"/>
                    </a:lnTo>
                    <a:lnTo>
                      <a:pt x="339" y="647"/>
                    </a:lnTo>
                    <a:lnTo>
                      <a:pt x="348" y="652"/>
                    </a:lnTo>
                    <a:lnTo>
                      <a:pt x="359" y="656"/>
                    </a:lnTo>
                    <a:lnTo>
                      <a:pt x="368" y="661"/>
                    </a:lnTo>
                    <a:lnTo>
                      <a:pt x="376" y="666"/>
                    </a:lnTo>
                    <a:lnTo>
                      <a:pt x="385" y="670"/>
                    </a:lnTo>
                    <a:lnTo>
                      <a:pt x="391" y="675"/>
                    </a:lnTo>
                    <a:lnTo>
                      <a:pt x="401" y="681"/>
                    </a:lnTo>
                    <a:lnTo>
                      <a:pt x="408" y="686"/>
                    </a:lnTo>
                    <a:lnTo>
                      <a:pt x="416" y="692"/>
                    </a:lnTo>
                    <a:lnTo>
                      <a:pt x="421" y="698"/>
                    </a:lnTo>
                    <a:lnTo>
                      <a:pt x="427" y="706"/>
                    </a:lnTo>
                    <a:lnTo>
                      <a:pt x="452" y="698"/>
                    </a:lnTo>
                    <a:lnTo>
                      <a:pt x="427" y="638"/>
                    </a:lnTo>
                    <a:lnTo>
                      <a:pt x="510" y="694"/>
                    </a:lnTo>
                    <a:lnTo>
                      <a:pt x="526" y="686"/>
                    </a:lnTo>
                    <a:lnTo>
                      <a:pt x="504" y="653"/>
                    </a:lnTo>
                    <a:lnTo>
                      <a:pt x="481" y="627"/>
                    </a:lnTo>
                    <a:lnTo>
                      <a:pt x="455" y="602"/>
                    </a:lnTo>
                    <a:lnTo>
                      <a:pt x="428" y="582"/>
                    </a:lnTo>
                    <a:lnTo>
                      <a:pt x="399" y="564"/>
                    </a:lnTo>
                    <a:lnTo>
                      <a:pt x="371" y="550"/>
                    </a:lnTo>
                    <a:lnTo>
                      <a:pt x="340" y="536"/>
                    </a:lnTo>
                    <a:lnTo>
                      <a:pt x="312" y="525"/>
                    </a:lnTo>
                    <a:lnTo>
                      <a:pt x="281" y="511"/>
                    </a:lnTo>
                    <a:lnTo>
                      <a:pt x="252" y="499"/>
                    </a:lnTo>
                    <a:lnTo>
                      <a:pt x="223" y="486"/>
                    </a:lnTo>
                    <a:lnTo>
                      <a:pt x="195" y="472"/>
                    </a:lnTo>
                    <a:lnTo>
                      <a:pt x="167" y="457"/>
                    </a:lnTo>
                    <a:lnTo>
                      <a:pt x="141" y="440"/>
                    </a:lnTo>
                    <a:lnTo>
                      <a:pt x="116" y="420"/>
                    </a:lnTo>
                    <a:lnTo>
                      <a:pt x="96" y="396"/>
                    </a:lnTo>
                    <a:lnTo>
                      <a:pt x="305" y="440"/>
                    </a:lnTo>
                    <a:lnTo>
                      <a:pt x="308" y="434"/>
                    </a:lnTo>
                    <a:lnTo>
                      <a:pt x="308" y="427"/>
                    </a:lnTo>
                    <a:lnTo>
                      <a:pt x="298" y="417"/>
                    </a:lnTo>
                    <a:lnTo>
                      <a:pt x="288" y="407"/>
                    </a:lnTo>
                    <a:lnTo>
                      <a:pt x="269" y="393"/>
                    </a:lnTo>
                    <a:lnTo>
                      <a:pt x="251" y="379"/>
                    </a:lnTo>
                    <a:lnTo>
                      <a:pt x="226" y="365"/>
                    </a:lnTo>
                    <a:lnTo>
                      <a:pt x="204" y="352"/>
                    </a:lnTo>
                    <a:lnTo>
                      <a:pt x="178" y="336"/>
                    </a:lnTo>
                    <a:lnTo>
                      <a:pt x="153" y="324"/>
                    </a:lnTo>
                    <a:lnTo>
                      <a:pt x="128" y="311"/>
                    </a:lnTo>
                    <a:lnTo>
                      <a:pt x="108" y="299"/>
                    </a:lnTo>
                    <a:lnTo>
                      <a:pt x="88" y="288"/>
                    </a:lnTo>
                    <a:lnTo>
                      <a:pt x="73" y="280"/>
                    </a:lnTo>
                    <a:lnTo>
                      <a:pt x="62" y="274"/>
                    </a:lnTo>
                    <a:lnTo>
                      <a:pt x="57" y="273"/>
                    </a:lnTo>
                    <a:lnTo>
                      <a:pt x="66" y="270"/>
                    </a:lnTo>
                    <a:lnTo>
                      <a:pt x="77" y="270"/>
                    </a:lnTo>
                    <a:lnTo>
                      <a:pt x="85" y="270"/>
                    </a:lnTo>
                    <a:lnTo>
                      <a:pt x="96" y="273"/>
                    </a:lnTo>
                    <a:lnTo>
                      <a:pt x="104" y="273"/>
                    </a:lnTo>
                    <a:lnTo>
                      <a:pt x="114" y="276"/>
                    </a:lnTo>
                    <a:lnTo>
                      <a:pt x="122" y="279"/>
                    </a:lnTo>
                    <a:lnTo>
                      <a:pt x="133" y="283"/>
                    </a:lnTo>
                    <a:lnTo>
                      <a:pt x="141" y="285"/>
                    </a:lnTo>
                    <a:lnTo>
                      <a:pt x="150" y="290"/>
                    </a:lnTo>
                    <a:lnTo>
                      <a:pt x="158" y="291"/>
                    </a:lnTo>
                    <a:lnTo>
                      <a:pt x="167" y="296"/>
                    </a:lnTo>
                    <a:lnTo>
                      <a:pt x="176" y="297"/>
                    </a:lnTo>
                    <a:lnTo>
                      <a:pt x="186" y="297"/>
                    </a:lnTo>
                    <a:lnTo>
                      <a:pt x="195" y="299"/>
                    </a:lnTo>
                    <a:lnTo>
                      <a:pt x="206" y="300"/>
                    </a:lnTo>
                    <a:lnTo>
                      <a:pt x="99" y="191"/>
                    </a:lnTo>
                    <a:lnTo>
                      <a:pt x="0" y="118"/>
                    </a:lnTo>
                    <a:lnTo>
                      <a:pt x="39" y="122"/>
                    </a:lnTo>
                    <a:lnTo>
                      <a:pt x="1" y="44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93" name="Freeform 70"/>
              <p:cNvSpPr>
                <a:spLocks/>
              </p:cNvSpPr>
              <p:nvPr/>
            </p:nvSpPr>
            <p:spPr bwMode="auto">
              <a:xfrm>
                <a:off x="274" y="2382"/>
                <a:ext cx="496" cy="609"/>
              </a:xfrm>
              <a:custGeom>
                <a:avLst/>
                <a:gdLst>
                  <a:gd name="T0" fmla="*/ 879 w 992"/>
                  <a:gd name="T1" fmla="*/ 108 h 1216"/>
                  <a:gd name="T2" fmla="*/ 851 w 992"/>
                  <a:gd name="T3" fmla="*/ 161 h 1216"/>
                  <a:gd name="T4" fmla="*/ 803 w 992"/>
                  <a:gd name="T5" fmla="*/ 243 h 1216"/>
                  <a:gd name="T6" fmla="*/ 758 w 992"/>
                  <a:gd name="T7" fmla="*/ 320 h 1216"/>
                  <a:gd name="T8" fmla="*/ 739 w 992"/>
                  <a:gd name="T9" fmla="*/ 356 h 1216"/>
                  <a:gd name="T10" fmla="*/ 761 w 992"/>
                  <a:gd name="T11" fmla="*/ 364 h 1216"/>
                  <a:gd name="T12" fmla="*/ 992 w 992"/>
                  <a:gd name="T13" fmla="*/ 189 h 1216"/>
                  <a:gd name="T14" fmla="*/ 930 w 992"/>
                  <a:gd name="T15" fmla="*/ 323 h 1216"/>
                  <a:gd name="T16" fmla="*/ 795 w 992"/>
                  <a:gd name="T17" fmla="*/ 422 h 1216"/>
                  <a:gd name="T18" fmla="*/ 640 w 992"/>
                  <a:gd name="T19" fmla="*/ 495 h 1216"/>
                  <a:gd name="T20" fmla="*/ 538 w 992"/>
                  <a:gd name="T21" fmla="*/ 552 h 1216"/>
                  <a:gd name="T22" fmla="*/ 503 w 992"/>
                  <a:gd name="T23" fmla="*/ 600 h 1216"/>
                  <a:gd name="T24" fmla="*/ 619 w 992"/>
                  <a:gd name="T25" fmla="*/ 607 h 1216"/>
                  <a:gd name="T26" fmla="*/ 580 w 992"/>
                  <a:gd name="T27" fmla="*/ 631 h 1216"/>
                  <a:gd name="T28" fmla="*/ 538 w 992"/>
                  <a:gd name="T29" fmla="*/ 656 h 1216"/>
                  <a:gd name="T30" fmla="*/ 498 w 992"/>
                  <a:gd name="T31" fmla="*/ 682 h 1216"/>
                  <a:gd name="T32" fmla="*/ 472 w 992"/>
                  <a:gd name="T33" fmla="*/ 721 h 1216"/>
                  <a:gd name="T34" fmla="*/ 529 w 992"/>
                  <a:gd name="T35" fmla="*/ 712 h 1216"/>
                  <a:gd name="T36" fmla="*/ 608 w 992"/>
                  <a:gd name="T37" fmla="*/ 695 h 1216"/>
                  <a:gd name="T38" fmla="*/ 684 w 992"/>
                  <a:gd name="T39" fmla="*/ 681 h 1216"/>
                  <a:gd name="T40" fmla="*/ 730 w 992"/>
                  <a:gd name="T41" fmla="*/ 684 h 1216"/>
                  <a:gd name="T42" fmla="*/ 665 w 992"/>
                  <a:gd name="T43" fmla="*/ 712 h 1216"/>
                  <a:gd name="T44" fmla="*/ 549 w 992"/>
                  <a:gd name="T45" fmla="*/ 764 h 1216"/>
                  <a:gd name="T46" fmla="*/ 442 w 992"/>
                  <a:gd name="T47" fmla="*/ 820 h 1216"/>
                  <a:gd name="T48" fmla="*/ 411 w 992"/>
                  <a:gd name="T49" fmla="*/ 856 h 1216"/>
                  <a:gd name="T50" fmla="*/ 645 w 992"/>
                  <a:gd name="T51" fmla="*/ 836 h 1216"/>
                  <a:gd name="T52" fmla="*/ 498 w 992"/>
                  <a:gd name="T53" fmla="*/ 896 h 1216"/>
                  <a:gd name="T54" fmla="*/ 343 w 992"/>
                  <a:gd name="T55" fmla="*/ 966 h 1216"/>
                  <a:gd name="T56" fmla="*/ 257 w 992"/>
                  <a:gd name="T57" fmla="*/ 1021 h 1216"/>
                  <a:gd name="T58" fmla="*/ 210 w 992"/>
                  <a:gd name="T59" fmla="*/ 1057 h 1216"/>
                  <a:gd name="T60" fmla="*/ 159 w 992"/>
                  <a:gd name="T61" fmla="*/ 1106 h 1216"/>
                  <a:gd name="T62" fmla="*/ 113 w 992"/>
                  <a:gd name="T63" fmla="*/ 1158 h 1216"/>
                  <a:gd name="T64" fmla="*/ 62 w 992"/>
                  <a:gd name="T65" fmla="*/ 1204 h 1216"/>
                  <a:gd name="T66" fmla="*/ 12 w 992"/>
                  <a:gd name="T67" fmla="*/ 1144 h 1216"/>
                  <a:gd name="T68" fmla="*/ 28 w 992"/>
                  <a:gd name="T69" fmla="*/ 1097 h 1216"/>
                  <a:gd name="T70" fmla="*/ 32 w 992"/>
                  <a:gd name="T71" fmla="*/ 1046 h 1216"/>
                  <a:gd name="T72" fmla="*/ 18 w 992"/>
                  <a:gd name="T73" fmla="*/ 1007 h 1216"/>
                  <a:gd name="T74" fmla="*/ 37 w 992"/>
                  <a:gd name="T75" fmla="*/ 925 h 1216"/>
                  <a:gd name="T76" fmla="*/ 120 w 992"/>
                  <a:gd name="T77" fmla="*/ 789 h 1216"/>
                  <a:gd name="T78" fmla="*/ 212 w 992"/>
                  <a:gd name="T79" fmla="*/ 661 h 1216"/>
                  <a:gd name="T80" fmla="*/ 311 w 992"/>
                  <a:gd name="T81" fmla="*/ 534 h 1216"/>
                  <a:gd name="T82" fmla="*/ 334 w 992"/>
                  <a:gd name="T83" fmla="*/ 542 h 1216"/>
                  <a:gd name="T84" fmla="*/ 261 w 992"/>
                  <a:gd name="T85" fmla="*/ 676 h 1216"/>
                  <a:gd name="T86" fmla="*/ 178 w 992"/>
                  <a:gd name="T87" fmla="*/ 808 h 1216"/>
                  <a:gd name="T88" fmla="*/ 100 w 992"/>
                  <a:gd name="T89" fmla="*/ 941 h 1216"/>
                  <a:gd name="T90" fmla="*/ 120 w 992"/>
                  <a:gd name="T91" fmla="*/ 1029 h 1216"/>
                  <a:gd name="T92" fmla="*/ 284 w 992"/>
                  <a:gd name="T93" fmla="*/ 806 h 1216"/>
                  <a:gd name="T94" fmla="*/ 513 w 992"/>
                  <a:gd name="T95" fmla="*/ 460 h 1216"/>
                  <a:gd name="T96" fmla="*/ 716 w 992"/>
                  <a:gd name="T97" fmla="*/ 138 h 1216"/>
                  <a:gd name="T98" fmla="*/ 795 w 992"/>
                  <a:gd name="T99" fmla="*/ 0 h 121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92"/>
                  <a:gd name="T151" fmla="*/ 0 h 1216"/>
                  <a:gd name="T152" fmla="*/ 992 w 992"/>
                  <a:gd name="T153" fmla="*/ 1216 h 121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92" h="1216">
                    <a:moveTo>
                      <a:pt x="795" y="0"/>
                    </a:moveTo>
                    <a:lnTo>
                      <a:pt x="859" y="37"/>
                    </a:lnTo>
                    <a:lnTo>
                      <a:pt x="724" y="235"/>
                    </a:lnTo>
                    <a:lnTo>
                      <a:pt x="879" y="108"/>
                    </a:lnTo>
                    <a:lnTo>
                      <a:pt x="872" y="116"/>
                    </a:lnTo>
                    <a:lnTo>
                      <a:pt x="868" y="128"/>
                    </a:lnTo>
                    <a:lnTo>
                      <a:pt x="859" y="142"/>
                    </a:lnTo>
                    <a:lnTo>
                      <a:pt x="851" y="161"/>
                    </a:lnTo>
                    <a:lnTo>
                      <a:pt x="838" y="179"/>
                    </a:lnTo>
                    <a:lnTo>
                      <a:pt x="826" y="200"/>
                    </a:lnTo>
                    <a:lnTo>
                      <a:pt x="814" y="221"/>
                    </a:lnTo>
                    <a:lnTo>
                      <a:pt x="803" y="243"/>
                    </a:lnTo>
                    <a:lnTo>
                      <a:pt x="790" y="263"/>
                    </a:lnTo>
                    <a:lnTo>
                      <a:pt x="778" y="285"/>
                    </a:lnTo>
                    <a:lnTo>
                      <a:pt x="767" y="302"/>
                    </a:lnTo>
                    <a:lnTo>
                      <a:pt x="758" y="320"/>
                    </a:lnTo>
                    <a:lnTo>
                      <a:pt x="750" y="333"/>
                    </a:lnTo>
                    <a:lnTo>
                      <a:pt x="744" y="345"/>
                    </a:lnTo>
                    <a:lnTo>
                      <a:pt x="739" y="351"/>
                    </a:lnTo>
                    <a:lnTo>
                      <a:pt x="739" y="356"/>
                    </a:lnTo>
                    <a:lnTo>
                      <a:pt x="739" y="364"/>
                    </a:lnTo>
                    <a:lnTo>
                      <a:pt x="749" y="365"/>
                    </a:lnTo>
                    <a:lnTo>
                      <a:pt x="753" y="364"/>
                    </a:lnTo>
                    <a:lnTo>
                      <a:pt x="761" y="364"/>
                    </a:lnTo>
                    <a:lnTo>
                      <a:pt x="769" y="362"/>
                    </a:lnTo>
                    <a:lnTo>
                      <a:pt x="777" y="362"/>
                    </a:lnTo>
                    <a:lnTo>
                      <a:pt x="990" y="150"/>
                    </a:lnTo>
                    <a:lnTo>
                      <a:pt x="992" y="189"/>
                    </a:lnTo>
                    <a:lnTo>
                      <a:pt x="987" y="226"/>
                    </a:lnTo>
                    <a:lnTo>
                      <a:pt x="973" y="261"/>
                    </a:lnTo>
                    <a:lnTo>
                      <a:pt x="954" y="294"/>
                    </a:lnTo>
                    <a:lnTo>
                      <a:pt x="930" y="323"/>
                    </a:lnTo>
                    <a:lnTo>
                      <a:pt x="900" y="351"/>
                    </a:lnTo>
                    <a:lnTo>
                      <a:pt x="868" y="378"/>
                    </a:lnTo>
                    <a:lnTo>
                      <a:pt x="832" y="402"/>
                    </a:lnTo>
                    <a:lnTo>
                      <a:pt x="795" y="422"/>
                    </a:lnTo>
                    <a:lnTo>
                      <a:pt x="756" y="443"/>
                    </a:lnTo>
                    <a:lnTo>
                      <a:pt x="716" y="461"/>
                    </a:lnTo>
                    <a:lnTo>
                      <a:pt x="679" y="481"/>
                    </a:lnTo>
                    <a:lnTo>
                      <a:pt x="640" y="495"/>
                    </a:lnTo>
                    <a:lnTo>
                      <a:pt x="605" y="512"/>
                    </a:lnTo>
                    <a:lnTo>
                      <a:pt x="572" y="526"/>
                    </a:lnTo>
                    <a:lnTo>
                      <a:pt x="546" y="540"/>
                    </a:lnTo>
                    <a:lnTo>
                      <a:pt x="538" y="552"/>
                    </a:lnTo>
                    <a:lnTo>
                      <a:pt x="531" y="565"/>
                    </a:lnTo>
                    <a:lnTo>
                      <a:pt x="523" y="577"/>
                    </a:lnTo>
                    <a:lnTo>
                      <a:pt x="513" y="590"/>
                    </a:lnTo>
                    <a:lnTo>
                      <a:pt x="503" y="600"/>
                    </a:lnTo>
                    <a:lnTo>
                      <a:pt x="493" y="611"/>
                    </a:lnTo>
                    <a:lnTo>
                      <a:pt x="481" y="622"/>
                    </a:lnTo>
                    <a:lnTo>
                      <a:pt x="472" y="634"/>
                    </a:lnTo>
                    <a:lnTo>
                      <a:pt x="619" y="607"/>
                    </a:lnTo>
                    <a:lnTo>
                      <a:pt x="608" y="613"/>
                    </a:lnTo>
                    <a:lnTo>
                      <a:pt x="600" y="619"/>
                    </a:lnTo>
                    <a:lnTo>
                      <a:pt x="589" y="625"/>
                    </a:lnTo>
                    <a:lnTo>
                      <a:pt x="580" y="631"/>
                    </a:lnTo>
                    <a:lnTo>
                      <a:pt x="569" y="636"/>
                    </a:lnTo>
                    <a:lnTo>
                      <a:pt x="558" y="642"/>
                    </a:lnTo>
                    <a:lnTo>
                      <a:pt x="548" y="648"/>
                    </a:lnTo>
                    <a:lnTo>
                      <a:pt x="538" y="656"/>
                    </a:lnTo>
                    <a:lnTo>
                      <a:pt x="526" y="661"/>
                    </a:lnTo>
                    <a:lnTo>
                      <a:pt x="515" y="667"/>
                    </a:lnTo>
                    <a:lnTo>
                      <a:pt x="506" y="675"/>
                    </a:lnTo>
                    <a:lnTo>
                      <a:pt x="498" y="682"/>
                    </a:lnTo>
                    <a:lnTo>
                      <a:pt x="489" y="690"/>
                    </a:lnTo>
                    <a:lnTo>
                      <a:pt x="483" y="699"/>
                    </a:lnTo>
                    <a:lnTo>
                      <a:pt x="475" y="709"/>
                    </a:lnTo>
                    <a:lnTo>
                      <a:pt x="472" y="721"/>
                    </a:lnTo>
                    <a:lnTo>
                      <a:pt x="481" y="720"/>
                    </a:lnTo>
                    <a:lnTo>
                      <a:pt x="495" y="718"/>
                    </a:lnTo>
                    <a:lnTo>
                      <a:pt x="510" y="713"/>
                    </a:lnTo>
                    <a:lnTo>
                      <a:pt x="529" y="712"/>
                    </a:lnTo>
                    <a:lnTo>
                      <a:pt x="548" y="707"/>
                    </a:lnTo>
                    <a:lnTo>
                      <a:pt x="568" y="703"/>
                    </a:lnTo>
                    <a:lnTo>
                      <a:pt x="588" y="699"/>
                    </a:lnTo>
                    <a:lnTo>
                      <a:pt x="608" y="695"/>
                    </a:lnTo>
                    <a:lnTo>
                      <a:pt x="628" y="690"/>
                    </a:lnTo>
                    <a:lnTo>
                      <a:pt x="647" y="687"/>
                    </a:lnTo>
                    <a:lnTo>
                      <a:pt x="667" y="682"/>
                    </a:lnTo>
                    <a:lnTo>
                      <a:pt x="684" y="681"/>
                    </a:lnTo>
                    <a:lnTo>
                      <a:pt x="698" y="679"/>
                    </a:lnTo>
                    <a:lnTo>
                      <a:pt x="712" y="679"/>
                    </a:lnTo>
                    <a:lnTo>
                      <a:pt x="722" y="681"/>
                    </a:lnTo>
                    <a:lnTo>
                      <a:pt x="730" y="684"/>
                    </a:lnTo>
                    <a:lnTo>
                      <a:pt x="722" y="687"/>
                    </a:lnTo>
                    <a:lnTo>
                      <a:pt x="707" y="693"/>
                    </a:lnTo>
                    <a:lnTo>
                      <a:pt x="687" y="701"/>
                    </a:lnTo>
                    <a:lnTo>
                      <a:pt x="665" y="712"/>
                    </a:lnTo>
                    <a:lnTo>
                      <a:pt x="637" y="723"/>
                    </a:lnTo>
                    <a:lnTo>
                      <a:pt x="608" y="737"/>
                    </a:lnTo>
                    <a:lnTo>
                      <a:pt x="578" y="751"/>
                    </a:lnTo>
                    <a:lnTo>
                      <a:pt x="549" y="764"/>
                    </a:lnTo>
                    <a:lnTo>
                      <a:pt x="518" y="778"/>
                    </a:lnTo>
                    <a:lnTo>
                      <a:pt x="490" y="792"/>
                    </a:lnTo>
                    <a:lnTo>
                      <a:pt x="464" y="806"/>
                    </a:lnTo>
                    <a:lnTo>
                      <a:pt x="442" y="820"/>
                    </a:lnTo>
                    <a:lnTo>
                      <a:pt x="424" y="829"/>
                    </a:lnTo>
                    <a:lnTo>
                      <a:pt x="414" y="842"/>
                    </a:lnTo>
                    <a:lnTo>
                      <a:pt x="408" y="850"/>
                    </a:lnTo>
                    <a:lnTo>
                      <a:pt x="411" y="856"/>
                    </a:lnTo>
                    <a:lnTo>
                      <a:pt x="708" y="816"/>
                    </a:lnTo>
                    <a:lnTo>
                      <a:pt x="695" y="819"/>
                    </a:lnTo>
                    <a:lnTo>
                      <a:pt x="673" y="826"/>
                    </a:lnTo>
                    <a:lnTo>
                      <a:pt x="645" y="836"/>
                    </a:lnTo>
                    <a:lnTo>
                      <a:pt x="614" y="850"/>
                    </a:lnTo>
                    <a:lnTo>
                      <a:pt x="575" y="863"/>
                    </a:lnTo>
                    <a:lnTo>
                      <a:pt x="538" y="880"/>
                    </a:lnTo>
                    <a:lnTo>
                      <a:pt x="498" y="896"/>
                    </a:lnTo>
                    <a:lnTo>
                      <a:pt x="458" y="915"/>
                    </a:lnTo>
                    <a:lnTo>
                      <a:pt x="416" y="932"/>
                    </a:lnTo>
                    <a:lnTo>
                      <a:pt x="377" y="949"/>
                    </a:lnTo>
                    <a:lnTo>
                      <a:pt x="343" y="966"/>
                    </a:lnTo>
                    <a:lnTo>
                      <a:pt x="314" y="983"/>
                    </a:lnTo>
                    <a:lnTo>
                      <a:pt x="288" y="997"/>
                    </a:lnTo>
                    <a:lnTo>
                      <a:pt x="269" y="1010"/>
                    </a:lnTo>
                    <a:lnTo>
                      <a:pt x="257" y="1021"/>
                    </a:lnTo>
                    <a:lnTo>
                      <a:pt x="255" y="1031"/>
                    </a:lnTo>
                    <a:lnTo>
                      <a:pt x="238" y="1038"/>
                    </a:lnTo>
                    <a:lnTo>
                      <a:pt x="224" y="1048"/>
                    </a:lnTo>
                    <a:lnTo>
                      <a:pt x="210" y="1057"/>
                    </a:lnTo>
                    <a:lnTo>
                      <a:pt x="198" y="1069"/>
                    </a:lnTo>
                    <a:lnTo>
                      <a:pt x="184" y="1082"/>
                    </a:lnTo>
                    <a:lnTo>
                      <a:pt x="172" y="1094"/>
                    </a:lnTo>
                    <a:lnTo>
                      <a:pt x="159" y="1106"/>
                    </a:lnTo>
                    <a:lnTo>
                      <a:pt x="148" y="1120"/>
                    </a:lnTo>
                    <a:lnTo>
                      <a:pt x="136" y="1133"/>
                    </a:lnTo>
                    <a:lnTo>
                      <a:pt x="125" y="1145"/>
                    </a:lnTo>
                    <a:lnTo>
                      <a:pt x="113" y="1158"/>
                    </a:lnTo>
                    <a:lnTo>
                      <a:pt x="102" y="1171"/>
                    </a:lnTo>
                    <a:lnTo>
                      <a:pt x="88" y="1182"/>
                    </a:lnTo>
                    <a:lnTo>
                      <a:pt x="76" y="1195"/>
                    </a:lnTo>
                    <a:lnTo>
                      <a:pt x="62" y="1204"/>
                    </a:lnTo>
                    <a:lnTo>
                      <a:pt x="48" y="1216"/>
                    </a:lnTo>
                    <a:lnTo>
                      <a:pt x="6" y="1162"/>
                    </a:lnTo>
                    <a:lnTo>
                      <a:pt x="9" y="1153"/>
                    </a:lnTo>
                    <a:lnTo>
                      <a:pt x="12" y="1144"/>
                    </a:lnTo>
                    <a:lnTo>
                      <a:pt x="17" y="1133"/>
                    </a:lnTo>
                    <a:lnTo>
                      <a:pt x="21" y="1122"/>
                    </a:lnTo>
                    <a:lnTo>
                      <a:pt x="25" y="1108"/>
                    </a:lnTo>
                    <a:lnTo>
                      <a:pt x="28" y="1097"/>
                    </a:lnTo>
                    <a:lnTo>
                      <a:pt x="31" y="1083"/>
                    </a:lnTo>
                    <a:lnTo>
                      <a:pt x="32" y="1072"/>
                    </a:lnTo>
                    <a:lnTo>
                      <a:pt x="32" y="1058"/>
                    </a:lnTo>
                    <a:lnTo>
                      <a:pt x="32" y="1046"/>
                    </a:lnTo>
                    <a:lnTo>
                      <a:pt x="31" y="1035"/>
                    </a:lnTo>
                    <a:lnTo>
                      <a:pt x="29" y="1024"/>
                    </a:lnTo>
                    <a:lnTo>
                      <a:pt x="25" y="1015"/>
                    </a:lnTo>
                    <a:lnTo>
                      <a:pt x="18" y="1007"/>
                    </a:lnTo>
                    <a:lnTo>
                      <a:pt x="9" y="1001"/>
                    </a:lnTo>
                    <a:lnTo>
                      <a:pt x="0" y="998"/>
                    </a:lnTo>
                    <a:lnTo>
                      <a:pt x="17" y="959"/>
                    </a:lnTo>
                    <a:lnTo>
                      <a:pt x="37" y="925"/>
                    </a:lnTo>
                    <a:lnTo>
                      <a:pt x="55" y="891"/>
                    </a:lnTo>
                    <a:lnTo>
                      <a:pt x="76" y="857"/>
                    </a:lnTo>
                    <a:lnTo>
                      <a:pt x="97" y="823"/>
                    </a:lnTo>
                    <a:lnTo>
                      <a:pt x="120" y="789"/>
                    </a:lnTo>
                    <a:lnTo>
                      <a:pt x="142" y="757"/>
                    </a:lnTo>
                    <a:lnTo>
                      <a:pt x="165" y="726"/>
                    </a:lnTo>
                    <a:lnTo>
                      <a:pt x="189" y="692"/>
                    </a:lnTo>
                    <a:lnTo>
                      <a:pt x="212" y="661"/>
                    </a:lnTo>
                    <a:lnTo>
                      <a:pt x="236" y="628"/>
                    </a:lnTo>
                    <a:lnTo>
                      <a:pt x="261" y="597"/>
                    </a:lnTo>
                    <a:lnTo>
                      <a:pt x="286" y="565"/>
                    </a:lnTo>
                    <a:lnTo>
                      <a:pt x="311" y="534"/>
                    </a:lnTo>
                    <a:lnTo>
                      <a:pt x="336" y="504"/>
                    </a:lnTo>
                    <a:lnTo>
                      <a:pt x="362" y="475"/>
                    </a:lnTo>
                    <a:lnTo>
                      <a:pt x="348" y="508"/>
                    </a:lnTo>
                    <a:lnTo>
                      <a:pt x="334" y="542"/>
                    </a:lnTo>
                    <a:lnTo>
                      <a:pt x="319" y="576"/>
                    </a:lnTo>
                    <a:lnTo>
                      <a:pt x="300" y="610"/>
                    </a:lnTo>
                    <a:lnTo>
                      <a:pt x="281" y="642"/>
                    </a:lnTo>
                    <a:lnTo>
                      <a:pt x="261" y="676"/>
                    </a:lnTo>
                    <a:lnTo>
                      <a:pt x="243" y="709"/>
                    </a:lnTo>
                    <a:lnTo>
                      <a:pt x="223" y="743"/>
                    </a:lnTo>
                    <a:lnTo>
                      <a:pt x="199" y="775"/>
                    </a:lnTo>
                    <a:lnTo>
                      <a:pt x="178" y="808"/>
                    </a:lnTo>
                    <a:lnTo>
                      <a:pt x="158" y="840"/>
                    </a:lnTo>
                    <a:lnTo>
                      <a:pt x="139" y="874"/>
                    </a:lnTo>
                    <a:lnTo>
                      <a:pt x="119" y="907"/>
                    </a:lnTo>
                    <a:lnTo>
                      <a:pt x="100" y="941"/>
                    </a:lnTo>
                    <a:lnTo>
                      <a:pt x="82" y="975"/>
                    </a:lnTo>
                    <a:lnTo>
                      <a:pt x="69" y="1010"/>
                    </a:lnTo>
                    <a:lnTo>
                      <a:pt x="100" y="1049"/>
                    </a:lnTo>
                    <a:lnTo>
                      <a:pt x="120" y="1029"/>
                    </a:lnTo>
                    <a:lnTo>
                      <a:pt x="151" y="993"/>
                    </a:lnTo>
                    <a:lnTo>
                      <a:pt x="189" y="942"/>
                    </a:lnTo>
                    <a:lnTo>
                      <a:pt x="235" y="880"/>
                    </a:lnTo>
                    <a:lnTo>
                      <a:pt x="284" y="806"/>
                    </a:lnTo>
                    <a:lnTo>
                      <a:pt x="339" y="727"/>
                    </a:lnTo>
                    <a:lnTo>
                      <a:pt x="397" y="641"/>
                    </a:lnTo>
                    <a:lnTo>
                      <a:pt x="456" y="552"/>
                    </a:lnTo>
                    <a:lnTo>
                      <a:pt x="513" y="460"/>
                    </a:lnTo>
                    <a:lnTo>
                      <a:pt x="571" y="371"/>
                    </a:lnTo>
                    <a:lnTo>
                      <a:pt x="623" y="286"/>
                    </a:lnTo>
                    <a:lnTo>
                      <a:pt x="673" y="209"/>
                    </a:lnTo>
                    <a:lnTo>
                      <a:pt x="716" y="138"/>
                    </a:lnTo>
                    <a:lnTo>
                      <a:pt x="750" y="77"/>
                    </a:lnTo>
                    <a:lnTo>
                      <a:pt x="778" y="31"/>
                    </a:lnTo>
                    <a:lnTo>
                      <a:pt x="7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94" name="Freeform 71"/>
              <p:cNvSpPr>
                <a:spLocks/>
              </p:cNvSpPr>
              <p:nvPr/>
            </p:nvSpPr>
            <p:spPr bwMode="auto">
              <a:xfrm>
                <a:off x="747" y="2488"/>
                <a:ext cx="232" cy="185"/>
              </a:xfrm>
              <a:custGeom>
                <a:avLst/>
                <a:gdLst>
                  <a:gd name="T0" fmla="*/ 212 w 464"/>
                  <a:gd name="T1" fmla="*/ 233 h 370"/>
                  <a:gd name="T2" fmla="*/ 219 w 464"/>
                  <a:gd name="T3" fmla="*/ 225 h 370"/>
                  <a:gd name="T4" fmla="*/ 238 w 464"/>
                  <a:gd name="T5" fmla="*/ 208 h 370"/>
                  <a:gd name="T6" fmla="*/ 258 w 464"/>
                  <a:gd name="T7" fmla="*/ 194 h 370"/>
                  <a:gd name="T8" fmla="*/ 271 w 464"/>
                  <a:gd name="T9" fmla="*/ 188 h 370"/>
                  <a:gd name="T10" fmla="*/ 354 w 464"/>
                  <a:gd name="T11" fmla="*/ 174 h 370"/>
                  <a:gd name="T12" fmla="*/ 416 w 464"/>
                  <a:gd name="T13" fmla="*/ 195 h 370"/>
                  <a:gd name="T14" fmla="*/ 384 w 464"/>
                  <a:gd name="T15" fmla="*/ 208 h 370"/>
                  <a:gd name="T16" fmla="*/ 349 w 464"/>
                  <a:gd name="T17" fmla="*/ 219 h 370"/>
                  <a:gd name="T18" fmla="*/ 317 w 464"/>
                  <a:gd name="T19" fmla="*/ 229 h 370"/>
                  <a:gd name="T20" fmla="*/ 284 w 464"/>
                  <a:gd name="T21" fmla="*/ 240 h 370"/>
                  <a:gd name="T22" fmla="*/ 252 w 464"/>
                  <a:gd name="T23" fmla="*/ 251 h 370"/>
                  <a:gd name="T24" fmla="*/ 221 w 464"/>
                  <a:gd name="T25" fmla="*/ 265 h 370"/>
                  <a:gd name="T26" fmla="*/ 190 w 464"/>
                  <a:gd name="T27" fmla="*/ 282 h 370"/>
                  <a:gd name="T28" fmla="*/ 195 w 464"/>
                  <a:gd name="T29" fmla="*/ 315 h 370"/>
                  <a:gd name="T30" fmla="*/ 219 w 464"/>
                  <a:gd name="T31" fmla="*/ 304 h 370"/>
                  <a:gd name="T32" fmla="*/ 252 w 464"/>
                  <a:gd name="T33" fmla="*/ 291 h 370"/>
                  <a:gd name="T34" fmla="*/ 289 w 464"/>
                  <a:gd name="T35" fmla="*/ 277 h 370"/>
                  <a:gd name="T36" fmla="*/ 329 w 464"/>
                  <a:gd name="T37" fmla="*/ 265 h 370"/>
                  <a:gd name="T38" fmla="*/ 370 w 464"/>
                  <a:gd name="T39" fmla="*/ 251 h 370"/>
                  <a:gd name="T40" fmla="*/ 407 w 464"/>
                  <a:gd name="T41" fmla="*/ 240 h 370"/>
                  <a:gd name="T42" fmla="*/ 438 w 464"/>
                  <a:gd name="T43" fmla="*/ 233 h 370"/>
                  <a:gd name="T44" fmla="*/ 461 w 464"/>
                  <a:gd name="T45" fmla="*/ 231 h 370"/>
                  <a:gd name="T46" fmla="*/ 447 w 464"/>
                  <a:gd name="T47" fmla="*/ 265 h 370"/>
                  <a:gd name="T48" fmla="*/ 413 w 464"/>
                  <a:gd name="T49" fmla="*/ 279 h 370"/>
                  <a:gd name="T50" fmla="*/ 380 w 464"/>
                  <a:gd name="T51" fmla="*/ 291 h 370"/>
                  <a:gd name="T52" fmla="*/ 345 w 464"/>
                  <a:gd name="T53" fmla="*/ 302 h 370"/>
                  <a:gd name="T54" fmla="*/ 309 w 464"/>
                  <a:gd name="T55" fmla="*/ 311 h 370"/>
                  <a:gd name="T56" fmla="*/ 272 w 464"/>
                  <a:gd name="T57" fmla="*/ 322 h 370"/>
                  <a:gd name="T58" fmla="*/ 238 w 464"/>
                  <a:gd name="T59" fmla="*/ 338 h 370"/>
                  <a:gd name="T60" fmla="*/ 209 w 464"/>
                  <a:gd name="T61" fmla="*/ 358 h 370"/>
                  <a:gd name="T62" fmla="*/ 181 w 464"/>
                  <a:gd name="T63" fmla="*/ 367 h 370"/>
                  <a:gd name="T64" fmla="*/ 148 w 464"/>
                  <a:gd name="T65" fmla="*/ 361 h 370"/>
                  <a:gd name="T66" fmla="*/ 113 w 464"/>
                  <a:gd name="T67" fmla="*/ 346 h 370"/>
                  <a:gd name="T68" fmla="*/ 77 w 464"/>
                  <a:gd name="T69" fmla="*/ 325 h 370"/>
                  <a:gd name="T70" fmla="*/ 43 w 464"/>
                  <a:gd name="T71" fmla="*/ 302 h 370"/>
                  <a:gd name="T72" fmla="*/ 17 w 464"/>
                  <a:gd name="T73" fmla="*/ 276 h 370"/>
                  <a:gd name="T74" fmla="*/ 1 w 464"/>
                  <a:gd name="T75" fmla="*/ 246 h 370"/>
                  <a:gd name="T76" fmla="*/ 1 w 464"/>
                  <a:gd name="T77" fmla="*/ 217 h 370"/>
                  <a:gd name="T78" fmla="*/ 114 w 464"/>
                  <a:gd name="T79" fmla="*/ 220 h 370"/>
                  <a:gd name="T80" fmla="*/ 117 w 464"/>
                  <a:gd name="T81" fmla="*/ 198 h 370"/>
                  <a:gd name="T82" fmla="*/ 127 w 464"/>
                  <a:gd name="T83" fmla="*/ 177 h 370"/>
                  <a:gd name="T84" fmla="*/ 136 w 464"/>
                  <a:gd name="T85" fmla="*/ 154 h 370"/>
                  <a:gd name="T86" fmla="*/ 147 w 464"/>
                  <a:gd name="T87" fmla="*/ 130 h 370"/>
                  <a:gd name="T88" fmla="*/ 158 w 464"/>
                  <a:gd name="T89" fmla="*/ 107 h 370"/>
                  <a:gd name="T90" fmla="*/ 168 w 464"/>
                  <a:gd name="T91" fmla="*/ 84 h 370"/>
                  <a:gd name="T92" fmla="*/ 179 w 464"/>
                  <a:gd name="T93" fmla="*/ 64 h 370"/>
                  <a:gd name="T94" fmla="*/ 189 w 464"/>
                  <a:gd name="T95" fmla="*/ 45 h 3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64"/>
                  <a:gd name="T145" fmla="*/ 0 h 370"/>
                  <a:gd name="T146" fmla="*/ 464 w 464"/>
                  <a:gd name="T147" fmla="*/ 370 h 3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64" h="370">
                    <a:moveTo>
                      <a:pt x="189" y="45"/>
                    </a:moveTo>
                    <a:lnTo>
                      <a:pt x="212" y="233"/>
                    </a:lnTo>
                    <a:lnTo>
                      <a:pt x="213" y="229"/>
                    </a:lnTo>
                    <a:lnTo>
                      <a:pt x="219" y="225"/>
                    </a:lnTo>
                    <a:lnTo>
                      <a:pt x="227" y="216"/>
                    </a:lnTo>
                    <a:lnTo>
                      <a:pt x="238" y="208"/>
                    </a:lnTo>
                    <a:lnTo>
                      <a:pt x="247" y="200"/>
                    </a:lnTo>
                    <a:lnTo>
                      <a:pt x="258" y="194"/>
                    </a:lnTo>
                    <a:lnTo>
                      <a:pt x="264" y="188"/>
                    </a:lnTo>
                    <a:lnTo>
                      <a:pt x="271" y="188"/>
                    </a:lnTo>
                    <a:lnTo>
                      <a:pt x="297" y="0"/>
                    </a:lnTo>
                    <a:lnTo>
                      <a:pt x="354" y="174"/>
                    </a:lnTo>
                    <a:lnTo>
                      <a:pt x="433" y="189"/>
                    </a:lnTo>
                    <a:lnTo>
                      <a:pt x="416" y="195"/>
                    </a:lnTo>
                    <a:lnTo>
                      <a:pt x="401" y="202"/>
                    </a:lnTo>
                    <a:lnTo>
                      <a:pt x="384" y="208"/>
                    </a:lnTo>
                    <a:lnTo>
                      <a:pt x="366" y="214"/>
                    </a:lnTo>
                    <a:lnTo>
                      <a:pt x="349" y="219"/>
                    </a:lnTo>
                    <a:lnTo>
                      <a:pt x="336" y="225"/>
                    </a:lnTo>
                    <a:lnTo>
                      <a:pt x="317" y="229"/>
                    </a:lnTo>
                    <a:lnTo>
                      <a:pt x="303" y="236"/>
                    </a:lnTo>
                    <a:lnTo>
                      <a:pt x="284" y="240"/>
                    </a:lnTo>
                    <a:lnTo>
                      <a:pt x="269" y="246"/>
                    </a:lnTo>
                    <a:lnTo>
                      <a:pt x="252" y="251"/>
                    </a:lnTo>
                    <a:lnTo>
                      <a:pt x="238" y="259"/>
                    </a:lnTo>
                    <a:lnTo>
                      <a:pt x="221" y="265"/>
                    </a:lnTo>
                    <a:lnTo>
                      <a:pt x="206" y="274"/>
                    </a:lnTo>
                    <a:lnTo>
                      <a:pt x="190" y="282"/>
                    </a:lnTo>
                    <a:lnTo>
                      <a:pt x="176" y="293"/>
                    </a:lnTo>
                    <a:lnTo>
                      <a:pt x="195" y="315"/>
                    </a:lnTo>
                    <a:lnTo>
                      <a:pt x="206" y="310"/>
                    </a:lnTo>
                    <a:lnTo>
                      <a:pt x="219" y="304"/>
                    </a:lnTo>
                    <a:lnTo>
                      <a:pt x="233" y="298"/>
                    </a:lnTo>
                    <a:lnTo>
                      <a:pt x="252" y="291"/>
                    </a:lnTo>
                    <a:lnTo>
                      <a:pt x="269" y="284"/>
                    </a:lnTo>
                    <a:lnTo>
                      <a:pt x="289" y="277"/>
                    </a:lnTo>
                    <a:lnTo>
                      <a:pt x="309" y="271"/>
                    </a:lnTo>
                    <a:lnTo>
                      <a:pt x="329" y="265"/>
                    </a:lnTo>
                    <a:lnTo>
                      <a:pt x="349" y="257"/>
                    </a:lnTo>
                    <a:lnTo>
                      <a:pt x="370" y="251"/>
                    </a:lnTo>
                    <a:lnTo>
                      <a:pt x="388" y="245"/>
                    </a:lnTo>
                    <a:lnTo>
                      <a:pt x="407" y="240"/>
                    </a:lnTo>
                    <a:lnTo>
                      <a:pt x="422" y="236"/>
                    </a:lnTo>
                    <a:lnTo>
                      <a:pt x="438" y="233"/>
                    </a:lnTo>
                    <a:lnTo>
                      <a:pt x="450" y="231"/>
                    </a:lnTo>
                    <a:lnTo>
                      <a:pt x="461" y="231"/>
                    </a:lnTo>
                    <a:lnTo>
                      <a:pt x="464" y="256"/>
                    </a:lnTo>
                    <a:lnTo>
                      <a:pt x="447" y="265"/>
                    </a:lnTo>
                    <a:lnTo>
                      <a:pt x="431" y="273"/>
                    </a:lnTo>
                    <a:lnTo>
                      <a:pt x="413" y="279"/>
                    </a:lnTo>
                    <a:lnTo>
                      <a:pt x="397" y="287"/>
                    </a:lnTo>
                    <a:lnTo>
                      <a:pt x="380" y="291"/>
                    </a:lnTo>
                    <a:lnTo>
                      <a:pt x="362" y="296"/>
                    </a:lnTo>
                    <a:lnTo>
                      <a:pt x="345" y="302"/>
                    </a:lnTo>
                    <a:lnTo>
                      <a:pt x="328" y="308"/>
                    </a:lnTo>
                    <a:lnTo>
                      <a:pt x="309" y="311"/>
                    </a:lnTo>
                    <a:lnTo>
                      <a:pt x="291" y="316"/>
                    </a:lnTo>
                    <a:lnTo>
                      <a:pt x="272" y="322"/>
                    </a:lnTo>
                    <a:lnTo>
                      <a:pt x="257" y="330"/>
                    </a:lnTo>
                    <a:lnTo>
                      <a:pt x="238" y="338"/>
                    </a:lnTo>
                    <a:lnTo>
                      <a:pt x="224" y="347"/>
                    </a:lnTo>
                    <a:lnTo>
                      <a:pt x="209" y="358"/>
                    </a:lnTo>
                    <a:lnTo>
                      <a:pt x="195" y="370"/>
                    </a:lnTo>
                    <a:lnTo>
                      <a:pt x="181" y="367"/>
                    </a:lnTo>
                    <a:lnTo>
                      <a:pt x="165" y="366"/>
                    </a:lnTo>
                    <a:lnTo>
                      <a:pt x="148" y="361"/>
                    </a:lnTo>
                    <a:lnTo>
                      <a:pt x="131" y="355"/>
                    </a:lnTo>
                    <a:lnTo>
                      <a:pt x="113" y="346"/>
                    </a:lnTo>
                    <a:lnTo>
                      <a:pt x="94" y="336"/>
                    </a:lnTo>
                    <a:lnTo>
                      <a:pt x="77" y="325"/>
                    </a:lnTo>
                    <a:lnTo>
                      <a:pt x="60" y="316"/>
                    </a:lnTo>
                    <a:lnTo>
                      <a:pt x="43" y="302"/>
                    </a:lnTo>
                    <a:lnTo>
                      <a:pt x="29" y="290"/>
                    </a:lnTo>
                    <a:lnTo>
                      <a:pt x="17" y="276"/>
                    </a:lnTo>
                    <a:lnTo>
                      <a:pt x="9" y="262"/>
                    </a:lnTo>
                    <a:lnTo>
                      <a:pt x="1" y="246"/>
                    </a:lnTo>
                    <a:lnTo>
                      <a:pt x="0" y="233"/>
                    </a:lnTo>
                    <a:lnTo>
                      <a:pt x="1" y="217"/>
                    </a:lnTo>
                    <a:lnTo>
                      <a:pt x="7" y="202"/>
                    </a:lnTo>
                    <a:lnTo>
                      <a:pt x="114" y="220"/>
                    </a:lnTo>
                    <a:lnTo>
                      <a:pt x="116" y="209"/>
                    </a:lnTo>
                    <a:lnTo>
                      <a:pt x="117" y="198"/>
                    </a:lnTo>
                    <a:lnTo>
                      <a:pt x="122" y="188"/>
                    </a:lnTo>
                    <a:lnTo>
                      <a:pt x="127" y="177"/>
                    </a:lnTo>
                    <a:lnTo>
                      <a:pt x="130" y="164"/>
                    </a:lnTo>
                    <a:lnTo>
                      <a:pt x="136" y="154"/>
                    </a:lnTo>
                    <a:lnTo>
                      <a:pt x="141" y="141"/>
                    </a:lnTo>
                    <a:lnTo>
                      <a:pt x="147" y="130"/>
                    </a:lnTo>
                    <a:lnTo>
                      <a:pt x="151" y="118"/>
                    </a:lnTo>
                    <a:lnTo>
                      <a:pt x="158" y="107"/>
                    </a:lnTo>
                    <a:lnTo>
                      <a:pt x="162" y="96"/>
                    </a:lnTo>
                    <a:lnTo>
                      <a:pt x="168" y="84"/>
                    </a:lnTo>
                    <a:lnTo>
                      <a:pt x="175" y="73"/>
                    </a:lnTo>
                    <a:lnTo>
                      <a:pt x="179" y="64"/>
                    </a:lnTo>
                    <a:lnTo>
                      <a:pt x="184" y="53"/>
                    </a:lnTo>
                    <a:lnTo>
                      <a:pt x="189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95" name="Freeform 72"/>
              <p:cNvSpPr>
                <a:spLocks/>
              </p:cNvSpPr>
              <p:nvPr/>
            </p:nvSpPr>
            <p:spPr bwMode="auto">
              <a:xfrm>
                <a:off x="1271" y="2243"/>
                <a:ext cx="675" cy="505"/>
              </a:xfrm>
              <a:custGeom>
                <a:avLst/>
                <a:gdLst>
                  <a:gd name="T0" fmla="*/ 731 w 1350"/>
                  <a:gd name="T1" fmla="*/ 225 h 1011"/>
                  <a:gd name="T2" fmla="*/ 1008 w 1350"/>
                  <a:gd name="T3" fmla="*/ 528 h 1011"/>
                  <a:gd name="T4" fmla="*/ 1258 w 1350"/>
                  <a:gd name="T5" fmla="*/ 856 h 1011"/>
                  <a:gd name="T6" fmla="*/ 1309 w 1350"/>
                  <a:gd name="T7" fmla="*/ 1005 h 1011"/>
                  <a:gd name="T8" fmla="*/ 1268 w 1350"/>
                  <a:gd name="T9" fmla="*/ 968 h 1011"/>
                  <a:gd name="T10" fmla="*/ 1227 w 1350"/>
                  <a:gd name="T11" fmla="*/ 921 h 1011"/>
                  <a:gd name="T12" fmla="*/ 1176 w 1350"/>
                  <a:gd name="T13" fmla="*/ 904 h 1011"/>
                  <a:gd name="T14" fmla="*/ 1042 w 1350"/>
                  <a:gd name="T15" fmla="*/ 917 h 1011"/>
                  <a:gd name="T16" fmla="*/ 899 w 1350"/>
                  <a:gd name="T17" fmla="*/ 889 h 1011"/>
                  <a:gd name="T18" fmla="*/ 765 w 1350"/>
                  <a:gd name="T19" fmla="*/ 856 h 1011"/>
                  <a:gd name="T20" fmla="*/ 803 w 1350"/>
                  <a:gd name="T21" fmla="*/ 725 h 1011"/>
                  <a:gd name="T22" fmla="*/ 861 w 1350"/>
                  <a:gd name="T23" fmla="*/ 715 h 1011"/>
                  <a:gd name="T24" fmla="*/ 920 w 1350"/>
                  <a:gd name="T25" fmla="*/ 715 h 1011"/>
                  <a:gd name="T26" fmla="*/ 969 w 1350"/>
                  <a:gd name="T27" fmla="*/ 720 h 1011"/>
                  <a:gd name="T28" fmla="*/ 943 w 1350"/>
                  <a:gd name="T29" fmla="*/ 684 h 1011"/>
                  <a:gd name="T30" fmla="*/ 887 w 1350"/>
                  <a:gd name="T31" fmla="*/ 661 h 1011"/>
                  <a:gd name="T32" fmla="*/ 833 w 1350"/>
                  <a:gd name="T33" fmla="*/ 633 h 1011"/>
                  <a:gd name="T34" fmla="*/ 929 w 1350"/>
                  <a:gd name="T35" fmla="*/ 607 h 1011"/>
                  <a:gd name="T36" fmla="*/ 926 w 1350"/>
                  <a:gd name="T37" fmla="*/ 579 h 1011"/>
                  <a:gd name="T38" fmla="*/ 885 w 1350"/>
                  <a:gd name="T39" fmla="*/ 565 h 1011"/>
                  <a:gd name="T40" fmla="*/ 845 w 1350"/>
                  <a:gd name="T41" fmla="*/ 548 h 1011"/>
                  <a:gd name="T42" fmla="*/ 810 w 1350"/>
                  <a:gd name="T43" fmla="*/ 528 h 1011"/>
                  <a:gd name="T44" fmla="*/ 824 w 1350"/>
                  <a:gd name="T45" fmla="*/ 468 h 1011"/>
                  <a:gd name="T46" fmla="*/ 769 w 1350"/>
                  <a:gd name="T47" fmla="*/ 432 h 1011"/>
                  <a:gd name="T48" fmla="*/ 715 w 1350"/>
                  <a:gd name="T49" fmla="*/ 472 h 1011"/>
                  <a:gd name="T50" fmla="*/ 656 w 1350"/>
                  <a:gd name="T51" fmla="*/ 516 h 1011"/>
                  <a:gd name="T52" fmla="*/ 616 w 1350"/>
                  <a:gd name="T53" fmla="*/ 545 h 1011"/>
                  <a:gd name="T54" fmla="*/ 548 w 1350"/>
                  <a:gd name="T55" fmla="*/ 508 h 1011"/>
                  <a:gd name="T56" fmla="*/ 475 w 1350"/>
                  <a:gd name="T57" fmla="*/ 463 h 1011"/>
                  <a:gd name="T58" fmla="*/ 410 w 1350"/>
                  <a:gd name="T59" fmla="*/ 412 h 1011"/>
                  <a:gd name="T60" fmla="*/ 496 w 1350"/>
                  <a:gd name="T61" fmla="*/ 375 h 1011"/>
                  <a:gd name="T62" fmla="*/ 550 w 1350"/>
                  <a:gd name="T63" fmla="*/ 421 h 1011"/>
                  <a:gd name="T64" fmla="*/ 601 w 1350"/>
                  <a:gd name="T65" fmla="*/ 455 h 1011"/>
                  <a:gd name="T66" fmla="*/ 610 w 1350"/>
                  <a:gd name="T67" fmla="*/ 276 h 1011"/>
                  <a:gd name="T68" fmla="*/ 602 w 1350"/>
                  <a:gd name="T69" fmla="*/ 316 h 1011"/>
                  <a:gd name="T70" fmla="*/ 632 w 1350"/>
                  <a:gd name="T71" fmla="*/ 369 h 1011"/>
                  <a:gd name="T72" fmla="*/ 636 w 1350"/>
                  <a:gd name="T73" fmla="*/ 417 h 1011"/>
                  <a:gd name="T74" fmla="*/ 573 w 1350"/>
                  <a:gd name="T75" fmla="*/ 387 h 1011"/>
                  <a:gd name="T76" fmla="*/ 520 w 1350"/>
                  <a:gd name="T77" fmla="*/ 304 h 1011"/>
                  <a:gd name="T78" fmla="*/ 480 w 1350"/>
                  <a:gd name="T79" fmla="*/ 211 h 1011"/>
                  <a:gd name="T80" fmla="*/ 282 w 1350"/>
                  <a:gd name="T81" fmla="*/ 313 h 1011"/>
                  <a:gd name="T82" fmla="*/ 274 w 1350"/>
                  <a:gd name="T83" fmla="*/ 366 h 1011"/>
                  <a:gd name="T84" fmla="*/ 274 w 1350"/>
                  <a:gd name="T85" fmla="*/ 421 h 1011"/>
                  <a:gd name="T86" fmla="*/ 285 w 1350"/>
                  <a:gd name="T87" fmla="*/ 475 h 1011"/>
                  <a:gd name="T88" fmla="*/ 225 w 1350"/>
                  <a:gd name="T89" fmla="*/ 458 h 1011"/>
                  <a:gd name="T90" fmla="*/ 194 w 1350"/>
                  <a:gd name="T91" fmla="*/ 387 h 1011"/>
                  <a:gd name="T92" fmla="*/ 51 w 1350"/>
                  <a:gd name="T93" fmla="*/ 463 h 1011"/>
                  <a:gd name="T94" fmla="*/ 22 w 1350"/>
                  <a:gd name="T95" fmla="*/ 428 h 1011"/>
                  <a:gd name="T96" fmla="*/ 0 w 1350"/>
                  <a:gd name="T97" fmla="*/ 392 h 1011"/>
                  <a:gd name="T98" fmla="*/ 146 w 1350"/>
                  <a:gd name="T99" fmla="*/ 274 h 1011"/>
                  <a:gd name="T100" fmla="*/ 301 w 1350"/>
                  <a:gd name="T101" fmla="*/ 115 h 1011"/>
                  <a:gd name="T102" fmla="*/ 458 w 1350"/>
                  <a:gd name="T103" fmla="*/ 7 h 10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50"/>
                  <a:gd name="T157" fmla="*/ 0 h 1011"/>
                  <a:gd name="T158" fmla="*/ 1350 w 1350"/>
                  <a:gd name="T159" fmla="*/ 1011 h 10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50" h="1011">
                    <a:moveTo>
                      <a:pt x="491" y="0"/>
                    </a:moveTo>
                    <a:lnTo>
                      <a:pt x="551" y="55"/>
                    </a:lnTo>
                    <a:lnTo>
                      <a:pt x="610" y="110"/>
                    </a:lnTo>
                    <a:lnTo>
                      <a:pt x="670" y="166"/>
                    </a:lnTo>
                    <a:lnTo>
                      <a:pt x="731" y="225"/>
                    </a:lnTo>
                    <a:lnTo>
                      <a:pt x="788" y="284"/>
                    </a:lnTo>
                    <a:lnTo>
                      <a:pt x="845" y="344"/>
                    </a:lnTo>
                    <a:lnTo>
                      <a:pt x="899" y="404"/>
                    </a:lnTo>
                    <a:lnTo>
                      <a:pt x="957" y="466"/>
                    </a:lnTo>
                    <a:lnTo>
                      <a:pt x="1008" y="528"/>
                    </a:lnTo>
                    <a:lnTo>
                      <a:pt x="1060" y="592"/>
                    </a:lnTo>
                    <a:lnTo>
                      <a:pt x="1111" y="655"/>
                    </a:lnTo>
                    <a:lnTo>
                      <a:pt x="1162" y="722"/>
                    </a:lnTo>
                    <a:lnTo>
                      <a:pt x="1210" y="787"/>
                    </a:lnTo>
                    <a:lnTo>
                      <a:pt x="1258" y="856"/>
                    </a:lnTo>
                    <a:lnTo>
                      <a:pt x="1303" y="923"/>
                    </a:lnTo>
                    <a:lnTo>
                      <a:pt x="1350" y="994"/>
                    </a:lnTo>
                    <a:lnTo>
                      <a:pt x="1322" y="1011"/>
                    </a:lnTo>
                    <a:lnTo>
                      <a:pt x="1316" y="1006"/>
                    </a:lnTo>
                    <a:lnTo>
                      <a:pt x="1309" y="1005"/>
                    </a:lnTo>
                    <a:lnTo>
                      <a:pt x="1302" y="999"/>
                    </a:lnTo>
                    <a:lnTo>
                      <a:pt x="1294" y="992"/>
                    </a:lnTo>
                    <a:lnTo>
                      <a:pt x="1285" y="985"/>
                    </a:lnTo>
                    <a:lnTo>
                      <a:pt x="1277" y="977"/>
                    </a:lnTo>
                    <a:lnTo>
                      <a:pt x="1268" y="968"/>
                    </a:lnTo>
                    <a:lnTo>
                      <a:pt x="1260" y="960"/>
                    </a:lnTo>
                    <a:lnTo>
                      <a:pt x="1252" y="947"/>
                    </a:lnTo>
                    <a:lnTo>
                      <a:pt x="1243" y="938"/>
                    </a:lnTo>
                    <a:lnTo>
                      <a:pt x="1235" y="927"/>
                    </a:lnTo>
                    <a:lnTo>
                      <a:pt x="1227" y="921"/>
                    </a:lnTo>
                    <a:lnTo>
                      <a:pt x="1220" y="912"/>
                    </a:lnTo>
                    <a:lnTo>
                      <a:pt x="1214" y="904"/>
                    </a:lnTo>
                    <a:lnTo>
                      <a:pt x="1207" y="898"/>
                    </a:lnTo>
                    <a:lnTo>
                      <a:pt x="1203" y="895"/>
                    </a:lnTo>
                    <a:lnTo>
                      <a:pt x="1176" y="904"/>
                    </a:lnTo>
                    <a:lnTo>
                      <a:pt x="1152" y="912"/>
                    </a:lnTo>
                    <a:lnTo>
                      <a:pt x="1124" y="915"/>
                    </a:lnTo>
                    <a:lnTo>
                      <a:pt x="1097" y="920"/>
                    </a:lnTo>
                    <a:lnTo>
                      <a:pt x="1070" y="918"/>
                    </a:lnTo>
                    <a:lnTo>
                      <a:pt x="1042" y="917"/>
                    </a:lnTo>
                    <a:lnTo>
                      <a:pt x="1014" y="913"/>
                    </a:lnTo>
                    <a:lnTo>
                      <a:pt x="986" y="909"/>
                    </a:lnTo>
                    <a:lnTo>
                      <a:pt x="957" y="901"/>
                    </a:lnTo>
                    <a:lnTo>
                      <a:pt x="927" y="896"/>
                    </a:lnTo>
                    <a:lnTo>
                      <a:pt x="899" y="889"/>
                    </a:lnTo>
                    <a:lnTo>
                      <a:pt x="872" y="881"/>
                    </a:lnTo>
                    <a:lnTo>
                      <a:pt x="844" y="873"/>
                    </a:lnTo>
                    <a:lnTo>
                      <a:pt x="816" y="867"/>
                    </a:lnTo>
                    <a:lnTo>
                      <a:pt x="791" y="861"/>
                    </a:lnTo>
                    <a:lnTo>
                      <a:pt x="765" y="856"/>
                    </a:lnTo>
                    <a:lnTo>
                      <a:pt x="1009" y="819"/>
                    </a:lnTo>
                    <a:lnTo>
                      <a:pt x="1015" y="804"/>
                    </a:lnTo>
                    <a:lnTo>
                      <a:pt x="782" y="728"/>
                    </a:lnTo>
                    <a:lnTo>
                      <a:pt x="791" y="726"/>
                    </a:lnTo>
                    <a:lnTo>
                      <a:pt x="803" y="725"/>
                    </a:lnTo>
                    <a:lnTo>
                      <a:pt x="814" y="722"/>
                    </a:lnTo>
                    <a:lnTo>
                      <a:pt x="825" y="722"/>
                    </a:lnTo>
                    <a:lnTo>
                      <a:pt x="836" y="718"/>
                    </a:lnTo>
                    <a:lnTo>
                      <a:pt x="848" y="717"/>
                    </a:lnTo>
                    <a:lnTo>
                      <a:pt x="861" y="715"/>
                    </a:lnTo>
                    <a:lnTo>
                      <a:pt x="873" y="715"/>
                    </a:lnTo>
                    <a:lnTo>
                      <a:pt x="884" y="715"/>
                    </a:lnTo>
                    <a:lnTo>
                      <a:pt x="895" y="715"/>
                    </a:lnTo>
                    <a:lnTo>
                      <a:pt x="906" y="715"/>
                    </a:lnTo>
                    <a:lnTo>
                      <a:pt x="920" y="715"/>
                    </a:lnTo>
                    <a:lnTo>
                      <a:pt x="930" y="717"/>
                    </a:lnTo>
                    <a:lnTo>
                      <a:pt x="943" y="720"/>
                    </a:lnTo>
                    <a:lnTo>
                      <a:pt x="954" y="723"/>
                    </a:lnTo>
                    <a:lnTo>
                      <a:pt x="966" y="728"/>
                    </a:lnTo>
                    <a:lnTo>
                      <a:pt x="969" y="720"/>
                    </a:lnTo>
                    <a:lnTo>
                      <a:pt x="972" y="709"/>
                    </a:lnTo>
                    <a:lnTo>
                      <a:pt x="969" y="700"/>
                    </a:lnTo>
                    <a:lnTo>
                      <a:pt x="966" y="695"/>
                    </a:lnTo>
                    <a:lnTo>
                      <a:pt x="954" y="689"/>
                    </a:lnTo>
                    <a:lnTo>
                      <a:pt x="943" y="684"/>
                    </a:lnTo>
                    <a:lnTo>
                      <a:pt x="932" y="680"/>
                    </a:lnTo>
                    <a:lnTo>
                      <a:pt x="920" y="677"/>
                    </a:lnTo>
                    <a:lnTo>
                      <a:pt x="909" y="670"/>
                    </a:lnTo>
                    <a:lnTo>
                      <a:pt x="898" y="666"/>
                    </a:lnTo>
                    <a:lnTo>
                      <a:pt x="887" y="661"/>
                    </a:lnTo>
                    <a:lnTo>
                      <a:pt x="876" y="657"/>
                    </a:lnTo>
                    <a:lnTo>
                      <a:pt x="865" y="650"/>
                    </a:lnTo>
                    <a:lnTo>
                      <a:pt x="855" y="644"/>
                    </a:lnTo>
                    <a:lnTo>
                      <a:pt x="842" y="638"/>
                    </a:lnTo>
                    <a:lnTo>
                      <a:pt x="833" y="633"/>
                    </a:lnTo>
                    <a:lnTo>
                      <a:pt x="822" y="627"/>
                    </a:lnTo>
                    <a:lnTo>
                      <a:pt x="810" y="621"/>
                    </a:lnTo>
                    <a:lnTo>
                      <a:pt x="800" y="615"/>
                    </a:lnTo>
                    <a:lnTo>
                      <a:pt x="791" y="610"/>
                    </a:lnTo>
                    <a:lnTo>
                      <a:pt x="929" y="607"/>
                    </a:lnTo>
                    <a:lnTo>
                      <a:pt x="937" y="604"/>
                    </a:lnTo>
                    <a:lnTo>
                      <a:pt x="941" y="598"/>
                    </a:lnTo>
                    <a:lnTo>
                      <a:pt x="940" y="588"/>
                    </a:lnTo>
                    <a:lnTo>
                      <a:pt x="935" y="582"/>
                    </a:lnTo>
                    <a:lnTo>
                      <a:pt x="926" y="579"/>
                    </a:lnTo>
                    <a:lnTo>
                      <a:pt x="918" y="578"/>
                    </a:lnTo>
                    <a:lnTo>
                      <a:pt x="909" y="575"/>
                    </a:lnTo>
                    <a:lnTo>
                      <a:pt x="901" y="573"/>
                    </a:lnTo>
                    <a:lnTo>
                      <a:pt x="893" y="568"/>
                    </a:lnTo>
                    <a:lnTo>
                      <a:pt x="885" y="565"/>
                    </a:lnTo>
                    <a:lnTo>
                      <a:pt x="878" y="564"/>
                    </a:lnTo>
                    <a:lnTo>
                      <a:pt x="870" y="561"/>
                    </a:lnTo>
                    <a:lnTo>
                      <a:pt x="861" y="556"/>
                    </a:lnTo>
                    <a:lnTo>
                      <a:pt x="855" y="553"/>
                    </a:lnTo>
                    <a:lnTo>
                      <a:pt x="845" y="548"/>
                    </a:lnTo>
                    <a:lnTo>
                      <a:pt x="837" y="545"/>
                    </a:lnTo>
                    <a:lnTo>
                      <a:pt x="830" y="540"/>
                    </a:lnTo>
                    <a:lnTo>
                      <a:pt x="822" y="536"/>
                    </a:lnTo>
                    <a:lnTo>
                      <a:pt x="816" y="533"/>
                    </a:lnTo>
                    <a:lnTo>
                      <a:pt x="810" y="528"/>
                    </a:lnTo>
                    <a:lnTo>
                      <a:pt x="868" y="508"/>
                    </a:lnTo>
                    <a:lnTo>
                      <a:pt x="858" y="497"/>
                    </a:lnTo>
                    <a:lnTo>
                      <a:pt x="847" y="488"/>
                    </a:lnTo>
                    <a:lnTo>
                      <a:pt x="836" y="477"/>
                    </a:lnTo>
                    <a:lnTo>
                      <a:pt x="824" y="468"/>
                    </a:lnTo>
                    <a:lnTo>
                      <a:pt x="811" y="457"/>
                    </a:lnTo>
                    <a:lnTo>
                      <a:pt x="800" y="448"/>
                    </a:lnTo>
                    <a:lnTo>
                      <a:pt x="790" y="437"/>
                    </a:lnTo>
                    <a:lnTo>
                      <a:pt x="777" y="429"/>
                    </a:lnTo>
                    <a:lnTo>
                      <a:pt x="769" y="432"/>
                    </a:lnTo>
                    <a:lnTo>
                      <a:pt x="760" y="440"/>
                    </a:lnTo>
                    <a:lnTo>
                      <a:pt x="749" y="446"/>
                    </a:lnTo>
                    <a:lnTo>
                      <a:pt x="738" y="455"/>
                    </a:lnTo>
                    <a:lnTo>
                      <a:pt x="726" y="463"/>
                    </a:lnTo>
                    <a:lnTo>
                      <a:pt x="715" y="472"/>
                    </a:lnTo>
                    <a:lnTo>
                      <a:pt x="703" y="483"/>
                    </a:lnTo>
                    <a:lnTo>
                      <a:pt x="692" y="493"/>
                    </a:lnTo>
                    <a:lnTo>
                      <a:pt x="680" y="500"/>
                    </a:lnTo>
                    <a:lnTo>
                      <a:pt x="669" y="508"/>
                    </a:lnTo>
                    <a:lnTo>
                      <a:pt x="656" y="516"/>
                    </a:lnTo>
                    <a:lnTo>
                      <a:pt x="647" y="525"/>
                    </a:lnTo>
                    <a:lnTo>
                      <a:pt x="636" y="531"/>
                    </a:lnTo>
                    <a:lnTo>
                      <a:pt x="629" y="537"/>
                    </a:lnTo>
                    <a:lnTo>
                      <a:pt x="621" y="540"/>
                    </a:lnTo>
                    <a:lnTo>
                      <a:pt x="616" y="545"/>
                    </a:lnTo>
                    <a:lnTo>
                      <a:pt x="602" y="537"/>
                    </a:lnTo>
                    <a:lnTo>
                      <a:pt x="590" y="530"/>
                    </a:lnTo>
                    <a:lnTo>
                      <a:pt x="576" y="522"/>
                    </a:lnTo>
                    <a:lnTo>
                      <a:pt x="564" y="516"/>
                    </a:lnTo>
                    <a:lnTo>
                      <a:pt x="548" y="508"/>
                    </a:lnTo>
                    <a:lnTo>
                      <a:pt x="534" y="500"/>
                    </a:lnTo>
                    <a:lnTo>
                      <a:pt x="520" y="491"/>
                    </a:lnTo>
                    <a:lnTo>
                      <a:pt x="506" y="483"/>
                    </a:lnTo>
                    <a:lnTo>
                      <a:pt x="491" y="474"/>
                    </a:lnTo>
                    <a:lnTo>
                      <a:pt x="475" y="463"/>
                    </a:lnTo>
                    <a:lnTo>
                      <a:pt x="461" y="454"/>
                    </a:lnTo>
                    <a:lnTo>
                      <a:pt x="449" y="445"/>
                    </a:lnTo>
                    <a:lnTo>
                      <a:pt x="434" y="434"/>
                    </a:lnTo>
                    <a:lnTo>
                      <a:pt x="423" y="423"/>
                    </a:lnTo>
                    <a:lnTo>
                      <a:pt x="410" y="412"/>
                    </a:lnTo>
                    <a:lnTo>
                      <a:pt x="400" y="400"/>
                    </a:lnTo>
                    <a:lnTo>
                      <a:pt x="463" y="356"/>
                    </a:lnTo>
                    <a:lnTo>
                      <a:pt x="474" y="359"/>
                    </a:lnTo>
                    <a:lnTo>
                      <a:pt x="485" y="367"/>
                    </a:lnTo>
                    <a:lnTo>
                      <a:pt x="496" y="375"/>
                    </a:lnTo>
                    <a:lnTo>
                      <a:pt x="508" y="384"/>
                    </a:lnTo>
                    <a:lnTo>
                      <a:pt x="517" y="392"/>
                    </a:lnTo>
                    <a:lnTo>
                      <a:pt x="528" y="403"/>
                    </a:lnTo>
                    <a:lnTo>
                      <a:pt x="539" y="412"/>
                    </a:lnTo>
                    <a:lnTo>
                      <a:pt x="550" y="421"/>
                    </a:lnTo>
                    <a:lnTo>
                      <a:pt x="559" y="429"/>
                    </a:lnTo>
                    <a:lnTo>
                      <a:pt x="570" y="437"/>
                    </a:lnTo>
                    <a:lnTo>
                      <a:pt x="579" y="445"/>
                    </a:lnTo>
                    <a:lnTo>
                      <a:pt x="591" y="451"/>
                    </a:lnTo>
                    <a:lnTo>
                      <a:pt x="601" y="455"/>
                    </a:lnTo>
                    <a:lnTo>
                      <a:pt x="612" y="458"/>
                    </a:lnTo>
                    <a:lnTo>
                      <a:pt x="624" y="460"/>
                    </a:lnTo>
                    <a:lnTo>
                      <a:pt x="635" y="460"/>
                    </a:lnTo>
                    <a:lnTo>
                      <a:pt x="703" y="400"/>
                    </a:lnTo>
                    <a:lnTo>
                      <a:pt x="610" y="276"/>
                    </a:lnTo>
                    <a:lnTo>
                      <a:pt x="585" y="288"/>
                    </a:lnTo>
                    <a:lnTo>
                      <a:pt x="585" y="291"/>
                    </a:lnTo>
                    <a:lnTo>
                      <a:pt x="591" y="299"/>
                    </a:lnTo>
                    <a:lnTo>
                      <a:pt x="595" y="307"/>
                    </a:lnTo>
                    <a:lnTo>
                      <a:pt x="602" y="316"/>
                    </a:lnTo>
                    <a:lnTo>
                      <a:pt x="608" y="325"/>
                    </a:lnTo>
                    <a:lnTo>
                      <a:pt x="615" y="336"/>
                    </a:lnTo>
                    <a:lnTo>
                      <a:pt x="621" y="347"/>
                    </a:lnTo>
                    <a:lnTo>
                      <a:pt x="629" y="359"/>
                    </a:lnTo>
                    <a:lnTo>
                      <a:pt x="632" y="369"/>
                    </a:lnTo>
                    <a:lnTo>
                      <a:pt x="636" y="378"/>
                    </a:lnTo>
                    <a:lnTo>
                      <a:pt x="639" y="389"/>
                    </a:lnTo>
                    <a:lnTo>
                      <a:pt x="641" y="400"/>
                    </a:lnTo>
                    <a:lnTo>
                      <a:pt x="638" y="407"/>
                    </a:lnTo>
                    <a:lnTo>
                      <a:pt x="636" y="417"/>
                    </a:lnTo>
                    <a:lnTo>
                      <a:pt x="629" y="423"/>
                    </a:lnTo>
                    <a:lnTo>
                      <a:pt x="619" y="429"/>
                    </a:lnTo>
                    <a:lnTo>
                      <a:pt x="602" y="415"/>
                    </a:lnTo>
                    <a:lnTo>
                      <a:pt x="588" y="403"/>
                    </a:lnTo>
                    <a:lnTo>
                      <a:pt x="573" y="387"/>
                    </a:lnTo>
                    <a:lnTo>
                      <a:pt x="562" y="372"/>
                    </a:lnTo>
                    <a:lnTo>
                      <a:pt x="551" y="355"/>
                    </a:lnTo>
                    <a:lnTo>
                      <a:pt x="540" y="339"/>
                    </a:lnTo>
                    <a:lnTo>
                      <a:pt x="530" y="321"/>
                    </a:lnTo>
                    <a:lnTo>
                      <a:pt x="520" y="304"/>
                    </a:lnTo>
                    <a:lnTo>
                      <a:pt x="511" y="285"/>
                    </a:lnTo>
                    <a:lnTo>
                      <a:pt x="503" y="267"/>
                    </a:lnTo>
                    <a:lnTo>
                      <a:pt x="496" y="248"/>
                    </a:lnTo>
                    <a:lnTo>
                      <a:pt x="488" y="229"/>
                    </a:lnTo>
                    <a:lnTo>
                      <a:pt x="480" y="211"/>
                    </a:lnTo>
                    <a:lnTo>
                      <a:pt x="472" y="192"/>
                    </a:lnTo>
                    <a:lnTo>
                      <a:pt x="465" y="172"/>
                    </a:lnTo>
                    <a:lnTo>
                      <a:pt x="457" y="157"/>
                    </a:lnTo>
                    <a:lnTo>
                      <a:pt x="285" y="304"/>
                    </a:lnTo>
                    <a:lnTo>
                      <a:pt x="282" y="313"/>
                    </a:lnTo>
                    <a:lnTo>
                      <a:pt x="280" y="322"/>
                    </a:lnTo>
                    <a:lnTo>
                      <a:pt x="277" y="333"/>
                    </a:lnTo>
                    <a:lnTo>
                      <a:pt x="277" y="344"/>
                    </a:lnTo>
                    <a:lnTo>
                      <a:pt x="276" y="355"/>
                    </a:lnTo>
                    <a:lnTo>
                      <a:pt x="274" y="366"/>
                    </a:lnTo>
                    <a:lnTo>
                      <a:pt x="274" y="378"/>
                    </a:lnTo>
                    <a:lnTo>
                      <a:pt x="274" y="389"/>
                    </a:lnTo>
                    <a:lnTo>
                      <a:pt x="274" y="398"/>
                    </a:lnTo>
                    <a:lnTo>
                      <a:pt x="274" y="410"/>
                    </a:lnTo>
                    <a:lnTo>
                      <a:pt x="274" y="421"/>
                    </a:lnTo>
                    <a:lnTo>
                      <a:pt x="276" y="432"/>
                    </a:lnTo>
                    <a:lnTo>
                      <a:pt x="277" y="443"/>
                    </a:lnTo>
                    <a:lnTo>
                      <a:pt x="279" y="454"/>
                    </a:lnTo>
                    <a:lnTo>
                      <a:pt x="282" y="465"/>
                    </a:lnTo>
                    <a:lnTo>
                      <a:pt x="285" y="475"/>
                    </a:lnTo>
                    <a:lnTo>
                      <a:pt x="239" y="497"/>
                    </a:lnTo>
                    <a:lnTo>
                      <a:pt x="232" y="489"/>
                    </a:lnTo>
                    <a:lnTo>
                      <a:pt x="229" y="480"/>
                    </a:lnTo>
                    <a:lnTo>
                      <a:pt x="225" y="469"/>
                    </a:lnTo>
                    <a:lnTo>
                      <a:pt x="225" y="458"/>
                    </a:lnTo>
                    <a:lnTo>
                      <a:pt x="223" y="448"/>
                    </a:lnTo>
                    <a:lnTo>
                      <a:pt x="223" y="437"/>
                    </a:lnTo>
                    <a:lnTo>
                      <a:pt x="225" y="426"/>
                    </a:lnTo>
                    <a:lnTo>
                      <a:pt x="225" y="418"/>
                    </a:lnTo>
                    <a:lnTo>
                      <a:pt x="194" y="387"/>
                    </a:lnTo>
                    <a:lnTo>
                      <a:pt x="89" y="502"/>
                    </a:lnTo>
                    <a:lnTo>
                      <a:pt x="75" y="489"/>
                    </a:lnTo>
                    <a:lnTo>
                      <a:pt x="62" y="477"/>
                    </a:lnTo>
                    <a:lnTo>
                      <a:pt x="56" y="469"/>
                    </a:lnTo>
                    <a:lnTo>
                      <a:pt x="51" y="463"/>
                    </a:lnTo>
                    <a:lnTo>
                      <a:pt x="45" y="457"/>
                    </a:lnTo>
                    <a:lnTo>
                      <a:pt x="39" y="449"/>
                    </a:lnTo>
                    <a:lnTo>
                      <a:pt x="33" y="443"/>
                    </a:lnTo>
                    <a:lnTo>
                      <a:pt x="28" y="435"/>
                    </a:lnTo>
                    <a:lnTo>
                      <a:pt x="22" y="428"/>
                    </a:lnTo>
                    <a:lnTo>
                      <a:pt x="19" y="420"/>
                    </a:lnTo>
                    <a:lnTo>
                      <a:pt x="13" y="412"/>
                    </a:lnTo>
                    <a:lnTo>
                      <a:pt x="8" y="404"/>
                    </a:lnTo>
                    <a:lnTo>
                      <a:pt x="5" y="398"/>
                    </a:lnTo>
                    <a:lnTo>
                      <a:pt x="0" y="392"/>
                    </a:lnTo>
                    <a:lnTo>
                      <a:pt x="27" y="375"/>
                    </a:lnTo>
                    <a:lnTo>
                      <a:pt x="56" y="355"/>
                    </a:lnTo>
                    <a:lnTo>
                      <a:pt x="85" y="330"/>
                    </a:lnTo>
                    <a:lnTo>
                      <a:pt x="116" y="304"/>
                    </a:lnTo>
                    <a:lnTo>
                      <a:pt x="146" y="274"/>
                    </a:lnTo>
                    <a:lnTo>
                      <a:pt x="175" y="243"/>
                    </a:lnTo>
                    <a:lnTo>
                      <a:pt x="206" y="211"/>
                    </a:lnTo>
                    <a:lnTo>
                      <a:pt x="239" y="178"/>
                    </a:lnTo>
                    <a:lnTo>
                      <a:pt x="268" y="146"/>
                    </a:lnTo>
                    <a:lnTo>
                      <a:pt x="301" y="115"/>
                    </a:lnTo>
                    <a:lnTo>
                      <a:pt x="331" y="86"/>
                    </a:lnTo>
                    <a:lnTo>
                      <a:pt x="364" y="61"/>
                    </a:lnTo>
                    <a:lnTo>
                      <a:pt x="395" y="38"/>
                    </a:lnTo>
                    <a:lnTo>
                      <a:pt x="427" y="19"/>
                    </a:lnTo>
                    <a:lnTo>
                      <a:pt x="458" y="7"/>
                    </a:lnTo>
                    <a:lnTo>
                      <a:pt x="49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96" name="Freeform 73"/>
              <p:cNvSpPr>
                <a:spLocks/>
              </p:cNvSpPr>
              <p:nvPr/>
            </p:nvSpPr>
            <p:spPr bwMode="auto">
              <a:xfrm>
                <a:off x="438" y="2830"/>
                <a:ext cx="203" cy="62"/>
              </a:xfrm>
              <a:custGeom>
                <a:avLst/>
                <a:gdLst>
                  <a:gd name="T0" fmla="*/ 405 w 405"/>
                  <a:gd name="T1" fmla="*/ 0 h 124"/>
                  <a:gd name="T2" fmla="*/ 387 w 405"/>
                  <a:gd name="T3" fmla="*/ 7 h 124"/>
                  <a:gd name="T4" fmla="*/ 367 w 405"/>
                  <a:gd name="T5" fmla="*/ 16 h 124"/>
                  <a:gd name="T6" fmla="*/ 345 w 405"/>
                  <a:gd name="T7" fmla="*/ 27 h 124"/>
                  <a:gd name="T8" fmla="*/ 319 w 405"/>
                  <a:gd name="T9" fmla="*/ 38 h 124"/>
                  <a:gd name="T10" fmla="*/ 292 w 405"/>
                  <a:gd name="T11" fmla="*/ 47 h 124"/>
                  <a:gd name="T12" fmla="*/ 264 w 405"/>
                  <a:gd name="T13" fmla="*/ 59 h 124"/>
                  <a:gd name="T14" fmla="*/ 235 w 405"/>
                  <a:gd name="T15" fmla="*/ 70 h 124"/>
                  <a:gd name="T16" fmla="*/ 207 w 405"/>
                  <a:gd name="T17" fmla="*/ 81 h 124"/>
                  <a:gd name="T18" fmla="*/ 178 w 405"/>
                  <a:gd name="T19" fmla="*/ 90 h 124"/>
                  <a:gd name="T20" fmla="*/ 147 w 405"/>
                  <a:gd name="T21" fmla="*/ 99 h 124"/>
                  <a:gd name="T22" fmla="*/ 117 w 405"/>
                  <a:gd name="T23" fmla="*/ 107 h 124"/>
                  <a:gd name="T24" fmla="*/ 91 w 405"/>
                  <a:gd name="T25" fmla="*/ 116 h 124"/>
                  <a:gd name="T26" fmla="*/ 63 w 405"/>
                  <a:gd name="T27" fmla="*/ 120 h 124"/>
                  <a:gd name="T28" fmla="*/ 40 w 405"/>
                  <a:gd name="T29" fmla="*/ 123 h 124"/>
                  <a:gd name="T30" fmla="*/ 17 w 405"/>
                  <a:gd name="T31" fmla="*/ 124 h 124"/>
                  <a:gd name="T32" fmla="*/ 0 w 405"/>
                  <a:gd name="T33" fmla="*/ 124 h 124"/>
                  <a:gd name="T34" fmla="*/ 17 w 405"/>
                  <a:gd name="T35" fmla="*/ 110 h 124"/>
                  <a:gd name="T36" fmla="*/ 37 w 405"/>
                  <a:gd name="T37" fmla="*/ 98 h 124"/>
                  <a:gd name="T38" fmla="*/ 60 w 405"/>
                  <a:gd name="T39" fmla="*/ 87 h 124"/>
                  <a:gd name="T40" fmla="*/ 85 w 405"/>
                  <a:gd name="T41" fmla="*/ 78 h 124"/>
                  <a:gd name="T42" fmla="*/ 110 w 405"/>
                  <a:gd name="T43" fmla="*/ 65 h 124"/>
                  <a:gd name="T44" fmla="*/ 136 w 405"/>
                  <a:gd name="T45" fmla="*/ 55 h 124"/>
                  <a:gd name="T46" fmla="*/ 164 w 405"/>
                  <a:gd name="T47" fmla="*/ 45 h 124"/>
                  <a:gd name="T48" fmla="*/ 193 w 405"/>
                  <a:gd name="T49" fmla="*/ 38 h 124"/>
                  <a:gd name="T50" fmla="*/ 221 w 405"/>
                  <a:gd name="T51" fmla="*/ 28 h 124"/>
                  <a:gd name="T52" fmla="*/ 249 w 405"/>
                  <a:gd name="T53" fmla="*/ 21 h 124"/>
                  <a:gd name="T54" fmla="*/ 278 w 405"/>
                  <a:gd name="T55" fmla="*/ 13 h 124"/>
                  <a:gd name="T56" fmla="*/ 306 w 405"/>
                  <a:gd name="T57" fmla="*/ 10 h 124"/>
                  <a:gd name="T58" fmla="*/ 331 w 405"/>
                  <a:gd name="T59" fmla="*/ 5 h 124"/>
                  <a:gd name="T60" fmla="*/ 357 w 405"/>
                  <a:gd name="T61" fmla="*/ 2 h 124"/>
                  <a:gd name="T62" fmla="*/ 382 w 405"/>
                  <a:gd name="T63" fmla="*/ 0 h 124"/>
                  <a:gd name="T64" fmla="*/ 405 w 405"/>
                  <a:gd name="T65" fmla="*/ 0 h 124"/>
                  <a:gd name="T66" fmla="*/ 405 w 405"/>
                  <a:gd name="T67" fmla="*/ 0 h 1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05"/>
                  <a:gd name="T103" fmla="*/ 0 h 124"/>
                  <a:gd name="T104" fmla="*/ 405 w 405"/>
                  <a:gd name="T105" fmla="*/ 124 h 1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05" h="124">
                    <a:moveTo>
                      <a:pt x="405" y="0"/>
                    </a:moveTo>
                    <a:lnTo>
                      <a:pt x="387" y="7"/>
                    </a:lnTo>
                    <a:lnTo>
                      <a:pt x="367" y="16"/>
                    </a:lnTo>
                    <a:lnTo>
                      <a:pt x="345" y="27"/>
                    </a:lnTo>
                    <a:lnTo>
                      <a:pt x="319" y="38"/>
                    </a:lnTo>
                    <a:lnTo>
                      <a:pt x="292" y="47"/>
                    </a:lnTo>
                    <a:lnTo>
                      <a:pt x="264" y="59"/>
                    </a:lnTo>
                    <a:lnTo>
                      <a:pt x="235" y="70"/>
                    </a:lnTo>
                    <a:lnTo>
                      <a:pt x="207" y="81"/>
                    </a:lnTo>
                    <a:lnTo>
                      <a:pt x="178" y="90"/>
                    </a:lnTo>
                    <a:lnTo>
                      <a:pt x="147" y="99"/>
                    </a:lnTo>
                    <a:lnTo>
                      <a:pt x="117" y="107"/>
                    </a:lnTo>
                    <a:lnTo>
                      <a:pt x="91" y="116"/>
                    </a:lnTo>
                    <a:lnTo>
                      <a:pt x="63" y="120"/>
                    </a:lnTo>
                    <a:lnTo>
                      <a:pt x="40" y="123"/>
                    </a:lnTo>
                    <a:lnTo>
                      <a:pt x="17" y="124"/>
                    </a:lnTo>
                    <a:lnTo>
                      <a:pt x="0" y="124"/>
                    </a:lnTo>
                    <a:lnTo>
                      <a:pt x="17" y="110"/>
                    </a:lnTo>
                    <a:lnTo>
                      <a:pt x="37" y="98"/>
                    </a:lnTo>
                    <a:lnTo>
                      <a:pt x="60" y="87"/>
                    </a:lnTo>
                    <a:lnTo>
                      <a:pt x="85" y="78"/>
                    </a:lnTo>
                    <a:lnTo>
                      <a:pt x="110" y="65"/>
                    </a:lnTo>
                    <a:lnTo>
                      <a:pt x="136" y="55"/>
                    </a:lnTo>
                    <a:lnTo>
                      <a:pt x="164" y="45"/>
                    </a:lnTo>
                    <a:lnTo>
                      <a:pt x="193" y="38"/>
                    </a:lnTo>
                    <a:lnTo>
                      <a:pt x="221" y="28"/>
                    </a:lnTo>
                    <a:lnTo>
                      <a:pt x="249" y="21"/>
                    </a:lnTo>
                    <a:lnTo>
                      <a:pt x="278" y="13"/>
                    </a:lnTo>
                    <a:lnTo>
                      <a:pt x="306" y="10"/>
                    </a:lnTo>
                    <a:lnTo>
                      <a:pt x="331" y="5"/>
                    </a:lnTo>
                    <a:lnTo>
                      <a:pt x="357" y="2"/>
                    </a:lnTo>
                    <a:lnTo>
                      <a:pt x="382" y="0"/>
                    </a:lnTo>
                    <a:lnTo>
                      <a:pt x="40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97" name="Freeform 74"/>
              <p:cNvSpPr>
                <a:spLocks/>
              </p:cNvSpPr>
              <p:nvPr/>
            </p:nvSpPr>
            <p:spPr bwMode="auto">
              <a:xfrm>
                <a:off x="572" y="2836"/>
                <a:ext cx="130" cy="43"/>
              </a:xfrm>
              <a:custGeom>
                <a:avLst/>
                <a:gdLst>
                  <a:gd name="T0" fmla="*/ 236 w 260"/>
                  <a:gd name="T1" fmla="*/ 0 h 86"/>
                  <a:gd name="T2" fmla="*/ 260 w 260"/>
                  <a:gd name="T3" fmla="*/ 14 h 86"/>
                  <a:gd name="T4" fmla="*/ 245 w 260"/>
                  <a:gd name="T5" fmla="*/ 25 h 86"/>
                  <a:gd name="T6" fmla="*/ 231 w 260"/>
                  <a:gd name="T7" fmla="*/ 34 h 86"/>
                  <a:gd name="T8" fmla="*/ 217 w 260"/>
                  <a:gd name="T9" fmla="*/ 43 h 86"/>
                  <a:gd name="T10" fmla="*/ 203 w 260"/>
                  <a:gd name="T11" fmla="*/ 52 h 86"/>
                  <a:gd name="T12" fmla="*/ 186 w 260"/>
                  <a:gd name="T13" fmla="*/ 59 h 86"/>
                  <a:gd name="T14" fmla="*/ 172 w 260"/>
                  <a:gd name="T15" fmla="*/ 65 h 86"/>
                  <a:gd name="T16" fmla="*/ 155 w 260"/>
                  <a:gd name="T17" fmla="*/ 69 h 86"/>
                  <a:gd name="T18" fmla="*/ 140 w 260"/>
                  <a:gd name="T19" fmla="*/ 74 h 86"/>
                  <a:gd name="T20" fmla="*/ 123 w 260"/>
                  <a:gd name="T21" fmla="*/ 77 h 86"/>
                  <a:gd name="T22" fmla="*/ 104 w 260"/>
                  <a:gd name="T23" fmla="*/ 79 h 86"/>
                  <a:gd name="T24" fmla="*/ 87 w 260"/>
                  <a:gd name="T25" fmla="*/ 82 h 86"/>
                  <a:gd name="T26" fmla="*/ 70 w 260"/>
                  <a:gd name="T27" fmla="*/ 85 h 86"/>
                  <a:gd name="T28" fmla="*/ 52 w 260"/>
                  <a:gd name="T29" fmla="*/ 85 h 86"/>
                  <a:gd name="T30" fmla="*/ 35 w 260"/>
                  <a:gd name="T31" fmla="*/ 85 h 86"/>
                  <a:gd name="T32" fmla="*/ 18 w 260"/>
                  <a:gd name="T33" fmla="*/ 85 h 86"/>
                  <a:gd name="T34" fmla="*/ 0 w 260"/>
                  <a:gd name="T35" fmla="*/ 86 h 86"/>
                  <a:gd name="T36" fmla="*/ 5 w 260"/>
                  <a:gd name="T37" fmla="*/ 82 h 86"/>
                  <a:gd name="T38" fmla="*/ 13 w 260"/>
                  <a:gd name="T39" fmla="*/ 77 h 86"/>
                  <a:gd name="T40" fmla="*/ 25 w 260"/>
                  <a:gd name="T41" fmla="*/ 71 h 86"/>
                  <a:gd name="T42" fmla="*/ 39 w 260"/>
                  <a:gd name="T43" fmla="*/ 66 h 86"/>
                  <a:gd name="T44" fmla="*/ 55 w 260"/>
                  <a:gd name="T45" fmla="*/ 59 h 86"/>
                  <a:gd name="T46" fmla="*/ 73 w 260"/>
                  <a:gd name="T47" fmla="*/ 52 h 86"/>
                  <a:gd name="T48" fmla="*/ 92 w 260"/>
                  <a:gd name="T49" fmla="*/ 46 h 86"/>
                  <a:gd name="T50" fmla="*/ 112 w 260"/>
                  <a:gd name="T51" fmla="*/ 40 h 86"/>
                  <a:gd name="T52" fmla="*/ 130 w 260"/>
                  <a:gd name="T53" fmla="*/ 32 h 86"/>
                  <a:gd name="T54" fmla="*/ 151 w 260"/>
                  <a:gd name="T55" fmla="*/ 26 h 86"/>
                  <a:gd name="T56" fmla="*/ 168 w 260"/>
                  <a:gd name="T57" fmla="*/ 20 h 86"/>
                  <a:gd name="T58" fmla="*/ 186 w 260"/>
                  <a:gd name="T59" fmla="*/ 15 h 86"/>
                  <a:gd name="T60" fmla="*/ 202 w 260"/>
                  <a:gd name="T61" fmla="*/ 9 h 86"/>
                  <a:gd name="T62" fmla="*/ 216 w 260"/>
                  <a:gd name="T63" fmla="*/ 6 h 86"/>
                  <a:gd name="T64" fmla="*/ 226 w 260"/>
                  <a:gd name="T65" fmla="*/ 0 h 86"/>
                  <a:gd name="T66" fmla="*/ 236 w 260"/>
                  <a:gd name="T67" fmla="*/ 0 h 86"/>
                  <a:gd name="T68" fmla="*/ 236 w 260"/>
                  <a:gd name="T69" fmla="*/ 0 h 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0"/>
                  <a:gd name="T106" fmla="*/ 0 h 86"/>
                  <a:gd name="T107" fmla="*/ 260 w 260"/>
                  <a:gd name="T108" fmla="*/ 86 h 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0" h="86">
                    <a:moveTo>
                      <a:pt x="236" y="0"/>
                    </a:moveTo>
                    <a:lnTo>
                      <a:pt x="260" y="14"/>
                    </a:lnTo>
                    <a:lnTo>
                      <a:pt x="245" y="25"/>
                    </a:lnTo>
                    <a:lnTo>
                      <a:pt x="231" y="34"/>
                    </a:lnTo>
                    <a:lnTo>
                      <a:pt x="217" y="43"/>
                    </a:lnTo>
                    <a:lnTo>
                      <a:pt x="203" y="52"/>
                    </a:lnTo>
                    <a:lnTo>
                      <a:pt x="186" y="59"/>
                    </a:lnTo>
                    <a:lnTo>
                      <a:pt x="172" y="65"/>
                    </a:lnTo>
                    <a:lnTo>
                      <a:pt x="155" y="69"/>
                    </a:lnTo>
                    <a:lnTo>
                      <a:pt x="140" y="74"/>
                    </a:lnTo>
                    <a:lnTo>
                      <a:pt x="123" y="77"/>
                    </a:lnTo>
                    <a:lnTo>
                      <a:pt x="104" y="79"/>
                    </a:lnTo>
                    <a:lnTo>
                      <a:pt x="87" y="82"/>
                    </a:lnTo>
                    <a:lnTo>
                      <a:pt x="70" y="85"/>
                    </a:lnTo>
                    <a:lnTo>
                      <a:pt x="52" y="85"/>
                    </a:lnTo>
                    <a:lnTo>
                      <a:pt x="35" y="85"/>
                    </a:lnTo>
                    <a:lnTo>
                      <a:pt x="18" y="85"/>
                    </a:lnTo>
                    <a:lnTo>
                      <a:pt x="0" y="86"/>
                    </a:lnTo>
                    <a:lnTo>
                      <a:pt x="5" y="82"/>
                    </a:lnTo>
                    <a:lnTo>
                      <a:pt x="13" y="77"/>
                    </a:lnTo>
                    <a:lnTo>
                      <a:pt x="25" y="71"/>
                    </a:lnTo>
                    <a:lnTo>
                      <a:pt x="39" y="66"/>
                    </a:lnTo>
                    <a:lnTo>
                      <a:pt x="55" y="59"/>
                    </a:lnTo>
                    <a:lnTo>
                      <a:pt x="73" y="52"/>
                    </a:lnTo>
                    <a:lnTo>
                      <a:pt x="92" y="46"/>
                    </a:lnTo>
                    <a:lnTo>
                      <a:pt x="112" y="40"/>
                    </a:lnTo>
                    <a:lnTo>
                      <a:pt x="130" y="32"/>
                    </a:lnTo>
                    <a:lnTo>
                      <a:pt x="151" y="26"/>
                    </a:lnTo>
                    <a:lnTo>
                      <a:pt x="168" y="20"/>
                    </a:lnTo>
                    <a:lnTo>
                      <a:pt x="186" y="15"/>
                    </a:lnTo>
                    <a:lnTo>
                      <a:pt x="202" y="9"/>
                    </a:lnTo>
                    <a:lnTo>
                      <a:pt x="216" y="6"/>
                    </a:lnTo>
                    <a:lnTo>
                      <a:pt x="226" y="0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98" name="Freeform 75"/>
              <p:cNvSpPr>
                <a:spLocks/>
              </p:cNvSpPr>
              <p:nvPr/>
            </p:nvSpPr>
            <p:spPr bwMode="auto">
              <a:xfrm>
                <a:off x="755" y="2748"/>
                <a:ext cx="87" cy="178"/>
              </a:xfrm>
              <a:custGeom>
                <a:avLst/>
                <a:gdLst>
                  <a:gd name="T0" fmla="*/ 174 w 174"/>
                  <a:gd name="T1" fmla="*/ 2 h 358"/>
                  <a:gd name="T2" fmla="*/ 164 w 174"/>
                  <a:gd name="T3" fmla="*/ 16 h 358"/>
                  <a:gd name="T4" fmla="*/ 157 w 174"/>
                  <a:gd name="T5" fmla="*/ 31 h 358"/>
                  <a:gd name="T6" fmla="*/ 149 w 174"/>
                  <a:gd name="T7" fmla="*/ 48 h 358"/>
                  <a:gd name="T8" fmla="*/ 144 w 174"/>
                  <a:gd name="T9" fmla="*/ 65 h 358"/>
                  <a:gd name="T10" fmla="*/ 138 w 174"/>
                  <a:gd name="T11" fmla="*/ 81 h 358"/>
                  <a:gd name="T12" fmla="*/ 133 w 174"/>
                  <a:gd name="T13" fmla="*/ 99 h 358"/>
                  <a:gd name="T14" fmla="*/ 129 w 174"/>
                  <a:gd name="T15" fmla="*/ 115 h 358"/>
                  <a:gd name="T16" fmla="*/ 126 w 174"/>
                  <a:gd name="T17" fmla="*/ 133 h 358"/>
                  <a:gd name="T18" fmla="*/ 121 w 174"/>
                  <a:gd name="T19" fmla="*/ 152 h 358"/>
                  <a:gd name="T20" fmla="*/ 116 w 174"/>
                  <a:gd name="T21" fmla="*/ 169 h 358"/>
                  <a:gd name="T22" fmla="*/ 113 w 174"/>
                  <a:gd name="T23" fmla="*/ 186 h 358"/>
                  <a:gd name="T24" fmla="*/ 109 w 174"/>
                  <a:gd name="T25" fmla="*/ 203 h 358"/>
                  <a:gd name="T26" fmla="*/ 104 w 174"/>
                  <a:gd name="T27" fmla="*/ 222 h 358"/>
                  <a:gd name="T28" fmla="*/ 101 w 174"/>
                  <a:gd name="T29" fmla="*/ 239 h 358"/>
                  <a:gd name="T30" fmla="*/ 95 w 174"/>
                  <a:gd name="T31" fmla="*/ 256 h 358"/>
                  <a:gd name="T32" fmla="*/ 90 w 174"/>
                  <a:gd name="T33" fmla="*/ 274 h 358"/>
                  <a:gd name="T34" fmla="*/ 85 w 174"/>
                  <a:gd name="T35" fmla="*/ 279 h 358"/>
                  <a:gd name="T36" fmla="*/ 82 w 174"/>
                  <a:gd name="T37" fmla="*/ 287 h 358"/>
                  <a:gd name="T38" fmla="*/ 76 w 174"/>
                  <a:gd name="T39" fmla="*/ 294 h 358"/>
                  <a:gd name="T40" fmla="*/ 70 w 174"/>
                  <a:gd name="T41" fmla="*/ 301 h 358"/>
                  <a:gd name="T42" fmla="*/ 62 w 174"/>
                  <a:gd name="T43" fmla="*/ 307 h 358"/>
                  <a:gd name="T44" fmla="*/ 54 w 174"/>
                  <a:gd name="T45" fmla="*/ 315 h 358"/>
                  <a:gd name="T46" fmla="*/ 47 w 174"/>
                  <a:gd name="T47" fmla="*/ 321 h 358"/>
                  <a:gd name="T48" fmla="*/ 39 w 174"/>
                  <a:gd name="T49" fmla="*/ 328 h 358"/>
                  <a:gd name="T50" fmla="*/ 31 w 174"/>
                  <a:gd name="T51" fmla="*/ 333 h 358"/>
                  <a:gd name="T52" fmla="*/ 23 w 174"/>
                  <a:gd name="T53" fmla="*/ 339 h 358"/>
                  <a:gd name="T54" fmla="*/ 16 w 174"/>
                  <a:gd name="T55" fmla="*/ 345 h 358"/>
                  <a:gd name="T56" fmla="*/ 11 w 174"/>
                  <a:gd name="T57" fmla="*/ 350 h 358"/>
                  <a:gd name="T58" fmla="*/ 2 w 174"/>
                  <a:gd name="T59" fmla="*/ 355 h 358"/>
                  <a:gd name="T60" fmla="*/ 0 w 174"/>
                  <a:gd name="T61" fmla="*/ 358 h 358"/>
                  <a:gd name="T62" fmla="*/ 0 w 174"/>
                  <a:gd name="T63" fmla="*/ 344 h 358"/>
                  <a:gd name="T64" fmla="*/ 3 w 174"/>
                  <a:gd name="T65" fmla="*/ 327 h 358"/>
                  <a:gd name="T66" fmla="*/ 11 w 174"/>
                  <a:gd name="T67" fmla="*/ 305 h 358"/>
                  <a:gd name="T68" fmla="*/ 22 w 174"/>
                  <a:gd name="T69" fmla="*/ 279 h 358"/>
                  <a:gd name="T70" fmla="*/ 33 w 174"/>
                  <a:gd name="T71" fmla="*/ 248 h 358"/>
                  <a:gd name="T72" fmla="*/ 48 w 174"/>
                  <a:gd name="T73" fmla="*/ 219 h 358"/>
                  <a:gd name="T74" fmla="*/ 64 w 174"/>
                  <a:gd name="T75" fmla="*/ 186 h 358"/>
                  <a:gd name="T76" fmla="*/ 79 w 174"/>
                  <a:gd name="T77" fmla="*/ 155 h 358"/>
                  <a:gd name="T78" fmla="*/ 95 w 174"/>
                  <a:gd name="T79" fmla="*/ 121 h 358"/>
                  <a:gd name="T80" fmla="*/ 110 w 174"/>
                  <a:gd name="T81" fmla="*/ 93 h 358"/>
                  <a:gd name="T82" fmla="*/ 124 w 174"/>
                  <a:gd name="T83" fmla="*/ 64 h 358"/>
                  <a:gd name="T84" fmla="*/ 139 w 174"/>
                  <a:gd name="T85" fmla="*/ 42 h 358"/>
                  <a:gd name="T86" fmla="*/ 150 w 174"/>
                  <a:gd name="T87" fmla="*/ 22 h 358"/>
                  <a:gd name="T88" fmla="*/ 161 w 174"/>
                  <a:gd name="T89" fmla="*/ 8 h 358"/>
                  <a:gd name="T90" fmla="*/ 169 w 174"/>
                  <a:gd name="T91" fmla="*/ 0 h 358"/>
                  <a:gd name="T92" fmla="*/ 174 w 174"/>
                  <a:gd name="T93" fmla="*/ 2 h 358"/>
                  <a:gd name="T94" fmla="*/ 174 w 174"/>
                  <a:gd name="T95" fmla="*/ 2 h 35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4"/>
                  <a:gd name="T145" fmla="*/ 0 h 358"/>
                  <a:gd name="T146" fmla="*/ 174 w 174"/>
                  <a:gd name="T147" fmla="*/ 358 h 35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4" h="358">
                    <a:moveTo>
                      <a:pt x="174" y="2"/>
                    </a:moveTo>
                    <a:lnTo>
                      <a:pt x="164" y="16"/>
                    </a:lnTo>
                    <a:lnTo>
                      <a:pt x="157" y="31"/>
                    </a:lnTo>
                    <a:lnTo>
                      <a:pt x="149" y="48"/>
                    </a:lnTo>
                    <a:lnTo>
                      <a:pt x="144" y="65"/>
                    </a:lnTo>
                    <a:lnTo>
                      <a:pt x="138" y="81"/>
                    </a:lnTo>
                    <a:lnTo>
                      <a:pt x="133" y="99"/>
                    </a:lnTo>
                    <a:lnTo>
                      <a:pt x="129" y="115"/>
                    </a:lnTo>
                    <a:lnTo>
                      <a:pt x="126" y="133"/>
                    </a:lnTo>
                    <a:lnTo>
                      <a:pt x="121" y="152"/>
                    </a:lnTo>
                    <a:lnTo>
                      <a:pt x="116" y="169"/>
                    </a:lnTo>
                    <a:lnTo>
                      <a:pt x="113" y="186"/>
                    </a:lnTo>
                    <a:lnTo>
                      <a:pt x="109" y="203"/>
                    </a:lnTo>
                    <a:lnTo>
                      <a:pt x="104" y="222"/>
                    </a:lnTo>
                    <a:lnTo>
                      <a:pt x="101" y="239"/>
                    </a:lnTo>
                    <a:lnTo>
                      <a:pt x="95" y="256"/>
                    </a:lnTo>
                    <a:lnTo>
                      <a:pt x="90" y="274"/>
                    </a:lnTo>
                    <a:lnTo>
                      <a:pt x="85" y="279"/>
                    </a:lnTo>
                    <a:lnTo>
                      <a:pt x="82" y="287"/>
                    </a:lnTo>
                    <a:lnTo>
                      <a:pt x="76" y="294"/>
                    </a:lnTo>
                    <a:lnTo>
                      <a:pt x="70" y="301"/>
                    </a:lnTo>
                    <a:lnTo>
                      <a:pt x="62" y="307"/>
                    </a:lnTo>
                    <a:lnTo>
                      <a:pt x="54" y="315"/>
                    </a:lnTo>
                    <a:lnTo>
                      <a:pt x="47" y="321"/>
                    </a:lnTo>
                    <a:lnTo>
                      <a:pt x="39" y="328"/>
                    </a:lnTo>
                    <a:lnTo>
                      <a:pt x="31" y="333"/>
                    </a:lnTo>
                    <a:lnTo>
                      <a:pt x="23" y="339"/>
                    </a:lnTo>
                    <a:lnTo>
                      <a:pt x="16" y="345"/>
                    </a:lnTo>
                    <a:lnTo>
                      <a:pt x="11" y="350"/>
                    </a:lnTo>
                    <a:lnTo>
                      <a:pt x="2" y="355"/>
                    </a:lnTo>
                    <a:lnTo>
                      <a:pt x="0" y="358"/>
                    </a:lnTo>
                    <a:lnTo>
                      <a:pt x="0" y="344"/>
                    </a:lnTo>
                    <a:lnTo>
                      <a:pt x="3" y="327"/>
                    </a:lnTo>
                    <a:lnTo>
                      <a:pt x="11" y="305"/>
                    </a:lnTo>
                    <a:lnTo>
                      <a:pt x="22" y="279"/>
                    </a:lnTo>
                    <a:lnTo>
                      <a:pt x="33" y="248"/>
                    </a:lnTo>
                    <a:lnTo>
                      <a:pt x="48" y="219"/>
                    </a:lnTo>
                    <a:lnTo>
                      <a:pt x="64" y="186"/>
                    </a:lnTo>
                    <a:lnTo>
                      <a:pt x="79" y="155"/>
                    </a:lnTo>
                    <a:lnTo>
                      <a:pt x="95" y="121"/>
                    </a:lnTo>
                    <a:lnTo>
                      <a:pt x="110" y="93"/>
                    </a:lnTo>
                    <a:lnTo>
                      <a:pt x="124" y="64"/>
                    </a:lnTo>
                    <a:lnTo>
                      <a:pt x="139" y="42"/>
                    </a:lnTo>
                    <a:lnTo>
                      <a:pt x="150" y="22"/>
                    </a:lnTo>
                    <a:lnTo>
                      <a:pt x="161" y="8"/>
                    </a:lnTo>
                    <a:lnTo>
                      <a:pt x="169" y="0"/>
                    </a:lnTo>
                    <a:lnTo>
                      <a:pt x="174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99" name="Freeform 76"/>
              <p:cNvSpPr>
                <a:spLocks/>
              </p:cNvSpPr>
              <p:nvPr/>
            </p:nvSpPr>
            <p:spPr bwMode="auto">
              <a:xfrm>
                <a:off x="851" y="2781"/>
                <a:ext cx="51" cy="153"/>
              </a:xfrm>
              <a:custGeom>
                <a:avLst/>
                <a:gdLst>
                  <a:gd name="T0" fmla="*/ 96 w 102"/>
                  <a:gd name="T1" fmla="*/ 0 h 306"/>
                  <a:gd name="T2" fmla="*/ 96 w 102"/>
                  <a:gd name="T3" fmla="*/ 17 h 306"/>
                  <a:gd name="T4" fmla="*/ 96 w 102"/>
                  <a:gd name="T5" fmla="*/ 36 h 306"/>
                  <a:gd name="T6" fmla="*/ 98 w 102"/>
                  <a:gd name="T7" fmla="*/ 56 h 306"/>
                  <a:gd name="T8" fmla="*/ 101 w 102"/>
                  <a:gd name="T9" fmla="*/ 79 h 306"/>
                  <a:gd name="T10" fmla="*/ 101 w 102"/>
                  <a:gd name="T11" fmla="*/ 99 h 306"/>
                  <a:gd name="T12" fmla="*/ 102 w 102"/>
                  <a:gd name="T13" fmla="*/ 122 h 306"/>
                  <a:gd name="T14" fmla="*/ 102 w 102"/>
                  <a:gd name="T15" fmla="*/ 144 h 306"/>
                  <a:gd name="T16" fmla="*/ 102 w 102"/>
                  <a:gd name="T17" fmla="*/ 167 h 306"/>
                  <a:gd name="T18" fmla="*/ 98 w 102"/>
                  <a:gd name="T19" fmla="*/ 187 h 306"/>
                  <a:gd name="T20" fmla="*/ 96 w 102"/>
                  <a:gd name="T21" fmla="*/ 207 h 306"/>
                  <a:gd name="T22" fmla="*/ 90 w 102"/>
                  <a:gd name="T23" fmla="*/ 227 h 306"/>
                  <a:gd name="T24" fmla="*/ 84 w 102"/>
                  <a:gd name="T25" fmla="*/ 246 h 306"/>
                  <a:gd name="T26" fmla="*/ 71 w 102"/>
                  <a:gd name="T27" fmla="*/ 265 h 306"/>
                  <a:gd name="T28" fmla="*/ 60 w 102"/>
                  <a:gd name="T29" fmla="*/ 280 h 306"/>
                  <a:gd name="T30" fmla="*/ 45 w 102"/>
                  <a:gd name="T31" fmla="*/ 294 h 306"/>
                  <a:gd name="T32" fmla="*/ 30 w 102"/>
                  <a:gd name="T33" fmla="*/ 306 h 306"/>
                  <a:gd name="T34" fmla="*/ 26 w 102"/>
                  <a:gd name="T35" fmla="*/ 299 h 306"/>
                  <a:gd name="T36" fmla="*/ 23 w 102"/>
                  <a:gd name="T37" fmla="*/ 286 h 306"/>
                  <a:gd name="T38" fmla="*/ 20 w 102"/>
                  <a:gd name="T39" fmla="*/ 274 h 306"/>
                  <a:gd name="T40" fmla="*/ 19 w 102"/>
                  <a:gd name="T41" fmla="*/ 261 h 306"/>
                  <a:gd name="T42" fmla="*/ 16 w 102"/>
                  <a:gd name="T43" fmla="*/ 254 h 306"/>
                  <a:gd name="T44" fmla="*/ 14 w 102"/>
                  <a:gd name="T45" fmla="*/ 246 h 306"/>
                  <a:gd name="T46" fmla="*/ 12 w 102"/>
                  <a:gd name="T47" fmla="*/ 240 h 306"/>
                  <a:gd name="T48" fmla="*/ 11 w 102"/>
                  <a:gd name="T49" fmla="*/ 235 h 306"/>
                  <a:gd name="T50" fmla="*/ 6 w 102"/>
                  <a:gd name="T51" fmla="*/ 227 h 306"/>
                  <a:gd name="T52" fmla="*/ 0 w 102"/>
                  <a:gd name="T53" fmla="*/ 221 h 306"/>
                  <a:gd name="T54" fmla="*/ 6 w 102"/>
                  <a:gd name="T55" fmla="*/ 207 h 306"/>
                  <a:gd name="T56" fmla="*/ 12 w 102"/>
                  <a:gd name="T57" fmla="*/ 193 h 306"/>
                  <a:gd name="T58" fmla="*/ 17 w 102"/>
                  <a:gd name="T59" fmla="*/ 179 h 306"/>
                  <a:gd name="T60" fmla="*/ 23 w 102"/>
                  <a:gd name="T61" fmla="*/ 166 h 306"/>
                  <a:gd name="T62" fmla="*/ 28 w 102"/>
                  <a:gd name="T63" fmla="*/ 150 h 306"/>
                  <a:gd name="T64" fmla="*/ 34 w 102"/>
                  <a:gd name="T65" fmla="*/ 136 h 306"/>
                  <a:gd name="T66" fmla="*/ 39 w 102"/>
                  <a:gd name="T67" fmla="*/ 124 h 306"/>
                  <a:gd name="T68" fmla="*/ 45 w 102"/>
                  <a:gd name="T69" fmla="*/ 110 h 306"/>
                  <a:gd name="T70" fmla="*/ 51 w 102"/>
                  <a:gd name="T71" fmla="*/ 96 h 306"/>
                  <a:gd name="T72" fmla="*/ 57 w 102"/>
                  <a:gd name="T73" fmla="*/ 82 h 306"/>
                  <a:gd name="T74" fmla="*/ 64 w 102"/>
                  <a:gd name="T75" fmla="*/ 68 h 306"/>
                  <a:gd name="T76" fmla="*/ 70 w 102"/>
                  <a:gd name="T77" fmla="*/ 54 h 306"/>
                  <a:gd name="T78" fmla="*/ 76 w 102"/>
                  <a:gd name="T79" fmla="*/ 39 h 306"/>
                  <a:gd name="T80" fmla="*/ 82 w 102"/>
                  <a:gd name="T81" fmla="*/ 26 h 306"/>
                  <a:gd name="T82" fmla="*/ 88 w 102"/>
                  <a:gd name="T83" fmla="*/ 12 h 306"/>
                  <a:gd name="T84" fmla="*/ 96 w 102"/>
                  <a:gd name="T85" fmla="*/ 0 h 306"/>
                  <a:gd name="T86" fmla="*/ 96 w 102"/>
                  <a:gd name="T87" fmla="*/ 0 h 3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2"/>
                  <a:gd name="T133" fmla="*/ 0 h 306"/>
                  <a:gd name="T134" fmla="*/ 102 w 102"/>
                  <a:gd name="T135" fmla="*/ 306 h 3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2" h="306">
                    <a:moveTo>
                      <a:pt x="96" y="0"/>
                    </a:moveTo>
                    <a:lnTo>
                      <a:pt x="96" y="17"/>
                    </a:lnTo>
                    <a:lnTo>
                      <a:pt x="96" y="36"/>
                    </a:lnTo>
                    <a:lnTo>
                      <a:pt x="98" y="56"/>
                    </a:lnTo>
                    <a:lnTo>
                      <a:pt x="101" y="79"/>
                    </a:lnTo>
                    <a:lnTo>
                      <a:pt x="101" y="99"/>
                    </a:lnTo>
                    <a:lnTo>
                      <a:pt x="102" y="122"/>
                    </a:lnTo>
                    <a:lnTo>
                      <a:pt x="102" y="144"/>
                    </a:lnTo>
                    <a:lnTo>
                      <a:pt x="102" y="167"/>
                    </a:lnTo>
                    <a:lnTo>
                      <a:pt x="98" y="187"/>
                    </a:lnTo>
                    <a:lnTo>
                      <a:pt x="96" y="207"/>
                    </a:lnTo>
                    <a:lnTo>
                      <a:pt x="90" y="227"/>
                    </a:lnTo>
                    <a:lnTo>
                      <a:pt x="84" y="246"/>
                    </a:lnTo>
                    <a:lnTo>
                      <a:pt x="71" y="265"/>
                    </a:lnTo>
                    <a:lnTo>
                      <a:pt x="60" y="280"/>
                    </a:lnTo>
                    <a:lnTo>
                      <a:pt x="45" y="294"/>
                    </a:lnTo>
                    <a:lnTo>
                      <a:pt x="30" y="306"/>
                    </a:lnTo>
                    <a:lnTo>
                      <a:pt x="26" y="299"/>
                    </a:lnTo>
                    <a:lnTo>
                      <a:pt x="23" y="286"/>
                    </a:lnTo>
                    <a:lnTo>
                      <a:pt x="20" y="274"/>
                    </a:lnTo>
                    <a:lnTo>
                      <a:pt x="19" y="261"/>
                    </a:lnTo>
                    <a:lnTo>
                      <a:pt x="16" y="254"/>
                    </a:lnTo>
                    <a:lnTo>
                      <a:pt x="14" y="246"/>
                    </a:lnTo>
                    <a:lnTo>
                      <a:pt x="12" y="240"/>
                    </a:lnTo>
                    <a:lnTo>
                      <a:pt x="11" y="235"/>
                    </a:lnTo>
                    <a:lnTo>
                      <a:pt x="6" y="227"/>
                    </a:lnTo>
                    <a:lnTo>
                      <a:pt x="0" y="221"/>
                    </a:lnTo>
                    <a:lnTo>
                      <a:pt x="6" y="207"/>
                    </a:lnTo>
                    <a:lnTo>
                      <a:pt x="12" y="193"/>
                    </a:lnTo>
                    <a:lnTo>
                      <a:pt x="17" y="179"/>
                    </a:lnTo>
                    <a:lnTo>
                      <a:pt x="23" y="166"/>
                    </a:lnTo>
                    <a:lnTo>
                      <a:pt x="28" y="150"/>
                    </a:lnTo>
                    <a:lnTo>
                      <a:pt x="34" y="136"/>
                    </a:lnTo>
                    <a:lnTo>
                      <a:pt x="39" y="124"/>
                    </a:lnTo>
                    <a:lnTo>
                      <a:pt x="45" y="110"/>
                    </a:lnTo>
                    <a:lnTo>
                      <a:pt x="51" y="96"/>
                    </a:lnTo>
                    <a:lnTo>
                      <a:pt x="57" y="82"/>
                    </a:lnTo>
                    <a:lnTo>
                      <a:pt x="64" y="68"/>
                    </a:lnTo>
                    <a:lnTo>
                      <a:pt x="70" y="54"/>
                    </a:lnTo>
                    <a:lnTo>
                      <a:pt x="76" y="39"/>
                    </a:lnTo>
                    <a:lnTo>
                      <a:pt x="82" y="26"/>
                    </a:lnTo>
                    <a:lnTo>
                      <a:pt x="88" y="12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00" name="Freeform 77"/>
              <p:cNvSpPr>
                <a:spLocks/>
              </p:cNvSpPr>
              <p:nvPr/>
            </p:nvSpPr>
            <p:spPr bwMode="auto">
              <a:xfrm>
                <a:off x="941" y="2820"/>
                <a:ext cx="32" cy="108"/>
              </a:xfrm>
              <a:custGeom>
                <a:avLst/>
                <a:gdLst>
                  <a:gd name="T0" fmla="*/ 21 w 65"/>
                  <a:gd name="T1" fmla="*/ 0 h 215"/>
                  <a:gd name="T2" fmla="*/ 65 w 65"/>
                  <a:gd name="T3" fmla="*/ 159 h 215"/>
                  <a:gd name="T4" fmla="*/ 12 w 65"/>
                  <a:gd name="T5" fmla="*/ 215 h 215"/>
                  <a:gd name="T6" fmla="*/ 6 w 65"/>
                  <a:gd name="T7" fmla="*/ 201 h 215"/>
                  <a:gd name="T8" fmla="*/ 4 w 65"/>
                  <a:gd name="T9" fmla="*/ 189 h 215"/>
                  <a:gd name="T10" fmla="*/ 1 w 65"/>
                  <a:gd name="T11" fmla="*/ 175 h 215"/>
                  <a:gd name="T12" fmla="*/ 1 w 65"/>
                  <a:gd name="T13" fmla="*/ 162 h 215"/>
                  <a:gd name="T14" fmla="*/ 0 w 65"/>
                  <a:gd name="T15" fmla="*/ 148 h 215"/>
                  <a:gd name="T16" fmla="*/ 0 w 65"/>
                  <a:gd name="T17" fmla="*/ 134 h 215"/>
                  <a:gd name="T18" fmla="*/ 1 w 65"/>
                  <a:gd name="T19" fmla="*/ 121 h 215"/>
                  <a:gd name="T20" fmla="*/ 4 w 65"/>
                  <a:gd name="T21" fmla="*/ 108 h 215"/>
                  <a:gd name="T22" fmla="*/ 4 w 65"/>
                  <a:gd name="T23" fmla="*/ 93 h 215"/>
                  <a:gd name="T24" fmla="*/ 6 w 65"/>
                  <a:gd name="T25" fmla="*/ 79 h 215"/>
                  <a:gd name="T26" fmla="*/ 9 w 65"/>
                  <a:gd name="T27" fmla="*/ 65 h 215"/>
                  <a:gd name="T28" fmla="*/ 12 w 65"/>
                  <a:gd name="T29" fmla="*/ 51 h 215"/>
                  <a:gd name="T30" fmla="*/ 14 w 65"/>
                  <a:gd name="T31" fmla="*/ 37 h 215"/>
                  <a:gd name="T32" fmla="*/ 17 w 65"/>
                  <a:gd name="T33" fmla="*/ 25 h 215"/>
                  <a:gd name="T34" fmla="*/ 18 w 65"/>
                  <a:gd name="T35" fmla="*/ 11 h 215"/>
                  <a:gd name="T36" fmla="*/ 21 w 65"/>
                  <a:gd name="T37" fmla="*/ 0 h 215"/>
                  <a:gd name="T38" fmla="*/ 21 w 65"/>
                  <a:gd name="T39" fmla="*/ 0 h 2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5"/>
                  <a:gd name="T61" fmla="*/ 0 h 215"/>
                  <a:gd name="T62" fmla="*/ 65 w 65"/>
                  <a:gd name="T63" fmla="*/ 215 h 2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5" h="215">
                    <a:moveTo>
                      <a:pt x="21" y="0"/>
                    </a:moveTo>
                    <a:lnTo>
                      <a:pt x="65" y="159"/>
                    </a:lnTo>
                    <a:lnTo>
                      <a:pt x="12" y="215"/>
                    </a:lnTo>
                    <a:lnTo>
                      <a:pt x="6" y="201"/>
                    </a:lnTo>
                    <a:lnTo>
                      <a:pt x="4" y="189"/>
                    </a:lnTo>
                    <a:lnTo>
                      <a:pt x="1" y="175"/>
                    </a:lnTo>
                    <a:lnTo>
                      <a:pt x="1" y="162"/>
                    </a:lnTo>
                    <a:lnTo>
                      <a:pt x="0" y="148"/>
                    </a:lnTo>
                    <a:lnTo>
                      <a:pt x="0" y="134"/>
                    </a:lnTo>
                    <a:lnTo>
                      <a:pt x="1" y="121"/>
                    </a:lnTo>
                    <a:lnTo>
                      <a:pt x="4" y="108"/>
                    </a:lnTo>
                    <a:lnTo>
                      <a:pt x="4" y="93"/>
                    </a:lnTo>
                    <a:lnTo>
                      <a:pt x="6" y="79"/>
                    </a:lnTo>
                    <a:lnTo>
                      <a:pt x="9" y="65"/>
                    </a:lnTo>
                    <a:lnTo>
                      <a:pt x="12" y="51"/>
                    </a:lnTo>
                    <a:lnTo>
                      <a:pt x="14" y="37"/>
                    </a:lnTo>
                    <a:lnTo>
                      <a:pt x="17" y="25"/>
                    </a:lnTo>
                    <a:lnTo>
                      <a:pt x="18" y="1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01" name="Freeform 78"/>
              <p:cNvSpPr>
                <a:spLocks/>
              </p:cNvSpPr>
              <p:nvPr/>
            </p:nvSpPr>
            <p:spPr bwMode="auto">
              <a:xfrm>
                <a:off x="1206" y="2765"/>
                <a:ext cx="134" cy="31"/>
              </a:xfrm>
              <a:custGeom>
                <a:avLst/>
                <a:gdLst>
                  <a:gd name="T0" fmla="*/ 0 w 268"/>
                  <a:gd name="T1" fmla="*/ 33 h 62"/>
                  <a:gd name="T2" fmla="*/ 11 w 268"/>
                  <a:gd name="T3" fmla="*/ 27 h 62"/>
                  <a:gd name="T4" fmla="*/ 25 w 268"/>
                  <a:gd name="T5" fmla="*/ 21 h 62"/>
                  <a:gd name="T6" fmla="*/ 38 w 268"/>
                  <a:gd name="T7" fmla="*/ 14 h 62"/>
                  <a:gd name="T8" fmla="*/ 51 w 268"/>
                  <a:gd name="T9" fmla="*/ 8 h 62"/>
                  <a:gd name="T10" fmla="*/ 64 w 268"/>
                  <a:gd name="T11" fmla="*/ 0 h 62"/>
                  <a:gd name="T12" fmla="*/ 78 w 268"/>
                  <a:gd name="T13" fmla="*/ 0 h 62"/>
                  <a:gd name="T14" fmla="*/ 84 w 268"/>
                  <a:gd name="T15" fmla="*/ 0 h 62"/>
                  <a:gd name="T16" fmla="*/ 92 w 268"/>
                  <a:gd name="T17" fmla="*/ 2 h 62"/>
                  <a:gd name="T18" fmla="*/ 99 w 268"/>
                  <a:gd name="T19" fmla="*/ 5 h 62"/>
                  <a:gd name="T20" fmla="*/ 106 w 268"/>
                  <a:gd name="T21" fmla="*/ 11 h 62"/>
                  <a:gd name="T22" fmla="*/ 116 w 268"/>
                  <a:gd name="T23" fmla="*/ 10 h 62"/>
                  <a:gd name="T24" fmla="*/ 126 w 268"/>
                  <a:gd name="T25" fmla="*/ 10 h 62"/>
                  <a:gd name="T26" fmla="*/ 137 w 268"/>
                  <a:gd name="T27" fmla="*/ 11 h 62"/>
                  <a:gd name="T28" fmla="*/ 147 w 268"/>
                  <a:gd name="T29" fmla="*/ 14 h 62"/>
                  <a:gd name="T30" fmla="*/ 157 w 268"/>
                  <a:gd name="T31" fmla="*/ 16 h 62"/>
                  <a:gd name="T32" fmla="*/ 167 w 268"/>
                  <a:gd name="T33" fmla="*/ 21 h 62"/>
                  <a:gd name="T34" fmla="*/ 177 w 268"/>
                  <a:gd name="T35" fmla="*/ 24 h 62"/>
                  <a:gd name="T36" fmla="*/ 188 w 268"/>
                  <a:gd name="T37" fmla="*/ 28 h 62"/>
                  <a:gd name="T38" fmla="*/ 197 w 268"/>
                  <a:gd name="T39" fmla="*/ 33 h 62"/>
                  <a:gd name="T40" fmla="*/ 208 w 268"/>
                  <a:gd name="T41" fmla="*/ 36 h 62"/>
                  <a:gd name="T42" fmla="*/ 217 w 268"/>
                  <a:gd name="T43" fmla="*/ 41 h 62"/>
                  <a:gd name="T44" fmla="*/ 228 w 268"/>
                  <a:gd name="T45" fmla="*/ 45 h 62"/>
                  <a:gd name="T46" fmla="*/ 237 w 268"/>
                  <a:gd name="T47" fmla="*/ 48 h 62"/>
                  <a:gd name="T48" fmla="*/ 248 w 268"/>
                  <a:gd name="T49" fmla="*/ 53 h 62"/>
                  <a:gd name="T50" fmla="*/ 257 w 268"/>
                  <a:gd name="T51" fmla="*/ 56 h 62"/>
                  <a:gd name="T52" fmla="*/ 268 w 268"/>
                  <a:gd name="T53" fmla="*/ 61 h 62"/>
                  <a:gd name="T54" fmla="*/ 254 w 268"/>
                  <a:gd name="T55" fmla="*/ 61 h 62"/>
                  <a:gd name="T56" fmla="*/ 240 w 268"/>
                  <a:gd name="T57" fmla="*/ 61 h 62"/>
                  <a:gd name="T58" fmla="*/ 223 w 268"/>
                  <a:gd name="T59" fmla="*/ 61 h 62"/>
                  <a:gd name="T60" fmla="*/ 206 w 268"/>
                  <a:gd name="T61" fmla="*/ 62 h 62"/>
                  <a:gd name="T62" fmla="*/ 188 w 268"/>
                  <a:gd name="T63" fmla="*/ 62 h 62"/>
                  <a:gd name="T64" fmla="*/ 169 w 268"/>
                  <a:gd name="T65" fmla="*/ 62 h 62"/>
                  <a:gd name="T66" fmla="*/ 149 w 268"/>
                  <a:gd name="T67" fmla="*/ 61 h 62"/>
                  <a:gd name="T68" fmla="*/ 130 w 268"/>
                  <a:gd name="T69" fmla="*/ 61 h 62"/>
                  <a:gd name="T70" fmla="*/ 110 w 268"/>
                  <a:gd name="T71" fmla="*/ 59 h 62"/>
                  <a:gd name="T72" fmla="*/ 90 w 268"/>
                  <a:gd name="T73" fmla="*/ 58 h 62"/>
                  <a:gd name="T74" fmla="*/ 72 w 268"/>
                  <a:gd name="T75" fmla="*/ 55 h 62"/>
                  <a:gd name="T76" fmla="*/ 55 w 268"/>
                  <a:gd name="T77" fmla="*/ 53 h 62"/>
                  <a:gd name="T78" fmla="*/ 38 w 268"/>
                  <a:gd name="T79" fmla="*/ 47 h 62"/>
                  <a:gd name="T80" fmla="*/ 24 w 268"/>
                  <a:gd name="T81" fmla="*/ 44 h 62"/>
                  <a:gd name="T82" fmla="*/ 10 w 268"/>
                  <a:gd name="T83" fmla="*/ 38 h 62"/>
                  <a:gd name="T84" fmla="*/ 0 w 268"/>
                  <a:gd name="T85" fmla="*/ 33 h 62"/>
                  <a:gd name="T86" fmla="*/ 0 w 268"/>
                  <a:gd name="T87" fmla="*/ 33 h 6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68"/>
                  <a:gd name="T133" fmla="*/ 0 h 62"/>
                  <a:gd name="T134" fmla="*/ 268 w 268"/>
                  <a:gd name="T135" fmla="*/ 62 h 6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68" h="62">
                    <a:moveTo>
                      <a:pt x="0" y="33"/>
                    </a:moveTo>
                    <a:lnTo>
                      <a:pt x="11" y="27"/>
                    </a:lnTo>
                    <a:lnTo>
                      <a:pt x="25" y="21"/>
                    </a:lnTo>
                    <a:lnTo>
                      <a:pt x="38" y="14"/>
                    </a:lnTo>
                    <a:lnTo>
                      <a:pt x="51" y="8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92" y="2"/>
                    </a:lnTo>
                    <a:lnTo>
                      <a:pt x="99" y="5"/>
                    </a:lnTo>
                    <a:lnTo>
                      <a:pt x="106" y="11"/>
                    </a:lnTo>
                    <a:lnTo>
                      <a:pt x="116" y="10"/>
                    </a:lnTo>
                    <a:lnTo>
                      <a:pt x="126" y="10"/>
                    </a:lnTo>
                    <a:lnTo>
                      <a:pt x="137" y="11"/>
                    </a:lnTo>
                    <a:lnTo>
                      <a:pt x="147" y="14"/>
                    </a:lnTo>
                    <a:lnTo>
                      <a:pt x="157" y="16"/>
                    </a:lnTo>
                    <a:lnTo>
                      <a:pt x="167" y="21"/>
                    </a:lnTo>
                    <a:lnTo>
                      <a:pt x="177" y="24"/>
                    </a:lnTo>
                    <a:lnTo>
                      <a:pt x="188" y="28"/>
                    </a:lnTo>
                    <a:lnTo>
                      <a:pt x="197" y="33"/>
                    </a:lnTo>
                    <a:lnTo>
                      <a:pt x="208" y="36"/>
                    </a:lnTo>
                    <a:lnTo>
                      <a:pt x="217" y="41"/>
                    </a:lnTo>
                    <a:lnTo>
                      <a:pt x="228" y="45"/>
                    </a:lnTo>
                    <a:lnTo>
                      <a:pt x="237" y="48"/>
                    </a:lnTo>
                    <a:lnTo>
                      <a:pt x="248" y="53"/>
                    </a:lnTo>
                    <a:lnTo>
                      <a:pt x="257" y="56"/>
                    </a:lnTo>
                    <a:lnTo>
                      <a:pt x="268" y="61"/>
                    </a:lnTo>
                    <a:lnTo>
                      <a:pt x="254" y="61"/>
                    </a:lnTo>
                    <a:lnTo>
                      <a:pt x="240" y="61"/>
                    </a:lnTo>
                    <a:lnTo>
                      <a:pt x="223" y="61"/>
                    </a:lnTo>
                    <a:lnTo>
                      <a:pt x="206" y="62"/>
                    </a:lnTo>
                    <a:lnTo>
                      <a:pt x="188" y="62"/>
                    </a:lnTo>
                    <a:lnTo>
                      <a:pt x="169" y="62"/>
                    </a:lnTo>
                    <a:lnTo>
                      <a:pt x="149" y="61"/>
                    </a:lnTo>
                    <a:lnTo>
                      <a:pt x="130" y="61"/>
                    </a:lnTo>
                    <a:lnTo>
                      <a:pt x="110" y="59"/>
                    </a:lnTo>
                    <a:lnTo>
                      <a:pt x="90" y="58"/>
                    </a:lnTo>
                    <a:lnTo>
                      <a:pt x="72" y="55"/>
                    </a:lnTo>
                    <a:lnTo>
                      <a:pt x="55" y="53"/>
                    </a:lnTo>
                    <a:lnTo>
                      <a:pt x="38" y="47"/>
                    </a:lnTo>
                    <a:lnTo>
                      <a:pt x="24" y="44"/>
                    </a:lnTo>
                    <a:lnTo>
                      <a:pt x="10" y="3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02" name="Freeform 79"/>
              <p:cNvSpPr>
                <a:spLocks/>
              </p:cNvSpPr>
              <p:nvPr/>
            </p:nvSpPr>
            <p:spPr bwMode="auto">
              <a:xfrm>
                <a:off x="1303" y="2752"/>
                <a:ext cx="107" cy="46"/>
              </a:xfrm>
              <a:custGeom>
                <a:avLst/>
                <a:gdLst>
                  <a:gd name="T0" fmla="*/ 215 w 215"/>
                  <a:gd name="T1" fmla="*/ 66 h 91"/>
                  <a:gd name="T2" fmla="*/ 178 w 215"/>
                  <a:gd name="T3" fmla="*/ 91 h 91"/>
                  <a:gd name="T4" fmla="*/ 165 w 215"/>
                  <a:gd name="T5" fmla="*/ 86 h 91"/>
                  <a:gd name="T6" fmla="*/ 155 w 215"/>
                  <a:gd name="T7" fmla="*/ 83 h 91"/>
                  <a:gd name="T8" fmla="*/ 142 w 215"/>
                  <a:gd name="T9" fmla="*/ 77 h 91"/>
                  <a:gd name="T10" fmla="*/ 130 w 215"/>
                  <a:gd name="T11" fmla="*/ 72 h 91"/>
                  <a:gd name="T12" fmla="*/ 117 w 215"/>
                  <a:gd name="T13" fmla="*/ 66 h 91"/>
                  <a:gd name="T14" fmla="*/ 107 w 215"/>
                  <a:gd name="T15" fmla="*/ 63 h 91"/>
                  <a:gd name="T16" fmla="*/ 96 w 215"/>
                  <a:gd name="T17" fmla="*/ 57 h 91"/>
                  <a:gd name="T18" fmla="*/ 85 w 215"/>
                  <a:gd name="T19" fmla="*/ 52 h 91"/>
                  <a:gd name="T20" fmla="*/ 73 w 215"/>
                  <a:gd name="T21" fmla="*/ 46 h 91"/>
                  <a:gd name="T22" fmla="*/ 60 w 215"/>
                  <a:gd name="T23" fmla="*/ 41 h 91"/>
                  <a:gd name="T24" fmla="*/ 49 w 215"/>
                  <a:gd name="T25" fmla="*/ 38 h 91"/>
                  <a:gd name="T26" fmla="*/ 38 w 215"/>
                  <a:gd name="T27" fmla="*/ 34 h 91"/>
                  <a:gd name="T28" fmla="*/ 28 w 215"/>
                  <a:gd name="T29" fmla="*/ 29 h 91"/>
                  <a:gd name="T30" fmla="*/ 18 w 215"/>
                  <a:gd name="T31" fmla="*/ 26 h 91"/>
                  <a:gd name="T32" fmla="*/ 8 w 215"/>
                  <a:gd name="T33" fmla="*/ 23 h 91"/>
                  <a:gd name="T34" fmla="*/ 0 w 215"/>
                  <a:gd name="T35" fmla="*/ 23 h 91"/>
                  <a:gd name="T36" fmla="*/ 6 w 215"/>
                  <a:gd name="T37" fmla="*/ 12 h 91"/>
                  <a:gd name="T38" fmla="*/ 15 w 215"/>
                  <a:gd name="T39" fmla="*/ 6 h 91"/>
                  <a:gd name="T40" fmla="*/ 28 w 215"/>
                  <a:gd name="T41" fmla="*/ 0 h 91"/>
                  <a:gd name="T42" fmla="*/ 43 w 215"/>
                  <a:gd name="T43" fmla="*/ 0 h 91"/>
                  <a:gd name="T44" fmla="*/ 59 w 215"/>
                  <a:gd name="T45" fmla="*/ 1 h 91"/>
                  <a:gd name="T46" fmla="*/ 77 w 215"/>
                  <a:gd name="T47" fmla="*/ 6 h 91"/>
                  <a:gd name="T48" fmla="*/ 96 w 215"/>
                  <a:gd name="T49" fmla="*/ 9 h 91"/>
                  <a:gd name="T50" fmla="*/ 114 w 215"/>
                  <a:gd name="T51" fmla="*/ 17 h 91"/>
                  <a:gd name="T52" fmla="*/ 131 w 215"/>
                  <a:gd name="T53" fmla="*/ 23 h 91"/>
                  <a:gd name="T54" fmla="*/ 148 w 215"/>
                  <a:gd name="T55" fmla="*/ 31 h 91"/>
                  <a:gd name="T56" fmla="*/ 164 w 215"/>
                  <a:gd name="T57" fmla="*/ 38 h 91"/>
                  <a:gd name="T58" fmla="*/ 181 w 215"/>
                  <a:gd name="T59" fmla="*/ 45 h 91"/>
                  <a:gd name="T60" fmla="*/ 192 w 215"/>
                  <a:gd name="T61" fmla="*/ 51 h 91"/>
                  <a:gd name="T62" fmla="*/ 202 w 215"/>
                  <a:gd name="T63" fmla="*/ 57 h 91"/>
                  <a:gd name="T64" fmla="*/ 210 w 215"/>
                  <a:gd name="T65" fmla="*/ 63 h 91"/>
                  <a:gd name="T66" fmla="*/ 215 w 215"/>
                  <a:gd name="T67" fmla="*/ 66 h 91"/>
                  <a:gd name="T68" fmla="*/ 215 w 215"/>
                  <a:gd name="T69" fmla="*/ 66 h 9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15"/>
                  <a:gd name="T106" fmla="*/ 0 h 91"/>
                  <a:gd name="T107" fmla="*/ 215 w 215"/>
                  <a:gd name="T108" fmla="*/ 91 h 9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15" h="91">
                    <a:moveTo>
                      <a:pt x="215" y="66"/>
                    </a:moveTo>
                    <a:lnTo>
                      <a:pt x="178" y="91"/>
                    </a:lnTo>
                    <a:lnTo>
                      <a:pt x="165" y="86"/>
                    </a:lnTo>
                    <a:lnTo>
                      <a:pt x="155" y="83"/>
                    </a:lnTo>
                    <a:lnTo>
                      <a:pt x="142" y="77"/>
                    </a:lnTo>
                    <a:lnTo>
                      <a:pt x="130" y="72"/>
                    </a:lnTo>
                    <a:lnTo>
                      <a:pt x="117" y="66"/>
                    </a:lnTo>
                    <a:lnTo>
                      <a:pt x="107" y="63"/>
                    </a:lnTo>
                    <a:lnTo>
                      <a:pt x="96" y="57"/>
                    </a:lnTo>
                    <a:lnTo>
                      <a:pt x="85" y="52"/>
                    </a:lnTo>
                    <a:lnTo>
                      <a:pt x="73" y="46"/>
                    </a:lnTo>
                    <a:lnTo>
                      <a:pt x="60" y="41"/>
                    </a:lnTo>
                    <a:lnTo>
                      <a:pt x="49" y="38"/>
                    </a:lnTo>
                    <a:lnTo>
                      <a:pt x="38" y="34"/>
                    </a:lnTo>
                    <a:lnTo>
                      <a:pt x="28" y="29"/>
                    </a:lnTo>
                    <a:lnTo>
                      <a:pt x="18" y="26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6" y="12"/>
                    </a:lnTo>
                    <a:lnTo>
                      <a:pt x="15" y="6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59" y="1"/>
                    </a:lnTo>
                    <a:lnTo>
                      <a:pt x="77" y="6"/>
                    </a:lnTo>
                    <a:lnTo>
                      <a:pt x="96" y="9"/>
                    </a:lnTo>
                    <a:lnTo>
                      <a:pt x="114" y="17"/>
                    </a:lnTo>
                    <a:lnTo>
                      <a:pt x="131" y="23"/>
                    </a:lnTo>
                    <a:lnTo>
                      <a:pt x="148" y="31"/>
                    </a:lnTo>
                    <a:lnTo>
                      <a:pt x="164" y="38"/>
                    </a:lnTo>
                    <a:lnTo>
                      <a:pt x="181" y="45"/>
                    </a:lnTo>
                    <a:lnTo>
                      <a:pt x="192" y="51"/>
                    </a:lnTo>
                    <a:lnTo>
                      <a:pt x="202" y="57"/>
                    </a:lnTo>
                    <a:lnTo>
                      <a:pt x="210" y="63"/>
                    </a:lnTo>
                    <a:lnTo>
                      <a:pt x="215" y="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03" name="Freeform 80"/>
              <p:cNvSpPr>
                <a:spLocks/>
              </p:cNvSpPr>
              <p:nvPr/>
            </p:nvSpPr>
            <p:spPr bwMode="auto">
              <a:xfrm>
                <a:off x="1471" y="2882"/>
                <a:ext cx="163" cy="113"/>
              </a:xfrm>
              <a:custGeom>
                <a:avLst/>
                <a:gdLst>
                  <a:gd name="T0" fmla="*/ 0 w 326"/>
                  <a:gd name="T1" fmla="*/ 0 h 226"/>
                  <a:gd name="T2" fmla="*/ 7 w 326"/>
                  <a:gd name="T3" fmla="*/ 0 h 226"/>
                  <a:gd name="T4" fmla="*/ 21 w 326"/>
                  <a:gd name="T5" fmla="*/ 8 h 226"/>
                  <a:gd name="T6" fmla="*/ 37 w 326"/>
                  <a:gd name="T7" fmla="*/ 19 h 226"/>
                  <a:gd name="T8" fmla="*/ 58 w 326"/>
                  <a:gd name="T9" fmla="*/ 33 h 226"/>
                  <a:gd name="T10" fmla="*/ 80 w 326"/>
                  <a:gd name="T11" fmla="*/ 50 h 226"/>
                  <a:gd name="T12" fmla="*/ 103 w 326"/>
                  <a:gd name="T13" fmla="*/ 68 h 226"/>
                  <a:gd name="T14" fmla="*/ 128 w 326"/>
                  <a:gd name="T15" fmla="*/ 90 h 226"/>
                  <a:gd name="T16" fmla="*/ 154 w 326"/>
                  <a:gd name="T17" fmla="*/ 112 h 226"/>
                  <a:gd name="T18" fmla="*/ 179 w 326"/>
                  <a:gd name="T19" fmla="*/ 133 h 226"/>
                  <a:gd name="T20" fmla="*/ 205 w 326"/>
                  <a:gd name="T21" fmla="*/ 155 h 226"/>
                  <a:gd name="T22" fmla="*/ 230 w 326"/>
                  <a:gd name="T23" fmla="*/ 175 h 226"/>
                  <a:gd name="T24" fmla="*/ 255 w 326"/>
                  <a:gd name="T25" fmla="*/ 197 h 226"/>
                  <a:gd name="T26" fmla="*/ 275 w 326"/>
                  <a:gd name="T27" fmla="*/ 214 h 226"/>
                  <a:gd name="T28" fmla="*/ 295 w 326"/>
                  <a:gd name="T29" fmla="*/ 226 h 226"/>
                  <a:gd name="T30" fmla="*/ 312 w 326"/>
                  <a:gd name="T31" fmla="*/ 226 h 226"/>
                  <a:gd name="T32" fmla="*/ 326 w 326"/>
                  <a:gd name="T33" fmla="*/ 226 h 226"/>
                  <a:gd name="T34" fmla="*/ 247 w 326"/>
                  <a:gd name="T35" fmla="*/ 226 h 226"/>
                  <a:gd name="T36" fmla="*/ 0 w 326"/>
                  <a:gd name="T37" fmla="*/ 0 h 226"/>
                  <a:gd name="T38" fmla="*/ 0 w 326"/>
                  <a:gd name="T39" fmla="*/ 0 h 2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6"/>
                  <a:gd name="T61" fmla="*/ 0 h 226"/>
                  <a:gd name="T62" fmla="*/ 326 w 326"/>
                  <a:gd name="T63" fmla="*/ 226 h 22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6" h="226">
                    <a:moveTo>
                      <a:pt x="0" y="0"/>
                    </a:moveTo>
                    <a:lnTo>
                      <a:pt x="7" y="0"/>
                    </a:lnTo>
                    <a:lnTo>
                      <a:pt x="21" y="8"/>
                    </a:lnTo>
                    <a:lnTo>
                      <a:pt x="37" y="19"/>
                    </a:lnTo>
                    <a:lnTo>
                      <a:pt x="58" y="33"/>
                    </a:lnTo>
                    <a:lnTo>
                      <a:pt x="80" y="50"/>
                    </a:lnTo>
                    <a:lnTo>
                      <a:pt x="103" y="68"/>
                    </a:lnTo>
                    <a:lnTo>
                      <a:pt x="128" y="90"/>
                    </a:lnTo>
                    <a:lnTo>
                      <a:pt x="154" y="112"/>
                    </a:lnTo>
                    <a:lnTo>
                      <a:pt x="179" y="133"/>
                    </a:lnTo>
                    <a:lnTo>
                      <a:pt x="205" y="155"/>
                    </a:lnTo>
                    <a:lnTo>
                      <a:pt x="230" y="175"/>
                    </a:lnTo>
                    <a:lnTo>
                      <a:pt x="255" y="197"/>
                    </a:lnTo>
                    <a:lnTo>
                      <a:pt x="275" y="214"/>
                    </a:lnTo>
                    <a:lnTo>
                      <a:pt x="295" y="226"/>
                    </a:lnTo>
                    <a:lnTo>
                      <a:pt x="312" y="226"/>
                    </a:lnTo>
                    <a:lnTo>
                      <a:pt x="326" y="226"/>
                    </a:lnTo>
                    <a:lnTo>
                      <a:pt x="247" y="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04" name="Freeform 81"/>
              <p:cNvSpPr>
                <a:spLocks/>
              </p:cNvSpPr>
              <p:nvPr/>
            </p:nvSpPr>
            <p:spPr bwMode="auto">
              <a:xfrm>
                <a:off x="1423" y="2348"/>
                <a:ext cx="106" cy="94"/>
              </a:xfrm>
              <a:custGeom>
                <a:avLst/>
                <a:gdLst>
                  <a:gd name="T0" fmla="*/ 131 w 212"/>
                  <a:gd name="T1" fmla="*/ 0 h 187"/>
                  <a:gd name="T2" fmla="*/ 0 w 212"/>
                  <a:gd name="T3" fmla="*/ 108 h 187"/>
                  <a:gd name="T4" fmla="*/ 3 w 212"/>
                  <a:gd name="T5" fmla="*/ 187 h 187"/>
                  <a:gd name="T6" fmla="*/ 162 w 212"/>
                  <a:gd name="T7" fmla="*/ 117 h 187"/>
                  <a:gd name="T8" fmla="*/ 212 w 212"/>
                  <a:gd name="T9" fmla="*/ 148 h 187"/>
                  <a:gd name="T10" fmla="*/ 131 w 212"/>
                  <a:gd name="T11" fmla="*/ 0 h 187"/>
                  <a:gd name="T12" fmla="*/ 131 w 212"/>
                  <a:gd name="T13" fmla="*/ 0 h 1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2"/>
                  <a:gd name="T22" fmla="*/ 0 h 187"/>
                  <a:gd name="T23" fmla="*/ 212 w 212"/>
                  <a:gd name="T24" fmla="*/ 187 h 1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2" h="187">
                    <a:moveTo>
                      <a:pt x="131" y="0"/>
                    </a:moveTo>
                    <a:lnTo>
                      <a:pt x="0" y="108"/>
                    </a:lnTo>
                    <a:lnTo>
                      <a:pt x="3" y="187"/>
                    </a:lnTo>
                    <a:lnTo>
                      <a:pt x="162" y="117"/>
                    </a:lnTo>
                    <a:lnTo>
                      <a:pt x="212" y="148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05" name="Freeform 82"/>
              <p:cNvSpPr>
                <a:spLocks/>
              </p:cNvSpPr>
              <p:nvPr/>
            </p:nvSpPr>
            <p:spPr bwMode="auto">
              <a:xfrm>
                <a:off x="577" y="2594"/>
                <a:ext cx="268" cy="268"/>
              </a:xfrm>
              <a:custGeom>
                <a:avLst/>
                <a:gdLst>
                  <a:gd name="T0" fmla="*/ 293 w 536"/>
                  <a:gd name="T1" fmla="*/ 0 h 537"/>
                  <a:gd name="T2" fmla="*/ 0 w 536"/>
                  <a:gd name="T3" fmla="*/ 127 h 537"/>
                  <a:gd name="T4" fmla="*/ 130 w 536"/>
                  <a:gd name="T5" fmla="*/ 146 h 537"/>
                  <a:gd name="T6" fmla="*/ 19 w 536"/>
                  <a:gd name="T7" fmla="*/ 219 h 537"/>
                  <a:gd name="T8" fmla="*/ 188 w 536"/>
                  <a:gd name="T9" fmla="*/ 203 h 537"/>
                  <a:gd name="T10" fmla="*/ 118 w 536"/>
                  <a:gd name="T11" fmla="*/ 316 h 537"/>
                  <a:gd name="T12" fmla="*/ 237 w 536"/>
                  <a:gd name="T13" fmla="*/ 341 h 537"/>
                  <a:gd name="T14" fmla="*/ 127 w 536"/>
                  <a:gd name="T15" fmla="*/ 440 h 537"/>
                  <a:gd name="T16" fmla="*/ 280 w 536"/>
                  <a:gd name="T17" fmla="*/ 431 h 537"/>
                  <a:gd name="T18" fmla="*/ 318 w 536"/>
                  <a:gd name="T19" fmla="*/ 537 h 537"/>
                  <a:gd name="T20" fmla="*/ 536 w 536"/>
                  <a:gd name="T21" fmla="*/ 191 h 537"/>
                  <a:gd name="T22" fmla="*/ 299 w 536"/>
                  <a:gd name="T23" fmla="*/ 149 h 537"/>
                  <a:gd name="T24" fmla="*/ 293 w 536"/>
                  <a:gd name="T25" fmla="*/ 0 h 537"/>
                  <a:gd name="T26" fmla="*/ 293 w 536"/>
                  <a:gd name="T27" fmla="*/ 0 h 5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36"/>
                  <a:gd name="T43" fmla="*/ 0 h 537"/>
                  <a:gd name="T44" fmla="*/ 536 w 536"/>
                  <a:gd name="T45" fmla="*/ 537 h 53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36" h="537">
                    <a:moveTo>
                      <a:pt x="293" y="0"/>
                    </a:moveTo>
                    <a:lnTo>
                      <a:pt x="0" y="127"/>
                    </a:lnTo>
                    <a:lnTo>
                      <a:pt x="130" y="146"/>
                    </a:lnTo>
                    <a:lnTo>
                      <a:pt x="19" y="219"/>
                    </a:lnTo>
                    <a:lnTo>
                      <a:pt x="188" y="203"/>
                    </a:lnTo>
                    <a:lnTo>
                      <a:pt x="118" y="316"/>
                    </a:lnTo>
                    <a:lnTo>
                      <a:pt x="237" y="341"/>
                    </a:lnTo>
                    <a:lnTo>
                      <a:pt x="127" y="440"/>
                    </a:lnTo>
                    <a:lnTo>
                      <a:pt x="280" y="431"/>
                    </a:lnTo>
                    <a:lnTo>
                      <a:pt x="318" y="537"/>
                    </a:lnTo>
                    <a:lnTo>
                      <a:pt x="536" y="191"/>
                    </a:lnTo>
                    <a:lnTo>
                      <a:pt x="299" y="149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06" name="Freeform 83"/>
              <p:cNvSpPr>
                <a:spLocks/>
              </p:cNvSpPr>
              <p:nvPr/>
            </p:nvSpPr>
            <p:spPr bwMode="auto">
              <a:xfrm>
                <a:off x="815" y="2571"/>
                <a:ext cx="599" cy="366"/>
              </a:xfrm>
              <a:custGeom>
                <a:avLst/>
                <a:gdLst>
                  <a:gd name="T0" fmla="*/ 309 w 1196"/>
                  <a:gd name="T1" fmla="*/ 128 h 732"/>
                  <a:gd name="T2" fmla="*/ 0 w 1196"/>
                  <a:gd name="T3" fmla="*/ 247 h 732"/>
                  <a:gd name="T4" fmla="*/ 110 w 1196"/>
                  <a:gd name="T5" fmla="*/ 266 h 732"/>
                  <a:gd name="T6" fmla="*/ 45 w 1196"/>
                  <a:gd name="T7" fmla="*/ 543 h 732"/>
                  <a:gd name="T8" fmla="*/ 206 w 1196"/>
                  <a:gd name="T9" fmla="*/ 303 h 732"/>
                  <a:gd name="T10" fmla="*/ 206 w 1196"/>
                  <a:gd name="T11" fmla="*/ 575 h 732"/>
                  <a:gd name="T12" fmla="*/ 337 w 1196"/>
                  <a:gd name="T13" fmla="*/ 410 h 732"/>
                  <a:gd name="T14" fmla="*/ 373 w 1196"/>
                  <a:gd name="T15" fmla="*/ 651 h 732"/>
                  <a:gd name="T16" fmla="*/ 475 w 1196"/>
                  <a:gd name="T17" fmla="*/ 537 h 732"/>
                  <a:gd name="T18" fmla="*/ 871 w 1196"/>
                  <a:gd name="T19" fmla="*/ 657 h 732"/>
                  <a:gd name="T20" fmla="*/ 1196 w 1196"/>
                  <a:gd name="T21" fmla="*/ 732 h 732"/>
                  <a:gd name="T22" fmla="*/ 1196 w 1196"/>
                  <a:gd name="T23" fmla="*/ 512 h 732"/>
                  <a:gd name="T24" fmla="*/ 1068 w 1196"/>
                  <a:gd name="T25" fmla="*/ 468 h 732"/>
                  <a:gd name="T26" fmla="*/ 1049 w 1196"/>
                  <a:gd name="T27" fmla="*/ 543 h 732"/>
                  <a:gd name="T28" fmla="*/ 702 w 1196"/>
                  <a:gd name="T29" fmla="*/ 434 h 732"/>
                  <a:gd name="T30" fmla="*/ 815 w 1196"/>
                  <a:gd name="T31" fmla="*/ 343 h 732"/>
                  <a:gd name="T32" fmla="*/ 944 w 1196"/>
                  <a:gd name="T33" fmla="*/ 368 h 732"/>
                  <a:gd name="T34" fmla="*/ 952 w 1196"/>
                  <a:gd name="T35" fmla="*/ 323 h 732"/>
                  <a:gd name="T36" fmla="*/ 1131 w 1196"/>
                  <a:gd name="T37" fmla="*/ 342 h 732"/>
                  <a:gd name="T38" fmla="*/ 1177 w 1196"/>
                  <a:gd name="T39" fmla="*/ 294 h 732"/>
                  <a:gd name="T40" fmla="*/ 987 w 1196"/>
                  <a:gd name="T41" fmla="*/ 187 h 732"/>
                  <a:gd name="T42" fmla="*/ 1085 w 1196"/>
                  <a:gd name="T43" fmla="*/ 153 h 732"/>
                  <a:gd name="T44" fmla="*/ 783 w 1196"/>
                  <a:gd name="T45" fmla="*/ 0 h 732"/>
                  <a:gd name="T46" fmla="*/ 637 w 1196"/>
                  <a:gd name="T47" fmla="*/ 290 h 732"/>
                  <a:gd name="T48" fmla="*/ 569 w 1196"/>
                  <a:gd name="T49" fmla="*/ 196 h 732"/>
                  <a:gd name="T50" fmla="*/ 416 w 1196"/>
                  <a:gd name="T51" fmla="*/ 238 h 732"/>
                  <a:gd name="T52" fmla="*/ 309 w 1196"/>
                  <a:gd name="T53" fmla="*/ 128 h 732"/>
                  <a:gd name="T54" fmla="*/ 309 w 1196"/>
                  <a:gd name="T55" fmla="*/ 128 h 7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96"/>
                  <a:gd name="T85" fmla="*/ 0 h 732"/>
                  <a:gd name="T86" fmla="*/ 1196 w 1196"/>
                  <a:gd name="T87" fmla="*/ 732 h 7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96" h="732">
                    <a:moveTo>
                      <a:pt x="309" y="128"/>
                    </a:moveTo>
                    <a:lnTo>
                      <a:pt x="0" y="247"/>
                    </a:lnTo>
                    <a:lnTo>
                      <a:pt x="110" y="266"/>
                    </a:lnTo>
                    <a:lnTo>
                      <a:pt x="45" y="543"/>
                    </a:lnTo>
                    <a:lnTo>
                      <a:pt x="206" y="303"/>
                    </a:lnTo>
                    <a:lnTo>
                      <a:pt x="206" y="575"/>
                    </a:lnTo>
                    <a:lnTo>
                      <a:pt x="337" y="410"/>
                    </a:lnTo>
                    <a:lnTo>
                      <a:pt x="373" y="651"/>
                    </a:lnTo>
                    <a:lnTo>
                      <a:pt x="475" y="537"/>
                    </a:lnTo>
                    <a:lnTo>
                      <a:pt x="871" y="657"/>
                    </a:lnTo>
                    <a:lnTo>
                      <a:pt x="1196" y="732"/>
                    </a:lnTo>
                    <a:lnTo>
                      <a:pt x="1196" y="512"/>
                    </a:lnTo>
                    <a:lnTo>
                      <a:pt x="1068" y="468"/>
                    </a:lnTo>
                    <a:lnTo>
                      <a:pt x="1049" y="543"/>
                    </a:lnTo>
                    <a:lnTo>
                      <a:pt x="702" y="434"/>
                    </a:lnTo>
                    <a:lnTo>
                      <a:pt x="815" y="343"/>
                    </a:lnTo>
                    <a:lnTo>
                      <a:pt x="944" y="368"/>
                    </a:lnTo>
                    <a:lnTo>
                      <a:pt x="952" y="323"/>
                    </a:lnTo>
                    <a:lnTo>
                      <a:pt x="1131" y="342"/>
                    </a:lnTo>
                    <a:lnTo>
                      <a:pt x="1177" y="294"/>
                    </a:lnTo>
                    <a:lnTo>
                      <a:pt x="987" y="187"/>
                    </a:lnTo>
                    <a:lnTo>
                      <a:pt x="1085" y="153"/>
                    </a:lnTo>
                    <a:lnTo>
                      <a:pt x="783" y="0"/>
                    </a:lnTo>
                    <a:lnTo>
                      <a:pt x="637" y="290"/>
                    </a:lnTo>
                    <a:lnTo>
                      <a:pt x="569" y="196"/>
                    </a:lnTo>
                    <a:lnTo>
                      <a:pt x="416" y="238"/>
                    </a:lnTo>
                    <a:lnTo>
                      <a:pt x="309" y="128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707" name="Freeform 84"/>
              <p:cNvSpPr>
                <a:spLocks/>
              </p:cNvSpPr>
              <p:nvPr/>
            </p:nvSpPr>
            <p:spPr bwMode="auto">
              <a:xfrm>
                <a:off x="1345" y="2454"/>
                <a:ext cx="397" cy="330"/>
              </a:xfrm>
              <a:custGeom>
                <a:avLst/>
                <a:gdLst>
                  <a:gd name="T0" fmla="*/ 261 w 792"/>
                  <a:gd name="T1" fmla="*/ 25 h 659"/>
                  <a:gd name="T2" fmla="*/ 483 w 792"/>
                  <a:gd name="T3" fmla="*/ 178 h 659"/>
                  <a:gd name="T4" fmla="*/ 622 w 792"/>
                  <a:gd name="T5" fmla="*/ 49 h 659"/>
                  <a:gd name="T6" fmla="*/ 658 w 792"/>
                  <a:gd name="T7" fmla="*/ 73 h 659"/>
                  <a:gd name="T8" fmla="*/ 628 w 792"/>
                  <a:gd name="T9" fmla="*/ 122 h 659"/>
                  <a:gd name="T10" fmla="*/ 712 w 792"/>
                  <a:gd name="T11" fmla="*/ 136 h 659"/>
                  <a:gd name="T12" fmla="*/ 554 w 792"/>
                  <a:gd name="T13" fmla="*/ 187 h 659"/>
                  <a:gd name="T14" fmla="*/ 692 w 792"/>
                  <a:gd name="T15" fmla="*/ 243 h 659"/>
                  <a:gd name="T16" fmla="*/ 548 w 792"/>
                  <a:gd name="T17" fmla="*/ 297 h 659"/>
                  <a:gd name="T18" fmla="*/ 706 w 792"/>
                  <a:gd name="T19" fmla="*/ 347 h 659"/>
                  <a:gd name="T20" fmla="*/ 560 w 792"/>
                  <a:gd name="T21" fmla="*/ 456 h 659"/>
                  <a:gd name="T22" fmla="*/ 792 w 792"/>
                  <a:gd name="T23" fmla="*/ 512 h 659"/>
                  <a:gd name="T24" fmla="*/ 628 w 792"/>
                  <a:gd name="T25" fmla="*/ 659 h 659"/>
                  <a:gd name="T26" fmla="*/ 314 w 792"/>
                  <a:gd name="T27" fmla="*/ 487 h 659"/>
                  <a:gd name="T28" fmla="*/ 353 w 792"/>
                  <a:gd name="T29" fmla="*/ 368 h 659"/>
                  <a:gd name="T30" fmla="*/ 268 w 792"/>
                  <a:gd name="T31" fmla="*/ 362 h 659"/>
                  <a:gd name="T32" fmla="*/ 353 w 792"/>
                  <a:gd name="T33" fmla="*/ 297 h 659"/>
                  <a:gd name="T34" fmla="*/ 224 w 792"/>
                  <a:gd name="T35" fmla="*/ 297 h 659"/>
                  <a:gd name="T36" fmla="*/ 237 w 792"/>
                  <a:gd name="T37" fmla="*/ 212 h 659"/>
                  <a:gd name="T38" fmla="*/ 102 w 792"/>
                  <a:gd name="T39" fmla="*/ 209 h 659"/>
                  <a:gd name="T40" fmla="*/ 0 w 792"/>
                  <a:gd name="T41" fmla="*/ 46 h 659"/>
                  <a:gd name="T42" fmla="*/ 32 w 792"/>
                  <a:gd name="T43" fmla="*/ 0 h 659"/>
                  <a:gd name="T44" fmla="*/ 114 w 792"/>
                  <a:gd name="T45" fmla="*/ 142 h 659"/>
                  <a:gd name="T46" fmla="*/ 261 w 792"/>
                  <a:gd name="T47" fmla="*/ 25 h 659"/>
                  <a:gd name="T48" fmla="*/ 261 w 792"/>
                  <a:gd name="T49" fmla="*/ 25 h 65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92"/>
                  <a:gd name="T76" fmla="*/ 0 h 659"/>
                  <a:gd name="T77" fmla="*/ 792 w 792"/>
                  <a:gd name="T78" fmla="*/ 659 h 65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92" h="659">
                    <a:moveTo>
                      <a:pt x="261" y="25"/>
                    </a:moveTo>
                    <a:lnTo>
                      <a:pt x="483" y="178"/>
                    </a:lnTo>
                    <a:lnTo>
                      <a:pt x="622" y="49"/>
                    </a:lnTo>
                    <a:lnTo>
                      <a:pt x="658" y="73"/>
                    </a:lnTo>
                    <a:lnTo>
                      <a:pt x="628" y="122"/>
                    </a:lnTo>
                    <a:lnTo>
                      <a:pt x="712" y="136"/>
                    </a:lnTo>
                    <a:lnTo>
                      <a:pt x="554" y="187"/>
                    </a:lnTo>
                    <a:lnTo>
                      <a:pt x="692" y="243"/>
                    </a:lnTo>
                    <a:lnTo>
                      <a:pt x="548" y="297"/>
                    </a:lnTo>
                    <a:lnTo>
                      <a:pt x="706" y="347"/>
                    </a:lnTo>
                    <a:lnTo>
                      <a:pt x="560" y="456"/>
                    </a:lnTo>
                    <a:lnTo>
                      <a:pt x="792" y="512"/>
                    </a:lnTo>
                    <a:lnTo>
                      <a:pt x="628" y="659"/>
                    </a:lnTo>
                    <a:lnTo>
                      <a:pt x="314" y="487"/>
                    </a:lnTo>
                    <a:lnTo>
                      <a:pt x="353" y="368"/>
                    </a:lnTo>
                    <a:lnTo>
                      <a:pt x="268" y="362"/>
                    </a:lnTo>
                    <a:lnTo>
                      <a:pt x="353" y="297"/>
                    </a:lnTo>
                    <a:lnTo>
                      <a:pt x="224" y="297"/>
                    </a:lnTo>
                    <a:lnTo>
                      <a:pt x="237" y="212"/>
                    </a:lnTo>
                    <a:lnTo>
                      <a:pt x="102" y="209"/>
                    </a:lnTo>
                    <a:lnTo>
                      <a:pt x="0" y="46"/>
                    </a:lnTo>
                    <a:lnTo>
                      <a:pt x="32" y="0"/>
                    </a:lnTo>
                    <a:lnTo>
                      <a:pt x="114" y="142"/>
                    </a:lnTo>
                    <a:lnTo>
                      <a:pt x="261" y="25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6" name="Group 85"/>
            <p:cNvGrpSpPr>
              <a:grpSpLocks/>
            </p:cNvGrpSpPr>
            <p:nvPr/>
          </p:nvGrpSpPr>
          <p:grpSpPr bwMode="auto">
            <a:xfrm flipH="1">
              <a:off x="4975" y="2843"/>
              <a:ext cx="294" cy="295"/>
              <a:chOff x="3776" y="2514"/>
              <a:chExt cx="395" cy="404"/>
            </a:xfrm>
          </p:grpSpPr>
          <p:sp>
            <p:nvSpPr>
              <p:cNvPr id="19521" name="Freeform 86"/>
              <p:cNvSpPr>
                <a:spLocks/>
              </p:cNvSpPr>
              <p:nvPr/>
            </p:nvSpPr>
            <p:spPr bwMode="auto">
              <a:xfrm>
                <a:off x="3902" y="2729"/>
                <a:ext cx="55" cy="38"/>
              </a:xfrm>
              <a:custGeom>
                <a:avLst/>
                <a:gdLst>
                  <a:gd name="T0" fmla="*/ 0 w 326"/>
                  <a:gd name="T1" fmla="*/ 0 h 223"/>
                  <a:gd name="T2" fmla="*/ 0 w 326"/>
                  <a:gd name="T3" fmla="*/ 31 h 223"/>
                  <a:gd name="T4" fmla="*/ 255 w 326"/>
                  <a:gd name="T5" fmla="*/ 223 h 223"/>
                  <a:gd name="T6" fmla="*/ 326 w 326"/>
                  <a:gd name="T7" fmla="*/ 205 h 223"/>
                  <a:gd name="T8" fmla="*/ 74 w 326"/>
                  <a:gd name="T9" fmla="*/ 17 h 223"/>
                  <a:gd name="T10" fmla="*/ 0 w 326"/>
                  <a:gd name="T11" fmla="*/ 0 h 223"/>
                  <a:gd name="T12" fmla="*/ 0 w 326"/>
                  <a:gd name="T13" fmla="*/ 0 h 2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6"/>
                  <a:gd name="T22" fmla="*/ 0 h 223"/>
                  <a:gd name="T23" fmla="*/ 326 w 326"/>
                  <a:gd name="T24" fmla="*/ 223 h 2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6" h="223">
                    <a:moveTo>
                      <a:pt x="0" y="0"/>
                    </a:moveTo>
                    <a:lnTo>
                      <a:pt x="0" y="31"/>
                    </a:lnTo>
                    <a:lnTo>
                      <a:pt x="255" y="223"/>
                    </a:lnTo>
                    <a:lnTo>
                      <a:pt x="326" y="205"/>
                    </a:lnTo>
                    <a:lnTo>
                      <a:pt x="74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22" name="Freeform 87"/>
              <p:cNvSpPr>
                <a:spLocks/>
              </p:cNvSpPr>
              <p:nvPr/>
            </p:nvSpPr>
            <p:spPr bwMode="auto">
              <a:xfrm>
                <a:off x="3863" y="2737"/>
                <a:ext cx="307" cy="181"/>
              </a:xfrm>
              <a:custGeom>
                <a:avLst/>
                <a:gdLst>
                  <a:gd name="T0" fmla="*/ 0 w 1843"/>
                  <a:gd name="T1" fmla="*/ 0 h 1085"/>
                  <a:gd name="T2" fmla="*/ 7 w 1843"/>
                  <a:gd name="T3" fmla="*/ 38 h 1085"/>
                  <a:gd name="T4" fmla="*/ 53 w 1843"/>
                  <a:gd name="T5" fmla="*/ 70 h 1085"/>
                  <a:gd name="T6" fmla="*/ 256 w 1843"/>
                  <a:gd name="T7" fmla="*/ 166 h 1085"/>
                  <a:gd name="T8" fmla="*/ 787 w 1843"/>
                  <a:gd name="T9" fmla="*/ 467 h 1085"/>
                  <a:gd name="T10" fmla="*/ 885 w 1843"/>
                  <a:gd name="T11" fmla="*/ 525 h 1085"/>
                  <a:gd name="T12" fmla="*/ 1107 w 1843"/>
                  <a:gd name="T13" fmla="*/ 651 h 1085"/>
                  <a:gd name="T14" fmla="*/ 1378 w 1843"/>
                  <a:gd name="T15" fmla="*/ 860 h 1085"/>
                  <a:gd name="T16" fmla="*/ 1623 w 1843"/>
                  <a:gd name="T17" fmla="*/ 1051 h 1085"/>
                  <a:gd name="T18" fmla="*/ 1651 w 1843"/>
                  <a:gd name="T19" fmla="*/ 1062 h 1085"/>
                  <a:gd name="T20" fmla="*/ 1701 w 1843"/>
                  <a:gd name="T21" fmla="*/ 1077 h 1085"/>
                  <a:gd name="T22" fmla="*/ 1747 w 1843"/>
                  <a:gd name="T23" fmla="*/ 1085 h 1085"/>
                  <a:gd name="T24" fmla="*/ 1795 w 1843"/>
                  <a:gd name="T25" fmla="*/ 1080 h 1085"/>
                  <a:gd name="T26" fmla="*/ 1843 w 1843"/>
                  <a:gd name="T27" fmla="*/ 1048 h 1085"/>
                  <a:gd name="T28" fmla="*/ 1833 w 1843"/>
                  <a:gd name="T29" fmla="*/ 1042 h 1085"/>
                  <a:gd name="T30" fmla="*/ 1777 w 1843"/>
                  <a:gd name="T31" fmla="*/ 1055 h 1085"/>
                  <a:gd name="T32" fmla="*/ 1533 w 1843"/>
                  <a:gd name="T33" fmla="*/ 902 h 1085"/>
                  <a:gd name="T34" fmla="*/ 1598 w 1843"/>
                  <a:gd name="T35" fmla="*/ 924 h 1085"/>
                  <a:gd name="T36" fmla="*/ 1636 w 1843"/>
                  <a:gd name="T37" fmla="*/ 932 h 1085"/>
                  <a:gd name="T38" fmla="*/ 1675 w 1843"/>
                  <a:gd name="T39" fmla="*/ 935 h 1085"/>
                  <a:gd name="T40" fmla="*/ 1717 w 1843"/>
                  <a:gd name="T41" fmla="*/ 934 h 1085"/>
                  <a:gd name="T42" fmla="*/ 1762 w 1843"/>
                  <a:gd name="T43" fmla="*/ 906 h 1085"/>
                  <a:gd name="T44" fmla="*/ 1762 w 1843"/>
                  <a:gd name="T45" fmla="*/ 898 h 1085"/>
                  <a:gd name="T46" fmla="*/ 1743 w 1843"/>
                  <a:gd name="T47" fmla="*/ 898 h 1085"/>
                  <a:gd name="T48" fmla="*/ 1698 w 1843"/>
                  <a:gd name="T49" fmla="*/ 912 h 1085"/>
                  <a:gd name="T50" fmla="*/ 1138 w 1843"/>
                  <a:gd name="T51" fmla="*/ 589 h 1085"/>
                  <a:gd name="T52" fmla="*/ 776 w 1843"/>
                  <a:gd name="T53" fmla="*/ 371 h 1085"/>
                  <a:gd name="T54" fmla="*/ 405 w 1843"/>
                  <a:gd name="T55" fmla="*/ 196 h 1085"/>
                  <a:gd name="T56" fmla="*/ 0 w 1843"/>
                  <a:gd name="T57" fmla="*/ 0 h 1085"/>
                  <a:gd name="T58" fmla="*/ 0 w 1843"/>
                  <a:gd name="T59" fmla="*/ 0 h 108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843"/>
                  <a:gd name="T91" fmla="*/ 0 h 1085"/>
                  <a:gd name="T92" fmla="*/ 1843 w 1843"/>
                  <a:gd name="T93" fmla="*/ 1085 h 108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843" h="1085">
                    <a:moveTo>
                      <a:pt x="0" y="0"/>
                    </a:moveTo>
                    <a:lnTo>
                      <a:pt x="7" y="38"/>
                    </a:lnTo>
                    <a:lnTo>
                      <a:pt x="53" y="70"/>
                    </a:lnTo>
                    <a:lnTo>
                      <a:pt x="256" y="166"/>
                    </a:lnTo>
                    <a:lnTo>
                      <a:pt x="787" y="467"/>
                    </a:lnTo>
                    <a:lnTo>
                      <a:pt x="885" y="525"/>
                    </a:lnTo>
                    <a:lnTo>
                      <a:pt x="1107" y="651"/>
                    </a:lnTo>
                    <a:lnTo>
                      <a:pt x="1378" y="860"/>
                    </a:lnTo>
                    <a:lnTo>
                      <a:pt x="1623" y="1051"/>
                    </a:lnTo>
                    <a:lnTo>
                      <a:pt x="1651" y="1062"/>
                    </a:lnTo>
                    <a:lnTo>
                      <a:pt x="1701" y="1077"/>
                    </a:lnTo>
                    <a:lnTo>
                      <a:pt x="1747" y="1085"/>
                    </a:lnTo>
                    <a:lnTo>
                      <a:pt x="1795" y="1080"/>
                    </a:lnTo>
                    <a:lnTo>
                      <a:pt x="1843" y="1048"/>
                    </a:lnTo>
                    <a:lnTo>
                      <a:pt x="1833" y="1042"/>
                    </a:lnTo>
                    <a:lnTo>
                      <a:pt x="1777" y="1055"/>
                    </a:lnTo>
                    <a:lnTo>
                      <a:pt x="1533" y="902"/>
                    </a:lnTo>
                    <a:lnTo>
                      <a:pt x="1598" y="924"/>
                    </a:lnTo>
                    <a:lnTo>
                      <a:pt x="1636" y="932"/>
                    </a:lnTo>
                    <a:lnTo>
                      <a:pt x="1675" y="935"/>
                    </a:lnTo>
                    <a:lnTo>
                      <a:pt x="1717" y="934"/>
                    </a:lnTo>
                    <a:lnTo>
                      <a:pt x="1762" y="906"/>
                    </a:lnTo>
                    <a:lnTo>
                      <a:pt x="1762" y="898"/>
                    </a:lnTo>
                    <a:lnTo>
                      <a:pt x="1743" y="898"/>
                    </a:lnTo>
                    <a:lnTo>
                      <a:pt x="1698" y="912"/>
                    </a:lnTo>
                    <a:lnTo>
                      <a:pt x="1138" y="589"/>
                    </a:lnTo>
                    <a:lnTo>
                      <a:pt x="776" y="371"/>
                    </a:lnTo>
                    <a:lnTo>
                      <a:pt x="405" y="1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23" name="Freeform 88"/>
              <p:cNvSpPr>
                <a:spLocks/>
              </p:cNvSpPr>
              <p:nvPr/>
            </p:nvSpPr>
            <p:spPr bwMode="auto">
              <a:xfrm>
                <a:off x="3952" y="2746"/>
                <a:ext cx="75" cy="65"/>
              </a:xfrm>
              <a:custGeom>
                <a:avLst/>
                <a:gdLst>
                  <a:gd name="T0" fmla="*/ 79 w 454"/>
                  <a:gd name="T1" fmla="*/ 0 h 386"/>
                  <a:gd name="T2" fmla="*/ 53 w 454"/>
                  <a:gd name="T3" fmla="*/ 23 h 386"/>
                  <a:gd name="T4" fmla="*/ 13 w 454"/>
                  <a:gd name="T5" fmla="*/ 106 h 386"/>
                  <a:gd name="T6" fmla="*/ 0 w 454"/>
                  <a:gd name="T7" fmla="*/ 178 h 386"/>
                  <a:gd name="T8" fmla="*/ 10 w 454"/>
                  <a:gd name="T9" fmla="*/ 222 h 386"/>
                  <a:gd name="T10" fmla="*/ 32 w 454"/>
                  <a:gd name="T11" fmla="*/ 243 h 386"/>
                  <a:gd name="T12" fmla="*/ 138 w 454"/>
                  <a:gd name="T13" fmla="*/ 299 h 386"/>
                  <a:gd name="T14" fmla="*/ 224 w 454"/>
                  <a:gd name="T15" fmla="*/ 346 h 386"/>
                  <a:gd name="T16" fmla="*/ 388 w 454"/>
                  <a:gd name="T17" fmla="*/ 386 h 386"/>
                  <a:gd name="T18" fmla="*/ 454 w 454"/>
                  <a:gd name="T19" fmla="*/ 356 h 386"/>
                  <a:gd name="T20" fmla="*/ 447 w 454"/>
                  <a:gd name="T21" fmla="*/ 298 h 386"/>
                  <a:gd name="T22" fmla="*/ 396 w 454"/>
                  <a:gd name="T23" fmla="*/ 164 h 386"/>
                  <a:gd name="T24" fmla="*/ 407 w 454"/>
                  <a:gd name="T25" fmla="*/ 117 h 386"/>
                  <a:gd name="T26" fmla="*/ 265 w 454"/>
                  <a:gd name="T27" fmla="*/ 22 h 386"/>
                  <a:gd name="T28" fmla="*/ 79 w 454"/>
                  <a:gd name="T29" fmla="*/ 0 h 386"/>
                  <a:gd name="T30" fmla="*/ 79 w 454"/>
                  <a:gd name="T31" fmla="*/ 0 h 38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54"/>
                  <a:gd name="T49" fmla="*/ 0 h 386"/>
                  <a:gd name="T50" fmla="*/ 454 w 454"/>
                  <a:gd name="T51" fmla="*/ 386 h 38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54" h="386">
                    <a:moveTo>
                      <a:pt x="79" y="0"/>
                    </a:moveTo>
                    <a:lnTo>
                      <a:pt x="53" y="23"/>
                    </a:lnTo>
                    <a:lnTo>
                      <a:pt x="13" y="106"/>
                    </a:lnTo>
                    <a:lnTo>
                      <a:pt x="0" y="178"/>
                    </a:lnTo>
                    <a:lnTo>
                      <a:pt x="10" y="222"/>
                    </a:lnTo>
                    <a:lnTo>
                      <a:pt x="32" y="243"/>
                    </a:lnTo>
                    <a:lnTo>
                      <a:pt x="138" y="299"/>
                    </a:lnTo>
                    <a:lnTo>
                      <a:pt x="224" y="346"/>
                    </a:lnTo>
                    <a:lnTo>
                      <a:pt x="388" y="386"/>
                    </a:lnTo>
                    <a:lnTo>
                      <a:pt x="454" y="356"/>
                    </a:lnTo>
                    <a:lnTo>
                      <a:pt x="447" y="298"/>
                    </a:lnTo>
                    <a:lnTo>
                      <a:pt x="396" y="164"/>
                    </a:lnTo>
                    <a:lnTo>
                      <a:pt x="407" y="117"/>
                    </a:lnTo>
                    <a:lnTo>
                      <a:pt x="265" y="2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D1BDB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24" name="Freeform 89"/>
              <p:cNvSpPr>
                <a:spLocks/>
              </p:cNvSpPr>
              <p:nvPr/>
            </p:nvSpPr>
            <p:spPr bwMode="auto">
              <a:xfrm>
                <a:off x="3988" y="2795"/>
                <a:ext cx="52" cy="32"/>
              </a:xfrm>
              <a:custGeom>
                <a:avLst/>
                <a:gdLst>
                  <a:gd name="T0" fmla="*/ 0 w 312"/>
                  <a:gd name="T1" fmla="*/ 63 h 189"/>
                  <a:gd name="T2" fmla="*/ 44 w 312"/>
                  <a:gd name="T3" fmla="*/ 87 h 189"/>
                  <a:gd name="T4" fmla="*/ 125 w 312"/>
                  <a:gd name="T5" fmla="*/ 137 h 189"/>
                  <a:gd name="T6" fmla="*/ 165 w 312"/>
                  <a:gd name="T7" fmla="*/ 132 h 189"/>
                  <a:gd name="T8" fmla="*/ 165 w 312"/>
                  <a:gd name="T9" fmla="*/ 124 h 189"/>
                  <a:gd name="T10" fmla="*/ 254 w 312"/>
                  <a:gd name="T11" fmla="*/ 173 h 189"/>
                  <a:gd name="T12" fmla="*/ 312 w 312"/>
                  <a:gd name="T13" fmla="*/ 189 h 189"/>
                  <a:gd name="T14" fmla="*/ 303 w 312"/>
                  <a:gd name="T15" fmla="*/ 128 h 189"/>
                  <a:gd name="T16" fmla="*/ 238 w 312"/>
                  <a:gd name="T17" fmla="*/ 61 h 189"/>
                  <a:gd name="T18" fmla="*/ 169 w 312"/>
                  <a:gd name="T19" fmla="*/ 72 h 189"/>
                  <a:gd name="T20" fmla="*/ 77 w 312"/>
                  <a:gd name="T21" fmla="*/ 2 h 189"/>
                  <a:gd name="T22" fmla="*/ 53 w 312"/>
                  <a:gd name="T23" fmla="*/ 0 h 189"/>
                  <a:gd name="T24" fmla="*/ 9 w 312"/>
                  <a:gd name="T25" fmla="*/ 32 h 189"/>
                  <a:gd name="T26" fmla="*/ 0 w 312"/>
                  <a:gd name="T27" fmla="*/ 63 h 189"/>
                  <a:gd name="T28" fmla="*/ 0 w 312"/>
                  <a:gd name="T29" fmla="*/ 63 h 18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2"/>
                  <a:gd name="T46" fmla="*/ 0 h 189"/>
                  <a:gd name="T47" fmla="*/ 312 w 312"/>
                  <a:gd name="T48" fmla="*/ 189 h 18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2" h="189">
                    <a:moveTo>
                      <a:pt x="0" y="63"/>
                    </a:moveTo>
                    <a:lnTo>
                      <a:pt x="44" y="87"/>
                    </a:lnTo>
                    <a:lnTo>
                      <a:pt x="125" y="137"/>
                    </a:lnTo>
                    <a:lnTo>
                      <a:pt x="165" y="132"/>
                    </a:lnTo>
                    <a:lnTo>
                      <a:pt x="165" y="124"/>
                    </a:lnTo>
                    <a:lnTo>
                      <a:pt x="254" y="173"/>
                    </a:lnTo>
                    <a:lnTo>
                      <a:pt x="312" y="189"/>
                    </a:lnTo>
                    <a:lnTo>
                      <a:pt x="303" y="128"/>
                    </a:lnTo>
                    <a:lnTo>
                      <a:pt x="238" y="61"/>
                    </a:lnTo>
                    <a:lnTo>
                      <a:pt x="169" y="72"/>
                    </a:lnTo>
                    <a:lnTo>
                      <a:pt x="77" y="2"/>
                    </a:lnTo>
                    <a:lnTo>
                      <a:pt x="53" y="0"/>
                    </a:lnTo>
                    <a:lnTo>
                      <a:pt x="9" y="32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25" name="Freeform 90"/>
              <p:cNvSpPr>
                <a:spLocks/>
              </p:cNvSpPr>
              <p:nvPr/>
            </p:nvSpPr>
            <p:spPr bwMode="auto">
              <a:xfrm>
                <a:off x="3939" y="2762"/>
                <a:ext cx="13" cy="21"/>
              </a:xfrm>
              <a:custGeom>
                <a:avLst/>
                <a:gdLst>
                  <a:gd name="T0" fmla="*/ 0 w 75"/>
                  <a:gd name="T1" fmla="*/ 80 h 129"/>
                  <a:gd name="T2" fmla="*/ 17 w 75"/>
                  <a:gd name="T3" fmla="*/ 0 h 129"/>
                  <a:gd name="T4" fmla="*/ 50 w 75"/>
                  <a:gd name="T5" fmla="*/ 4 h 129"/>
                  <a:gd name="T6" fmla="*/ 70 w 75"/>
                  <a:gd name="T7" fmla="*/ 12 h 129"/>
                  <a:gd name="T8" fmla="*/ 75 w 75"/>
                  <a:gd name="T9" fmla="*/ 129 h 129"/>
                  <a:gd name="T10" fmla="*/ 29 w 75"/>
                  <a:gd name="T11" fmla="*/ 108 h 129"/>
                  <a:gd name="T12" fmla="*/ 0 w 75"/>
                  <a:gd name="T13" fmla="*/ 80 h 129"/>
                  <a:gd name="T14" fmla="*/ 0 w 75"/>
                  <a:gd name="T15" fmla="*/ 80 h 12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5"/>
                  <a:gd name="T25" fmla="*/ 0 h 129"/>
                  <a:gd name="T26" fmla="*/ 75 w 75"/>
                  <a:gd name="T27" fmla="*/ 129 h 12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5" h="129">
                    <a:moveTo>
                      <a:pt x="0" y="80"/>
                    </a:moveTo>
                    <a:lnTo>
                      <a:pt x="17" y="0"/>
                    </a:lnTo>
                    <a:lnTo>
                      <a:pt x="50" y="4"/>
                    </a:lnTo>
                    <a:lnTo>
                      <a:pt x="70" y="12"/>
                    </a:lnTo>
                    <a:lnTo>
                      <a:pt x="75" y="129"/>
                    </a:lnTo>
                    <a:lnTo>
                      <a:pt x="29" y="10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26" name="Freeform 91"/>
              <p:cNvSpPr>
                <a:spLocks/>
              </p:cNvSpPr>
              <p:nvPr/>
            </p:nvSpPr>
            <p:spPr bwMode="auto">
              <a:xfrm>
                <a:off x="4095" y="2604"/>
                <a:ext cx="41" cy="26"/>
              </a:xfrm>
              <a:custGeom>
                <a:avLst/>
                <a:gdLst>
                  <a:gd name="T0" fmla="*/ 7 w 247"/>
                  <a:gd name="T1" fmla="*/ 50 h 152"/>
                  <a:gd name="T2" fmla="*/ 17 w 247"/>
                  <a:gd name="T3" fmla="*/ 40 h 152"/>
                  <a:gd name="T4" fmla="*/ 32 w 247"/>
                  <a:gd name="T5" fmla="*/ 36 h 152"/>
                  <a:gd name="T6" fmla="*/ 43 w 247"/>
                  <a:gd name="T7" fmla="*/ 14 h 152"/>
                  <a:gd name="T8" fmla="*/ 56 w 247"/>
                  <a:gd name="T9" fmla="*/ 24 h 152"/>
                  <a:gd name="T10" fmla="*/ 96 w 247"/>
                  <a:gd name="T11" fmla="*/ 6 h 152"/>
                  <a:gd name="T12" fmla="*/ 114 w 247"/>
                  <a:gd name="T13" fmla="*/ 0 h 152"/>
                  <a:gd name="T14" fmla="*/ 136 w 247"/>
                  <a:gd name="T15" fmla="*/ 0 h 152"/>
                  <a:gd name="T16" fmla="*/ 175 w 247"/>
                  <a:gd name="T17" fmla="*/ 1 h 152"/>
                  <a:gd name="T18" fmla="*/ 192 w 247"/>
                  <a:gd name="T19" fmla="*/ 2 h 152"/>
                  <a:gd name="T20" fmla="*/ 226 w 247"/>
                  <a:gd name="T21" fmla="*/ 11 h 152"/>
                  <a:gd name="T22" fmla="*/ 247 w 247"/>
                  <a:gd name="T23" fmla="*/ 29 h 152"/>
                  <a:gd name="T24" fmla="*/ 247 w 247"/>
                  <a:gd name="T25" fmla="*/ 44 h 152"/>
                  <a:gd name="T26" fmla="*/ 235 w 247"/>
                  <a:gd name="T27" fmla="*/ 51 h 152"/>
                  <a:gd name="T28" fmla="*/ 202 w 247"/>
                  <a:gd name="T29" fmla="*/ 42 h 152"/>
                  <a:gd name="T30" fmla="*/ 200 w 247"/>
                  <a:gd name="T31" fmla="*/ 50 h 152"/>
                  <a:gd name="T32" fmla="*/ 205 w 247"/>
                  <a:gd name="T33" fmla="*/ 73 h 152"/>
                  <a:gd name="T34" fmla="*/ 197 w 247"/>
                  <a:gd name="T35" fmla="*/ 90 h 152"/>
                  <a:gd name="T36" fmla="*/ 197 w 247"/>
                  <a:gd name="T37" fmla="*/ 107 h 152"/>
                  <a:gd name="T38" fmla="*/ 152 w 247"/>
                  <a:gd name="T39" fmla="*/ 128 h 152"/>
                  <a:gd name="T40" fmla="*/ 139 w 247"/>
                  <a:gd name="T41" fmla="*/ 128 h 152"/>
                  <a:gd name="T42" fmla="*/ 79 w 247"/>
                  <a:gd name="T43" fmla="*/ 114 h 152"/>
                  <a:gd name="T44" fmla="*/ 39 w 247"/>
                  <a:gd name="T45" fmla="*/ 152 h 152"/>
                  <a:gd name="T46" fmla="*/ 0 w 247"/>
                  <a:gd name="T47" fmla="*/ 142 h 152"/>
                  <a:gd name="T48" fmla="*/ 7 w 247"/>
                  <a:gd name="T49" fmla="*/ 50 h 152"/>
                  <a:gd name="T50" fmla="*/ 7 w 247"/>
                  <a:gd name="T51" fmla="*/ 50 h 15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7"/>
                  <a:gd name="T79" fmla="*/ 0 h 152"/>
                  <a:gd name="T80" fmla="*/ 247 w 247"/>
                  <a:gd name="T81" fmla="*/ 152 h 15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7" h="152">
                    <a:moveTo>
                      <a:pt x="7" y="50"/>
                    </a:moveTo>
                    <a:lnTo>
                      <a:pt x="17" y="40"/>
                    </a:lnTo>
                    <a:lnTo>
                      <a:pt x="32" y="36"/>
                    </a:lnTo>
                    <a:lnTo>
                      <a:pt x="43" y="14"/>
                    </a:lnTo>
                    <a:lnTo>
                      <a:pt x="56" y="24"/>
                    </a:lnTo>
                    <a:lnTo>
                      <a:pt x="96" y="6"/>
                    </a:lnTo>
                    <a:lnTo>
                      <a:pt x="114" y="0"/>
                    </a:lnTo>
                    <a:lnTo>
                      <a:pt x="136" y="0"/>
                    </a:lnTo>
                    <a:lnTo>
                      <a:pt x="175" y="1"/>
                    </a:lnTo>
                    <a:lnTo>
                      <a:pt x="192" y="2"/>
                    </a:lnTo>
                    <a:lnTo>
                      <a:pt x="226" y="11"/>
                    </a:lnTo>
                    <a:lnTo>
                      <a:pt x="247" y="29"/>
                    </a:lnTo>
                    <a:lnTo>
                      <a:pt x="247" y="44"/>
                    </a:lnTo>
                    <a:lnTo>
                      <a:pt x="235" y="51"/>
                    </a:lnTo>
                    <a:lnTo>
                      <a:pt x="202" y="42"/>
                    </a:lnTo>
                    <a:lnTo>
                      <a:pt x="200" y="50"/>
                    </a:lnTo>
                    <a:lnTo>
                      <a:pt x="205" y="73"/>
                    </a:lnTo>
                    <a:lnTo>
                      <a:pt x="197" y="90"/>
                    </a:lnTo>
                    <a:lnTo>
                      <a:pt x="197" y="107"/>
                    </a:lnTo>
                    <a:lnTo>
                      <a:pt x="152" y="128"/>
                    </a:lnTo>
                    <a:lnTo>
                      <a:pt x="139" y="128"/>
                    </a:lnTo>
                    <a:lnTo>
                      <a:pt x="79" y="114"/>
                    </a:lnTo>
                    <a:lnTo>
                      <a:pt x="39" y="152"/>
                    </a:lnTo>
                    <a:lnTo>
                      <a:pt x="0" y="142"/>
                    </a:lnTo>
                    <a:lnTo>
                      <a:pt x="7" y="50"/>
                    </a:lnTo>
                    <a:close/>
                  </a:path>
                </a:pathLst>
              </a:custGeom>
              <a:solidFill>
                <a:srgbClr val="D1BDB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27" name="Freeform 92"/>
              <p:cNvSpPr>
                <a:spLocks/>
              </p:cNvSpPr>
              <p:nvPr/>
            </p:nvSpPr>
            <p:spPr bwMode="auto">
              <a:xfrm>
                <a:off x="4114" y="2604"/>
                <a:ext cx="14" cy="11"/>
              </a:xfrm>
              <a:custGeom>
                <a:avLst/>
                <a:gdLst>
                  <a:gd name="T0" fmla="*/ 15 w 79"/>
                  <a:gd name="T1" fmla="*/ 55 h 66"/>
                  <a:gd name="T2" fmla="*/ 1 w 79"/>
                  <a:gd name="T3" fmla="*/ 36 h 66"/>
                  <a:gd name="T4" fmla="*/ 0 w 79"/>
                  <a:gd name="T5" fmla="*/ 25 h 66"/>
                  <a:gd name="T6" fmla="*/ 15 w 79"/>
                  <a:gd name="T7" fmla="*/ 8 h 66"/>
                  <a:gd name="T8" fmla="*/ 30 w 79"/>
                  <a:gd name="T9" fmla="*/ 1 h 66"/>
                  <a:gd name="T10" fmla="*/ 43 w 79"/>
                  <a:gd name="T11" fmla="*/ 0 h 66"/>
                  <a:gd name="T12" fmla="*/ 55 w 79"/>
                  <a:gd name="T13" fmla="*/ 3 h 66"/>
                  <a:gd name="T14" fmla="*/ 66 w 79"/>
                  <a:gd name="T15" fmla="*/ 13 h 66"/>
                  <a:gd name="T16" fmla="*/ 79 w 79"/>
                  <a:gd name="T17" fmla="*/ 30 h 66"/>
                  <a:gd name="T18" fmla="*/ 71 w 79"/>
                  <a:gd name="T19" fmla="*/ 54 h 66"/>
                  <a:gd name="T20" fmla="*/ 44 w 79"/>
                  <a:gd name="T21" fmla="*/ 66 h 66"/>
                  <a:gd name="T22" fmla="*/ 26 w 79"/>
                  <a:gd name="T23" fmla="*/ 64 h 66"/>
                  <a:gd name="T24" fmla="*/ 15 w 79"/>
                  <a:gd name="T25" fmla="*/ 55 h 66"/>
                  <a:gd name="T26" fmla="*/ 15 w 79"/>
                  <a:gd name="T27" fmla="*/ 55 h 6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9"/>
                  <a:gd name="T43" fmla="*/ 0 h 66"/>
                  <a:gd name="T44" fmla="*/ 79 w 79"/>
                  <a:gd name="T45" fmla="*/ 66 h 6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9" h="66">
                    <a:moveTo>
                      <a:pt x="15" y="55"/>
                    </a:moveTo>
                    <a:lnTo>
                      <a:pt x="1" y="36"/>
                    </a:lnTo>
                    <a:lnTo>
                      <a:pt x="0" y="25"/>
                    </a:lnTo>
                    <a:lnTo>
                      <a:pt x="15" y="8"/>
                    </a:lnTo>
                    <a:lnTo>
                      <a:pt x="30" y="1"/>
                    </a:lnTo>
                    <a:lnTo>
                      <a:pt x="43" y="0"/>
                    </a:lnTo>
                    <a:lnTo>
                      <a:pt x="55" y="3"/>
                    </a:lnTo>
                    <a:lnTo>
                      <a:pt x="66" y="13"/>
                    </a:lnTo>
                    <a:lnTo>
                      <a:pt x="79" y="30"/>
                    </a:lnTo>
                    <a:lnTo>
                      <a:pt x="71" y="54"/>
                    </a:lnTo>
                    <a:lnTo>
                      <a:pt x="44" y="66"/>
                    </a:lnTo>
                    <a:lnTo>
                      <a:pt x="26" y="64"/>
                    </a:lnTo>
                    <a:lnTo>
                      <a:pt x="15" y="55"/>
                    </a:lnTo>
                    <a:close/>
                  </a:path>
                </a:pathLst>
              </a:custGeom>
              <a:solidFill>
                <a:srgbClr val="FFE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28" name="Freeform 93"/>
              <p:cNvSpPr>
                <a:spLocks/>
              </p:cNvSpPr>
              <p:nvPr/>
            </p:nvSpPr>
            <p:spPr bwMode="auto">
              <a:xfrm>
                <a:off x="4109" y="2621"/>
                <a:ext cx="10" cy="8"/>
              </a:xfrm>
              <a:custGeom>
                <a:avLst/>
                <a:gdLst>
                  <a:gd name="T0" fmla="*/ 1 w 58"/>
                  <a:gd name="T1" fmla="*/ 0 h 49"/>
                  <a:gd name="T2" fmla="*/ 28 w 58"/>
                  <a:gd name="T3" fmla="*/ 12 h 49"/>
                  <a:gd name="T4" fmla="*/ 56 w 58"/>
                  <a:gd name="T5" fmla="*/ 14 h 49"/>
                  <a:gd name="T6" fmla="*/ 58 w 58"/>
                  <a:gd name="T7" fmla="*/ 28 h 49"/>
                  <a:gd name="T8" fmla="*/ 47 w 58"/>
                  <a:gd name="T9" fmla="*/ 43 h 49"/>
                  <a:gd name="T10" fmla="*/ 29 w 58"/>
                  <a:gd name="T11" fmla="*/ 49 h 49"/>
                  <a:gd name="T12" fmla="*/ 13 w 58"/>
                  <a:gd name="T13" fmla="*/ 46 h 49"/>
                  <a:gd name="T14" fmla="*/ 0 w 58"/>
                  <a:gd name="T15" fmla="*/ 34 h 49"/>
                  <a:gd name="T16" fmla="*/ 1 w 58"/>
                  <a:gd name="T17" fmla="*/ 0 h 49"/>
                  <a:gd name="T18" fmla="*/ 1 w 58"/>
                  <a:gd name="T19" fmla="*/ 0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"/>
                  <a:gd name="T31" fmla="*/ 0 h 49"/>
                  <a:gd name="T32" fmla="*/ 58 w 58"/>
                  <a:gd name="T33" fmla="*/ 49 h 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" h="49">
                    <a:moveTo>
                      <a:pt x="1" y="0"/>
                    </a:moveTo>
                    <a:lnTo>
                      <a:pt x="28" y="12"/>
                    </a:lnTo>
                    <a:lnTo>
                      <a:pt x="56" y="14"/>
                    </a:lnTo>
                    <a:lnTo>
                      <a:pt x="58" y="28"/>
                    </a:lnTo>
                    <a:lnTo>
                      <a:pt x="47" y="43"/>
                    </a:lnTo>
                    <a:lnTo>
                      <a:pt x="29" y="49"/>
                    </a:lnTo>
                    <a:lnTo>
                      <a:pt x="13" y="46"/>
                    </a:lnTo>
                    <a:lnTo>
                      <a:pt x="0" y="3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29" name="Freeform 94"/>
              <p:cNvSpPr>
                <a:spLocks/>
              </p:cNvSpPr>
              <p:nvPr/>
            </p:nvSpPr>
            <p:spPr bwMode="auto">
              <a:xfrm>
                <a:off x="3847" y="2639"/>
                <a:ext cx="16" cy="19"/>
              </a:xfrm>
              <a:custGeom>
                <a:avLst/>
                <a:gdLst>
                  <a:gd name="T0" fmla="*/ 0 w 99"/>
                  <a:gd name="T1" fmla="*/ 96 h 113"/>
                  <a:gd name="T2" fmla="*/ 4 w 99"/>
                  <a:gd name="T3" fmla="*/ 85 h 113"/>
                  <a:gd name="T4" fmla="*/ 16 w 99"/>
                  <a:gd name="T5" fmla="*/ 96 h 113"/>
                  <a:gd name="T6" fmla="*/ 29 w 99"/>
                  <a:gd name="T7" fmla="*/ 60 h 113"/>
                  <a:gd name="T8" fmla="*/ 55 w 99"/>
                  <a:gd name="T9" fmla="*/ 15 h 113"/>
                  <a:gd name="T10" fmla="*/ 83 w 99"/>
                  <a:gd name="T11" fmla="*/ 0 h 113"/>
                  <a:gd name="T12" fmla="*/ 98 w 99"/>
                  <a:gd name="T13" fmla="*/ 12 h 113"/>
                  <a:gd name="T14" fmla="*/ 99 w 99"/>
                  <a:gd name="T15" fmla="*/ 32 h 113"/>
                  <a:gd name="T16" fmla="*/ 82 w 99"/>
                  <a:gd name="T17" fmla="*/ 52 h 113"/>
                  <a:gd name="T18" fmla="*/ 31 w 99"/>
                  <a:gd name="T19" fmla="*/ 112 h 113"/>
                  <a:gd name="T20" fmla="*/ 20 w 99"/>
                  <a:gd name="T21" fmla="*/ 113 h 113"/>
                  <a:gd name="T22" fmla="*/ 0 w 99"/>
                  <a:gd name="T23" fmla="*/ 96 h 113"/>
                  <a:gd name="T24" fmla="*/ 0 w 99"/>
                  <a:gd name="T25" fmla="*/ 96 h 1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9"/>
                  <a:gd name="T40" fmla="*/ 0 h 113"/>
                  <a:gd name="T41" fmla="*/ 99 w 99"/>
                  <a:gd name="T42" fmla="*/ 113 h 1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9" h="113">
                    <a:moveTo>
                      <a:pt x="0" y="96"/>
                    </a:moveTo>
                    <a:lnTo>
                      <a:pt x="4" y="85"/>
                    </a:lnTo>
                    <a:lnTo>
                      <a:pt x="16" y="96"/>
                    </a:lnTo>
                    <a:lnTo>
                      <a:pt x="29" y="60"/>
                    </a:lnTo>
                    <a:lnTo>
                      <a:pt x="55" y="15"/>
                    </a:lnTo>
                    <a:lnTo>
                      <a:pt x="83" y="0"/>
                    </a:lnTo>
                    <a:lnTo>
                      <a:pt x="98" y="12"/>
                    </a:lnTo>
                    <a:lnTo>
                      <a:pt x="99" y="32"/>
                    </a:lnTo>
                    <a:lnTo>
                      <a:pt x="82" y="52"/>
                    </a:lnTo>
                    <a:lnTo>
                      <a:pt x="31" y="112"/>
                    </a:lnTo>
                    <a:lnTo>
                      <a:pt x="20" y="113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E5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30" name="Freeform 95"/>
              <p:cNvSpPr>
                <a:spLocks/>
              </p:cNvSpPr>
              <p:nvPr/>
            </p:nvSpPr>
            <p:spPr bwMode="auto">
              <a:xfrm>
                <a:off x="3841" y="2636"/>
                <a:ext cx="24" cy="22"/>
              </a:xfrm>
              <a:custGeom>
                <a:avLst/>
                <a:gdLst>
                  <a:gd name="T0" fmla="*/ 4 w 144"/>
                  <a:gd name="T1" fmla="*/ 135 h 135"/>
                  <a:gd name="T2" fmla="*/ 18 w 144"/>
                  <a:gd name="T3" fmla="*/ 133 h 135"/>
                  <a:gd name="T4" fmla="*/ 29 w 144"/>
                  <a:gd name="T5" fmla="*/ 124 h 135"/>
                  <a:gd name="T6" fmla="*/ 39 w 144"/>
                  <a:gd name="T7" fmla="*/ 102 h 135"/>
                  <a:gd name="T8" fmla="*/ 51 w 144"/>
                  <a:gd name="T9" fmla="*/ 120 h 135"/>
                  <a:gd name="T10" fmla="*/ 63 w 144"/>
                  <a:gd name="T11" fmla="*/ 107 h 135"/>
                  <a:gd name="T12" fmla="*/ 65 w 144"/>
                  <a:gd name="T13" fmla="*/ 97 h 135"/>
                  <a:gd name="T14" fmla="*/ 79 w 144"/>
                  <a:gd name="T15" fmla="*/ 105 h 135"/>
                  <a:gd name="T16" fmla="*/ 87 w 144"/>
                  <a:gd name="T17" fmla="*/ 94 h 135"/>
                  <a:gd name="T18" fmla="*/ 82 w 144"/>
                  <a:gd name="T19" fmla="*/ 54 h 135"/>
                  <a:gd name="T20" fmla="*/ 94 w 144"/>
                  <a:gd name="T21" fmla="*/ 44 h 135"/>
                  <a:gd name="T22" fmla="*/ 101 w 144"/>
                  <a:gd name="T23" fmla="*/ 36 h 135"/>
                  <a:gd name="T24" fmla="*/ 108 w 144"/>
                  <a:gd name="T25" fmla="*/ 28 h 135"/>
                  <a:gd name="T26" fmla="*/ 113 w 144"/>
                  <a:gd name="T27" fmla="*/ 25 h 135"/>
                  <a:gd name="T28" fmla="*/ 118 w 144"/>
                  <a:gd name="T29" fmla="*/ 25 h 135"/>
                  <a:gd name="T30" fmla="*/ 123 w 144"/>
                  <a:gd name="T31" fmla="*/ 28 h 135"/>
                  <a:gd name="T32" fmla="*/ 127 w 144"/>
                  <a:gd name="T33" fmla="*/ 31 h 135"/>
                  <a:gd name="T34" fmla="*/ 130 w 144"/>
                  <a:gd name="T35" fmla="*/ 36 h 135"/>
                  <a:gd name="T36" fmla="*/ 131 w 144"/>
                  <a:gd name="T37" fmla="*/ 45 h 135"/>
                  <a:gd name="T38" fmla="*/ 130 w 144"/>
                  <a:gd name="T39" fmla="*/ 59 h 135"/>
                  <a:gd name="T40" fmla="*/ 115 w 144"/>
                  <a:gd name="T41" fmla="*/ 61 h 135"/>
                  <a:gd name="T42" fmla="*/ 96 w 144"/>
                  <a:gd name="T43" fmla="*/ 89 h 135"/>
                  <a:gd name="T44" fmla="*/ 92 w 144"/>
                  <a:gd name="T45" fmla="*/ 104 h 135"/>
                  <a:gd name="T46" fmla="*/ 104 w 144"/>
                  <a:gd name="T47" fmla="*/ 112 h 135"/>
                  <a:gd name="T48" fmla="*/ 123 w 144"/>
                  <a:gd name="T49" fmla="*/ 101 h 135"/>
                  <a:gd name="T50" fmla="*/ 133 w 144"/>
                  <a:gd name="T51" fmla="*/ 81 h 135"/>
                  <a:gd name="T52" fmla="*/ 140 w 144"/>
                  <a:gd name="T53" fmla="*/ 49 h 135"/>
                  <a:gd name="T54" fmla="*/ 144 w 144"/>
                  <a:gd name="T55" fmla="*/ 9 h 135"/>
                  <a:gd name="T56" fmla="*/ 91 w 144"/>
                  <a:gd name="T57" fmla="*/ 0 h 135"/>
                  <a:gd name="T58" fmla="*/ 71 w 144"/>
                  <a:gd name="T59" fmla="*/ 6 h 135"/>
                  <a:gd name="T60" fmla="*/ 38 w 144"/>
                  <a:gd name="T61" fmla="*/ 35 h 135"/>
                  <a:gd name="T62" fmla="*/ 20 w 144"/>
                  <a:gd name="T63" fmla="*/ 50 h 135"/>
                  <a:gd name="T64" fmla="*/ 9 w 144"/>
                  <a:gd name="T65" fmla="*/ 74 h 135"/>
                  <a:gd name="T66" fmla="*/ 0 w 144"/>
                  <a:gd name="T67" fmla="*/ 97 h 135"/>
                  <a:gd name="T68" fmla="*/ 3 w 144"/>
                  <a:gd name="T69" fmla="*/ 126 h 135"/>
                  <a:gd name="T70" fmla="*/ 4 w 144"/>
                  <a:gd name="T71" fmla="*/ 135 h 135"/>
                  <a:gd name="T72" fmla="*/ 4 w 144"/>
                  <a:gd name="T73" fmla="*/ 135 h 1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4"/>
                  <a:gd name="T112" fmla="*/ 0 h 135"/>
                  <a:gd name="T113" fmla="*/ 144 w 144"/>
                  <a:gd name="T114" fmla="*/ 135 h 13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4" h="135">
                    <a:moveTo>
                      <a:pt x="4" y="135"/>
                    </a:moveTo>
                    <a:lnTo>
                      <a:pt x="18" y="133"/>
                    </a:lnTo>
                    <a:lnTo>
                      <a:pt x="29" y="124"/>
                    </a:lnTo>
                    <a:lnTo>
                      <a:pt x="39" y="102"/>
                    </a:lnTo>
                    <a:lnTo>
                      <a:pt x="51" y="120"/>
                    </a:lnTo>
                    <a:lnTo>
                      <a:pt x="63" y="107"/>
                    </a:lnTo>
                    <a:lnTo>
                      <a:pt x="65" y="97"/>
                    </a:lnTo>
                    <a:lnTo>
                      <a:pt x="79" y="105"/>
                    </a:lnTo>
                    <a:lnTo>
                      <a:pt x="87" y="94"/>
                    </a:lnTo>
                    <a:lnTo>
                      <a:pt x="82" y="54"/>
                    </a:lnTo>
                    <a:lnTo>
                      <a:pt x="94" y="44"/>
                    </a:lnTo>
                    <a:lnTo>
                      <a:pt x="101" y="36"/>
                    </a:lnTo>
                    <a:lnTo>
                      <a:pt x="108" y="28"/>
                    </a:lnTo>
                    <a:lnTo>
                      <a:pt x="113" y="25"/>
                    </a:lnTo>
                    <a:lnTo>
                      <a:pt x="118" y="25"/>
                    </a:lnTo>
                    <a:lnTo>
                      <a:pt x="123" y="28"/>
                    </a:lnTo>
                    <a:lnTo>
                      <a:pt x="127" y="31"/>
                    </a:lnTo>
                    <a:lnTo>
                      <a:pt x="130" y="36"/>
                    </a:lnTo>
                    <a:lnTo>
                      <a:pt x="131" y="45"/>
                    </a:lnTo>
                    <a:lnTo>
                      <a:pt x="130" y="59"/>
                    </a:lnTo>
                    <a:lnTo>
                      <a:pt x="115" y="61"/>
                    </a:lnTo>
                    <a:lnTo>
                      <a:pt x="96" y="89"/>
                    </a:lnTo>
                    <a:lnTo>
                      <a:pt x="92" y="104"/>
                    </a:lnTo>
                    <a:lnTo>
                      <a:pt x="104" y="112"/>
                    </a:lnTo>
                    <a:lnTo>
                      <a:pt x="123" y="101"/>
                    </a:lnTo>
                    <a:lnTo>
                      <a:pt x="133" y="81"/>
                    </a:lnTo>
                    <a:lnTo>
                      <a:pt x="140" y="49"/>
                    </a:lnTo>
                    <a:lnTo>
                      <a:pt x="144" y="9"/>
                    </a:lnTo>
                    <a:lnTo>
                      <a:pt x="91" y="0"/>
                    </a:lnTo>
                    <a:lnTo>
                      <a:pt x="71" y="6"/>
                    </a:lnTo>
                    <a:lnTo>
                      <a:pt x="38" y="35"/>
                    </a:lnTo>
                    <a:lnTo>
                      <a:pt x="20" y="50"/>
                    </a:lnTo>
                    <a:lnTo>
                      <a:pt x="9" y="74"/>
                    </a:lnTo>
                    <a:lnTo>
                      <a:pt x="0" y="97"/>
                    </a:lnTo>
                    <a:lnTo>
                      <a:pt x="3" y="126"/>
                    </a:lnTo>
                    <a:lnTo>
                      <a:pt x="4" y="135"/>
                    </a:lnTo>
                    <a:close/>
                  </a:path>
                </a:pathLst>
              </a:custGeom>
              <a:solidFill>
                <a:srgbClr val="D1BDB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31" name="Freeform 96"/>
              <p:cNvSpPr>
                <a:spLocks/>
              </p:cNvSpPr>
              <p:nvPr/>
            </p:nvSpPr>
            <p:spPr bwMode="auto">
              <a:xfrm>
                <a:off x="3955" y="2558"/>
                <a:ext cx="40" cy="43"/>
              </a:xfrm>
              <a:custGeom>
                <a:avLst/>
                <a:gdLst>
                  <a:gd name="T0" fmla="*/ 12 w 239"/>
                  <a:gd name="T1" fmla="*/ 56 h 257"/>
                  <a:gd name="T2" fmla="*/ 64 w 239"/>
                  <a:gd name="T3" fmla="*/ 9 h 257"/>
                  <a:gd name="T4" fmla="*/ 181 w 239"/>
                  <a:gd name="T5" fmla="*/ 0 h 257"/>
                  <a:gd name="T6" fmla="*/ 228 w 239"/>
                  <a:gd name="T7" fmla="*/ 8 h 257"/>
                  <a:gd name="T8" fmla="*/ 239 w 239"/>
                  <a:gd name="T9" fmla="*/ 23 h 257"/>
                  <a:gd name="T10" fmla="*/ 239 w 239"/>
                  <a:gd name="T11" fmla="*/ 44 h 257"/>
                  <a:gd name="T12" fmla="*/ 237 w 239"/>
                  <a:gd name="T13" fmla="*/ 73 h 257"/>
                  <a:gd name="T14" fmla="*/ 229 w 239"/>
                  <a:gd name="T15" fmla="*/ 150 h 257"/>
                  <a:gd name="T16" fmla="*/ 158 w 239"/>
                  <a:gd name="T17" fmla="*/ 256 h 257"/>
                  <a:gd name="T18" fmla="*/ 97 w 239"/>
                  <a:gd name="T19" fmla="*/ 257 h 257"/>
                  <a:gd name="T20" fmla="*/ 14 w 239"/>
                  <a:gd name="T21" fmla="*/ 180 h 257"/>
                  <a:gd name="T22" fmla="*/ 0 w 239"/>
                  <a:gd name="T23" fmla="*/ 85 h 257"/>
                  <a:gd name="T24" fmla="*/ 12 w 239"/>
                  <a:gd name="T25" fmla="*/ 56 h 257"/>
                  <a:gd name="T26" fmla="*/ 12 w 239"/>
                  <a:gd name="T27" fmla="*/ 56 h 2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9"/>
                  <a:gd name="T43" fmla="*/ 0 h 257"/>
                  <a:gd name="T44" fmla="*/ 239 w 239"/>
                  <a:gd name="T45" fmla="*/ 257 h 2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9" h="257">
                    <a:moveTo>
                      <a:pt x="12" y="56"/>
                    </a:moveTo>
                    <a:lnTo>
                      <a:pt x="64" y="9"/>
                    </a:lnTo>
                    <a:lnTo>
                      <a:pt x="181" y="0"/>
                    </a:lnTo>
                    <a:lnTo>
                      <a:pt x="228" y="8"/>
                    </a:lnTo>
                    <a:lnTo>
                      <a:pt x="239" y="23"/>
                    </a:lnTo>
                    <a:lnTo>
                      <a:pt x="239" y="44"/>
                    </a:lnTo>
                    <a:lnTo>
                      <a:pt x="237" y="73"/>
                    </a:lnTo>
                    <a:lnTo>
                      <a:pt x="229" y="150"/>
                    </a:lnTo>
                    <a:lnTo>
                      <a:pt x="158" y="256"/>
                    </a:lnTo>
                    <a:lnTo>
                      <a:pt x="97" y="257"/>
                    </a:lnTo>
                    <a:lnTo>
                      <a:pt x="14" y="180"/>
                    </a:lnTo>
                    <a:lnTo>
                      <a:pt x="0" y="85"/>
                    </a:lnTo>
                    <a:lnTo>
                      <a:pt x="12" y="56"/>
                    </a:lnTo>
                    <a:close/>
                  </a:path>
                </a:pathLst>
              </a:custGeom>
              <a:solidFill>
                <a:srgbClr val="FFD6C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32" name="Freeform 97"/>
              <p:cNvSpPr>
                <a:spLocks/>
              </p:cNvSpPr>
              <p:nvPr/>
            </p:nvSpPr>
            <p:spPr bwMode="auto">
              <a:xfrm>
                <a:off x="3981" y="2582"/>
                <a:ext cx="11" cy="9"/>
              </a:xfrm>
              <a:custGeom>
                <a:avLst/>
                <a:gdLst>
                  <a:gd name="T0" fmla="*/ 2 w 67"/>
                  <a:gd name="T1" fmla="*/ 7 h 53"/>
                  <a:gd name="T2" fmla="*/ 9 w 67"/>
                  <a:gd name="T3" fmla="*/ 13 h 53"/>
                  <a:gd name="T4" fmla="*/ 20 w 67"/>
                  <a:gd name="T5" fmla="*/ 14 h 53"/>
                  <a:gd name="T6" fmla="*/ 28 w 67"/>
                  <a:gd name="T7" fmla="*/ 18 h 53"/>
                  <a:gd name="T8" fmla="*/ 34 w 67"/>
                  <a:gd name="T9" fmla="*/ 17 h 53"/>
                  <a:gd name="T10" fmla="*/ 42 w 67"/>
                  <a:gd name="T11" fmla="*/ 8 h 53"/>
                  <a:gd name="T12" fmla="*/ 46 w 67"/>
                  <a:gd name="T13" fmla="*/ 0 h 53"/>
                  <a:gd name="T14" fmla="*/ 67 w 67"/>
                  <a:gd name="T15" fmla="*/ 6 h 53"/>
                  <a:gd name="T16" fmla="*/ 50 w 67"/>
                  <a:gd name="T17" fmla="*/ 38 h 53"/>
                  <a:gd name="T18" fmla="*/ 29 w 67"/>
                  <a:gd name="T19" fmla="*/ 53 h 53"/>
                  <a:gd name="T20" fmla="*/ 34 w 67"/>
                  <a:gd name="T21" fmla="*/ 36 h 53"/>
                  <a:gd name="T22" fmla="*/ 16 w 67"/>
                  <a:gd name="T23" fmla="*/ 25 h 53"/>
                  <a:gd name="T24" fmla="*/ 8 w 67"/>
                  <a:gd name="T25" fmla="*/ 21 h 53"/>
                  <a:gd name="T26" fmla="*/ 14 w 67"/>
                  <a:gd name="T27" fmla="*/ 19 h 53"/>
                  <a:gd name="T28" fmla="*/ 0 w 67"/>
                  <a:gd name="T29" fmla="*/ 15 h 53"/>
                  <a:gd name="T30" fmla="*/ 2 w 67"/>
                  <a:gd name="T31" fmla="*/ 7 h 53"/>
                  <a:gd name="T32" fmla="*/ 2 w 67"/>
                  <a:gd name="T33" fmla="*/ 7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3"/>
                  <a:gd name="T53" fmla="*/ 67 w 67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3">
                    <a:moveTo>
                      <a:pt x="2" y="7"/>
                    </a:moveTo>
                    <a:lnTo>
                      <a:pt x="9" y="13"/>
                    </a:lnTo>
                    <a:lnTo>
                      <a:pt x="20" y="14"/>
                    </a:lnTo>
                    <a:lnTo>
                      <a:pt x="28" y="18"/>
                    </a:lnTo>
                    <a:lnTo>
                      <a:pt x="34" y="17"/>
                    </a:lnTo>
                    <a:lnTo>
                      <a:pt x="42" y="8"/>
                    </a:lnTo>
                    <a:lnTo>
                      <a:pt x="46" y="0"/>
                    </a:lnTo>
                    <a:lnTo>
                      <a:pt x="67" y="6"/>
                    </a:lnTo>
                    <a:lnTo>
                      <a:pt x="50" y="38"/>
                    </a:lnTo>
                    <a:lnTo>
                      <a:pt x="29" y="53"/>
                    </a:lnTo>
                    <a:lnTo>
                      <a:pt x="34" y="36"/>
                    </a:lnTo>
                    <a:lnTo>
                      <a:pt x="16" y="25"/>
                    </a:lnTo>
                    <a:lnTo>
                      <a:pt x="8" y="21"/>
                    </a:lnTo>
                    <a:lnTo>
                      <a:pt x="14" y="19"/>
                    </a:lnTo>
                    <a:lnTo>
                      <a:pt x="0" y="15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FFB5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33" name="Freeform 98"/>
              <p:cNvSpPr>
                <a:spLocks/>
              </p:cNvSpPr>
              <p:nvPr/>
            </p:nvSpPr>
            <p:spPr bwMode="auto">
              <a:xfrm>
                <a:off x="3959" y="2571"/>
                <a:ext cx="24" cy="29"/>
              </a:xfrm>
              <a:custGeom>
                <a:avLst/>
                <a:gdLst>
                  <a:gd name="T0" fmla="*/ 14 w 142"/>
                  <a:gd name="T1" fmla="*/ 31 h 174"/>
                  <a:gd name="T2" fmla="*/ 26 w 142"/>
                  <a:gd name="T3" fmla="*/ 20 h 174"/>
                  <a:gd name="T4" fmla="*/ 35 w 142"/>
                  <a:gd name="T5" fmla="*/ 16 h 174"/>
                  <a:gd name="T6" fmla="*/ 39 w 142"/>
                  <a:gd name="T7" fmla="*/ 0 h 174"/>
                  <a:gd name="T8" fmla="*/ 45 w 142"/>
                  <a:gd name="T9" fmla="*/ 8 h 174"/>
                  <a:gd name="T10" fmla="*/ 38 w 142"/>
                  <a:gd name="T11" fmla="*/ 42 h 174"/>
                  <a:gd name="T12" fmla="*/ 39 w 142"/>
                  <a:gd name="T13" fmla="*/ 70 h 174"/>
                  <a:gd name="T14" fmla="*/ 44 w 142"/>
                  <a:gd name="T15" fmla="*/ 82 h 174"/>
                  <a:gd name="T16" fmla="*/ 50 w 142"/>
                  <a:gd name="T17" fmla="*/ 102 h 174"/>
                  <a:gd name="T18" fmla="*/ 62 w 142"/>
                  <a:gd name="T19" fmla="*/ 123 h 174"/>
                  <a:gd name="T20" fmla="*/ 74 w 142"/>
                  <a:gd name="T21" fmla="*/ 139 h 174"/>
                  <a:gd name="T22" fmla="*/ 88 w 142"/>
                  <a:gd name="T23" fmla="*/ 154 h 174"/>
                  <a:gd name="T24" fmla="*/ 96 w 142"/>
                  <a:gd name="T25" fmla="*/ 158 h 174"/>
                  <a:gd name="T26" fmla="*/ 106 w 142"/>
                  <a:gd name="T27" fmla="*/ 161 h 174"/>
                  <a:gd name="T28" fmla="*/ 118 w 142"/>
                  <a:gd name="T29" fmla="*/ 161 h 174"/>
                  <a:gd name="T30" fmla="*/ 128 w 142"/>
                  <a:gd name="T31" fmla="*/ 160 h 174"/>
                  <a:gd name="T32" fmla="*/ 142 w 142"/>
                  <a:gd name="T33" fmla="*/ 157 h 174"/>
                  <a:gd name="T34" fmla="*/ 122 w 142"/>
                  <a:gd name="T35" fmla="*/ 174 h 174"/>
                  <a:gd name="T36" fmla="*/ 78 w 142"/>
                  <a:gd name="T37" fmla="*/ 172 h 174"/>
                  <a:gd name="T38" fmla="*/ 25 w 142"/>
                  <a:gd name="T39" fmla="*/ 126 h 174"/>
                  <a:gd name="T40" fmla="*/ 0 w 142"/>
                  <a:gd name="T41" fmla="*/ 50 h 174"/>
                  <a:gd name="T42" fmla="*/ 14 w 142"/>
                  <a:gd name="T43" fmla="*/ 31 h 174"/>
                  <a:gd name="T44" fmla="*/ 14 w 142"/>
                  <a:gd name="T45" fmla="*/ 31 h 1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2"/>
                  <a:gd name="T70" fmla="*/ 0 h 174"/>
                  <a:gd name="T71" fmla="*/ 142 w 142"/>
                  <a:gd name="T72" fmla="*/ 174 h 17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2" h="174">
                    <a:moveTo>
                      <a:pt x="14" y="31"/>
                    </a:moveTo>
                    <a:lnTo>
                      <a:pt x="26" y="20"/>
                    </a:lnTo>
                    <a:lnTo>
                      <a:pt x="35" y="16"/>
                    </a:lnTo>
                    <a:lnTo>
                      <a:pt x="39" y="0"/>
                    </a:lnTo>
                    <a:lnTo>
                      <a:pt x="45" y="8"/>
                    </a:lnTo>
                    <a:lnTo>
                      <a:pt x="38" y="42"/>
                    </a:lnTo>
                    <a:lnTo>
                      <a:pt x="39" y="70"/>
                    </a:lnTo>
                    <a:lnTo>
                      <a:pt x="44" y="82"/>
                    </a:lnTo>
                    <a:lnTo>
                      <a:pt x="50" y="102"/>
                    </a:lnTo>
                    <a:lnTo>
                      <a:pt x="62" y="123"/>
                    </a:lnTo>
                    <a:lnTo>
                      <a:pt x="74" y="139"/>
                    </a:lnTo>
                    <a:lnTo>
                      <a:pt x="88" y="154"/>
                    </a:lnTo>
                    <a:lnTo>
                      <a:pt x="96" y="158"/>
                    </a:lnTo>
                    <a:lnTo>
                      <a:pt x="106" y="161"/>
                    </a:lnTo>
                    <a:lnTo>
                      <a:pt x="118" y="161"/>
                    </a:lnTo>
                    <a:lnTo>
                      <a:pt x="128" y="160"/>
                    </a:lnTo>
                    <a:lnTo>
                      <a:pt x="142" y="157"/>
                    </a:lnTo>
                    <a:lnTo>
                      <a:pt x="122" y="174"/>
                    </a:lnTo>
                    <a:lnTo>
                      <a:pt x="78" y="172"/>
                    </a:lnTo>
                    <a:lnTo>
                      <a:pt x="25" y="126"/>
                    </a:lnTo>
                    <a:lnTo>
                      <a:pt x="0" y="50"/>
                    </a:lnTo>
                    <a:lnTo>
                      <a:pt x="14" y="31"/>
                    </a:lnTo>
                    <a:close/>
                  </a:path>
                </a:pathLst>
              </a:custGeom>
              <a:solidFill>
                <a:srgbClr val="FFB5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34" name="Freeform 99"/>
              <p:cNvSpPr>
                <a:spLocks/>
              </p:cNvSpPr>
              <p:nvPr/>
            </p:nvSpPr>
            <p:spPr bwMode="auto">
              <a:xfrm>
                <a:off x="3959" y="2566"/>
                <a:ext cx="4" cy="3"/>
              </a:xfrm>
              <a:custGeom>
                <a:avLst/>
                <a:gdLst>
                  <a:gd name="T0" fmla="*/ 16 w 21"/>
                  <a:gd name="T1" fmla="*/ 0 h 23"/>
                  <a:gd name="T2" fmla="*/ 0 w 21"/>
                  <a:gd name="T3" fmla="*/ 16 h 23"/>
                  <a:gd name="T4" fmla="*/ 2 w 21"/>
                  <a:gd name="T5" fmla="*/ 23 h 23"/>
                  <a:gd name="T6" fmla="*/ 15 w 21"/>
                  <a:gd name="T7" fmla="*/ 12 h 23"/>
                  <a:gd name="T8" fmla="*/ 21 w 21"/>
                  <a:gd name="T9" fmla="*/ 10 h 23"/>
                  <a:gd name="T10" fmla="*/ 16 w 21"/>
                  <a:gd name="T11" fmla="*/ 0 h 23"/>
                  <a:gd name="T12" fmla="*/ 16 w 21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"/>
                  <a:gd name="T22" fmla="*/ 0 h 23"/>
                  <a:gd name="T23" fmla="*/ 21 w 21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" h="23">
                    <a:moveTo>
                      <a:pt x="16" y="0"/>
                    </a:moveTo>
                    <a:lnTo>
                      <a:pt x="0" y="16"/>
                    </a:lnTo>
                    <a:lnTo>
                      <a:pt x="2" y="23"/>
                    </a:lnTo>
                    <a:lnTo>
                      <a:pt x="15" y="12"/>
                    </a:lnTo>
                    <a:lnTo>
                      <a:pt x="21" y="1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5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35" name="Freeform 100"/>
              <p:cNvSpPr>
                <a:spLocks/>
              </p:cNvSpPr>
              <p:nvPr/>
            </p:nvSpPr>
            <p:spPr bwMode="auto">
              <a:xfrm>
                <a:off x="3966" y="2568"/>
                <a:ext cx="33" cy="15"/>
              </a:xfrm>
              <a:custGeom>
                <a:avLst/>
                <a:gdLst>
                  <a:gd name="T0" fmla="*/ 66 w 196"/>
                  <a:gd name="T1" fmla="*/ 81 h 88"/>
                  <a:gd name="T2" fmla="*/ 53 w 196"/>
                  <a:gd name="T3" fmla="*/ 80 h 88"/>
                  <a:gd name="T4" fmla="*/ 39 w 196"/>
                  <a:gd name="T5" fmla="*/ 70 h 88"/>
                  <a:gd name="T6" fmla="*/ 37 w 196"/>
                  <a:gd name="T7" fmla="*/ 43 h 88"/>
                  <a:gd name="T8" fmla="*/ 36 w 196"/>
                  <a:gd name="T9" fmla="*/ 39 h 88"/>
                  <a:gd name="T10" fmla="*/ 0 w 196"/>
                  <a:gd name="T11" fmla="*/ 8 h 88"/>
                  <a:gd name="T12" fmla="*/ 2 w 196"/>
                  <a:gd name="T13" fmla="*/ 0 h 88"/>
                  <a:gd name="T14" fmla="*/ 41 w 196"/>
                  <a:gd name="T15" fmla="*/ 28 h 88"/>
                  <a:gd name="T16" fmla="*/ 48 w 196"/>
                  <a:gd name="T17" fmla="*/ 27 h 88"/>
                  <a:gd name="T18" fmla="*/ 64 w 196"/>
                  <a:gd name="T19" fmla="*/ 15 h 88"/>
                  <a:gd name="T20" fmla="*/ 78 w 196"/>
                  <a:gd name="T21" fmla="*/ 14 h 88"/>
                  <a:gd name="T22" fmla="*/ 134 w 196"/>
                  <a:gd name="T23" fmla="*/ 17 h 88"/>
                  <a:gd name="T24" fmla="*/ 180 w 196"/>
                  <a:gd name="T25" fmla="*/ 18 h 88"/>
                  <a:gd name="T26" fmla="*/ 194 w 196"/>
                  <a:gd name="T27" fmla="*/ 35 h 88"/>
                  <a:gd name="T28" fmla="*/ 196 w 196"/>
                  <a:gd name="T29" fmla="*/ 67 h 88"/>
                  <a:gd name="T30" fmla="*/ 170 w 196"/>
                  <a:gd name="T31" fmla="*/ 88 h 88"/>
                  <a:gd name="T32" fmla="*/ 142 w 196"/>
                  <a:gd name="T33" fmla="*/ 87 h 88"/>
                  <a:gd name="T34" fmla="*/ 127 w 196"/>
                  <a:gd name="T35" fmla="*/ 67 h 88"/>
                  <a:gd name="T36" fmla="*/ 125 w 196"/>
                  <a:gd name="T37" fmla="*/ 59 h 88"/>
                  <a:gd name="T38" fmla="*/ 125 w 196"/>
                  <a:gd name="T39" fmla="*/ 50 h 88"/>
                  <a:gd name="T40" fmla="*/ 126 w 196"/>
                  <a:gd name="T41" fmla="*/ 37 h 88"/>
                  <a:gd name="T42" fmla="*/ 120 w 196"/>
                  <a:gd name="T43" fmla="*/ 37 h 88"/>
                  <a:gd name="T44" fmla="*/ 116 w 196"/>
                  <a:gd name="T45" fmla="*/ 49 h 88"/>
                  <a:gd name="T46" fmla="*/ 110 w 196"/>
                  <a:gd name="T47" fmla="*/ 58 h 88"/>
                  <a:gd name="T48" fmla="*/ 106 w 196"/>
                  <a:gd name="T49" fmla="*/ 65 h 88"/>
                  <a:gd name="T50" fmla="*/ 100 w 196"/>
                  <a:gd name="T51" fmla="*/ 70 h 88"/>
                  <a:gd name="T52" fmla="*/ 90 w 196"/>
                  <a:gd name="T53" fmla="*/ 76 h 88"/>
                  <a:gd name="T54" fmla="*/ 78 w 196"/>
                  <a:gd name="T55" fmla="*/ 80 h 88"/>
                  <a:gd name="T56" fmla="*/ 66 w 196"/>
                  <a:gd name="T57" fmla="*/ 81 h 88"/>
                  <a:gd name="T58" fmla="*/ 66 w 196"/>
                  <a:gd name="T59" fmla="*/ 81 h 8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6"/>
                  <a:gd name="T91" fmla="*/ 0 h 88"/>
                  <a:gd name="T92" fmla="*/ 196 w 196"/>
                  <a:gd name="T93" fmla="*/ 88 h 8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6" h="88">
                    <a:moveTo>
                      <a:pt x="66" y="81"/>
                    </a:moveTo>
                    <a:lnTo>
                      <a:pt x="53" y="80"/>
                    </a:lnTo>
                    <a:lnTo>
                      <a:pt x="39" y="70"/>
                    </a:lnTo>
                    <a:lnTo>
                      <a:pt x="37" y="43"/>
                    </a:lnTo>
                    <a:lnTo>
                      <a:pt x="36" y="39"/>
                    </a:lnTo>
                    <a:lnTo>
                      <a:pt x="0" y="8"/>
                    </a:lnTo>
                    <a:lnTo>
                      <a:pt x="2" y="0"/>
                    </a:lnTo>
                    <a:lnTo>
                      <a:pt x="41" y="28"/>
                    </a:lnTo>
                    <a:lnTo>
                      <a:pt x="48" y="27"/>
                    </a:lnTo>
                    <a:lnTo>
                      <a:pt x="64" y="15"/>
                    </a:lnTo>
                    <a:lnTo>
                      <a:pt x="78" y="14"/>
                    </a:lnTo>
                    <a:lnTo>
                      <a:pt x="134" y="17"/>
                    </a:lnTo>
                    <a:lnTo>
                      <a:pt x="180" y="18"/>
                    </a:lnTo>
                    <a:lnTo>
                      <a:pt x="194" y="35"/>
                    </a:lnTo>
                    <a:lnTo>
                      <a:pt x="196" y="67"/>
                    </a:lnTo>
                    <a:lnTo>
                      <a:pt x="170" y="88"/>
                    </a:lnTo>
                    <a:lnTo>
                      <a:pt x="142" y="87"/>
                    </a:lnTo>
                    <a:lnTo>
                      <a:pt x="127" y="67"/>
                    </a:lnTo>
                    <a:lnTo>
                      <a:pt x="125" y="59"/>
                    </a:lnTo>
                    <a:lnTo>
                      <a:pt x="125" y="50"/>
                    </a:lnTo>
                    <a:lnTo>
                      <a:pt x="126" y="37"/>
                    </a:lnTo>
                    <a:lnTo>
                      <a:pt x="120" y="37"/>
                    </a:lnTo>
                    <a:lnTo>
                      <a:pt x="116" y="49"/>
                    </a:lnTo>
                    <a:lnTo>
                      <a:pt x="110" y="58"/>
                    </a:lnTo>
                    <a:lnTo>
                      <a:pt x="106" y="65"/>
                    </a:lnTo>
                    <a:lnTo>
                      <a:pt x="100" y="70"/>
                    </a:lnTo>
                    <a:lnTo>
                      <a:pt x="90" y="76"/>
                    </a:lnTo>
                    <a:lnTo>
                      <a:pt x="78" y="80"/>
                    </a:lnTo>
                    <a:lnTo>
                      <a:pt x="66" y="8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36" name="Freeform 101"/>
              <p:cNvSpPr>
                <a:spLocks/>
              </p:cNvSpPr>
              <p:nvPr/>
            </p:nvSpPr>
            <p:spPr bwMode="auto">
              <a:xfrm>
                <a:off x="3979" y="2588"/>
                <a:ext cx="7" cy="2"/>
              </a:xfrm>
              <a:custGeom>
                <a:avLst/>
                <a:gdLst>
                  <a:gd name="T0" fmla="*/ 0 w 39"/>
                  <a:gd name="T1" fmla="*/ 2 h 14"/>
                  <a:gd name="T2" fmla="*/ 14 w 39"/>
                  <a:gd name="T3" fmla="*/ 0 h 14"/>
                  <a:gd name="T4" fmla="*/ 31 w 39"/>
                  <a:gd name="T5" fmla="*/ 2 h 14"/>
                  <a:gd name="T6" fmla="*/ 38 w 39"/>
                  <a:gd name="T7" fmla="*/ 3 h 14"/>
                  <a:gd name="T8" fmla="*/ 39 w 39"/>
                  <a:gd name="T9" fmla="*/ 7 h 14"/>
                  <a:gd name="T10" fmla="*/ 19 w 39"/>
                  <a:gd name="T11" fmla="*/ 14 h 14"/>
                  <a:gd name="T12" fmla="*/ 5 w 39"/>
                  <a:gd name="T13" fmla="*/ 8 h 14"/>
                  <a:gd name="T14" fmla="*/ 0 w 39"/>
                  <a:gd name="T15" fmla="*/ 2 h 14"/>
                  <a:gd name="T16" fmla="*/ 0 w 39"/>
                  <a:gd name="T17" fmla="*/ 2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"/>
                  <a:gd name="T28" fmla="*/ 0 h 14"/>
                  <a:gd name="T29" fmla="*/ 39 w 39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" h="14">
                    <a:moveTo>
                      <a:pt x="0" y="2"/>
                    </a:moveTo>
                    <a:lnTo>
                      <a:pt x="14" y="0"/>
                    </a:lnTo>
                    <a:lnTo>
                      <a:pt x="31" y="2"/>
                    </a:lnTo>
                    <a:lnTo>
                      <a:pt x="38" y="3"/>
                    </a:lnTo>
                    <a:lnTo>
                      <a:pt x="39" y="7"/>
                    </a:lnTo>
                    <a:lnTo>
                      <a:pt x="19" y="14"/>
                    </a:lnTo>
                    <a:lnTo>
                      <a:pt x="5" y="8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37" name="Freeform 102"/>
              <p:cNvSpPr>
                <a:spLocks/>
              </p:cNvSpPr>
              <p:nvPr/>
            </p:nvSpPr>
            <p:spPr bwMode="auto">
              <a:xfrm>
                <a:off x="3989" y="2576"/>
                <a:ext cx="5" cy="5"/>
              </a:xfrm>
              <a:custGeom>
                <a:avLst/>
                <a:gdLst>
                  <a:gd name="T0" fmla="*/ 13 w 30"/>
                  <a:gd name="T1" fmla="*/ 0 h 26"/>
                  <a:gd name="T2" fmla="*/ 2 w 30"/>
                  <a:gd name="T3" fmla="*/ 7 h 26"/>
                  <a:gd name="T4" fmla="*/ 0 w 30"/>
                  <a:gd name="T5" fmla="*/ 15 h 26"/>
                  <a:gd name="T6" fmla="*/ 3 w 30"/>
                  <a:gd name="T7" fmla="*/ 20 h 26"/>
                  <a:gd name="T8" fmla="*/ 9 w 30"/>
                  <a:gd name="T9" fmla="*/ 23 h 26"/>
                  <a:gd name="T10" fmla="*/ 17 w 30"/>
                  <a:gd name="T11" fmla="*/ 26 h 26"/>
                  <a:gd name="T12" fmla="*/ 30 w 30"/>
                  <a:gd name="T13" fmla="*/ 19 h 26"/>
                  <a:gd name="T14" fmla="*/ 28 w 30"/>
                  <a:gd name="T15" fmla="*/ 11 h 26"/>
                  <a:gd name="T16" fmla="*/ 15 w 30"/>
                  <a:gd name="T17" fmla="*/ 0 h 26"/>
                  <a:gd name="T18" fmla="*/ 13 w 30"/>
                  <a:gd name="T19" fmla="*/ 0 h 26"/>
                  <a:gd name="T20" fmla="*/ 13 w 30"/>
                  <a:gd name="T21" fmla="*/ 0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"/>
                  <a:gd name="T34" fmla="*/ 0 h 26"/>
                  <a:gd name="T35" fmla="*/ 30 w 30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" h="26">
                    <a:moveTo>
                      <a:pt x="13" y="0"/>
                    </a:moveTo>
                    <a:lnTo>
                      <a:pt x="2" y="7"/>
                    </a:lnTo>
                    <a:lnTo>
                      <a:pt x="0" y="15"/>
                    </a:lnTo>
                    <a:lnTo>
                      <a:pt x="3" y="20"/>
                    </a:lnTo>
                    <a:lnTo>
                      <a:pt x="9" y="23"/>
                    </a:lnTo>
                    <a:lnTo>
                      <a:pt x="17" y="26"/>
                    </a:lnTo>
                    <a:lnTo>
                      <a:pt x="30" y="19"/>
                    </a:lnTo>
                    <a:lnTo>
                      <a:pt x="28" y="11"/>
                    </a:lnTo>
                    <a:lnTo>
                      <a:pt x="15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B8B8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38" name="Freeform 103"/>
              <p:cNvSpPr>
                <a:spLocks/>
              </p:cNvSpPr>
              <p:nvPr/>
            </p:nvSpPr>
            <p:spPr bwMode="auto">
              <a:xfrm>
                <a:off x="3974" y="2575"/>
                <a:ext cx="6" cy="5"/>
              </a:xfrm>
              <a:custGeom>
                <a:avLst/>
                <a:gdLst>
                  <a:gd name="T0" fmla="*/ 9 w 35"/>
                  <a:gd name="T1" fmla="*/ 0 h 33"/>
                  <a:gd name="T2" fmla="*/ 2 w 35"/>
                  <a:gd name="T3" fmla="*/ 7 h 33"/>
                  <a:gd name="T4" fmla="*/ 0 w 35"/>
                  <a:gd name="T5" fmla="*/ 14 h 33"/>
                  <a:gd name="T6" fmla="*/ 1 w 35"/>
                  <a:gd name="T7" fmla="*/ 20 h 33"/>
                  <a:gd name="T8" fmla="*/ 2 w 35"/>
                  <a:gd name="T9" fmla="*/ 25 h 33"/>
                  <a:gd name="T10" fmla="*/ 6 w 35"/>
                  <a:gd name="T11" fmla="*/ 28 h 33"/>
                  <a:gd name="T12" fmla="*/ 12 w 35"/>
                  <a:gd name="T13" fmla="*/ 31 h 33"/>
                  <a:gd name="T14" fmla="*/ 26 w 35"/>
                  <a:gd name="T15" fmla="*/ 33 h 33"/>
                  <a:gd name="T16" fmla="*/ 35 w 35"/>
                  <a:gd name="T17" fmla="*/ 18 h 33"/>
                  <a:gd name="T18" fmla="*/ 26 w 35"/>
                  <a:gd name="T19" fmla="*/ 5 h 33"/>
                  <a:gd name="T20" fmla="*/ 9 w 35"/>
                  <a:gd name="T21" fmla="*/ 0 h 33"/>
                  <a:gd name="T22" fmla="*/ 9 w 35"/>
                  <a:gd name="T23" fmla="*/ 0 h 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5"/>
                  <a:gd name="T37" fmla="*/ 0 h 33"/>
                  <a:gd name="T38" fmla="*/ 35 w 35"/>
                  <a:gd name="T39" fmla="*/ 33 h 3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5" h="33">
                    <a:moveTo>
                      <a:pt x="9" y="0"/>
                    </a:moveTo>
                    <a:lnTo>
                      <a:pt x="2" y="7"/>
                    </a:lnTo>
                    <a:lnTo>
                      <a:pt x="0" y="14"/>
                    </a:lnTo>
                    <a:lnTo>
                      <a:pt x="1" y="20"/>
                    </a:lnTo>
                    <a:lnTo>
                      <a:pt x="2" y="25"/>
                    </a:lnTo>
                    <a:lnTo>
                      <a:pt x="6" y="28"/>
                    </a:lnTo>
                    <a:lnTo>
                      <a:pt x="12" y="31"/>
                    </a:lnTo>
                    <a:lnTo>
                      <a:pt x="26" y="33"/>
                    </a:lnTo>
                    <a:lnTo>
                      <a:pt x="35" y="18"/>
                    </a:lnTo>
                    <a:lnTo>
                      <a:pt x="26" y="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8B8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39" name="Freeform 104"/>
              <p:cNvSpPr>
                <a:spLocks/>
              </p:cNvSpPr>
              <p:nvPr/>
            </p:nvSpPr>
            <p:spPr bwMode="auto">
              <a:xfrm>
                <a:off x="3927" y="2514"/>
                <a:ext cx="70" cy="53"/>
              </a:xfrm>
              <a:custGeom>
                <a:avLst/>
                <a:gdLst>
                  <a:gd name="T0" fmla="*/ 38 w 419"/>
                  <a:gd name="T1" fmla="*/ 275 h 319"/>
                  <a:gd name="T2" fmla="*/ 33 w 419"/>
                  <a:gd name="T3" fmla="*/ 244 h 319"/>
                  <a:gd name="T4" fmla="*/ 33 w 419"/>
                  <a:gd name="T5" fmla="*/ 221 h 319"/>
                  <a:gd name="T6" fmla="*/ 39 w 419"/>
                  <a:gd name="T7" fmla="*/ 233 h 319"/>
                  <a:gd name="T8" fmla="*/ 46 w 419"/>
                  <a:gd name="T9" fmla="*/ 208 h 319"/>
                  <a:gd name="T10" fmla="*/ 57 w 419"/>
                  <a:gd name="T11" fmla="*/ 201 h 319"/>
                  <a:gd name="T12" fmla="*/ 64 w 419"/>
                  <a:gd name="T13" fmla="*/ 190 h 319"/>
                  <a:gd name="T14" fmla="*/ 62 w 419"/>
                  <a:gd name="T15" fmla="*/ 179 h 319"/>
                  <a:gd name="T16" fmla="*/ 46 w 419"/>
                  <a:gd name="T17" fmla="*/ 166 h 319"/>
                  <a:gd name="T18" fmla="*/ 29 w 419"/>
                  <a:gd name="T19" fmla="*/ 146 h 319"/>
                  <a:gd name="T20" fmla="*/ 0 w 419"/>
                  <a:gd name="T21" fmla="*/ 100 h 319"/>
                  <a:gd name="T22" fmla="*/ 21 w 419"/>
                  <a:gd name="T23" fmla="*/ 105 h 319"/>
                  <a:gd name="T24" fmla="*/ 22 w 419"/>
                  <a:gd name="T25" fmla="*/ 80 h 319"/>
                  <a:gd name="T26" fmla="*/ 28 w 419"/>
                  <a:gd name="T27" fmla="*/ 65 h 319"/>
                  <a:gd name="T28" fmla="*/ 34 w 419"/>
                  <a:gd name="T29" fmla="*/ 77 h 319"/>
                  <a:gd name="T30" fmla="*/ 38 w 419"/>
                  <a:gd name="T31" fmla="*/ 66 h 319"/>
                  <a:gd name="T32" fmla="*/ 38 w 419"/>
                  <a:gd name="T33" fmla="*/ 53 h 319"/>
                  <a:gd name="T34" fmla="*/ 46 w 419"/>
                  <a:gd name="T35" fmla="*/ 60 h 319"/>
                  <a:gd name="T36" fmla="*/ 50 w 419"/>
                  <a:gd name="T37" fmla="*/ 47 h 319"/>
                  <a:gd name="T38" fmla="*/ 56 w 419"/>
                  <a:gd name="T39" fmla="*/ 56 h 319"/>
                  <a:gd name="T40" fmla="*/ 56 w 419"/>
                  <a:gd name="T41" fmla="*/ 43 h 319"/>
                  <a:gd name="T42" fmla="*/ 47 w 419"/>
                  <a:gd name="T43" fmla="*/ 33 h 319"/>
                  <a:gd name="T44" fmla="*/ 69 w 419"/>
                  <a:gd name="T45" fmla="*/ 29 h 319"/>
                  <a:gd name="T46" fmla="*/ 90 w 419"/>
                  <a:gd name="T47" fmla="*/ 32 h 319"/>
                  <a:gd name="T48" fmla="*/ 105 w 419"/>
                  <a:gd name="T49" fmla="*/ 39 h 319"/>
                  <a:gd name="T50" fmla="*/ 82 w 419"/>
                  <a:gd name="T51" fmla="*/ 11 h 319"/>
                  <a:gd name="T52" fmla="*/ 63 w 419"/>
                  <a:gd name="T53" fmla="*/ 0 h 319"/>
                  <a:gd name="T54" fmla="*/ 96 w 419"/>
                  <a:gd name="T55" fmla="*/ 11 h 319"/>
                  <a:gd name="T56" fmla="*/ 121 w 419"/>
                  <a:gd name="T57" fmla="*/ 20 h 319"/>
                  <a:gd name="T58" fmla="*/ 143 w 419"/>
                  <a:gd name="T59" fmla="*/ 37 h 319"/>
                  <a:gd name="T60" fmla="*/ 158 w 419"/>
                  <a:gd name="T61" fmla="*/ 49 h 319"/>
                  <a:gd name="T62" fmla="*/ 159 w 419"/>
                  <a:gd name="T63" fmla="*/ 40 h 319"/>
                  <a:gd name="T64" fmla="*/ 179 w 419"/>
                  <a:gd name="T65" fmla="*/ 46 h 319"/>
                  <a:gd name="T66" fmla="*/ 213 w 419"/>
                  <a:gd name="T67" fmla="*/ 70 h 319"/>
                  <a:gd name="T68" fmla="*/ 231 w 419"/>
                  <a:gd name="T69" fmla="*/ 74 h 319"/>
                  <a:gd name="T70" fmla="*/ 243 w 419"/>
                  <a:gd name="T71" fmla="*/ 74 h 319"/>
                  <a:gd name="T72" fmla="*/ 261 w 419"/>
                  <a:gd name="T73" fmla="*/ 82 h 319"/>
                  <a:gd name="T74" fmla="*/ 256 w 419"/>
                  <a:gd name="T75" fmla="*/ 71 h 319"/>
                  <a:gd name="T76" fmla="*/ 275 w 419"/>
                  <a:gd name="T77" fmla="*/ 83 h 319"/>
                  <a:gd name="T78" fmla="*/ 297 w 419"/>
                  <a:gd name="T79" fmla="*/ 92 h 319"/>
                  <a:gd name="T80" fmla="*/ 339 w 419"/>
                  <a:gd name="T81" fmla="*/ 120 h 319"/>
                  <a:gd name="T82" fmla="*/ 371 w 419"/>
                  <a:gd name="T83" fmla="*/ 155 h 319"/>
                  <a:gd name="T84" fmla="*/ 411 w 419"/>
                  <a:gd name="T85" fmla="*/ 216 h 319"/>
                  <a:gd name="T86" fmla="*/ 419 w 419"/>
                  <a:gd name="T87" fmla="*/ 256 h 319"/>
                  <a:gd name="T88" fmla="*/ 415 w 419"/>
                  <a:gd name="T89" fmla="*/ 276 h 319"/>
                  <a:gd name="T90" fmla="*/ 384 w 419"/>
                  <a:gd name="T91" fmla="*/ 267 h 319"/>
                  <a:gd name="T92" fmla="*/ 310 w 419"/>
                  <a:gd name="T93" fmla="*/ 265 h 319"/>
                  <a:gd name="T94" fmla="*/ 227 w 419"/>
                  <a:gd name="T95" fmla="*/ 289 h 319"/>
                  <a:gd name="T96" fmla="*/ 182 w 419"/>
                  <a:gd name="T97" fmla="*/ 319 h 319"/>
                  <a:gd name="T98" fmla="*/ 38 w 419"/>
                  <a:gd name="T99" fmla="*/ 275 h 319"/>
                  <a:gd name="T100" fmla="*/ 38 w 419"/>
                  <a:gd name="T101" fmla="*/ 275 h 3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19"/>
                  <a:gd name="T154" fmla="*/ 0 h 319"/>
                  <a:gd name="T155" fmla="*/ 419 w 419"/>
                  <a:gd name="T156" fmla="*/ 319 h 3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19" h="319">
                    <a:moveTo>
                      <a:pt x="38" y="275"/>
                    </a:moveTo>
                    <a:lnTo>
                      <a:pt x="33" y="244"/>
                    </a:lnTo>
                    <a:lnTo>
                      <a:pt x="33" y="221"/>
                    </a:lnTo>
                    <a:lnTo>
                      <a:pt x="39" y="233"/>
                    </a:lnTo>
                    <a:lnTo>
                      <a:pt x="46" y="208"/>
                    </a:lnTo>
                    <a:lnTo>
                      <a:pt x="57" y="201"/>
                    </a:lnTo>
                    <a:lnTo>
                      <a:pt x="64" y="190"/>
                    </a:lnTo>
                    <a:lnTo>
                      <a:pt x="62" y="179"/>
                    </a:lnTo>
                    <a:lnTo>
                      <a:pt x="46" y="166"/>
                    </a:lnTo>
                    <a:lnTo>
                      <a:pt x="29" y="146"/>
                    </a:lnTo>
                    <a:lnTo>
                      <a:pt x="0" y="100"/>
                    </a:lnTo>
                    <a:lnTo>
                      <a:pt x="21" y="105"/>
                    </a:lnTo>
                    <a:lnTo>
                      <a:pt x="22" y="80"/>
                    </a:lnTo>
                    <a:lnTo>
                      <a:pt x="28" y="65"/>
                    </a:lnTo>
                    <a:lnTo>
                      <a:pt x="34" y="77"/>
                    </a:lnTo>
                    <a:lnTo>
                      <a:pt x="38" y="66"/>
                    </a:lnTo>
                    <a:lnTo>
                      <a:pt x="38" y="53"/>
                    </a:lnTo>
                    <a:lnTo>
                      <a:pt x="46" y="60"/>
                    </a:lnTo>
                    <a:lnTo>
                      <a:pt x="50" y="47"/>
                    </a:lnTo>
                    <a:lnTo>
                      <a:pt x="56" y="56"/>
                    </a:lnTo>
                    <a:lnTo>
                      <a:pt x="56" y="43"/>
                    </a:lnTo>
                    <a:lnTo>
                      <a:pt x="47" y="33"/>
                    </a:lnTo>
                    <a:lnTo>
                      <a:pt x="69" y="29"/>
                    </a:lnTo>
                    <a:lnTo>
                      <a:pt x="90" y="32"/>
                    </a:lnTo>
                    <a:lnTo>
                      <a:pt x="105" y="39"/>
                    </a:lnTo>
                    <a:lnTo>
                      <a:pt x="82" y="11"/>
                    </a:lnTo>
                    <a:lnTo>
                      <a:pt x="63" y="0"/>
                    </a:lnTo>
                    <a:lnTo>
                      <a:pt x="96" y="11"/>
                    </a:lnTo>
                    <a:lnTo>
                      <a:pt x="121" y="20"/>
                    </a:lnTo>
                    <a:lnTo>
                      <a:pt x="143" y="37"/>
                    </a:lnTo>
                    <a:lnTo>
                      <a:pt x="158" y="49"/>
                    </a:lnTo>
                    <a:lnTo>
                      <a:pt x="159" y="40"/>
                    </a:lnTo>
                    <a:lnTo>
                      <a:pt x="179" y="46"/>
                    </a:lnTo>
                    <a:lnTo>
                      <a:pt x="213" y="70"/>
                    </a:lnTo>
                    <a:lnTo>
                      <a:pt x="231" y="74"/>
                    </a:lnTo>
                    <a:lnTo>
                      <a:pt x="243" y="74"/>
                    </a:lnTo>
                    <a:lnTo>
                      <a:pt x="261" y="82"/>
                    </a:lnTo>
                    <a:lnTo>
                      <a:pt x="256" y="71"/>
                    </a:lnTo>
                    <a:lnTo>
                      <a:pt x="275" y="83"/>
                    </a:lnTo>
                    <a:lnTo>
                      <a:pt x="297" y="92"/>
                    </a:lnTo>
                    <a:lnTo>
                      <a:pt x="339" y="120"/>
                    </a:lnTo>
                    <a:lnTo>
                      <a:pt x="371" y="155"/>
                    </a:lnTo>
                    <a:lnTo>
                      <a:pt x="411" y="216"/>
                    </a:lnTo>
                    <a:lnTo>
                      <a:pt x="419" y="256"/>
                    </a:lnTo>
                    <a:lnTo>
                      <a:pt x="415" y="276"/>
                    </a:lnTo>
                    <a:lnTo>
                      <a:pt x="384" y="267"/>
                    </a:lnTo>
                    <a:lnTo>
                      <a:pt x="310" y="265"/>
                    </a:lnTo>
                    <a:lnTo>
                      <a:pt x="227" y="289"/>
                    </a:lnTo>
                    <a:lnTo>
                      <a:pt x="182" y="319"/>
                    </a:lnTo>
                    <a:lnTo>
                      <a:pt x="38" y="275"/>
                    </a:lnTo>
                    <a:close/>
                  </a:path>
                </a:pathLst>
              </a:custGeom>
              <a:solidFill>
                <a:srgbClr val="E5B2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40" name="Freeform 105"/>
              <p:cNvSpPr>
                <a:spLocks/>
              </p:cNvSpPr>
              <p:nvPr/>
            </p:nvSpPr>
            <p:spPr bwMode="auto">
              <a:xfrm>
                <a:off x="3936" y="2516"/>
                <a:ext cx="49" cy="20"/>
              </a:xfrm>
              <a:custGeom>
                <a:avLst/>
                <a:gdLst>
                  <a:gd name="T0" fmla="*/ 15 w 293"/>
                  <a:gd name="T1" fmla="*/ 21 h 121"/>
                  <a:gd name="T2" fmla="*/ 32 w 293"/>
                  <a:gd name="T3" fmla="*/ 25 h 121"/>
                  <a:gd name="T4" fmla="*/ 46 w 293"/>
                  <a:gd name="T5" fmla="*/ 32 h 121"/>
                  <a:gd name="T6" fmla="*/ 66 w 293"/>
                  <a:gd name="T7" fmla="*/ 46 h 121"/>
                  <a:gd name="T8" fmla="*/ 58 w 293"/>
                  <a:gd name="T9" fmla="*/ 28 h 121"/>
                  <a:gd name="T10" fmla="*/ 72 w 293"/>
                  <a:gd name="T11" fmla="*/ 38 h 121"/>
                  <a:gd name="T12" fmla="*/ 61 w 293"/>
                  <a:gd name="T13" fmla="*/ 22 h 121"/>
                  <a:gd name="T14" fmla="*/ 46 w 293"/>
                  <a:gd name="T15" fmla="*/ 12 h 121"/>
                  <a:gd name="T16" fmla="*/ 31 w 293"/>
                  <a:gd name="T17" fmla="*/ 0 h 121"/>
                  <a:gd name="T18" fmla="*/ 60 w 293"/>
                  <a:gd name="T19" fmla="*/ 14 h 121"/>
                  <a:gd name="T20" fmla="*/ 101 w 293"/>
                  <a:gd name="T21" fmla="*/ 41 h 121"/>
                  <a:gd name="T22" fmla="*/ 114 w 293"/>
                  <a:gd name="T23" fmla="*/ 43 h 121"/>
                  <a:gd name="T24" fmla="*/ 105 w 293"/>
                  <a:gd name="T25" fmla="*/ 35 h 121"/>
                  <a:gd name="T26" fmla="*/ 122 w 293"/>
                  <a:gd name="T27" fmla="*/ 38 h 121"/>
                  <a:gd name="T28" fmla="*/ 145 w 293"/>
                  <a:gd name="T29" fmla="*/ 57 h 121"/>
                  <a:gd name="T30" fmla="*/ 162 w 293"/>
                  <a:gd name="T31" fmla="*/ 68 h 121"/>
                  <a:gd name="T32" fmla="*/ 220 w 293"/>
                  <a:gd name="T33" fmla="*/ 80 h 121"/>
                  <a:gd name="T34" fmla="*/ 251 w 293"/>
                  <a:gd name="T35" fmla="*/ 88 h 121"/>
                  <a:gd name="T36" fmla="*/ 283 w 293"/>
                  <a:gd name="T37" fmla="*/ 105 h 121"/>
                  <a:gd name="T38" fmla="*/ 293 w 293"/>
                  <a:gd name="T39" fmla="*/ 121 h 121"/>
                  <a:gd name="T40" fmla="*/ 276 w 293"/>
                  <a:gd name="T41" fmla="*/ 107 h 121"/>
                  <a:gd name="T42" fmla="*/ 260 w 293"/>
                  <a:gd name="T43" fmla="*/ 101 h 121"/>
                  <a:gd name="T44" fmla="*/ 269 w 293"/>
                  <a:gd name="T45" fmla="*/ 112 h 121"/>
                  <a:gd name="T46" fmla="*/ 249 w 293"/>
                  <a:gd name="T47" fmla="*/ 102 h 121"/>
                  <a:gd name="T48" fmla="*/ 251 w 293"/>
                  <a:gd name="T49" fmla="*/ 113 h 121"/>
                  <a:gd name="T50" fmla="*/ 242 w 293"/>
                  <a:gd name="T51" fmla="*/ 105 h 121"/>
                  <a:gd name="T52" fmla="*/ 225 w 293"/>
                  <a:gd name="T53" fmla="*/ 93 h 121"/>
                  <a:gd name="T54" fmla="*/ 214 w 293"/>
                  <a:gd name="T55" fmla="*/ 90 h 121"/>
                  <a:gd name="T56" fmla="*/ 198 w 293"/>
                  <a:gd name="T57" fmla="*/ 88 h 121"/>
                  <a:gd name="T58" fmla="*/ 166 w 293"/>
                  <a:gd name="T59" fmla="*/ 77 h 121"/>
                  <a:gd name="T60" fmla="*/ 173 w 293"/>
                  <a:gd name="T61" fmla="*/ 88 h 121"/>
                  <a:gd name="T62" fmla="*/ 154 w 293"/>
                  <a:gd name="T63" fmla="*/ 80 h 121"/>
                  <a:gd name="T64" fmla="*/ 105 w 293"/>
                  <a:gd name="T65" fmla="*/ 54 h 121"/>
                  <a:gd name="T66" fmla="*/ 136 w 293"/>
                  <a:gd name="T67" fmla="*/ 84 h 121"/>
                  <a:gd name="T68" fmla="*/ 117 w 293"/>
                  <a:gd name="T69" fmla="*/ 77 h 121"/>
                  <a:gd name="T70" fmla="*/ 120 w 293"/>
                  <a:gd name="T71" fmla="*/ 85 h 121"/>
                  <a:gd name="T72" fmla="*/ 98 w 293"/>
                  <a:gd name="T73" fmla="*/ 75 h 121"/>
                  <a:gd name="T74" fmla="*/ 67 w 293"/>
                  <a:gd name="T75" fmla="*/ 71 h 121"/>
                  <a:gd name="T76" fmla="*/ 50 w 293"/>
                  <a:gd name="T77" fmla="*/ 66 h 121"/>
                  <a:gd name="T78" fmla="*/ 37 w 293"/>
                  <a:gd name="T79" fmla="*/ 56 h 121"/>
                  <a:gd name="T80" fmla="*/ 25 w 293"/>
                  <a:gd name="T81" fmla="*/ 45 h 121"/>
                  <a:gd name="T82" fmla="*/ 17 w 293"/>
                  <a:gd name="T83" fmla="*/ 36 h 121"/>
                  <a:gd name="T84" fmla="*/ 0 w 293"/>
                  <a:gd name="T85" fmla="*/ 27 h 121"/>
                  <a:gd name="T86" fmla="*/ 14 w 293"/>
                  <a:gd name="T87" fmla="*/ 26 h 121"/>
                  <a:gd name="T88" fmla="*/ 15 w 293"/>
                  <a:gd name="T89" fmla="*/ 21 h 121"/>
                  <a:gd name="T90" fmla="*/ 15 w 293"/>
                  <a:gd name="T91" fmla="*/ 21 h 12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93"/>
                  <a:gd name="T139" fmla="*/ 0 h 121"/>
                  <a:gd name="T140" fmla="*/ 293 w 293"/>
                  <a:gd name="T141" fmla="*/ 121 h 12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93" h="121">
                    <a:moveTo>
                      <a:pt x="15" y="21"/>
                    </a:moveTo>
                    <a:lnTo>
                      <a:pt x="32" y="25"/>
                    </a:lnTo>
                    <a:lnTo>
                      <a:pt x="46" y="32"/>
                    </a:lnTo>
                    <a:lnTo>
                      <a:pt x="66" y="46"/>
                    </a:lnTo>
                    <a:lnTo>
                      <a:pt x="58" y="28"/>
                    </a:lnTo>
                    <a:lnTo>
                      <a:pt x="72" y="38"/>
                    </a:lnTo>
                    <a:lnTo>
                      <a:pt x="61" y="22"/>
                    </a:lnTo>
                    <a:lnTo>
                      <a:pt x="46" y="12"/>
                    </a:lnTo>
                    <a:lnTo>
                      <a:pt x="31" y="0"/>
                    </a:lnTo>
                    <a:lnTo>
                      <a:pt x="60" y="14"/>
                    </a:lnTo>
                    <a:lnTo>
                      <a:pt x="101" y="41"/>
                    </a:lnTo>
                    <a:lnTo>
                      <a:pt x="114" y="43"/>
                    </a:lnTo>
                    <a:lnTo>
                      <a:pt x="105" y="35"/>
                    </a:lnTo>
                    <a:lnTo>
                      <a:pt x="122" y="38"/>
                    </a:lnTo>
                    <a:lnTo>
                      <a:pt x="145" y="57"/>
                    </a:lnTo>
                    <a:lnTo>
                      <a:pt x="162" y="68"/>
                    </a:lnTo>
                    <a:lnTo>
                      <a:pt x="220" y="80"/>
                    </a:lnTo>
                    <a:lnTo>
                      <a:pt x="251" y="88"/>
                    </a:lnTo>
                    <a:lnTo>
                      <a:pt x="283" y="105"/>
                    </a:lnTo>
                    <a:lnTo>
                      <a:pt x="293" y="121"/>
                    </a:lnTo>
                    <a:lnTo>
                      <a:pt x="276" y="107"/>
                    </a:lnTo>
                    <a:lnTo>
                      <a:pt x="260" y="101"/>
                    </a:lnTo>
                    <a:lnTo>
                      <a:pt x="269" y="112"/>
                    </a:lnTo>
                    <a:lnTo>
                      <a:pt x="249" y="102"/>
                    </a:lnTo>
                    <a:lnTo>
                      <a:pt x="251" y="113"/>
                    </a:lnTo>
                    <a:lnTo>
                      <a:pt x="242" y="105"/>
                    </a:lnTo>
                    <a:lnTo>
                      <a:pt x="225" y="93"/>
                    </a:lnTo>
                    <a:lnTo>
                      <a:pt x="214" y="90"/>
                    </a:lnTo>
                    <a:lnTo>
                      <a:pt x="198" y="88"/>
                    </a:lnTo>
                    <a:lnTo>
                      <a:pt x="166" y="77"/>
                    </a:lnTo>
                    <a:lnTo>
                      <a:pt x="173" y="88"/>
                    </a:lnTo>
                    <a:lnTo>
                      <a:pt x="154" y="80"/>
                    </a:lnTo>
                    <a:lnTo>
                      <a:pt x="105" y="54"/>
                    </a:lnTo>
                    <a:lnTo>
                      <a:pt x="136" y="84"/>
                    </a:lnTo>
                    <a:lnTo>
                      <a:pt x="117" y="77"/>
                    </a:lnTo>
                    <a:lnTo>
                      <a:pt x="120" y="85"/>
                    </a:lnTo>
                    <a:lnTo>
                      <a:pt x="98" y="75"/>
                    </a:lnTo>
                    <a:lnTo>
                      <a:pt x="67" y="71"/>
                    </a:lnTo>
                    <a:lnTo>
                      <a:pt x="50" y="66"/>
                    </a:lnTo>
                    <a:lnTo>
                      <a:pt x="37" y="56"/>
                    </a:lnTo>
                    <a:lnTo>
                      <a:pt x="25" y="45"/>
                    </a:lnTo>
                    <a:lnTo>
                      <a:pt x="17" y="36"/>
                    </a:lnTo>
                    <a:lnTo>
                      <a:pt x="0" y="27"/>
                    </a:lnTo>
                    <a:lnTo>
                      <a:pt x="14" y="26"/>
                    </a:lnTo>
                    <a:lnTo>
                      <a:pt x="15" y="21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41" name="Freeform 106"/>
              <p:cNvSpPr>
                <a:spLocks/>
              </p:cNvSpPr>
              <p:nvPr/>
            </p:nvSpPr>
            <p:spPr bwMode="auto">
              <a:xfrm>
                <a:off x="3934" y="2523"/>
                <a:ext cx="14" cy="26"/>
              </a:xfrm>
              <a:custGeom>
                <a:avLst/>
                <a:gdLst>
                  <a:gd name="T0" fmla="*/ 28 w 89"/>
                  <a:gd name="T1" fmla="*/ 60 h 153"/>
                  <a:gd name="T2" fmla="*/ 12 w 89"/>
                  <a:gd name="T3" fmla="*/ 46 h 153"/>
                  <a:gd name="T4" fmla="*/ 4 w 89"/>
                  <a:gd name="T5" fmla="*/ 31 h 153"/>
                  <a:gd name="T6" fmla="*/ 0 w 89"/>
                  <a:gd name="T7" fmla="*/ 7 h 153"/>
                  <a:gd name="T8" fmla="*/ 14 w 89"/>
                  <a:gd name="T9" fmla="*/ 17 h 153"/>
                  <a:gd name="T10" fmla="*/ 13 w 89"/>
                  <a:gd name="T11" fmla="*/ 1 h 153"/>
                  <a:gd name="T12" fmla="*/ 19 w 89"/>
                  <a:gd name="T13" fmla="*/ 21 h 153"/>
                  <a:gd name="T14" fmla="*/ 19 w 89"/>
                  <a:gd name="T15" fmla="*/ 0 h 153"/>
                  <a:gd name="T16" fmla="*/ 28 w 89"/>
                  <a:gd name="T17" fmla="*/ 11 h 153"/>
                  <a:gd name="T18" fmla="*/ 36 w 89"/>
                  <a:gd name="T19" fmla="*/ 15 h 153"/>
                  <a:gd name="T20" fmla="*/ 40 w 89"/>
                  <a:gd name="T21" fmla="*/ 9 h 153"/>
                  <a:gd name="T22" fmla="*/ 50 w 89"/>
                  <a:gd name="T23" fmla="*/ 25 h 153"/>
                  <a:gd name="T24" fmla="*/ 62 w 89"/>
                  <a:gd name="T25" fmla="*/ 41 h 153"/>
                  <a:gd name="T26" fmla="*/ 70 w 89"/>
                  <a:gd name="T27" fmla="*/ 64 h 153"/>
                  <a:gd name="T28" fmla="*/ 65 w 89"/>
                  <a:gd name="T29" fmla="*/ 75 h 153"/>
                  <a:gd name="T30" fmla="*/ 77 w 89"/>
                  <a:gd name="T31" fmla="*/ 65 h 153"/>
                  <a:gd name="T32" fmla="*/ 73 w 89"/>
                  <a:gd name="T33" fmla="*/ 98 h 153"/>
                  <a:gd name="T34" fmla="*/ 76 w 89"/>
                  <a:gd name="T35" fmla="*/ 115 h 153"/>
                  <a:gd name="T36" fmla="*/ 83 w 89"/>
                  <a:gd name="T37" fmla="*/ 93 h 153"/>
                  <a:gd name="T38" fmla="*/ 88 w 89"/>
                  <a:gd name="T39" fmla="*/ 118 h 153"/>
                  <a:gd name="T40" fmla="*/ 89 w 89"/>
                  <a:gd name="T41" fmla="*/ 153 h 153"/>
                  <a:gd name="T42" fmla="*/ 77 w 89"/>
                  <a:gd name="T43" fmla="*/ 146 h 153"/>
                  <a:gd name="T44" fmla="*/ 57 w 89"/>
                  <a:gd name="T45" fmla="*/ 121 h 153"/>
                  <a:gd name="T46" fmla="*/ 61 w 89"/>
                  <a:gd name="T47" fmla="*/ 150 h 153"/>
                  <a:gd name="T48" fmla="*/ 53 w 89"/>
                  <a:gd name="T49" fmla="*/ 142 h 153"/>
                  <a:gd name="T50" fmla="*/ 42 w 89"/>
                  <a:gd name="T51" fmla="*/ 125 h 153"/>
                  <a:gd name="T52" fmla="*/ 40 w 89"/>
                  <a:gd name="T53" fmla="*/ 115 h 153"/>
                  <a:gd name="T54" fmla="*/ 39 w 89"/>
                  <a:gd name="T55" fmla="*/ 100 h 153"/>
                  <a:gd name="T56" fmla="*/ 37 w 89"/>
                  <a:gd name="T57" fmla="*/ 90 h 153"/>
                  <a:gd name="T58" fmla="*/ 29 w 89"/>
                  <a:gd name="T59" fmla="*/ 81 h 153"/>
                  <a:gd name="T60" fmla="*/ 12 w 89"/>
                  <a:gd name="T61" fmla="*/ 54 h 153"/>
                  <a:gd name="T62" fmla="*/ 28 w 89"/>
                  <a:gd name="T63" fmla="*/ 60 h 153"/>
                  <a:gd name="T64" fmla="*/ 28 w 89"/>
                  <a:gd name="T65" fmla="*/ 60 h 1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9"/>
                  <a:gd name="T100" fmla="*/ 0 h 153"/>
                  <a:gd name="T101" fmla="*/ 89 w 89"/>
                  <a:gd name="T102" fmla="*/ 153 h 1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9" h="153">
                    <a:moveTo>
                      <a:pt x="28" y="60"/>
                    </a:moveTo>
                    <a:lnTo>
                      <a:pt x="12" y="46"/>
                    </a:lnTo>
                    <a:lnTo>
                      <a:pt x="4" y="31"/>
                    </a:lnTo>
                    <a:lnTo>
                      <a:pt x="0" y="7"/>
                    </a:lnTo>
                    <a:lnTo>
                      <a:pt x="14" y="17"/>
                    </a:lnTo>
                    <a:lnTo>
                      <a:pt x="13" y="1"/>
                    </a:lnTo>
                    <a:lnTo>
                      <a:pt x="19" y="21"/>
                    </a:lnTo>
                    <a:lnTo>
                      <a:pt x="19" y="0"/>
                    </a:lnTo>
                    <a:lnTo>
                      <a:pt x="28" y="11"/>
                    </a:lnTo>
                    <a:lnTo>
                      <a:pt x="36" y="15"/>
                    </a:lnTo>
                    <a:lnTo>
                      <a:pt x="40" y="9"/>
                    </a:lnTo>
                    <a:lnTo>
                      <a:pt x="50" y="25"/>
                    </a:lnTo>
                    <a:lnTo>
                      <a:pt x="62" y="41"/>
                    </a:lnTo>
                    <a:lnTo>
                      <a:pt x="70" y="64"/>
                    </a:lnTo>
                    <a:lnTo>
                      <a:pt x="65" y="75"/>
                    </a:lnTo>
                    <a:lnTo>
                      <a:pt x="77" y="65"/>
                    </a:lnTo>
                    <a:lnTo>
                      <a:pt x="73" y="98"/>
                    </a:lnTo>
                    <a:lnTo>
                      <a:pt x="76" y="115"/>
                    </a:lnTo>
                    <a:lnTo>
                      <a:pt x="83" y="93"/>
                    </a:lnTo>
                    <a:lnTo>
                      <a:pt x="88" y="118"/>
                    </a:lnTo>
                    <a:lnTo>
                      <a:pt x="89" y="153"/>
                    </a:lnTo>
                    <a:lnTo>
                      <a:pt x="77" y="146"/>
                    </a:lnTo>
                    <a:lnTo>
                      <a:pt x="57" y="121"/>
                    </a:lnTo>
                    <a:lnTo>
                      <a:pt x="61" y="150"/>
                    </a:lnTo>
                    <a:lnTo>
                      <a:pt x="53" y="142"/>
                    </a:lnTo>
                    <a:lnTo>
                      <a:pt x="42" y="125"/>
                    </a:lnTo>
                    <a:lnTo>
                      <a:pt x="40" y="115"/>
                    </a:lnTo>
                    <a:lnTo>
                      <a:pt x="39" y="100"/>
                    </a:lnTo>
                    <a:lnTo>
                      <a:pt x="37" y="90"/>
                    </a:lnTo>
                    <a:lnTo>
                      <a:pt x="29" y="81"/>
                    </a:lnTo>
                    <a:lnTo>
                      <a:pt x="12" y="54"/>
                    </a:lnTo>
                    <a:lnTo>
                      <a:pt x="28" y="60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42" name="Freeform 107"/>
              <p:cNvSpPr>
                <a:spLocks/>
              </p:cNvSpPr>
              <p:nvPr/>
            </p:nvSpPr>
            <p:spPr bwMode="auto">
              <a:xfrm>
                <a:off x="3926" y="2526"/>
                <a:ext cx="12" cy="13"/>
              </a:xfrm>
              <a:custGeom>
                <a:avLst/>
                <a:gdLst>
                  <a:gd name="T0" fmla="*/ 56 w 71"/>
                  <a:gd name="T1" fmla="*/ 77 h 79"/>
                  <a:gd name="T2" fmla="*/ 46 w 71"/>
                  <a:gd name="T3" fmla="*/ 70 h 79"/>
                  <a:gd name="T4" fmla="*/ 33 w 71"/>
                  <a:gd name="T5" fmla="*/ 62 h 79"/>
                  <a:gd name="T6" fmla="*/ 16 w 71"/>
                  <a:gd name="T7" fmla="*/ 44 h 79"/>
                  <a:gd name="T8" fmla="*/ 0 w 71"/>
                  <a:gd name="T9" fmla="*/ 26 h 79"/>
                  <a:gd name="T10" fmla="*/ 28 w 71"/>
                  <a:gd name="T11" fmla="*/ 38 h 79"/>
                  <a:gd name="T12" fmla="*/ 28 w 71"/>
                  <a:gd name="T13" fmla="*/ 21 h 79"/>
                  <a:gd name="T14" fmla="*/ 30 w 71"/>
                  <a:gd name="T15" fmla="*/ 9 h 79"/>
                  <a:gd name="T16" fmla="*/ 34 w 71"/>
                  <a:gd name="T17" fmla="*/ 0 h 79"/>
                  <a:gd name="T18" fmla="*/ 38 w 71"/>
                  <a:gd name="T19" fmla="*/ 18 h 79"/>
                  <a:gd name="T20" fmla="*/ 45 w 71"/>
                  <a:gd name="T21" fmla="*/ 5 h 79"/>
                  <a:gd name="T22" fmla="*/ 50 w 71"/>
                  <a:gd name="T23" fmla="*/ 2 h 79"/>
                  <a:gd name="T24" fmla="*/ 48 w 71"/>
                  <a:gd name="T25" fmla="*/ 27 h 79"/>
                  <a:gd name="T26" fmla="*/ 46 w 71"/>
                  <a:gd name="T27" fmla="*/ 35 h 79"/>
                  <a:gd name="T28" fmla="*/ 55 w 71"/>
                  <a:gd name="T29" fmla="*/ 42 h 79"/>
                  <a:gd name="T30" fmla="*/ 66 w 71"/>
                  <a:gd name="T31" fmla="*/ 57 h 79"/>
                  <a:gd name="T32" fmla="*/ 71 w 71"/>
                  <a:gd name="T33" fmla="*/ 69 h 79"/>
                  <a:gd name="T34" fmla="*/ 60 w 71"/>
                  <a:gd name="T35" fmla="*/ 61 h 79"/>
                  <a:gd name="T36" fmla="*/ 68 w 71"/>
                  <a:gd name="T37" fmla="*/ 79 h 79"/>
                  <a:gd name="T38" fmla="*/ 57 w 71"/>
                  <a:gd name="T39" fmla="*/ 70 h 79"/>
                  <a:gd name="T40" fmla="*/ 56 w 71"/>
                  <a:gd name="T41" fmla="*/ 77 h 79"/>
                  <a:gd name="T42" fmla="*/ 56 w 71"/>
                  <a:gd name="T43" fmla="*/ 77 h 7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1"/>
                  <a:gd name="T67" fmla="*/ 0 h 79"/>
                  <a:gd name="T68" fmla="*/ 71 w 71"/>
                  <a:gd name="T69" fmla="*/ 79 h 7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1" h="79">
                    <a:moveTo>
                      <a:pt x="56" y="77"/>
                    </a:moveTo>
                    <a:lnTo>
                      <a:pt x="46" y="70"/>
                    </a:lnTo>
                    <a:lnTo>
                      <a:pt x="33" y="62"/>
                    </a:lnTo>
                    <a:lnTo>
                      <a:pt x="16" y="44"/>
                    </a:lnTo>
                    <a:lnTo>
                      <a:pt x="0" y="26"/>
                    </a:lnTo>
                    <a:lnTo>
                      <a:pt x="28" y="38"/>
                    </a:lnTo>
                    <a:lnTo>
                      <a:pt x="28" y="21"/>
                    </a:lnTo>
                    <a:lnTo>
                      <a:pt x="30" y="9"/>
                    </a:lnTo>
                    <a:lnTo>
                      <a:pt x="34" y="0"/>
                    </a:lnTo>
                    <a:lnTo>
                      <a:pt x="38" y="18"/>
                    </a:lnTo>
                    <a:lnTo>
                      <a:pt x="45" y="5"/>
                    </a:lnTo>
                    <a:lnTo>
                      <a:pt x="50" y="2"/>
                    </a:lnTo>
                    <a:lnTo>
                      <a:pt x="48" y="27"/>
                    </a:lnTo>
                    <a:lnTo>
                      <a:pt x="46" y="35"/>
                    </a:lnTo>
                    <a:lnTo>
                      <a:pt x="55" y="42"/>
                    </a:lnTo>
                    <a:lnTo>
                      <a:pt x="66" y="57"/>
                    </a:lnTo>
                    <a:lnTo>
                      <a:pt x="71" y="69"/>
                    </a:lnTo>
                    <a:lnTo>
                      <a:pt x="60" y="61"/>
                    </a:lnTo>
                    <a:lnTo>
                      <a:pt x="68" y="79"/>
                    </a:lnTo>
                    <a:lnTo>
                      <a:pt x="57" y="70"/>
                    </a:lnTo>
                    <a:lnTo>
                      <a:pt x="56" y="77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43" name="Freeform 108"/>
              <p:cNvSpPr>
                <a:spLocks/>
              </p:cNvSpPr>
              <p:nvPr/>
            </p:nvSpPr>
            <p:spPr bwMode="auto">
              <a:xfrm>
                <a:off x="3944" y="2527"/>
                <a:ext cx="34" cy="17"/>
              </a:xfrm>
              <a:custGeom>
                <a:avLst/>
                <a:gdLst>
                  <a:gd name="T0" fmla="*/ 191 w 202"/>
                  <a:gd name="T1" fmla="*/ 103 h 103"/>
                  <a:gd name="T2" fmla="*/ 162 w 202"/>
                  <a:gd name="T3" fmla="*/ 83 h 103"/>
                  <a:gd name="T4" fmla="*/ 147 w 202"/>
                  <a:gd name="T5" fmla="*/ 76 h 103"/>
                  <a:gd name="T6" fmla="*/ 138 w 202"/>
                  <a:gd name="T7" fmla="*/ 66 h 103"/>
                  <a:gd name="T8" fmla="*/ 157 w 202"/>
                  <a:gd name="T9" fmla="*/ 72 h 103"/>
                  <a:gd name="T10" fmla="*/ 149 w 202"/>
                  <a:gd name="T11" fmla="*/ 63 h 103"/>
                  <a:gd name="T12" fmla="*/ 172 w 202"/>
                  <a:gd name="T13" fmla="*/ 68 h 103"/>
                  <a:gd name="T14" fmla="*/ 191 w 202"/>
                  <a:gd name="T15" fmla="*/ 79 h 103"/>
                  <a:gd name="T16" fmla="*/ 202 w 202"/>
                  <a:gd name="T17" fmla="*/ 86 h 103"/>
                  <a:gd name="T18" fmla="*/ 196 w 202"/>
                  <a:gd name="T19" fmla="*/ 66 h 103"/>
                  <a:gd name="T20" fmla="*/ 183 w 202"/>
                  <a:gd name="T21" fmla="*/ 52 h 103"/>
                  <a:gd name="T22" fmla="*/ 162 w 202"/>
                  <a:gd name="T23" fmla="*/ 36 h 103"/>
                  <a:gd name="T24" fmla="*/ 141 w 202"/>
                  <a:gd name="T25" fmla="*/ 26 h 103"/>
                  <a:gd name="T26" fmla="*/ 141 w 202"/>
                  <a:gd name="T27" fmla="*/ 37 h 103"/>
                  <a:gd name="T28" fmla="*/ 118 w 202"/>
                  <a:gd name="T29" fmla="*/ 24 h 103"/>
                  <a:gd name="T30" fmla="*/ 118 w 202"/>
                  <a:gd name="T31" fmla="*/ 34 h 103"/>
                  <a:gd name="T32" fmla="*/ 97 w 202"/>
                  <a:gd name="T33" fmla="*/ 20 h 103"/>
                  <a:gd name="T34" fmla="*/ 104 w 202"/>
                  <a:gd name="T35" fmla="*/ 34 h 103"/>
                  <a:gd name="T36" fmla="*/ 77 w 202"/>
                  <a:gd name="T37" fmla="*/ 21 h 103"/>
                  <a:gd name="T38" fmla="*/ 81 w 202"/>
                  <a:gd name="T39" fmla="*/ 32 h 103"/>
                  <a:gd name="T40" fmla="*/ 58 w 202"/>
                  <a:gd name="T41" fmla="*/ 19 h 103"/>
                  <a:gd name="T42" fmla="*/ 46 w 202"/>
                  <a:gd name="T43" fmla="*/ 24 h 103"/>
                  <a:gd name="T44" fmla="*/ 32 w 202"/>
                  <a:gd name="T45" fmla="*/ 17 h 103"/>
                  <a:gd name="T46" fmla="*/ 33 w 202"/>
                  <a:gd name="T47" fmla="*/ 25 h 103"/>
                  <a:gd name="T48" fmla="*/ 15 w 202"/>
                  <a:gd name="T49" fmla="*/ 13 h 103"/>
                  <a:gd name="T50" fmla="*/ 0 w 202"/>
                  <a:gd name="T51" fmla="*/ 0 h 103"/>
                  <a:gd name="T52" fmla="*/ 10 w 202"/>
                  <a:gd name="T53" fmla="*/ 17 h 103"/>
                  <a:gd name="T54" fmla="*/ 18 w 202"/>
                  <a:gd name="T55" fmla="*/ 35 h 103"/>
                  <a:gd name="T56" fmla="*/ 23 w 202"/>
                  <a:gd name="T57" fmla="*/ 47 h 103"/>
                  <a:gd name="T58" fmla="*/ 30 w 202"/>
                  <a:gd name="T59" fmla="*/ 55 h 103"/>
                  <a:gd name="T60" fmla="*/ 39 w 202"/>
                  <a:gd name="T61" fmla="*/ 64 h 103"/>
                  <a:gd name="T62" fmla="*/ 61 w 202"/>
                  <a:gd name="T63" fmla="*/ 73 h 103"/>
                  <a:gd name="T64" fmla="*/ 52 w 202"/>
                  <a:gd name="T65" fmla="*/ 59 h 103"/>
                  <a:gd name="T66" fmla="*/ 63 w 202"/>
                  <a:gd name="T67" fmla="*/ 65 h 103"/>
                  <a:gd name="T68" fmla="*/ 55 w 202"/>
                  <a:gd name="T69" fmla="*/ 52 h 103"/>
                  <a:gd name="T70" fmla="*/ 69 w 202"/>
                  <a:gd name="T71" fmla="*/ 63 h 103"/>
                  <a:gd name="T72" fmla="*/ 66 w 202"/>
                  <a:gd name="T73" fmla="*/ 51 h 103"/>
                  <a:gd name="T74" fmla="*/ 83 w 202"/>
                  <a:gd name="T75" fmla="*/ 66 h 103"/>
                  <a:gd name="T76" fmla="*/ 97 w 202"/>
                  <a:gd name="T77" fmla="*/ 80 h 103"/>
                  <a:gd name="T78" fmla="*/ 117 w 202"/>
                  <a:gd name="T79" fmla="*/ 88 h 103"/>
                  <a:gd name="T80" fmla="*/ 147 w 202"/>
                  <a:gd name="T81" fmla="*/ 95 h 103"/>
                  <a:gd name="T82" fmla="*/ 191 w 202"/>
                  <a:gd name="T83" fmla="*/ 103 h 103"/>
                  <a:gd name="T84" fmla="*/ 191 w 202"/>
                  <a:gd name="T85" fmla="*/ 103 h 10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02"/>
                  <a:gd name="T130" fmla="*/ 0 h 103"/>
                  <a:gd name="T131" fmla="*/ 202 w 202"/>
                  <a:gd name="T132" fmla="*/ 103 h 10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02" h="103">
                    <a:moveTo>
                      <a:pt x="191" y="103"/>
                    </a:moveTo>
                    <a:lnTo>
                      <a:pt x="162" y="83"/>
                    </a:lnTo>
                    <a:lnTo>
                      <a:pt x="147" y="76"/>
                    </a:lnTo>
                    <a:lnTo>
                      <a:pt x="138" y="66"/>
                    </a:lnTo>
                    <a:lnTo>
                      <a:pt x="157" y="72"/>
                    </a:lnTo>
                    <a:lnTo>
                      <a:pt x="149" y="63"/>
                    </a:lnTo>
                    <a:lnTo>
                      <a:pt x="172" y="68"/>
                    </a:lnTo>
                    <a:lnTo>
                      <a:pt x="191" y="79"/>
                    </a:lnTo>
                    <a:lnTo>
                      <a:pt x="202" y="86"/>
                    </a:lnTo>
                    <a:lnTo>
                      <a:pt x="196" y="66"/>
                    </a:lnTo>
                    <a:lnTo>
                      <a:pt x="183" y="52"/>
                    </a:lnTo>
                    <a:lnTo>
                      <a:pt x="162" y="36"/>
                    </a:lnTo>
                    <a:lnTo>
                      <a:pt x="141" y="26"/>
                    </a:lnTo>
                    <a:lnTo>
                      <a:pt x="141" y="37"/>
                    </a:lnTo>
                    <a:lnTo>
                      <a:pt x="118" y="24"/>
                    </a:lnTo>
                    <a:lnTo>
                      <a:pt x="118" y="34"/>
                    </a:lnTo>
                    <a:lnTo>
                      <a:pt x="97" y="20"/>
                    </a:lnTo>
                    <a:lnTo>
                      <a:pt x="104" y="34"/>
                    </a:lnTo>
                    <a:lnTo>
                      <a:pt x="77" y="21"/>
                    </a:lnTo>
                    <a:lnTo>
                      <a:pt x="81" y="32"/>
                    </a:lnTo>
                    <a:lnTo>
                      <a:pt x="58" y="19"/>
                    </a:lnTo>
                    <a:lnTo>
                      <a:pt x="46" y="24"/>
                    </a:lnTo>
                    <a:lnTo>
                      <a:pt x="32" y="17"/>
                    </a:lnTo>
                    <a:lnTo>
                      <a:pt x="33" y="25"/>
                    </a:lnTo>
                    <a:lnTo>
                      <a:pt x="15" y="13"/>
                    </a:lnTo>
                    <a:lnTo>
                      <a:pt x="0" y="0"/>
                    </a:lnTo>
                    <a:lnTo>
                      <a:pt x="10" y="17"/>
                    </a:lnTo>
                    <a:lnTo>
                      <a:pt x="18" y="35"/>
                    </a:lnTo>
                    <a:lnTo>
                      <a:pt x="23" y="47"/>
                    </a:lnTo>
                    <a:lnTo>
                      <a:pt x="30" y="55"/>
                    </a:lnTo>
                    <a:lnTo>
                      <a:pt x="39" y="64"/>
                    </a:lnTo>
                    <a:lnTo>
                      <a:pt x="61" y="73"/>
                    </a:lnTo>
                    <a:lnTo>
                      <a:pt x="52" y="59"/>
                    </a:lnTo>
                    <a:lnTo>
                      <a:pt x="63" y="65"/>
                    </a:lnTo>
                    <a:lnTo>
                      <a:pt x="55" y="52"/>
                    </a:lnTo>
                    <a:lnTo>
                      <a:pt x="69" y="63"/>
                    </a:lnTo>
                    <a:lnTo>
                      <a:pt x="66" y="51"/>
                    </a:lnTo>
                    <a:lnTo>
                      <a:pt x="83" y="66"/>
                    </a:lnTo>
                    <a:lnTo>
                      <a:pt x="97" y="80"/>
                    </a:lnTo>
                    <a:lnTo>
                      <a:pt x="117" y="88"/>
                    </a:lnTo>
                    <a:lnTo>
                      <a:pt x="147" y="95"/>
                    </a:lnTo>
                    <a:lnTo>
                      <a:pt x="191" y="103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44" name="Freeform 109"/>
              <p:cNvSpPr>
                <a:spLocks/>
              </p:cNvSpPr>
              <p:nvPr/>
            </p:nvSpPr>
            <p:spPr bwMode="auto">
              <a:xfrm>
                <a:off x="3959" y="2542"/>
                <a:ext cx="38" cy="23"/>
              </a:xfrm>
              <a:custGeom>
                <a:avLst/>
                <a:gdLst>
                  <a:gd name="T0" fmla="*/ 4 w 226"/>
                  <a:gd name="T1" fmla="*/ 32 h 139"/>
                  <a:gd name="T2" fmla="*/ 37 w 226"/>
                  <a:gd name="T3" fmla="*/ 47 h 139"/>
                  <a:gd name="T4" fmla="*/ 65 w 226"/>
                  <a:gd name="T5" fmla="*/ 65 h 139"/>
                  <a:gd name="T6" fmla="*/ 79 w 226"/>
                  <a:gd name="T7" fmla="*/ 72 h 139"/>
                  <a:gd name="T8" fmla="*/ 92 w 226"/>
                  <a:gd name="T9" fmla="*/ 81 h 139"/>
                  <a:gd name="T10" fmla="*/ 106 w 226"/>
                  <a:gd name="T11" fmla="*/ 87 h 139"/>
                  <a:gd name="T12" fmla="*/ 95 w 226"/>
                  <a:gd name="T13" fmla="*/ 68 h 139"/>
                  <a:gd name="T14" fmla="*/ 36 w 226"/>
                  <a:gd name="T15" fmla="*/ 30 h 139"/>
                  <a:gd name="T16" fmla="*/ 0 w 226"/>
                  <a:gd name="T17" fmla="*/ 0 h 139"/>
                  <a:gd name="T18" fmla="*/ 36 w 226"/>
                  <a:gd name="T19" fmla="*/ 8 h 139"/>
                  <a:gd name="T20" fmla="*/ 55 w 226"/>
                  <a:gd name="T21" fmla="*/ 21 h 139"/>
                  <a:gd name="T22" fmla="*/ 65 w 226"/>
                  <a:gd name="T23" fmla="*/ 38 h 139"/>
                  <a:gd name="T24" fmla="*/ 79 w 226"/>
                  <a:gd name="T25" fmla="*/ 47 h 139"/>
                  <a:gd name="T26" fmla="*/ 95 w 226"/>
                  <a:gd name="T27" fmla="*/ 48 h 139"/>
                  <a:gd name="T28" fmla="*/ 109 w 226"/>
                  <a:gd name="T29" fmla="*/ 64 h 139"/>
                  <a:gd name="T30" fmla="*/ 113 w 226"/>
                  <a:gd name="T31" fmla="*/ 57 h 139"/>
                  <a:gd name="T32" fmla="*/ 89 w 226"/>
                  <a:gd name="T33" fmla="*/ 36 h 139"/>
                  <a:gd name="T34" fmla="*/ 62 w 226"/>
                  <a:gd name="T35" fmla="*/ 15 h 139"/>
                  <a:gd name="T36" fmla="*/ 88 w 226"/>
                  <a:gd name="T37" fmla="*/ 21 h 139"/>
                  <a:gd name="T38" fmla="*/ 109 w 226"/>
                  <a:gd name="T39" fmla="*/ 30 h 139"/>
                  <a:gd name="T40" fmla="*/ 124 w 226"/>
                  <a:gd name="T41" fmla="*/ 44 h 139"/>
                  <a:gd name="T42" fmla="*/ 123 w 226"/>
                  <a:gd name="T43" fmla="*/ 33 h 139"/>
                  <a:gd name="T44" fmla="*/ 145 w 226"/>
                  <a:gd name="T45" fmla="*/ 50 h 139"/>
                  <a:gd name="T46" fmla="*/ 140 w 226"/>
                  <a:gd name="T47" fmla="*/ 35 h 139"/>
                  <a:gd name="T48" fmla="*/ 158 w 226"/>
                  <a:gd name="T49" fmla="*/ 47 h 139"/>
                  <a:gd name="T50" fmla="*/ 158 w 226"/>
                  <a:gd name="T51" fmla="*/ 32 h 139"/>
                  <a:gd name="T52" fmla="*/ 182 w 226"/>
                  <a:gd name="T53" fmla="*/ 52 h 139"/>
                  <a:gd name="T54" fmla="*/ 193 w 226"/>
                  <a:gd name="T55" fmla="*/ 62 h 139"/>
                  <a:gd name="T56" fmla="*/ 204 w 226"/>
                  <a:gd name="T57" fmla="*/ 81 h 139"/>
                  <a:gd name="T58" fmla="*/ 206 w 226"/>
                  <a:gd name="T59" fmla="*/ 72 h 139"/>
                  <a:gd name="T60" fmla="*/ 214 w 226"/>
                  <a:gd name="T61" fmla="*/ 94 h 139"/>
                  <a:gd name="T62" fmla="*/ 218 w 226"/>
                  <a:gd name="T63" fmla="*/ 86 h 139"/>
                  <a:gd name="T64" fmla="*/ 217 w 226"/>
                  <a:gd name="T65" fmla="*/ 63 h 139"/>
                  <a:gd name="T66" fmla="*/ 226 w 226"/>
                  <a:gd name="T67" fmla="*/ 95 h 139"/>
                  <a:gd name="T68" fmla="*/ 223 w 226"/>
                  <a:gd name="T69" fmla="*/ 121 h 139"/>
                  <a:gd name="T70" fmla="*/ 214 w 226"/>
                  <a:gd name="T71" fmla="*/ 139 h 139"/>
                  <a:gd name="T72" fmla="*/ 205 w 226"/>
                  <a:gd name="T73" fmla="*/ 121 h 139"/>
                  <a:gd name="T74" fmla="*/ 190 w 226"/>
                  <a:gd name="T75" fmla="*/ 110 h 139"/>
                  <a:gd name="T76" fmla="*/ 176 w 226"/>
                  <a:gd name="T77" fmla="*/ 110 h 139"/>
                  <a:gd name="T78" fmla="*/ 171 w 226"/>
                  <a:gd name="T79" fmla="*/ 104 h 139"/>
                  <a:gd name="T80" fmla="*/ 164 w 226"/>
                  <a:gd name="T81" fmla="*/ 111 h 139"/>
                  <a:gd name="T82" fmla="*/ 142 w 226"/>
                  <a:gd name="T83" fmla="*/ 102 h 139"/>
                  <a:gd name="T84" fmla="*/ 135 w 226"/>
                  <a:gd name="T85" fmla="*/ 110 h 139"/>
                  <a:gd name="T86" fmla="*/ 100 w 226"/>
                  <a:gd name="T87" fmla="*/ 114 h 139"/>
                  <a:gd name="T88" fmla="*/ 74 w 226"/>
                  <a:gd name="T89" fmla="*/ 114 h 139"/>
                  <a:gd name="T90" fmla="*/ 58 w 226"/>
                  <a:gd name="T91" fmla="*/ 110 h 139"/>
                  <a:gd name="T92" fmla="*/ 65 w 226"/>
                  <a:gd name="T93" fmla="*/ 88 h 139"/>
                  <a:gd name="T94" fmla="*/ 2 w 226"/>
                  <a:gd name="T95" fmla="*/ 40 h 139"/>
                  <a:gd name="T96" fmla="*/ 4 w 226"/>
                  <a:gd name="T97" fmla="*/ 32 h 139"/>
                  <a:gd name="T98" fmla="*/ 4 w 226"/>
                  <a:gd name="T99" fmla="*/ 32 h 13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26"/>
                  <a:gd name="T151" fmla="*/ 0 h 139"/>
                  <a:gd name="T152" fmla="*/ 226 w 226"/>
                  <a:gd name="T153" fmla="*/ 139 h 13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26" h="139">
                    <a:moveTo>
                      <a:pt x="4" y="32"/>
                    </a:moveTo>
                    <a:lnTo>
                      <a:pt x="37" y="47"/>
                    </a:lnTo>
                    <a:lnTo>
                      <a:pt x="65" y="65"/>
                    </a:lnTo>
                    <a:lnTo>
                      <a:pt x="79" y="72"/>
                    </a:lnTo>
                    <a:lnTo>
                      <a:pt x="92" y="81"/>
                    </a:lnTo>
                    <a:lnTo>
                      <a:pt x="106" y="87"/>
                    </a:lnTo>
                    <a:lnTo>
                      <a:pt x="95" y="68"/>
                    </a:lnTo>
                    <a:lnTo>
                      <a:pt x="36" y="30"/>
                    </a:lnTo>
                    <a:lnTo>
                      <a:pt x="0" y="0"/>
                    </a:lnTo>
                    <a:lnTo>
                      <a:pt x="36" y="8"/>
                    </a:lnTo>
                    <a:lnTo>
                      <a:pt x="55" y="21"/>
                    </a:lnTo>
                    <a:lnTo>
                      <a:pt x="65" y="38"/>
                    </a:lnTo>
                    <a:lnTo>
                      <a:pt x="79" y="47"/>
                    </a:lnTo>
                    <a:lnTo>
                      <a:pt x="95" y="48"/>
                    </a:lnTo>
                    <a:lnTo>
                      <a:pt x="109" y="64"/>
                    </a:lnTo>
                    <a:lnTo>
                      <a:pt x="113" y="57"/>
                    </a:lnTo>
                    <a:lnTo>
                      <a:pt x="89" y="36"/>
                    </a:lnTo>
                    <a:lnTo>
                      <a:pt x="62" y="15"/>
                    </a:lnTo>
                    <a:lnTo>
                      <a:pt x="88" y="21"/>
                    </a:lnTo>
                    <a:lnTo>
                      <a:pt x="109" y="30"/>
                    </a:lnTo>
                    <a:lnTo>
                      <a:pt x="124" y="44"/>
                    </a:lnTo>
                    <a:lnTo>
                      <a:pt x="123" y="33"/>
                    </a:lnTo>
                    <a:lnTo>
                      <a:pt x="145" y="50"/>
                    </a:lnTo>
                    <a:lnTo>
                      <a:pt x="140" y="35"/>
                    </a:lnTo>
                    <a:lnTo>
                      <a:pt x="158" y="47"/>
                    </a:lnTo>
                    <a:lnTo>
                      <a:pt x="158" y="32"/>
                    </a:lnTo>
                    <a:lnTo>
                      <a:pt x="182" y="52"/>
                    </a:lnTo>
                    <a:lnTo>
                      <a:pt x="193" y="62"/>
                    </a:lnTo>
                    <a:lnTo>
                      <a:pt x="204" y="81"/>
                    </a:lnTo>
                    <a:lnTo>
                      <a:pt x="206" y="72"/>
                    </a:lnTo>
                    <a:lnTo>
                      <a:pt x="214" y="94"/>
                    </a:lnTo>
                    <a:lnTo>
                      <a:pt x="218" y="86"/>
                    </a:lnTo>
                    <a:lnTo>
                      <a:pt x="217" y="63"/>
                    </a:lnTo>
                    <a:lnTo>
                      <a:pt x="226" y="95"/>
                    </a:lnTo>
                    <a:lnTo>
                      <a:pt x="223" y="121"/>
                    </a:lnTo>
                    <a:lnTo>
                      <a:pt x="214" y="139"/>
                    </a:lnTo>
                    <a:lnTo>
                      <a:pt x="205" y="121"/>
                    </a:lnTo>
                    <a:lnTo>
                      <a:pt x="190" y="110"/>
                    </a:lnTo>
                    <a:lnTo>
                      <a:pt x="176" y="110"/>
                    </a:lnTo>
                    <a:lnTo>
                      <a:pt x="171" y="104"/>
                    </a:lnTo>
                    <a:lnTo>
                      <a:pt x="164" y="111"/>
                    </a:lnTo>
                    <a:lnTo>
                      <a:pt x="142" y="102"/>
                    </a:lnTo>
                    <a:lnTo>
                      <a:pt x="135" y="110"/>
                    </a:lnTo>
                    <a:lnTo>
                      <a:pt x="100" y="114"/>
                    </a:lnTo>
                    <a:lnTo>
                      <a:pt x="74" y="114"/>
                    </a:lnTo>
                    <a:lnTo>
                      <a:pt x="58" y="110"/>
                    </a:lnTo>
                    <a:lnTo>
                      <a:pt x="65" y="88"/>
                    </a:lnTo>
                    <a:lnTo>
                      <a:pt x="2" y="40"/>
                    </a:lnTo>
                    <a:lnTo>
                      <a:pt x="4" y="32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45" name="Freeform 110"/>
              <p:cNvSpPr>
                <a:spLocks/>
              </p:cNvSpPr>
              <p:nvPr/>
            </p:nvSpPr>
            <p:spPr bwMode="auto">
              <a:xfrm>
                <a:off x="3949" y="2540"/>
                <a:ext cx="22" cy="27"/>
              </a:xfrm>
              <a:custGeom>
                <a:avLst/>
                <a:gdLst>
                  <a:gd name="T0" fmla="*/ 18 w 135"/>
                  <a:gd name="T1" fmla="*/ 125 h 163"/>
                  <a:gd name="T2" fmla="*/ 6 w 135"/>
                  <a:gd name="T3" fmla="*/ 109 h 163"/>
                  <a:gd name="T4" fmla="*/ 6 w 135"/>
                  <a:gd name="T5" fmla="*/ 96 h 163"/>
                  <a:gd name="T6" fmla="*/ 2 w 135"/>
                  <a:gd name="T7" fmla="*/ 54 h 163"/>
                  <a:gd name="T8" fmla="*/ 8 w 135"/>
                  <a:gd name="T9" fmla="*/ 59 h 163"/>
                  <a:gd name="T10" fmla="*/ 0 w 135"/>
                  <a:gd name="T11" fmla="*/ 38 h 163"/>
                  <a:gd name="T12" fmla="*/ 6 w 135"/>
                  <a:gd name="T13" fmla="*/ 39 h 163"/>
                  <a:gd name="T14" fmla="*/ 6 w 135"/>
                  <a:gd name="T15" fmla="*/ 22 h 163"/>
                  <a:gd name="T16" fmla="*/ 16 w 135"/>
                  <a:gd name="T17" fmla="*/ 27 h 163"/>
                  <a:gd name="T18" fmla="*/ 6 w 135"/>
                  <a:gd name="T19" fmla="*/ 0 h 163"/>
                  <a:gd name="T20" fmla="*/ 34 w 135"/>
                  <a:gd name="T21" fmla="*/ 20 h 163"/>
                  <a:gd name="T22" fmla="*/ 65 w 135"/>
                  <a:gd name="T23" fmla="*/ 40 h 163"/>
                  <a:gd name="T24" fmla="*/ 83 w 135"/>
                  <a:gd name="T25" fmla="*/ 67 h 163"/>
                  <a:gd name="T26" fmla="*/ 54 w 135"/>
                  <a:gd name="T27" fmla="*/ 62 h 163"/>
                  <a:gd name="T28" fmla="*/ 74 w 135"/>
                  <a:gd name="T29" fmla="*/ 79 h 163"/>
                  <a:gd name="T30" fmla="*/ 94 w 135"/>
                  <a:gd name="T31" fmla="*/ 97 h 163"/>
                  <a:gd name="T32" fmla="*/ 132 w 135"/>
                  <a:gd name="T33" fmla="*/ 102 h 163"/>
                  <a:gd name="T34" fmla="*/ 135 w 135"/>
                  <a:gd name="T35" fmla="*/ 117 h 163"/>
                  <a:gd name="T36" fmla="*/ 117 w 135"/>
                  <a:gd name="T37" fmla="*/ 125 h 163"/>
                  <a:gd name="T38" fmla="*/ 125 w 135"/>
                  <a:gd name="T39" fmla="*/ 141 h 163"/>
                  <a:gd name="T40" fmla="*/ 108 w 135"/>
                  <a:gd name="T41" fmla="*/ 156 h 163"/>
                  <a:gd name="T42" fmla="*/ 96 w 135"/>
                  <a:gd name="T43" fmla="*/ 163 h 163"/>
                  <a:gd name="T44" fmla="*/ 49 w 135"/>
                  <a:gd name="T45" fmla="*/ 143 h 163"/>
                  <a:gd name="T46" fmla="*/ 18 w 135"/>
                  <a:gd name="T47" fmla="*/ 125 h 163"/>
                  <a:gd name="T48" fmla="*/ 18 w 135"/>
                  <a:gd name="T49" fmla="*/ 125 h 1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35"/>
                  <a:gd name="T76" fmla="*/ 0 h 163"/>
                  <a:gd name="T77" fmla="*/ 135 w 135"/>
                  <a:gd name="T78" fmla="*/ 163 h 1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35" h="163">
                    <a:moveTo>
                      <a:pt x="18" y="125"/>
                    </a:moveTo>
                    <a:lnTo>
                      <a:pt x="6" y="109"/>
                    </a:lnTo>
                    <a:lnTo>
                      <a:pt x="6" y="96"/>
                    </a:lnTo>
                    <a:lnTo>
                      <a:pt x="2" y="54"/>
                    </a:lnTo>
                    <a:lnTo>
                      <a:pt x="8" y="59"/>
                    </a:lnTo>
                    <a:lnTo>
                      <a:pt x="0" y="38"/>
                    </a:lnTo>
                    <a:lnTo>
                      <a:pt x="6" y="39"/>
                    </a:lnTo>
                    <a:lnTo>
                      <a:pt x="6" y="22"/>
                    </a:lnTo>
                    <a:lnTo>
                      <a:pt x="16" y="27"/>
                    </a:lnTo>
                    <a:lnTo>
                      <a:pt x="6" y="0"/>
                    </a:lnTo>
                    <a:lnTo>
                      <a:pt x="34" y="20"/>
                    </a:lnTo>
                    <a:lnTo>
                      <a:pt x="65" y="40"/>
                    </a:lnTo>
                    <a:lnTo>
                      <a:pt x="83" y="67"/>
                    </a:lnTo>
                    <a:lnTo>
                      <a:pt x="54" y="62"/>
                    </a:lnTo>
                    <a:lnTo>
                      <a:pt x="74" y="79"/>
                    </a:lnTo>
                    <a:lnTo>
                      <a:pt x="94" y="97"/>
                    </a:lnTo>
                    <a:lnTo>
                      <a:pt x="132" y="102"/>
                    </a:lnTo>
                    <a:lnTo>
                      <a:pt x="135" y="117"/>
                    </a:lnTo>
                    <a:lnTo>
                      <a:pt x="117" y="125"/>
                    </a:lnTo>
                    <a:lnTo>
                      <a:pt x="125" y="141"/>
                    </a:lnTo>
                    <a:lnTo>
                      <a:pt x="108" y="156"/>
                    </a:lnTo>
                    <a:lnTo>
                      <a:pt x="96" y="163"/>
                    </a:lnTo>
                    <a:lnTo>
                      <a:pt x="49" y="143"/>
                    </a:lnTo>
                    <a:lnTo>
                      <a:pt x="18" y="125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46" name="Freeform 111"/>
              <p:cNvSpPr>
                <a:spLocks/>
              </p:cNvSpPr>
              <p:nvPr/>
            </p:nvSpPr>
            <p:spPr bwMode="auto">
              <a:xfrm>
                <a:off x="3932" y="2546"/>
                <a:ext cx="25" cy="21"/>
              </a:xfrm>
              <a:custGeom>
                <a:avLst/>
                <a:gdLst>
                  <a:gd name="T0" fmla="*/ 149 w 149"/>
                  <a:gd name="T1" fmla="*/ 116 h 129"/>
                  <a:gd name="T2" fmla="*/ 121 w 149"/>
                  <a:gd name="T3" fmla="*/ 105 h 129"/>
                  <a:gd name="T4" fmla="*/ 104 w 149"/>
                  <a:gd name="T5" fmla="*/ 94 h 129"/>
                  <a:gd name="T6" fmla="*/ 98 w 149"/>
                  <a:gd name="T7" fmla="*/ 68 h 129"/>
                  <a:gd name="T8" fmla="*/ 83 w 149"/>
                  <a:gd name="T9" fmla="*/ 36 h 129"/>
                  <a:gd name="T10" fmla="*/ 66 w 149"/>
                  <a:gd name="T11" fmla="*/ 7 h 129"/>
                  <a:gd name="T12" fmla="*/ 64 w 149"/>
                  <a:gd name="T13" fmla="*/ 25 h 129"/>
                  <a:gd name="T14" fmla="*/ 52 w 149"/>
                  <a:gd name="T15" fmla="*/ 0 h 129"/>
                  <a:gd name="T16" fmla="*/ 51 w 149"/>
                  <a:gd name="T17" fmla="*/ 39 h 129"/>
                  <a:gd name="T18" fmla="*/ 51 w 149"/>
                  <a:gd name="T19" fmla="*/ 62 h 129"/>
                  <a:gd name="T20" fmla="*/ 43 w 149"/>
                  <a:gd name="T21" fmla="*/ 51 h 129"/>
                  <a:gd name="T22" fmla="*/ 35 w 149"/>
                  <a:gd name="T23" fmla="*/ 33 h 129"/>
                  <a:gd name="T24" fmla="*/ 30 w 149"/>
                  <a:gd name="T25" fmla="*/ 57 h 129"/>
                  <a:gd name="T26" fmla="*/ 25 w 149"/>
                  <a:gd name="T27" fmla="*/ 71 h 129"/>
                  <a:gd name="T28" fmla="*/ 17 w 149"/>
                  <a:gd name="T29" fmla="*/ 61 h 129"/>
                  <a:gd name="T30" fmla="*/ 14 w 149"/>
                  <a:gd name="T31" fmla="*/ 69 h 129"/>
                  <a:gd name="T32" fmla="*/ 0 w 149"/>
                  <a:gd name="T33" fmla="*/ 55 h 129"/>
                  <a:gd name="T34" fmla="*/ 3 w 149"/>
                  <a:gd name="T35" fmla="*/ 72 h 129"/>
                  <a:gd name="T36" fmla="*/ 14 w 149"/>
                  <a:gd name="T37" fmla="*/ 97 h 129"/>
                  <a:gd name="T38" fmla="*/ 51 w 149"/>
                  <a:gd name="T39" fmla="*/ 121 h 129"/>
                  <a:gd name="T40" fmla="*/ 97 w 149"/>
                  <a:gd name="T41" fmla="*/ 127 h 129"/>
                  <a:gd name="T42" fmla="*/ 149 w 149"/>
                  <a:gd name="T43" fmla="*/ 129 h 129"/>
                  <a:gd name="T44" fmla="*/ 149 w 149"/>
                  <a:gd name="T45" fmla="*/ 116 h 129"/>
                  <a:gd name="T46" fmla="*/ 149 w 149"/>
                  <a:gd name="T47" fmla="*/ 116 h 12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9"/>
                  <a:gd name="T73" fmla="*/ 0 h 129"/>
                  <a:gd name="T74" fmla="*/ 149 w 149"/>
                  <a:gd name="T75" fmla="*/ 129 h 12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9" h="129">
                    <a:moveTo>
                      <a:pt x="149" y="116"/>
                    </a:moveTo>
                    <a:lnTo>
                      <a:pt x="121" y="105"/>
                    </a:lnTo>
                    <a:lnTo>
                      <a:pt x="104" y="94"/>
                    </a:lnTo>
                    <a:lnTo>
                      <a:pt x="98" y="68"/>
                    </a:lnTo>
                    <a:lnTo>
                      <a:pt x="83" y="36"/>
                    </a:lnTo>
                    <a:lnTo>
                      <a:pt x="66" y="7"/>
                    </a:lnTo>
                    <a:lnTo>
                      <a:pt x="64" y="25"/>
                    </a:lnTo>
                    <a:lnTo>
                      <a:pt x="52" y="0"/>
                    </a:lnTo>
                    <a:lnTo>
                      <a:pt x="51" y="39"/>
                    </a:lnTo>
                    <a:lnTo>
                      <a:pt x="51" y="62"/>
                    </a:lnTo>
                    <a:lnTo>
                      <a:pt x="43" y="51"/>
                    </a:lnTo>
                    <a:lnTo>
                      <a:pt x="35" y="33"/>
                    </a:lnTo>
                    <a:lnTo>
                      <a:pt x="30" y="57"/>
                    </a:lnTo>
                    <a:lnTo>
                      <a:pt x="25" y="71"/>
                    </a:lnTo>
                    <a:lnTo>
                      <a:pt x="17" y="61"/>
                    </a:lnTo>
                    <a:lnTo>
                      <a:pt x="14" y="69"/>
                    </a:lnTo>
                    <a:lnTo>
                      <a:pt x="0" y="55"/>
                    </a:lnTo>
                    <a:lnTo>
                      <a:pt x="3" y="72"/>
                    </a:lnTo>
                    <a:lnTo>
                      <a:pt x="14" y="97"/>
                    </a:lnTo>
                    <a:lnTo>
                      <a:pt x="51" y="121"/>
                    </a:lnTo>
                    <a:lnTo>
                      <a:pt x="97" y="127"/>
                    </a:lnTo>
                    <a:lnTo>
                      <a:pt x="149" y="129"/>
                    </a:lnTo>
                    <a:lnTo>
                      <a:pt x="149" y="116"/>
                    </a:lnTo>
                    <a:close/>
                  </a:path>
                </a:pathLst>
              </a:custGeom>
              <a:solidFill>
                <a:srgbClr val="CC7F4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47" name="Freeform 112"/>
              <p:cNvSpPr>
                <a:spLocks/>
              </p:cNvSpPr>
              <p:nvPr/>
            </p:nvSpPr>
            <p:spPr bwMode="auto">
              <a:xfrm>
                <a:off x="3923" y="2660"/>
                <a:ext cx="127" cy="100"/>
              </a:xfrm>
              <a:custGeom>
                <a:avLst/>
                <a:gdLst>
                  <a:gd name="T0" fmla="*/ 13 w 762"/>
                  <a:gd name="T1" fmla="*/ 0 h 598"/>
                  <a:gd name="T2" fmla="*/ 0 w 762"/>
                  <a:gd name="T3" fmla="*/ 164 h 598"/>
                  <a:gd name="T4" fmla="*/ 30 w 762"/>
                  <a:gd name="T5" fmla="*/ 251 h 598"/>
                  <a:gd name="T6" fmla="*/ 81 w 762"/>
                  <a:gd name="T7" fmla="*/ 304 h 598"/>
                  <a:gd name="T8" fmla="*/ 129 w 762"/>
                  <a:gd name="T9" fmla="*/ 325 h 598"/>
                  <a:gd name="T10" fmla="*/ 182 w 762"/>
                  <a:gd name="T11" fmla="*/ 334 h 598"/>
                  <a:gd name="T12" fmla="*/ 258 w 762"/>
                  <a:gd name="T13" fmla="*/ 336 h 598"/>
                  <a:gd name="T14" fmla="*/ 296 w 762"/>
                  <a:gd name="T15" fmla="*/ 336 h 598"/>
                  <a:gd name="T16" fmla="*/ 256 w 762"/>
                  <a:gd name="T17" fmla="*/ 509 h 598"/>
                  <a:gd name="T18" fmla="*/ 315 w 762"/>
                  <a:gd name="T19" fmla="*/ 556 h 598"/>
                  <a:gd name="T20" fmla="*/ 363 w 762"/>
                  <a:gd name="T21" fmla="*/ 568 h 598"/>
                  <a:gd name="T22" fmla="*/ 443 w 762"/>
                  <a:gd name="T23" fmla="*/ 558 h 598"/>
                  <a:gd name="T24" fmla="*/ 503 w 762"/>
                  <a:gd name="T25" fmla="*/ 598 h 598"/>
                  <a:gd name="T26" fmla="*/ 599 w 762"/>
                  <a:gd name="T27" fmla="*/ 593 h 598"/>
                  <a:gd name="T28" fmla="*/ 705 w 762"/>
                  <a:gd name="T29" fmla="*/ 423 h 598"/>
                  <a:gd name="T30" fmla="*/ 762 w 762"/>
                  <a:gd name="T31" fmla="*/ 297 h 598"/>
                  <a:gd name="T32" fmla="*/ 757 w 762"/>
                  <a:gd name="T33" fmla="*/ 253 h 598"/>
                  <a:gd name="T34" fmla="*/ 707 w 762"/>
                  <a:gd name="T35" fmla="*/ 213 h 598"/>
                  <a:gd name="T36" fmla="*/ 567 w 762"/>
                  <a:gd name="T37" fmla="*/ 127 h 598"/>
                  <a:gd name="T38" fmla="*/ 479 w 762"/>
                  <a:gd name="T39" fmla="*/ 94 h 598"/>
                  <a:gd name="T40" fmla="*/ 441 w 762"/>
                  <a:gd name="T41" fmla="*/ 31 h 598"/>
                  <a:gd name="T42" fmla="*/ 83 w 762"/>
                  <a:gd name="T43" fmla="*/ 19 h 598"/>
                  <a:gd name="T44" fmla="*/ 13 w 762"/>
                  <a:gd name="T45" fmla="*/ 0 h 598"/>
                  <a:gd name="T46" fmla="*/ 13 w 762"/>
                  <a:gd name="T47" fmla="*/ 0 h 59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62"/>
                  <a:gd name="T73" fmla="*/ 0 h 598"/>
                  <a:gd name="T74" fmla="*/ 762 w 762"/>
                  <a:gd name="T75" fmla="*/ 598 h 59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62" h="598">
                    <a:moveTo>
                      <a:pt x="13" y="0"/>
                    </a:moveTo>
                    <a:lnTo>
                      <a:pt x="0" y="164"/>
                    </a:lnTo>
                    <a:lnTo>
                      <a:pt x="30" y="251"/>
                    </a:lnTo>
                    <a:lnTo>
                      <a:pt x="81" y="304"/>
                    </a:lnTo>
                    <a:lnTo>
                      <a:pt x="129" y="325"/>
                    </a:lnTo>
                    <a:lnTo>
                      <a:pt x="182" y="334"/>
                    </a:lnTo>
                    <a:lnTo>
                      <a:pt x="258" y="336"/>
                    </a:lnTo>
                    <a:lnTo>
                      <a:pt x="296" y="336"/>
                    </a:lnTo>
                    <a:lnTo>
                      <a:pt x="256" y="509"/>
                    </a:lnTo>
                    <a:lnTo>
                      <a:pt x="315" y="556"/>
                    </a:lnTo>
                    <a:lnTo>
                      <a:pt x="363" y="568"/>
                    </a:lnTo>
                    <a:lnTo>
                      <a:pt x="443" y="558"/>
                    </a:lnTo>
                    <a:lnTo>
                      <a:pt x="503" y="598"/>
                    </a:lnTo>
                    <a:lnTo>
                      <a:pt x="599" y="593"/>
                    </a:lnTo>
                    <a:lnTo>
                      <a:pt x="705" y="423"/>
                    </a:lnTo>
                    <a:lnTo>
                      <a:pt x="762" y="297"/>
                    </a:lnTo>
                    <a:lnTo>
                      <a:pt x="757" y="253"/>
                    </a:lnTo>
                    <a:lnTo>
                      <a:pt x="707" y="213"/>
                    </a:lnTo>
                    <a:lnTo>
                      <a:pt x="567" y="127"/>
                    </a:lnTo>
                    <a:lnTo>
                      <a:pt x="479" y="94"/>
                    </a:lnTo>
                    <a:lnTo>
                      <a:pt x="441" y="31"/>
                    </a:lnTo>
                    <a:lnTo>
                      <a:pt x="83" y="1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D9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48" name="Freeform 113"/>
              <p:cNvSpPr>
                <a:spLocks/>
              </p:cNvSpPr>
              <p:nvPr/>
            </p:nvSpPr>
            <p:spPr bwMode="auto">
              <a:xfrm>
                <a:off x="4003" y="2687"/>
                <a:ext cx="47" cy="78"/>
              </a:xfrm>
              <a:custGeom>
                <a:avLst/>
                <a:gdLst>
                  <a:gd name="T0" fmla="*/ 276 w 281"/>
                  <a:gd name="T1" fmla="*/ 139 h 468"/>
                  <a:gd name="T2" fmla="*/ 264 w 281"/>
                  <a:gd name="T3" fmla="*/ 109 h 468"/>
                  <a:gd name="T4" fmla="*/ 236 w 281"/>
                  <a:gd name="T5" fmla="*/ 80 h 468"/>
                  <a:gd name="T6" fmla="*/ 217 w 281"/>
                  <a:gd name="T7" fmla="*/ 74 h 468"/>
                  <a:gd name="T8" fmla="*/ 185 w 281"/>
                  <a:gd name="T9" fmla="*/ 84 h 468"/>
                  <a:gd name="T10" fmla="*/ 162 w 281"/>
                  <a:gd name="T11" fmla="*/ 99 h 468"/>
                  <a:gd name="T12" fmla="*/ 185 w 281"/>
                  <a:gd name="T13" fmla="*/ 116 h 468"/>
                  <a:gd name="T14" fmla="*/ 148 w 281"/>
                  <a:gd name="T15" fmla="*/ 146 h 468"/>
                  <a:gd name="T16" fmla="*/ 162 w 281"/>
                  <a:gd name="T17" fmla="*/ 164 h 468"/>
                  <a:gd name="T18" fmla="*/ 121 w 281"/>
                  <a:gd name="T19" fmla="*/ 175 h 468"/>
                  <a:gd name="T20" fmla="*/ 177 w 281"/>
                  <a:gd name="T21" fmla="*/ 183 h 468"/>
                  <a:gd name="T22" fmla="*/ 131 w 281"/>
                  <a:gd name="T23" fmla="*/ 215 h 468"/>
                  <a:gd name="T24" fmla="*/ 114 w 281"/>
                  <a:gd name="T25" fmla="*/ 238 h 468"/>
                  <a:gd name="T26" fmla="*/ 133 w 281"/>
                  <a:gd name="T27" fmla="*/ 257 h 468"/>
                  <a:gd name="T28" fmla="*/ 69 w 281"/>
                  <a:gd name="T29" fmla="*/ 287 h 468"/>
                  <a:gd name="T30" fmla="*/ 156 w 281"/>
                  <a:gd name="T31" fmla="*/ 282 h 468"/>
                  <a:gd name="T32" fmla="*/ 114 w 281"/>
                  <a:gd name="T33" fmla="*/ 319 h 468"/>
                  <a:gd name="T34" fmla="*/ 135 w 281"/>
                  <a:gd name="T35" fmla="*/ 323 h 468"/>
                  <a:gd name="T36" fmla="*/ 110 w 281"/>
                  <a:gd name="T37" fmla="*/ 351 h 468"/>
                  <a:gd name="T38" fmla="*/ 86 w 281"/>
                  <a:gd name="T39" fmla="*/ 380 h 468"/>
                  <a:gd name="T40" fmla="*/ 93 w 281"/>
                  <a:gd name="T41" fmla="*/ 397 h 468"/>
                  <a:gd name="T42" fmla="*/ 116 w 281"/>
                  <a:gd name="T43" fmla="*/ 397 h 468"/>
                  <a:gd name="T44" fmla="*/ 133 w 281"/>
                  <a:gd name="T45" fmla="*/ 380 h 468"/>
                  <a:gd name="T46" fmla="*/ 148 w 281"/>
                  <a:gd name="T47" fmla="*/ 348 h 468"/>
                  <a:gd name="T48" fmla="*/ 169 w 281"/>
                  <a:gd name="T49" fmla="*/ 341 h 468"/>
                  <a:gd name="T50" fmla="*/ 167 w 281"/>
                  <a:gd name="T51" fmla="*/ 390 h 468"/>
                  <a:gd name="T52" fmla="*/ 137 w 281"/>
                  <a:gd name="T53" fmla="*/ 424 h 468"/>
                  <a:gd name="T54" fmla="*/ 143 w 281"/>
                  <a:gd name="T55" fmla="*/ 447 h 468"/>
                  <a:gd name="T56" fmla="*/ 124 w 281"/>
                  <a:gd name="T57" fmla="*/ 468 h 468"/>
                  <a:gd name="T58" fmla="*/ 49 w 281"/>
                  <a:gd name="T59" fmla="*/ 467 h 468"/>
                  <a:gd name="T60" fmla="*/ 0 w 281"/>
                  <a:gd name="T61" fmla="*/ 412 h 468"/>
                  <a:gd name="T62" fmla="*/ 0 w 281"/>
                  <a:gd name="T63" fmla="*/ 348 h 468"/>
                  <a:gd name="T64" fmla="*/ 19 w 281"/>
                  <a:gd name="T65" fmla="*/ 247 h 468"/>
                  <a:gd name="T66" fmla="*/ 36 w 281"/>
                  <a:gd name="T67" fmla="*/ 185 h 468"/>
                  <a:gd name="T68" fmla="*/ 84 w 281"/>
                  <a:gd name="T69" fmla="*/ 111 h 468"/>
                  <a:gd name="T70" fmla="*/ 106 w 281"/>
                  <a:gd name="T71" fmla="*/ 48 h 468"/>
                  <a:gd name="T72" fmla="*/ 116 w 281"/>
                  <a:gd name="T73" fmla="*/ 0 h 468"/>
                  <a:gd name="T74" fmla="*/ 194 w 281"/>
                  <a:gd name="T75" fmla="*/ 27 h 468"/>
                  <a:gd name="T76" fmla="*/ 253 w 281"/>
                  <a:gd name="T77" fmla="*/ 65 h 468"/>
                  <a:gd name="T78" fmla="*/ 281 w 281"/>
                  <a:gd name="T79" fmla="*/ 109 h 468"/>
                  <a:gd name="T80" fmla="*/ 276 w 281"/>
                  <a:gd name="T81" fmla="*/ 139 h 468"/>
                  <a:gd name="T82" fmla="*/ 276 w 281"/>
                  <a:gd name="T83" fmla="*/ 139 h 46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81"/>
                  <a:gd name="T127" fmla="*/ 0 h 468"/>
                  <a:gd name="T128" fmla="*/ 281 w 281"/>
                  <a:gd name="T129" fmla="*/ 468 h 46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81" h="468">
                    <a:moveTo>
                      <a:pt x="276" y="139"/>
                    </a:moveTo>
                    <a:lnTo>
                      <a:pt x="264" y="109"/>
                    </a:lnTo>
                    <a:lnTo>
                      <a:pt x="236" y="80"/>
                    </a:lnTo>
                    <a:lnTo>
                      <a:pt x="217" y="74"/>
                    </a:lnTo>
                    <a:lnTo>
                      <a:pt x="185" y="84"/>
                    </a:lnTo>
                    <a:lnTo>
                      <a:pt x="162" y="99"/>
                    </a:lnTo>
                    <a:lnTo>
                      <a:pt x="185" y="116"/>
                    </a:lnTo>
                    <a:lnTo>
                      <a:pt x="148" y="146"/>
                    </a:lnTo>
                    <a:lnTo>
                      <a:pt x="162" y="164"/>
                    </a:lnTo>
                    <a:lnTo>
                      <a:pt x="121" y="175"/>
                    </a:lnTo>
                    <a:lnTo>
                      <a:pt x="177" y="183"/>
                    </a:lnTo>
                    <a:lnTo>
                      <a:pt x="131" y="215"/>
                    </a:lnTo>
                    <a:lnTo>
                      <a:pt x="114" y="238"/>
                    </a:lnTo>
                    <a:lnTo>
                      <a:pt x="133" y="257"/>
                    </a:lnTo>
                    <a:lnTo>
                      <a:pt x="69" y="287"/>
                    </a:lnTo>
                    <a:lnTo>
                      <a:pt x="156" y="282"/>
                    </a:lnTo>
                    <a:lnTo>
                      <a:pt x="114" y="319"/>
                    </a:lnTo>
                    <a:lnTo>
                      <a:pt x="135" y="323"/>
                    </a:lnTo>
                    <a:lnTo>
                      <a:pt x="110" y="351"/>
                    </a:lnTo>
                    <a:lnTo>
                      <a:pt x="86" y="380"/>
                    </a:lnTo>
                    <a:lnTo>
                      <a:pt x="93" y="397"/>
                    </a:lnTo>
                    <a:lnTo>
                      <a:pt x="116" y="397"/>
                    </a:lnTo>
                    <a:lnTo>
                      <a:pt x="133" y="380"/>
                    </a:lnTo>
                    <a:lnTo>
                      <a:pt x="148" y="348"/>
                    </a:lnTo>
                    <a:lnTo>
                      <a:pt x="169" y="341"/>
                    </a:lnTo>
                    <a:lnTo>
                      <a:pt x="167" y="390"/>
                    </a:lnTo>
                    <a:lnTo>
                      <a:pt x="137" y="424"/>
                    </a:lnTo>
                    <a:lnTo>
                      <a:pt x="143" y="447"/>
                    </a:lnTo>
                    <a:lnTo>
                      <a:pt x="124" y="468"/>
                    </a:lnTo>
                    <a:lnTo>
                      <a:pt x="49" y="467"/>
                    </a:lnTo>
                    <a:lnTo>
                      <a:pt x="0" y="412"/>
                    </a:lnTo>
                    <a:lnTo>
                      <a:pt x="0" y="348"/>
                    </a:lnTo>
                    <a:lnTo>
                      <a:pt x="19" y="247"/>
                    </a:lnTo>
                    <a:lnTo>
                      <a:pt x="36" y="185"/>
                    </a:lnTo>
                    <a:lnTo>
                      <a:pt x="84" y="111"/>
                    </a:lnTo>
                    <a:lnTo>
                      <a:pt x="106" y="48"/>
                    </a:lnTo>
                    <a:lnTo>
                      <a:pt x="116" y="0"/>
                    </a:lnTo>
                    <a:lnTo>
                      <a:pt x="194" y="27"/>
                    </a:lnTo>
                    <a:lnTo>
                      <a:pt x="253" y="65"/>
                    </a:lnTo>
                    <a:lnTo>
                      <a:pt x="281" y="109"/>
                    </a:lnTo>
                    <a:lnTo>
                      <a:pt x="276" y="139"/>
                    </a:lnTo>
                    <a:close/>
                  </a:path>
                </a:pathLst>
              </a:custGeom>
              <a:solidFill>
                <a:srgbClr val="AD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49" name="Freeform 114"/>
              <p:cNvSpPr>
                <a:spLocks/>
              </p:cNvSpPr>
              <p:nvPr/>
            </p:nvSpPr>
            <p:spPr bwMode="auto">
              <a:xfrm>
                <a:off x="3924" y="2663"/>
                <a:ext cx="97" cy="91"/>
              </a:xfrm>
              <a:custGeom>
                <a:avLst/>
                <a:gdLst>
                  <a:gd name="T0" fmla="*/ 79 w 582"/>
                  <a:gd name="T1" fmla="*/ 32 h 550"/>
                  <a:gd name="T2" fmla="*/ 35 w 582"/>
                  <a:gd name="T3" fmla="*/ 0 h 550"/>
                  <a:gd name="T4" fmla="*/ 6 w 582"/>
                  <a:gd name="T5" fmla="*/ 34 h 550"/>
                  <a:gd name="T6" fmla="*/ 0 w 582"/>
                  <a:gd name="T7" fmla="*/ 83 h 550"/>
                  <a:gd name="T8" fmla="*/ 19 w 582"/>
                  <a:gd name="T9" fmla="*/ 115 h 550"/>
                  <a:gd name="T10" fmla="*/ 61 w 582"/>
                  <a:gd name="T11" fmla="*/ 94 h 550"/>
                  <a:gd name="T12" fmla="*/ 67 w 582"/>
                  <a:gd name="T13" fmla="*/ 140 h 550"/>
                  <a:gd name="T14" fmla="*/ 101 w 582"/>
                  <a:gd name="T15" fmla="*/ 119 h 550"/>
                  <a:gd name="T16" fmla="*/ 148 w 582"/>
                  <a:gd name="T17" fmla="*/ 113 h 550"/>
                  <a:gd name="T18" fmla="*/ 175 w 582"/>
                  <a:gd name="T19" fmla="*/ 115 h 550"/>
                  <a:gd name="T20" fmla="*/ 156 w 582"/>
                  <a:gd name="T21" fmla="*/ 138 h 550"/>
                  <a:gd name="T22" fmla="*/ 225 w 582"/>
                  <a:gd name="T23" fmla="*/ 130 h 550"/>
                  <a:gd name="T24" fmla="*/ 261 w 582"/>
                  <a:gd name="T25" fmla="*/ 128 h 550"/>
                  <a:gd name="T26" fmla="*/ 289 w 582"/>
                  <a:gd name="T27" fmla="*/ 126 h 550"/>
                  <a:gd name="T28" fmla="*/ 264 w 582"/>
                  <a:gd name="T29" fmla="*/ 153 h 550"/>
                  <a:gd name="T30" fmla="*/ 311 w 582"/>
                  <a:gd name="T31" fmla="*/ 151 h 550"/>
                  <a:gd name="T32" fmla="*/ 293 w 582"/>
                  <a:gd name="T33" fmla="*/ 170 h 550"/>
                  <a:gd name="T34" fmla="*/ 341 w 582"/>
                  <a:gd name="T35" fmla="*/ 160 h 550"/>
                  <a:gd name="T36" fmla="*/ 367 w 582"/>
                  <a:gd name="T37" fmla="*/ 160 h 550"/>
                  <a:gd name="T38" fmla="*/ 377 w 582"/>
                  <a:gd name="T39" fmla="*/ 182 h 550"/>
                  <a:gd name="T40" fmla="*/ 338 w 582"/>
                  <a:gd name="T41" fmla="*/ 227 h 550"/>
                  <a:gd name="T42" fmla="*/ 308 w 582"/>
                  <a:gd name="T43" fmla="*/ 288 h 550"/>
                  <a:gd name="T44" fmla="*/ 276 w 582"/>
                  <a:gd name="T45" fmla="*/ 400 h 550"/>
                  <a:gd name="T46" fmla="*/ 249 w 582"/>
                  <a:gd name="T47" fmla="*/ 486 h 550"/>
                  <a:gd name="T48" fmla="*/ 289 w 582"/>
                  <a:gd name="T49" fmla="*/ 518 h 550"/>
                  <a:gd name="T50" fmla="*/ 328 w 582"/>
                  <a:gd name="T51" fmla="*/ 550 h 550"/>
                  <a:gd name="T52" fmla="*/ 382 w 582"/>
                  <a:gd name="T53" fmla="*/ 545 h 550"/>
                  <a:gd name="T54" fmla="*/ 345 w 582"/>
                  <a:gd name="T55" fmla="*/ 520 h 550"/>
                  <a:gd name="T56" fmla="*/ 323 w 582"/>
                  <a:gd name="T57" fmla="*/ 493 h 550"/>
                  <a:gd name="T58" fmla="*/ 316 w 582"/>
                  <a:gd name="T59" fmla="*/ 468 h 550"/>
                  <a:gd name="T60" fmla="*/ 326 w 582"/>
                  <a:gd name="T61" fmla="*/ 424 h 550"/>
                  <a:gd name="T62" fmla="*/ 352 w 582"/>
                  <a:gd name="T63" fmla="*/ 415 h 550"/>
                  <a:gd name="T64" fmla="*/ 350 w 582"/>
                  <a:gd name="T65" fmla="*/ 387 h 550"/>
                  <a:gd name="T66" fmla="*/ 390 w 582"/>
                  <a:gd name="T67" fmla="*/ 375 h 550"/>
                  <a:gd name="T68" fmla="*/ 377 w 582"/>
                  <a:gd name="T69" fmla="*/ 345 h 550"/>
                  <a:gd name="T70" fmla="*/ 402 w 582"/>
                  <a:gd name="T71" fmla="*/ 320 h 550"/>
                  <a:gd name="T72" fmla="*/ 430 w 582"/>
                  <a:gd name="T73" fmla="*/ 301 h 550"/>
                  <a:gd name="T74" fmla="*/ 461 w 582"/>
                  <a:gd name="T75" fmla="*/ 273 h 550"/>
                  <a:gd name="T76" fmla="*/ 405 w 582"/>
                  <a:gd name="T77" fmla="*/ 267 h 550"/>
                  <a:gd name="T78" fmla="*/ 464 w 582"/>
                  <a:gd name="T79" fmla="*/ 254 h 550"/>
                  <a:gd name="T80" fmla="*/ 491 w 582"/>
                  <a:gd name="T81" fmla="*/ 235 h 550"/>
                  <a:gd name="T82" fmla="*/ 506 w 582"/>
                  <a:gd name="T83" fmla="*/ 212 h 550"/>
                  <a:gd name="T84" fmla="*/ 454 w 582"/>
                  <a:gd name="T85" fmla="*/ 222 h 550"/>
                  <a:gd name="T86" fmla="*/ 405 w 582"/>
                  <a:gd name="T87" fmla="*/ 225 h 550"/>
                  <a:gd name="T88" fmla="*/ 427 w 582"/>
                  <a:gd name="T89" fmla="*/ 202 h 550"/>
                  <a:gd name="T90" fmla="*/ 493 w 582"/>
                  <a:gd name="T91" fmla="*/ 168 h 550"/>
                  <a:gd name="T92" fmla="*/ 466 w 582"/>
                  <a:gd name="T93" fmla="*/ 157 h 550"/>
                  <a:gd name="T94" fmla="*/ 481 w 582"/>
                  <a:gd name="T95" fmla="*/ 138 h 550"/>
                  <a:gd name="T96" fmla="*/ 508 w 582"/>
                  <a:gd name="T97" fmla="*/ 126 h 550"/>
                  <a:gd name="T98" fmla="*/ 555 w 582"/>
                  <a:gd name="T99" fmla="*/ 126 h 550"/>
                  <a:gd name="T100" fmla="*/ 582 w 582"/>
                  <a:gd name="T101" fmla="*/ 140 h 550"/>
                  <a:gd name="T102" fmla="*/ 565 w 582"/>
                  <a:gd name="T103" fmla="*/ 108 h 550"/>
                  <a:gd name="T104" fmla="*/ 479 w 582"/>
                  <a:gd name="T105" fmla="*/ 81 h 550"/>
                  <a:gd name="T106" fmla="*/ 333 w 582"/>
                  <a:gd name="T107" fmla="*/ 71 h 550"/>
                  <a:gd name="T108" fmla="*/ 79 w 582"/>
                  <a:gd name="T109" fmla="*/ 32 h 550"/>
                  <a:gd name="T110" fmla="*/ 79 w 582"/>
                  <a:gd name="T111" fmla="*/ 32 h 55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82"/>
                  <a:gd name="T169" fmla="*/ 0 h 550"/>
                  <a:gd name="T170" fmla="*/ 582 w 582"/>
                  <a:gd name="T171" fmla="*/ 550 h 55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82" h="550">
                    <a:moveTo>
                      <a:pt x="79" y="32"/>
                    </a:moveTo>
                    <a:lnTo>
                      <a:pt x="35" y="0"/>
                    </a:lnTo>
                    <a:lnTo>
                      <a:pt x="6" y="34"/>
                    </a:lnTo>
                    <a:lnTo>
                      <a:pt x="0" y="83"/>
                    </a:lnTo>
                    <a:lnTo>
                      <a:pt x="19" y="115"/>
                    </a:lnTo>
                    <a:lnTo>
                      <a:pt x="61" y="94"/>
                    </a:lnTo>
                    <a:lnTo>
                      <a:pt x="67" y="140"/>
                    </a:lnTo>
                    <a:lnTo>
                      <a:pt x="101" y="119"/>
                    </a:lnTo>
                    <a:lnTo>
                      <a:pt x="148" y="113"/>
                    </a:lnTo>
                    <a:lnTo>
                      <a:pt x="175" y="115"/>
                    </a:lnTo>
                    <a:lnTo>
                      <a:pt x="156" y="138"/>
                    </a:lnTo>
                    <a:lnTo>
                      <a:pt x="225" y="130"/>
                    </a:lnTo>
                    <a:lnTo>
                      <a:pt x="261" y="128"/>
                    </a:lnTo>
                    <a:lnTo>
                      <a:pt x="289" y="126"/>
                    </a:lnTo>
                    <a:lnTo>
                      <a:pt x="264" y="153"/>
                    </a:lnTo>
                    <a:lnTo>
                      <a:pt x="311" y="151"/>
                    </a:lnTo>
                    <a:lnTo>
                      <a:pt x="293" y="170"/>
                    </a:lnTo>
                    <a:lnTo>
                      <a:pt x="341" y="160"/>
                    </a:lnTo>
                    <a:lnTo>
                      <a:pt x="367" y="160"/>
                    </a:lnTo>
                    <a:lnTo>
                      <a:pt x="377" y="182"/>
                    </a:lnTo>
                    <a:lnTo>
                      <a:pt x="338" y="227"/>
                    </a:lnTo>
                    <a:lnTo>
                      <a:pt x="308" y="288"/>
                    </a:lnTo>
                    <a:lnTo>
                      <a:pt x="276" y="400"/>
                    </a:lnTo>
                    <a:lnTo>
                      <a:pt x="249" y="486"/>
                    </a:lnTo>
                    <a:lnTo>
                      <a:pt x="289" y="518"/>
                    </a:lnTo>
                    <a:lnTo>
                      <a:pt x="328" y="550"/>
                    </a:lnTo>
                    <a:lnTo>
                      <a:pt x="382" y="545"/>
                    </a:lnTo>
                    <a:lnTo>
                      <a:pt x="345" y="520"/>
                    </a:lnTo>
                    <a:lnTo>
                      <a:pt x="323" y="493"/>
                    </a:lnTo>
                    <a:lnTo>
                      <a:pt x="316" y="468"/>
                    </a:lnTo>
                    <a:lnTo>
                      <a:pt x="326" y="424"/>
                    </a:lnTo>
                    <a:lnTo>
                      <a:pt x="352" y="415"/>
                    </a:lnTo>
                    <a:lnTo>
                      <a:pt x="350" y="387"/>
                    </a:lnTo>
                    <a:lnTo>
                      <a:pt x="390" y="375"/>
                    </a:lnTo>
                    <a:lnTo>
                      <a:pt x="377" y="345"/>
                    </a:lnTo>
                    <a:lnTo>
                      <a:pt x="402" y="320"/>
                    </a:lnTo>
                    <a:lnTo>
                      <a:pt x="430" y="301"/>
                    </a:lnTo>
                    <a:lnTo>
                      <a:pt x="461" y="273"/>
                    </a:lnTo>
                    <a:lnTo>
                      <a:pt x="405" y="267"/>
                    </a:lnTo>
                    <a:lnTo>
                      <a:pt x="464" y="254"/>
                    </a:lnTo>
                    <a:lnTo>
                      <a:pt x="491" y="235"/>
                    </a:lnTo>
                    <a:lnTo>
                      <a:pt x="506" y="212"/>
                    </a:lnTo>
                    <a:lnTo>
                      <a:pt x="454" y="222"/>
                    </a:lnTo>
                    <a:lnTo>
                      <a:pt x="405" y="225"/>
                    </a:lnTo>
                    <a:lnTo>
                      <a:pt x="427" y="202"/>
                    </a:lnTo>
                    <a:lnTo>
                      <a:pt x="493" y="168"/>
                    </a:lnTo>
                    <a:lnTo>
                      <a:pt x="466" y="157"/>
                    </a:lnTo>
                    <a:lnTo>
                      <a:pt x="481" y="138"/>
                    </a:lnTo>
                    <a:lnTo>
                      <a:pt x="508" y="126"/>
                    </a:lnTo>
                    <a:lnTo>
                      <a:pt x="555" y="126"/>
                    </a:lnTo>
                    <a:lnTo>
                      <a:pt x="582" y="140"/>
                    </a:lnTo>
                    <a:lnTo>
                      <a:pt x="565" y="108"/>
                    </a:lnTo>
                    <a:lnTo>
                      <a:pt x="479" y="81"/>
                    </a:lnTo>
                    <a:lnTo>
                      <a:pt x="333" y="71"/>
                    </a:lnTo>
                    <a:lnTo>
                      <a:pt x="79" y="32"/>
                    </a:lnTo>
                    <a:close/>
                  </a:path>
                </a:pathLst>
              </a:custGeom>
              <a:solidFill>
                <a:srgbClr val="AD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50" name="Freeform 115"/>
              <p:cNvSpPr>
                <a:spLocks/>
              </p:cNvSpPr>
              <p:nvPr/>
            </p:nvSpPr>
            <p:spPr bwMode="auto">
              <a:xfrm>
                <a:off x="3855" y="2573"/>
                <a:ext cx="243" cy="91"/>
              </a:xfrm>
              <a:custGeom>
                <a:avLst/>
                <a:gdLst>
                  <a:gd name="T0" fmla="*/ 0 w 1460"/>
                  <a:gd name="T1" fmla="*/ 380 h 549"/>
                  <a:gd name="T2" fmla="*/ 53 w 1460"/>
                  <a:gd name="T3" fmla="*/ 251 h 549"/>
                  <a:gd name="T4" fmla="*/ 137 w 1460"/>
                  <a:gd name="T5" fmla="*/ 172 h 549"/>
                  <a:gd name="T6" fmla="*/ 173 w 1460"/>
                  <a:gd name="T7" fmla="*/ 153 h 549"/>
                  <a:gd name="T8" fmla="*/ 212 w 1460"/>
                  <a:gd name="T9" fmla="*/ 102 h 549"/>
                  <a:gd name="T10" fmla="*/ 280 w 1460"/>
                  <a:gd name="T11" fmla="*/ 74 h 549"/>
                  <a:gd name="T12" fmla="*/ 351 w 1460"/>
                  <a:gd name="T13" fmla="*/ 70 h 549"/>
                  <a:gd name="T14" fmla="*/ 414 w 1460"/>
                  <a:gd name="T15" fmla="*/ 29 h 549"/>
                  <a:gd name="T16" fmla="*/ 533 w 1460"/>
                  <a:gd name="T17" fmla="*/ 4 h 549"/>
                  <a:gd name="T18" fmla="*/ 574 w 1460"/>
                  <a:gd name="T19" fmla="*/ 86 h 549"/>
                  <a:gd name="T20" fmla="*/ 722 w 1460"/>
                  <a:gd name="T21" fmla="*/ 251 h 549"/>
                  <a:gd name="T22" fmla="*/ 817 w 1460"/>
                  <a:gd name="T23" fmla="*/ 94 h 549"/>
                  <a:gd name="T24" fmla="*/ 864 w 1460"/>
                  <a:gd name="T25" fmla="*/ 43 h 549"/>
                  <a:gd name="T26" fmla="*/ 868 w 1460"/>
                  <a:gd name="T27" fmla="*/ 0 h 549"/>
                  <a:gd name="T28" fmla="*/ 937 w 1460"/>
                  <a:gd name="T29" fmla="*/ 16 h 549"/>
                  <a:gd name="T30" fmla="*/ 986 w 1460"/>
                  <a:gd name="T31" fmla="*/ 59 h 549"/>
                  <a:gd name="T32" fmla="*/ 1005 w 1460"/>
                  <a:gd name="T33" fmla="*/ 82 h 549"/>
                  <a:gd name="T34" fmla="*/ 1059 w 1460"/>
                  <a:gd name="T35" fmla="*/ 108 h 549"/>
                  <a:gd name="T36" fmla="*/ 1072 w 1460"/>
                  <a:gd name="T37" fmla="*/ 122 h 549"/>
                  <a:gd name="T38" fmla="*/ 1098 w 1460"/>
                  <a:gd name="T39" fmla="*/ 127 h 549"/>
                  <a:gd name="T40" fmla="*/ 1098 w 1460"/>
                  <a:gd name="T41" fmla="*/ 137 h 549"/>
                  <a:gd name="T42" fmla="*/ 1164 w 1460"/>
                  <a:gd name="T43" fmla="*/ 141 h 549"/>
                  <a:gd name="T44" fmla="*/ 1193 w 1460"/>
                  <a:gd name="T45" fmla="*/ 163 h 549"/>
                  <a:gd name="T46" fmla="*/ 1215 w 1460"/>
                  <a:gd name="T47" fmla="*/ 170 h 549"/>
                  <a:gd name="T48" fmla="*/ 1238 w 1460"/>
                  <a:gd name="T49" fmla="*/ 190 h 549"/>
                  <a:gd name="T50" fmla="*/ 1266 w 1460"/>
                  <a:gd name="T51" fmla="*/ 182 h 549"/>
                  <a:gd name="T52" fmla="*/ 1323 w 1460"/>
                  <a:gd name="T53" fmla="*/ 206 h 549"/>
                  <a:gd name="T54" fmla="*/ 1368 w 1460"/>
                  <a:gd name="T55" fmla="*/ 215 h 549"/>
                  <a:gd name="T56" fmla="*/ 1370 w 1460"/>
                  <a:gd name="T57" fmla="*/ 235 h 549"/>
                  <a:gd name="T58" fmla="*/ 1435 w 1460"/>
                  <a:gd name="T59" fmla="*/ 237 h 549"/>
                  <a:gd name="T60" fmla="*/ 1454 w 1460"/>
                  <a:gd name="T61" fmla="*/ 235 h 549"/>
                  <a:gd name="T62" fmla="*/ 1460 w 1460"/>
                  <a:gd name="T63" fmla="*/ 298 h 549"/>
                  <a:gd name="T64" fmla="*/ 1366 w 1460"/>
                  <a:gd name="T65" fmla="*/ 310 h 549"/>
                  <a:gd name="T66" fmla="*/ 943 w 1460"/>
                  <a:gd name="T67" fmla="*/ 266 h 549"/>
                  <a:gd name="T68" fmla="*/ 849 w 1460"/>
                  <a:gd name="T69" fmla="*/ 441 h 549"/>
                  <a:gd name="T70" fmla="*/ 855 w 1460"/>
                  <a:gd name="T71" fmla="*/ 520 h 549"/>
                  <a:gd name="T72" fmla="*/ 848 w 1460"/>
                  <a:gd name="T73" fmla="*/ 545 h 549"/>
                  <a:gd name="T74" fmla="*/ 558 w 1460"/>
                  <a:gd name="T75" fmla="*/ 549 h 549"/>
                  <a:gd name="T76" fmla="*/ 452 w 1460"/>
                  <a:gd name="T77" fmla="*/ 488 h 549"/>
                  <a:gd name="T78" fmla="*/ 414 w 1460"/>
                  <a:gd name="T79" fmla="*/ 284 h 549"/>
                  <a:gd name="T80" fmla="*/ 190 w 1460"/>
                  <a:gd name="T81" fmla="*/ 327 h 549"/>
                  <a:gd name="T82" fmla="*/ 70 w 1460"/>
                  <a:gd name="T83" fmla="*/ 396 h 549"/>
                  <a:gd name="T84" fmla="*/ 35 w 1460"/>
                  <a:gd name="T85" fmla="*/ 385 h 549"/>
                  <a:gd name="T86" fmla="*/ 0 w 1460"/>
                  <a:gd name="T87" fmla="*/ 380 h 549"/>
                  <a:gd name="T88" fmla="*/ 0 w 1460"/>
                  <a:gd name="T89" fmla="*/ 380 h 54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460"/>
                  <a:gd name="T136" fmla="*/ 0 h 549"/>
                  <a:gd name="T137" fmla="*/ 1460 w 1460"/>
                  <a:gd name="T138" fmla="*/ 549 h 54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460" h="549">
                    <a:moveTo>
                      <a:pt x="0" y="380"/>
                    </a:moveTo>
                    <a:lnTo>
                      <a:pt x="53" y="251"/>
                    </a:lnTo>
                    <a:lnTo>
                      <a:pt x="137" y="172"/>
                    </a:lnTo>
                    <a:lnTo>
                      <a:pt x="173" y="153"/>
                    </a:lnTo>
                    <a:lnTo>
                      <a:pt x="212" y="102"/>
                    </a:lnTo>
                    <a:lnTo>
                      <a:pt x="280" y="74"/>
                    </a:lnTo>
                    <a:lnTo>
                      <a:pt x="351" y="70"/>
                    </a:lnTo>
                    <a:lnTo>
                      <a:pt x="414" y="29"/>
                    </a:lnTo>
                    <a:lnTo>
                      <a:pt x="533" y="4"/>
                    </a:lnTo>
                    <a:lnTo>
                      <a:pt x="574" y="86"/>
                    </a:lnTo>
                    <a:lnTo>
                      <a:pt x="722" y="251"/>
                    </a:lnTo>
                    <a:lnTo>
                      <a:pt x="817" y="94"/>
                    </a:lnTo>
                    <a:lnTo>
                      <a:pt x="864" y="43"/>
                    </a:lnTo>
                    <a:lnTo>
                      <a:pt x="868" y="0"/>
                    </a:lnTo>
                    <a:lnTo>
                      <a:pt x="937" y="16"/>
                    </a:lnTo>
                    <a:lnTo>
                      <a:pt x="986" y="59"/>
                    </a:lnTo>
                    <a:lnTo>
                      <a:pt x="1005" y="82"/>
                    </a:lnTo>
                    <a:lnTo>
                      <a:pt x="1059" y="108"/>
                    </a:lnTo>
                    <a:lnTo>
                      <a:pt x="1072" y="122"/>
                    </a:lnTo>
                    <a:lnTo>
                      <a:pt x="1098" y="127"/>
                    </a:lnTo>
                    <a:lnTo>
                      <a:pt x="1098" y="137"/>
                    </a:lnTo>
                    <a:lnTo>
                      <a:pt x="1164" y="141"/>
                    </a:lnTo>
                    <a:lnTo>
                      <a:pt x="1193" y="163"/>
                    </a:lnTo>
                    <a:lnTo>
                      <a:pt x="1215" y="170"/>
                    </a:lnTo>
                    <a:lnTo>
                      <a:pt x="1238" y="190"/>
                    </a:lnTo>
                    <a:lnTo>
                      <a:pt x="1266" y="182"/>
                    </a:lnTo>
                    <a:lnTo>
                      <a:pt x="1323" y="206"/>
                    </a:lnTo>
                    <a:lnTo>
                      <a:pt x="1368" y="215"/>
                    </a:lnTo>
                    <a:lnTo>
                      <a:pt x="1370" y="235"/>
                    </a:lnTo>
                    <a:lnTo>
                      <a:pt x="1435" y="237"/>
                    </a:lnTo>
                    <a:lnTo>
                      <a:pt x="1454" y="235"/>
                    </a:lnTo>
                    <a:lnTo>
                      <a:pt x="1460" y="298"/>
                    </a:lnTo>
                    <a:lnTo>
                      <a:pt x="1366" y="310"/>
                    </a:lnTo>
                    <a:lnTo>
                      <a:pt x="943" y="266"/>
                    </a:lnTo>
                    <a:lnTo>
                      <a:pt x="849" y="441"/>
                    </a:lnTo>
                    <a:lnTo>
                      <a:pt x="855" y="520"/>
                    </a:lnTo>
                    <a:lnTo>
                      <a:pt x="848" y="545"/>
                    </a:lnTo>
                    <a:lnTo>
                      <a:pt x="558" y="549"/>
                    </a:lnTo>
                    <a:lnTo>
                      <a:pt x="452" y="488"/>
                    </a:lnTo>
                    <a:lnTo>
                      <a:pt x="414" y="284"/>
                    </a:lnTo>
                    <a:lnTo>
                      <a:pt x="190" y="327"/>
                    </a:lnTo>
                    <a:lnTo>
                      <a:pt x="70" y="396"/>
                    </a:lnTo>
                    <a:lnTo>
                      <a:pt x="35" y="385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BA87E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51" name="Freeform 116"/>
              <p:cNvSpPr>
                <a:spLocks/>
              </p:cNvSpPr>
              <p:nvPr/>
            </p:nvSpPr>
            <p:spPr bwMode="auto">
              <a:xfrm>
                <a:off x="3855" y="2610"/>
                <a:ext cx="19" cy="26"/>
              </a:xfrm>
              <a:custGeom>
                <a:avLst/>
                <a:gdLst>
                  <a:gd name="T0" fmla="*/ 0 w 115"/>
                  <a:gd name="T1" fmla="*/ 156 h 159"/>
                  <a:gd name="T2" fmla="*/ 31 w 115"/>
                  <a:gd name="T3" fmla="*/ 159 h 159"/>
                  <a:gd name="T4" fmla="*/ 33 w 115"/>
                  <a:gd name="T5" fmla="*/ 137 h 159"/>
                  <a:gd name="T6" fmla="*/ 42 w 115"/>
                  <a:gd name="T7" fmla="*/ 120 h 159"/>
                  <a:gd name="T8" fmla="*/ 35 w 115"/>
                  <a:gd name="T9" fmla="*/ 102 h 159"/>
                  <a:gd name="T10" fmla="*/ 41 w 115"/>
                  <a:gd name="T11" fmla="*/ 88 h 159"/>
                  <a:gd name="T12" fmla="*/ 67 w 115"/>
                  <a:gd name="T13" fmla="*/ 83 h 159"/>
                  <a:gd name="T14" fmla="*/ 62 w 115"/>
                  <a:gd name="T15" fmla="*/ 68 h 159"/>
                  <a:gd name="T16" fmla="*/ 70 w 115"/>
                  <a:gd name="T17" fmla="*/ 55 h 159"/>
                  <a:gd name="T18" fmla="*/ 73 w 115"/>
                  <a:gd name="T19" fmla="*/ 37 h 159"/>
                  <a:gd name="T20" fmla="*/ 83 w 115"/>
                  <a:gd name="T21" fmla="*/ 20 h 159"/>
                  <a:gd name="T22" fmla="*/ 115 w 115"/>
                  <a:gd name="T23" fmla="*/ 31 h 159"/>
                  <a:gd name="T24" fmla="*/ 106 w 115"/>
                  <a:gd name="T25" fmla="*/ 0 h 159"/>
                  <a:gd name="T26" fmla="*/ 82 w 115"/>
                  <a:gd name="T27" fmla="*/ 2 h 159"/>
                  <a:gd name="T28" fmla="*/ 44 w 115"/>
                  <a:gd name="T29" fmla="*/ 33 h 159"/>
                  <a:gd name="T30" fmla="*/ 0 w 115"/>
                  <a:gd name="T31" fmla="*/ 156 h 159"/>
                  <a:gd name="T32" fmla="*/ 0 w 115"/>
                  <a:gd name="T33" fmla="*/ 156 h 1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5"/>
                  <a:gd name="T52" fmla="*/ 0 h 159"/>
                  <a:gd name="T53" fmla="*/ 115 w 115"/>
                  <a:gd name="T54" fmla="*/ 159 h 1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5" h="159">
                    <a:moveTo>
                      <a:pt x="0" y="156"/>
                    </a:moveTo>
                    <a:lnTo>
                      <a:pt x="31" y="159"/>
                    </a:lnTo>
                    <a:lnTo>
                      <a:pt x="33" y="137"/>
                    </a:lnTo>
                    <a:lnTo>
                      <a:pt x="42" y="120"/>
                    </a:lnTo>
                    <a:lnTo>
                      <a:pt x="35" y="102"/>
                    </a:lnTo>
                    <a:lnTo>
                      <a:pt x="41" y="88"/>
                    </a:lnTo>
                    <a:lnTo>
                      <a:pt x="67" y="83"/>
                    </a:lnTo>
                    <a:lnTo>
                      <a:pt x="62" y="68"/>
                    </a:lnTo>
                    <a:lnTo>
                      <a:pt x="70" y="55"/>
                    </a:lnTo>
                    <a:lnTo>
                      <a:pt x="73" y="37"/>
                    </a:lnTo>
                    <a:lnTo>
                      <a:pt x="83" y="20"/>
                    </a:lnTo>
                    <a:lnTo>
                      <a:pt x="115" y="31"/>
                    </a:lnTo>
                    <a:lnTo>
                      <a:pt x="106" y="0"/>
                    </a:lnTo>
                    <a:lnTo>
                      <a:pt x="82" y="2"/>
                    </a:lnTo>
                    <a:lnTo>
                      <a:pt x="44" y="33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9454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52" name="Freeform 117"/>
              <p:cNvSpPr>
                <a:spLocks/>
              </p:cNvSpPr>
              <p:nvPr/>
            </p:nvSpPr>
            <p:spPr bwMode="auto">
              <a:xfrm>
                <a:off x="3984" y="2598"/>
                <a:ext cx="113" cy="59"/>
              </a:xfrm>
              <a:custGeom>
                <a:avLst/>
                <a:gdLst>
                  <a:gd name="T0" fmla="*/ 0 w 678"/>
                  <a:gd name="T1" fmla="*/ 311 h 357"/>
                  <a:gd name="T2" fmla="*/ 24 w 678"/>
                  <a:gd name="T3" fmla="*/ 263 h 357"/>
                  <a:gd name="T4" fmla="*/ 76 w 678"/>
                  <a:gd name="T5" fmla="*/ 256 h 357"/>
                  <a:gd name="T6" fmla="*/ 87 w 678"/>
                  <a:gd name="T7" fmla="*/ 199 h 357"/>
                  <a:gd name="T8" fmla="*/ 108 w 678"/>
                  <a:gd name="T9" fmla="*/ 175 h 357"/>
                  <a:gd name="T10" fmla="*/ 124 w 678"/>
                  <a:gd name="T11" fmla="*/ 144 h 357"/>
                  <a:gd name="T12" fmla="*/ 137 w 678"/>
                  <a:gd name="T13" fmla="*/ 113 h 357"/>
                  <a:gd name="T14" fmla="*/ 160 w 678"/>
                  <a:gd name="T15" fmla="*/ 86 h 357"/>
                  <a:gd name="T16" fmla="*/ 168 w 678"/>
                  <a:gd name="T17" fmla="*/ 63 h 357"/>
                  <a:gd name="T18" fmla="*/ 182 w 678"/>
                  <a:gd name="T19" fmla="*/ 0 h 357"/>
                  <a:gd name="T20" fmla="*/ 204 w 678"/>
                  <a:gd name="T21" fmla="*/ 39 h 357"/>
                  <a:gd name="T22" fmla="*/ 222 w 678"/>
                  <a:gd name="T23" fmla="*/ 27 h 357"/>
                  <a:gd name="T24" fmla="*/ 226 w 678"/>
                  <a:gd name="T25" fmla="*/ 44 h 357"/>
                  <a:gd name="T26" fmla="*/ 244 w 678"/>
                  <a:gd name="T27" fmla="*/ 44 h 357"/>
                  <a:gd name="T28" fmla="*/ 286 w 678"/>
                  <a:gd name="T29" fmla="*/ 26 h 357"/>
                  <a:gd name="T30" fmla="*/ 325 w 678"/>
                  <a:gd name="T31" fmla="*/ 31 h 357"/>
                  <a:gd name="T32" fmla="*/ 317 w 678"/>
                  <a:gd name="T33" fmla="*/ 51 h 357"/>
                  <a:gd name="T34" fmla="*/ 341 w 678"/>
                  <a:gd name="T35" fmla="*/ 50 h 357"/>
                  <a:gd name="T36" fmla="*/ 338 w 678"/>
                  <a:gd name="T37" fmla="*/ 69 h 357"/>
                  <a:gd name="T38" fmla="*/ 366 w 678"/>
                  <a:gd name="T39" fmla="*/ 58 h 357"/>
                  <a:gd name="T40" fmla="*/ 380 w 678"/>
                  <a:gd name="T41" fmla="*/ 68 h 357"/>
                  <a:gd name="T42" fmla="*/ 366 w 678"/>
                  <a:gd name="T43" fmla="*/ 118 h 357"/>
                  <a:gd name="T44" fmla="*/ 430 w 678"/>
                  <a:gd name="T45" fmla="*/ 123 h 357"/>
                  <a:gd name="T46" fmla="*/ 453 w 678"/>
                  <a:gd name="T47" fmla="*/ 91 h 357"/>
                  <a:gd name="T48" fmla="*/ 451 w 678"/>
                  <a:gd name="T49" fmla="*/ 115 h 357"/>
                  <a:gd name="T50" fmla="*/ 481 w 678"/>
                  <a:gd name="T51" fmla="*/ 99 h 357"/>
                  <a:gd name="T52" fmla="*/ 481 w 678"/>
                  <a:gd name="T53" fmla="*/ 123 h 357"/>
                  <a:gd name="T54" fmla="*/ 503 w 678"/>
                  <a:gd name="T55" fmla="*/ 111 h 357"/>
                  <a:gd name="T56" fmla="*/ 537 w 678"/>
                  <a:gd name="T57" fmla="*/ 113 h 357"/>
                  <a:gd name="T58" fmla="*/ 553 w 678"/>
                  <a:gd name="T59" fmla="*/ 126 h 357"/>
                  <a:gd name="T60" fmla="*/ 581 w 678"/>
                  <a:gd name="T61" fmla="*/ 113 h 357"/>
                  <a:gd name="T62" fmla="*/ 610 w 678"/>
                  <a:gd name="T63" fmla="*/ 120 h 357"/>
                  <a:gd name="T64" fmla="*/ 673 w 678"/>
                  <a:gd name="T65" fmla="*/ 131 h 357"/>
                  <a:gd name="T66" fmla="*/ 678 w 678"/>
                  <a:gd name="T67" fmla="*/ 186 h 357"/>
                  <a:gd name="T68" fmla="*/ 563 w 678"/>
                  <a:gd name="T69" fmla="*/ 183 h 357"/>
                  <a:gd name="T70" fmla="*/ 424 w 678"/>
                  <a:gd name="T71" fmla="*/ 188 h 357"/>
                  <a:gd name="T72" fmla="*/ 398 w 678"/>
                  <a:gd name="T73" fmla="*/ 191 h 357"/>
                  <a:gd name="T74" fmla="*/ 366 w 678"/>
                  <a:gd name="T75" fmla="*/ 175 h 357"/>
                  <a:gd name="T76" fmla="*/ 335 w 678"/>
                  <a:gd name="T77" fmla="*/ 172 h 357"/>
                  <a:gd name="T78" fmla="*/ 309 w 678"/>
                  <a:gd name="T79" fmla="*/ 157 h 357"/>
                  <a:gd name="T80" fmla="*/ 278 w 678"/>
                  <a:gd name="T81" fmla="*/ 162 h 357"/>
                  <a:gd name="T82" fmla="*/ 226 w 678"/>
                  <a:gd name="T83" fmla="*/ 147 h 357"/>
                  <a:gd name="T84" fmla="*/ 204 w 678"/>
                  <a:gd name="T85" fmla="*/ 147 h 357"/>
                  <a:gd name="T86" fmla="*/ 173 w 678"/>
                  <a:gd name="T87" fmla="*/ 139 h 357"/>
                  <a:gd name="T88" fmla="*/ 145 w 678"/>
                  <a:gd name="T89" fmla="*/ 154 h 357"/>
                  <a:gd name="T90" fmla="*/ 114 w 678"/>
                  <a:gd name="T91" fmla="*/ 212 h 357"/>
                  <a:gd name="T92" fmla="*/ 72 w 678"/>
                  <a:gd name="T93" fmla="*/ 290 h 357"/>
                  <a:gd name="T94" fmla="*/ 80 w 678"/>
                  <a:gd name="T95" fmla="*/ 317 h 357"/>
                  <a:gd name="T96" fmla="*/ 76 w 678"/>
                  <a:gd name="T97" fmla="*/ 357 h 357"/>
                  <a:gd name="T98" fmla="*/ 56 w 678"/>
                  <a:gd name="T99" fmla="*/ 331 h 357"/>
                  <a:gd name="T100" fmla="*/ 0 w 678"/>
                  <a:gd name="T101" fmla="*/ 311 h 357"/>
                  <a:gd name="T102" fmla="*/ 0 w 678"/>
                  <a:gd name="T103" fmla="*/ 311 h 35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78"/>
                  <a:gd name="T157" fmla="*/ 0 h 357"/>
                  <a:gd name="T158" fmla="*/ 678 w 678"/>
                  <a:gd name="T159" fmla="*/ 357 h 35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78" h="357">
                    <a:moveTo>
                      <a:pt x="0" y="311"/>
                    </a:moveTo>
                    <a:lnTo>
                      <a:pt x="24" y="263"/>
                    </a:lnTo>
                    <a:lnTo>
                      <a:pt x="76" y="256"/>
                    </a:lnTo>
                    <a:lnTo>
                      <a:pt x="87" y="199"/>
                    </a:lnTo>
                    <a:lnTo>
                      <a:pt x="108" y="175"/>
                    </a:lnTo>
                    <a:lnTo>
                      <a:pt x="124" y="144"/>
                    </a:lnTo>
                    <a:lnTo>
                      <a:pt x="137" y="113"/>
                    </a:lnTo>
                    <a:lnTo>
                      <a:pt x="160" y="86"/>
                    </a:lnTo>
                    <a:lnTo>
                      <a:pt x="168" y="63"/>
                    </a:lnTo>
                    <a:lnTo>
                      <a:pt x="182" y="0"/>
                    </a:lnTo>
                    <a:lnTo>
                      <a:pt x="204" y="39"/>
                    </a:lnTo>
                    <a:lnTo>
                      <a:pt x="222" y="27"/>
                    </a:lnTo>
                    <a:lnTo>
                      <a:pt x="226" y="44"/>
                    </a:lnTo>
                    <a:lnTo>
                      <a:pt x="244" y="44"/>
                    </a:lnTo>
                    <a:lnTo>
                      <a:pt x="286" y="26"/>
                    </a:lnTo>
                    <a:lnTo>
                      <a:pt x="325" y="31"/>
                    </a:lnTo>
                    <a:lnTo>
                      <a:pt x="317" y="51"/>
                    </a:lnTo>
                    <a:lnTo>
                      <a:pt x="341" y="50"/>
                    </a:lnTo>
                    <a:lnTo>
                      <a:pt x="338" y="69"/>
                    </a:lnTo>
                    <a:lnTo>
                      <a:pt x="366" y="58"/>
                    </a:lnTo>
                    <a:lnTo>
                      <a:pt x="380" y="68"/>
                    </a:lnTo>
                    <a:lnTo>
                      <a:pt x="366" y="118"/>
                    </a:lnTo>
                    <a:lnTo>
                      <a:pt x="430" y="123"/>
                    </a:lnTo>
                    <a:lnTo>
                      <a:pt x="453" y="91"/>
                    </a:lnTo>
                    <a:lnTo>
                      <a:pt x="451" y="115"/>
                    </a:lnTo>
                    <a:lnTo>
                      <a:pt x="481" y="99"/>
                    </a:lnTo>
                    <a:lnTo>
                      <a:pt x="481" y="123"/>
                    </a:lnTo>
                    <a:lnTo>
                      <a:pt x="503" y="111"/>
                    </a:lnTo>
                    <a:lnTo>
                      <a:pt x="537" y="113"/>
                    </a:lnTo>
                    <a:lnTo>
                      <a:pt x="553" y="126"/>
                    </a:lnTo>
                    <a:lnTo>
                      <a:pt x="581" y="113"/>
                    </a:lnTo>
                    <a:lnTo>
                      <a:pt x="610" y="120"/>
                    </a:lnTo>
                    <a:lnTo>
                      <a:pt x="673" y="131"/>
                    </a:lnTo>
                    <a:lnTo>
                      <a:pt x="678" y="186"/>
                    </a:lnTo>
                    <a:lnTo>
                      <a:pt x="563" y="183"/>
                    </a:lnTo>
                    <a:lnTo>
                      <a:pt x="424" y="188"/>
                    </a:lnTo>
                    <a:lnTo>
                      <a:pt x="398" y="191"/>
                    </a:lnTo>
                    <a:lnTo>
                      <a:pt x="366" y="175"/>
                    </a:lnTo>
                    <a:lnTo>
                      <a:pt x="335" y="172"/>
                    </a:lnTo>
                    <a:lnTo>
                      <a:pt x="309" y="157"/>
                    </a:lnTo>
                    <a:lnTo>
                      <a:pt x="278" y="162"/>
                    </a:lnTo>
                    <a:lnTo>
                      <a:pt x="226" y="147"/>
                    </a:lnTo>
                    <a:lnTo>
                      <a:pt x="204" y="147"/>
                    </a:lnTo>
                    <a:lnTo>
                      <a:pt x="173" y="139"/>
                    </a:lnTo>
                    <a:lnTo>
                      <a:pt x="145" y="154"/>
                    </a:lnTo>
                    <a:lnTo>
                      <a:pt x="114" y="212"/>
                    </a:lnTo>
                    <a:lnTo>
                      <a:pt x="72" y="290"/>
                    </a:lnTo>
                    <a:lnTo>
                      <a:pt x="80" y="317"/>
                    </a:lnTo>
                    <a:lnTo>
                      <a:pt x="76" y="357"/>
                    </a:lnTo>
                    <a:lnTo>
                      <a:pt x="56" y="331"/>
                    </a:lnTo>
                    <a:lnTo>
                      <a:pt x="0" y="311"/>
                    </a:lnTo>
                    <a:close/>
                  </a:path>
                </a:pathLst>
              </a:custGeom>
              <a:solidFill>
                <a:srgbClr val="9454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53" name="Freeform 118"/>
              <p:cNvSpPr>
                <a:spLocks/>
              </p:cNvSpPr>
              <p:nvPr/>
            </p:nvSpPr>
            <p:spPr bwMode="auto">
              <a:xfrm>
                <a:off x="3925" y="2568"/>
                <a:ext cx="45" cy="45"/>
              </a:xfrm>
              <a:custGeom>
                <a:avLst/>
                <a:gdLst>
                  <a:gd name="T0" fmla="*/ 100 w 269"/>
                  <a:gd name="T1" fmla="*/ 18 h 270"/>
                  <a:gd name="T2" fmla="*/ 41 w 269"/>
                  <a:gd name="T3" fmla="*/ 39 h 270"/>
                  <a:gd name="T4" fmla="*/ 0 w 269"/>
                  <a:gd name="T5" fmla="*/ 62 h 270"/>
                  <a:gd name="T6" fmla="*/ 51 w 269"/>
                  <a:gd name="T7" fmla="*/ 50 h 270"/>
                  <a:gd name="T8" fmla="*/ 65 w 269"/>
                  <a:gd name="T9" fmla="*/ 73 h 270"/>
                  <a:gd name="T10" fmla="*/ 44 w 269"/>
                  <a:gd name="T11" fmla="*/ 81 h 270"/>
                  <a:gd name="T12" fmla="*/ 93 w 269"/>
                  <a:gd name="T13" fmla="*/ 117 h 270"/>
                  <a:gd name="T14" fmla="*/ 96 w 269"/>
                  <a:gd name="T15" fmla="*/ 148 h 270"/>
                  <a:gd name="T16" fmla="*/ 157 w 269"/>
                  <a:gd name="T17" fmla="*/ 221 h 270"/>
                  <a:gd name="T18" fmla="*/ 203 w 269"/>
                  <a:gd name="T19" fmla="*/ 265 h 270"/>
                  <a:gd name="T20" fmla="*/ 203 w 269"/>
                  <a:gd name="T21" fmla="*/ 239 h 270"/>
                  <a:gd name="T22" fmla="*/ 230 w 269"/>
                  <a:gd name="T23" fmla="*/ 255 h 270"/>
                  <a:gd name="T24" fmla="*/ 269 w 269"/>
                  <a:gd name="T25" fmla="*/ 270 h 270"/>
                  <a:gd name="T26" fmla="*/ 246 w 269"/>
                  <a:gd name="T27" fmla="*/ 161 h 270"/>
                  <a:gd name="T28" fmla="*/ 188 w 269"/>
                  <a:gd name="T29" fmla="*/ 44 h 270"/>
                  <a:gd name="T30" fmla="*/ 163 w 269"/>
                  <a:gd name="T31" fmla="*/ 1 h 270"/>
                  <a:gd name="T32" fmla="*/ 96 w 269"/>
                  <a:gd name="T33" fmla="*/ 0 h 270"/>
                  <a:gd name="T34" fmla="*/ 100 w 269"/>
                  <a:gd name="T35" fmla="*/ 18 h 270"/>
                  <a:gd name="T36" fmla="*/ 100 w 269"/>
                  <a:gd name="T37" fmla="*/ 18 h 2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9"/>
                  <a:gd name="T58" fmla="*/ 0 h 270"/>
                  <a:gd name="T59" fmla="*/ 269 w 269"/>
                  <a:gd name="T60" fmla="*/ 270 h 2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9" h="270">
                    <a:moveTo>
                      <a:pt x="100" y="18"/>
                    </a:moveTo>
                    <a:lnTo>
                      <a:pt x="41" y="39"/>
                    </a:lnTo>
                    <a:lnTo>
                      <a:pt x="0" y="62"/>
                    </a:lnTo>
                    <a:lnTo>
                      <a:pt x="51" y="50"/>
                    </a:lnTo>
                    <a:lnTo>
                      <a:pt x="65" y="73"/>
                    </a:lnTo>
                    <a:lnTo>
                      <a:pt x="44" y="81"/>
                    </a:lnTo>
                    <a:lnTo>
                      <a:pt x="93" y="117"/>
                    </a:lnTo>
                    <a:lnTo>
                      <a:pt x="96" y="148"/>
                    </a:lnTo>
                    <a:lnTo>
                      <a:pt x="157" y="221"/>
                    </a:lnTo>
                    <a:lnTo>
                      <a:pt x="203" y="265"/>
                    </a:lnTo>
                    <a:lnTo>
                      <a:pt x="203" y="239"/>
                    </a:lnTo>
                    <a:lnTo>
                      <a:pt x="230" y="255"/>
                    </a:lnTo>
                    <a:lnTo>
                      <a:pt x="269" y="270"/>
                    </a:lnTo>
                    <a:lnTo>
                      <a:pt x="246" y="161"/>
                    </a:lnTo>
                    <a:lnTo>
                      <a:pt x="188" y="44"/>
                    </a:lnTo>
                    <a:lnTo>
                      <a:pt x="163" y="1"/>
                    </a:lnTo>
                    <a:lnTo>
                      <a:pt x="96" y="0"/>
                    </a:lnTo>
                    <a:lnTo>
                      <a:pt x="100" y="18"/>
                    </a:lnTo>
                    <a:close/>
                  </a:path>
                </a:pathLst>
              </a:custGeom>
              <a:solidFill>
                <a:srgbClr val="9454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54" name="Freeform 119"/>
              <p:cNvSpPr>
                <a:spLocks/>
              </p:cNvSpPr>
              <p:nvPr/>
            </p:nvSpPr>
            <p:spPr bwMode="auto">
              <a:xfrm>
                <a:off x="3863" y="2589"/>
                <a:ext cx="135" cy="80"/>
              </a:xfrm>
              <a:custGeom>
                <a:avLst/>
                <a:gdLst>
                  <a:gd name="T0" fmla="*/ 0 w 811"/>
                  <a:gd name="T1" fmla="*/ 269 h 478"/>
                  <a:gd name="T2" fmla="*/ 36 w 811"/>
                  <a:gd name="T3" fmla="*/ 225 h 478"/>
                  <a:gd name="T4" fmla="*/ 60 w 811"/>
                  <a:gd name="T5" fmla="*/ 225 h 478"/>
                  <a:gd name="T6" fmla="*/ 56 w 811"/>
                  <a:gd name="T7" fmla="*/ 196 h 478"/>
                  <a:gd name="T8" fmla="*/ 76 w 811"/>
                  <a:gd name="T9" fmla="*/ 165 h 478"/>
                  <a:gd name="T10" fmla="*/ 103 w 811"/>
                  <a:gd name="T11" fmla="*/ 149 h 478"/>
                  <a:gd name="T12" fmla="*/ 134 w 811"/>
                  <a:gd name="T13" fmla="*/ 83 h 478"/>
                  <a:gd name="T14" fmla="*/ 180 w 811"/>
                  <a:gd name="T15" fmla="*/ 162 h 478"/>
                  <a:gd name="T16" fmla="*/ 176 w 811"/>
                  <a:gd name="T17" fmla="*/ 118 h 478"/>
                  <a:gd name="T18" fmla="*/ 186 w 811"/>
                  <a:gd name="T19" fmla="*/ 60 h 478"/>
                  <a:gd name="T20" fmla="*/ 220 w 811"/>
                  <a:gd name="T21" fmla="*/ 94 h 478"/>
                  <a:gd name="T22" fmla="*/ 242 w 811"/>
                  <a:gd name="T23" fmla="*/ 87 h 478"/>
                  <a:gd name="T24" fmla="*/ 178 w 811"/>
                  <a:gd name="T25" fmla="*/ 1 h 478"/>
                  <a:gd name="T26" fmla="*/ 248 w 811"/>
                  <a:gd name="T27" fmla="*/ 24 h 478"/>
                  <a:gd name="T28" fmla="*/ 295 w 811"/>
                  <a:gd name="T29" fmla="*/ 32 h 478"/>
                  <a:gd name="T30" fmla="*/ 314 w 811"/>
                  <a:gd name="T31" fmla="*/ 10 h 478"/>
                  <a:gd name="T32" fmla="*/ 348 w 811"/>
                  <a:gd name="T33" fmla="*/ 8 h 478"/>
                  <a:gd name="T34" fmla="*/ 401 w 811"/>
                  <a:gd name="T35" fmla="*/ 134 h 478"/>
                  <a:gd name="T36" fmla="*/ 448 w 811"/>
                  <a:gd name="T37" fmla="*/ 183 h 478"/>
                  <a:gd name="T38" fmla="*/ 503 w 811"/>
                  <a:gd name="T39" fmla="*/ 276 h 478"/>
                  <a:gd name="T40" fmla="*/ 539 w 811"/>
                  <a:gd name="T41" fmla="*/ 322 h 478"/>
                  <a:gd name="T42" fmla="*/ 698 w 811"/>
                  <a:gd name="T43" fmla="*/ 358 h 478"/>
                  <a:gd name="T44" fmla="*/ 659 w 811"/>
                  <a:gd name="T45" fmla="*/ 399 h 478"/>
                  <a:gd name="T46" fmla="*/ 576 w 811"/>
                  <a:gd name="T47" fmla="*/ 420 h 478"/>
                  <a:gd name="T48" fmla="*/ 597 w 811"/>
                  <a:gd name="T49" fmla="*/ 441 h 478"/>
                  <a:gd name="T50" fmla="*/ 672 w 811"/>
                  <a:gd name="T51" fmla="*/ 436 h 478"/>
                  <a:gd name="T52" fmla="*/ 793 w 811"/>
                  <a:gd name="T53" fmla="*/ 433 h 478"/>
                  <a:gd name="T54" fmla="*/ 747 w 811"/>
                  <a:gd name="T55" fmla="*/ 470 h 478"/>
                  <a:gd name="T56" fmla="*/ 432 w 811"/>
                  <a:gd name="T57" fmla="*/ 457 h 478"/>
                  <a:gd name="T58" fmla="*/ 372 w 811"/>
                  <a:gd name="T59" fmla="*/ 324 h 478"/>
                  <a:gd name="T60" fmla="*/ 361 w 811"/>
                  <a:gd name="T61" fmla="*/ 163 h 478"/>
                  <a:gd name="T62" fmla="*/ 34 w 811"/>
                  <a:gd name="T63" fmla="*/ 295 h 478"/>
                  <a:gd name="T64" fmla="*/ 13 w 811"/>
                  <a:gd name="T65" fmla="*/ 297 h 4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11"/>
                  <a:gd name="T100" fmla="*/ 0 h 478"/>
                  <a:gd name="T101" fmla="*/ 811 w 811"/>
                  <a:gd name="T102" fmla="*/ 478 h 47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11" h="478">
                    <a:moveTo>
                      <a:pt x="13" y="297"/>
                    </a:moveTo>
                    <a:lnTo>
                      <a:pt x="0" y="269"/>
                    </a:lnTo>
                    <a:lnTo>
                      <a:pt x="42" y="253"/>
                    </a:lnTo>
                    <a:lnTo>
                      <a:pt x="36" y="225"/>
                    </a:lnTo>
                    <a:lnTo>
                      <a:pt x="47" y="227"/>
                    </a:lnTo>
                    <a:lnTo>
                      <a:pt x="60" y="225"/>
                    </a:lnTo>
                    <a:lnTo>
                      <a:pt x="78" y="237"/>
                    </a:lnTo>
                    <a:lnTo>
                      <a:pt x="56" y="196"/>
                    </a:lnTo>
                    <a:lnTo>
                      <a:pt x="84" y="194"/>
                    </a:lnTo>
                    <a:lnTo>
                      <a:pt x="76" y="165"/>
                    </a:lnTo>
                    <a:lnTo>
                      <a:pt x="107" y="181"/>
                    </a:lnTo>
                    <a:lnTo>
                      <a:pt x="103" y="149"/>
                    </a:lnTo>
                    <a:lnTo>
                      <a:pt x="147" y="163"/>
                    </a:lnTo>
                    <a:lnTo>
                      <a:pt x="134" y="83"/>
                    </a:lnTo>
                    <a:lnTo>
                      <a:pt x="160" y="118"/>
                    </a:lnTo>
                    <a:lnTo>
                      <a:pt x="180" y="162"/>
                    </a:lnTo>
                    <a:lnTo>
                      <a:pt x="204" y="178"/>
                    </a:lnTo>
                    <a:lnTo>
                      <a:pt x="176" y="118"/>
                    </a:lnTo>
                    <a:lnTo>
                      <a:pt x="184" y="86"/>
                    </a:lnTo>
                    <a:lnTo>
                      <a:pt x="186" y="60"/>
                    </a:lnTo>
                    <a:lnTo>
                      <a:pt x="202" y="78"/>
                    </a:lnTo>
                    <a:lnTo>
                      <a:pt x="220" y="94"/>
                    </a:lnTo>
                    <a:lnTo>
                      <a:pt x="225" y="74"/>
                    </a:lnTo>
                    <a:lnTo>
                      <a:pt x="242" y="87"/>
                    </a:lnTo>
                    <a:lnTo>
                      <a:pt x="222" y="48"/>
                    </a:lnTo>
                    <a:lnTo>
                      <a:pt x="178" y="1"/>
                    </a:lnTo>
                    <a:lnTo>
                      <a:pt x="215" y="14"/>
                    </a:lnTo>
                    <a:lnTo>
                      <a:pt x="248" y="24"/>
                    </a:lnTo>
                    <a:lnTo>
                      <a:pt x="259" y="0"/>
                    </a:lnTo>
                    <a:lnTo>
                      <a:pt x="295" y="32"/>
                    </a:lnTo>
                    <a:lnTo>
                      <a:pt x="319" y="42"/>
                    </a:lnTo>
                    <a:lnTo>
                      <a:pt x="314" y="10"/>
                    </a:lnTo>
                    <a:lnTo>
                      <a:pt x="333" y="27"/>
                    </a:lnTo>
                    <a:lnTo>
                      <a:pt x="348" y="8"/>
                    </a:lnTo>
                    <a:lnTo>
                      <a:pt x="382" y="76"/>
                    </a:lnTo>
                    <a:lnTo>
                      <a:pt x="401" y="134"/>
                    </a:lnTo>
                    <a:lnTo>
                      <a:pt x="419" y="163"/>
                    </a:lnTo>
                    <a:lnTo>
                      <a:pt x="448" y="183"/>
                    </a:lnTo>
                    <a:lnTo>
                      <a:pt x="432" y="227"/>
                    </a:lnTo>
                    <a:lnTo>
                      <a:pt x="503" y="276"/>
                    </a:lnTo>
                    <a:lnTo>
                      <a:pt x="492" y="300"/>
                    </a:lnTo>
                    <a:lnTo>
                      <a:pt x="539" y="322"/>
                    </a:lnTo>
                    <a:lnTo>
                      <a:pt x="640" y="329"/>
                    </a:lnTo>
                    <a:lnTo>
                      <a:pt x="698" y="358"/>
                    </a:lnTo>
                    <a:lnTo>
                      <a:pt x="717" y="386"/>
                    </a:lnTo>
                    <a:lnTo>
                      <a:pt x="659" y="399"/>
                    </a:lnTo>
                    <a:lnTo>
                      <a:pt x="636" y="417"/>
                    </a:lnTo>
                    <a:lnTo>
                      <a:pt x="576" y="420"/>
                    </a:lnTo>
                    <a:lnTo>
                      <a:pt x="549" y="436"/>
                    </a:lnTo>
                    <a:lnTo>
                      <a:pt x="597" y="441"/>
                    </a:lnTo>
                    <a:lnTo>
                      <a:pt x="651" y="422"/>
                    </a:lnTo>
                    <a:lnTo>
                      <a:pt x="672" y="436"/>
                    </a:lnTo>
                    <a:lnTo>
                      <a:pt x="654" y="448"/>
                    </a:lnTo>
                    <a:lnTo>
                      <a:pt x="793" y="433"/>
                    </a:lnTo>
                    <a:lnTo>
                      <a:pt x="811" y="451"/>
                    </a:lnTo>
                    <a:lnTo>
                      <a:pt x="747" y="470"/>
                    </a:lnTo>
                    <a:lnTo>
                      <a:pt x="625" y="478"/>
                    </a:lnTo>
                    <a:lnTo>
                      <a:pt x="432" y="457"/>
                    </a:lnTo>
                    <a:lnTo>
                      <a:pt x="387" y="417"/>
                    </a:lnTo>
                    <a:lnTo>
                      <a:pt x="372" y="324"/>
                    </a:lnTo>
                    <a:lnTo>
                      <a:pt x="372" y="206"/>
                    </a:lnTo>
                    <a:lnTo>
                      <a:pt x="361" y="163"/>
                    </a:lnTo>
                    <a:lnTo>
                      <a:pt x="103" y="248"/>
                    </a:lnTo>
                    <a:lnTo>
                      <a:pt x="34" y="295"/>
                    </a:lnTo>
                    <a:lnTo>
                      <a:pt x="13" y="297"/>
                    </a:lnTo>
                    <a:close/>
                  </a:path>
                </a:pathLst>
              </a:custGeom>
              <a:solidFill>
                <a:srgbClr val="9454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55" name="Freeform 120"/>
              <p:cNvSpPr>
                <a:spLocks/>
              </p:cNvSpPr>
              <p:nvPr/>
            </p:nvSpPr>
            <p:spPr bwMode="auto">
              <a:xfrm>
                <a:off x="3932" y="2543"/>
                <a:ext cx="37" cy="39"/>
              </a:xfrm>
              <a:custGeom>
                <a:avLst/>
                <a:gdLst>
                  <a:gd name="T0" fmla="*/ 148 w 217"/>
                  <a:gd name="T1" fmla="*/ 221 h 237"/>
                  <a:gd name="T2" fmla="*/ 115 w 217"/>
                  <a:gd name="T3" fmla="*/ 194 h 237"/>
                  <a:gd name="T4" fmla="*/ 107 w 217"/>
                  <a:gd name="T5" fmla="*/ 160 h 237"/>
                  <a:gd name="T6" fmla="*/ 35 w 217"/>
                  <a:gd name="T7" fmla="*/ 140 h 237"/>
                  <a:gd name="T8" fmla="*/ 2 w 217"/>
                  <a:gd name="T9" fmla="*/ 104 h 237"/>
                  <a:gd name="T10" fmla="*/ 10 w 217"/>
                  <a:gd name="T11" fmla="*/ 107 h 237"/>
                  <a:gd name="T12" fmla="*/ 45 w 217"/>
                  <a:gd name="T13" fmla="*/ 132 h 237"/>
                  <a:gd name="T14" fmla="*/ 86 w 217"/>
                  <a:gd name="T15" fmla="*/ 135 h 237"/>
                  <a:gd name="T16" fmla="*/ 41 w 217"/>
                  <a:gd name="T17" fmla="*/ 120 h 237"/>
                  <a:gd name="T18" fmla="*/ 60 w 217"/>
                  <a:gd name="T19" fmla="*/ 122 h 237"/>
                  <a:gd name="T20" fmla="*/ 77 w 217"/>
                  <a:gd name="T21" fmla="*/ 118 h 237"/>
                  <a:gd name="T22" fmla="*/ 37 w 217"/>
                  <a:gd name="T23" fmla="*/ 102 h 237"/>
                  <a:gd name="T24" fmla="*/ 29 w 217"/>
                  <a:gd name="T25" fmla="*/ 76 h 237"/>
                  <a:gd name="T26" fmla="*/ 32 w 217"/>
                  <a:gd name="T27" fmla="*/ 49 h 237"/>
                  <a:gd name="T28" fmla="*/ 39 w 217"/>
                  <a:gd name="T29" fmla="*/ 62 h 237"/>
                  <a:gd name="T30" fmla="*/ 53 w 217"/>
                  <a:gd name="T31" fmla="*/ 96 h 237"/>
                  <a:gd name="T32" fmla="*/ 58 w 217"/>
                  <a:gd name="T33" fmla="*/ 85 h 237"/>
                  <a:gd name="T34" fmla="*/ 71 w 217"/>
                  <a:gd name="T35" fmla="*/ 92 h 237"/>
                  <a:gd name="T36" fmla="*/ 83 w 217"/>
                  <a:gd name="T37" fmla="*/ 91 h 237"/>
                  <a:gd name="T38" fmla="*/ 63 w 217"/>
                  <a:gd name="T39" fmla="*/ 64 h 237"/>
                  <a:gd name="T40" fmla="*/ 58 w 217"/>
                  <a:gd name="T41" fmla="*/ 29 h 237"/>
                  <a:gd name="T42" fmla="*/ 71 w 217"/>
                  <a:gd name="T43" fmla="*/ 36 h 237"/>
                  <a:gd name="T44" fmla="*/ 83 w 217"/>
                  <a:gd name="T45" fmla="*/ 74 h 237"/>
                  <a:gd name="T46" fmla="*/ 95 w 217"/>
                  <a:gd name="T47" fmla="*/ 109 h 237"/>
                  <a:gd name="T48" fmla="*/ 124 w 217"/>
                  <a:gd name="T49" fmla="*/ 132 h 237"/>
                  <a:gd name="T50" fmla="*/ 119 w 217"/>
                  <a:gd name="T51" fmla="*/ 117 h 237"/>
                  <a:gd name="T52" fmla="*/ 103 w 217"/>
                  <a:gd name="T53" fmla="*/ 93 h 237"/>
                  <a:gd name="T54" fmla="*/ 119 w 217"/>
                  <a:gd name="T55" fmla="*/ 100 h 237"/>
                  <a:gd name="T56" fmla="*/ 144 w 217"/>
                  <a:gd name="T57" fmla="*/ 115 h 237"/>
                  <a:gd name="T58" fmla="*/ 167 w 217"/>
                  <a:gd name="T59" fmla="*/ 115 h 237"/>
                  <a:gd name="T60" fmla="*/ 125 w 217"/>
                  <a:gd name="T61" fmla="*/ 94 h 237"/>
                  <a:gd name="T62" fmla="*/ 108 w 217"/>
                  <a:gd name="T63" fmla="*/ 58 h 237"/>
                  <a:gd name="T64" fmla="*/ 120 w 217"/>
                  <a:gd name="T65" fmla="*/ 59 h 237"/>
                  <a:gd name="T66" fmla="*/ 117 w 217"/>
                  <a:gd name="T67" fmla="*/ 34 h 237"/>
                  <a:gd name="T68" fmla="*/ 125 w 217"/>
                  <a:gd name="T69" fmla="*/ 24 h 237"/>
                  <a:gd name="T70" fmla="*/ 126 w 217"/>
                  <a:gd name="T71" fmla="*/ 12 h 237"/>
                  <a:gd name="T72" fmla="*/ 137 w 217"/>
                  <a:gd name="T73" fmla="*/ 28 h 237"/>
                  <a:gd name="T74" fmla="*/ 128 w 217"/>
                  <a:gd name="T75" fmla="*/ 30 h 237"/>
                  <a:gd name="T76" fmla="*/ 141 w 217"/>
                  <a:gd name="T77" fmla="*/ 56 h 237"/>
                  <a:gd name="T78" fmla="*/ 163 w 217"/>
                  <a:gd name="T79" fmla="*/ 84 h 237"/>
                  <a:gd name="T80" fmla="*/ 149 w 217"/>
                  <a:gd name="T81" fmla="*/ 80 h 237"/>
                  <a:gd name="T82" fmla="*/ 133 w 217"/>
                  <a:gd name="T83" fmla="*/ 73 h 237"/>
                  <a:gd name="T84" fmla="*/ 155 w 217"/>
                  <a:gd name="T85" fmla="*/ 98 h 237"/>
                  <a:gd name="T86" fmla="*/ 190 w 217"/>
                  <a:gd name="T87" fmla="*/ 115 h 237"/>
                  <a:gd name="T88" fmla="*/ 199 w 217"/>
                  <a:gd name="T89" fmla="*/ 127 h 237"/>
                  <a:gd name="T90" fmla="*/ 202 w 217"/>
                  <a:gd name="T91" fmla="*/ 143 h 237"/>
                  <a:gd name="T92" fmla="*/ 204 w 217"/>
                  <a:gd name="T93" fmla="*/ 157 h 237"/>
                  <a:gd name="T94" fmla="*/ 197 w 217"/>
                  <a:gd name="T95" fmla="*/ 176 h 237"/>
                  <a:gd name="T96" fmla="*/ 186 w 217"/>
                  <a:gd name="T97" fmla="*/ 162 h 237"/>
                  <a:gd name="T98" fmla="*/ 176 w 217"/>
                  <a:gd name="T99" fmla="*/ 143 h 237"/>
                  <a:gd name="T100" fmla="*/ 159 w 217"/>
                  <a:gd name="T101" fmla="*/ 146 h 237"/>
                  <a:gd name="T102" fmla="*/ 154 w 217"/>
                  <a:gd name="T103" fmla="*/ 176 h 237"/>
                  <a:gd name="T104" fmla="*/ 165 w 217"/>
                  <a:gd name="T105" fmla="*/ 201 h 237"/>
                  <a:gd name="T106" fmla="*/ 179 w 217"/>
                  <a:gd name="T107" fmla="*/ 194 h 237"/>
                  <a:gd name="T108" fmla="*/ 179 w 217"/>
                  <a:gd name="T109" fmla="*/ 224 h 237"/>
                  <a:gd name="T110" fmla="*/ 164 w 217"/>
                  <a:gd name="T111" fmla="*/ 237 h 237"/>
                  <a:gd name="T112" fmla="*/ 160 w 217"/>
                  <a:gd name="T113" fmla="*/ 237 h 2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17"/>
                  <a:gd name="T172" fmla="*/ 0 h 237"/>
                  <a:gd name="T173" fmla="*/ 217 w 217"/>
                  <a:gd name="T174" fmla="*/ 237 h 2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17" h="237">
                    <a:moveTo>
                      <a:pt x="160" y="237"/>
                    </a:moveTo>
                    <a:lnTo>
                      <a:pt x="148" y="221"/>
                    </a:lnTo>
                    <a:lnTo>
                      <a:pt x="138" y="212"/>
                    </a:lnTo>
                    <a:lnTo>
                      <a:pt x="115" y="194"/>
                    </a:lnTo>
                    <a:lnTo>
                      <a:pt x="112" y="168"/>
                    </a:lnTo>
                    <a:lnTo>
                      <a:pt x="107" y="160"/>
                    </a:lnTo>
                    <a:lnTo>
                      <a:pt x="67" y="149"/>
                    </a:lnTo>
                    <a:lnTo>
                      <a:pt x="35" y="140"/>
                    </a:lnTo>
                    <a:lnTo>
                      <a:pt x="14" y="130"/>
                    </a:lnTo>
                    <a:lnTo>
                      <a:pt x="2" y="104"/>
                    </a:lnTo>
                    <a:lnTo>
                      <a:pt x="0" y="79"/>
                    </a:lnTo>
                    <a:lnTo>
                      <a:pt x="10" y="107"/>
                    </a:lnTo>
                    <a:lnTo>
                      <a:pt x="21" y="118"/>
                    </a:lnTo>
                    <a:lnTo>
                      <a:pt x="45" y="132"/>
                    </a:lnTo>
                    <a:lnTo>
                      <a:pt x="60" y="138"/>
                    </a:lnTo>
                    <a:lnTo>
                      <a:pt x="86" y="135"/>
                    </a:lnTo>
                    <a:lnTo>
                      <a:pt x="57" y="128"/>
                    </a:lnTo>
                    <a:lnTo>
                      <a:pt x="41" y="120"/>
                    </a:lnTo>
                    <a:lnTo>
                      <a:pt x="31" y="110"/>
                    </a:lnTo>
                    <a:lnTo>
                      <a:pt x="60" y="122"/>
                    </a:lnTo>
                    <a:lnTo>
                      <a:pt x="95" y="132"/>
                    </a:lnTo>
                    <a:lnTo>
                      <a:pt x="77" y="118"/>
                    </a:lnTo>
                    <a:lnTo>
                      <a:pt x="53" y="115"/>
                    </a:lnTo>
                    <a:lnTo>
                      <a:pt x="37" y="102"/>
                    </a:lnTo>
                    <a:lnTo>
                      <a:pt x="32" y="88"/>
                    </a:lnTo>
                    <a:lnTo>
                      <a:pt x="29" y="76"/>
                    </a:lnTo>
                    <a:lnTo>
                      <a:pt x="30" y="61"/>
                    </a:lnTo>
                    <a:lnTo>
                      <a:pt x="32" y="49"/>
                    </a:lnTo>
                    <a:lnTo>
                      <a:pt x="39" y="41"/>
                    </a:lnTo>
                    <a:lnTo>
                      <a:pt x="39" y="62"/>
                    </a:lnTo>
                    <a:lnTo>
                      <a:pt x="44" y="85"/>
                    </a:lnTo>
                    <a:lnTo>
                      <a:pt x="53" y="96"/>
                    </a:lnTo>
                    <a:lnTo>
                      <a:pt x="64" y="105"/>
                    </a:lnTo>
                    <a:lnTo>
                      <a:pt x="58" y="85"/>
                    </a:lnTo>
                    <a:lnTo>
                      <a:pt x="71" y="102"/>
                    </a:lnTo>
                    <a:lnTo>
                      <a:pt x="71" y="92"/>
                    </a:lnTo>
                    <a:lnTo>
                      <a:pt x="83" y="108"/>
                    </a:lnTo>
                    <a:lnTo>
                      <a:pt x="83" y="91"/>
                    </a:lnTo>
                    <a:lnTo>
                      <a:pt x="74" y="77"/>
                    </a:lnTo>
                    <a:lnTo>
                      <a:pt x="63" y="64"/>
                    </a:lnTo>
                    <a:lnTo>
                      <a:pt x="58" y="43"/>
                    </a:lnTo>
                    <a:lnTo>
                      <a:pt x="58" y="29"/>
                    </a:lnTo>
                    <a:lnTo>
                      <a:pt x="65" y="48"/>
                    </a:lnTo>
                    <a:lnTo>
                      <a:pt x="71" y="36"/>
                    </a:lnTo>
                    <a:lnTo>
                      <a:pt x="77" y="64"/>
                    </a:lnTo>
                    <a:lnTo>
                      <a:pt x="83" y="74"/>
                    </a:lnTo>
                    <a:lnTo>
                      <a:pt x="90" y="91"/>
                    </a:lnTo>
                    <a:lnTo>
                      <a:pt x="95" y="109"/>
                    </a:lnTo>
                    <a:lnTo>
                      <a:pt x="106" y="120"/>
                    </a:lnTo>
                    <a:lnTo>
                      <a:pt x="124" y="132"/>
                    </a:lnTo>
                    <a:lnTo>
                      <a:pt x="151" y="138"/>
                    </a:lnTo>
                    <a:lnTo>
                      <a:pt x="119" y="117"/>
                    </a:lnTo>
                    <a:lnTo>
                      <a:pt x="109" y="108"/>
                    </a:lnTo>
                    <a:lnTo>
                      <a:pt x="103" y="93"/>
                    </a:lnTo>
                    <a:lnTo>
                      <a:pt x="101" y="81"/>
                    </a:lnTo>
                    <a:lnTo>
                      <a:pt x="119" y="100"/>
                    </a:lnTo>
                    <a:lnTo>
                      <a:pt x="130" y="108"/>
                    </a:lnTo>
                    <a:lnTo>
                      <a:pt x="144" y="115"/>
                    </a:lnTo>
                    <a:lnTo>
                      <a:pt x="157" y="117"/>
                    </a:lnTo>
                    <a:lnTo>
                      <a:pt x="167" y="115"/>
                    </a:lnTo>
                    <a:lnTo>
                      <a:pt x="146" y="108"/>
                    </a:lnTo>
                    <a:lnTo>
                      <a:pt x="125" y="94"/>
                    </a:lnTo>
                    <a:lnTo>
                      <a:pt x="116" y="79"/>
                    </a:lnTo>
                    <a:lnTo>
                      <a:pt x="108" y="58"/>
                    </a:lnTo>
                    <a:lnTo>
                      <a:pt x="106" y="43"/>
                    </a:lnTo>
                    <a:lnTo>
                      <a:pt x="120" y="59"/>
                    </a:lnTo>
                    <a:lnTo>
                      <a:pt x="107" y="29"/>
                    </a:lnTo>
                    <a:lnTo>
                      <a:pt x="117" y="34"/>
                    </a:lnTo>
                    <a:lnTo>
                      <a:pt x="109" y="17"/>
                    </a:lnTo>
                    <a:lnTo>
                      <a:pt x="125" y="24"/>
                    </a:lnTo>
                    <a:lnTo>
                      <a:pt x="116" y="0"/>
                    </a:lnTo>
                    <a:lnTo>
                      <a:pt x="126" y="12"/>
                    </a:lnTo>
                    <a:lnTo>
                      <a:pt x="159" y="43"/>
                    </a:lnTo>
                    <a:lnTo>
                      <a:pt x="137" y="28"/>
                    </a:lnTo>
                    <a:lnTo>
                      <a:pt x="139" y="40"/>
                    </a:lnTo>
                    <a:lnTo>
                      <a:pt x="128" y="30"/>
                    </a:lnTo>
                    <a:lnTo>
                      <a:pt x="133" y="43"/>
                    </a:lnTo>
                    <a:lnTo>
                      <a:pt x="141" y="56"/>
                    </a:lnTo>
                    <a:lnTo>
                      <a:pt x="154" y="73"/>
                    </a:lnTo>
                    <a:lnTo>
                      <a:pt x="163" y="84"/>
                    </a:lnTo>
                    <a:lnTo>
                      <a:pt x="176" y="95"/>
                    </a:lnTo>
                    <a:lnTo>
                      <a:pt x="149" y="80"/>
                    </a:lnTo>
                    <a:lnTo>
                      <a:pt x="133" y="63"/>
                    </a:lnTo>
                    <a:lnTo>
                      <a:pt x="133" y="73"/>
                    </a:lnTo>
                    <a:lnTo>
                      <a:pt x="141" y="85"/>
                    </a:lnTo>
                    <a:lnTo>
                      <a:pt x="155" y="98"/>
                    </a:lnTo>
                    <a:lnTo>
                      <a:pt x="180" y="108"/>
                    </a:lnTo>
                    <a:lnTo>
                      <a:pt x="190" y="115"/>
                    </a:lnTo>
                    <a:lnTo>
                      <a:pt x="177" y="120"/>
                    </a:lnTo>
                    <a:lnTo>
                      <a:pt x="199" y="127"/>
                    </a:lnTo>
                    <a:lnTo>
                      <a:pt x="179" y="132"/>
                    </a:lnTo>
                    <a:lnTo>
                      <a:pt x="202" y="143"/>
                    </a:lnTo>
                    <a:lnTo>
                      <a:pt x="217" y="152"/>
                    </a:lnTo>
                    <a:lnTo>
                      <a:pt x="204" y="157"/>
                    </a:lnTo>
                    <a:lnTo>
                      <a:pt x="207" y="168"/>
                    </a:lnTo>
                    <a:lnTo>
                      <a:pt x="197" y="176"/>
                    </a:lnTo>
                    <a:lnTo>
                      <a:pt x="191" y="173"/>
                    </a:lnTo>
                    <a:lnTo>
                      <a:pt x="186" y="162"/>
                    </a:lnTo>
                    <a:lnTo>
                      <a:pt x="184" y="151"/>
                    </a:lnTo>
                    <a:lnTo>
                      <a:pt x="176" y="143"/>
                    </a:lnTo>
                    <a:lnTo>
                      <a:pt x="167" y="137"/>
                    </a:lnTo>
                    <a:lnTo>
                      <a:pt x="159" y="146"/>
                    </a:lnTo>
                    <a:lnTo>
                      <a:pt x="152" y="157"/>
                    </a:lnTo>
                    <a:lnTo>
                      <a:pt x="154" y="176"/>
                    </a:lnTo>
                    <a:lnTo>
                      <a:pt x="158" y="191"/>
                    </a:lnTo>
                    <a:lnTo>
                      <a:pt x="165" y="201"/>
                    </a:lnTo>
                    <a:lnTo>
                      <a:pt x="172" y="198"/>
                    </a:lnTo>
                    <a:lnTo>
                      <a:pt x="179" y="194"/>
                    </a:lnTo>
                    <a:lnTo>
                      <a:pt x="183" y="203"/>
                    </a:lnTo>
                    <a:lnTo>
                      <a:pt x="179" y="224"/>
                    </a:lnTo>
                    <a:lnTo>
                      <a:pt x="167" y="225"/>
                    </a:lnTo>
                    <a:lnTo>
                      <a:pt x="164" y="237"/>
                    </a:lnTo>
                    <a:lnTo>
                      <a:pt x="160" y="23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56" name="Freeform 121"/>
              <p:cNvSpPr>
                <a:spLocks/>
              </p:cNvSpPr>
              <p:nvPr/>
            </p:nvSpPr>
            <p:spPr bwMode="auto">
              <a:xfrm>
                <a:off x="3958" y="2540"/>
                <a:ext cx="27" cy="27"/>
              </a:xfrm>
              <a:custGeom>
                <a:avLst/>
                <a:gdLst>
                  <a:gd name="T0" fmla="*/ 31 w 167"/>
                  <a:gd name="T1" fmla="*/ 90 h 162"/>
                  <a:gd name="T2" fmla="*/ 76 w 167"/>
                  <a:gd name="T3" fmla="*/ 102 h 162"/>
                  <a:gd name="T4" fmla="*/ 28 w 167"/>
                  <a:gd name="T5" fmla="*/ 62 h 162"/>
                  <a:gd name="T6" fmla="*/ 69 w 167"/>
                  <a:gd name="T7" fmla="*/ 74 h 162"/>
                  <a:gd name="T8" fmla="*/ 77 w 167"/>
                  <a:gd name="T9" fmla="*/ 90 h 162"/>
                  <a:gd name="T10" fmla="*/ 137 w 167"/>
                  <a:gd name="T11" fmla="*/ 107 h 162"/>
                  <a:gd name="T12" fmla="*/ 66 w 167"/>
                  <a:gd name="T13" fmla="*/ 56 h 162"/>
                  <a:gd name="T14" fmla="*/ 0 w 167"/>
                  <a:gd name="T15" fmla="*/ 0 h 162"/>
                  <a:gd name="T16" fmla="*/ 56 w 167"/>
                  <a:gd name="T17" fmla="*/ 29 h 162"/>
                  <a:gd name="T18" fmla="*/ 77 w 167"/>
                  <a:gd name="T19" fmla="*/ 50 h 162"/>
                  <a:gd name="T20" fmla="*/ 108 w 167"/>
                  <a:gd name="T21" fmla="*/ 69 h 162"/>
                  <a:gd name="T22" fmla="*/ 125 w 167"/>
                  <a:gd name="T23" fmla="*/ 84 h 162"/>
                  <a:gd name="T24" fmla="*/ 142 w 167"/>
                  <a:gd name="T25" fmla="*/ 86 h 162"/>
                  <a:gd name="T26" fmla="*/ 117 w 167"/>
                  <a:gd name="T27" fmla="*/ 60 h 162"/>
                  <a:gd name="T28" fmla="*/ 71 w 167"/>
                  <a:gd name="T29" fmla="*/ 28 h 162"/>
                  <a:gd name="T30" fmla="*/ 79 w 167"/>
                  <a:gd name="T31" fmla="*/ 21 h 162"/>
                  <a:gd name="T32" fmla="*/ 106 w 167"/>
                  <a:gd name="T33" fmla="*/ 40 h 162"/>
                  <a:gd name="T34" fmla="*/ 131 w 167"/>
                  <a:gd name="T35" fmla="*/ 62 h 162"/>
                  <a:gd name="T36" fmla="*/ 160 w 167"/>
                  <a:gd name="T37" fmla="*/ 94 h 162"/>
                  <a:gd name="T38" fmla="*/ 145 w 167"/>
                  <a:gd name="T39" fmla="*/ 95 h 162"/>
                  <a:gd name="T40" fmla="*/ 144 w 167"/>
                  <a:gd name="T41" fmla="*/ 110 h 162"/>
                  <a:gd name="T42" fmla="*/ 108 w 167"/>
                  <a:gd name="T43" fmla="*/ 117 h 162"/>
                  <a:gd name="T44" fmla="*/ 83 w 167"/>
                  <a:gd name="T45" fmla="*/ 120 h 162"/>
                  <a:gd name="T46" fmla="*/ 87 w 167"/>
                  <a:gd name="T47" fmla="*/ 130 h 162"/>
                  <a:gd name="T48" fmla="*/ 87 w 167"/>
                  <a:gd name="T49" fmla="*/ 142 h 162"/>
                  <a:gd name="T50" fmla="*/ 71 w 167"/>
                  <a:gd name="T51" fmla="*/ 159 h 162"/>
                  <a:gd name="T52" fmla="*/ 42 w 167"/>
                  <a:gd name="T53" fmla="*/ 153 h 162"/>
                  <a:gd name="T54" fmla="*/ 64 w 167"/>
                  <a:gd name="T55" fmla="*/ 141 h 162"/>
                  <a:gd name="T56" fmla="*/ 71 w 167"/>
                  <a:gd name="T57" fmla="*/ 131 h 162"/>
                  <a:gd name="T58" fmla="*/ 28 w 167"/>
                  <a:gd name="T59" fmla="*/ 112 h 162"/>
                  <a:gd name="T60" fmla="*/ 28 w 167"/>
                  <a:gd name="T61" fmla="*/ 102 h 162"/>
                  <a:gd name="T62" fmla="*/ 4 w 167"/>
                  <a:gd name="T63" fmla="*/ 69 h 16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67"/>
                  <a:gd name="T97" fmla="*/ 0 h 162"/>
                  <a:gd name="T98" fmla="*/ 167 w 167"/>
                  <a:gd name="T99" fmla="*/ 162 h 16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67" h="162">
                    <a:moveTo>
                      <a:pt x="4" y="69"/>
                    </a:moveTo>
                    <a:lnTo>
                      <a:pt x="31" y="90"/>
                    </a:lnTo>
                    <a:lnTo>
                      <a:pt x="50" y="99"/>
                    </a:lnTo>
                    <a:lnTo>
                      <a:pt x="76" y="102"/>
                    </a:lnTo>
                    <a:lnTo>
                      <a:pt x="53" y="83"/>
                    </a:lnTo>
                    <a:lnTo>
                      <a:pt x="28" y="62"/>
                    </a:lnTo>
                    <a:lnTo>
                      <a:pt x="4" y="34"/>
                    </a:lnTo>
                    <a:lnTo>
                      <a:pt x="69" y="74"/>
                    </a:lnTo>
                    <a:lnTo>
                      <a:pt x="108" y="92"/>
                    </a:lnTo>
                    <a:lnTo>
                      <a:pt x="77" y="90"/>
                    </a:lnTo>
                    <a:lnTo>
                      <a:pt x="113" y="107"/>
                    </a:lnTo>
                    <a:lnTo>
                      <a:pt x="137" y="107"/>
                    </a:lnTo>
                    <a:lnTo>
                      <a:pt x="99" y="74"/>
                    </a:lnTo>
                    <a:lnTo>
                      <a:pt x="66" y="56"/>
                    </a:lnTo>
                    <a:lnTo>
                      <a:pt x="32" y="28"/>
                    </a:lnTo>
                    <a:lnTo>
                      <a:pt x="0" y="0"/>
                    </a:lnTo>
                    <a:lnTo>
                      <a:pt x="28" y="14"/>
                    </a:lnTo>
                    <a:lnTo>
                      <a:pt x="56" y="29"/>
                    </a:lnTo>
                    <a:lnTo>
                      <a:pt x="68" y="40"/>
                    </a:lnTo>
                    <a:lnTo>
                      <a:pt x="77" y="50"/>
                    </a:lnTo>
                    <a:lnTo>
                      <a:pt x="97" y="61"/>
                    </a:lnTo>
                    <a:lnTo>
                      <a:pt x="108" y="69"/>
                    </a:lnTo>
                    <a:lnTo>
                      <a:pt x="116" y="78"/>
                    </a:lnTo>
                    <a:lnTo>
                      <a:pt x="125" y="84"/>
                    </a:lnTo>
                    <a:lnTo>
                      <a:pt x="134" y="90"/>
                    </a:lnTo>
                    <a:lnTo>
                      <a:pt x="142" y="86"/>
                    </a:lnTo>
                    <a:lnTo>
                      <a:pt x="132" y="74"/>
                    </a:lnTo>
                    <a:lnTo>
                      <a:pt x="117" y="60"/>
                    </a:lnTo>
                    <a:lnTo>
                      <a:pt x="102" y="46"/>
                    </a:lnTo>
                    <a:lnTo>
                      <a:pt x="71" y="28"/>
                    </a:lnTo>
                    <a:lnTo>
                      <a:pt x="62" y="16"/>
                    </a:lnTo>
                    <a:lnTo>
                      <a:pt x="79" y="21"/>
                    </a:lnTo>
                    <a:lnTo>
                      <a:pt x="95" y="34"/>
                    </a:lnTo>
                    <a:lnTo>
                      <a:pt x="106" y="40"/>
                    </a:lnTo>
                    <a:lnTo>
                      <a:pt x="118" y="57"/>
                    </a:lnTo>
                    <a:lnTo>
                      <a:pt x="131" y="62"/>
                    </a:lnTo>
                    <a:lnTo>
                      <a:pt x="143" y="70"/>
                    </a:lnTo>
                    <a:lnTo>
                      <a:pt x="160" y="94"/>
                    </a:lnTo>
                    <a:lnTo>
                      <a:pt x="167" y="107"/>
                    </a:lnTo>
                    <a:lnTo>
                      <a:pt x="145" y="95"/>
                    </a:lnTo>
                    <a:lnTo>
                      <a:pt x="137" y="99"/>
                    </a:lnTo>
                    <a:lnTo>
                      <a:pt x="144" y="110"/>
                    </a:lnTo>
                    <a:lnTo>
                      <a:pt x="134" y="113"/>
                    </a:lnTo>
                    <a:lnTo>
                      <a:pt x="108" y="117"/>
                    </a:lnTo>
                    <a:lnTo>
                      <a:pt x="94" y="114"/>
                    </a:lnTo>
                    <a:lnTo>
                      <a:pt x="83" y="120"/>
                    </a:lnTo>
                    <a:lnTo>
                      <a:pt x="71" y="123"/>
                    </a:lnTo>
                    <a:lnTo>
                      <a:pt x="87" y="130"/>
                    </a:lnTo>
                    <a:lnTo>
                      <a:pt x="79" y="136"/>
                    </a:lnTo>
                    <a:lnTo>
                      <a:pt x="87" y="142"/>
                    </a:lnTo>
                    <a:lnTo>
                      <a:pt x="71" y="147"/>
                    </a:lnTo>
                    <a:lnTo>
                      <a:pt x="71" y="159"/>
                    </a:lnTo>
                    <a:lnTo>
                      <a:pt x="56" y="162"/>
                    </a:lnTo>
                    <a:lnTo>
                      <a:pt x="42" y="153"/>
                    </a:lnTo>
                    <a:lnTo>
                      <a:pt x="58" y="148"/>
                    </a:lnTo>
                    <a:lnTo>
                      <a:pt x="64" y="141"/>
                    </a:lnTo>
                    <a:lnTo>
                      <a:pt x="53" y="136"/>
                    </a:lnTo>
                    <a:lnTo>
                      <a:pt x="71" y="131"/>
                    </a:lnTo>
                    <a:lnTo>
                      <a:pt x="38" y="121"/>
                    </a:lnTo>
                    <a:lnTo>
                      <a:pt x="28" y="112"/>
                    </a:lnTo>
                    <a:lnTo>
                      <a:pt x="47" y="110"/>
                    </a:lnTo>
                    <a:lnTo>
                      <a:pt x="28" y="102"/>
                    </a:lnTo>
                    <a:lnTo>
                      <a:pt x="16" y="8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57" name="Freeform 122"/>
              <p:cNvSpPr>
                <a:spLocks/>
              </p:cNvSpPr>
              <p:nvPr/>
            </p:nvSpPr>
            <p:spPr bwMode="auto">
              <a:xfrm>
                <a:off x="3981" y="2548"/>
                <a:ext cx="12" cy="12"/>
              </a:xfrm>
              <a:custGeom>
                <a:avLst/>
                <a:gdLst>
                  <a:gd name="T0" fmla="*/ 0 w 71"/>
                  <a:gd name="T1" fmla="*/ 10 h 71"/>
                  <a:gd name="T2" fmla="*/ 13 w 71"/>
                  <a:gd name="T3" fmla="*/ 23 h 71"/>
                  <a:gd name="T4" fmla="*/ 22 w 71"/>
                  <a:gd name="T5" fmla="*/ 36 h 71"/>
                  <a:gd name="T6" fmla="*/ 31 w 71"/>
                  <a:gd name="T7" fmla="*/ 51 h 71"/>
                  <a:gd name="T8" fmla="*/ 34 w 71"/>
                  <a:gd name="T9" fmla="*/ 63 h 71"/>
                  <a:gd name="T10" fmla="*/ 39 w 71"/>
                  <a:gd name="T11" fmla="*/ 56 h 71"/>
                  <a:gd name="T12" fmla="*/ 46 w 71"/>
                  <a:gd name="T13" fmla="*/ 65 h 71"/>
                  <a:gd name="T14" fmla="*/ 49 w 71"/>
                  <a:gd name="T15" fmla="*/ 59 h 71"/>
                  <a:gd name="T16" fmla="*/ 56 w 71"/>
                  <a:gd name="T17" fmla="*/ 63 h 71"/>
                  <a:gd name="T18" fmla="*/ 68 w 71"/>
                  <a:gd name="T19" fmla="*/ 71 h 71"/>
                  <a:gd name="T20" fmla="*/ 71 w 71"/>
                  <a:gd name="T21" fmla="*/ 60 h 71"/>
                  <a:gd name="T22" fmla="*/ 68 w 71"/>
                  <a:gd name="T23" fmla="*/ 35 h 71"/>
                  <a:gd name="T24" fmla="*/ 60 w 71"/>
                  <a:gd name="T25" fmla="*/ 51 h 71"/>
                  <a:gd name="T26" fmla="*/ 54 w 71"/>
                  <a:gd name="T27" fmla="*/ 35 h 71"/>
                  <a:gd name="T28" fmla="*/ 43 w 71"/>
                  <a:gd name="T29" fmla="*/ 17 h 71"/>
                  <a:gd name="T30" fmla="*/ 29 w 71"/>
                  <a:gd name="T31" fmla="*/ 0 h 71"/>
                  <a:gd name="T32" fmla="*/ 35 w 71"/>
                  <a:gd name="T33" fmla="*/ 19 h 71"/>
                  <a:gd name="T34" fmla="*/ 20 w 71"/>
                  <a:gd name="T35" fmla="*/ 7 h 71"/>
                  <a:gd name="T36" fmla="*/ 26 w 71"/>
                  <a:gd name="T37" fmla="*/ 22 h 71"/>
                  <a:gd name="T38" fmla="*/ 0 w 71"/>
                  <a:gd name="T39" fmla="*/ 10 h 71"/>
                  <a:gd name="T40" fmla="*/ 0 w 71"/>
                  <a:gd name="T41" fmla="*/ 10 h 7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1"/>
                  <a:gd name="T64" fmla="*/ 0 h 71"/>
                  <a:gd name="T65" fmla="*/ 71 w 71"/>
                  <a:gd name="T66" fmla="*/ 71 h 7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1" h="71">
                    <a:moveTo>
                      <a:pt x="0" y="10"/>
                    </a:moveTo>
                    <a:lnTo>
                      <a:pt x="13" y="23"/>
                    </a:lnTo>
                    <a:lnTo>
                      <a:pt x="22" y="36"/>
                    </a:lnTo>
                    <a:lnTo>
                      <a:pt x="31" y="51"/>
                    </a:lnTo>
                    <a:lnTo>
                      <a:pt x="34" y="63"/>
                    </a:lnTo>
                    <a:lnTo>
                      <a:pt x="39" y="56"/>
                    </a:lnTo>
                    <a:lnTo>
                      <a:pt x="46" y="65"/>
                    </a:lnTo>
                    <a:lnTo>
                      <a:pt x="49" y="59"/>
                    </a:lnTo>
                    <a:lnTo>
                      <a:pt x="56" y="63"/>
                    </a:lnTo>
                    <a:lnTo>
                      <a:pt x="68" y="71"/>
                    </a:lnTo>
                    <a:lnTo>
                      <a:pt x="71" y="60"/>
                    </a:lnTo>
                    <a:lnTo>
                      <a:pt x="68" y="35"/>
                    </a:lnTo>
                    <a:lnTo>
                      <a:pt x="60" y="51"/>
                    </a:lnTo>
                    <a:lnTo>
                      <a:pt x="54" y="35"/>
                    </a:lnTo>
                    <a:lnTo>
                      <a:pt x="43" y="17"/>
                    </a:lnTo>
                    <a:lnTo>
                      <a:pt x="29" y="0"/>
                    </a:lnTo>
                    <a:lnTo>
                      <a:pt x="35" y="19"/>
                    </a:lnTo>
                    <a:lnTo>
                      <a:pt x="20" y="7"/>
                    </a:lnTo>
                    <a:lnTo>
                      <a:pt x="26" y="2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58" name="Freeform 123"/>
              <p:cNvSpPr>
                <a:spLocks/>
              </p:cNvSpPr>
              <p:nvPr/>
            </p:nvSpPr>
            <p:spPr bwMode="auto">
              <a:xfrm>
                <a:off x="3931" y="2537"/>
                <a:ext cx="8" cy="16"/>
              </a:xfrm>
              <a:custGeom>
                <a:avLst/>
                <a:gdLst>
                  <a:gd name="T0" fmla="*/ 14 w 44"/>
                  <a:gd name="T1" fmla="*/ 93 h 93"/>
                  <a:gd name="T2" fmla="*/ 17 w 44"/>
                  <a:gd name="T3" fmla="*/ 78 h 93"/>
                  <a:gd name="T4" fmla="*/ 25 w 44"/>
                  <a:gd name="T5" fmla="*/ 68 h 93"/>
                  <a:gd name="T6" fmla="*/ 31 w 44"/>
                  <a:gd name="T7" fmla="*/ 63 h 93"/>
                  <a:gd name="T8" fmla="*/ 36 w 44"/>
                  <a:gd name="T9" fmla="*/ 51 h 93"/>
                  <a:gd name="T10" fmla="*/ 31 w 44"/>
                  <a:gd name="T11" fmla="*/ 39 h 93"/>
                  <a:gd name="T12" fmla="*/ 22 w 44"/>
                  <a:gd name="T13" fmla="*/ 29 h 93"/>
                  <a:gd name="T14" fmla="*/ 8 w 44"/>
                  <a:gd name="T15" fmla="*/ 16 h 93"/>
                  <a:gd name="T16" fmla="*/ 0 w 44"/>
                  <a:gd name="T17" fmla="*/ 0 h 93"/>
                  <a:gd name="T18" fmla="*/ 12 w 44"/>
                  <a:gd name="T19" fmla="*/ 12 h 93"/>
                  <a:gd name="T20" fmla="*/ 26 w 44"/>
                  <a:gd name="T21" fmla="*/ 20 h 93"/>
                  <a:gd name="T22" fmla="*/ 33 w 44"/>
                  <a:gd name="T23" fmla="*/ 29 h 93"/>
                  <a:gd name="T24" fmla="*/ 40 w 44"/>
                  <a:gd name="T25" fmla="*/ 22 h 93"/>
                  <a:gd name="T26" fmla="*/ 43 w 44"/>
                  <a:gd name="T27" fmla="*/ 34 h 93"/>
                  <a:gd name="T28" fmla="*/ 44 w 44"/>
                  <a:gd name="T29" fmla="*/ 47 h 93"/>
                  <a:gd name="T30" fmla="*/ 43 w 44"/>
                  <a:gd name="T31" fmla="*/ 55 h 93"/>
                  <a:gd name="T32" fmla="*/ 38 w 44"/>
                  <a:gd name="T33" fmla="*/ 65 h 93"/>
                  <a:gd name="T34" fmla="*/ 29 w 44"/>
                  <a:gd name="T35" fmla="*/ 73 h 93"/>
                  <a:gd name="T36" fmla="*/ 22 w 44"/>
                  <a:gd name="T37" fmla="*/ 80 h 93"/>
                  <a:gd name="T38" fmla="*/ 14 w 44"/>
                  <a:gd name="T39" fmla="*/ 93 h 93"/>
                  <a:gd name="T40" fmla="*/ 14 w 44"/>
                  <a:gd name="T41" fmla="*/ 93 h 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"/>
                  <a:gd name="T64" fmla="*/ 0 h 93"/>
                  <a:gd name="T65" fmla="*/ 44 w 44"/>
                  <a:gd name="T66" fmla="*/ 93 h 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" h="93">
                    <a:moveTo>
                      <a:pt x="14" y="93"/>
                    </a:moveTo>
                    <a:lnTo>
                      <a:pt x="17" y="78"/>
                    </a:lnTo>
                    <a:lnTo>
                      <a:pt x="25" y="68"/>
                    </a:lnTo>
                    <a:lnTo>
                      <a:pt x="31" y="63"/>
                    </a:lnTo>
                    <a:lnTo>
                      <a:pt x="36" y="51"/>
                    </a:lnTo>
                    <a:lnTo>
                      <a:pt x="31" y="39"/>
                    </a:lnTo>
                    <a:lnTo>
                      <a:pt x="22" y="29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26" y="20"/>
                    </a:lnTo>
                    <a:lnTo>
                      <a:pt x="33" y="29"/>
                    </a:lnTo>
                    <a:lnTo>
                      <a:pt x="40" y="22"/>
                    </a:lnTo>
                    <a:lnTo>
                      <a:pt x="43" y="34"/>
                    </a:lnTo>
                    <a:lnTo>
                      <a:pt x="44" y="47"/>
                    </a:lnTo>
                    <a:lnTo>
                      <a:pt x="43" y="55"/>
                    </a:lnTo>
                    <a:lnTo>
                      <a:pt x="38" y="65"/>
                    </a:lnTo>
                    <a:lnTo>
                      <a:pt x="29" y="73"/>
                    </a:lnTo>
                    <a:lnTo>
                      <a:pt x="22" y="80"/>
                    </a:lnTo>
                    <a:lnTo>
                      <a:pt x="14" y="9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59" name="Freeform 124"/>
              <p:cNvSpPr>
                <a:spLocks/>
              </p:cNvSpPr>
              <p:nvPr/>
            </p:nvSpPr>
            <p:spPr bwMode="auto">
              <a:xfrm>
                <a:off x="3936" y="2530"/>
                <a:ext cx="13" cy="24"/>
              </a:xfrm>
              <a:custGeom>
                <a:avLst/>
                <a:gdLst>
                  <a:gd name="T0" fmla="*/ 35 w 78"/>
                  <a:gd name="T1" fmla="*/ 90 h 144"/>
                  <a:gd name="T2" fmla="*/ 28 w 78"/>
                  <a:gd name="T3" fmla="*/ 77 h 144"/>
                  <a:gd name="T4" fmla="*/ 26 w 78"/>
                  <a:gd name="T5" fmla="*/ 65 h 144"/>
                  <a:gd name="T6" fmla="*/ 26 w 78"/>
                  <a:gd name="T7" fmla="*/ 57 h 144"/>
                  <a:gd name="T8" fmla="*/ 25 w 78"/>
                  <a:gd name="T9" fmla="*/ 45 h 144"/>
                  <a:gd name="T10" fmla="*/ 19 w 78"/>
                  <a:gd name="T11" fmla="*/ 35 h 144"/>
                  <a:gd name="T12" fmla="*/ 11 w 78"/>
                  <a:gd name="T13" fmla="*/ 27 h 144"/>
                  <a:gd name="T14" fmla="*/ 0 w 78"/>
                  <a:gd name="T15" fmla="*/ 14 h 144"/>
                  <a:gd name="T16" fmla="*/ 22 w 78"/>
                  <a:gd name="T17" fmla="*/ 28 h 144"/>
                  <a:gd name="T18" fmla="*/ 12 w 78"/>
                  <a:gd name="T19" fmla="*/ 0 h 144"/>
                  <a:gd name="T20" fmla="*/ 26 w 78"/>
                  <a:gd name="T21" fmla="*/ 16 h 144"/>
                  <a:gd name="T22" fmla="*/ 26 w 78"/>
                  <a:gd name="T23" fmla="*/ 7 h 144"/>
                  <a:gd name="T24" fmla="*/ 37 w 78"/>
                  <a:gd name="T25" fmla="*/ 16 h 144"/>
                  <a:gd name="T26" fmla="*/ 42 w 78"/>
                  <a:gd name="T27" fmla="*/ 33 h 144"/>
                  <a:gd name="T28" fmla="*/ 42 w 78"/>
                  <a:gd name="T29" fmla="*/ 49 h 144"/>
                  <a:gd name="T30" fmla="*/ 58 w 78"/>
                  <a:gd name="T31" fmla="*/ 25 h 144"/>
                  <a:gd name="T32" fmla="*/ 54 w 78"/>
                  <a:gd name="T33" fmla="*/ 44 h 144"/>
                  <a:gd name="T34" fmla="*/ 53 w 78"/>
                  <a:gd name="T35" fmla="*/ 56 h 144"/>
                  <a:gd name="T36" fmla="*/ 54 w 78"/>
                  <a:gd name="T37" fmla="*/ 72 h 144"/>
                  <a:gd name="T38" fmla="*/ 63 w 78"/>
                  <a:gd name="T39" fmla="*/ 85 h 144"/>
                  <a:gd name="T40" fmla="*/ 66 w 78"/>
                  <a:gd name="T41" fmla="*/ 58 h 144"/>
                  <a:gd name="T42" fmla="*/ 71 w 78"/>
                  <a:gd name="T43" fmla="*/ 87 h 144"/>
                  <a:gd name="T44" fmla="*/ 72 w 78"/>
                  <a:gd name="T45" fmla="*/ 106 h 144"/>
                  <a:gd name="T46" fmla="*/ 78 w 78"/>
                  <a:gd name="T47" fmla="*/ 144 h 144"/>
                  <a:gd name="T48" fmla="*/ 63 w 78"/>
                  <a:gd name="T49" fmla="*/ 118 h 144"/>
                  <a:gd name="T50" fmla="*/ 54 w 78"/>
                  <a:gd name="T51" fmla="*/ 99 h 144"/>
                  <a:gd name="T52" fmla="*/ 43 w 78"/>
                  <a:gd name="T53" fmla="*/ 84 h 144"/>
                  <a:gd name="T54" fmla="*/ 37 w 78"/>
                  <a:gd name="T55" fmla="*/ 67 h 144"/>
                  <a:gd name="T56" fmla="*/ 42 w 78"/>
                  <a:gd name="T57" fmla="*/ 104 h 144"/>
                  <a:gd name="T58" fmla="*/ 35 w 78"/>
                  <a:gd name="T59" fmla="*/ 90 h 144"/>
                  <a:gd name="T60" fmla="*/ 35 w 78"/>
                  <a:gd name="T61" fmla="*/ 90 h 1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8"/>
                  <a:gd name="T94" fmla="*/ 0 h 144"/>
                  <a:gd name="T95" fmla="*/ 78 w 78"/>
                  <a:gd name="T96" fmla="*/ 144 h 14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8" h="144">
                    <a:moveTo>
                      <a:pt x="35" y="90"/>
                    </a:moveTo>
                    <a:lnTo>
                      <a:pt x="28" y="77"/>
                    </a:lnTo>
                    <a:lnTo>
                      <a:pt x="26" y="65"/>
                    </a:lnTo>
                    <a:lnTo>
                      <a:pt x="26" y="57"/>
                    </a:lnTo>
                    <a:lnTo>
                      <a:pt x="25" y="45"/>
                    </a:lnTo>
                    <a:lnTo>
                      <a:pt x="19" y="35"/>
                    </a:lnTo>
                    <a:lnTo>
                      <a:pt x="11" y="27"/>
                    </a:lnTo>
                    <a:lnTo>
                      <a:pt x="0" y="14"/>
                    </a:lnTo>
                    <a:lnTo>
                      <a:pt x="22" y="28"/>
                    </a:lnTo>
                    <a:lnTo>
                      <a:pt x="12" y="0"/>
                    </a:lnTo>
                    <a:lnTo>
                      <a:pt x="26" y="16"/>
                    </a:lnTo>
                    <a:lnTo>
                      <a:pt x="26" y="7"/>
                    </a:lnTo>
                    <a:lnTo>
                      <a:pt x="37" y="16"/>
                    </a:lnTo>
                    <a:lnTo>
                      <a:pt x="42" y="33"/>
                    </a:lnTo>
                    <a:lnTo>
                      <a:pt x="42" y="49"/>
                    </a:lnTo>
                    <a:lnTo>
                      <a:pt x="58" y="25"/>
                    </a:lnTo>
                    <a:lnTo>
                      <a:pt x="54" y="44"/>
                    </a:lnTo>
                    <a:lnTo>
                      <a:pt x="53" y="56"/>
                    </a:lnTo>
                    <a:lnTo>
                      <a:pt x="54" y="72"/>
                    </a:lnTo>
                    <a:lnTo>
                      <a:pt x="63" y="85"/>
                    </a:lnTo>
                    <a:lnTo>
                      <a:pt x="66" y="58"/>
                    </a:lnTo>
                    <a:lnTo>
                      <a:pt x="71" y="87"/>
                    </a:lnTo>
                    <a:lnTo>
                      <a:pt x="72" y="106"/>
                    </a:lnTo>
                    <a:lnTo>
                      <a:pt x="78" y="144"/>
                    </a:lnTo>
                    <a:lnTo>
                      <a:pt x="63" y="118"/>
                    </a:lnTo>
                    <a:lnTo>
                      <a:pt x="54" y="99"/>
                    </a:lnTo>
                    <a:lnTo>
                      <a:pt x="43" y="84"/>
                    </a:lnTo>
                    <a:lnTo>
                      <a:pt x="37" y="67"/>
                    </a:lnTo>
                    <a:lnTo>
                      <a:pt x="42" y="104"/>
                    </a:lnTo>
                    <a:lnTo>
                      <a:pt x="35" y="9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60" name="Freeform 125"/>
              <p:cNvSpPr>
                <a:spLocks/>
              </p:cNvSpPr>
              <p:nvPr/>
            </p:nvSpPr>
            <p:spPr bwMode="auto">
              <a:xfrm>
                <a:off x="3936" y="2519"/>
                <a:ext cx="22" cy="10"/>
              </a:xfrm>
              <a:custGeom>
                <a:avLst/>
                <a:gdLst>
                  <a:gd name="T0" fmla="*/ 2 w 128"/>
                  <a:gd name="T1" fmla="*/ 8 h 60"/>
                  <a:gd name="T2" fmla="*/ 12 w 128"/>
                  <a:gd name="T3" fmla="*/ 11 h 60"/>
                  <a:gd name="T4" fmla="*/ 25 w 128"/>
                  <a:gd name="T5" fmla="*/ 21 h 60"/>
                  <a:gd name="T6" fmla="*/ 35 w 128"/>
                  <a:gd name="T7" fmla="*/ 32 h 60"/>
                  <a:gd name="T8" fmla="*/ 43 w 128"/>
                  <a:gd name="T9" fmla="*/ 38 h 60"/>
                  <a:gd name="T10" fmla="*/ 51 w 128"/>
                  <a:gd name="T11" fmla="*/ 42 h 60"/>
                  <a:gd name="T12" fmla="*/ 57 w 128"/>
                  <a:gd name="T13" fmla="*/ 44 h 60"/>
                  <a:gd name="T14" fmla="*/ 65 w 128"/>
                  <a:gd name="T15" fmla="*/ 44 h 60"/>
                  <a:gd name="T16" fmla="*/ 76 w 128"/>
                  <a:gd name="T17" fmla="*/ 44 h 60"/>
                  <a:gd name="T18" fmla="*/ 82 w 128"/>
                  <a:gd name="T19" fmla="*/ 44 h 60"/>
                  <a:gd name="T20" fmla="*/ 87 w 128"/>
                  <a:gd name="T21" fmla="*/ 45 h 60"/>
                  <a:gd name="T22" fmla="*/ 114 w 128"/>
                  <a:gd name="T23" fmla="*/ 59 h 60"/>
                  <a:gd name="T24" fmla="*/ 102 w 128"/>
                  <a:gd name="T25" fmla="*/ 47 h 60"/>
                  <a:gd name="T26" fmla="*/ 128 w 128"/>
                  <a:gd name="T27" fmla="*/ 60 h 60"/>
                  <a:gd name="T28" fmla="*/ 107 w 128"/>
                  <a:gd name="T29" fmla="*/ 41 h 60"/>
                  <a:gd name="T30" fmla="*/ 89 w 128"/>
                  <a:gd name="T31" fmla="*/ 32 h 60"/>
                  <a:gd name="T32" fmla="*/ 68 w 128"/>
                  <a:gd name="T33" fmla="*/ 22 h 60"/>
                  <a:gd name="T34" fmla="*/ 77 w 128"/>
                  <a:gd name="T35" fmla="*/ 35 h 60"/>
                  <a:gd name="T36" fmla="*/ 51 w 128"/>
                  <a:gd name="T37" fmla="*/ 29 h 60"/>
                  <a:gd name="T38" fmla="*/ 37 w 128"/>
                  <a:gd name="T39" fmla="*/ 15 h 60"/>
                  <a:gd name="T40" fmla="*/ 27 w 128"/>
                  <a:gd name="T41" fmla="*/ 6 h 60"/>
                  <a:gd name="T42" fmla="*/ 19 w 128"/>
                  <a:gd name="T43" fmla="*/ 1 h 60"/>
                  <a:gd name="T44" fmla="*/ 0 w 128"/>
                  <a:gd name="T45" fmla="*/ 0 h 60"/>
                  <a:gd name="T46" fmla="*/ 14 w 128"/>
                  <a:gd name="T47" fmla="*/ 8 h 60"/>
                  <a:gd name="T48" fmla="*/ 2 w 128"/>
                  <a:gd name="T49" fmla="*/ 8 h 60"/>
                  <a:gd name="T50" fmla="*/ 2 w 128"/>
                  <a:gd name="T51" fmla="*/ 8 h 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8"/>
                  <a:gd name="T79" fmla="*/ 0 h 60"/>
                  <a:gd name="T80" fmla="*/ 128 w 128"/>
                  <a:gd name="T81" fmla="*/ 60 h 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8" h="60">
                    <a:moveTo>
                      <a:pt x="2" y="8"/>
                    </a:moveTo>
                    <a:lnTo>
                      <a:pt x="12" y="11"/>
                    </a:lnTo>
                    <a:lnTo>
                      <a:pt x="25" y="21"/>
                    </a:lnTo>
                    <a:lnTo>
                      <a:pt x="35" y="32"/>
                    </a:lnTo>
                    <a:lnTo>
                      <a:pt x="43" y="38"/>
                    </a:lnTo>
                    <a:lnTo>
                      <a:pt x="51" y="42"/>
                    </a:lnTo>
                    <a:lnTo>
                      <a:pt x="57" y="44"/>
                    </a:lnTo>
                    <a:lnTo>
                      <a:pt x="65" y="44"/>
                    </a:lnTo>
                    <a:lnTo>
                      <a:pt x="76" y="44"/>
                    </a:lnTo>
                    <a:lnTo>
                      <a:pt x="82" y="44"/>
                    </a:lnTo>
                    <a:lnTo>
                      <a:pt x="87" y="45"/>
                    </a:lnTo>
                    <a:lnTo>
                      <a:pt x="114" y="59"/>
                    </a:lnTo>
                    <a:lnTo>
                      <a:pt x="102" y="47"/>
                    </a:lnTo>
                    <a:lnTo>
                      <a:pt x="128" y="60"/>
                    </a:lnTo>
                    <a:lnTo>
                      <a:pt x="107" y="41"/>
                    </a:lnTo>
                    <a:lnTo>
                      <a:pt x="89" y="32"/>
                    </a:lnTo>
                    <a:lnTo>
                      <a:pt x="68" y="22"/>
                    </a:lnTo>
                    <a:lnTo>
                      <a:pt x="77" y="35"/>
                    </a:lnTo>
                    <a:lnTo>
                      <a:pt x="51" y="29"/>
                    </a:lnTo>
                    <a:lnTo>
                      <a:pt x="37" y="15"/>
                    </a:lnTo>
                    <a:lnTo>
                      <a:pt x="27" y="6"/>
                    </a:lnTo>
                    <a:lnTo>
                      <a:pt x="19" y="1"/>
                    </a:lnTo>
                    <a:lnTo>
                      <a:pt x="0" y="0"/>
                    </a:lnTo>
                    <a:lnTo>
                      <a:pt x="14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61" name="Freeform 126"/>
              <p:cNvSpPr>
                <a:spLocks/>
              </p:cNvSpPr>
              <p:nvPr/>
            </p:nvSpPr>
            <p:spPr bwMode="auto">
              <a:xfrm>
                <a:off x="3947" y="2531"/>
                <a:ext cx="30" cy="13"/>
              </a:xfrm>
              <a:custGeom>
                <a:avLst/>
                <a:gdLst>
                  <a:gd name="T0" fmla="*/ 0 w 179"/>
                  <a:gd name="T1" fmla="*/ 0 h 78"/>
                  <a:gd name="T2" fmla="*/ 6 w 179"/>
                  <a:gd name="T3" fmla="*/ 15 h 78"/>
                  <a:gd name="T4" fmla="*/ 16 w 179"/>
                  <a:gd name="T5" fmla="*/ 28 h 78"/>
                  <a:gd name="T6" fmla="*/ 27 w 179"/>
                  <a:gd name="T7" fmla="*/ 38 h 78"/>
                  <a:gd name="T8" fmla="*/ 18 w 179"/>
                  <a:gd name="T9" fmla="*/ 19 h 78"/>
                  <a:gd name="T10" fmla="*/ 33 w 179"/>
                  <a:gd name="T11" fmla="*/ 32 h 78"/>
                  <a:gd name="T12" fmla="*/ 30 w 179"/>
                  <a:gd name="T13" fmla="*/ 19 h 78"/>
                  <a:gd name="T14" fmla="*/ 43 w 179"/>
                  <a:gd name="T15" fmla="*/ 28 h 78"/>
                  <a:gd name="T16" fmla="*/ 43 w 179"/>
                  <a:gd name="T17" fmla="*/ 19 h 78"/>
                  <a:gd name="T18" fmla="*/ 66 w 179"/>
                  <a:gd name="T19" fmla="*/ 37 h 78"/>
                  <a:gd name="T20" fmla="*/ 79 w 179"/>
                  <a:gd name="T21" fmla="*/ 48 h 78"/>
                  <a:gd name="T22" fmla="*/ 102 w 179"/>
                  <a:gd name="T23" fmla="*/ 61 h 78"/>
                  <a:gd name="T24" fmla="*/ 123 w 179"/>
                  <a:gd name="T25" fmla="*/ 68 h 78"/>
                  <a:gd name="T26" fmla="*/ 145 w 179"/>
                  <a:gd name="T27" fmla="*/ 70 h 78"/>
                  <a:gd name="T28" fmla="*/ 170 w 179"/>
                  <a:gd name="T29" fmla="*/ 78 h 78"/>
                  <a:gd name="T30" fmla="*/ 159 w 179"/>
                  <a:gd name="T31" fmla="*/ 71 h 78"/>
                  <a:gd name="T32" fmla="*/ 139 w 179"/>
                  <a:gd name="T33" fmla="*/ 63 h 78"/>
                  <a:gd name="T34" fmla="*/ 114 w 179"/>
                  <a:gd name="T35" fmla="*/ 59 h 78"/>
                  <a:gd name="T36" fmla="*/ 99 w 179"/>
                  <a:gd name="T37" fmla="*/ 48 h 78"/>
                  <a:gd name="T38" fmla="*/ 83 w 179"/>
                  <a:gd name="T39" fmla="*/ 38 h 78"/>
                  <a:gd name="T40" fmla="*/ 106 w 179"/>
                  <a:gd name="T41" fmla="*/ 45 h 78"/>
                  <a:gd name="T42" fmla="*/ 95 w 179"/>
                  <a:gd name="T43" fmla="*/ 31 h 78"/>
                  <a:gd name="T44" fmla="*/ 121 w 179"/>
                  <a:gd name="T45" fmla="*/ 43 h 78"/>
                  <a:gd name="T46" fmla="*/ 108 w 179"/>
                  <a:gd name="T47" fmla="*/ 30 h 78"/>
                  <a:gd name="T48" fmla="*/ 123 w 179"/>
                  <a:gd name="T49" fmla="*/ 38 h 78"/>
                  <a:gd name="T50" fmla="*/ 115 w 179"/>
                  <a:gd name="T51" fmla="*/ 26 h 78"/>
                  <a:gd name="T52" fmla="*/ 138 w 179"/>
                  <a:gd name="T53" fmla="*/ 37 h 78"/>
                  <a:gd name="T54" fmla="*/ 134 w 179"/>
                  <a:gd name="T55" fmla="*/ 24 h 78"/>
                  <a:gd name="T56" fmla="*/ 155 w 179"/>
                  <a:gd name="T57" fmla="*/ 40 h 78"/>
                  <a:gd name="T58" fmla="*/ 170 w 179"/>
                  <a:gd name="T59" fmla="*/ 48 h 78"/>
                  <a:gd name="T60" fmla="*/ 179 w 179"/>
                  <a:gd name="T61" fmla="*/ 57 h 78"/>
                  <a:gd name="T62" fmla="*/ 174 w 179"/>
                  <a:gd name="T63" fmla="*/ 43 h 78"/>
                  <a:gd name="T64" fmla="*/ 157 w 179"/>
                  <a:gd name="T65" fmla="*/ 27 h 78"/>
                  <a:gd name="T66" fmla="*/ 128 w 179"/>
                  <a:gd name="T67" fmla="*/ 10 h 78"/>
                  <a:gd name="T68" fmla="*/ 124 w 179"/>
                  <a:gd name="T69" fmla="*/ 18 h 78"/>
                  <a:gd name="T70" fmla="*/ 102 w 179"/>
                  <a:gd name="T71" fmla="*/ 6 h 78"/>
                  <a:gd name="T72" fmla="*/ 106 w 179"/>
                  <a:gd name="T73" fmla="*/ 17 h 78"/>
                  <a:gd name="T74" fmla="*/ 93 w 179"/>
                  <a:gd name="T75" fmla="*/ 12 h 78"/>
                  <a:gd name="T76" fmla="*/ 97 w 179"/>
                  <a:gd name="T77" fmla="*/ 20 h 78"/>
                  <a:gd name="T78" fmla="*/ 84 w 179"/>
                  <a:gd name="T79" fmla="*/ 15 h 78"/>
                  <a:gd name="T80" fmla="*/ 86 w 179"/>
                  <a:gd name="T81" fmla="*/ 23 h 78"/>
                  <a:gd name="T82" fmla="*/ 62 w 179"/>
                  <a:gd name="T83" fmla="*/ 13 h 78"/>
                  <a:gd name="T84" fmla="*/ 62 w 179"/>
                  <a:gd name="T85" fmla="*/ 19 h 78"/>
                  <a:gd name="T86" fmla="*/ 48 w 179"/>
                  <a:gd name="T87" fmla="*/ 12 h 78"/>
                  <a:gd name="T88" fmla="*/ 33 w 179"/>
                  <a:gd name="T89" fmla="*/ 12 h 78"/>
                  <a:gd name="T90" fmla="*/ 15 w 179"/>
                  <a:gd name="T91" fmla="*/ 3 h 78"/>
                  <a:gd name="T92" fmla="*/ 21 w 179"/>
                  <a:gd name="T93" fmla="*/ 13 h 78"/>
                  <a:gd name="T94" fmla="*/ 6 w 179"/>
                  <a:gd name="T95" fmla="*/ 4 h 78"/>
                  <a:gd name="T96" fmla="*/ 0 w 179"/>
                  <a:gd name="T97" fmla="*/ 0 h 78"/>
                  <a:gd name="T98" fmla="*/ 0 w 179"/>
                  <a:gd name="T99" fmla="*/ 0 h 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9"/>
                  <a:gd name="T151" fmla="*/ 0 h 78"/>
                  <a:gd name="T152" fmla="*/ 179 w 179"/>
                  <a:gd name="T153" fmla="*/ 78 h 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9" h="78">
                    <a:moveTo>
                      <a:pt x="0" y="0"/>
                    </a:moveTo>
                    <a:lnTo>
                      <a:pt x="6" y="15"/>
                    </a:lnTo>
                    <a:lnTo>
                      <a:pt x="16" y="28"/>
                    </a:lnTo>
                    <a:lnTo>
                      <a:pt x="27" y="38"/>
                    </a:lnTo>
                    <a:lnTo>
                      <a:pt x="18" y="19"/>
                    </a:lnTo>
                    <a:lnTo>
                      <a:pt x="33" y="32"/>
                    </a:lnTo>
                    <a:lnTo>
                      <a:pt x="30" y="19"/>
                    </a:lnTo>
                    <a:lnTo>
                      <a:pt x="43" y="28"/>
                    </a:lnTo>
                    <a:lnTo>
                      <a:pt x="43" y="19"/>
                    </a:lnTo>
                    <a:lnTo>
                      <a:pt x="66" y="37"/>
                    </a:lnTo>
                    <a:lnTo>
                      <a:pt x="79" y="48"/>
                    </a:lnTo>
                    <a:lnTo>
                      <a:pt x="102" y="61"/>
                    </a:lnTo>
                    <a:lnTo>
                      <a:pt x="123" y="68"/>
                    </a:lnTo>
                    <a:lnTo>
                      <a:pt x="145" y="70"/>
                    </a:lnTo>
                    <a:lnTo>
                      <a:pt x="170" y="78"/>
                    </a:lnTo>
                    <a:lnTo>
                      <a:pt x="159" y="71"/>
                    </a:lnTo>
                    <a:lnTo>
                      <a:pt x="139" y="63"/>
                    </a:lnTo>
                    <a:lnTo>
                      <a:pt x="114" y="59"/>
                    </a:lnTo>
                    <a:lnTo>
                      <a:pt x="99" y="48"/>
                    </a:lnTo>
                    <a:lnTo>
                      <a:pt x="83" y="38"/>
                    </a:lnTo>
                    <a:lnTo>
                      <a:pt x="106" y="45"/>
                    </a:lnTo>
                    <a:lnTo>
                      <a:pt x="95" y="31"/>
                    </a:lnTo>
                    <a:lnTo>
                      <a:pt x="121" y="43"/>
                    </a:lnTo>
                    <a:lnTo>
                      <a:pt x="108" y="30"/>
                    </a:lnTo>
                    <a:lnTo>
                      <a:pt x="123" y="38"/>
                    </a:lnTo>
                    <a:lnTo>
                      <a:pt x="115" y="26"/>
                    </a:lnTo>
                    <a:lnTo>
                      <a:pt x="138" y="37"/>
                    </a:lnTo>
                    <a:lnTo>
                      <a:pt x="134" y="24"/>
                    </a:lnTo>
                    <a:lnTo>
                      <a:pt x="155" y="40"/>
                    </a:lnTo>
                    <a:lnTo>
                      <a:pt x="170" y="48"/>
                    </a:lnTo>
                    <a:lnTo>
                      <a:pt x="179" y="57"/>
                    </a:lnTo>
                    <a:lnTo>
                      <a:pt x="174" y="43"/>
                    </a:lnTo>
                    <a:lnTo>
                      <a:pt x="157" y="27"/>
                    </a:lnTo>
                    <a:lnTo>
                      <a:pt x="128" y="10"/>
                    </a:lnTo>
                    <a:lnTo>
                      <a:pt x="124" y="18"/>
                    </a:lnTo>
                    <a:lnTo>
                      <a:pt x="102" y="6"/>
                    </a:lnTo>
                    <a:lnTo>
                      <a:pt x="106" y="17"/>
                    </a:lnTo>
                    <a:lnTo>
                      <a:pt x="93" y="12"/>
                    </a:lnTo>
                    <a:lnTo>
                      <a:pt x="97" y="20"/>
                    </a:lnTo>
                    <a:lnTo>
                      <a:pt x="84" y="15"/>
                    </a:lnTo>
                    <a:lnTo>
                      <a:pt x="86" y="23"/>
                    </a:lnTo>
                    <a:lnTo>
                      <a:pt x="62" y="13"/>
                    </a:lnTo>
                    <a:lnTo>
                      <a:pt x="62" y="19"/>
                    </a:lnTo>
                    <a:lnTo>
                      <a:pt x="48" y="12"/>
                    </a:lnTo>
                    <a:lnTo>
                      <a:pt x="33" y="12"/>
                    </a:lnTo>
                    <a:lnTo>
                      <a:pt x="15" y="3"/>
                    </a:lnTo>
                    <a:lnTo>
                      <a:pt x="21" y="13"/>
                    </a:lnTo>
                    <a:lnTo>
                      <a:pt x="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62" name="Freeform 127"/>
              <p:cNvSpPr>
                <a:spLocks/>
              </p:cNvSpPr>
              <p:nvPr/>
            </p:nvSpPr>
            <p:spPr bwMode="auto">
              <a:xfrm>
                <a:off x="3941" y="2516"/>
                <a:ext cx="14" cy="8"/>
              </a:xfrm>
              <a:custGeom>
                <a:avLst/>
                <a:gdLst>
                  <a:gd name="T0" fmla="*/ 0 w 84"/>
                  <a:gd name="T1" fmla="*/ 0 h 48"/>
                  <a:gd name="T2" fmla="*/ 22 w 84"/>
                  <a:gd name="T3" fmla="*/ 5 h 48"/>
                  <a:gd name="T4" fmla="*/ 36 w 84"/>
                  <a:gd name="T5" fmla="*/ 12 h 48"/>
                  <a:gd name="T6" fmla="*/ 45 w 84"/>
                  <a:gd name="T7" fmla="*/ 20 h 48"/>
                  <a:gd name="T8" fmla="*/ 66 w 84"/>
                  <a:gd name="T9" fmla="*/ 35 h 48"/>
                  <a:gd name="T10" fmla="*/ 77 w 84"/>
                  <a:gd name="T11" fmla="*/ 44 h 48"/>
                  <a:gd name="T12" fmla="*/ 84 w 84"/>
                  <a:gd name="T13" fmla="*/ 47 h 48"/>
                  <a:gd name="T14" fmla="*/ 74 w 84"/>
                  <a:gd name="T15" fmla="*/ 48 h 48"/>
                  <a:gd name="T16" fmla="*/ 55 w 84"/>
                  <a:gd name="T17" fmla="*/ 41 h 48"/>
                  <a:gd name="T18" fmla="*/ 46 w 84"/>
                  <a:gd name="T19" fmla="*/ 33 h 48"/>
                  <a:gd name="T20" fmla="*/ 39 w 84"/>
                  <a:gd name="T21" fmla="*/ 24 h 48"/>
                  <a:gd name="T22" fmla="*/ 32 w 84"/>
                  <a:gd name="T23" fmla="*/ 18 h 48"/>
                  <a:gd name="T24" fmla="*/ 17 w 84"/>
                  <a:gd name="T25" fmla="*/ 11 h 48"/>
                  <a:gd name="T26" fmla="*/ 0 w 84"/>
                  <a:gd name="T27" fmla="*/ 0 h 48"/>
                  <a:gd name="T28" fmla="*/ 0 w 84"/>
                  <a:gd name="T29" fmla="*/ 0 h 4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4"/>
                  <a:gd name="T46" fmla="*/ 0 h 48"/>
                  <a:gd name="T47" fmla="*/ 84 w 84"/>
                  <a:gd name="T48" fmla="*/ 48 h 4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4" h="48">
                    <a:moveTo>
                      <a:pt x="0" y="0"/>
                    </a:moveTo>
                    <a:lnTo>
                      <a:pt x="22" y="5"/>
                    </a:lnTo>
                    <a:lnTo>
                      <a:pt x="36" y="12"/>
                    </a:lnTo>
                    <a:lnTo>
                      <a:pt x="45" y="20"/>
                    </a:lnTo>
                    <a:lnTo>
                      <a:pt x="66" y="35"/>
                    </a:lnTo>
                    <a:lnTo>
                      <a:pt x="77" y="44"/>
                    </a:lnTo>
                    <a:lnTo>
                      <a:pt x="84" y="47"/>
                    </a:lnTo>
                    <a:lnTo>
                      <a:pt x="74" y="48"/>
                    </a:lnTo>
                    <a:lnTo>
                      <a:pt x="55" y="41"/>
                    </a:lnTo>
                    <a:lnTo>
                      <a:pt x="46" y="33"/>
                    </a:lnTo>
                    <a:lnTo>
                      <a:pt x="39" y="24"/>
                    </a:lnTo>
                    <a:lnTo>
                      <a:pt x="32" y="18"/>
                    </a:lnTo>
                    <a:lnTo>
                      <a:pt x="17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63" name="Freeform 128"/>
              <p:cNvSpPr>
                <a:spLocks/>
              </p:cNvSpPr>
              <p:nvPr/>
            </p:nvSpPr>
            <p:spPr bwMode="auto">
              <a:xfrm>
                <a:off x="3955" y="2522"/>
                <a:ext cx="43" cy="41"/>
              </a:xfrm>
              <a:custGeom>
                <a:avLst/>
                <a:gdLst>
                  <a:gd name="T0" fmla="*/ 0 w 258"/>
                  <a:gd name="T1" fmla="*/ 0 h 248"/>
                  <a:gd name="T2" fmla="*/ 12 w 258"/>
                  <a:gd name="T3" fmla="*/ 9 h 248"/>
                  <a:gd name="T4" fmla="*/ 22 w 258"/>
                  <a:gd name="T5" fmla="*/ 19 h 248"/>
                  <a:gd name="T6" fmla="*/ 7 w 258"/>
                  <a:gd name="T7" fmla="*/ 18 h 248"/>
                  <a:gd name="T8" fmla="*/ 24 w 258"/>
                  <a:gd name="T9" fmla="*/ 28 h 248"/>
                  <a:gd name="T10" fmla="*/ 34 w 258"/>
                  <a:gd name="T11" fmla="*/ 34 h 248"/>
                  <a:gd name="T12" fmla="*/ 53 w 258"/>
                  <a:gd name="T13" fmla="*/ 45 h 248"/>
                  <a:gd name="T14" fmla="*/ 46 w 258"/>
                  <a:gd name="T15" fmla="*/ 36 h 248"/>
                  <a:gd name="T16" fmla="*/ 63 w 258"/>
                  <a:gd name="T17" fmla="*/ 42 h 248"/>
                  <a:gd name="T18" fmla="*/ 82 w 258"/>
                  <a:gd name="T19" fmla="*/ 45 h 248"/>
                  <a:gd name="T20" fmla="*/ 106 w 258"/>
                  <a:gd name="T21" fmla="*/ 50 h 248"/>
                  <a:gd name="T22" fmla="*/ 126 w 258"/>
                  <a:gd name="T23" fmla="*/ 62 h 248"/>
                  <a:gd name="T24" fmla="*/ 136 w 258"/>
                  <a:gd name="T25" fmla="*/ 72 h 248"/>
                  <a:gd name="T26" fmla="*/ 131 w 258"/>
                  <a:gd name="T27" fmla="*/ 60 h 248"/>
                  <a:gd name="T28" fmla="*/ 147 w 258"/>
                  <a:gd name="T29" fmla="*/ 68 h 248"/>
                  <a:gd name="T30" fmla="*/ 142 w 258"/>
                  <a:gd name="T31" fmla="*/ 59 h 248"/>
                  <a:gd name="T32" fmla="*/ 164 w 258"/>
                  <a:gd name="T33" fmla="*/ 69 h 248"/>
                  <a:gd name="T34" fmla="*/ 189 w 258"/>
                  <a:gd name="T35" fmla="*/ 94 h 248"/>
                  <a:gd name="T36" fmla="*/ 214 w 258"/>
                  <a:gd name="T37" fmla="*/ 126 h 248"/>
                  <a:gd name="T38" fmla="*/ 230 w 258"/>
                  <a:gd name="T39" fmla="*/ 151 h 248"/>
                  <a:gd name="T40" fmla="*/ 237 w 258"/>
                  <a:gd name="T41" fmla="*/ 166 h 248"/>
                  <a:gd name="T42" fmla="*/ 244 w 258"/>
                  <a:gd name="T43" fmla="*/ 181 h 248"/>
                  <a:gd name="T44" fmla="*/ 249 w 258"/>
                  <a:gd name="T45" fmla="*/ 199 h 248"/>
                  <a:gd name="T46" fmla="*/ 251 w 258"/>
                  <a:gd name="T47" fmla="*/ 220 h 248"/>
                  <a:gd name="T48" fmla="*/ 249 w 258"/>
                  <a:gd name="T49" fmla="*/ 248 h 248"/>
                  <a:gd name="T50" fmla="*/ 258 w 258"/>
                  <a:gd name="T51" fmla="*/ 227 h 248"/>
                  <a:gd name="T52" fmla="*/ 255 w 258"/>
                  <a:gd name="T53" fmla="*/ 194 h 248"/>
                  <a:gd name="T54" fmla="*/ 243 w 258"/>
                  <a:gd name="T55" fmla="*/ 165 h 248"/>
                  <a:gd name="T56" fmla="*/ 228 w 258"/>
                  <a:gd name="T57" fmla="*/ 137 h 248"/>
                  <a:gd name="T58" fmla="*/ 202 w 258"/>
                  <a:gd name="T59" fmla="*/ 100 h 248"/>
                  <a:gd name="T60" fmla="*/ 174 w 258"/>
                  <a:gd name="T61" fmla="*/ 72 h 248"/>
                  <a:gd name="T62" fmla="*/ 148 w 258"/>
                  <a:gd name="T63" fmla="*/ 54 h 248"/>
                  <a:gd name="T64" fmla="*/ 107 w 258"/>
                  <a:gd name="T65" fmla="*/ 29 h 248"/>
                  <a:gd name="T66" fmla="*/ 117 w 258"/>
                  <a:gd name="T67" fmla="*/ 42 h 248"/>
                  <a:gd name="T68" fmla="*/ 94 w 258"/>
                  <a:gd name="T69" fmla="*/ 29 h 248"/>
                  <a:gd name="T70" fmla="*/ 103 w 258"/>
                  <a:gd name="T71" fmla="*/ 41 h 248"/>
                  <a:gd name="T72" fmla="*/ 76 w 258"/>
                  <a:gd name="T73" fmla="*/ 30 h 248"/>
                  <a:gd name="T74" fmla="*/ 55 w 258"/>
                  <a:gd name="T75" fmla="*/ 30 h 248"/>
                  <a:gd name="T76" fmla="*/ 40 w 258"/>
                  <a:gd name="T77" fmla="*/ 23 h 248"/>
                  <a:gd name="T78" fmla="*/ 22 w 258"/>
                  <a:gd name="T79" fmla="*/ 11 h 248"/>
                  <a:gd name="T80" fmla="*/ 11 w 258"/>
                  <a:gd name="T81" fmla="*/ 3 h 248"/>
                  <a:gd name="T82" fmla="*/ 0 w 258"/>
                  <a:gd name="T83" fmla="*/ 0 h 248"/>
                  <a:gd name="T84" fmla="*/ 0 w 258"/>
                  <a:gd name="T85" fmla="*/ 0 h 24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8"/>
                  <a:gd name="T130" fmla="*/ 0 h 248"/>
                  <a:gd name="T131" fmla="*/ 258 w 258"/>
                  <a:gd name="T132" fmla="*/ 248 h 24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8" h="248">
                    <a:moveTo>
                      <a:pt x="0" y="0"/>
                    </a:moveTo>
                    <a:lnTo>
                      <a:pt x="12" y="9"/>
                    </a:lnTo>
                    <a:lnTo>
                      <a:pt x="22" y="19"/>
                    </a:lnTo>
                    <a:lnTo>
                      <a:pt x="7" y="18"/>
                    </a:lnTo>
                    <a:lnTo>
                      <a:pt x="24" y="28"/>
                    </a:lnTo>
                    <a:lnTo>
                      <a:pt x="34" y="34"/>
                    </a:lnTo>
                    <a:lnTo>
                      <a:pt x="53" y="45"/>
                    </a:lnTo>
                    <a:lnTo>
                      <a:pt x="46" y="36"/>
                    </a:lnTo>
                    <a:lnTo>
                      <a:pt x="63" y="42"/>
                    </a:lnTo>
                    <a:lnTo>
                      <a:pt x="82" y="45"/>
                    </a:lnTo>
                    <a:lnTo>
                      <a:pt x="106" y="50"/>
                    </a:lnTo>
                    <a:lnTo>
                      <a:pt x="126" y="62"/>
                    </a:lnTo>
                    <a:lnTo>
                      <a:pt x="136" y="72"/>
                    </a:lnTo>
                    <a:lnTo>
                      <a:pt x="131" y="60"/>
                    </a:lnTo>
                    <a:lnTo>
                      <a:pt x="147" y="68"/>
                    </a:lnTo>
                    <a:lnTo>
                      <a:pt x="142" y="59"/>
                    </a:lnTo>
                    <a:lnTo>
                      <a:pt x="164" y="69"/>
                    </a:lnTo>
                    <a:lnTo>
                      <a:pt x="189" y="94"/>
                    </a:lnTo>
                    <a:lnTo>
                      <a:pt x="214" y="126"/>
                    </a:lnTo>
                    <a:lnTo>
                      <a:pt x="230" y="151"/>
                    </a:lnTo>
                    <a:lnTo>
                      <a:pt x="237" y="166"/>
                    </a:lnTo>
                    <a:lnTo>
                      <a:pt x="244" y="181"/>
                    </a:lnTo>
                    <a:lnTo>
                      <a:pt x="249" y="199"/>
                    </a:lnTo>
                    <a:lnTo>
                      <a:pt x="251" y="220"/>
                    </a:lnTo>
                    <a:lnTo>
                      <a:pt x="249" y="248"/>
                    </a:lnTo>
                    <a:lnTo>
                      <a:pt x="258" y="227"/>
                    </a:lnTo>
                    <a:lnTo>
                      <a:pt x="255" y="194"/>
                    </a:lnTo>
                    <a:lnTo>
                      <a:pt x="243" y="165"/>
                    </a:lnTo>
                    <a:lnTo>
                      <a:pt x="228" y="137"/>
                    </a:lnTo>
                    <a:lnTo>
                      <a:pt x="202" y="100"/>
                    </a:lnTo>
                    <a:lnTo>
                      <a:pt x="174" y="72"/>
                    </a:lnTo>
                    <a:lnTo>
                      <a:pt x="148" y="54"/>
                    </a:lnTo>
                    <a:lnTo>
                      <a:pt x="107" y="29"/>
                    </a:lnTo>
                    <a:lnTo>
                      <a:pt x="117" y="42"/>
                    </a:lnTo>
                    <a:lnTo>
                      <a:pt x="94" y="29"/>
                    </a:lnTo>
                    <a:lnTo>
                      <a:pt x="103" y="41"/>
                    </a:lnTo>
                    <a:lnTo>
                      <a:pt x="76" y="30"/>
                    </a:lnTo>
                    <a:lnTo>
                      <a:pt x="55" y="30"/>
                    </a:lnTo>
                    <a:lnTo>
                      <a:pt x="40" y="23"/>
                    </a:lnTo>
                    <a:lnTo>
                      <a:pt x="22" y="11"/>
                    </a:lnTo>
                    <a:lnTo>
                      <a:pt x="1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64" name="Freeform 129"/>
              <p:cNvSpPr>
                <a:spLocks/>
              </p:cNvSpPr>
              <p:nvPr/>
            </p:nvSpPr>
            <p:spPr bwMode="auto">
              <a:xfrm>
                <a:off x="3994" y="2557"/>
                <a:ext cx="1" cy="8"/>
              </a:xfrm>
              <a:custGeom>
                <a:avLst/>
                <a:gdLst>
                  <a:gd name="T0" fmla="*/ 3 w 10"/>
                  <a:gd name="T1" fmla="*/ 0 h 49"/>
                  <a:gd name="T2" fmla="*/ 3 w 10"/>
                  <a:gd name="T3" fmla="*/ 17 h 49"/>
                  <a:gd name="T4" fmla="*/ 0 w 10"/>
                  <a:gd name="T5" fmla="*/ 25 h 49"/>
                  <a:gd name="T6" fmla="*/ 4 w 10"/>
                  <a:gd name="T7" fmla="*/ 36 h 49"/>
                  <a:gd name="T8" fmla="*/ 5 w 10"/>
                  <a:gd name="T9" fmla="*/ 49 h 49"/>
                  <a:gd name="T10" fmla="*/ 10 w 10"/>
                  <a:gd name="T11" fmla="*/ 43 h 49"/>
                  <a:gd name="T12" fmla="*/ 8 w 10"/>
                  <a:gd name="T13" fmla="*/ 31 h 49"/>
                  <a:gd name="T14" fmla="*/ 10 w 10"/>
                  <a:gd name="T15" fmla="*/ 20 h 49"/>
                  <a:gd name="T16" fmla="*/ 3 w 10"/>
                  <a:gd name="T17" fmla="*/ 0 h 49"/>
                  <a:gd name="T18" fmla="*/ 3 w 10"/>
                  <a:gd name="T19" fmla="*/ 0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49"/>
                  <a:gd name="T32" fmla="*/ 10 w 10"/>
                  <a:gd name="T33" fmla="*/ 49 h 4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49">
                    <a:moveTo>
                      <a:pt x="3" y="0"/>
                    </a:moveTo>
                    <a:lnTo>
                      <a:pt x="3" y="17"/>
                    </a:lnTo>
                    <a:lnTo>
                      <a:pt x="0" y="25"/>
                    </a:lnTo>
                    <a:lnTo>
                      <a:pt x="4" y="36"/>
                    </a:lnTo>
                    <a:lnTo>
                      <a:pt x="5" y="49"/>
                    </a:lnTo>
                    <a:lnTo>
                      <a:pt x="10" y="43"/>
                    </a:lnTo>
                    <a:lnTo>
                      <a:pt x="8" y="31"/>
                    </a:lnTo>
                    <a:lnTo>
                      <a:pt x="10" y="2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65" name="Freeform 130"/>
              <p:cNvSpPr>
                <a:spLocks/>
              </p:cNvSpPr>
              <p:nvPr/>
            </p:nvSpPr>
            <p:spPr bwMode="auto">
              <a:xfrm>
                <a:off x="3929" y="2529"/>
                <a:ext cx="7" cy="10"/>
              </a:xfrm>
              <a:custGeom>
                <a:avLst/>
                <a:gdLst>
                  <a:gd name="T0" fmla="*/ 0 w 47"/>
                  <a:gd name="T1" fmla="*/ 23 h 61"/>
                  <a:gd name="T2" fmla="*/ 23 w 47"/>
                  <a:gd name="T3" fmla="*/ 48 h 61"/>
                  <a:gd name="T4" fmla="*/ 30 w 47"/>
                  <a:gd name="T5" fmla="*/ 54 h 61"/>
                  <a:gd name="T6" fmla="*/ 42 w 47"/>
                  <a:gd name="T7" fmla="*/ 61 h 61"/>
                  <a:gd name="T8" fmla="*/ 34 w 47"/>
                  <a:gd name="T9" fmla="*/ 51 h 61"/>
                  <a:gd name="T10" fmla="*/ 46 w 47"/>
                  <a:gd name="T11" fmla="*/ 55 h 61"/>
                  <a:gd name="T12" fmla="*/ 38 w 47"/>
                  <a:gd name="T13" fmla="*/ 43 h 61"/>
                  <a:gd name="T14" fmla="*/ 47 w 47"/>
                  <a:gd name="T15" fmla="*/ 46 h 61"/>
                  <a:gd name="T16" fmla="*/ 40 w 47"/>
                  <a:gd name="T17" fmla="*/ 34 h 61"/>
                  <a:gd name="T18" fmla="*/ 28 w 47"/>
                  <a:gd name="T19" fmla="*/ 26 h 61"/>
                  <a:gd name="T20" fmla="*/ 30 w 47"/>
                  <a:gd name="T21" fmla="*/ 17 h 61"/>
                  <a:gd name="T22" fmla="*/ 32 w 47"/>
                  <a:gd name="T23" fmla="*/ 0 h 61"/>
                  <a:gd name="T24" fmla="*/ 22 w 47"/>
                  <a:gd name="T25" fmla="*/ 14 h 61"/>
                  <a:gd name="T26" fmla="*/ 17 w 47"/>
                  <a:gd name="T27" fmla="*/ 2 h 61"/>
                  <a:gd name="T28" fmla="*/ 17 w 47"/>
                  <a:gd name="T29" fmla="*/ 29 h 61"/>
                  <a:gd name="T30" fmla="*/ 0 w 47"/>
                  <a:gd name="T31" fmla="*/ 23 h 61"/>
                  <a:gd name="T32" fmla="*/ 0 w 47"/>
                  <a:gd name="T33" fmla="*/ 23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61"/>
                  <a:gd name="T53" fmla="*/ 47 w 47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61">
                    <a:moveTo>
                      <a:pt x="0" y="23"/>
                    </a:moveTo>
                    <a:lnTo>
                      <a:pt x="23" y="48"/>
                    </a:lnTo>
                    <a:lnTo>
                      <a:pt x="30" y="54"/>
                    </a:lnTo>
                    <a:lnTo>
                      <a:pt x="42" y="61"/>
                    </a:lnTo>
                    <a:lnTo>
                      <a:pt x="34" y="51"/>
                    </a:lnTo>
                    <a:lnTo>
                      <a:pt x="46" y="55"/>
                    </a:lnTo>
                    <a:lnTo>
                      <a:pt x="38" y="43"/>
                    </a:lnTo>
                    <a:lnTo>
                      <a:pt x="47" y="46"/>
                    </a:lnTo>
                    <a:lnTo>
                      <a:pt x="40" y="34"/>
                    </a:lnTo>
                    <a:lnTo>
                      <a:pt x="28" y="26"/>
                    </a:lnTo>
                    <a:lnTo>
                      <a:pt x="30" y="17"/>
                    </a:lnTo>
                    <a:lnTo>
                      <a:pt x="32" y="0"/>
                    </a:lnTo>
                    <a:lnTo>
                      <a:pt x="22" y="14"/>
                    </a:lnTo>
                    <a:lnTo>
                      <a:pt x="17" y="2"/>
                    </a:lnTo>
                    <a:lnTo>
                      <a:pt x="17" y="29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66" name="Freeform 131"/>
              <p:cNvSpPr>
                <a:spLocks/>
              </p:cNvSpPr>
              <p:nvPr/>
            </p:nvSpPr>
            <p:spPr bwMode="auto">
              <a:xfrm>
                <a:off x="3937" y="2525"/>
                <a:ext cx="7" cy="10"/>
              </a:xfrm>
              <a:custGeom>
                <a:avLst/>
                <a:gdLst>
                  <a:gd name="T0" fmla="*/ 0 w 46"/>
                  <a:gd name="T1" fmla="*/ 0 h 59"/>
                  <a:gd name="T2" fmla="*/ 6 w 46"/>
                  <a:gd name="T3" fmla="*/ 18 h 59"/>
                  <a:gd name="T4" fmla="*/ 11 w 46"/>
                  <a:gd name="T5" fmla="*/ 25 h 59"/>
                  <a:gd name="T6" fmla="*/ 20 w 46"/>
                  <a:gd name="T7" fmla="*/ 35 h 59"/>
                  <a:gd name="T8" fmla="*/ 20 w 46"/>
                  <a:gd name="T9" fmla="*/ 24 h 59"/>
                  <a:gd name="T10" fmla="*/ 26 w 46"/>
                  <a:gd name="T11" fmla="*/ 33 h 59"/>
                  <a:gd name="T12" fmla="*/ 31 w 46"/>
                  <a:gd name="T13" fmla="*/ 32 h 59"/>
                  <a:gd name="T14" fmla="*/ 38 w 46"/>
                  <a:gd name="T15" fmla="*/ 46 h 59"/>
                  <a:gd name="T16" fmla="*/ 43 w 46"/>
                  <a:gd name="T17" fmla="*/ 59 h 59"/>
                  <a:gd name="T18" fmla="*/ 46 w 46"/>
                  <a:gd name="T19" fmla="*/ 48 h 59"/>
                  <a:gd name="T20" fmla="*/ 40 w 46"/>
                  <a:gd name="T21" fmla="*/ 36 h 59"/>
                  <a:gd name="T22" fmla="*/ 31 w 46"/>
                  <a:gd name="T23" fmla="*/ 19 h 59"/>
                  <a:gd name="T24" fmla="*/ 19 w 46"/>
                  <a:gd name="T25" fmla="*/ 7 h 59"/>
                  <a:gd name="T26" fmla="*/ 17 w 46"/>
                  <a:gd name="T27" fmla="*/ 12 h 59"/>
                  <a:gd name="T28" fmla="*/ 0 w 46"/>
                  <a:gd name="T29" fmla="*/ 0 h 59"/>
                  <a:gd name="T30" fmla="*/ 0 w 46"/>
                  <a:gd name="T31" fmla="*/ 0 h 5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6"/>
                  <a:gd name="T49" fmla="*/ 0 h 59"/>
                  <a:gd name="T50" fmla="*/ 46 w 46"/>
                  <a:gd name="T51" fmla="*/ 59 h 5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6" h="59">
                    <a:moveTo>
                      <a:pt x="0" y="0"/>
                    </a:moveTo>
                    <a:lnTo>
                      <a:pt x="6" y="18"/>
                    </a:lnTo>
                    <a:lnTo>
                      <a:pt x="11" y="25"/>
                    </a:lnTo>
                    <a:lnTo>
                      <a:pt x="20" y="35"/>
                    </a:lnTo>
                    <a:lnTo>
                      <a:pt x="20" y="24"/>
                    </a:lnTo>
                    <a:lnTo>
                      <a:pt x="26" y="33"/>
                    </a:lnTo>
                    <a:lnTo>
                      <a:pt x="31" y="32"/>
                    </a:lnTo>
                    <a:lnTo>
                      <a:pt x="38" y="46"/>
                    </a:lnTo>
                    <a:lnTo>
                      <a:pt x="43" y="59"/>
                    </a:lnTo>
                    <a:lnTo>
                      <a:pt x="46" y="48"/>
                    </a:lnTo>
                    <a:lnTo>
                      <a:pt x="40" y="36"/>
                    </a:lnTo>
                    <a:lnTo>
                      <a:pt x="31" y="19"/>
                    </a:lnTo>
                    <a:lnTo>
                      <a:pt x="19" y="7"/>
                    </a:lnTo>
                    <a:lnTo>
                      <a:pt x="1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67" name="Freeform 132"/>
              <p:cNvSpPr>
                <a:spLocks/>
              </p:cNvSpPr>
              <p:nvPr/>
            </p:nvSpPr>
            <p:spPr bwMode="auto">
              <a:xfrm>
                <a:off x="3934" y="2525"/>
                <a:ext cx="4" cy="8"/>
              </a:xfrm>
              <a:custGeom>
                <a:avLst/>
                <a:gdLst>
                  <a:gd name="T0" fmla="*/ 0 w 23"/>
                  <a:gd name="T1" fmla="*/ 0 h 48"/>
                  <a:gd name="T2" fmla="*/ 8 w 23"/>
                  <a:gd name="T3" fmla="*/ 11 h 48"/>
                  <a:gd name="T4" fmla="*/ 11 w 23"/>
                  <a:gd name="T5" fmla="*/ 24 h 48"/>
                  <a:gd name="T6" fmla="*/ 18 w 23"/>
                  <a:gd name="T7" fmla="*/ 34 h 48"/>
                  <a:gd name="T8" fmla="*/ 23 w 23"/>
                  <a:gd name="T9" fmla="*/ 48 h 48"/>
                  <a:gd name="T10" fmla="*/ 11 w 23"/>
                  <a:gd name="T11" fmla="*/ 37 h 48"/>
                  <a:gd name="T12" fmla="*/ 4 w 23"/>
                  <a:gd name="T13" fmla="*/ 27 h 48"/>
                  <a:gd name="T14" fmla="*/ 2 w 23"/>
                  <a:gd name="T15" fmla="*/ 15 h 48"/>
                  <a:gd name="T16" fmla="*/ 0 w 23"/>
                  <a:gd name="T17" fmla="*/ 0 h 48"/>
                  <a:gd name="T18" fmla="*/ 0 w 23"/>
                  <a:gd name="T19" fmla="*/ 0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48"/>
                  <a:gd name="T32" fmla="*/ 23 w 23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48">
                    <a:moveTo>
                      <a:pt x="0" y="0"/>
                    </a:moveTo>
                    <a:lnTo>
                      <a:pt x="8" y="11"/>
                    </a:lnTo>
                    <a:lnTo>
                      <a:pt x="11" y="24"/>
                    </a:lnTo>
                    <a:lnTo>
                      <a:pt x="18" y="34"/>
                    </a:lnTo>
                    <a:lnTo>
                      <a:pt x="23" y="48"/>
                    </a:lnTo>
                    <a:lnTo>
                      <a:pt x="11" y="37"/>
                    </a:lnTo>
                    <a:lnTo>
                      <a:pt x="4" y="27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68" name="Freeform 133"/>
              <p:cNvSpPr>
                <a:spLocks/>
              </p:cNvSpPr>
              <p:nvPr/>
            </p:nvSpPr>
            <p:spPr bwMode="auto">
              <a:xfrm>
                <a:off x="3980" y="2582"/>
                <a:ext cx="4" cy="3"/>
              </a:xfrm>
              <a:custGeom>
                <a:avLst/>
                <a:gdLst>
                  <a:gd name="T0" fmla="*/ 16 w 21"/>
                  <a:gd name="T1" fmla="*/ 2 h 19"/>
                  <a:gd name="T2" fmla="*/ 7 w 21"/>
                  <a:gd name="T3" fmla="*/ 0 h 19"/>
                  <a:gd name="T4" fmla="*/ 1 w 21"/>
                  <a:gd name="T5" fmla="*/ 7 h 19"/>
                  <a:gd name="T6" fmla="*/ 0 w 21"/>
                  <a:gd name="T7" fmla="*/ 15 h 19"/>
                  <a:gd name="T8" fmla="*/ 3 w 21"/>
                  <a:gd name="T9" fmla="*/ 19 h 19"/>
                  <a:gd name="T10" fmla="*/ 21 w 21"/>
                  <a:gd name="T11" fmla="*/ 19 h 19"/>
                  <a:gd name="T12" fmla="*/ 8 w 21"/>
                  <a:gd name="T13" fmla="*/ 14 h 19"/>
                  <a:gd name="T14" fmla="*/ 8 w 21"/>
                  <a:gd name="T15" fmla="*/ 7 h 19"/>
                  <a:gd name="T16" fmla="*/ 16 w 21"/>
                  <a:gd name="T17" fmla="*/ 2 h 19"/>
                  <a:gd name="T18" fmla="*/ 16 w 21"/>
                  <a:gd name="T19" fmla="*/ 2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19"/>
                  <a:gd name="T32" fmla="*/ 21 w 21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19">
                    <a:moveTo>
                      <a:pt x="16" y="2"/>
                    </a:moveTo>
                    <a:lnTo>
                      <a:pt x="7" y="0"/>
                    </a:lnTo>
                    <a:lnTo>
                      <a:pt x="1" y="7"/>
                    </a:lnTo>
                    <a:lnTo>
                      <a:pt x="0" y="15"/>
                    </a:lnTo>
                    <a:lnTo>
                      <a:pt x="3" y="19"/>
                    </a:lnTo>
                    <a:lnTo>
                      <a:pt x="21" y="19"/>
                    </a:lnTo>
                    <a:lnTo>
                      <a:pt x="8" y="14"/>
                    </a:lnTo>
                    <a:lnTo>
                      <a:pt x="8" y="7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69" name="Freeform 134"/>
              <p:cNvSpPr>
                <a:spLocks/>
              </p:cNvSpPr>
              <p:nvPr/>
            </p:nvSpPr>
            <p:spPr bwMode="auto">
              <a:xfrm>
                <a:off x="3983" y="2578"/>
                <a:ext cx="9" cy="9"/>
              </a:xfrm>
              <a:custGeom>
                <a:avLst/>
                <a:gdLst>
                  <a:gd name="T0" fmla="*/ 0 w 52"/>
                  <a:gd name="T1" fmla="*/ 45 h 53"/>
                  <a:gd name="T2" fmla="*/ 12 w 52"/>
                  <a:gd name="T3" fmla="*/ 44 h 53"/>
                  <a:gd name="T4" fmla="*/ 20 w 52"/>
                  <a:gd name="T5" fmla="*/ 41 h 53"/>
                  <a:gd name="T6" fmla="*/ 24 w 52"/>
                  <a:gd name="T7" fmla="*/ 35 h 53"/>
                  <a:gd name="T8" fmla="*/ 24 w 52"/>
                  <a:gd name="T9" fmla="*/ 25 h 53"/>
                  <a:gd name="T10" fmla="*/ 20 w 52"/>
                  <a:gd name="T11" fmla="*/ 0 h 53"/>
                  <a:gd name="T12" fmla="*/ 31 w 52"/>
                  <a:gd name="T13" fmla="*/ 16 h 53"/>
                  <a:gd name="T14" fmla="*/ 41 w 52"/>
                  <a:gd name="T15" fmla="*/ 23 h 53"/>
                  <a:gd name="T16" fmla="*/ 52 w 52"/>
                  <a:gd name="T17" fmla="*/ 24 h 53"/>
                  <a:gd name="T18" fmla="*/ 37 w 52"/>
                  <a:gd name="T19" fmla="*/ 29 h 53"/>
                  <a:gd name="T20" fmla="*/ 30 w 52"/>
                  <a:gd name="T21" fmla="*/ 28 h 53"/>
                  <a:gd name="T22" fmla="*/ 29 w 52"/>
                  <a:gd name="T23" fmla="*/ 42 h 53"/>
                  <a:gd name="T24" fmla="*/ 20 w 52"/>
                  <a:gd name="T25" fmla="*/ 50 h 53"/>
                  <a:gd name="T26" fmla="*/ 11 w 52"/>
                  <a:gd name="T27" fmla="*/ 53 h 53"/>
                  <a:gd name="T28" fmla="*/ 0 w 52"/>
                  <a:gd name="T29" fmla="*/ 45 h 53"/>
                  <a:gd name="T30" fmla="*/ 0 w 52"/>
                  <a:gd name="T31" fmla="*/ 45 h 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2"/>
                  <a:gd name="T49" fmla="*/ 0 h 53"/>
                  <a:gd name="T50" fmla="*/ 52 w 52"/>
                  <a:gd name="T51" fmla="*/ 53 h 5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2" h="53">
                    <a:moveTo>
                      <a:pt x="0" y="45"/>
                    </a:moveTo>
                    <a:lnTo>
                      <a:pt x="12" y="44"/>
                    </a:lnTo>
                    <a:lnTo>
                      <a:pt x="20" y="41"/>
                    </a:lnTo>
                    <a:lnTo>
                      <a:pt x="24" y="35"/>
                    </a:lnTo>
                    <a:lnTo>
                      <a:pt x="24" y="25"/>
                    </a:lnTo>
                    <a:lnTo>
                      <a:pt x="20" y="0"/>
                    </a:lnTo>
                    <a:lnTo>
                      <a:pt x="31" y="16"/>
                    </a:lnTo>
                    <a:lnTo>
                      <a:pt x="41" y="23"/>
                    </a:lnTo>
                    <a:lnTo>
                      <a:pt x="52" y="24"/>
                    </a:lnTo>
                    <a:lnTo>
                      <a:pt x="37" y="29"/>
                    </a:lnTo>
                    <a:lnTo>
                      <a:pt x="30" y="28"/>
                    </a:lnTo>
                    <a:lnTo>
                      <a:pt x="29" y="42"/>
                    </a:lnTo>
                    <a:lnTo>
                      <a:pt x="20" y="50"/>
                    </a:lnTo>
                    <a:lnTo>
                      <a:pt x="11" y="5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70" name="Freeform 135"/>
              <p:cNvSpPr>
                <a:spLocks/>
              </p:cNvSpPr>
              <p:nvPr/>
            </p:nvSpPr>
            <p:spPr bwMode="auto">
              <a:xfrm>
                <a:off x="3938" y="2567"/>
                <a:ext cx="74" cy="58"/>
              </a:xfrm>
              <a:custGeom>
                <a:avLst/>
                <a:gdLst>
                  <a:gd name="T0" fmla="*/ 319 w 444"/>
                  <a:gd name="T1" fmla="*/ 92 h 349"/>
                  <a:gd name="T2" fmla="*/ 306 w 444"/>
                  <a:gd name="T3" fmla="*/ 115 h 349"/>
                  <a:gd name="T4" fmla="*/ 292 w 444"/>
                  <a:gd name="T5" fmla="*/ 129 h 349"/>
                  <a:gd name="T6" fmla="*/ 283 w 444"/>
                  <a:gd name="T7" fmla="*/ 142 h 349"/>
                  <a:gd name="T8" fmla="*/ 272 w 444"/>
                  <a:gd name="T9" fmla="*/ 159 h 349"/>
                  <a:gd name="T10" fmla="*/ 262 w 444"/>
                  <a:gd name="T11" fmla="*/ 176 h 349"/>
                  <a:gd name="T12" fmla="*/ 253 w 444"/>
                  <a:gd name="T13" fmla="*/ 186 h 349"/>
                  <a:gd name="T14" fmla="*/ 243 w 444"/>
                  <a:gd name="T15" fmla="*/ 190 h 349"/>
                  <a:gd name="T16" fmla="*/ 232 w 444"/>
                  <a:gd name="T17" fmla="*/ 190 h 349"/>
                  <a:gd name="T18" fmla="*/ 216 w 444"/>
                  <a:gd name="T19" fmla="*/ 188 h 349"/>
                  <a:gd name="T20" fmla="*/ 209 w 444"/>
                  <a:gd name="T21" fmla="*/ 181 h 349"/>
                  <a:gd name="T22" fmla="*/ 193 w 444"/>
                  <a:gd name="T23" fmla="*/ 169 h 349"/>
                  <a:gd name="T24" fmla="*/ 174 w 444"/>
                  <a:gd name="T25" fmla="*/ 146 h 349"/>
                  <a:gd name="T26" fmla="*/ 158 w 444"/>
                  <a:gd name="T27" fmla="*/ 122 h 349"/>
                  <a:gd name="T28" fmla="*/ 153 w 444"/>
                  <a:gd name="T29" fmla="*/ 109 h 349"/>
                  <a:gd name="T30" fmla="*/ 149 w 444"/>
                  <a:gd name="T31" fmla="*/ 96 h 349"/>
                  <a:gd name="T32" fmla="*/ 145 w 444"/>
                  <a:gd name="T33" fmla="*/ 68 h 349"/>
                  <a:gd name="T34" fmla="*/ 132 w 444"/>
                  <a:gd name="T35" fmla="*/ 66 h 349"/>
                  <a:gd name="T36" fmla="*/ 148 w 444"/>
                  <a:gd name="T37" fmla="*/ 117 h 349"/>
                  <a:gd name="T38" fmla="*/ 162 w 444"/>
                  <a:gd name="T39" fmla="*/ 153 h 349"/>
                  <a:gd name="T40" fmla="*/ 120 w 444"/>
                  <a:gd name="T41" fmla="*/ 135 h 349"/>
                  <a:gd name="T42" fmla="*/ 91 w 444"/>
                  <a:gd name="T43" fmla="*/ 145 h 349"/>
                  <a:gd name="T44" fmla="*/ 102 w 444"/>
                  <a:gd name="T45" fmla="*/ 100 h 349"/>
                  <a:gd name="T46" fmla="*/ 111 w 444"/>
                  <a:gd name="T47" fmla="*/ 67 h 349"/>
                  <a:gd name="T48" fmla="*/ 91 w 444"/>
                  <a:gd name="T49" fmla="*/ 36 h 349"/>
                  <a:gd name="T50" fmla="*/ 79 w 444"/>
                  <a:gd name="T51" fmla="*/ 14 h 349"/>
                  <a:gd name="T52" fmla="*/ 73 w 444"/>
                  <a:gd name="T53" fmla="*/ 47 h 349"/>
                  <a:gd name="T54" fmla="*/ 58 w 444"/>
                  <a:gd name="T55" fmla="*/ 12 h 349"/>
                  <a:gd name="T56" fmla="*/ 24 w 444"/>
                  <a:gd name="T57" fmla="*/ 6 h 349"/>
                  <a:gd name="T58" fmla="*/ 0 w 444"/>
                  <a:gd name="T59" fmla="*/ 18 h 349"/>
                  <a:gd name="T60" fmla="*/ 43 w 444"/>
                  <a:gd name="T61" fmla="*/ 36 h 349"/>
                  <a:gd name="T62" fmla="*/ 55 w 444"/>
                  <a:gd name="T63" fmla="*/ 63 h 349"/>
                  <a:gd name="T64" fmla="*/ 14 w 444"/>
                  <a:gd name="T65" fmla="*/ 60 h 349"/>
                  <a:gd name="T66" fmla="*/ 48 w 444"/>
                  <a:gd name="T67" fmla="*/ 91 h 349"/>
                  <a:gd name="T68" fmla="*/ 67 w 444"/>
                  <a:gd name="T69" fmla="*/ 108 h 349"/>
                  <a:gd name="T70" fmla="*/ 80 w 444"/>
                  <a:gd name="T71" fmla="*/ 160 h 349"/>
                  <a:gd name="T72" fmla="*/ 116 w 444"/>
                  <a:gd name="T73" fmla="*/ 210 h 349"/>
                  <a:gd name="T74" fmla="*/ 216 w 444"/>
                  <a:gd name="T75" fmla="*/ 349 h 349"/>
                  <a:gd name="T76" fmla="*/ 242 w 444"/>
                  <a:gd name="T77" fmla="*/ 289 h 349"/>
                  <a:gd name="T78" fmla="*/ 307 w 444"/>
                  <a:gd name="T79" fmla="*/ 222 h 349"/>
                  <a:gd name="T80" fmla="*/ 337 w 444"/>
                  <a:gd name="T81" fmla="*/ 176 h 349"/>
                  <a:gd name="T82" fmla="*/ 312 w 444"/>
                  <a:gd name="T83" fmla="*/ 147 h 349"/>
                  <a:gd name="T84" fmla="*/ 323 w 444"/>
                  <a:gd name="T85" fmla="*/ 138 h 349"/>
                  <a:gd name="T86" fmla="*/ 337 w 444"/>
                  <a:gd name="T87" fmla="*/ 127 h 349"/>
                  <a:gd name="T88" fmla="*/ 390 w 444"/>
                  <a:gd name="T89" fmla="*/ 129 h 349"/>
                  <a:gd name="T90" fmla="*/ 418 w 444"/>
                  <a:gd name="T91" fmla="*/ 112 h 349"/>
                  <a:gd name="T92" fmla="*/ 444 w 444"/>
                  <a:gd name="T93" fmla="*/ 116 h 349"/>
                  <a:gd name="T94" fmla="*/ 409 w 444"/>
                  <a:gd name="T95" fmla="*/ 85 h 349"/>
                  <a:gd name="T96" fmla="*/ 382 w 444"/>
                  <a:gd name="T97" fmla="*/ 51 h 349"/>
                  <a:gd name="T98" fmla="*/ 361 w 444"/>
                  <a:gd name="T99" fmla="*/ 15 h 349"/>
                  <a:gd name="T100" fmla="*/ 336 w 444"/>
                  <a:gd name="T101" fmla="*/ 0 h 349"/>
                  <a:gd name="T102" fmla="*/ 334 w 444"/>
                  <a:gd name="T103" fmla="*/ 22 h 349"/>
                  <a:gd name="T104" fmla="*/ 349 w 444"/>
                  <a:gd name="T105" fmla="*/ 30 h 349"/>
                  <a:gd name="T106" fmla="*/ 353 w 444"/>
                  <a:gd name="T107" fmla="*/ 39 h 349"/>
                  <a:gd name="T108" fmla="*/ 357 w 444"/>
                  <a:gd name="T109" fmla="*/ 51 h 349"/>
                  <a:gd name="T110" fmla="*/ 356 w 444"/>
                  <a:gd name="T111" fmla="*/ 65 h 349"/>
                  <a:gd name="T112" fmla="*/ 349 w 444"/>
                  <a:gd name="T113" fmla="*/ 76 h 349"/>
                  <a:gd name="T114" fmla="*/ 338 w 444"/>
                  <a:gd name="T115" fmla="*/ 85 h 349"/>
                  <a:gd name="T116" fmla="*/ 319 w 444"/>
                  <a:gd name="T117" fmla="*/ 92 h 349"/>
                  <a:gd name="T118" fmla="*/ 319 w 444"/>
                  <a:gd name="T119" fmla="*/ 92 h 34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44"/>
                  <a:gd name="T181" fmla="*/ 0 h 349"/>
                  <a:gd name="T182" fmla="*/ 444 w 444"/>
                  <a:gd name="T183" fmla="*/ 349 h 34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44" h="349">
                    <a:moveTo>
                      <a:pt x="319" y="92"/>
                    </a:moveTo>
                    <a:lnTo>
                      <a:pt x="306" y="115"/>
                    </a:lnTo>
                    <a:lnTo>
                      <a:pt x="292" y="129"/>
                    </a:lnTo>
                    <a:lnTo>
                      <a:pt x="283" y="142"/>
                    </a:lnTo>
                    <a:lnTo>
                      <a:pt x="272" y="159"/>
                    </a:lnTo>
                    <a:lnTo>
                      <a:pt x="262" y="176"/>
                    </a:lnTo>
                    <a:lnTo>
                      <a:pt x="253" y="186"/>
                    </a:lnTo>
                    <a:lnTo>
                      <a:pt x="243" y="190"/>
                    </a:lnTo>
                    <a:lnTo>
                      <a:pt x="232" y="190"/>
                    </a:lnTo>
                    <a:lnTo>
                      <a:pt x="216" y="188"/>
                    </a:lnTo>
                    <a:lnTo>
                      <a:pt x="209" y="181"/>
                    </a:lnTo>
                    <a:lnTo>
                      <a:pt x="193" y="169"/>
                    </a:lnTo>
                    <a:lnTo>
                      <a:pt x="174" y="146"/>
                    </a:lnTo>
                    <a:lnTo>
                      <a:pt x="158" y="122"/>
                    </a:lnTo>
                    <a:lnTo>
                      <a:pt x="153" y="109"/>
                    </a:lnTo>
                    <a:lnTo>
                      <a:pt x="149" y="96"/>
                    </a:lnTo>
                    <a:lnTo>
                      <a:pt x="145" y="68"/>
                    </a:lnTo>
                    <a:lnTo>
                      <a:pt x="132" y="66"/>
                    </a:lnTo>
                    <a:lnTo>
                      <a:pt x="148" y="117"/>
                    </a:lnTo>
                    <a:lnTo>
                      <a:pt x="162" y="153"/>
                    </a:lnTo>
                    <a:lnTo>
                      <a:pt x="120" y="135"/>
                    </a:lnTo>
                    <a:lnTo>
                      <a:pt x="91" y="145"/>
                    </a:lnTo>
                    <a:lnTo>
                      <a:pt x="102" y="100"/>
                    </a:lnTo>
                    <a:lnTo>
                      <a:pt x="111" y="67"/>
                    </a:lnTo>
                    <a:lnTo>
                      <a:pt x="91" y="36"/>
                    </a:lnTo>
                    <a:lnTo>
                      <a:pt x="79" y="14"/>
                    </a:lnTo>
                    <a:lnTo>
                      <a:pt x="73" y="47"/>
                    </a:lnTo>
                    <a:lnTo>
                      <a:pt x="58" y="12"/>
                    </a:lnTo>
                    <a:lnTo>
                      <a:pt x="24" y="6"/>
                    </a:lnTo>
                    <a:lnTo>
                      <a:pt x="0" y="18"/>
                    </a:lnTo>
                    <a:lnTo>
                      <a:pt x="43" y="36"/>
                    </a:lnTo>
                    <a:lnTo>
                      <a:pt x="55" y="63"/>
                    </a:lnTo>
                    <a:lnTo>
                      <a:pt x="14" y="60"/>
                    </a:lnTo>
                    <a:lnTo>
                      <a:pt x="48" y="91"/>
                    </a:lnTo>
                    <a:lnTo>
                      <a:pt x="67" y="108"/>
                    </a:lnTo>
                    <a:lnTo>
                      <a:pt x="80" y="160"/>
                    </a:lnTo>
                    <a:lnTo>
                      <a:pt x="116" y="210"/>
                    </a:lnTo>
                    <a:lnTo>
                      <a:pt x="216" y="349"/>
                    </a:lnTo>
                    <a:lnTo>
                      <a:pt x="242" y="289"/>
                    </a:lnTo>
                    <a:lnTo>
                      <a:pt x="307" y="222"/>
                    </a:lnTo>
                    <a:lnTo>
                      <a:pt x="337" y="176"/>
                    </a:lnTo>
                    <a:lnTo>
                      <a:pt x="312" y="147"/>
                    </a:lnTo>
                    <a:lnTo>
                      <a:pt x="323" y="138"/>
                    </a:lnTo>
                    <a:lnTo>
                      <a:pt x="337" y="127"/>
                    </a:lnTo>
                    <a:lnTo>
                      <a:pt x="390" y="129"/>
                    </a:lnTo>
                    <a:lnTo>
                      <a:pt x="418" y="112"/>
                    </a:lnTo>
                    <a:lnTo>
                      <a:pt x="444" y="116"/>
                    </a:lnTo>
                    <a:lnTo>
                      <a:pt x="409" y="85"/>
                    </a:lnTo>
                    <a:lnTo>
                      <a:pt x="382" y="51"/>
                    </a:lnTo>
                    <a:lnTo>
                      <a:pt x="361" y="15"/>
                    </a:lnTo>
                    <a:lnTo>
                      <a:pt x="336" y="0"/>
                    </a:lnTo>
                    <a:lnTo>
                      <a:pt x="334" y="22"/>
                    </a:lnTo>
                    <a:lnTo>
                      <a:pt x="349" y="30"/>
                    </a:lnTo>
                    <a:lnTo>
                      <a:pt x="353" y="39"/>
                    </a:lnTo>
                    <a:lnTo>
                      <a:pt x="357" y="51"/>
                    </a:lnTo>
                    <a:lnTo>
                      <a:pt x="356" y="65"/>
                    </a:lnTo>
                    <a:lnTo>
                      <a:pt x="349" y="76"/>
                    </a:lnTo>
                    <a:lnTo>
                      <a:pt x="338" y="85"/>
                    </a:lnTo>
                    <a:lnTo>
                      <a:pt x="319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71" name="Freeform 136"/>
              <p:cNvSpPr>
                <a:spLocks/>
              </p:cNvSpPr>
              <p:nvPr/>
            </p:nvSpPr>
            <p:spPr bwMode="auto">
              <a:xfrm>
                <a:off x="3851" y="2571"/>
                <a:ext cx="93" cy="67"/>
              </a:xfrm>
              <a:custGeom>
                <a:avLst/>
                <a:gdLst>
                  <a:gd name="T0" fmla="*/ 536 w 554"/>
                  <a:gd name="T1" fmla="*/ 0 h 402"/>
                  <a:gd name="T2" fmla="*/ 480 w 554"/>
                  <a:gd name="T3" fmla="*/ 18 h 402"/>
                  <a:gd name="T4" fmla="*/ 389 w 554"/>
                  <a:gd name="T5" fmla="*/ 64 h 402"/>
                  <a:gd name="T6" fmla="*/ 360 w 554"/>
                  <a:gd name="T7" fmla="*/ 76 h 402"/>
                  <a:gd name="T8" fmla="*/ 280 w 554"/>
                  <a:gd name="T9" fmla="*/ 88 h 402"/>
                  <a:gd name="T10" fmla="*/ 213 w 554"/>
                  <a:gd name="T11" fmla="*/ 109 h 402"/>
                  <a:gd name="T12" fmla="*/ 185 w 554"/>
                  <a:gd name="T13" fmla="*/ 173 h 402"/>
                  <a:gd name="T14" fmla="*/ 133 w 554"/>
                  <a:gd name="T15" fmla="*/ 196 h 402"/>
                  <a:gd name="T16" fmla="*/ 64 w 554"/>
                  <a:gd name="T17" fmla="*/ 265 h 402"/>
                  <a:gd name="T18" fmla="*/ 19 w 554"/>
                  <a:gd name="T19" fmla="*/ 339 h 402"/>
                  <a:gd name="T20" fmla="*/ 8 w 554"/>
                  <a:gd name="T21" fmla="*/ 382 h 402"/>
                  <a:gd name="T22" fmla="*/ 0 w 554"/>
                  <a:gd name="T23" fmla="*/ 402 h 402"/>
                  <a:gd name="T24" fmla="*/ 25 w 554"/>
                  <a:gd name="T25" fmla="*/ 389 h 402"/>
                  <a:gd name="T26" fmla="*/ 45 w 554"/>
                  <a:gd name="T27" fmla="*/ 389 h 402"/>
                  <a:gd name="T28" fmla="*/ 41 w 554"/>
                  <a:gd name="T29" fmla="*/ 374 h 402"/>
                  <a:gd name="T30" fmla="*/ 53 w 554"/>
                  <a:gd name="T31" fmla="*/ 357 h 402"/>
                  <a:gd name="T32" fmla="*/ 53 w 554"/>
                  <a:gd name="T33" fmla="*/ 335 h 402"/>
                  <a:gd name="T34" fmla="*/ 58 w 554"/>
                  <a:gd name="T35" fmla="*/ 310 h 402"/>
                  <a:gd name="T36" fmla="*/ 80 w 554"/>
                  <a:gd name="T37" fmla="*/ 308 h 402"/>
                  <a:gd name="T38" fmla="*/ 72 w 554"/>
                  <a:gd name="T39" fmla="*/ 289 h 402"/>
                  <a:gd name="T40" fmla="*/ 87 w 554"/>
                  <a:gd name="T41" fmla="*/ 277 h 402"/>
                  <a:gd name="T42" fmla="*/ 80 w 554"/>
                  <a:gd name="T43" fmla="*/ 258 h 402"/>
                  <a:gd name="T44" fmla="*/ 100 w 554"/>
                  <a:gd name="T45" fmla="*/ 241 h 402"/>
                  <a:gd name="T46" fmla="*/ 137 w 554"/>
                  <a:gd name="T47" fmla="*/ 241 h 402"/>
                  <a:gd name="T48" fmla="*/ 139 w 554"/>
                  <a:gd name="T49" fmla="*/ 213 h 402"/>
                  <a:gd name="T50" fmla="*/ 152 w 554"/>
                  <a:gd name="T51" fmla="*/ 199 h 402"/>
                  <a:gd name="T52" fmla="*/ 166 w 554"/>
                  <a:gd name="T53" fmla="*/ 196 h 402"/>
                  <a:gd name="T54" fmla="*/ 187 w 554"/>
                  <a:gd name="T55" fmla="*/ 186 h 402"/>
                  <a:gd name="T56" fmla="*/ 199 w 554"/>
                  <a:gd name="T57" fmla="*/ 171 h 402"/>
                  <a:gd name="T58" fmla="*/ 218 w 554"/>
                  <a:gd name="T59" fmla="*/ 159 h 402"/>
                  <a:gd name="T60" fmla="*/ 225 w 554"/>
                  <a:gd name="T61" fmla="*/ 130 h 402"/>
                  <a:gd name="T62" fmla="*/ 236 w 554"/>
                  <a:gd name="T63" fmla="*/ 109 h 402"/>
                  <a:gd name="T64" fmla="*/ 282 w 554"/>
                  <a:gd name="T65" fmla="*/ 99 h 402"/>
                  <a:gd name="T66" fmla="*/ 335 w 554"/>
                  <a:gd name="T67" fmla="*/ 101 h 402"/>
                  <a:gd name="T68" fmla="*/ 374 w 554"/>
                  <a:gd name="T69" fmla="*/ 103 h 402"/>
                  <a:gd name="T70" fmla="*/ 394 w 554"/>
                  <a:gd name="T71" fmla="*/ 72 h 402"/>
                  <a:gd name="T72" fmla="*/ 438 w 554"/>
                  <a:gd name="T73" fmla="*/ 51 h 402"/>
                  <a:gd name="T74" fmla="*/ 485 w 554"/>
                  <a:gd name="T75" fmla="*/ 23 h 402"/>
                  <a:gd name="T76" fmla="*/ 533 w 554"/>
                  <a:gd name="T77" fmla="*/ 8 h 402"/>
                  <a:gd name="T78" fmla="*/ 554 w 554"/>
                  <a:gd name="T79" fmla="*/ 4 h 402"/>
                  <a:gd name="T80" fmla="*/ 536 w 554"/>
                  <a:gd name="T81" fmla="*/ 0 h 402"/>
                  <a:gd name="T82" fmla="*/ 536 w 554"/>
                  <a:gd name="T83" fmla="*/ 0 h 4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54"/>
                  <a:gd name="T127" fmla="*/ 0 h 402"/>
                  <a:gd name="T128" fmla="*/ 554 w 554"/>
                  <a:gd name="T129" fmla="*/ 402 h 4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54" h="402">
                    <a:moveTo>
                      <a:pt x="536" y="0"/>
                    </a:moveTo>
                    <a:lnTo>
                      <a:pt x="480" y="18"/>
                    </a:lnTo>
                    <a:lnTo>
                      <a:pt x="389" y="64"/>
                    </a:lnTo>
                    <a:lnTo>
                      <a:pt x="360" y="76"/>
                    </a:lnTo>
                    <a:lnTo>
                      <a:pt x="280" y="88"/>
                    </a:lnTo>
                    <a:lnTo>
                      <a:pt x="213" y="109"/>
                    </a:lnTo>
                    <a:lnTo>
                      <a:pt x="185" y="173"/>
                    </a:lnTo>
                    <a:lnTo>
                      <a:pt x="133" y="196"/>
                    </a:lnTo>
                    <a:lnTo>
                      <a:pt x="64" y="265"/>
                    </a:lnTo>
                    <a:lnTo>
                      <a:pt x="19" y="339"/>
                    </a:lnTo>
                    <a:lnTo>
                      <a:pt x="8" y="382"/>
                    </a:lnTo>
                    <a:lnTo>
                      <a:pt x="0" y="402"/>
                    </a:lnTo>
                    <a:lnTo>
                      <a:pt x="25" y="389"/>
                    </a:lnTo>
                    <a:lnTo>
                      <a:pt x="45" y="389"/>
                    </a:lnTo>
                    <a:lnTo>
                      <a:pt x="41" y="374"/>
                    </a:lnTo>
                    <a:lnTo>
                      <a:pt x="53" y="357"/>
                    </a:lnTo>
                    <a:lnTo>
                      <a:pt x="53" y="335"/>
                    </a:lnTo>
                    <a:lnTo>
                      <a:pt x="58" y="310"/>
                    </a:lnTo>
                    <a:lnTo>
                      <a:pt x="80" y="308"/>
                    </a:lnTo>
                    <a:lnTo>
                      <a:pt x="72" y="289"/>
                    </a:lnTo>
                    <a:lnTo>
                      <a:pt x="87" y="277"/>
                    </a:lnTo>
                    <a:lnTo>
                      <a:pt x="80" y="258"/>
                    </a:lnTo>
                    <a:lnTo>
                      <a:pt x="100" y="241"/>
                    </a:lnTo>
                    <a:lnTo>
                      <a:pt x="137" y="241"/>
                    </a:lnTo>
                    <a:lnTo>
                      <a:pt x="139" y="213"/>
                    </a:lnTo>
                    <a:lnTo>
                      <a:pt x="152" y="199"/>
                    </a:lnTo>
                    <a:lnTo>
                      <a:pt x="166" y="196"/>
                    </a:lnTo>
                    <a:lnTo>
                      <a:pt x="187" y="186"/>
                    </a:lnTo>
                    <a:lnTo>
                      <a:pt x="199" y="171"/>
                    </a:lnTo>
                    <a:lnTo>
                      <a:pt x="218" y="159"/>
                    </a:lnTo>
                    <a:lnTo>
                      <a:pt x="225" y="130"/>
                    </a:lnTo>
                    <a:lnTo>
                      <a:pt x="236" y="109"/>
                    </a:lnTo>
                    <a:lnTo>
                      <a:pt x="282" y="99"/>
                    </a:lnTo>
                    <a:lnTo>
                      <a:pt x="335" y="101"/>
                    </a:lnTo>
                    <a:lnTo>
                      <a:pt x="374" y="103"/>
                    </a:lnTo>
                    <a:lnTo>
                      <a:pt x="394" y="72"/>
                    </a:lnTo>
                    <a:lnTo>
                      <a:pt x="438" y="51"/>
                    </a:lnTo>
                    <a:lnTo>
                      <a:pt x="485" y="23"/>
                    </a:lnTo>
                    <a:lnTo>
                      <a:pt x="533" y="8"/>
                    </a:lnTo>
                    <a:lnTo>
                      <a:pt x="554" y="4"/>
                    </a:ln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72" name="Freeform 137"/>
              <p:cNvSpPr>
                <a:spLocks/>
              </p:cNvSpPr>
              <p:nvPr/>
            </p:nvSpPr>
            <p:spPr bwMode="auto">
              <a:xfrm>
                <a:off x="3860" y="2593"/>
                <a:ext cx="66" cy="52"/>
              </a:xfrm>
              <a:custGeom>
                <a:avLst/>
                <a:gdLst>
                  <a:gd name="T0" fmla="*/ 359 w 393"/>
                  <a:gd name="T1" fmla="*/ 0 h 309"/>
                  <a:gd name="T2" fmla="*/ 384 w 393"/>
                  <a:gd name="T3" fmla="*/ 50 h 309"/>
                  <a:gd name="T4" fmla="*/ 392 w 393"/>
                  <a:gd name="T5" fmla="*/ 89 h 309"/>
                  <a:gd name="T6" fmla="*/ 391 w 393"/>
                  <a:gd name="T7" fmla="*/ 131 h 309"/>
                  <a:gd name="T8" fmla="*/ 393 w 393"/>
                  <a:gd name="T9" fmla="*/ 185 h 309"/>
                  <a:gd name="T10" fmla="*/ 393 w 393"/>
                  <a:gd name="T11" fmla="*/ 233 h 309"/>
                  <a:gd name="T12" fmla="*/ 379 w 393"/>
                  <a:gd name="T13" fmla="*/ 187 h 309"/>
                  <a:gd name="T14" fmla="*/ 361 w 393"/>
                  <a:gd name="T15" fmla="*/ 195 h 309"/>
                  <a:gd name="T16" fmla="*/ 342 w 393"/>
                  <a:gd name="T17" fmla="*/ 184 h 309"/>
                  <a:gd name="T18" fmla="*/ 284 w 393"/>
                  <a:gd name="T19" fmla="*/ 202 h 309"/>
                  <a:gd name="T20" fmla="*/ 222 w 393"/>
                  <a:gd name="T21" fmla="*/ 207 h 309"/>
                  <a:gd name="T22" fmla="*/ 174 w 393"/>
                  <a:gd name="T23" fmla="*/ 218 h 309"/>
                  <a:gd name="T24" fmla="*/ 110 w 393"/>
                  <a:gd name="T25" fmla="*/ 257 h 309"/>
                  <a:gd name="T26" fmla="*/ 96 w 393"/>
                  <a:gd name="T27" fmla="*/ 255 h 309"/>
                  <a:gd name="T28" fmla="*/ 65 w 393"/>
                  <a:gd name="T29" fmla="*/ 275 h 309"/>
                  <a:gd name="T30" fmla="*/ 38 w 393"/>
                  <a:gd name="T31" fmla="*/ 281 h 309"/>
                  <a:gd name="T32" fmla="*/ 24 w 393"/>
                  <a:gd name="T33" fmla="*/ 309 h 309"/>
                  <a:gd name="T34" fmla="*/ 24 w 393"/>
                  <a:gd name="T35" fmla="*/ 273 h 309"/>
                  <a:gd name="T36" fmla="*/ 0 w 393"/>
                  <a:gd name="T37" fmla="*/ 262 h 309"/>
                  <a:gd name="T38" fmla="*/ 30 w 393"/>
                  <a:gd name="T39" fmla="*/ 266 h 309"/>
                  <a:gd name="T40" fmla="*/ 35 w 393"/>
                  <a:gd name="T41" fmla="*/ 252 h 309"/>
                  <a:gd name="T42" fmla="*/ 72 w 393"/>
                  <a:gd name="T43" fmla="*/ 251 h 309"/>
                  <a:gd name="T44" fmla="*/ 72 w 393"/>
                  <a:gd name="T45" fmla="*/ 212 h 309"/>
                  <a:gd name="T46" fmla="*/ 101 w 393"/>
                  <a:gd name="T47" fmla="*/ 222 h 309"/>
                  <a:gd name="T48" fmla="*/ 105 w 393"/>
                  <a:gd name="T49" fmla="*/ 206 h 309"/>
                  <a:gd name="T50" fmla="*/ 127 w 393"/>
                  <a:gd name="T51" fmla="*/ 213 h 309"/>
                  <a:gd name="T52" fmla="*/ 124 w 393"/>
                  <a:gd name="T53" fmla="*/ 193 h 309"/>
                  <a:gd name="T54" fmla="*/ 137 w 393"/>
                  <a:gd name="T55" fmla="*/ 196 h 309"/>
                  <a:gd name="T56" fmla="*/ 140 w 393"/>
                  <a:gd name="T57" fmla="*/ 177 h 309"/>
                  <a:gd name="T58" fmla="*/ 198 w 393"/>
                  <a:gd name="T59" fmla="*/ 195 h 309"/>
                  <a:gd name="T60" fmla="*/ 197 w 393"/>
                  <a:gd name="T61" fmla="*/ 151 h 309"/>
                  <a:gd name="T62" fmla="*/ 235 w 393"/>
                  <a:gd name="T63" fmla="*/ 173 h 309"/>
                  <a:gd name="T64" fmla="*/ 201 w 393"/>
                  <a:gd name="T65" fmla="*/ 95 h 309"/>
                  <a:gd name="T66" fmla="*/ 212 w 393"/>
                  <a:gd name="T67" fmla="*/ 69 h 309"/>
                  <a:gd name="T68" fmla="*/ 244 w 393"/>
                  <a:gd name="T69" fmla="*/ 85 h 309"/>
                  <a:gd name="T70" fmla="*/ 249 w 393"/>
                  <a:gd name="T71" fmla="*/ 66 h 309"/>
                  <a:gd name="T72" fmla="*/ 279 w 393"/>
                  <a:gd name="T73" fmla="*/ 86 h 309"/>
                  <a:gd name="T74" fmla="*/ 289 w 393"/>
                  <a:gd name="T75" fmla="*/ 146 h 309"/>
                  <a:gd name="T76" fmla="*/ 303 w 393"/>
                  <a:gd name="T77" fmla="*/ 132 h 309"/>
                  <a:gd name="T78" fmla="*/ 308 w 393"/>
                  <a:gd name="T79" fmla="*/ 72 h 309"/>
                  <a:gd name="T80" fmla="*/ 323 w 393"/>
                  <a:gd name="T81" fmla="*/ 108 h 309"/>
                  <a:gd name="T82" fmla="*/ 336 w 393"/>
                  <a:gd name="T83" fmla="*/ 80 h 309"/>
                  <a:gd name="T84" fmla="*/ 340 w 393"/>
                  <a:gd name="T85" fmla="*/ 30 h 309"/>
                  <a:gd name="T86" fmla="*/ 354 w 393"/>
                  <a:gd name="T87" fmla="*/ 52 h 309"/>
                  <a:gd name="T88" fmla="*/ 359 w 393"/>
                  <a:gd name="T89" fmla="*/ 23 h 309"/>
                  <a:gd name="T90" fmla="*/ 359 w 393"/>
                  <a:gd name="T91" fmla="*/ 0 h 309"/>
                  <a:gd name="T92" fmla="*/ 359 w 393"/>
                  <a:gd name="T93" fmla="*/ 0 h 30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3"/>
                  <a:gd name="T142" fmla="*/ 0 h 309"/>
                  <a:gd name="T143" fmla="*/ 393 w 393"/>
                  <a:gd name="T144" fmla="*/ 309 h 30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3" h="309">
                    <a:moveTo>
                      <a:pt x="359" y="0"/>
                    </a:moveTo>
                    <a:lnTo>
                      <a:pt x="384" y="50"/>
                    </a:lnTo>
                    <a:lnTo>
                      <a:pt x="392" y="89"/>
                    </a:lnTo>
                    <a:lnTo>
                      <a:pt x="391" y="131"/>
                    </a:lnTo>
                    <a:lnTo>
                      <a:pt x="393" y="185"/>
                    </a:lnTo>
                    <a:lnTo>
                      <a:pt x="393" y="233"/>
                    </a:lnTo>
                    <a:lnTo>
                      <a:pt x="379" y="187"/>
                    </a:lnTo>
                    <a:lnTo>
                      <a:pt x="361" y="195"/>
                    </a:lnTo>
                    <a:lnTo>
                      <a:pt x="342" y="184"/>
                    </a:lnTo>
                    <a:lnTo>
                      <a:pt x="284" y="202"/>
                    </a:lnTo>
                    <a:lnTo>
                      <a:pt x="222" y="207"/>
                    </a:lnTo>
                    <a:lnTo>
                      <a:pt x="174" y="218"/>
                    </a:lnTo>
                    <a:lnTo>
                      <a:pt x="110" y="257"/>
                    </a:lnTo>
                    <a:lnTo>
                      <a:pt x="96" y="255"/>
                    </a:lnTo>
                    <a:lnTo>
                      <a:pt x="65" y="275"/>
                    </a:lnTo>
                    <a:lnTo>
                      <a:pt x="38" y="281"/>
                    </a:lnTo>
                    <a:lnTo>
                      <a:pt x="24" y="309"/>
                    </a:lnTo>
                    <a:lnTo>
                      <a:pt x="24" y="273"/>
                    </a:lnTo>
                    <a:lnTo>
                      <a:pt x="0" y="262"/>
                    </a:lnTo>
                    <a:lnTo>
                      <a:pt x="30" y="266"/>
                    </a:lnTo>
                    <a:lnTo>
                      <a:pt x="35" y="252"/>
                    </a:lnTo>
                    <a:lnTo>
                      <a:pt x="72" y="251"/>
                    </a:lnTo>
                    <a:lnTo>
                      <a:pt x="72" y="212"/>
                    </a:lnTo>
                    <a:lnTo>
                      <a:pt x="101" y="222"/>
                    </a:lnTo>
                    <a:lnTo>
                      <a:pt x="105" y="206"/>
                    </a:lnTo>
                    <a:lnTo>
                      <a:pt x="127" y="213"/>
                    </a:lnTo>
                    <a:lnTo>
                      <a:pt x="124" y="193"/>
                    </a:lnTo>
                    <a:lnTo>
                      <a:pt x="137" y="196"/>
                    </a:lnTo>
                    <a:lnTo>
                      <a:pt x="140" y="177"/>
                    </a:lnTo>
                    <a:lnTo>
                      <a:pt x="198" y="195"/>
                    </a:lnTo>
                    <a:lnTo>
                      <a:pt x="197" y="151"/>
                    </a:lnTo>
                    <a:lnTo>
                      <a:pt x="235" y="173"/>
                    </a:lnTo>
                    <a:lnTo>
                      <a:pt x="201" y="95"/>
                    </a:lnTo>
                    <a:lnTo>
                      <a:pt x="212" y="69"/>
                    </a:lnTo>
                    <a:lnTo>
                      <a:pt x="244" y="85"/>
                    </a:lnTo>
                    <a:lnTo>
                      <a:pt x="249" y="66"/>
                    </a:lnTo>
                    <a:lnTo>
                      <a:pt x="279" y="86"/>
                    </a:lnTo>
                    <a:lnTo>
                      <a:pt x="289" y="146"/>
                    </a:lnTo>
                    <a:lnTo>
                      <a:pt x="303" y="132"/>
                    </a:lnTo>
                    <a:lnTo>
                      <a:pt x="308" y="72"/>
                    </a:lnTo>
                    <a:lnTo>
                      <a:pt x="323" y="108"/>
                    </a:lnTo>
                    <a:lnTo>
                      <a:pt x="336" y="80"/>
                    </a:lnTo>
                    <a:lnTo>
                      <a:pt x="340" y="30"/>
                    </a:lnTo>
                    <a:lnTo>
                      <a:pt x="354" y="52"/>
                    </a:lnTo>
                    <a:lnTo>
                      <a:pt x="359" y="23"/>
                    </a:lnTo>
                    <a:lnTo>
                      <a:pt x="3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73" name="Freeform 138"/>
              <p:cNvSpPr>
                <a:spLocks/>
              </p:cNvSpPr>
              <p:nvPr/>
            </p:nvSpPr>
            <p:spPr bwMode="auto">
              <a:xfrm>
                <a:off x="3883" y="2604"/>
                <a:ext cx="9" cy="19"/>
              </a:xfrm>
              <a:custGeom>
                <a:avLst/>
                <a:gdLst>
                  <a:gd name="T0" fmla="*/ 13 w 58"/>
                  <a:gd name="T1" fmla="*/ 0 h 114"/>
                  <a:gd name="T2" fmla="*/ 45 w 58"/>
                  <a:gd name="T3" fmla="*/ 46 h 114"/>
                  <a:gd name="T4" fmla="*/ 58 w 58"/>
                  <a:gd name="T5" fmla="*/ 79 h 114"/>
                  <a:gd name="T6" fmla="*/ 54 w 58"/>
                  <a:gd name="T7" fmla="*/ 114 h 114"/>
                  <a:gd name="T8" fmla="*/ 29 w 58"/>
                  <a:gd name="T9" fmla="*/ 87 h 114"/>
                  <a:gd name="T10" fmla="*/ 3 w 58"/>
                  <a:gd name="T11" fmla="*/ 63 h 114"/>
                  <a:gd name="T12" fmla="*/ 2 w 58"/>
                  <a:gd name="T13" fmla="*/ 45 h 114"/>
                  <a:gd name="T14" fmla="*/ 0 w 58"/>
                  <a:gd name="T15" fmla="*/ 27 h 114"/>
                  <a:gd name="T16" fmla="*/ 13 w 58"/>
                  <a:gd name="T17" fmla="*/ 0 h 114"/>
                  <a:gd name="T18" fmla="*/ 13 w 58"/>
                  <a:gd name="T19" fmla="*/ 0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"/>
                  <a:gd name="T31" fmla="*/ 0 h 114"/>
                  <a:gd name="T32" fmla="*/ 58 w 58"/>
                  <a:gd name="T33" fmla="*/ 114 h 1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" h="114">
                    <a:moveTo>
                      <a:pt x="13" y="0"/>
                    </a:moveTo>
                    <a:lnTo>
                      <a:pt x="45" y="46"/>
                    </a:lnTo>
                    <a:lnTo>
                      <a:pt x="58" y="79"/>
                    </a:lnTo>
                    <a:lnTo>
                      <a:pt x="54" y="114"/>
                    </a:lnTo>
                    <a:lnTo>
                      <a:pt x="29" y="87"/>
                    </a:lnTo>
                    <a:lnTo>
                      <a:pt x="3" y="63"/>
                    </a:lnTo>
                    <a:lnTo>
                      <a:pt x="2" y="45"/>
                    </a:lnTo>
                    <a:lnTo>
                      <a:pt x="0" y="2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74" name="Freeform 139"/>
              <p:cNvSpPr>
                <a:spLocks/>
              </p:cNvSpPr>
              <p:nvPr/>
            </p:nvSpPr>
            <p:spPr bwMode="auto">
              <a:xfrm>
                <a:off x="3870" y="2613"/>
                <a:ext cx="11" cy="17"/>
              </a:xfrm>
              <a:custGeom>
                <a:avLst/>
                <a:gdLst>
                  <a:gd name="T0" fmla="*/ 4 w 68"/>
                  <a:gd name="T1" fmla="*/ 0 h 100"/>
                  <a:gd name="T2" fmla="*/ 22 w 68"/>
                  <a:gd name="T3" fmla="*/ 5 h 100"/>
                  <a:gd name="T4" fmla="*/ 43 w 68"/>
                  <a:gd name="T5" fmla="*/ 20 h 100"/>
                  <a:gd name="T6" fmla="*/ 65 w 68"/>
                  <a:gd name="T7" fmla="*/ 47 h 100"/>
                  <a:gd name="T8" fmla="*/ 68 w 68"/>
                  <a:gd name="T9" fmla="*/ 64 h 100"/>
                  <a:gd name="T10" fmla="*/ 55 w 68"/>
                  <a:gd name="T11" fmla="*/ 60 h 100"/>
                  <a:gd name="T12" fmla="*/ 62 w 68"/>
                  <a:gd name="T13" fmla="*/ 100 h 100"/>
                  <a:gd name="T14" fmla="*/ 48 w 68"/>
                  <a:gd name="T15" fmla="*/ 87 h 100"/>
                  <a:gd name="T16" fmla="*/ 0 w 68"/>
                  <a:gd name="T17" fmla="*/ 39 h 100"/>
                  <a:gd name="T18" fmla="*/ 0 w 68"/>
                  <a:gd name="T19" fmla="*/ 28 h 100"/>
                  <a:gd name="T20" fmla="*/ 39 w 68"/>
                  <a:gd name="T21" fmla="*/ 58 h 100"/>
                  <a:gd name="T22" fmla="*/ 40 w 68"/>
                  <a:gd name="T23" fmla="*/ 47 h 100"/>
                  <a:gd name="T24" fmla="*/ 26 w 68"/>
                  <a:gd name="T25" fmla="*/ 25 h 100"/>
                  <a:gd name="T26" fmla="*/ 4 w 68"/>
                  <a:gd name="T27" fmla="*/ 0 h 100"/>
                  <a:gd name="T28" fmla="*/ 4 w 68"/>
                  <a:gd name="T29" fmla="*/ 0 h 1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8"/>
                  <a:gd name="T46" fmla="*/ 0 h 100"/>
                  <a:gd name="T47" fmla="*/ 68 w 68"/>
                  <a:gd name="T48" fmla="*/ 100 h 1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8" h="100">
                    <a:moveTo>
                      <a:pt x="4" y="0"/>
                    </a:moveTo>
                    <a:lnTo>
                      <a:pt x="22" y="5"/>
                    </a:lnTo>
                    <a:lnTo>
                      <a:pt x="43" y="20"/>
                    </a:lnTo>
                    <a:lnTo>
                      <a:pt x="65" y="47"/>
                    </a:lnTo>
                    <a:lnTo>
                      <a:pt x="68" y="64"/>
                    </a:lnTo>
                    <a:lnTo>
                      <a:pt x="55" y="60"/>
                    </a:lnTo>
                    <a:lnTo>
                      <a:pt x="62" y="100"/>
                    </a:lnTo>
                    <a:lnTo>
                      <a:pt x="48" y="87"/>
                    </a:lnTo>
                    <a:lnTo>
                      <a:pt x="0" y="39"/>
                    </a:lnTo>
                    <a:lnTo>
                      <a:pt x="0" y="28"/>
                    </a:lnTo>
                    <a:lnTo>
                      <a:pt x="39" y="58"/>
                    </a:lnTo>
                    <a:lnTo>
                      <a:pt x="40" y="47"/>
                    </a:lnTo>
                    <a:lnTo>
                      <a:pt x="26" y="25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75" name="Freeform 140"/>
              <p:cNvSpPr>
                <a:spLocks/>
              </p:cNvSpPr>
              <p:nvPr/>
            </p:nvSpPr>
            <p:spPr bwMode="auto">
              <a:xfrm>
                <a:off x="3876" y="2608"/>
                <a:ext cx="9" cy="13"/>
              </a:xfrm>
              <a:custGeom>
                <a:avLst/>
                <a:gdLst>
                  <a:gd name="T0" fmla="*/ 0 w 54"/>
                  <a:gd name="T1" fmla="*/ 0 h 81"/>
                  <a:gd name="T2" fmla="*/ 3 w 54"/>
                  <a:gd name="T3" fmla="*/ 25 h 81"/>
                  <a:gd name="T4" fmla="*/ 15 w 54"/>
                  <a:gd name="T5" fmla="*/ 41 h 81"/>
                  <a:gd name="T6" fmla="*/ 29 w 54"/>
                  <a:gd name="T7" fmla="*/ 66 h 81"/>
                  <a:gd name="T8" fmla="*/ 54 w 54"/>
                  <a:gd name="T9" fmla="*/ 81 h 81"/>
                  <a:gd name="T10" fmla="*/ 28 w 54"/>
                  <a:gd name="T11" fmla="*/ 40 h 81"/>
                  <a:gd name="T12" fmla="*/ 14 w 54"/>
                  <a:gd name="T13" fmla="*/ 21 h 81"/>
                  <a:gd name="T14" fmla="*/ 0 w 54"/>
                  <a:gd name="T15" fmla="*/ 0 h 81"/>
                  <a:gd name="T16" fmla="*/ 0 w 54"/>
                  <a:gd name="T17" fmla="*/ 0 h 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4"/>
                  <a:gd name="T28" fmla="*/ 0 h 81"/>
                  <a:gd name="T29" fmla="*/ 54 w 54"/>
                  <a:gd name="T30" fmla="*/ 81 h 8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4" h="81">
                    <a:moveTo>
                      <a:pt x="0" y="0"/>
                    </a:moveTo>
                    <a:lnTo>
                      <a:pt x="3" y="25"/>
                    </a:lnTo>
                    <a:lnTo>
                      <a:pt x="15" y="41"/>
                    </a:lnTo>
                    <a:lnTo>
                      <a:pt x="29" y="66"/>
                    </a:lnTo>
                    <a:lnTo>
                      <a:pt x="54" y="81"/>
                    </a:lnTo>
                    <a:lnTo>
                      <a:pt x="28" y="40"/>
                    </a:lnTo>
                    <a:lnTo>
                      <a:pt x="14" y="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76" name="Freeform 141"/>
              <p:cNvSpPr>
                <a:spLocks/>
              </p:cNvSpPr>
              <p:nvPr/>
            </p:nvSpPr>
            <p:spPr bwMode="auto">
              <a:xfrm>
                <a:off x="3923" y="2631"/>
                <a:ext cx="75" cy="39"/>
              </a:xfrm>
              <a:custGeom>
                <a:avLst/>
                <a:gdLst>
                  <a:gd name="T0" fmla="*/ 11 w 449"/>
                  <a:gd name="T1" fmla="*/ 0 h 235"/>
                  <a:gd name="T2" fmla="*/ 0 w 449"/>
                  <a:gd name="T3" fmla="*/ 67 h 235"/>
                  <a:gd name="T4" fmla="*/ 11 w 449"/>
                  <a:gd name="T5" fmla="*/ 116 h 235"/>
                  <a:gd name="T6" fmla="*/ 8 w 449"/>
                  <a:gd name="T7" fmla="*/ 162 h 235"/>
                  <a:gd name="T8" fmla="*/ 5 w 449"/>
                  <a:gd name="T9" fmla="*/ 181 h 235"/>
                  <a:gd name="T10" fmla="*/ 25 w 449"/>
                  <a:gd name="T11" fmla="*/ 197 h 235"/>
                  <a:gd name="T12" fmla="*/ 50 w 449"/>
                  <a:gd name="T13" fmla="*/ 213 h 235"/>
                  <a:gd name="T14" fmla="*/ 164 w 449"/>
                  <a:gd name="T15" fmla="*/ 211 h 235"/>
                  <a:gd name="T16" fmla="*/ 253 w 449"/>
                  <a:gd name="T17" fmla="*/ 235 h 235"/>
                  <a:gd name="T18" fmla="*/ 310 w 449"/>
                  <a:gd name="T19" fmla="*/ 235 h 235"/>
                  <a:gd name="T20" fmla="*/ 362 w 449"/>
                  <a:gd name="T21" fmla="*/ 225 h 235"/>
                  <a:gd name="T22" fmla="*/ 443 w 449"/>
                  <a:gd name="T23" fmla="*/ 221 h 235"/>
                  <a:gd name="T24" fmla="*/ 449 w 449"/>
                  <a:gd name="T25" fmla="*/ 193 h 235"/>
                  <a:gd name="T26" fmla="*/ 383 w 449"/>
                  <a:gd name="T27" fmla="*/ 199 h 235"/>
                  <a:gd name="T28" fmla="*/ 264 w 449"/>
                  <a:gd name="T29" fmla="*/ 211 h 235"/>
                  <a:gd name="T30" fmla="*/ 272 w 449"/>
                  <a:gd name="T31" fmla="*/ 189 h 235"/>
                  <a:gd name="T32" fmla="*/ 210 w 449"/>
                  <a:gd name="T33" fmla="*/ 197 h 235"/>
                  <a:gd name="T34" fmla="*/ 190 w 449"/>
                  <a:gd name="T35" fmla="*/ 186 h 235"/>
                  <a:gd name="T36" fmla="*/ 134 w 449"/>
                  <a:gd name="T37" fmla="*/ 195 h 235"/>
                  <a:gd name="T38" fmla="*/ 187 w 449"/>
                  <a:gd name="T39" fmla="*/ 168 h 235"/>
                  <a:gd name="T40" fmla="*/ 219 w 449"/>
                  <a:gd name="T41" fmla="*/ 153 h 235"/>
                  <a:gd name="T42" fmla="*/ 276 w 449"/>
                  <a:gd name="T43" fmla="*/ 154 h 235"/>
                  <a:gd name="T44" fmla="*/ 310 w 449"/>
                  <a:gd name="T45" fmla="*/ 136 h 235"/>
                  <a:gd name="T46" fmla="*/ 347 w 449"/>
                  <a:gd name="T47" fmla="*/ 138 h 235"/>
                  <a:gd name="T48" fmla="*/ 316 w 449"/>
                  <a:gd name="T49" fmla="*/ 121 h 235"/>
                  <a:gd name="T50" fmla="*/ 246 w 449"/>
                  <a:gd name="T51" fmla="*/ 124 h 235"/>
                  <a:gd name="T52" fmla="*/ 137 w 449"/>
                  <a:gd name="T53" fmla="*/ 126 h 235"/>
                  <a:gd name="T54" fmla="*/ 70 w 449"/>
                  <a:gd name="T55" fmla="*/ 142 h 235"/>
                  <a:gd name="T56" fmla="*/ 144 w 449"/>
                  <a:gd name="T57" fmla="*/ 156 h 235"/>
                  <a:gd name="T58" fmla="*/ 112 w 449"/>
                  <a:gd name="T59" fmla="*/ 176 h 235"/>
                  <a:gd name="T60" fmla="*/ 58 w 449"/>
                  <a:gd name="T61" fmla="*/ 167 h 235"/>
                  <a:gd name="T62" fmla="*/ 30 w 449"/>
                  <a:gd name="T63" fmla="*/ 122 h 235"/>
                  <a:gd name="T64" fmla="*/ 69 w 449"/>
                  <a:gd name="T65" fmla="*/ 122 h 235"/>
                  <a:gd name="T66" fmla="*/ 45 w 449"/>
                  <a:gd name="T67" fmla="*/ 93 h 235"/>
                  <a:gd name="T68" fmla="*/ 16 w 449"/>
                  <a:gd name="T69" fmla="*/ 68 h 235"/>
                  <a:gd name="T70" fmla="*/ 11 w 449"/>
                  <a:gd name="T71" fmla="*/ 0 h 235"/>
                  <a:gd name="T72" fmla="*/ 11 w 449"/>
                  <a:gd name="T73" fmla="*/ 0 h 2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49"/>
                  <a:gd name="T112" fmla="*/ 0 h 235"/>
                  <a:gd name="T113" fmla="*/ 449 w 449"/>
                  <a:gd name="T114" fmla="*/ 235 h 23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49" h="235">
                    <a:moveTo>
                      <a:pt x="11" y="0"/>
                    </a:moveTo>
                    <a:lnTo>
                      <a:pt x="0" y="67"/>
                    </a:lnTo>
                    <a:lnTo>
                      <a:pt x="11" y="116"/>
                    </a:lnTo>
                    <a:lnTo>
                      <a:pt x="8" y="162"/>
                    </a:lnTo>
                    <a:lnTo>
                      <a:pt x="5" y="181"/>
                    </a:lnTo>
                    <a:lnTo>
                      <a:pt x="25" y="197"/>
                    </a:lnTo>
                    <a:lnTo>
                      <a:pt x="50" y="213"/>
                    </a:lnTo>
                    <a:lnTo>
                      <a:pt x="164" y="211"/>
                    </a:lnTo>
                    <a:lnTo>
                      <a:pt x="253" y="235"/>
                    </a:lnTo>
                    <a:lnTo>
                      <a:pt x="310" y="235"/>
                    </a:lnTo>
                    <a:lnTo>
                      <a:pt x="362" y="225"/>
                    </a:lnTo>
                    <a:lnTo>
                      <a:pt x="443" y="221"/>
                    </a:lnTo>
                    <a:lnTo>
                      <a:pt x="449" y="193"/>
                    </a:lnTo>
                    <a:lnTo>
                      <a:pt x="383" y="199"/>
                    </a:lnTo>
                    <a:lnTo>
                      <a:pt x="264" y="211"/>
                    </a:lnTo>
                    <a:lnTo>
                      <a:pt x="272" y="189"/>
                    </a:lnTo>
                    <a:lnTo>
                      <a:pt x="210" y="197"/>
                    </a:lnTo>
                    <a:lnTo>
                      <a:pt x="190" y="186"/>
                    </a:lnTo>
                    <a:lnTo>
                      <a:pt x="134" y="195"/>
                    </a:lnTo>
                    <a:lnTo>
                      <a:pt x="187" y="168"/>
                    </a:lnTo>
                    <a:lnTo>
                      <a:pt x="219" y="153"/>
                    </a:lnTo>
                    <a:lnTo>
                      <a:pt x="276" y="154"/>
                    </a:lnTo>
                    <a:lnTo>
                      <a:pt x="310" y="136"/>
                    </a:lnTo>
                    <a:lnTo>
                      <a:pt x="347" y="138"/>
                    </a:lnTo>
                    <a:lnTo>
                      <a:pt x="316" y="121"/>
                    </a:lnTo>
                    <a:lnTo>
                      <a:pt x="246" y="124"/>
                    </a:lnTo>
                    <a:lnTo>
                      <a:pt x="137" y="126"/>
                    </a:lnTo>
                    <a:lnTo>
                      <a:pt x="70" y="142"/>
                    </a:lnTo>
                    <a:lnTo>
                      <a:pt x="144" y="156"/>
                    </a:lnTo>
                    <a:lnTo>
                      <a:pt x="112" y="176"/>
                    </a:lnTo>
                    <a:lnTo>
                      <a:pt x="58" y="167"/>
                    </a:lnTo>
                    <a:lnTo>
                      <a:pt x="30" y="122"/>
                    </a:lnTo>
                    <a:lnTo>
                      <a:pt x="69" y="122"/>
                    </a:lnTo>
                    <a:lnTo>
                      <a:pt x="45" y="93"/>
                    </a:lnTo>
                    <a:lnTo>
                      <a:pt x="16" y="6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77" name="Freeform 142"/>
              <p:cNvSpPr>
                <a:spLocks/>
              </p:cNvSpPr>
              <p:nvPr/>
            </p:nvSpPr>
            <p:spPr bwMode="auto">
              <a:xfrm>
                <a:off x="3976" y="2619"/>
                <a:ext cx="33" cy="46"/>
              </a:xfrm>
              <a:custGeom>
                <a:avLst/>
                <a:gdLst>
                  <a:gd name="T0" fmla="*/ 52 w 202"/>
                  <a:gd name="T1" fmla="*/ 186 h 277"/>
                  <a:gd name="T2" fmla="*/ 91 w 202"/>
                  <a:gd name="T3" fmla="*/ 154 h 277"/>
                  <a:gd name="T4" fmla="*/ 113 w 202"/>
                  <a:gd name="T5" fmla="*/ 138 h 277"/>
                  <a:gd name="T6" fmla="*/ 128 w 202"/>
                  <a:gd name="T7" fmla="*/ 119 h 277"/>
                  <a:gd name="T8" fmla="*/ 155 w 202"/>
                  <a:gd name="T9" fmla="*/ 89 h 277"/>
                  <a:gd name="T10" fmla="*/ 180 w 202"/>
                  <a:gd name="T11" fmla="*/ 43 h 277"/>
                  <a:gd name="T12" fmla="*/ 202 w 202"/>
                  <a:gd name="T13" fmla="*/ 0 h 277"/>
                  <a:gd name="T14" fmla="*/ 177 w 202"/>
                  <a:gd name="T15" fmla="*/ 76 h 277"/>
                  <a:gd name="T16" fmla="*/ 146 w 202"/>
                  <a:gd name="T17" fmla="*/ 132 h 277"/>
                  <a:gd name="T18" fmla="*/ 128 w 202"/>
                  <a:gd name="T19" fmla="*/ 153 h 277"/>
                  <a:gd name="T20" fmla="*/ 135 w 202"/>
                  <a:gd name="T21" fmla="*/ 168 h 277"/>
                  <a:gd name="T22" fmla="*/ 148 w 202"/>
                  <a:gd name="T23" fmla="*/ 203 h 277"/>
                  <a:gd name="T24" fmla="*/ 138 w 202"/>
                  <a:gd name="T25" fmla="*/ 222 h 277"/>
                  <a:gd name="T26" fmla="*/ 152 w 202"/>
                  <a:gd name="T27" fmla="*/ 242 h 277"/>
                  <a:gd name="T28" fmla="*/ 137 w 202"/>
                  <a:gd name="T29" fmla="*/ 277 h 277"/>
                  <a:gd name="T30" fmla="*/ 109 w 202"/>
                  <a:gd name="T31" fmla="*/ 253 h 277"/>
                  <a:gd name="T32" fmla="*/ 0 w 202"/>
                  <a:gd name="T33" fmla="*/ 249 h 277"/>
                  <a:gd name="T34" fmla="*/ 57 w 202"/>
                  <a:gd name="T35" fmla="*/ 227 h 277"/>
                  <a:gd name="T36" fmla="*/ 116 w 202"/>
                  <a:gd name="T37" fmla="*/ 218 h 277"/>
                  <a:gd name="T38" fmla="*/ 123 w 202"/>
                  <a:gd name="T39" fmla="*/ 193 h 277"/>
                  <a:gd name="T40" fmla="*/ 52 w 202"/>
                  <a:gd name="T41" fmla="*/ 186 h 277"/>
                  <a:gd name="T42" fmla="*/ 52 w 202"/>
                  <a:gd name="T43" fmla="*/ 186 h 2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2"/>
                  <a:gd name="T67" fmla="*/ 0 h 277"/>
                  <a:gd name="T68" fmla="*/ 202 w 202"/>
                  <a:gd name="T69" fmla="*/ 277 h 2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2" h="277">
                    <a:moveTo>
                      <a:pt x="52" y="186"/>
                    </a:moveTo>
                    <a:lnTo>
                      <a:pt x="91" y="154"/>
                    </a:lnTo>
                    <a:lnTo>
                      <a:pt x="113" y="138"/>
                    </a:lnTo>
                    <a:lnTo>
                      <a:pt x="128" y="119"/>
                    </a:lnTo>
                    <a:lnTo>
                      <a:pt x="155" y="89"/>
                    </a:lnTo>
                    <a:lnTo>
                      <a:pt x="180" y="43"/>
                    </a:lnTo>
                    <a:lnTo>
                      <a:pt x="202" y="0"/>
                    </a:lnTo>
                    <a:lnTo>
                      <a:pt x="177" y="76"/>
                    </a:lnTo>
                    <a:lnTo>
                      <a:pt x="146" y="132"/>
                    </a:lnTo>
                    <a:lnTo>
                      <a:pt x="128" y="153"/>
                    </a:lnTo>
                    <a:lnTo>
                      <a:pt x="135" y="168"/>
                    </a:lnTo>
                    <a:lnTo>
                      <a:pt x="148" y="203"/>
                    </a:lnTo>
                    <a:lnTo>
                      <a:pt x="138" y="222"/>
                    </a:lnTo>
                    <a:lnTo>
                      <a:pt x="152" y="242"/>
                    </a:lnTo>
                    <a:lnTo>
                      <a:pt x="137" y="277"/>
                    </a:lnTo>
                    <a:lnTo>
                      <a:pt x="109" y="253"/>
                    </a:lnTo>
                    <a:lnTo>
                      <a:pt x="0" y="249"/>
                    </a:lnTo>
                    <a:lnTo>
                      <a:pt x="57" y="227"/>
                    </a:lnTo>
                    <a:lnTo>
                      <a:pt x="116" y="218"/>
                    </a:lnTo>
                    <a:lnTo>
                      <a:pt x="123" y="193"/>
                    </a:lnTo>
                    <a:lnTo>
                      <a:pt x="52" y="18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78" name="Freeform 143"/>
              <p:cNvSpPr>
                <a:spLocks/>
              </p:cNvSpPr>
              <p:nvPr/>
            </p:nvSpPr>
            <p:spPr bwMode="auto">
              <a:xfrm>
                <a:off x="3894" y="2589"/>
                <a:ext cx="19" cy="17"/>
              </a:xfrm>
              <a:custGeom>
                <a:avLst/>
                <a:gdLst>
                  <a:gd name="T0" fmla="*/ 0 w 113"/>
                  <a:gd name="T1" fmla="*/ 1 h 99"/>
                  <a:gd name="T2" fmla="*/ 38 w 113"/>
                  <a:gd name="T3" fmla="*/ 43 h 99"/>
                  <a:gd name="T4" fmla="*/ 81 w 113"/>
                  <a:gd name="T5" fmla="*/ 99 h 99"/>
                  <a:gd name="T6" fmla="*/ 68 w 113"/>
                  <a:gd name="T7" fmla="*/ 57 h 99"/>
                  <a:gd name="T8" fmla="*/ 106 w 113"/>
                  <a:gd name="T9" fmla="*/ 84 h 99"/>
                  <a:gd name="T10" fmla="*/ 93 w 113"/>
                  <a:gd name="T11" fmla="*/ 53 h 99"/>
                  <a:gd name="T12" fmla="*/ 113 w 113"/>
                  <a:gd name="T13" fmla="*/ 60 h 99"/>
                  <a:gd name="T14" fmla="*/ 100 w 113"/>
                  <a:gd name="T15" fmla="*/ 38 h 99"/>
                  <a:gd name="T16" fmla="*/ 81 w 113"/>
                  <a:gd name="T17" fmla="*/ 12 h 99"/>
                  <a:gd name="T18" fmla="*/ 53 w 113"/>
                  <a:gd name="T19" fmla="*/ 0 h 99"/>
                  <a:gd name="T20" fmla="*/ 54 w 113"/>
                  <a:gd name="T21" fmla="*/ 31 h 99"/>
                  <a:gd name="T22" fmla="*/ 29 w 113"/>
                  <a:gd name="T23" fmla="*/ 9 h 99"/>
                  <a:gd name="T24" fmla="*/ 0 w 113"/>
                  <a:gd name="T25" fmla="*/ 1 h 99"/>
                  <a:gd name="T26" fmla="*/ 0 w 113"/>
                  <a:gd name="T27" fmla="*/ 1 h 9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3"/>
                  <a:gd name="T43" fmla="*/ 0 h 99"/>
                  <a:gd name="T44" fmla="*/ 113 w 113"/>
                  <a:gd name="T45" fmla="*/ 99 h 9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3" h="99">
                    <a:moveTo>
                      <a:pt x="0" y="1"/>
                    </a:moveTo>
                    <a:lnTo>
                      <a:pt x="38" y="43"/>
                    </a:lnTo>
                    <a:lnTo>
                      <a:pt x="81" y="99"/>
                    </a:lnTo>
                    <a:lnTo>
                      <a:pt x="68" y="57"/>
                    </a:lnTo>
                    <a:lnTo>
                      <a:pt x="106" y="84"/>
                    </a:lnTo>
                    <a:lnTo>
                      <a:pt x="93" y="53"/>
                    </a:lnTo>
                    <a:lnTo>
                      <a:pt x="113" y="60"/>
                    </a:lnTo>
                    <a:lnTo>
                      <a:pt x="100" y="38"/>
                    </a:lnTo>
                    <a:lnTo>
                      <a:pt x="81" y="12"/>
                    </a:lnTo>
                    <a:lnTo>
                      <a:pt x="53" y="0"/>
                    </a:lnTo>
                    <a:lnTo>
                      <a:pt x="54" y="31"/>
                    </a:lnTo>
                    <a:lnTo>
                      <a:pt x="29" y="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79" name="Freeform 144"/>
              <p:cNvSpPr>
                <a:spLocks/>
              </p:cNvSpPr>
              <p:nvPr/>
            </p:nvSpPr>
            <p:spPr bwMode="auto">
              <a:xfrm>
                <a:off x="3966" y="2568"/>
                <a:ext cx="14" cy="6"/>
              </a:xfrm>
              <a:custGeom>
                <a:avLst/>
                <a:gdLst>
                  <a:gd name="T0" fmla="*/ 0 w 83"/>
                  <a:gd name="T1" fmla="*/ 3 h 37"/>
                  <a:gd name="T2" fmla="*/ 41 w 83"/>
                  <a:gd name="T3" fmla="*/ 37 h 37"/>
                  <a:gd name="T4" fmla="*/ 50 w 83"/>
                  <a:gd name="T5" fmla="*/ 28 h 37"/>
                  <a:gd name="T6" fmla="*/ 58 w 83"/>
                  <a:gd name="T7" fmla="*/ 23 h 37"/>
                  <a:gd name="T8" fmla="*/ 67 w 83"/>
                  <a:gd name="T9" fmla="*/ 18 h 37"/>
                  <a:gd name="T10" fmla="*/ 75 w 83"/>
                  <a:gd name="T11" fmla="*/ 17 h 37"/>
                  <a:gd name="T12" fmla="*/ 83 w 83"/>
                  <a:gd name="T13" fmla="*/ 17 h 37"/>
                  <a:gd name="T14" fmla="*/ 77 w 83"/>
                  <a:gd name="T15" fmla="*/ 15 h 37"/>
                  <a:gd name="T16" fmla="*/ 69 w 83"/>
                  <a:gd name="T17" fmla="*/ 15 h 37"/>
                  <a:gd name="T18" fmla="*/ 60 w 83"/>
                  <a:gd name="T19" fmla="*/ 17 h 37"/>
                  <a:gd name="T20" fmla="*/ 52 w 83"/>
                  <a:gd name="T21" fmla="*/ 22 h 37"/>
                  <a:gd name="T22" fmla="*/ 44 w 83"/>
                  <a:gd name="T23" fmla="*/ 28 h 37"/>
                  <a:gd name="T24" fmla="*/ 6 w 83"/>
                  <a:gd name="T25" fmla="*/ 0 h 37"/>
                  <a:gd name="T26" fmla="*/ 0 w 83"/>
                  <a:gd name="T27" fmla="*/ 3 h 37"/>
                  <a:gd name="T28" fmla="*/ 0 w 83"/>
                  <a:gd name="T29" fmla="*/ 3 h 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3"/>
                  <a:gd name="T46" fmla="*/ 0 h 37"/>
                  <a:gd name="T47" fmla="*/ 83 w 83"/>
                  <a:gd name="T48" fmla="*/ 37 h 3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3" h="37">
                    <a:moveTo>
                      <a:pt x="0" y="3"/>
                    </a:moveTo>
                    <a:lnTo>
                      <a:pt x="41" y="37"/>
                    </a:lnTo>
                    <a:lnTo>
                      <a:pt x="50" y="28"/>
                    </a:lnTo>
                    <a:lnTo>
                      <a:pt x="58" y="23"/>
                    </a:lnTo>
                    <a:lnTo>
                      <a:pt x="67" y="18"/>
                    </a:lnTo>
                    <a:lnTo>
                      <a:pt x="75" y="17"/>
                    </a:lnTo>
                    <a:lnTo>
                      <a:pt x="83" y="17"/>
                    </a:lnTo>
                    <a:lnTo>
                      <a:pt x="77" y="15"/>
                    </a:lnTo>
                    <a:lnTo>
                      <a:pt x="69" y="15"/>
                    </a:lnTo>
                    <a:lnTo>
                      <a:pt x="60" y="17"/>
                    </a:lnTo>
                    <a:lnTo>
                      <a:pt x="52" y="22"/>
                    </a:lnTo>
                    <a:lnTo>
                      <a:pt x="44" y="28"/>
                    </a:lnTo>
                    <a:lnTo>
                      <a:pt x="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80" name="Freeform 145"/>
              <p:cNvSpPr>
                <a:spLocks/>
              </p:cNvSpPr>
              <p:nvPr/>
            </p:nvSpPr>
            <p:spPr bwMode="auto">
              <a:xfrm>
                <a:off x="3974" y="2572"/>
                <a:ext cx="11" cy="9"/>
              </a:xfrm>
              <a:custGeom>
                <a:avLst/>
                <a:gdLst>
                  <a:gd name="T0" fmla="*/ 0 w 64"/>
                  <a:gd name="T1" fmla="*/ 21 h 51"/>
                  <a:gd name="T2" fmla="*/ 9 w 64"/>
                  <a:gd name="T3" fmla="*/ 12 h 51"/>
                  <a:gd name="T4" fmla="*/ 16 w 64"/>
                  <a:gd name="T5" fmla="*/ 5 h 51"/>
                  <a:gd name="T6" fmla="*/ 28 w 64"/>
                  <a:gd name="T7" fmla="*/ 1 h 51"/>
                  <a:gd name="T8" fmla="*/ 35 w 64"/>
                  <a:gd name="T9" fmla="*/ 0 h 51"/>
                  <a:gd name="T10" fmla="*/ 42 w 64"/>
                  <a:gd name="T11" fmla="*/ 0 h 51"/>
                  <a:gd name="T12" fmla="*/ 49 w 64"/>
                  <a:gd name="T13" fmla="*/ 1 h 51"/>
                  <a:gd name="T14" fmla="*/ 56 w 64"/>
                  <a:gd name="T15" fmla="*/ 4 h 51"/>
                  <a:gd name="T16" fmla="*/ 62 w 64"/>
                  <a:gd name="T17" fmla="*/ 8 h 51"/>
                  <a:gd name="T18" fmla="*/ 64 w 64"/>
                  <a:gd name="T19" fmla="*/ 13 h 51"/>
                  <a:gd name="T20" fmla="*/ 64 w 64"/>
                  <a:gd name="T21" fmla="*/ 16 h 51"/>
                  <a:gd name="T22" fmla="*/ 63 w 64"/>
                  <a:gd name="T23" fmla="*/ 24 h 51"/>
                  <a:gd name="T24" fmla="*/ 59 w 64"/>
                  <a:gd name="T25" fmla="*/ 30 h 51"/>
                  <a:gd name="T26" fmla="*/ 56 w 64"/>
                  <a:gd name="T27" fmla="*/ 37 h 51"/>
                  <a:gd name="T28" fmla="*/ 49 w 64"/>
                  <a:gd name="T29" fmla="*/ 43 h 51"/>
                  <a:gd name="T30" fmla="*/ 42 w 64"/>
                  <a:gd name="T31" fmla="*/ 48 h 51"/>
                  <a:gd name="T32" fmla="*/ 31 w 64"/>
                  <a:gd name="T33" fmla="*/ 51 h 51"/>
                  <a:gd name="T34" fmla="*/ 20 w 64"/>
                  <a:gd name="T35" fmla="*/ 49 h 51"/>
                  <a:gd name="T36" fmla="*/ 12 w 64"/>
                  <a:gd name="T37" fmla="*/ 46 h 51"/>
                  <a:gd name="T38" fmla="*/ 20 w 64"/>
                  <a:gd name="T39" fmla="*/ 44 h 51"/>
                  <a:gd name="T40" fmla="*/ 25 w 64"/>
                  <a:gd name="T41" fmla="*/ 40 h 51"/>
                  <a:gd name="T42" fmla="*/ 21 w 64"/>
                  <a:gd name="T43" fmla="*/ 33 h 51"/>
                  <a:gd name="T44" fmla="*/ 12 w 64"/>
                  <a:gd name="T45" fmla="*/ 30 h 51"/>
                  <a:gd name="T46" fmla="*/ 10 w 64"/>
                  <a:gd name="T47" fmla="*/ 24 h 51"/>
                  <a:gd name="T48" fmla="*/ 10 w 64"/>
                  <a:gd name="T49" fmla="*/ 18 h 51"/>
                  <a:gd name="T50" fmla="*/ 4 w 64"/>
                  <a:gd name="T51" fmla="*/ 28 h 51"/>
                  <a:gd name="T52" fmla="*/ 0 w 64"/>
                  <a:gd name="T53" fmla="*/ 21 h 51"/>
                  <a:gd name="T54" fmla="*/ 0 w 64"/>
                  <a:gd name="T55" fmla="*/ 21 h 5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4"/>
                  <a:gd name="T85" fmla="*/ 0 h 51"/>
                  <a:gd name="T86" fmla="*/ 64 w 64"/>
                  <a:gd name="T87" fmla="*/ 51 h 5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4" h="51">
                    <a:moveTo>
                      <a:pt x="0" y="21"/>
                    </a:moveTo>
                    <a:lnTo>
                      <a:pt x="9" y="12"/>
                    </a:lnTo>
                    <a:lnTo>
                      <a:pt x="16" y="5"/>
                    </a:lnTo>
                    <a:lnTo>
                      <a:pt x="28" y="1"/>
                    </a:lnTo>
                    <a:lnTo>
                      <a:pt x="35" y="0"/>
                    </a:lnTo>
                    <a:lnTo>
                      <a:pt x="42" y="0"/>
                    </a:lnTo>
                    <a:lnTo>
                      <a:pt x="49" y="1"/>
                    </a:lnTo>
                    <a:lnTo>
                      <a:pt x="56" y="4"/>
                    </a:lnTo>
                    <a:lnTo>
                      <a:pt x="62" y="8"/>
                    </a:lnTo>
                    <a:lnTo>
                      <a:pt x="64" y="13"/>
                    </a:lnTo>
                    <a:lnTo>
                      <a:pt x="64" y="16"/>
                    </a:lnTo>
                    <a:lnTo>
                      <a:pt x="63" y="24"/>
                    </a:lnTo>
                    <a:lnTo>
                      <a:pt x="59" y="30"/>
                    </a:lnTo>
                    <a:lnTo>
                      <a:pt x="56" y="37"/>
                    </a:lnTo>
                    <a:lnTo>
                      <a:pt x="49" y="43"/>
                    </a:lnTo>
                    <a:lnTo>
                      <a:pt x="42" y="48"/>
                    </a:lnTo>
                    <a:lnTo>
                      <a:pt x="31" y="51"/>
                    </a:lnTo>
                    <a:lnTo>
                      <a:pt x="20" y="49"/>
                    </a:lnTo>
                    <a:lnTo>
                      <a:pt x="12" y="46"/>
                    </a:lnTo>
                    <a:lnTo>
                      <a:pt x="20" y="44"/>
                    </a:lnTo>
                    <a:lnTo>
                      <a:pt x="25" y="40"/>
                    </a:lnTo>
                    <a:lnTo>
                      <a:pt x="21" y="33"/>
                    </a:lnTo>
                    <a:lnTo>
                      <a:pt x="12" y="30"/>
                    </a:lnTo>
                    <a:lnTo>
                      <a:pt x="10" y="24"/>
                    </a:lnTo>
                    <a:lnTo>
                      <a:pt x="10" y="18"/>
                    </a:lnTo>
                    <a:lnTo>
                      <a:pt x="4" y="28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81" name="Freeform 146"/>
              <p:cNvSpPr>
                <a:spLocks/>
              </p:cNvSpPr>
              <p:nvPr/>
            </p:nvSpPr>
            <p:spPr bwMode="auto">
              <a:xfrm>
                <a:off x="3984" y="2572"/>
                <a:ext cx="6" cy="3"/>
              </a:xfrm>
              <a:custGeom>
                <a:avLst/>
                <a:gdLst>
                  <a:gd name="T0" fmla="*/ 0 w 37"/>
                  <a:gd name="T1" fmla="*/ 0 h 15"/>
                  <a:gd name="T2" fmla="*/ 6 w 37"/>
                  <a:gd name="T3" fmla="*/ 5 h 15"/>
                  <a:gd name="T4" fmla="*/ 11 w 37"/>
                  <a:gd name="T5" fmla="*/ 14 h 15"/>
                  <a:gd name="T6" fmla="*/ 18 w 37"/>
                  <a:gd name="T7" fmla="*/ 15 h 15"/>
                  <a:gd name="T8" fmla="*/ 25 w 37"/>
                  <a:gd name="T9" fmla="*/ 7 h 15"/>
                  <a:gd name="T10" fmla="*/ 37 w 37"/>
                  <a:gd name="T11" fmla="*/ 1 h 15"/>
                  <a:gd name="T12" fmla="*/ 0 w 37"/>
                  <a:gd name="T13" fmla="*/ 0 h 15"/>
                  <a:gd name="T14" fmla="*/ 0 w 37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15"/>
                  <a:gd name="T26" fmla="*/ 37 w 37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15">
                    <a:moveTo>
                      <a:pt x="0" y="0"/>
                    </a:moveTo>
                    <a:lnTo>
                      <a:pt x="6" y="5"/>
                    </a:lnTo>
                    <a:lnTo>
                      <a:pt x="11" y="14"/>
                    </a:lnTo>
                    <a:lnTo>
                      <a:pt x="18" y="15"/>
                    </a:lnTo>
                    <a:lnTo>
                      <a:pt x="25" y="7"/>
                    </a:lnTo>
                    <a:lnTo>
                      <a:pt x="37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82" name="Freeform 147"/>
              <p:cNvSpPr>
                <a:spLocks/>
              </p:cNvSpPr>
              <p:nvPr/>
            </p:nvSpPr>
            <p:spPr bwMode="auto">
              <a:xfrm>
                <a:off x="3981" y="2571"/>
                <a:ext cx="16" cy="1"/>
              </a:xfrm>
              <a:custGeom>
                <a:avLst/>
                <a:gdLst>
                  <a:gd name="T0" fmla="*/ 0 w 91"/>
                  <a:gd name="T1" fmla="*/ 1 h 6"/>
                  <a:gd name="T2" fmla="*/ 13 w 91"/>
                  <a:gd name="T3" fmla="*/ 5 h 6"/>
                  <a:gd name="T4" fmla="*/ 30 w 91"/>
                  <a:gd name="T5" fmla="*/ 5 h 6"/>
                  <a:gd name="T6" fmla="*/ 52 w 91"/>
                  <a:gd name="T7" fmla="*/ 6 h 6"/>
                  <a:gd name="T8" fmla="*/ 81 w 91"/>
                  <a:gd name="T9" fmla="*/ 6 h 6"/>
                  <a:gd name="T10" fmla="*/ 91 w 91"/>
                  <a:gd name="T11" fmla="*/ 5 h 6"/>
                  <a:gd name="T12" fmla="*/ 85 w 91"/>
                  <a:gd name="T13" fmla="*/ 1 h 6"/>
                  <a:gd name="T14" fmla="*/ 47 w 91"/>
                  <a:gd name="T15" fmla="*/ 1 h 6"/>
                  <a:gd name="T16" fmla="*/ 7 w 91"/>
                  <a:gd name="T17" fmla="*/ 0 h 6"/>
                  <a:gd name="T18" fmla="*/ 0 w 91"/>
                  <a:gd name="T19" fmla="*/ 1 h 6"/>
                  <a:gd name="T20" fmla="*/ 0 w 91"/>
                  <a:gd name="T21" fmla="*/ 1 h 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1"/>
                  <a:gd name="T34" fmla="*/ 0 h 6"/>
                  <a:gd name="T35" fmla="*/ 91 w 91"/>
                  <a:gd name="T36" fmla="*/ 6 h 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1" h="6">
                    <a:moveTo>
                      <a:pt x="0" y="1"/>
                    </a:moveTo>
                    <a:lnTo>
                      <a:pt x="13" y="5"/>
                    </a:lnTo>
                    <a:lnTo>
                      <a:pt x="30" y="5"/>
                    </a:lnTo>
                    <a:lnTo>
                      <a:pt x="52" y="6"/>
                    </a:lnTo>
                    <a:lnTo>
                      <a:pt x="81" y="6"/>
                    </a:lnTo>
                    <a:lnTo>
                      <a:pt x="91" y="5"/>
                    </a:lnTo>
                    <a:lnTo>
                      <a:pt x="85" y="1"/>
                    </a:lnTo>
                    <a:lnTo>
                      <a:pt x="47" y="1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83" name="Freeform 148"/>
              <p:cNvSpPr>
                <a:spLocks/>
              </p:cNvSpPr>
              <p:nvPr/>
            </p:nvSpPr>
            <p:spPr bwMode="auto">
              <a:xfrm>
                <a:off x="3988" y="2573"/>
                <a:ext cx="9" cy="8"/>
              </a:xfrm>
              <a:custGeom>
                <a:avLst/>
                <a:gdLst>
                  <a:gd name="T0" fmla="*/ 0 w 50"/>
                  <a:gd name="T1" fmla="*/ 26 h 46"/>
                  <a:gd name="T2" fmla="*/ 0 w 50"/>
                  <a:gd name="T3" fmla="*/ 20 h 46"/>
                  <a:gd name="T4" fmla="*/ 2 w 50"/>
                  <a:gd name="T5" fmla="*/ 13 h 46"/>
                  <a:gd name="T6" fmla="*/ 5 w 50"/>
                  <a:gd name="T7" fmla="*/ 9 h 46"/>
                  <a:gd name="T8" fmla="*/ 8 w 50"/>
                  <a:gd name="T9" fmla="*/ 6 h 46"/>
                  <a:gd name="T10" fmla="*/ 14 w 50"/>
                  <a:gd name="T11" fmla="*/ 2 h 46"/>
                  <a:gd name="T12" fmla="*/ 24 w 50"/>
                  <a:gd name="T13" fmla="*/ 0 h 46"/>
                  <a:gd name="T14" fmla="*/ 34 w 50"/>
                  <a:gd name="T15" fmla="*/ 0 h 46"/>
                  <a:gd name="T16" fmla="*/ 41 w 50"/>
                  <a:gd name="T17" fmla="*/ 0 h 46"/>
                  <a:gd name="T18" fmla="*/ 46 w 50"/>
                  <a:gd name="T19" fmla="*/ 3 h 46"/>
                  <a:gd name="T20" fmla="*/ 48 w 50"/>
                  <a:gd name="T21" fmla="*/ 7 h 46"/>
                  <a:gd name="T22" fmla="*/ 50 w 50"/>
                  <a:gd name="T23" fmla="*/ 11 h 46"/>
                  <a:gd name="T24" fmla="*/ 50 w 50"/>
                  <a:gd name="T25" fmla="*/ 16 h 46"/>
                  <a:gd name="T26" fmla="*/ 49 w 50"/>
                  <a:gd name="T27" fmla="*/ 23 h 46"/>
                  <a:gd name="T28" fmla="*/ 48 w 50"/>
                  <a:gd name="T29" fmla="*/ 28 h 46"/>
                  <a:gd name="T30" fmla="*/ 44 w 50"/>
                  <a:gd name="T31" fmla="*/ 35 h 46"/>
                  <a:gd name="T32" fmla="*/ 38 w 50"/>
                  <a:gd name="T33" fmla="*/ 41 h 46"/>
                  <a:gd name="T34" fmla="*/ 33 w 50"/>
                  <a:gd name="T35" fmla="*/ 44 h 46"/>
                  <a:gd name="T36" fmla="*/ 24 w 50"/>
                  <a:gd name="T37" fmla="*/ 46 h 46"/>
                  <a:gd name="T38" fmla="*/ 19 w 50"/>
                  <a:gd name="T39" fmla="*/ 46 h 46"/>
                  <a:gd name="T40" fmla="*/ 15 w 50"/>
                  <a:gd name="T41" fmla="*/ 42 h 46"/>
                  <a:gd name="T42" fmla="*/ 22 w 50"/>
                  <a:gd name="T43" fmla="*/ 41 h 46"/>
                  <a:gd name="T44" fmla="*/ 26 w 50"/>
                  <a:gd name="T45" fmla="*/ 37 h 46"/>
                  <a:gd name="T46" fmla="*/ 26 w 50"/>
                  <a:gd name="T47" fmla="*/ 32 h 46"/>
                  <a:gd name="T48" fmla="*/ 21 w 50"/>
                  <a:gd name="T49" fmla="*/ 26 h 46"/>
                  <a:gd name="T50" fmla="*/ 17 w 50"/>
                  <a:gd name="T51" fmla="*/ 26 h 46"/>
                  <a:gd name="T52" fmla="*/ 9 w 50"/>
                  <a:gd name="T53" fmla="*/ 31 h 46"/>
                  <a:gd name="T54" fmla="*/ 6 w 50"/>
                  <a:gd name="T55" fmla="*/ 39 h 46"/>
                  <a:gd name="T56" fmla="*/ 2 w 50"/>
                  <a:gd name="T57" fmla="*/ 32 h 46"/>
                  <a:gd name="T58" fmla="*/ 0 w 50"/>
                  <a:gd name="T59" fmla="*/ 26 h 46"/>
                  <a:gd name="T60" fmla="*/ 0 w 50"/>
                  <a:gd name="T61" fmla="*/ 26 h 4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0"/>
                  <a:gd name="T94" fmla="*/ 0 h 46"/>
                  <a:gd name="T95" fmla="*/ 50 w 50"/>
                  <a:gd name="T96" fmla="*/ 46 h 4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0" h="46">
                    <a:moveTo>
                      <a:pt x="0" y="26"/>
                    </a:moveTo>
                    <a:lnTo>
                      <a:pt x="0" y="20"/>
                    </a:lnTo>
                    <a:lnTo>
                      <a:pt x="2" y="13"/>
                    </a:lnTo>
                    <a:lnTo>
                      <a:pt x="5" y="9"/>
                    </a:lnTo>
                    <a:lnTo>
                      <a:pt x="8" y="6"/>
                    </a:lnTo>
                    <a:lnTo>
                      <a:pt x="14" y="2"/>
                    </a:lnTo>
                    <a:lnTo>
                      <a:pt x="24" y="0"/>
                    </a:lnTo>
                    <a:lnTo>
                      <a:pt x="34" y="0"/>
                    </a:lnTo>
                    <a:lnTo>
                      <a:pt x="41" y="0"/>
                    </a:lnTo>
                    <a:lnTo>
                      <a:pt x="46" y="3"/>
                    </a:lnTo>
                    <a:lnTo>
                      <a:pt x="48" y="7"/>
                    </a:lnTo>
                    <a:lnTo>
                      <a:pt x="50" y="11"/>
                    </a:lnTo>
                    <a:lnTo>
                      <a:pt x="50" y="16"/>
                    </a:lnTo>
                    <a:lnTo>
                      <a:pt x="49" y="23"/>
                    </a:lnTo>
                    <a:lnTo>
                      <a:pt x="48" y="28"/>
                    </a:lnTo>
                    <a:lnTo>
                      <a:pt x="44" y="35"/>
                    </a:lnTo>
                    <a:lnTo>
                      <a:pt x="38" y="41"/>
                    </a:lnTo>
                    <a:lnTo>
                      <a:pt x="33" y="44"/>
                    </a:lnTo>
                    <a:lnTo>
                      <a:pt x="24" y="46"/>
                    </a:lnTo>
                    <a:lnTo>
                      <a:pt x="19" y="46"/>
                    </a:lnTo>
                    <a:lnTo>
                      <a:pt x="15" y="42"/>
                    </a:lnTo>
                    <a:lnTo>
                      <a:pt x="22" y="41"/>
                    </a:lnTo>
                    <a:lnTo>
                      <a:pt x="26" y="37"/>
                    </a:lnTo>
                    <a:lnTo>
                      <a:pt x="26" y="32"/>
                    </a:lnTo>
                    <a:lnTo>
                      <a:pt x="21" y="26"/>
                    </a:lnTo>
                    <a:lnTo>
                      <a:pt x="17" y="26"/>
                    </a:lnTo>
                    <a:lnTo>
                      <a:pt x="9" y="31"/>
                    </a:lnTo>
                    <a:lnTo>
                      <a:pt x="6" y="39"/>
                    </a:lnTo>
                    <a:lnTo>
                      <a:pt x="2" y="32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84" name="Freeform 149"/>
              <p:cNvSpPr>
                <a:spLocks/>
              </p:cNvSpPr>
              <p:nvPr/>
            </p:nvSpPr>
            <p:spPr bwMode="auto">
              <a:xfrm>
                <a:off x="3977" y="2587"/>
                <a:ext cx="8" cy="5"/>
              </a:xfrm>
              <a:custGeom>
                <a:avLst/>
                <a:gdLst>
                  <a:gd name="T0" fmla="*/ 53 w 53"/>
                  <a:gd name="T1" fmla="*/ 8 h 30"/>
                  <a:gd name="T2" fmla="*/ 43 w 53"/>
                  <a:gd name="T3" fmla="*/ 10 h 30"/>
                  <a:gd name="T4" fmla="*/ 39 w 53"/>
                  <a:gd name="T5" fmla="*/ 11 h 30"/>
                  <a:gd name="T6" fmla="*/ 28 w 53"/>
                  <a:gd name="T7" fmla="*/ 10 h 30"/>
                  <a:gd name="T8" fmla="*/ 21 w 53"/>
                  <a:gd name="T9" fmla="*/ 6 h 30"/>
                  <a:gd name="T10" fmla="*/ 27 w 53"/>
                  <a:gd name="T11" fmla="*/ 1 h 30"/>
                  <a:gd name="T12" fmla="*/ 14 w 53"/>
                  <a:gd name="T13" fmla="*/ 0 h 30"/>
                  <a:gd name="T14" fmla="*/ 7 w 53"/>
                  <a:gd name="T15" fmla="*/ 2 h 30"/>
                  <a:gd name="T16" fmla="*/ 2 w 53"/>
                  <a:gd name="T17" fmla="*/ 4 h 30"/>
                  <a:gd name="T18" fmla="*/ 0 w 53"/>
                  <a:gd name="T19" fmla="*/ 8 h 30"/>
                  <a:gd name="T20" fmla="*/ 2 w 53"/>
                  <a:gd name="T21" fmla="*/ 11 h 30"/>
                  <a:gd name="T22" fmla="*/ 5 w 53"/>
                  <a:gd name="T23" fmla="*/ 14 h 30"/>
                  <a:gd name="T24" fmla="*/ 11 w 53"/>
                  <a:gd name="T25" fmla="*/ 20 h 30"/>
                  <a:gd name="T26" fmla="*/ 14 w 53"/>
                  <a:gd name="T27" fmla="*/ 25 h 30"/>
                  <a:gd name="T28" fmla="*/ 18 w 53"/>
                  <a:gd name="T29" fmla="*/ 29 h 30"/>
                  <a:gd name="T30" fmla="*/ 25 w 53"/>
                  <a:gd name="T31" fmla="*/ 30 h 30"/>
                  <a:gd name="T32" fmla="*/ 30 w 53"/>
                  <a:gd name="T33" fmla="*/ 30 h 30"/>
                  <a:gd name="T34" fmla="*/ 36 w 53"/>
                  <a:gd name="T35" fmla="*/ 27 h 30"/>
                  <a:gd name="T36" fmla="*/ 39 w 53"/>
                  <a:gd name="T37" fmla="*/ 23 h 30"/>
                  <a:gd name="T38" fmla="*/ 40 w 53"/>
                  <a:gd name="T39" fmla="*/ 17 h 30"/>
                  <a:gd name="T40" fmla="*/ 44 w 53"/>
                  <a:gd name="T41" fmla="*/ 13 h 30"/>
                  <a:gd name="T42" fmla="*/ 53 w 53"/>
                  <a:gd name="T43" fmla="*/ 8 h 30"/>
                  <a:gd name="T44" fmla="*/ 53 w 53"/>
                  <a:gd name="T45" fmla="*/ 8 h 3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3"/>
                  <a:gd name="T70" fmla="*/ 0 h 30"/>
                  <a:gd name="T71" fmla="*/ 53 w 53"/>
                  <a:gd name="T72" fmla="*/ 30 h 3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3" h="30">
                    <a:moveTo>
                      <a:pt x="53" y="8"/>
                    </a:moveTo>
                    <a:lnTo>
                      <a:pt x="43" y="10"/>
                    </a:lnTo>
                    <a:lnTo>
                      <a:pt x="39" y="11"/>
                    </a:lnTo>
                    <a:lnTo>
                      <a:pt x="28" y="10"/>
                    </a:lnTo>
                    <a:lnTo>
                      <a:pt x="21" y="6"/>
                    </a:lnTo>
                    <a:lnTo>
                      <a:pt x="27" y="1"/>
                    </a:lnTo>
                    <a:lnTo>
                      <a:pt x="14" y="0"/>
                    </a:lnTo>
                    <a:lnTo>
                      <a:pt x="7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5" y="14"/>
                    </a:lnTo>
                    <a:lnTo>
                      <a:pt x="11" y="20"/>
                    </a:lnTo>
                    <a:lnTo>
                      <a:pt x="14" y="25"/>
                    </a:lnTo>
                    <a:lnTo>
                      <a:pt x="18" y="29"/>
                    </a:lnTo>
                    <a:lnTo>
                      <a:pt x="25" y="30"/>
                    </a:lnTo>
                    <a:lnTo>
                      <a:pt x="30" y="30"/>
                    </a:lnTo>
                    <a:lnTo>
                      <a:pt x="36" y="27"/>
                    </a:lnTo>
                    <a:lnTo>
                      <a:pt x="39" y="23"/>
                    </a:lnTo>
                    <a:lnTo>
                      <a:pt x="40" y="17"/>
                    </a:lnTo>
                    <a:lnTo>
                      <a:pt x="44" y="13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85" name="Freeform 150"/>
              <p:cNvSpPr>
                <a:spLocks/>
              </p:cNvSpPr>
              <p:nvPr/>
            </p:nvSpPr>
            <p:spPr bwMode="auto">
              <a:xfrm>
                <a:off x="3972" y="2574"/>
                <a:ext cx="8" cy="8"/>
              </a:xfrm>
              <a:custGeom>
                <a:avLst/>
                <a:gdLst>
                  <a:gd name="T0" fmla="*/ 7 w 47"/>
                  <a:gd name="T1" fmla="*/ 3 h 46"/>
                  <a:gd name="T2" fmla="*/ 5 w 47"/>
                  <a:gd name="T3" fmla="*/ 18 h 46"/>
                  <a:gd name="T4" fmla="*/ 6 w 47"/>
                  <a:gd name="T5" fmla="*/ 24 h 46"/>
                  <a:gd name="T6" fmla="*/ 10 w 47"/>
                  <a:gd name="T7" fmla="*/ 31 h 46"/>
                  <a:gd name="T8" fmla="*/ 15 w 47"/>
                  <a:gd name="T9" fmla="*/ 35 h 46"/>
                  <a:gd name="T10" fmla="*/ 20 w 47"/>
                  <a:gd name="T11" fmla="*/ 39 h 46"/>
                  <a:gd name="T12" fmla="*/ 27 w 47"/>
                  <a:gd name="T13" fmla="*/ 40 h 46"/>
                  <a:gd name="T14" fmla="*/ 35 w 47"/>
                  <a:gd name="T15" fmla="*/ 43 h 46"/>
                  <a:gd name="T16" fmla="*/ 47 w 47"/>
                  <a:gd name="T17" fmla="*/ 43 h 46"/>
                  <a:gd name="T18" fmla="*/ 37 w 47"/>
                  <a:gd name="T19" fmla="*/ 46 h 46"/>
                  <a:gd name="T20" fmla="*/ 25 w 47"/>
                  <a:gd name="T21" fmla="*/ 46 h 46"/>
                  <a:gd name="T22" fmla="*/ 13 w 47"/>
                  <a:gd name="T23" fmla="*/ 43 h 46"/>
                  <a:gd name="T24" fmla="*/ 4 w 47"/>
                  <a:gd name="T25" fmla="*/ 34 h 46"/>
                  <a:gd name="T26" fmla="*/ 1 w 47"/>
                  <a:gd name="T27" fmla="*/ 25 h 46"/>
                  <a:gd name="T28" fmla="*/ 0 w 47"/>
                  <a:gd name="T29" fmla="*/ 19 h 46"/>
                  <a:gd name="T30" fmla="*/ 1 w 47"/>
                  <a:gd name="T31" fmla="*/ 15 h 46"/>
                  <a:gd name="T32" fmla="*/ 2 w 47"/>
                  <a:gd name="T33" fmla="*/ 0 h 46"/>
                  <a:gd name="T34" fmla="*/ 7 w 47"/>
                  <a:gd name="T35" fmla="*/ 3 h 46"/>
                  <a:gd name="T36" fmla="*/ 7 w 47"/>
                  <a:gd name="T37" fmla="*/ 3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7"/>
                  <a:gd name="T58" fmla="*/ 0 h 46"/>
                  <a:gd name="T59" fmla="*/ 47 w 47"/>
                  <a:gd name="T60" fmla="*/ 46 h 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7" h="46">
                    <a:moveTo>
                      <a:pt x="7" y="3"/>
                    </a:moveTo>
                    <a:lnTo>
                      <a:pt x="5" y="18"/>
                    </a:lnTo>
                    <a:lnTo>
                      <a:pt x="6" y="24"/>
                    </a:lnTo>
                    <a:lnTo>
                      <a:pt x="10" y="31"/>
                    </a:lnTo>
                    <a:lnTo>
                      <a:pt x="15" y="35"/>
                    </a:lnTo>
                    <a:lnTo>
                      <a:pt x="20" y="39"/>
                    </a:lnTo>
                    <a:lnTo>
                      <a:pt x="27" y="40"/>
                    </a:lnTo>
                    <a:lnTo>
                      <a:pt x="35" y="43"/>
                    </a:lnTo>
                    <a:lnTo>
                      <a:pt x="47" y="43"/>
                    </a:lnTo>
                    <a:lnTo>
                      <a:pt x="37" y="46"/>
                    </a:lnTo>
                    <a:lnTo>
                      <a:pt x="25" y="46"/>
                    </a:lnTo>
                    <a:lnTo>
                      <a:pt x="13" y="43"/>
                    </a:lnTo>
                    <a:lnTo>
                      <a:pt x="4" y="34"/>
                    </a:lnTo>
                    <a:lnTo>
                      <a:pt x="1" y="25"/>
                    </a:lnTo>
                    <a:lnTo>
                      <a:pt x="0" y="19"/>
                    </a:lnTo>
                    <a:lnTo>
                      <a:pt x="1" y="15"/>
                    </a:lnTo>
                    <a:lnTo>
                      <a:pt x="2" y="0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86" name="Freeform 151"/>
              <p:cNvSpPr>
                <a:spLocks/>
              </p:cNvSpPr>
              <p:nvPr/>
            </p:nvSpPr>
            <p:spPr bwMode="auto">
              <a:xfrm>
                <a:off x="3978" y="2593"/>
                <a:ext cx="4" cy="2"/>
              </a:xfrm>
              <a:custGeom>
                <a:avLst/>
                <a:gdLst>
                  <a:gd name="T0" fmla="*/ 4 w 29"/>
                  <a:gd name="T1" fmla="*/ 0 h 12"/>
                  <a:gd name="T2" fmla="*/ 10 w 29"/>
                  <a:gd name="T3" fmla="*/ 4 h 12"/>
                  <a:gd name="T4" fmla="*/ 18 w 29"/>
                  <a:gd name="T5" fmla="*/ 6 h 12"/>
                  <a:gd name="T6" fmla="*/ 24 w 29"/>
                  <a:gd name="T7" fmla="*/ 5 h 12"/>
                  <a:gd name="T8" fmla="*/ 29 w 29"/>
                  <a:gd name="T9" fmla="*/ 2 h 12"/>
                  <a:gd name="T10" fmla="*/ 27 w 29"/>
                  <a:gd name="T11" fmla="*/ 8 h 12"/>
                  <a:gd name="T12" fmla="*/ 22 w 29"/>
                  <a:gd name="T13" fmla="*/ 12 h 12"/>
                  <a:gd name="T14" fmla="*/ 15 w 29"/>
                  <a:gd name="T15" fmla="*/ 12 h 12"/>
                  <a:gd name="T16" fmla="*/ 7 w 29"/>
                  <a:gd name="T17" fmla="*/ 12 h 12"/>
                  <a:gd name="T18" fmla="*/ 2 w 29"/>
                  <a:gd name="T19" fmla="*/ 9 h 12"/>
                  <a:gd name="T20" fmla="*/ 0 w 29"/>
                  <a:gd name="T21" fmla="*/ 4 h 12"/>
                  <a:gd name="T22" fmla="*/ 4 w 29"/>
                  <a:gd name="T23" fmla="*/ 0 h 12"/>
                  <a:gd name="T24" fmla="*/ 4 w 29"/>
                  <a:gd name="T25" fmla="*/ 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12"/>
                  <a:gd name="T41" fmla="*/ 29 w 29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12">
                    <a:moveTo>
                      <a:pt x="4" y="0"/>
                    </a:moveTo>
                    <a:lnTo>
                      <a:pt x="10" y="4"/>
                    </a:lnTo>
                    <a:lnTo>
                      <a:pt x="18" y="6"/>
                    </a:lnTo>
                    <a:lnTo>
                      <a:pt x="24" y="5"/>
                    </a:lnTo>
                    <a:lnTo>
                      <a:pt x="29" y="2"/>
                    </a:lnTo>
                    <a:lnTo>
                      <a:pt x="27" y="8"/>
                    </a:lnTo>
                    <a:lnTo>
                      <a:pt x="22" y="12"/>
                    </a:lnTo>
                    <a:lnTo>
                      <a:pt x="15" y="12"/>
                    </a:lnTo>
                    <a:lnTo>
                      <a:pt x="7" y="12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87" name="Freeform 152"/>
              <p:cNvSpPr>
                <a:spLocks/>
              </p:cNvSpPr>
              <p:nvPr/>
            </p:nvSpPr>
            <p:spPr bwMode="auto">
              <a:xfrm>
                <a:off x="3960" y="2569"/>
                <a:ext cx="3" cy="5"/>
              </a:xfrm>
              <a:custGeom>
                <a:avLst/>
                <a:gdLst>
                  <a:gd name="T0" fmla="*/ 11 w 19"/>
                  <a:gd name="T1" fmla="*/ 0 h 27"/>
                  <a:gd name="T2" fmla="*/ 6 w 19"/>
                  <a:gd name="T3" fmla="*/ 9 h 27"/>
                  <a:gd name="T4" fmla="*/ 1 w 19"/>
                  <a:gd name="T5" fmla="*/ 11 h 27"/>
                  <a:gd name="T6" fmla="*/ 0 w 19"/>
                  <a:gd name="T7" fmla="*/ 16 h 27"/>
                  <a:gd name="T8" fmla="*/ 2 w 19"/>
                  <a:gd name="T9" fmla="*/ 20 h 27"/>
                  <a:gd name="T10" fmla="*/ 3 w 19"/>
                  <a:gd name="T11" fmla="*/ 24 h 27"/>
                  <a:gd name="T12" fmla="*/ 7 w 19"/>
                  <a:gd name="T13" fmla="*/ 26 h 27"/>
                  <a:gd name="T14" fmla="*/ 12 w 19"/>
                  <a:gd name="T15" fmla="*/ 27 h 27"/>
                  <a:gd name="T16" fmla="*/ 15 w 19"/>
                  <a:gd name="T17" fmla="*/ 24 h 27"/>
                  <a:gd name="T18" fmla="*/ 19 w 19"/>
                  <a:gd name="T19" fmla="*/ 22 h 27"/>
                  <a:gd name="T20" fmla="*/ 15 w 19"/>
                  <a:gd name="T21" fmla="*/ 15 h 27"/>
                  <a:gd name="T22" fmla="*/ 13 w 19"/>
                  <a:gd name="T23" fmla="*/ 10 h 27"/>
                  <a:gd name="T24" fmla="*/ 12 w 19"/>
                  <a:gd name="T25" fmla="*/ 6 h 27"/>
                  <a:gd name="T26" fmla="*/ 11 w 19"/>
                  <a:gd name="T27" fmla="*/ 0 h 27"/>
                  <a:gd name="T28" fmla="*/ 11 w 19"/>
                  <a:gd name="T29" fmla="*/ 0 h 2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27"/>
                  <a:gd name="T47" fmla="*/ 19 w 19"/>
                  <a:gd name="T48" fmla="*/ 27 h 2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27">
                    <a:moveTo>
                      <a:pt x="11" y="0"/>
                    </a:moveTo>
                    <a:lnTo>
                      <a:pt x="6" y="9"/>
                    </a:lnTo>
                    <a:lnTo>
                      <a:pt x="1" y="11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3" y="24"/>
                    </a:lnTo>
                    <a:lnTo>
                      <a:pt x="7" y="26"/>
                    </a:lnTo>
                    <a:lnTo>
                      <a:pt x="12" y="27"/>
                    </a:lnTo>
                    <a:lnTo>
                      <a:pt x="15" y="24"/>
                    </a:lnTo>
                    <a:lnTo>
                      <a:pt x="19" y="22"/>
                    </a:lnTo>
                    <a:lnTo>
                      <a:pt x="15" y="15"/>
                    </a:lnTo>
                    <a:lnTo>
                      <a:pt x="13" y="10"/>
                    </a:lnTo>
                    <a:lnTo>
                      <a:pt x="12" y="6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88" name="Freeform 153"/>
              <p:cNvSpPr>
                <a:spLocks/>
              </p:cNvSpPr>
              <p:nvPr/>
            </p:nvSpPr>
            <p:spPr bwMode="auto">
              <a:xfrm>
                <a:off x="3958" y="2570"/>
                <a:ext cx="2" cy="4"/>
              </a:xfrm>
              <a:custGeom>
                <a:avLst/>
                <a:gdLst>
                  <a:gd name="T0" fmla="*/ 7 w 11"/>
                  <a:gd name="T1" fmla="*/ 0 h 23"/>
                  <a:gd name="T2" fmla="*/ 6 w 11"/>
                  <a:gd name="T3" fmla="*/ 13 h 23"/>
                  <a:gd name="T4" fmla="*/ 8 w 11"/>
                  <a:gd name="T5" fmla="*/ 17 h 23"/>
                  <a:gd name="T6" fmla="*/ 11 w 11"/>
                  <a:gd name="T7" fmla="*/ 20 h 23"/>
                  <a:gd name="T8" fmla="*/ 7 w 11"/>
                  <a:gd name="T9" fmla="*/ 23 h 23"/>
                  <a:gd name="T10" fmla="*/ 3 w 11"/>
                  <a:gd name="T11" fmla="*/ 19 h 23"/>
                  <a:gd name="T12" fmla="*/ 0 w 11"/>
                  <a:gd name="T13" fmla="*/ 14 h 23"/>
                  <a:gd name="T14" fmla="*/ 3 w 11"/>
                  <a:gd name="T15" fmla="*/ 5 h 23"/>
                  <a:gd name="T16" fmla="*/ 7 w 11"/>
                  <a:gd name="T17" fmla="*/ 0 h 23"/>
                  <a:gd name="T18" fmla="*/ 7 w 11"/>
                  <a:gd name="T19" fmla="*/ 0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23"/>
                  <a:gd name="T32" fmla="*/ 11 w 11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23">
                    <a:moveTo>
                      <a:pt x="7" y="0"/>
                    </a:moveTo>
                    <a:lnTo>
                      <a:pt x="6" y="13"/>
                    </a:lnTo>
                    <a:lnTo>
                      <a:pt x="8" y="17"/>
                    </a:lnTo>
                    <a:lnTo>
                      <a:pt x="11" y="20"/>
                    </a:lnTo>
                    <a:lnTo>
                      <a:pt x="7" y="23"/>
                    </a:lnTo>
                    <a:lnTo>
                      <a:pt x="3" y="19"/>
                    </a:lnTo>
                    <a:lnTo>
                      <a:pt x="0" y="14"/>
                    </a:lnTo>
                    <a:lnTo>
                      <a:pt x="3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89" name="Freeform 154"/>
              <p:cNvSpPr>
                <a:spLocks/>
              </p:cNvSpPr>
              <p:nvPr/>
            </p:nvSpPr>
            <p:spPr bwMode="auto">
              <a:xfrm>
                <a:off x="4009" y="2602"/>
                <a:ext cx="91" cy="29"/>
              </a:xfrm>
              <a:custGeom>
                <a:avLst/>
                <a:gdLst>
                  <a:gd name="T0" fmla="*/ 8 w 542"/>
                  <a:gd name="T1" fmla="*/ 75 h 177"/>
                  <a:gd name="T2" fmla="*/ 34 w 542"/>
                  <a:gd name="T3" fmla="*/ 36 h 177"/>
                  <a:gd name="T4" fmla="*/ 51 w 542"/>
                  <a:gd name="T5" fmla="*/ 47 h 177"/>
                  <a:gd name="T6" fmla="*/ 75 w 542"/>
                  <a:gd name="T7" fmla="*/ 65 h 177"/>
                  <a:gd name="T8" fmla="*/ 150 w 542"/>
                  <a:gd name="T9" fmla="*/ 5 h 177"/>
                  <a:gd name="T10" fmla="*/ 156 w 542"/>
                  <a:gd name="T11" fmla="*/ 36 h 177"/>
                  <a:gd name="T12" fmla="*/ 185 w 542"/>
                  <a:gd name="T13" fmla="*/ 61 h 177"/>
                  <a:gd name="T14" fmla="*/ 229 w 542"/>
                  <a:gd name="T15" fmla="*/ 90 h 177"/>
                  <a:gd name="T16" fmla="*/ 266 w 542"/>
                  <a:gd name="T17" fmla="*/ 50 h 177"/>
                  <a:gd name="T18" fmla="*/ 283 w 542"/>
                  <a:gd name="T19" fmla="*/ 88 h 177"/>
                  <a:gd name="T20" fmla="*/ 324 w 542"/>
                  <a:gd name="T21" fmla="*/ 88 h 177"/>
                  <a:gd name="T22" fmla="*/ 344 w 542"/>
                  <a:gd name="T23" fmla="*/ 94 h 177"/>
                  <a:gd name="T24" fmla="*/ 366 w 542"/>
                  <a:gd name="T25" fmla="*/ 103 h 177"/>
                  <a:gd name="T26" fmla="*/ 427 w 542"/>
                  <a:gd name="T27" fmla="*/ 103 h 177"/>
                  <a:gd name="T28" fmla="*/ 488 w 542"/>
                  <a:gd name="T29" fmla="*/ 115 h 177"/>
                  <a:gd name="T30" fmla="*/ 504 w 542"/>
                  <a:gd name="T31" fmla="*/ 73 h 177"/>
                  <a:gd name="T32" fmla="*/ 523 w 542"/>
                  <a:gd name="T33" fmla="*/ 109 h 177"/>
                  <a:gd name="T34" fmla="*/ 525 w 542"/>
                  <a:gd name="T35" fmla="*/ 74 h 177"/>
                  <a:gd name="T36" fmla="*/ 531 w 542"/>
                  <a:gd name="T37" fmla="*/ 67 h 177"/>
                  <a:gd name="T38" fmla="*/ 542 w 542"/>
                  <a:gd name="T39" fmla="*/ 115 h 177"/>
                  <a:gd name="T40" fmla="*/ 537 w 542"/>
                  <a:gd name="T41" fmla="*/ 143 h 177"/>
                  <a:gd name="T42" fmla="*/ 515 w 542"/>
                  <a:gd name="T43" fmla="*/ 164 h 177"/>
                  <a:gd name="T44" fmla="*/ 473 w 542"/>
                  <a:gd name="T45" fmla="*/ 172 h 177"/>
                  <a:gd name="T46" fmla="*/ 433 w 542"/>
                  <a:gd name="T47" fmla="*/ 169 h 177"/>
                  <a:gd name="T48" fmla="*/ 389 w 542"/>
                  <a:gd name="T49" fmla="*/ 176 h 177"/>
                  <a:gd name="T50" fmla="*/ 278 w 542"/>
                  <a:gd name="T51" fmla="*/ 172 h 177"/>
                  <a:gd name="T52" fmla="*/ 271 w 542"/>
                  <a:gd name="T53" fmla="*/ 149 h 177"/>
                  <a:gd name="T54" fmla="*/ 248 w 542"/>
                  <a:gd name="T55" fmla="*/ 133 h 177"/>
                  <a:gd name="T56" fmla="*/ 212 w 542"/>
                  <a:gd name="T57" fmla="*/ 123 h 177"/>
                  <a:gd name="T58" fmla="*/ 145 w 542"/>
                  <a:gd name="T59" fmla="*/ 122 h 177"/>
                  <a:gd name="T60" fmla="*/ 103 w 542"/>
                  <a:gd name="T61" fmla="*/ 133 h 177"/>
                  <a:gd name="T62" fmla="*/ 87 w 542"/>
                  <a:gd name="T63" fmla="*/ 121 h 177"/>
                  <a:gd name="T64" fmla="*/ 71 w 542"/>
                  <a:gd name="T65" fmla="*/ 121 h 177"/>
                  <a:gd name="T66" fmla="*/ 48 w 542"/>
                  <a:gd name="T67" fmla="*/ 99 h 177"/>
                  <a:gd name="T68" fmla="*/ 0 w 542"/>
                  <a:gd name="T69" fmla="*/ 116 h 17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42"/>
                  <a:gd name="T106" fmla="*/ 0 h 177"/>
                  <a:gd name="T107" fmla="*/ 542 w 542"/>
                  <a:gd name="T108" fmla="*/ 177 h 17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42" h="177">
                    <a:moveTo>
                      <a:pt x="0" y="116"/>
                    </a:moveTo>
                    <a:lnTo>
                      <a:pt x="8" y="75"/>
                    </a:lnTo>
                    <a:lnTo>
                      <a:pt x="27" y="57"/>
                    </a:lnTo>
                    <a:lnTo>
                      <a:pt x="34" y="36"/>
                    </a:lnTo>
                    <a:lnTo>
                      <a:pt x="45" y="0"/>
                    </a:lnTo>
                    <a:lnTo>
                      <a:pt x="51" y="47"/>
                    </a:lnTo>
                    <a:lnTo>
                      <a:pt x="69" y="37"/>
                    </a:lnTo>
                    <a:lnTo>
                      <a:pt x="75" y="65"/>
                    </a:lnTo>
                    <a:lnTo>
                      <a:pt x="122" y="11"/>
                    </a:lnTo>
                    <a:lnTo>
                      <a:pt x="150" y="5"/>
                    </a:lnTo>
                    <a:lnTo>
                      <a:pt x="129" y="42"/>
                    </a:lnTo>
                    <a:lnTo>
                      <a:pt x="156" y="36"/>
                    </a:lnTo>
                    <a:lnTo>
                      <a:pt x="149" y="67"/>
                    </a:lnTo>
                    <a:lnTo>
                      <a:pt x="185" y="61"/>
                    </a:lnTo>
                    <a:lnTo>
                      <a:pt x="185" y="86"/>
                    </a:lnTo>
                    <a:lnTo>
                      <a:pt x="229" y="90"/>
                    </a:lnTo>
                    <a:lnTo>
                      <a:pt x="247" y="67"/>
                    </a:lnTo>
                    <a:lnTo>
                      <a:pt x="266" y="50"/>
                    </a:lnTo>
                    <a:lnTo>
                      <a:pt x="294" y="48"/>
                    </a:lnTo>
                    <a:lnTo>
                      <a:pt x="283" y="88"/>
                    </a:lnTo>
                    <a:lnTo>
                      <a:pt x="299" y="101"/>
                    </a:lnTo>
                    <a:lnTo>
                      <a:pt x="324" y="88"/>
                    </a:lnTo>
                    <a:lnTo>
                      <a:pt x="327" y="104"/>
                    </a:lnTo>
                    <a:lnTo>
                      <a:pt x="344" y="94"/>
                    </a:lnTo>
                    <a:lnTo>
                      <a:pt x="353" y="110"/>
                    </a:lnTo>
                    <a:lnTo>
                      <a:pt x="366" y="103"/>
                    </a:lnTo>
                    <a:lnTo>
                      <a:pt x="400" y="117"/>
                    </a:lnTo>
                    <a:lnTo>
                      <a:pt x="427" y="103"/>
                    </a:lnTo>
                    <a:lnTo>
                      <a:pt x="465" y="110"/>
                    </a:lnTo>
                    <a:lnTo>
                      <a:pt x="488" y="115"/>
                    </a:lnTo>
                    <a:lnTo>
                      <a:pt x="512" y="106"/>
                    </a:lnTo>
                    <a:lnTo>
                      <a:pt x="504" y="73"/>
                    </a:lnTo>
                    <a:lnTo>
                      <a:pt x="514" y="85"/>
                    </a:lnTo>
                    <a:lnTo>
                      <a:pt x="523" y="109"/>
                    </a:lnTo>
                    <a:lnTo>
                      <a:pt x="527" y="91"/>
                    </a:lnTo>
                    <a:lnTo>
                      <a:pt x="525" y="74"/>
                    </a:lnTo>
                    <a:lnTo>
                      <a:pt x="518" y="62"/>
                    </a:lnTo>
                    <a:lnTo>
                      <a:pt x="531" y="67"/>
                    </a:lnTo>
                    <a:lnTo>
                      <a:pt x="539" y="90"/>
                    </a:lnTo>
                    <a:lnTo>
                      <a:pt x="542" y="115"/>
                    </a:lnTo>
                    <a:lnTo>
                      <a:pt x="539" y="133"/>
                    </a:lnTo>
                    <a:lnTo>
                      <a:pt x="537" y="143"/>
                    </a:lnTo>
                    <a:lnTo>
                      <a:pt x="526" y="154"/>
                    </a:lnTo>
                    <a:lnTo>
                      <a:pt x="515" y="164"/>
                    </a:lnTo>
                    <a:lnTo>
                      <a:pt x="489" y="164"/>
                    </a:lnTo>
                    <a:lnTo>
                      <a:pt x="473" y="172"/>
                    </a:lnTo>
                    <a:lnTo>
                      <a:pt x="458" y="163"/>
                    </a:lnTo>
                    <a:lnTo>
                      <a:pt x="433" y="169"/>
                    </a:lnTo>
                    <a:lnTo>
                      <a:pt x="407" y="177"/>
                    </a:lnTo>
                    <a:lnTo>
                      <a:pt x="389" y="176"/>
                    </a:lnTo>
                    <a:lnTo>
                      <a:pt x="336" y="177"/>
                    </a:lnTo>
                    <a:lnTo>
                      <a:pt x="278" y="172"/>
                    </a:lnTo>
                    <a:lnTo>
                      <a:pt x="255" y="167"/>
                    </a:lnTo>
                    <a:lnTo>
                      <a:pt x="271" y="149"/>
                    </a:lnTo>
                    <a:lnTo>
                      <a:pt x="242" y="149"/>
                    </a:lnTo>
                    <a:lnTo>
                      <a:pt x="248" y="133"/>
                    </a:lnTo>
                    <a:lnTo>
                      <a:pt x="204" y="141"/>
                    </a:lnTo>
                    <a:lnTo>
                      <a:pt x="212" y="123"/>
                    </a:lnTo>
                    <a:lnTo>
                      <a:pt x="176" y="122"/>
                    </a:lnTo>
                    <a:lnTo>
                      <a:pt x="145" y="122"/>
                    </a:lnTo>
                    <a:lnTo>
                      <a:pt x="120" y="134"/>
                    </a:lnTo>
                    <a:lnTo>
                      <a:pt x="103" y="133"/>
                    </a:lnTo>
                    <a:lnTo>
                      <a:pt x="109" y="109"/>
                    </a:lnTo>
                    <a:lnTo>
                      <a:pt x="87" y="121"/>
                    </a:lnTo>
                    <a:lnTo>
                      <a:pt x="87" y="94"/>
                    </a:lnTo>
                    <a:lnTo>
                      <a:pt x="71" y="121"/>
                    </a:lnTo>
                    <a:lnTo>
                      <a:pt x="46" y="115"/>
                    </a:lnTo>
                    <a:lnTo>
                      <a:pt x="48" y="99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90" name="Freeform 155"/>
              <p:cNvSpPr>
                <a:spLocks/>
              </p:cNvSpPr>
              <p:nvPr/>
            </p:nvSpPr>
            <p:spPr bwMode="auto">
              <a:xfrm>
                <a:off x="4005" y="2573"/>
                <a:ext cx="90" cy="41"/>
              </a:xfrm>
              <a:custGeom>
                <a:avLst/>
                <a:gdLst>
                  <a:gd name="T0" fmla="*/ 0 w 542"/>
                  <a:gd name="T1" fmla="*/ 0 h 243"/>
                  <a:gd name="T2" fmla="*/ 42 w 542"/>
                  <a:gd name="T3" fmla="*/ 19 h 243"/>
                  <a:gd name="T4" fmla="*/ 58 w 542"/>
                  <a:gd name="T5" fmla="*/ 34 h 243"/>
                  <a:gd name="T6" fmla="*/ 75 w 542"/>
                  <a:gd name="T7" fmla="*/ 50 h 243"/>
                  <a:gd name="T8" fmla="*/ 84 w 542"/>
                  <a:gd name="T9" fmla="*/ 64 h 243"/>
                  <a:gd name="T10" fmla="*/ 87 w 542"/>
                  <a:gd name="T11" fmla="*/ 136 h 243"/>
                  <a:gd name="T12" fmla="*/ 99 w 542"/>
                  <a:gd name="T13" fmla="*/ 84 h 243"/>
                  <a:gd name="T14" fmla="*/ 131 w 542"/>
                  <a:gd name="T15" fmla="*/ 99 h 243"/>
                  <a:gd name="T16" fmla="*/ 154 w 542"/>
                  <a:gd name="T17" fmla="*/ 109 h 243"/>
                  <a:gd name="T18" fmla="*/ 143 w 542"/>
                  <a:gd name="T19" fmla="*/ 139 h 243"/>
                  <a:gd name="T20" fmla="*/ 165 w 542"/>
                  <a:gd name="T21" fmla="*/ 124 h 243"/>
                  <a:gd name="T22" fmla="*/ 191 w 542"/>
                  <a:gd name="T23" fmla="*/ 125 h 243"/>
                  <a:gd name="T24" fmla="*/ 155 w 542"/>
                  <a:gd name="T25" fmla="*/ 152 h 243"/>
                  <a:gd name="T26" fmla="*/ 137 w 542"/>
                  <a:gd name="T27" fmla="*/ 173 h 243"/>
                  <a:gd name="T28" fmla="*/ 186 w 542"/>
                  <a:gd name="T29" fmla="*/ 147 h 243"/>
                  <a:gd name="T30" fmla="*/ 221 w 542"/>
                  <a:gd name="T31" fmla="*/ 141 h 243"/>
                  <a:gd name="T32" fmla="*/ 236 w 542"/>
                  <a:gd name="T33" fmla="*/ 141 h 243"/>
                  <a:gd name="T34" fmla="*/ 245 w 542"/>
                  <a:gd name="T35" fmla="*/ 154 h 243"/>
                  <a:gd name="T36" fmla="*/ 264 w 542"/>
                  <a:gd name="T37" fmla="*/ 155 h 243"/>
                  <a:gd name="T38" fmla="*/ 278 w 542"/>
                  <a:gd name="T39" fmla="*/ 168 h 243"/>
                  <a:gd name="T40" fmla="*/ 266 w 542"/>
                  <a:gd name="T41" fmla="*/ 185 h 243"/>
                  <a:gd name="T42" fmla="*/ 298 w 542"/>
                  <a:gd name="T43" fmla="*/ 170 h 243"/>
                  <a:gd name="T44" fmla="*/ 321 w 542"/>
                  <a:gd name="T45" fmla="*/ 172 h 243"/>
                  <a:gd name="T46" fmla="*/ 328 w 542"/>
                  <a:gd name="T47" fmla="*/ 185 h 243"/>
                  <a:gd name="T48" fmla="*/ 339 w 542"/>
                  <a:gd name="T49" fmla="*/ 191 h 243"/>
                  <a:gd name="T50" fmla="*/ 357 w 542"/>
                  <a:gd name="T51" fmla="*/ 186 h 243"/>
                  <a:gd name="T52" fmla="*/ 374 w 542"/>
                  <a:gd name="T53" fmla="*/ 186 h 243"/>
                  <a:gd name="T54" fmla="*/ 387 w 542"/>
                  <a:gd name="T55" fmla="*/ 194 h 243"/>
                  <a:gd name="T56" fmla="*/ 392 w 542"/>
                  <a:gd name="T57" fmla="*/ 206 h 243"/>
                  <a:gd name="T58" fmla="*/ 408 w 542"/>
                  <a:gd name="T59" fmla="*/ 204 h 243"/>
                  <a:gd name="T60" fmla="*/ 427 w 542"/>
                  <a:gd name="T61" fmla="*/ 211 h 243"/>
                  <a:gd name="T62" fmla="*/ 429 w 542"/>
                  <a:gd name="T63" fmla="*/ 228 h 243"/>
                  <a:gd name="T64" fmla="*/ 448 w 542"/>
                  <a:gd name="T65" fmla="*/ 216 h 243"/>
                  <a:gd name="T66" fmla="*/ 459 w 542"/>
                  <a:gd name="T67" fmla="*/ 216 h 243"/>
                  <a:gd name="T68" fmla="*/ 468 w 542"/>
                  <a:gd name="T69" fmla="*/ 226 h 243"/>
                  <a:gd name="T70" fmla="*/ 464 w 542"/>
                  <a:gd name="T71" fmla="*/ 243 h 243"/>
                  <a:gd name="T72" fmla="*/ 480 w 542"/>
                  <a:gd name="T73" fmla="*/ 233 h 243"/>
                  <a:gd name="T74" fmla="*/ 530 w 542"/>
                  <a:gd name="T75" fmla="*/ 243 h 243"/>
                  <a:gd name="T76" fmla="*/ 542 w 542"/>
                  <a:gd name="T77" fmla="*/ 228 h 243"/>
                  <a:gd name="T78" fmla="*/ 510 w 542"/>
                  <a:gd name="T79" fmla="*/ 229 h 243"/>
                  <a:gd name="T80" fmla="*/ 473 w 542"/>
                  <a:gd name="T81" fmla="*/ 225 h 243"/>
                  <a:gd name="T82" fmla="*/ 468 w 542"/>
                  <a:gd name="T83" fmla="*/ 206 h 243"/>
                  <a:gd name="T84" fmla="*/ 439 w 542"/>
                  <a:gd name="T85" fmla="*/ 203 h 243"/>
                  <a:gd name="T86" fmla="*/ 427 w 542"/>
                  <a:gd name="T87" fmla="*/ 202 h 243"/>
                  <a:gd name="T88" fmla="*/ 399 w 542"/>
                  <a:gd name="T89" fmla="*/ 183 h 243"/>
                  <a:gd name="T90" fmla="*/ 371 w 542"/>
                  <a:gd name="T91" fmla="*/ 177 h 243"/>
                  <a:gd name="T92" fmla="*/ 336 w 542"/>
                  <a:gd name="T93" fmla="*/ 179 h 243"/>
                  <a:gd name="T94" fmla="*/ 305 w 542"/>
                  <a:gd name="T95" fmla="*/ 160 h 243"/>
                  <a:gd name="T96" fmla="*/ 283 w 542"/>
                  <a:gd name="T97" fmla="*/ 153 h 243"/>
                  <a:gd name="T98" fmla="*/ 271 w 542"/>
                  <a:gd name="T99" fmla="*/ 137 h 243"/>
                  <a:gd name="T100" fmla="*/ 233 w 542"/>
                  <a:gd name="T101" fmla="*/ 127 h 243"/>
                  <a:gd name="T102" fmla="*/ 197 w 542"/>
                  <a:gd name="T103" fmla="*/ 130 h 243"/>
                  <a:gd name="T104" fmla="*/ 199 w 542"/>
                  <a:gd name="T105" fmla="*/ 118 h 243"/>
                  <a:gd name="T106" fmla="*/ 179 w 542"/>
                  <a:gd name="T107" fmla="*/ 117 h 243"/>
                  <a:gd name="T108" fmla="*/ 171 w 542"/>
                  <a:gd name="T109" fmla="*/ 97 h 243"/>
                  <a:gd name="T110" fmla="*/ 135 w 542"/>
                  <a:gd name="T111" fmla="*/ 90 h 243"/>
                  <a:gd name="T112" fmla="*/ 100 w 542"/>
                  <a:gd name="T113" fmla="*/ 68 h 243"/>
                  <a:gd name="T114" fmla="*/ 80 w 542"/>
                  <a:gd name="T115" fmla="*/ 40 h 243"/>
                  <a:gd name="T116" fmla="*/ 59 w 542"/>
                  <a:gd name="T117" fmla="*/ 23 h 243"/>
                  <a:gd name="T118" fmla="*/ 45 w 542"/>
                  <a:gd name="T119" fmla="*/ 13 h 243"/>
                  <a:gd name="T120" fmla="*/ 0 w 542"/>
                  <a:gd name="T121" fmla="*/ 0 h 243"/>
                  <a:gd name="T122" fmla="*/ 0 w 542"/>
                  <a:gd name="T123" fmla="*/ 0 h 24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42"/>
                  <a:gd name="T187" fmla="*/ 0 h 243"/>
                  <a:gd name="T188" fmla="*/ 542 w 542"/>
                  <a:gd name="T189" fmla="*/ 243 h 24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42" h="243">
                    <a:moveTo>
                      <a:pt x="0" y="0"/>
                    </a:moveTo>
                    <a:lnTo>
                      <a:pt x="42" y="19"/>
                    </a:lnTo>
                    <a:lnTo>
                      <a:pt x="58" y="34"/>
                    </a:lnTo>
                    <a:lnTo>
                      <a:pt x="75" y="50"/>
                    </a:lnTo>
                    <a:lnTo>
                      <a:pt x="84" y="64"/>
                    </a:lnTo>
                    <a:lnTo>
                      <a:pt x="87" y="136"/>
                    </a:lnTo>
                    <a:lnTo>
                      <a:pt x="99" y="84"/>
                    </a:lnTo>
                    <a:lnTo>
                      <a:pt x="131" y="99"/>
                    </a:lnTo>
                    <a:lnTo>
                      <a:pt x="154" y="109"/>
                    </a:lnTo>
                    <a:lnTo>
                      <a:pt x="143" y="139"/>
                    </a:lnTo>
                    <a:lnTo>
                      <a:pt x="165" y="124"/>
                    </a:lnTo>
                    <a:lnTo>
                      <a:pt x="191" y="125"/>
                    </a:lnTo>
                    <a:lnTo>
                      <a:pt x="155" y="152"/>
                    </a:lnTo>
                    <a:lnTo>
                      <a:pt x="137" y="173"/>
                    </a:lnTo>
                    <a:lnTo>
                      <a:pt x="186" y="147"/>
                    </a:lnTo>
                    <a:lnTo>
                      <a:pt x="221" y="141"/>
                    </a:lnTo>
                    <a:lnTo>
                      <a:pt x="236" y="141"/>
                    </a:lnTo>
                    <a:lnTo>
                      <a:pt x="245" y="154"/>
                    </a:lnTo>
                    <a:lnTo>
                      <a:pt x="264" y="155"/>
                    </a:lnTo>
                    <a:lnTo>
                      <a:pt x="278" y="168"/>
                    </a:lnTo>
                    <a:lnTo>
                      <a:pt x="266" y="185"/>
                    </a:lnTo>
                    <a:lnTo>
                      <a:pt x="298" y="170"/>
                    </a:lnTo>
                    <a:lnTo>
                      <a:pt x="321" y="172"/>
                    </a:lnTo>
                    <a:lnTo>
                      <a:pt x="328" y="185"/>
                    </a:lnTo>
                    <a:lnTo>
                      <a:pt x="339" y="191"/>
                    </a:lnTo>
                    <a:lnTo>
                      <a:pt x="357" y="186"/>
                    </a:lnTo>
                    <a:lnTo>
                      <a:pt x="374" y="186"/>
                    </a:lnTo>
                    <a:lnTo>
                      <a:pt x="387" y="194"/>
                    </a:lnTo>
                    <a:lnTo>
                      <a:pt x="392" y="206"/>
                    </a:lnTo>
                    <a:lnTo>
                      <a:pt x="408" y="204"/>
                    </a:lnTo>
                    <a:lnTo>
                      <a:pt x="427" y="211"/>
                    </a:lnTo>
                    <a:lnTo>
                      <a:pt x="429" y="228"/>
                    </a:lnTo>
                    <a:lnTo>
                      <a:pt x="448" y="216"/>
                    </a:lnTo>
                    <a:lnTo>
                      <a:pt x="459" y="216"/>
                    </a:lnTo>
                    <a:lnTo>
                      <a:pt x="468" y="226"/>
                    </a:lnTo>
                    <a:lnTo>
                      <a:pt x="464" y="243"/>
                    </a:lnTo>
                    <a:lnTo>
                      <a:pt x="480" y="233"/>
                    </a:lnTo>
                    <a:lnTo>
                      <a:pt x="530" y="243"/>
                    </a:lnTo>
                    <a:lnTo>
                      <a:pt x="542" y="228"/>
                    </a:lnTo>
                    <a:lnTo>
                      <a:pt x="510" y="229"/>
                    </a:lnTo>
                    <a:lnTo>
                      <a:pt x="473" y="225"/>
                    </a:lnTo>
                    <a:lnTo>
                      <a:pt x="468" y="206"/>
                    </a:lnTo>
                    <a:lnTo>
                      <a:pt x="439" y="203"/>
                    </a:lnTo>
                    <a:lnTo>
                      <a:pt x="427" y="202"/>
                    </a:lnTo>
                    <a:lnTo>
                      <a:pt x="399" y="183"/>
                    </a:lnTo>
                    <a:lnTo>
                      <a:pt x="371" y="177"/>
                    </a:lnTo>
                    <a:lnTo>
                      <a:pt x="336" y="179"/>
                    </a:lnTo>
                    <a:lnTo>
                      <a:pt x="305" y="160"/>
                    </a:lnTo>
                    <a:lnTo>
                      <a:pt x="283" y="153"/>
                    </a:lnTo>
                    <a:lnTo>
                      <a:pt x="271" y="137"/>
                    </a:lnTo>
                    <a:lnTo>
                      <a:pt x="233" y="127"/>
                    </a:lnTo>
                    <a:lnTo>
                      <a:pt x="197" y="130"/>
                    </a:lnTo>
                    <a:lnTo>
                      <a:pt x="199" y="118"/>
                    </a:lnTo>
                    <a:lnTo>
                      <a:pt x="179" y="117"/>
                    </a:lnTo>
                    <a:lnTo>
                      <a:pt x="171" y="97"/>
                    </a:lnTo>
                    <a:lnTo>
                      <a:pt x="135" y="90"/>
                    </a:lnTo>
                    <a:lnTo>
                      <a:pt x="100" y="68"/>
                    </a:lnTo>
                    <a:lnTo>
                      <a:pt x="80" y="40"/>
                    </a:lnTo>
                    <a:lnTo>
                      <a:pt x="59" y="23"/>
                    </a:lnTo>
                    <a:lnTo>
                      <a:pt x="45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91" name="Freeform 156"/>
              <p:cNvSpPr>
                <a:spLocks/>
              </p:cNvSpPr>
              <p:nvPr/>
            </p:nvSpPr>
            <p:spPr bwMode="auto">
              <a:xfrm>
                <a:off x="4040" y="2604"/>
                <a:ext cx="16" cy="14"/>
              </a:xfrm>
              <a:custGeom>
                <a:avLst/>
                <a:gdLst>
                  <a:gd name="T0" fmla="*/ 98 w 98"/>
                  <a:gd name="T1" fmla="*/ 0 h 86"/>
                  <a:gd name="T2" fmla="*/ 88 w 98"/>
                  <a:gd name="T3" fmla="*/ 18 h 86"/>
                  <a:gd name="T4" fmla="*/ 75 w 98"/>
                  <a:gd name="T5" fmla="*/ 33 h 86"/>
                  <a:gd name="T6" fmla="*/ 37 w 98"/>
                  <a:gd name="T7" fmla="*/ 67 h 86"/>
                  <a:gd name="T8" fmla="*/ 0 w 98"/>
                  <a:gd name="T9" fmla="*/ 86 h 86"/>
                  <a:gd name="T10" fmla="*/ 11 w 98"/>
                  <a:gd name="T11" fmla="*/ 66 h 86"/>
                  <a:gd name="T12" fmla="*/ 47 w 98"/>
                  <a:gd name="T13" fmla="*/ 20 h 86"/>
                  <a:gd name="T14" fmla="*/ 55 w 98"/>
                  <a:gd name="T15" fmla="*/ 30 h 86"/>
                  <a:gd name="T16" fmla="*/ 98 w 98"/>
                  <a:gd name="T17" fmla="*/ 0 h 86"/>
                  <a:gd name="T18" fmla="*/ 98 w 98"/>
                  <a:gd name="T19" fmla="*/ 0 h 8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8"/>
                  <a:gd name="T31" fmla="*/ 0 h 86"/>
                  <a:gd name="T32" fmla="*/ 98 w 98"/>
                  <a:gd name="T33" fmla="*/ 86 h 8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8" h="86">
                    <a:moveTo>
                      <a:pt x="98" y="0"/>
                    </a:moveTo>
                    <a:lnTo>
                      <a:pt x="88" y="18"/>
                    </a:lnTo>
                    <a:lnTo>
                      <a:pt x="75" y="33"/>
                    </a:lnTo>
                    <a:lnTo>
                      <a:pt x="37" y="67"/>
                    </a:lnTo>
                    <a:lnTo>
                      <a:pt x="0" y="86"/>
                    </a:lnTo>
                    <a:lnTo>
                      <a:pt x="11" y="66"/>
                    </a:lnTo>
                    <a:lnTo>
                      <a:pt x="47" y="20"/>
                    </a:lnTo>
                    <a:lnTo>
                      <a:pt x="55" y="30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92" name="Freeform 157"/>
              <p:cNvSpPr>
                <a:spLocks/>
              </p:cNvSpPr>
              <p:nvPr/>
            </p:nvSpPr>
            <p:spPr bwMode="auto">
              <a:xfrm>
                <a:off x="4031" y="2623"/>
                <a:ext cx="18" cy="5"/>
              </a:xfrm>
              <a:custGeom>
                <a:avLst/>
                <a:gdLst>
                  <a:gd name="T0" fmla="*/ 0 w 105"/>
                  <a:gd name="T1" fmla="*/ 8 h 30"/>
                  <a:gd name="T2" fmla="*/ 30 w 105"/>
                  <a:gd name="T3" fmla="*/ 0 h 30"/>
                  <a:gd name="T4" fmla="*/ 47 w 105"/>
                  <a:gd name="T5" fmla="*/ 5 h 30"/>
                  <a:gd name="T6" fmla="*/ 58 w 105"/>
                  <a:gd name="T7" fmla="*/ 17 h 30"/>
                  <a:gd name="T8" fmla="*/ 90 w 105"/>
                  <a:gd name="T9" fmla="*/ 15 h 30"/>
                  <a:gd name="T10" fmla="*/ 105 w 105"/>
                  <a:gd name="T11" fmla="*/ 30 h 30"/>
                  <a:gd name="T12" fmla="*/ 74 w 105"/>
                  <a:gd name="T13" fmla="*/ 25 h 30"/>
                  <a:gd name="T14" fmla="*/ 49 w 105"/>
                  <a:gd name="T15" fmla="*/ 22 h 30"/>
                  <a:gd name="T16" fmla="*/ 35 w 105"/>
                  <a:gd name="T17" fmla="*/ 15 h 30"/>
                  <a:gd name="T18" fmla="*/ 0 w 105"/>
                  <a:gd name="T19" fmla="*/ 8 h 30"/>
                  <a:gd name="T20" fmla="*/ 0 w 105"/>
                  <a:gd name="T21" fmla="*/ 8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5"/>
                  <a:gd name="T34" fmla="*/ 0 h 30"/>
                  <a:gd name="T35" fmla="*/ 105 w 105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5" h="30">
                    <a:moveTo>
                      <a:pt x="0" y="8"/>
                    </a:moveTo>
                    <a:lnTo>
                      <a:pt x="30" y="0"/>
                    </a:lnTo>
                    <a:lnTo>
                      <a:pt x="47" y="5"/>
                    </a:lnTo>
                    <a:lnTo>
                      <a:pt x="58" y="17"/>
                    </a:lnTo>
                    <a:lnTo>
                      <a:pt x="90" y="15"/>
                    </a:lnTo>
                    <a:lnTo>
                      <a:pt x="105" y="30"/>
                    </a:lnTo>
                    <a:lnTo>
                      <a:pt x="74" y="25"/>
                    </a:lnTo>
                    <a:lnTo>
                      <a:pt x="49" y="22"/>
                    </a:lnTo>
                    <a:lnTo>
                      <a:pt x="35" y="1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93" name="Freeform 158"/>
              <p:cNvSpPr>
                <a:spLocks/>
              </p:cNvSpPr>
              <p:nvPr/>
            </p:nvSpPr>
            <p:spPr bwMode="auto">
              <a:xfrm>
                <a:off x="3981" y="2589"/>
                <a:ext cx="22" cy="26"/>
              </a:xfrm>
              <a:custGeom>
                <a:avLst/>
                <a:gdLst>
                  <a:gd name="T0" fmla="*/ 0 w 127"/>
                  <a:gd name="T1" fmla="*/ 153 h 153"/>
                  <a:gd name="T2" fmla="*/ 24 w 127"/>
                  <a:gd name="T3" fmla="*/ 127 h 153"/>
                  <a:gd name="T4" fmla="*/ 46 w 127"/>
                  <a:gd name="T5" fmla="*/ 113 h 153"/>
                  <a:gd name="T6" fmla="*/ 64 w 127"/>
                  <a:gd name="T7" fmla="*/ 91 h 153"/>
                  <a:gd name="T8" fmla="*/ 90 w 127"/>
                  <a:gd name="T9" fmla="*/ 58 h 153"/>
                  <a:gd name="T10" fmla="*/ 105 w 127"/>
                  <a:gd name="T11" fmla="*/ 40 h 153"/>
                  <a:gd name="T12" fmla="*/ 75 w 127"/>
                  <a:gd name="T13" fmla="*/ 22 h 153"/>
                  <a:gd name="T14" fmla="*/ 83 w 127"/>
                  <a:gd name="T15" fmla="*/ 6 h 153"/>
                  <a:gd name="T16" fmla="*/ 100 w 127"/>
                  <a:gd name="T17" fmla="*/ 9 h 153"/>
                  <a:gd name="T18" fmla="*/ 127 w 127"/>
                  <a:gd name="T19" fmla="*/ 0 h 153"/>
                  <a:gd name="T20" fmla="*/ 96 w 127"/>
                  <a:gd name="T21" fmla="*/ 21 h 153"/>
                  <a:gd name="T22" fmla="*/ 116 w 127"/>
                  <a:gd name="T23" fmla="*/ 42 h 153"/>
                  <a:gd name="T24" fmla="*/ 104 w 127"/>
                  <a:gd name="T25" fmla="*/ 64 h 153"/>
                  <a:gd name="T26" fmla="*/ 64 w 127"/>
                  <a:gd name="T27" fmla="*/ 102 h 153"/>
                  <a:gd name="T28" fmla="*/ 33 w 127"/>
                  <a:gd name="T29" fmla="*/ 133 h 153"/>
                  <a:gd name="T30" fmla="*/ 0 w 127"/>
                  <a:gd name="T31" fmla="*/ 153 h 153"/>
                  <a:gd name="T32" fmla="*/ 0 w 127"/>
                  <a:gd name="T33" fmla="*/ 153 h 1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7"/>
                  <a:gd name="T52" fmla="*/ 0 h 153"/>
                  <a:gd name="T53" fmla="*/ 127 w 127"/>
                  <a:gd name="T54" fmla="*/ 153 h 1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7" h="153">
                    <a:moveTo>
                      <a:pt x="0" y="153"/>
                    </a:moveTo>
                    <a:lnTo>
                      <a:pt x="24" y="127"/>
                    </a:lnTo>
                    <a:lnTo>
                      <a:pt x="46" y="113"/>
                    </a:lnTo>
                    <a:lnTo>
                      <a:pt x="64" y="91"/>
                    </a:lnTo>
                    <a:lnTo>
                      <a:pt x="90" y="58"/>
                    </a:lnTo>
                    <a:lnTo>
                      <a:pt x="105" y="40"/>
                    </a:lnTo>
                    <a:lnTo>
                      <a:pt x="75" y="22"/>
                    </a:lnTo>
                    <a:lnTo>
                      <a:pt x="83" y="6"/>
                    </a:lnTo>
                    <a:lnTo>
                      <a:pt x="100" y="9"/>
                    </a:lnTo>
                    <a:lnTo>
                      <a:pt x="127" y="0"/>
                    </a:lnTo>
                    <a:lnTo>
                      <a:pt x="96" y="21"/>
                    </a:lnTo>
                    <a:lnTo>
                      <a:pt x="116" y="42"/>
                    </a:lnTo>
                    <a:lnTo>
                      <a:pt x="104" y="64"/>
                    </a:lnTo>
                    <a:lnTo>
                      <a:pt x="64" y="102"/>
                    </a:lnTo>
                    <a:lnTo>
                      <a:pt x="33" y="133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94" name="Freeform 159"/>
              <p:cNvSpPr>
                <a:spLocks/>
              </p:cNvSpPr>
              <p:nvPr/>
            </p:nvSpPr>
            <p:spPr bwMode="auto">
              <a:xfrm>
                <a:off x="3938" y="2579"/>
                <a:ext cx="22" cy="29"/>
              </a:xfrm>
              <a:custGeom>
                <a:avLst/>
                <a:gdLst>
                  <a:gd name="T0" fmla="*/ 0 w 129"/>
                  <a:gd name="T1" fmla="*/ 0 h 177"/>
                  <a:gd name="T2" fmla="*/ 24 w 129"/>
                  <a:gd name="T3" fmla="*/ 10 h 177"/>
                  <a:gd name="T4" fmla="*/ 44 w 129"/>
                  <a:gd name="T5" fmla="*/ 34 h 177"/>
                  <a:gd name="T6" fmla="*/ 58 w 129"/>
                  <a:gd name="T7" fmla="*/ 46 h 177"/>
                  <a:gd name="T8" fmla="*/ 72 w 129"/>
                  <a:gd name="T9" fmla="*/ 80 h 177"/>
                  <a:gd name="T10" fmla="*/ 80 w 129"/>
                  <a:gd name="T11" fmla="*/ 96 h 177"/>
                  <a:gd name="T12" fmla="*/ 129 w 129"/>
                  <a:gd name="T13" fmla="*/ 177 h 177"/>
                  <a:gd name="T14" fmla="*/ 82 w 129"/>
                  <a:gd name="T15" fmla="*/ 120 h 177"/>
                  <a:gd name="T16" fmla="*/ 61 w 129"/>
                  <a:gd name="T17" fmla="*/ 92 h 177"/>
                  <a:gd name="T18" fmla="*/ 56 w 129"/>
                  <a:gd name="T19" fmla="*/ 69 h 177"/>
                  <a:gd name="T20" fmla="*/ 26 w 129"/>
                  <a:gd name="T21" fmla="*/ 46 h 177"/>
                  <a:gd name="T22" fmla="*/ 35 w 129"/>
                  <a:gd name="T23" fmla="*/ 36 h 177"/>
                  <a:gd name="T24" fmla="*/ 17 w 129"/>
                  <a:gd name="T25" fmla="*/ 23 h 177"/>
                  <a:gd name="T26" fmla="*/ 0 w 129"/>
                  <a:gd name="T27" fmla="*/ 0 h 177"/>
                  <a:gd name="T28" fmla="*/ 0 w 129"/>
                  <a:gd name="T29" fmla="*/ 0 h 17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9"/>
                  <a:gd name="T46" fmla="*/ 0 h 177"/>
                  <a:gd name="T47" fmla="*/ 129 w 129"/>
                  <a:gd name="T48" fmla="*/ 177 h 17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9" h="177">
                    <a:moveTo>
                      <a:pt x="0" y="0"/>
                    </a:moveTo>
                    <a:lnTo>
                      <a:pt x="24" y="10"/>
                    </a:lnTo>
                    <a:lnTo>
                      <a:pt x="44" y="34"/>
                    </a:lnTo>
                    <a:lnTo>
                      <a:pt x="58" y="46"/>
                    </a:lnTo>
                    <a:lnTo>
                      <a:pt x="72" y="80"/>
                    </a:lnTo>
                    <a:lnTo>
                      <a:pt x="80" y="96"/>
                    </a:lnTo>
                    <a:lnTo>
                      <a:pt x="129" y="177"/>
                    </a:lnTo>
                    <a:lnTo>
                      <a:pt x="82" y="120"/>
                    </a:lnTo>
                    <a:lnTo>
                      <a:pt x="61" y="92"/>
                    </a:lnTo>
                    <a:lnTo>
                      <a:pt x="56" y="69"/>
                    </a:lnTo>
                    <a:lnTo>
                      <a:pt x="26" y="46"/>
                    </a:lnTo>
                    <a:lnTo>
                      <a:pt x="35" y="36"/>
                    </a:lnTo>
                    <a:lnTo>
                      <a:pt x="17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95" name="Freeform 160"/>
              <p:cNvSpPr>
                <a:spLocks/>
              </p:cNvSpPr>
              <p:nvPr/>
            </p:nvSpPr>
            <p:spPr bwMode="auto">
              <a:xfrm>
                <a:off x="4097" y="2621"/>
                <a:ext cx="22" cy="9"/>
              </a:xfrm>
              <a:custGeom>
                <a:avLst/>
                <a:gdLst>
                  <a:gd name="T0" fmla="*/ 49 w 131"/>
                  <a:gd name="T1" fmla="*/ 3 h 54"/>
                  <a:gd name="T2" fmla="*/ 54 w 131"/>
                  <a:gd name="T3" fmla="*/ 19 h 54"/>
                  <a:gd name="T4" fmla="*/ 42 w 131"/>
                  <a:gd name="T5" fmla="*/ 30 h 54"/>
                  <a:gd name="T6" fmla="*/ 22 w 131"/>
                  <a:gd name="T7" fmla="*/ 44 h 54"/>
                  <a:gd name="T8" fmla="*/ 0 w 131"/>
                  <a:gd name="T9" fmla="*/ 44 h 54"/>
                  <a:gd name="T10" fmla="*/ 7 w 131"/>
                  <a:gd name="T11" fmla="*/ 54 h 54"/>
                  <a:gd name="T12" fmla="*/ 17 w 131"/>
                  <a:gd name="T13" fmla="*/ 54 h 54"/>
                  <a:gd name="T14" fmla="*/ 26 w 131"/>
                  <a:gd name="T15" fmla="*/ 51 h 54"/>
                  <a:gd name="T16" fmla="*/ 37 w 131"/>
                  <a:gd name="T17" fmla="*/ 44 h 54"/>
                  <a:gd name="T18" fmla="*/ 56 w 131"/>
                  <a:gd name="T19" fmla="*/ 27 h 54"/>
                  <a:gd name="T20" fmla="*/ 67 w 131"/>
                  <a:gd name="T21" fmla="*/ 23 h 54"/>
                  <a:gd name="T22" fmla="*/ 71 w 131"/>
                  <a:gd name="T23" fmla="*/ 37 h 54"/>
                  <a:gd name="T24" fmla="*/ 79 w 131"/>
                  <a:gd name="T25" fmla="*/ 46 h 54"/>
                  <a:gd name="T26" fmla="*/ 90 w 131"/>
                  <a:gd name="T27" fmla="*/ 50 h 54"/>
                  <a:gd name="T28" fmla="*/ 100 w 131"/>
                  <a:gd name="T29" fmla="*/ 50 h 54"/>
                  <a:gd name="T30" fmla="*/ 109 w 131"/>
                  <a:gd name="T31" fmla="*/ 50 h 54"/>
                  <a:gd name="T32" fmla="*/ 117 w 131"/>
                  <a:gd name="T33" fmla="*/ 48 h 54"/>
                  <a:gd name="T34" fmla="*/ 123 w 131"/>
                  <a:gd name="T35" fmla="*/ 44 h 54"/>
                  <a:gd name="T36" fmla="*/ 129 w 131"/>
                  <a:gd name="T37" fmla="*/ 38 h 54"/>
                  <a:gd name="T38" fmla="*/ 131 w 131"/>
                  <a:gd name="T39" fmla="*/ 32 h 54"/>
                  <a:gd name="T40" fmla="*/ 131 w 131"/>
                  <a:gd name="T41" fmla="*/ 21 h 54"/>
                  <a:gd name="T42" fmla="*/ 127 w 131"/>
                  <a:gd name="T43" fmla="*/ 33 h 54"/>
                  <a:gd name="T44" fmla="*/ 119 w 131"/>
                  <a:gd name="T45" fmla="*/ 42 h 54"/>
                  <a:gd name="T46" fmla="*/ 110 w 131"/>
                  <a:gd name="T47" fmla="*/ 46 h 54"/>
                  <a:gd name="T48" fmla="*/ 100 w 131"/>
                  <a:gd name="T49" fmla="*/ 47 h 54"/>
                  <a:gd name="T50" fmla="*/ 89 w 131"/>
                  <a:gd name="T51" fmla="*/ 45 h 54"/>
                  <a:gd name="T52" fmla="*/ 79 w 131"/>
                  <a:gd name="T53" fmla="*/ 39 h 54"/>
                  <a:gd name="T54" fmla="*/ 74 w 131"/>
                  <a:gd name="T55" fmla="*/ 33 h 54"/>
                  <a:gd name="T56" fmla="*/ 74 w 131"/>
                  <a:gd name="T57" fmla="*/ 25 h 54"/>
                  <a:gd name="T58" fmla="*/ 75 w 131"/>
                  <a:gd name="T59" fmla="*/ 18 h 54"/>
                  <a:gd name="T60" fmla="*/ 75 w 131"/>
                  <a:gd name="T61" fmla="*/ 5 h 54"/>
                  <a:gd name="T62" fmla="*/ 59 w 131"/>
                  <a:gd name="T63" fmla="*/ 0 h 54"/>
                  <a:gd name="T64" fmla="*/ 49 w 131"/>
                  <a:gd name="T65" fmla="*/ 3 h 54"/>
                  <a:gd name="T66" fmla="*/ 49 w 131"/>
                  <a:gd name="T67" fmla="*/ 3 h 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1"/>
                  <a:gd name="T103" fmla="*/ 0 h 54"/>
                  <a:gd name="T104" fmla="*/ 131 w 131"/>
                  <a:gd name="T105" fmla="*/ 54 h 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1" h="54">
                    <a:moveTo>
                      <a:pt x="49" y="3"/>
                    </a:moveTo>
                    <a:lnTo>
                      <a:pt x="54" y="19"/>
                    </a:lnTo>
                    <a:lnTo>
                      <a:pt x="42" y="30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7" y="54"/>
                    </a:lnTo>
                    <a:lnTo>
                      <a:pt x="17" y="54"/>
                    </a:lnTo>
                    <a:lnTo>
                      <a:pt x="26" y="51"/>
                    </a:lnTo>
                    <a:lnTo>
                      <a:pt x="37" y="44"/>
                    </a:lnTo>
                    <a:lnTo>
                      <a:pt x="56" y="27"/>
                    </a:lnTo>
                    <a:lnTo>
                      <a:pt x="67" y="23"/>
                    </a:lnTo>
                    <a:lnTo>
                      <a:pt x="71" y="37"/>
                    </a:lnTo>
                    <a:lnTo>
                      <a:pt x="79" y="46"/>
                    </a:lnTo>
                    <a:lnTo>
                      <a:pt x="90" y="50"/>
                    </a:lnTo>
                    <a:lnTo>
                      <a:pt x="100" y="50"/>
                    </a:lnTo>
                    <a:lnTo>
                      <a:pt x="109" y="50"/>
                    </a:lnTo>
                    <a:lnTo>
                      <a:pt x="117" y="48"/>
                    </a:lnTo>
                    <a:lnTo>
                      <a:pt x="123" y="44"/>
                    </a:lnTo>
                    <a:lnTo>
                      <a:pt x="129" y="38"/>
                    </a:lnTo>
                    <a:lnTo>
                      <a:pt x="131" y="32"/>
                    </a:lnTo>
                    <a:lnTo>
                      <a:pt x="131" y="21"/>
                    </a:lnTo>
                    <a:lnTo>
                      <a:pt x="127" y="33"/>
                    </a:lnTo>
                    <a:lnTo>
                      <a:pt x="119" y="42"/>
                    </a:lnTo>
                    <a:lnTo>
                      <a:pt x="110" y="46"/>
                    </a:lnTo>
                    <a:lnTo>
                      <a:pt x="100" y="47"/>
                    </a:lnTo>
                    <a:lnTo>
                      <a:pt x="89" y="45"/>
                    </a:lnTo>
                    <a:lnTo>
                      <a:pt x="79" y="39"/>
                    </a:lnTo>
                    <a:lnTo>
                      <a:pt x="74" y="33"/>
                    </a:lnTo>
                    <a:lnTo>
                      <a:pt x="74" y="25"/>
                    </a:lnTo>
                    <a:lnTo>
                      <a:pt x="75" y="18"/>
                    </a:lnTo>
                    <a:lnTo>
                      <a:pt x="75" y="5"/>
                    </a:lnTo>
                    <a:lnTo>
                      <a:pt x="59" y="0"/>
                    </a:lnTo>
                    <a:lnTo>
                      <a:pt x="49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96" name="Freeform 161"/>
              <p:cNvSpPr>
                <a:spLocks/>
              </p:cNvSpPr>
              <p:nvPr/>
            </p:nvSpPr>
            <p:spPr bwMode="auto">
              <a:xfrm>
                <a:off x="4103" y="2604"/>
                <a:ext cx="16" cy="15"/>
              </a:xfrm>
              <a:custGeom>
                <a:avLst/>
                <a:gdLst>
                  <a:gd name="T0" fmla="*/ 0 w 93"/>
                  <a:gd name="T1" fmla="*/ 23 h 88"/>
                  <a:gd name="T2" fmla="*/ 9 w 93"/>
                  <a:gd name="T3" fmla="*/ 45 h 88"/>
                  <a:gd name="T4" fmla="*/ 26 w 93"/>
                  <a:gd name="T5" fmla="*/ 66 h 88"/>
                  <a:gd name="T6" fmla="*/ 47 w 93"/>
                  <a:gd name="T7" fmla="*/ 88 h 88"/>
                  <a:gd name="T8" fmla="*/ 29 w 93"/>
                  <a:gd name="T9" fmla="*/ 62 h 88"/>
                  <a:gd name="T10" fmla="*/ 19 w 93"/>
                  <a:gd name="T11" fmla="*/ 47 h 88"/>
                  <a:gd name="T12" fmla="*/ 14 w 93"/>
                  <a:gd name="T13" fmla="*/ 40 h 88"/>
                  <a:gd name="T14" fmla="*/ 14 w 93"/>
                  <a:gd name="T15" fmla="*/ 31 h 88"/>
                  <a:gd name="T16" fmla="*/ 21 w 93"/>
                  <a:gd name="T17" fmla="*/ 23 h 88"/>
                  <a:gd name="T18" fmla="*/ 41 w 93"/>
                  <a:gd name="T19" fmla="*/ 13 h 88"/>
                  <a:gd name="T20" fmla="*/ 56 w 93"/>
                  <a:gd name="T21" fmla="*/ 6 h 88"/>
                  <a:gd name="T22" fmla="*/ 73 w 93"/>
                  <a:gd name="T23" fmla="*/ 4 h 88"/>
                  <a:gd name="T24" fmla="*/ 86 w 93"/>
                  <a:gd name="T25" fmla="*/ 3 h 88"/>
                  <a:gd name="T26" fmla="*/ 93 w 93"/>
                  <a:gd name="T27" fmla="*/ 0 h 88"/>
                  <a:gd name="T28" fmla="*/ 62 w 93"/>
                  <a:gd name="T29" fmla="*/ 1 h 88"/>
                  <a:gd name="T30" fmla="*/ 36 w 93"/>
                  <a:gd name="T31" fmla="*/ 7 h 88"/>
                  <a:gd name="T32" fmla="*/ 0 w 93"/>
                  <a:gd name="T33" fmla="*/ 23 h 88"/>
                  <a:gd name="T34" fmla="*/ 0 w 93"/>
                  <a:gd name="T35" fmla="*/ 23 h 8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3"/>
                  <a:gd name="T55" fmla="*/ 0 h 88"/>
                  <a:gd name="T56" fmla="*/ 93 w 93"/>
                  <a:gd name="T57" fmla="*/ 88 h 8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3" h="88">
                    <a:moveTo>
                      <a:pt x="0" y="23"/>
                    </a:moveTo>
                    <a:lnTo>
                      <a:pt x="9" y="45"/>
                    </a:lnTo>
                    <a:lnTo>
                      <a:pt x="26" y="66"/>
                    </a:lnTo>
                    <a:lnTo>
                      <a:pt x="47" y="88"/>
                    </a:lnTo>
                    <a:lnTo>
                      <a:pt x="29" y="62"/>
                    </a:lnTo>
                    <a:lnTo>
                      <a:pt x="19" y="47"/>
                    </a:lnTo>
                    <a:lnTo>
                      <a:pt x="14" y="40"/>
                    </a:lnTo>
                    <a:lnTo>
                      <a:pt x="14" y="31"/>
                    </a:lnTo>
                    <a:lnTo>
                      <a:pt x="21" y="23"/>
                    </a:lnTo>
                    <a:lnTo>
                      <a:pt x="41" y="13"/>
                    </a:lnTo>
                    <a:lnTo>
                      <a:pt x="56" y="6"/>
                    </a:lnTo>
                    <a:lnTo>
                      <a:pt x="73" y="4"/>
                    </a:lnTo>
                    <a:lnTo>
                      <a:pt x="86" y="3"/>
                    </a:lnTo>
                    <a:lnTo>
                      <a:pt x="93" y="0"/>
                    </a:lnTo>
                    <a:lnTo>
                      <a:pt x="62" y="1"/>
                    </a:lnTo>
                    <a:lnTo>
                      <a:pt x="36" y="7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97" name="Freeform 162"/>
              <p:cNvSpPr>
                <a:spLocks/>
              </p:cNvSpPr>
              <p:nvPr/>
            </p:nvSpPr>
            <p:spPr bwMode="auto">
              <a:xfrm>
                <a:off x="4099" y="2617"/>
                <a:ext cx="3" cy="10"/>
              </a:xfrm>
              <a:custGeom>
                <a:avLst/>
                <a:gdLst>
                  <a:gd name="T0" fmla="*/ 14 w 23"/>
                  <a:gd name="T1" fmla="*/ 0 h 59"/>
                  <a:gd name="T2" fmla="*/ 20 w 23"/>
                  <a:gd name="T3" fmla="*/ 14 h 59"/>
                  <a:gd name="T4" fmla="*/ 23 w 23"/>
                  <a:gd name="T5" fmla="*/ 27 h 59"/>
                  <a:gd name="T6" fmla="*/ 22 w 23"/>
                  <a:gd name="T7" fmla="*/ 35 h 59"/>
                  <a:gd name="T8" fmla="*/ 18 w 23"/>
                  <a:gd name="T9" fmla="*/ 47 h 59"/>
                  <a:gd name="T10" fmla="*/ 11 w 23"/>
                  <a:gd name="T11" fmla="*/ 55 h 59"/>
                  <a:gd name="T12" fmla="*/ 4 w 23"/>
                  <a:gd name="T13" fmla="*/ 59 h 59"/>
                  <a:gd name="T14" fmla="*/ 0 w 23"/>
                  <a:gd name="T15" fmla="*/ 55 h 59"/>
                  <a:gd name="T16" fmla="*/ 9 w 23"/>
                  <a:gd name="T17" fmla="*/ 47 h 59"/>
                  <a:gd name="T18" fmla="*/ 13 w 23"/>
                  <a:gd name="T19" fmla="*/ 39 h 59"/>
                  <a:gd name="T20" fmla="*/ 14 w 23"/>
                  <a:gd name="T21" fmla="*/ 26 h 59"/>
                  <a:gd name="T22" fmla="*/ 13 w 23"/>
                  <a:gd name="T23" fmla="*/ 15 h 59"/>
                  <a:gd name="T24" fmla="*/ 14 w 23"/>
                  <a:gd name="T25" fmla="*/ 0 h 59"/>
                  <a:gd name="T26" fmla="*/ 14 w 23"/>
                  <a:gd name="T27" fmla="*/ 0 h 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"/>
                  <a:gd name="T43" fmla="*/ 0 h 59"/>
                  <a:gd name="T44" fmla="*/ 23 w 23"/>
                  <a:gd name="T45" fmla="*/ 59 h 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" h="59">
                    <a:moveTo>
                      <a:pt x="14" y="0"/>
                    </a:moveTo>
                    <a:lnTo>
                      <a:pt x="20" y="14"/>
                    </a:lnTo>
                    <a:lnTo>
                      <a:pt x="23" y="27"/>
                    </a:lnTo>
                    <a:lnTo>
                      <a:pt x="22" y="35"/>
                    </a:lnTo>
                    <a:lnTo>
                      <a:pt x="18" y="47"/>
                    </a:lnTo>
                    <a:lnTo>
                      <a:pt x="11" y="55"/>
                    </a:lnTo>
                    <a:lnTo>
                      <a:pt x="4" y="59"/>
                    </a:lnTo>
                    <a:lnTo>
                      <a:pt x="0" y="55"/>
                    </a:lnTo>
                    <a:lnTo>
                      <a:pt x="9" y="47"/>
                    </a:lnTo>
                    <a:lnTo>
                      <a:pt x="13" y="39"/>
                    </a:lnTo>
                    <a:lnTo>
                      <a:pt x="14" y="26"/>
                    </a:lnTo>
                    <a:lnTo>
                      <a:pt x="13" y="1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98" name="Freeform 163"/>
              <p:cNvSpPr>
                <a:spLocks/>
              </p:cNvSpPr>
              <p:nvPr/>
            </p:nvSpPr>
            <p:spPr bwMode="auto">
              <a:xfrm>
                <a:off x="3920" y="2662"/>
                <a:ext cx="100" cy="53"/>
              </a:xfrm>
              <a:custGeom>
                <a:avLst/>
                <a:gdLst>
                  <a:gd name="T0" fmla="*/ 19 w 600"/>
                  <a:gd name="T1" fmla="*/ 20 h 316"/>
                  <a:gd name="T2" fmla="*/ 73 w 600"/>
                  <a:gd name="T3" fmla="*/ 32 h 316"/>
                  <a:gd name="T4" fmla="*/ 142 w 600"/>
                  <a:gd name="T5" fmla="*/ 0 h 316"/>
                  <a:gd name="T6" fmla="*/ 236 w 600"/>
                  <a:gd name="T7" fmla="*/ 24 h 316"/>
                  <a:gd name="T8" fmla="*/ 259 w 600"/>
                  <a:gd name="T9" fmla="*/ 53 h 316"/>
                  <a:gd name="T10" fmla="*/ 398 w 600"/>
                  <a:gd name="T11" fmla="*/ 53 h 316"/>
                  <a:gd name="T12" fmla="*/ 499 w 600"/>
                  <a:gd name="T13" fmla="*/ 68 h 316"/>
                  <a:gd name="T14" fmla="*/ 543 w 600"/>
                  <a:gd name="T15" fmla="*/ 77 h 316"/>
                  <a:gd name="T16" fmla="*/ 588 w 600"/>
                  <a:gd name="T17" fmla="*/ 100 h 316"/>
                  <a:gd name="T18" fmla="*/ 600 w 600"/>
                  <a:gd name="T19" fmla="*/ 125 h 316"/>
                  <a:gd name="T20" fmla="*/ 539 w 600"/>
                  <a:gd name="T21" fmla="*/ 110 h 316"/>
                  <a:gd name="T22" fmla="*/ 503 w 600"/>
                  <a:gd name="T23" fmla="*/ 101 h 316"/>
                  <a:gd name="T24" fmla="*/ 481 w 600"/>
                  <a:gd name="T25" fmla="*/ 115 h 316"/>
                  <a:gd name="T26" fmla="*/ 443 w 600"/>
                  <a:gd name="T27" fmla="*/ 129 h 316"/>
                  <a:gd name="T28" fmla="*/ 405 w 600"/>
                  <a:gd name="T29" fmla="*/ 123 h 316"/>
                  <a:gd name="T30" fmla="*/ 352 w 600"/>
                  <a:gd name="T31" fmla="*/ 159 h 316"/>
                  <a:gd name="T32" fmla="*/ 384 w 600"/>
                  <a:gd name="T33" fmla="*/ 117 h 316"/>
                  <a:gd name="T34" fmla="*/ 309 w 600"/>
                  <a:gd name="T35" fmla="*/ 159 h 316"/>
                  <a:gd name="T36" fmla="*/ 364 w 600"/>
                  <a:gd name="T37" fmla="*/ 97 h 316"/>
                  <a:gd name="T38" fmla="*/ 277 w 600"/>
                  <a:gd name="T39" fmla="*/ 101 h 316"/>
                  <a:gd name="T40" fmla="*/ 220 w 600"/>
                  <a:gd name="T41" fmla="*/ 123 h 316"/>
                  <a:gd name="T42" fmla="*/ 243 w 600"/>
                  <a:gd name="T43" fmla="*/ 84 h 316"/>
                  <a:gd name="T44" fmla="*/ 190 w 600"/>
                  <a:gd name="T45" fmla="*/ 96 h 316"/>
                  <a:gd name="T46" fmla="*/ 141 w 600"/>
                  <a:gd name="T47" fmla="*/ 96 h 316"/>
                  <a:gd name="T48" fmla="*/ 110 w 600"/>
                  <a:gd name="T49" fmla="*/ 96 h 316"/>
                  <a:gd name="T50" fmla="*/ 140 w 600"/>
                  <a:gd name="T51" fmla="*/ 76 h 316"/>
                  <a:gd name="T52" fmla="*/ 89 w 600"/>
                  <a:gd name="T53" fmla="*/ 71 h 316"/>
                  <a:gd name="T54" fmla="*/ 98 w 600"/>
                  <a:gd name="T55" fmla="*/ 58 h 316"/>
                  <a:gd name="T56" fmla="*/ 47 w 600"/>
                  <a:gd name="T57" fmla="*/ 52 h 316"/>
                  <a:gd name="T58" fmla="*/ 31 w 600"/>
                  <a:gd name="T59" fmla="*/ 96 h 316"/>
                  <a:gd name="T60" fmla="*/ 49 w 600"/>
                  <a:gd name="T61" fmla="*/ 110 h 316"/>
                  <a:gd name="T62" fmla="*/ 31 w 600"/>
                  <a:gd name="T63" fmla="*/ 145 h 316"/>
                  <a:gd name="T64" fmla="*/ 35 w 600"/>
                  <a:gd name="T65" fmla="*/ 183 h 316"/>
                  <a:gd name="T66" fmla="*/ 52 w 600"/>
                  <a:gd name="T67" fmla="*/ 216 h 316"/>
                  <a:gd name="T68" fmla="*/ 80 w 600"/>
                  <a:gd name="T69" fmla="*/ 260 h 316"/>
                  <a:gd name="T70" fmla="*/ 110 w 600"/>
                  <a:gd name="T71" fmla="*/ 288 h 316"/>
                  <a:gd name="T72" fmla="*/ 134 w 600"/>
                  <a:gd name="T73" fmla="*/ 304 h 316"/>
                  <a:gd name="T74" fmla="*/ 164 w 600"/>
                  <a:gd name="T75" fmla="*/ 316 h 316"/>
                  <a:gd name="T76" fmla="*/ 128 w 600"/>
                  <a:gd name="T77" fmla="*/ 316 h 316"/>
                  <a:gd name="T78" fmla="*/ 63 w 600"/>
                  <a:gd name="T79" fmla="*/ 274 h 316"/>
                  <a:gd name="T80" fmla="*/ 21 w 600"/>
                  <a:gd name="T81" fmla="*/ 216 h 316"/>
                  <a:gd name="T82" fmla="*/ 0 w 600"/>
                  <a:gd name="T83" fmla="*/ 165 h 316"/>
                  <a:gd name="T84" fmla="*/ 1 w 600"/>
                  <a:gd name="T85" fmla="*/ 131 h 316"/>
                  <a:gd name="T86" fmla="*/ 3 w 600"/>
                  <a:gd name="T87" fmla="*/ 106 h 316"/>
                  <a:gd name="T88" fmla="*/ 13 w 600"/>
                  <a:gd name="T89" fmla="*/ 73 h 316"/>
                  <a:gd name="T90" fmla="*/ 19 w 600"/>
                  <a:gd name="T91" fmla="*/ 20 h 316"/>
                  <a:gd name="T92" fmla="*/ 19 w 600"/>
                  <a:gd name="T93" fmla="*/ 20 h 3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600"/>
                  <a:gd name="T142" fmla="*/ 0 h 316"/>
                  <a:gd name="T143" fmla="*/ 600 w 600"/>
                  <a:gd name="T144" fmla="*/ 316 h 31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600" h="316">
                    <a:moveTo>
                      <a:pt x="19" y="20"/>
                    </a:moveTo>
                    <a:lnTo>
                      <a:pt x="73" y="32"/>
                    </a:lnTo>
                    <a:lnTo>
                      <a:pt x="142" y="0"/>
                    </a:lnTo>
                    <a:lnTo>
                      <a:pt x="236" y="24"/>
                    </a:lnTo>
                    <a:lnTo>
                      <a:pt x="259" y="53"/>
                    </a:lnTo>
                    <a:lnTo>
                      <a:pt x="398" y="53"/>
                    </a:lnTo>
                    <a:lnTo>
                      <a:pt x="499" y="68"/>
                    </a:lnTo>
                    <a:lnTo>
                      <a:pt x="543" y="77"/>
                    </a:lnTo>
                    <a:lnTo>
                      <a:pt x="588" y="100"/>
                    </a:lnTo>
                    <a:lnTo>
                      <a:pt x="600" y="125"/>
                    </a:lnTo>
                    <a:lnTo>
                      <a:pt x="539" y="110"/>
                    </a:lnTo>
                    <a:lnTo>
                      <a:pt x="503" y="101"/>
                    </a:lnTo>
                    <a:lnTo>
                      <a:pt x="481" y="115"/>
                    </a:lnTo>
                    <a:lnTo>
                      <a:pt x="443" y="129"/>
                    </a:lnTo>
                    <a:lnTo>
                      <a:pt x="405" y="123"/>
                    </a:lnTo>
                    <a:lnTo>
                      <a:pt x="352" y="159"/>
                    </a:lnTo>
                    <a:lnTo>
                      <a:pt x="384" y="117"/>
                    </a:lnTo>
                    <a:lnTo>
                      <a:pt x="309" y="159"/>
                    </a:lnTo>
                    <a:lnTo>
                      <a:pt x="364" y="97"/>
                    </a:lnTo>
                    <a:lnTo>
                      <a:pt x="277" y="101"/>
                    </a:lnTo>
                    <a:lnTo>
                      <a:pt x="220" y="123"/>
                    </a:lnTo>
                    <a:lnTo>
                      <a:pt x="243" y="84"/>
                    </a:lnTo>
                    <a:lnTo>
                      <a:pt x="190" y="96"/>
                    </a:lnTo>
                    <a:lnTo>
                      <a:pt x="141" y="96"/>
                    </a:lnTo>
                    <a:lnTo>
                      <a:pt x="110" y="96"/>
                    </a:lnTo>
                    <a:lnTo>
                      <a:pt x="140" y="76"/>
                    </a:lnTo>
                    <a:lnTo>
                      <a:pt x="89" y="71"/>
                    </a:lnTo>
                    <a:lnTo>
                      <a:pt x="98" y="58"/>
                    </a:lnTo>
                    <a:lnTo>
                      <a:pt x="47" y="52"/>
                    </a:lnTo>
                    <a:lnTo>
                      <a:pt x="31" y="96"/>
                    </a:lnTo>
                    <a:lnTo>
                      <a:pt x="49" y="110"/>
                    </a:lnTo>
                    <a:lnTo>
                      <a:pt x="31" y="145"/>
                    </a:lnTo>
                    <a:lnTo>
                      <a:pt x="35" y="183"/>
                    </a:lnTo>
                    <a:lnTo>
                      <a:pt x="52" y="216"/>
                    </a:lnTo>
                    <a:lnTo>
                      <a:pt x="80" y="260"/>
                    </a:lnTo>
                    <a:lnTo>
                      <a:pt x="110" y="288"/>
                    </a:lnTo>
                    <a:lnTo>
                      <a:pt x="134" y="304"/>
                    </a:lnTo>
                    <a:lnTo>
                      <a:pt x="164" y="316"/>
                    </a:lnTo>
                    <a:lnTo>
                      <a:pt x="128" y="316"/>
                    </a:lnTo>
                    <a:lnTo>
                      <a:pt x="63" y="274"/>
                    </a:lnTo>
                    <a:lnTo>
                      <a:pt x="21" y="216"/>
                    </a:lnTo>
                    <a:lnTo>
                      <a:pt x="0" y="165"/>
                    </a:lnTo>
                    <a:lnTo>
                      <a:pt x="1" y="131"/>
                    </a:lnTo>
                    <a:lnTo>
                      <a:pt x="3" y="106"/>
                    </a:lnTo>
                    <a:lnTo>
                      <a:pt x="13" y="73"/>
                    </a:lnTo>
                    <a:lnTo>
                      <a:pt x="19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599" name="Freeform 164"/>
              <p:cNvSpPr>
                <a:spLocks/>
              </p:cNvSpPr>
              <p:nvPr/>
            </p:nvSpPr>
            <p:spPr bwMode="auto">
              <a:xfrm>
                <a:off x="3958" y="2686"/>
                <a:ext cx="44" cy="71"/>
              </a:xfrm>
              <a:custGeom>
                <a:avLst/>
                <a:gdLst>
                  <a:gd name="T0" fmla="*/ 228 w 264"/>
                  <a:gd name="T1" fmla="*/ 0 h 426"/>
                  <a:gd name="T2" fmla="*/ 189 w 264"/>
                  <a:gd name="T3" fmla="*/ 20 h 426"/>
                  <a:gd name="T4" fmla="*/ 161 w 264"/>
                  <a:gd name="T5" fmla="*/ 40 h 426"/>
                  <a:gd name="T6" fmla="*/ 136 w 264"/>
                  <a:gd name="T7" fmla="*/ 68 h 426"/>
                  <a:gd name="T8" fmla="*/ 121 w 264"/>
                  <a:gd name="T9" fmla="*/ 94 h 426"/>
                  <a:gd name="T10" fmla="*/ 110 w 264"/>
                  <a:gd name="T11" fmla="*/ 134 h 426"/>
                  <a:gd name="T12" fmla="*/ 89 w 264"/>
                  <a:gd name="T13" fmla="*/ 162 h 426"/>
                  <a:gd name="T14" fmla="*/ 42 w 264"/>
                  <a:gd name="T15" fmla="*/ 171 h 426"/>
                  <a:gd name="T16" fmla="*/ 0 w 264"/>
                  <a:gd name="T17" fmla="*/ 178 h 426"/>
                  <a:gd name="T18" fmla="*/ 77 w 264"/>
                  <a:gd name="T19" fmla="*/ 185 h 426"/>
                  <a:gd name="T20" fmla="*/ 70 w 264"/>
                  <a:gd name="T21" fmla="*/ 224 h 426"/>
                  <a:gd name="T22" fmla="*/ 49 w 264"/>
                  <a:gd name="T23" fmla="*/ 286 h 426"/>
                  <a:gd name="T24" fmla="*/ 28 w 264"/>
                  <a:gd name="T25" fmla="*/ 316 h 426"/>
                  <a:gd name="T26" fmla="*/ 30 w 264"/>
                  <a:gd name="T27" fmla="*/ 353 h 426"/>
                  <a:gd name="T28" fmla="*/ 38 w 264"/>
                  <a:gd name="T29" fmla="*/ 369 h 426"/>
                  <a:gd name="T30" fmla="*/ 28 w 264"/>
                  <a:gd name="T31" fmla="*/ 389 h 426"/>
                  <a:gd name="T32" fmla="*/ 49 w 264"/>
                  <a:gd name="T33" fmla="*/ 383 h 426"/>
                  <a:gd name="T34" fmla="*/ 68 w 264"/>
                  <a:gd name="T35" fmla="*/ 381 h 426"/>
                  <a:gd name="T36" fmla="*/ 87 w 264"/>
                  <a:gd name="T37" fmla="*/ 393 h 426"/>
                  <a:gd name="T38" fmla="*/ 96 w 264"/>
                  <a:gd name="T39" fmla="*/ 410 h 426"/>
                  <a:gd name="T40" fmla="*/ 129 w 264"/>
                  <a:gd name="T41" fmla="*/ 426 h 426"/>
                  <a:gd name="T42" fmla="*/ 155 w 264"/>
                  <a:gd name="T43" fmla="*/ 426 h 426"/>
                  <a:gd name="T44" fmla="*/ 180 w 264"/>
                  <a:gd name="T45" fmla="*/ 414 h 426"/>
                  <a:gd name="T46" fmla="*/ 228 w 264"/>
                  <a:gd name="T47" fmla="*/ 400 h 426"/>
                  <a:gd name="T48" fmla="*/ 169 w 264"/>
                  <a:gd name="T49" fmla="*/ 400 h 426"/>
                  <a:gd name="T50" fmla="*/ 117 w 264"/>
                  <a:gd name="T51" fmla="*/ 393 h 426"/>
                  <a:gd name="T52" fmla="*/ 98 w 264"/>
                  <a:gd name="T53" fmla="*/ 377 h 426"/>
                  <a:gd name="T54" fmla="*/ 72 w 264"/>
                  <a:gd name="T55" fmla="*/ 353 h 426"/>
                  <a:gd name="T56" fmla="*/ 68 w 264"/>
                  <a:gd name="T57" fmla="*/ 327 h 426"/>
                  <a:gd name="T58" fmla="*/ 82 w 264"/>
                  <a:gd name="T59" fmla="*/ 258 h 426"/>
                  <a:gd name="T60" fmla="*/ 98 w 264"/>
                  <a:gd name="T61" fmla="*/ 246 h 426"/>
                  <a:gd name="T62" fmla="*/ 139 w 264"/>
                  <a:gd name="T63" fmla="*/ 222 h 426"/>
                  <a:gd name="T64" fmla="*/ 113 w 264"/>
                  <a:gd name="T65" fmla="*/ 201 h 426"/>
                  <a:gd name="T66" fmla="*/ 136 w 264"/>
                  <a:gd name="T67" fmla="*/ 187 h 426"/>
                  <a:gd name="T68" fmla="*/ 124 w 264"/>
                  <a:gd name="T69" fmla="*/ 169 h 426"/>
                  <a:gd name="T70" fmla="*/ 189 w 264"/>
                  <a:gd name="T71" fmla="*/ 162 h 426"/>
                  <a:gd name="T72" fmla="*/ 222 w 264"/>
                  <a:gd name="T73" fmla="*/ 139 h 426"/>
                  <a:gd name="T74" fmla="*/ 155 w 264"/>
                  <a:gd name="T75" fmla="*/ 134 h 426"/>
                  <a:gd name="T76" fmla="*/ 149 w 264"/>
                  <a:gd name="T77" fmla="*/ 101 h 426"/>
                  <a:gd name="T78" fmla="*/ 187 w 264"/>
                  <a:gd name="T79" fmla="*/ 87 h 426"/>
                  <a:gd name="T80" fmla="*/ 157 w 264"/>
                  <a:gd name="T81" fmla="*/ 71 h 426"/>
                  <a:gd name="T82" fmla="*/ 213 w 264"/>
                  <a:gd name="T83" fmla="*/ 57 h 426"/>
                  <a:gd name="T84" fmla="*/ 264 w 264"/>
                  <a:gd name="T85" fmla="*/ 29 h 426"/>
                  <a:gd name="T86" fmla="*/ 215 w 264"/>
                  <a:gd name="T87" fmla="*/ 31 h 426"/>
                  <a:gd name="T88" fmla="*/ 228 w 264"/>
                  <a:gd name="T89" fmla="*/ 0 h 426"/>
                  <a:gd name="T90" fmla="*/ 228 w 264"/>
                  <a:gd name="T91" fmla="*/ 0 h 4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4"/>
                  <a:gd name="T139" fmla="*/ 0 h 426"/>
                  <a:gd name="T140" fmla="*/ 264 w 264"/>
                  <a:gd name="T141" fmla="*/ 426 h 42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4" h="426">
                    <a:moveTo>
                      <a:pt x="228" y="0"/>
                    </a:moveTo>
                    <a:lnTo>
                      <a:pt x="189" y="20"/>
                    </a:lnTo>
                    <a:lnTo>
                      <a:pt x="161" y="40"/>
                    </a:lnTo>
                    <a:lnTo>
                      <a:pt x="136" y="68"/>
                    </a:lnTo>
                    <a:lnTo>
                      <a:pt x="121" y="94"/>
                    </a:lnTo>
                    <a:lnTo>
                      <a:pt x="110" y="134"/>
                    </a:lnTo>
                    <a:lnTo>
                      <a:pt x="89" y="162"/>
                    </a:lnTo>
                    <a:lnTo>
                      <a:pt x="42" y="171"/>
                    </a:lnTo>
                    <a:lnTo>
                      <a:pt x="0" y="178"/>
                    </a:lnTo>
                    <a:lnTo>
                      <a:pt x="77" y="185"/>
                    </a:lnTo>
                    <a:lnTo>
                      <a:pt x="70" y="224"/>
                    </a:lnTo>
                    <a:lnTo>
                      <a:pt x="49" y="286"/>
                    </a:lnTo>
                    <a:lnTo>
                      <a:pt x="28" y="316"/>
                    </a:lnTo>
                    <a:lnTo>
                      <a:pt x="30" y="353"/>
                    </a:lnTo>
                    <a:lnTo>
                      <a:pt x="38" y="369"/>
                    </a:lnTo>
                    <a:lnTo>
                      <a:pt x="28" y="389"/>
                    </a:lnTo>
                    <a:lnTo>
                      <a:pt x="49" y="383"/>
                    </a:lnTo>
                    <a:lnTo>
                      <a:pt x="68" y="381"/>
                    </a:lnTo>
                    <a:lnTo>
                      <a:pt x="87" y="393"/>
                    </a:lnTo>
                    <a:lnTo>
                      <a:pt x="96" y="410"/>
                    </a:lnTo>
                    <a:lnTo>
                      <a:pt x="129" y="426"/>
                    </a:lnTo>
                    <a:lnTo>
                      <a:pt x="155" y="426"/>
                    </a:lnTo>
                    <a:lnTo>
                      <a:pt x="180" y="414"/>
                    </a:lnTo>
                    <a:lnTo>
                      <a:pt x="228" y="400"/>
                    </a:lnTo>
                    <a:lnTo>
                      <a:pt x="169" y="400"/>
                    </a:lnTo>
                    <a:lnTo>
                      <a:pt x="117" y="393"/>
                    </a:lnTo>
                    <a:lnTo>
                      <a:pt x="98" y="377"/>
                    </a:lnTo>
                    <a:lnTo>
                      <a:pt x="72" y="353"/>
                    </a:lnTo>
                    <a:lnTo>
                      <a:pt x="68" y="327"/>
                    </a:lnTo>
                    <a:lnTo>
                      <a:pt x="82" y="258"/>
                    </a:lnTo>
                    <a:lnTo>
                      <a:pt x="98" y="246"/>
                    </a:lnTo>
                    <a:lnTo>
                      <a:pt x="139" y="222"/>
                    </a:lnTo>
                    <a:lnTo>
                      <a:pt x="113" y="201"/>
                    </a:lnTo>
                    <a:lnTo>
                      <a:pt x="136" y="187"/>
                    </a:lnTo>
                    <a:lnTo>
                      <a:pt x="124" y="169"/>
                    </a:lnTo>
                    <a:lnTo>
                      <a:pt x="189" y="162"/>
                    </a:lnTo>
                    <a:lnTo>
                      <a:pt x="222" y="139"/>
                    </a:lnTo>
                    <a:lnTo>
                      <a:pt x="155" y="134"/>
                    </a:lnTo>
                    <a:lnTo>
                      <a:pt x="149" y="101"/>
                    </a:lnTo>
                    <a:lnTo>
                      <a:pt x="187" y="87"/>
                    </a:lnTo>
                    <a:lnTo>
                      <a:pt x="157" y="71"/>
                    </a:lnTo>
                    <a:lnTo>
                      <a:pt x="213" y="57"/>
                    </a:lnTo>
                    <a:lnTo>
                      <a:pt x="264" y="29"/>
                    </a:lnTo>
                    <a:lnTo>
                      <a:pt x="215" y="31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00" name="Freeform 165"/>
              <p:cNvSpPr>
                <a:spLocks/>
              </p:cNvSpPr>
              <p:nvPr/>
            </p:nvSpPr>
            <p:spPr bwMode="auto">
              <a:xfrm>
                <a:off x="3997" y="2684"/>
                <a:ext cx="54" cy="83"/>
              </a:xfrm>
              <a:custGeom>
                <a:avLst/>
                <a:gdLst>
                  <a:gd name="T0" fmla="*/ 143 w 324"/>
                  <a:gd name="T1" fmla="*/ 0 h 498"/>
                  <a:gd name="T2" fmla="*/ 153 w 324"/>
                  <a:gd name="T3" fmla="*/ 43 h 498"/>
                  <a:gd name="T4" fmla="*/ 147 w 324"/>
                  <a:gd name="T5" fmla="*/ 73 h 498"/>
                  <a:gd name="T6" fmla="*/ 127 w 324"/>
                  <a:gd name="T7" fmla="*/ 127 h 498"/>
                  <a:gd name="T8" fmla="*/ 101 w 324"/>
                  <a:gd name="T9" fmla="*/ 183 h 498"/>
                  <a:gd name="T10" fmla="*/ 64 w 324"/>
                  <a:gd name="T11" fmla="*/ 256 h 498"/>
                  <a:gd name="T12" fmla="*/ 32 w 324"/>
                  <a:gd name="T13" fmla="*/ 337 h 498"/>
                  <a:gd name="T14" fmla="*/ 0 w 324"/>
                  <a:gd name="T15" fmla="*/ 393 h 498"/>
                  <a:gd name="T16" fmla="*/ 3 w 324"/>
                  <a:gd name="T17" fmla="*/ 435 h 498"/>
                  <a:gd name="T18" fmla="*/ 46 w 324"/>
                  <a:gd name="T19" fmla="*/ 474 h 498"/>
                  <a:gd name="T20" fmla="*/ 99 w 324"/>
                  <a:gd name="T21" fmla="*/ 489 h 498"/>
                  <a:gd name="T22" fmla="*/ 139 w 324"/>
                  <a:gd name="T23" fmla="*/ 498 h 498"/>
                  <a:gd name="T24" fmla="*/ 163 w 324"/>
                  <a:gd name="T25" fmla="*/ 482 h 498"/>
                  <a:gd name="T26" fmla="*/ 119 w 324"/>
                  <a:gd name="T27" fmla="*/ 472 h 498"/>
                  <a:gd name="T28" fmla="*/ 81 w 324"/>
                  <a:gd name="T29" fmla="*/ 454 h 498"/>
                  <a:gd name="T30" fmla="*/ 137 w 324"/>
                  <a:gd name="T31" fmla="*/ 444 h 498"/>
                  <a:gd name="T32" fmla="*/ 64 w 324"/>
                  <a:gd name="T33" fmla="*/ 424 h 498"/>
                  <a:gd name="T34" fmla="*/ 81 w 324"/>
                  <a:gd name="T35" fmla="*/ 409 h 498"/>
                  <a:gd name="T36" fmla="*/ 137 w 324"/>
                  <a:gd name="T37" fmla="*/ 358 h 498"/>
                  <a:gd name="T38" fmla="*/ 92 w 324"/>
                  <a:gd name="T39" fmla="*/ 351 h 498"/>
                  <a:gd name="T40" fmla="*/ 135 w 324"/>
                  <a:gd name="T41" fmla="*/ 321 h 498"/>
                  <a:gd name="T42" fmla="*/ 66 w 324"/>
                  <a:gd name="T43" fmla="*/ 323 h 498"/>
                  <a:gd name="T44" fmla="*/ 67 w 324"/>
                  <a:gd name="T45" fmla="*/ 294 h 498"/>
                  <a:gd name="T46" fmla="*/ 143 w 324"/>
                  <a:gd name="T47" fmla="*/ 272 h 498"/>
                  <a:gd name="T48" fmla="*/ 107 w 324"/>
                  <a:gd name="T49" fmla="*/ 255 h 498"/>
                  <a:gd name="T50" fmla="*/ 147 w 324"/>
                  <a:gd name="T51" fmla="*/ 228 h 498"/>
                  <a:gd name="T52" fmla="*/ 191 w 324"/>
                  <a:gd name="T53" fmla="*/ 204 h 498"/>
                  <a:gd name="T54" fmla="*/ 125 w 324"/>
                  <a:gd name="T55" fmla="*/ 204 h 498"/>
                  <a:gd name="T56" fmla="*/ 139 w 324"/>
                  <a:gd name="T57" fmla="*/ 173 h 498"/>
                  <a:gd name="T58" fmla="*/ 200 w 324"/>
                  <a:gd name="T59" fmla="*/ 143 h 498"/>
                  <a:gd name="T60" fmla="*/ 161 w 324"/>
                  <a:gd name="T61" fmla="*/ 131 h 498"/>
                  <a:gd name="T62" fmla="*/ 184 w 324"/>
                  <a:gd name="T63" fmla="*/ 109 h 498"/>
                  <a:gd name="T64" fmla="*/ 207 w 324"/>
                  <a:gd name="T65" fmla="*/ 75 h 498"/>
                  <a:gd name="T66" fmla="*/ 242 w 324"/>
                  <a:gd name="T67" fmla="*/ 71 h 498"/>
                  <a:gd name="T68" fmla="*/ 278 w 324"/>
                  <a:gd name="T69" fmla="*/ 89 h 498"/>
                  <a:gd name="T70" fmla="*/ 298 w 324"/>
                  <a:gd name="T71" fmla="*/ 111 h 498"/>
                  <a:gd name="T72" fmla="*/ 306 w 324"/>
                  <a:gd name="T73" fmla="*/ 137 h 498"/>
                  <a:gd name="T74" fmla="*/ 299 w 324"/>
                  <a:gd name="T75" fmla="*/ 176 h 498"/>
                  <a:gd name="T76" fmla="*/ 258 w 324"/>
                  <a:gd name="T77" fmla="*/ 204 h 498"/>
                  <a:gd name="T78" fmla="*/ 252 w 324"/>
                  <a:gd name="T79" fmla="*/ 268 h 498"/>
                  <a:gd name="T80" fmla="*/ 195 w 324"/>
                  <a:gd name="T81" fmla="*/ 345 h 498"/>
                  <a:gd name="T82" fmla="*/ 193 w 324"/>
                  <a:gd name="T83" fmla="*/ 395 h 498"/>
                  <a:gd name="T84" fmla="*/ 179 w 324"/>
                  <a:gd name="T85" fmla="*/ 435 h 498"/>
                  <a:gd name="T86" fmla="*/ 210 w 324"/>
                  <a:gd name="T87" fmla="*/ 410 h 498"/>
                  <a:gd name="T88" fmla="*/ 322 w 324"/>
                  <a:gd name="T89" fmla="*/ 169 h 498"/>
                  <a:gd name="T90" fmla="*/ 324 w 324"/>
                  <a:gd name="T91" fmla="*/ 122 h 498"/>
                  <a:gd name="T92" fmla="*/ 303 w 324"/>
                  <a:gd name="T93" fmla="*/ 91 h 498"/>
                  <a:gd name="T94" fmla="*/ 270 w 324"/>
                  <a:gd name="T95" fmla="*/ 57 h 498"/>
                  <a:gd name="T96" fmla="*/ 205 w 324"/>
                  <a:gd name="T97" fmla="*/ 22 h 498"/>
                  <a:gd name="T98" fmla="*/ 143 w 324"/>
                  <a:gd name="T99" fmla="*/ 0 h 498"/>
                  <a:gd name="T100" fmla="*/ 143 w 324"/>
                  <a:gd name="T101" fmla="*/ 0 h 49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24"/>
                  <a:gd name="T154" fmla="*/ 0 h 498"/>
                  <a:gd name="T155" fmla="*/ 324 w 324"/>
                  <a:gd name="T156" fmla="*/ 498 h 49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24" h="498">
                    <a:moveTo>
                      <a:pt x="143" y="0"/>
                    </a:moveTo>
                    <a:lnTo>
                      <a:pt x="153" y="43"/>
                    </a:lnTo>
                    <a:lnTo>
                      <a:pt x="147" y="73"/>
                    </a:lnTo>
                    <a:lnTo>
                      <a:pt x="127" y="127"/>
                    </a:lnTo>
                    <a:lnTo>
                      <a:pt x="101" y="183"/>
                    </a:lnTo>
                    <a:lnTo>
                      <a:pt x="64" y="256"/>
                    </a:lnTo>
                    <a:lnTo>
                      <a:pt x="32" y="337"/>
                    </a:lnTo>
                    <a:lnTo>
                      <a:pt x="0" y="393"/>
                    </a:lnTo>
                    <a:lnTo>
                      <a:pt x="3" y="435"/>
                    </a:lnTo>
                    <a:lnTo>
                      <a:pt x="46" y="474"/>
                    </a:lnTo>
                    <a:lnTo>
                      <a:pt x="99" y="489"/>
                    </a:lnTo>
                    <a:lnTo>
                      <a:pt x="139" y="498"/>
                    </a:lnTo>
                    <a:lnTo>
                      <a:pt x="163" y="482"/>
                    </a:lnTo>
                    <a:lnTo>
                      <a:pt x="119" y="472"/>
                    </a:lnTo>
                    <a:lnTo>
                      <a:pt x="81" y="454"/>
                    </a:lnTo>
                    <a:lnTo>
                      <a:pt x="137" y="444"/>
                    </a:lnTo>
                    <a:lnTo>
                      <a:pt x="64" y="424"/>
                    </a:lnTo>
                    <a:lnTo>
                      <a:pt x="81" y="409"/>
                    </a:lnTo>
                    <a:lnTo>
                      <a:pt x="137" y="358"/>
                    </a:lnTo>
                    <a:lnTo>
                      <a:pt x="92" y="351"/>
                    </a:lnTo>
                    <a:lnTo>
                      <a:pt x="135" y="321"/>
                    </a:lnTo>
                    <a:lnTo>
                      <a:pt x="66" y="323"/>
                    </a:lnTo>
                    <a:lnTo>
                      <a:pt x="67" y="294"/>
                    </a:lnTo>
                    <a:lnTo>
                      <a:pt x="143" y="272"/>
                    </a:lnTo>
                    <a:lnTo>
                      <a:pt x="107" y="255"/>
                    </a:lnTo>
                    <a:lnTo>
                      <a:pt x="147" y="228"/>
                    </a:lnTo>
                    <a:lnTo>
                      <a:pt x="191" y="204"/>
                    </a:lnTo>
                    <a:lnTo>
                      <a:pt x="125" y="204"/>
                    </a:lnTo>
                    <a:lnTo>
                      <a:pt x="139" y="173"/>
                    </a:lnTo>
                    <a:lnTo>
                      <a:pt x="200" y="143"/>
                    </a:lnTo>
                    <a:lnTo>
                      <a:pt x="161" y="131"/>
                    </a:lnTo>
                    <a:lnTo>
                      <a:pt x="184" y="109"/>
                    </a:lnTo>
                    <a:lnTo>
                      <a:pt x="207" y="75"/>
                    </a:lnTo>
                    <a:lnTo>
                      <a:pt x="242" y="71"/>
                    </a:lnTo>
                    <a:lnTo>
                      <a:pt x="278" y="89"/>
                    </a:lnTo>
                    <a:lnTo>
                      <a:pt x="298" y="111"/>
                    </a:lnTo>
                    <a:lnTo>
                      <a:pt x="306" y="137"/>
                    </a:lnTo>
                    <a:lnTo>
                      <a:pt x="299" y="176"/>
                    </a:lnTo>
                    <a:lnTo>
                      <a:pt x="258" y="204"/>
                    </a:lnTo>
                    <a:lnTo>
                      <a:pt x="252" y="268"/>
                    </a:lnTo>
                    <a:lnTo>
                      <a:pt x="195" y="345"/>
                    </a:lnTo>
                    <a:lnTo>
                      <a:pt x="193" y="395"/>
                    </a:lnTo>
                    <a:lnTo>
                      <a:pt x="179" y="435"/>
                    </a:lnTo>
                    <a:lnTo>
                      <a:pt x="210" y="410"/>
                    </a:lnTo>
                    <a:lnTo>
                      <a:pt x="322" y="169"/>
                    </a:lnTo>
                    <a:lnTo>
                      <a:pt x="324" y="122"/>
                    </a:lnTo>
                    <a:lnTo>
                      <a:pt x="303" y="91"/>
                    </a:lnTo>
                    <a:lnTo>
                      <a:pt x="270" y="57"/>
                    </a:lnTo>
                    <a:lnTo>
                      <a:pt x="205" y="22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01" name="Freeform 166"/>
              <p:cNvSpPr>
                <a:spLocks/>
              </p:cNvSpPr>
              <p:nvPr/>
            </p:nvSpPr>
            <p:spPr bwMode="auto">
              <a:xfrm>
                <a:off x="3981" y="2700"/>
                <a:ext cx="23" cy="6"/>
              </a:xfrm>
              <a:custGeom>
                <a:avLst/>
                <a:gdLst>
                  <a:gd name="T0" fmla="*/ 0 w 142"/>
                  <a:gd name="T1" fmla="*/ 28 h 32"/>
                  <a:gd name="T2" fmla="*/ 62 w 142"/>
                  <a:gd name="T3" fmla="*/ 32 h 32"/>
                  <a:gd name="T4" fmla="*/ 119 w 142"/>
                  <a:gd name="T5" fmla="*/ 22 h 32"/>
                  <a:gd name="T6" fmla="*/ 142 w 142"/>
                  <a:gd name="T7" fmla="*/ 0 h 32"/>
                  <a:gd name="T8" fmla="*/ 79 w 142"/>
                  <a:gd name="T9" fmla="*/ 14 h 32"/>
                  <a:gd name="T10" fmla="*/ 4 w 142"/>
                  <a:gd name="T11" fmla="*/ 12 h 32"/>
                  <a:gd name="T12" fmla="*/ 0 w 142"/>
                  <a:gd name="T13" fmla="*/ 28 h 32"/>
                  <a:gd name="T14" fmla="*/ 0 w 142"/>
                  <a:gd name="T15" fmla="*/ 28 h 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32"/>
                  <a:gd name="T26" fmla="*/ 142 w 142"/>
                  <a:gd name="T27" fmla="*/ 32 h 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32">
                    <a:moveTo>
                      <a:pt x="0" y="28"/>
                    </a:moveTo>
                    <a:lnTo>
                      <a:pt x="62" y="32"/>
                    </a:lnTo>
                    <a:lnTo>
                      <a:pt x="119" y="22"/>
                    </a:lnTo>
                    <a:lnTo>
                      <a:pt x="142" y="0"/>
                    </a:lnTo>
                    <a:lnTo>
                      <a:pt x="79" y="14"/>
                    </a:lnTo>
                    <a:lnTo>
                      <a:pt x="4" y="1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02" name="Freeform 167"/>
              <p:cNvSpPr>
                <a:spLocks/>
              </p:cNvSpPr>
              <p:nvPr/>
            </p:nvSpPr>
            <p:spPr bwMode="auto">
              <a:xfrm>
                <a:off x="3902" y="2730"/>
                <a:ext cx="51" cy="33"/>
              </a:xfrm>
              <a:custGeom>
                <a:avLst/>
                <a:gdLst>
                  <a:gd name="T0" fmla="*/ 0 w 306"/>
                  <a:gd name="T1" fmla="*/ 0 h 203"/>
                  <a:gd name="T2" fmla="*/ 66 w 306"/>
                  <a:gd name="T3" fmla="*/ 0 h 203"/>
                  <a:gd name="T4" fmla="*/ 289 w 306"/>
                  <a:gd name="T5" fmla="*/ 168 h 203"/>
                  <a:gd name="T6" fmla="*/ 306 w 306"/>
                  <a:gd name="T7" fmla="*/ 189 h 203"/>
                  <a:gd name="T8" fmla="*/ 272 w 306"/>
                  <a:gd name="T9" fmla="*/ 203 h 203"/>
                  <a:gd name="T10" fmla="*/ 0 w 306"/>
                  <a:gd name="T11" fmla="*/ 0 h 203"/>
                  <a:gd name="T12" fmla="*/ 0 w 306"/>
                  <a:gd name="T13" fmla="*/ 0 h 20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6"/>
                  <a:gd name="T22" fmla="*/ 0 h 203"/>
                  <a:gd name="T23" fmla="*/ 306 w 306"/>
                  <a:gd name="T24" fmla="*/ 203 h 20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6" h="203">
                    <a:moveTo>
                      <a:pt x="0" y="0"/>
                    </a:moveTo>
                    <a:lnTo>
                      <a:pt x="66" y="0"/>
                    </a:lnTo>
                    <a:lnTo>
                      <a:pt x="289" y="168"/>
                    </a:lnTo>
                    <a:lnTo>
                      <a:pt x="306" y="189"/>
                    </a:lnTo>
                    <a:lnTo>
                      <a:pt x="272" y="2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03" name="Freeform 168"/>
              <p:cNvSpPr>
                <a:spLocks/>
              </p:cNvSpPr>
              <p:nvPr/>
            </p:nvSpPr>
            <p:spPr bwMode="auto">
              <a:xfrm>
                <a:off x="3902" y="2733"/>
                <a:ext cx="40" cy="31"/>
              </a:xfrm>
              <a:custGeom>
                <a:avLst/>
                <a:gdLst>
                  <a:gd name="T0" fmla="*/ 1 w 240"/>
                  <a:gd name="T1" fmla="*/ 0 h 188"/>
                  <a:gd name="T2" fmla="*/ 240 w 240"/>
                  <a:gd name="T3" fmla="*/ 174 h 188"/>
                  <a:gd name="T4" fmla="*/ 238 w 240"/>
                  <a:gd name="T5" fmla="*/ 188 h 188"/>
                  <a:gd name="T6" fmla="*/ 0 w 240"/>
                  <a:gd name="T7" fmla="*/ 12 h 188"/>
                  <a:gd name="T8" fmla="*/ 1 w 240"/>
                  <a:gd name="T9" fmla="*/ 0 h 188"/>
                  <a:gd name="T10" fmla="*/ 1 w 240"/>
                  <a:gd name="T11" fmla="*/ 0 h 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0"/>
                  <a:gd name="T19" fmla="*/ 0 h 188"/>
                  <a:gd name="T20" fmla="*/ 240 w 240"/>
                  <a:gd name="T21" fmla="*/ 188 h 1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0" h="188">
                    <a:moveTo>
                      <a:pt x="1" y="0"/>
                    </a:moveTo>
                    <a:lnTo>
                      <a:pt x="240" y="174"/>
                    </a:lnTo>
                    <a:lnTo>
                      <a:pt x="238" y="188"/>
                    </a:lnTo>
                    <a:lnTo>
                      <a:pt x="0" y="1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04" name="Freeform 169"/>
              <p:cNvSpPr>
                <a:spLocks/>
              </p:cNvSpPr>
              <p:nvPr/>
            </p:nvSpPr>
            <p:spPr bwMode="auto">
              <a:xfrm>
                <a:off x="3863" y="2737"/>
                <a:ext cx="93" cy="49"/>
              </a:xfrm>
              <a:custGeom>
                <a:avLst/>
                <a:gdLst>
                  <a:gd name="T0" fmla="*/ 0 w 554"/>
                  <a:gd name="T1" fmla="*/ 4 h 296"/>
                  <a:gd name="T2" fmla="*/ 66 w 554"/>
                  <a:gd name="T3" fmla="*/ 0 h 296"/>
                  <a:gd name="T4" fmla="*/ 454 w 554"/>
                  <a:gd name="T5" fmla="*/ 210 h 296"/>
                  <a:gd name="T6" fmla="*/ 469 w 554"/>
                  <a:gd name="T7" fmla="*/ 169 h 296"/>
                  <a:gd name="T8" fmla="*/ 468 w 554"/>
                  <a:gd name="T9" fmla="*/ 227 h 296"/>
                  <a:gd name="T10" fmla="*/ 530 w 554"/>
                  <a:gd name="T11" fmla="*/ 274 h 296"/>
                  <a:gd name="T12" fmla="*/ 554 w 554"/>
                  <a:gd name="T13" fmla="*/ 296 h 296"/>
                  <a:gd name="T14" fmla="*/ 36 w 554"/>
                  <a:gd name="T15" fmla="*/ 33 h 296"/>
                  <a:gd name="T16" fmla="*/ 0 w 554"/>
                  <a:gd name="T17" fmla="*/ 4 h 296"/>
                  <a:gd name="T18" fmla="*/ 0 w 554"/>
                  <a:gd name="T19" fmla="*/ 4 h 29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4"/>
                  <a:gd name="T31" fmla="*/ 0 h 296"/>
                  <a:gd name="T32" fmla="*/ 554 w 554"/>
                  <a:gd name="T33" fmla="*/ 296 h 29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4" h="296">
                    <a:moveTo>
                      <a:pt x="0" y="4"/>
                    </a:moveTo>
                    <a:lnTo>
                      <a:pt x="66" y="0"/>
                    </a:lnTo>
                    <a:lnTo>
                      <a:pt x="454" y="210"/>
                    </a:lnTo>
                    <a:lnTo>
                      <a:pt x="469" y="169"/>
                    </a:lnTo>
                    <a:lnTo>
                      <a:pt x="468" y="227"/>
                    </a:lnTo>
                    <a:lnTo>
                      <a:pt x="530" y="274"/>
                    </a:lnTo>
                    <a:lnTo>
                      <a:pt x="554" y="296"/>
                    </a:lnTo>
                    <a:lnTo>
                      <a:pt x="36" y="3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05" name="Freeform 170"/>
              <p:cNvSpPr>
                <a:spLocks/>
              </p:cNvSpPr>
              <p:nvPr/>
            </p:nvSpPr>
            <p:spPr bwMode="auto">
              <a:xfrm>
                <a:off x="3863" y="2741"/>
                <a:ext cx="128" cy="72"/>
              </a:xfrm>
              <a:custGeom>
                <a:avLst/>
                <a:gdLst>
                  <a:gd name="T0" fmla="*/ 0 w 768"/>
                  <a:gd name="T1" fmla="*/ 0 h 433"/>
                  <a:gd name="T2" fmla="*/ 28 w 768"/>
                  <a:gd name="T3" fmla="*/ 24 h 433"/>
                  <a:gd name="T4" fmla="*/ 210 w 768"/>
                  <a:gd name="T5" fmla="*/ 113 h 433"/>
                  <a:gd name="T6" fmla="*/ 424 w 768"/>
                  <a:gd name="T7" fmla="*/ 225 h 433"/>
                  <a:gd name="T8" fmla="*/ 639 w 768"/>
                  <a:gd name="T9" fmla="*/ 347 h 433"/>
                  <a:gd name="T10" fmla="*/ 768 w 768"/>
                  <a:gd name="T11" fmla="*/ 433 h 433"/>
                  <a:gd name="T12" fmla="*/ 466 w 768"/>
                  <a:gd name="T13" fmla="*/ 264 h 433"/>
                  <a:gd name="T14" fmla="*/ 160 w 768"/>
                  <a:gd name="T15" fmla="*/ 99 h 433"/>
                  <a:gd name="T16" fmla="*/ 12 w 768"/>
                  <a:gd name="T17" fmla="*/ 32 h 433"/>
                  <a:gd name="T18" fmla="*/ 0 w 768"/>
                  <a:gd name="T19" fmla="*/ 0 h 433"/>
                  <a:gd name="T20" fmla="*/ 0 w 768"/>
                  <a:gd name="T21" fmla="*/ 0 h 4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8"/>
                  <a:gd name="T34" fmla="*/ 0 h 433"/>
                  <a:gd name="T35" fmla="*/ 768 w 768"/>
                  <a:gd name="T36" fmla="*/ 433 h 4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8" h="433">
                    <a:moveTo>
                      <a:pt x="0" y="0"/>
                    </a:moveTo>
                    <a:lnTo>
                      <a:pt x="28" y="24"/>
                    </a:lnTo>
                    <a:lnTo>
                      <a:pt x="210" y="113"/>
                    </a:lnTo>
                    <a:lnTo>
                      <a:pt x="424" y="225"/>
                    </a:lnTo>
                    <a:lnTo>
                      <a:pt x="639" y="347"/>
                    </a:lnTo>
                    <a:lnTo>
                      <a:pt x="768" y="433"/>
                    </a:lnTo>
                    <a:lnTo>
                      <a:pt x="466" y="264"/>
                    </a:lnTo>
                    <a:lnTo>
                      <a:pt x="160" y="99"/>
                    </a:lnTo>
                    <a:lnTo>
                      <a:pt x="12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06" name="Freeform 171"/>
              <p:cNvSpPr>
                <a:spLocks/>
              </p:cNvSpPr>
              <p:nvPr/>
            </p:nvSpPr>
            <p:spPr bwMode="auto">
              <a:xfrm>
                <a:off x="3945" y="2762"/>
                <a:ext cx="12" cy="24"/>
              </a:xfrm>
              <a:custGeom>
                <a:avLst/>
                <a:gdLst>
                  <a:gd name="T0" fmla="*/ 24 w 73"/>
                  <a:gd name="T1" fmla="*/ 8 h 147"/>
                  <a:gd name="T2" fmla="*/ 28 w 73"/>
                  <a:gd name="T3" fmla="*/ 42 h 147"/>
                  <a:gd name="T4" fmla="*/ 0 w 73"/>
                  <a:gd name="T5" fmla="*/ 48 h 147"/>
                  <a:gd name="T6" fmla="*/ 16 w 73"/>
                  <a:gd name="T7" fmla="*/ 65 h 147"/>
                  <a:gd name="T8" fmla="*/ 4 w 73"/>
                  <a:gd name="T9" fmla="*/ 76 h 147"/>
                  <a:gd name="T10" fmla="*/ 26 w 73"/>
                  <a:gd name="T11" fmla="*/ 100 h 147"/>
                  <a:gd name="T12" fmla="*/ 14 w 73"/>
                  <a:gd name="T13" fmla="*/ 117 h 147"/>
                  <a:gd name="T14" fmla="*/ 63 w 73"/>
                  <a:gd name="T15" fmla="*/ 147 h 147"/>
                  <a:gd name="T16" fmla="*/ 56 w 73"/>
                  <a:gd name="T17" fmla="*/ 91 h 147"/>
                  <a:gd name="T18" fmla="*/ 51 w 73"/>
                  <a:gd name="T19" fmla="*/ 60 h 147"/>
                  <a:gd name="T20" fmla="*/ 59 w 73"/>
                  <a:gd name="T21" fmla="*/ 23 h 147"/>
                  <a:gd name="T22" fmla="*/ 73 w 73"/>
                  <a:gd name="T23" fmla="*/ 0 h 147"/>
                  <a:gd name="T24" fmla="*/ 24 w 73"/>
                  <a:gd name="T25" fmla="*/ 8 h 147"/>
                  <a:gd name="T26" fmla="*/ 24 w 73"/>
                  <a:gd name="T27" fmla="*/ 8 h 14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3"/>
                  <a:gd name="T43" fmla="*/ 0 h 147"/>
                  <a:gd name="T44" fmla="*/ 73 w 73"/>
                  <a:gd name="T45" fmla="*/ 147 h 14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3" h="147">
                    <a:moveTo>
                      <a:pt x="24" y="8"/>
                    </a:moveTo>
                    <a:lnTo>
                      <a:pt x="28" y="42"/>
                    </a:lnTo>
                    <a:lnTo>
                      <a:pt x="0" y="48"/>
                    </a:lnTo>
                    <a:lnTo>
                      <a:pt x="16" y="65"/>
                    </a:lnTo>
                    <a:lnTo>
                      <a:pt x="4" y="76"/>
                    </a:lnTo>
                    <a:lnTo>
                      <a:pt x="26" y="100"/>
                    </a:lnTo>
                    <a:lnTo>
                      <a:pt x="14" y="117"/>
                    </a:lnTo>
                    <a:lnTo>
                      <a:pt x="63" y="147"/>
                    </a:lnTo>
                    <a:lnTo>
                      <a:pt x="56" y="91"/>
                    </a:lnTo>
                    <a:lnTo>
                      <a:pt x="51" y="60"/>
                    </a:lnTo>
                    <a:lnTo>
                      <a:pt x="59" y="23"/>
                    </a:lnTo>
                    <a:lnTo>
                      <a:pt x="73" y="0"/>
                    </a:ln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07" name="Freeform 172"/>
              <p:cNvSpPr>
                <a:spLocks/>
              </p:cNvSpPr>
              <p:nvPr/>
            </p:nvSpPr>
            <p:spPr bwMode="auto">
              <a:xfrm>
                <a:off x="3959" y="2788"/>
                <a:ext cx="37" cy="19"/>
              </a:xfrm>
              <a:custGeom>
                <a:avLst/>
                <a:gdLst>
                  <a:gd name="T0" fmla="*/ 0 w 222"/>
                  <a:gd name="T1" fmla="*/ 0 h 116"/>
                  <a:gd name="T2" fmla="*/ 77 w 222"/>
                  <a:gd name="T3" fmla="*/ 47 h 116"/>
                  <a:gd name="T4" fmla="*/ 147 w 222"/>
                  <a:gd name="T5" fmla="*/ 92 h 116"/>
                  <a:gd name="T6" fmla="*/ 194 w 222"/>
                  <a:gd name="T7" fmla="*/ 116 h 116"/>
                  <a:gd name="T8" fmla="*/ 194 w 222"/>
                  <a:gd name="T9" fmla="*/ 86 h 116"/>
                  <a:gd name="T10" fmla="*/ 222 w 222"/>
                  <a:gd name="T11" fmla="*/ 84 h 116"/>
                  <a:gd name="T12" fmla="*/ 218 w 222"/>
                  <a:gd name="T13" fmla="*/ 61 h 116"/>
                  <a:gd name="T14" fmla="*/ 184 w 222"/>
                  <a:gd name="T15" fmla="*/ 61 h 116"/>
                  <a:gd name="T16" fmla="*/ 165 w 222"/>
                  <a:gd name="T17" fmla="*/ 72 h 116"/>
                  <a:gd name="T18" fmla="*/ 123 w 222"/>
                  <a:gd name="T19" fmla="*/ 47 h 116"/>
                  <a:gd name="T20" fmla="*/ 75 w 222"/>
                  <a:gd name="T21" fmla="*/ 17 h 116"/>
                  <a:gd name="T22" fmla="*/ 62 w 222"/>
                  <a:gd name="T23" fmla="*/ 25 h 116"/>
                  <a:gd name="T24" fmla="*/ 0 w 222"/>
                  <a:gd name="T25" fmla="*/ 0 h 116"/>
                  <a:gd name="T26" fmla="*/ 0 w 222"/>
                  <a:gd name="T27" fmla="*/ 0 h 1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2"/>
                  <a:gd name="T43" fmla="*/ 0 h 116"/>
                  <a:gd name="T44" fmla="*/ 222 w 222"/>
                  <a:gd name="T45" fmla="*/ 116 h 11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2" h="116">
                    <a:moveTo>
                      <a:pt x="0" y="0"/>
                    </a:moveTo>
                    <a:lnTo>
                      <a:pt x="77" y="47"/>
                    </a:lnTo>
                    <a:lnTo>
                      <a:pt x="147" y="92"/>
                    </a:lnTo>
                    <a:lnTo>
                      <a:pt x="194" y="116"/>
                    </a:lnTo>
                    <a:lnTo>
                      <a:pt x="194" y="86"/>
                    </a:lnTo>
                    <a:lnTo>
                      <a:pt x="222" y="84"/>
                    </a:lnTo>
                    <a:lnTo>
                      <a:pt x="218" y="61"/>
                    </a:lnTo>
                    <a:lnTo>
                      <a:pt x="184" y="61"/>
                    </a:lnTo>
                    <a:lnTo>
                      <a:pt x="165" y="72"/>
                    </a:lnTo>
                    <a:lnTo>
                      <a:pt x="123" y="47"/>
                    </a:lnTo>
                    <a:lnTo>
                      <a:pt x="75" y="17"/>
                    </a:lnTo>
                    <a:lnTo>
                      <a:pt x="62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08" name="Freeform 173"/>
              <p:cNvSpPr>
                <a:spLocks/>
              </p:cNvSpPr>
              <p:nvPr/>
            </p:nvSpPr>
            <p:spPr bwMode="auto">
              <a:xfrm>
                <a:off x="3979" y="2775"/>
                <a:ext cx="14" cy="8"/>
              </a:xfrm>
              <a:custGeom>
                <a:avLst/>
                <a:gdLst>
                  <a:gd name="T0" fmla="*/ 24 w 82"/>
                  <a:gd name="T1" fmla="*/ 14 h 44"/>
                  <a:gd name="T2" fmla="*/ 51 w 82"/>
                  <a:gd name="T3" fmla="*/ 0 h 44"/>
                  <a:gd name="T4" fmla="*/ 75 w 82"/>
                  <a:gd name="T5" fmla="*/ 3 h 44"/>
                  <a:gd name="T6" fmla="*/ 82 w 82"/>
                  <a:gd name="T7" fmla="*/ 16 h 44"/>
                  <a:gd name="T8" fmla="*/ 56 w 82"/>
                  <a:gd name="T9" fmla="*/ 21 h 44"/>
                  <a:gd name="T10" fmla="*/ 26 w 82"/>
                  <a:gd name="T11" fmla="*/ 42 h 44"/>
                  <a:gd name="T12" fmla="*/ 0 w 82"/>
                  <a:gd name="T13" fmla="*/ 44 h 44"/>
                  <a:gd name="T14" fmla="*/ 24 w 82"/>
                  <a:gd name="T15" fmla="*/ 14 h 44"/>
                  <a:gd name="T16" fmla="*/ 24 w 82"/>
                  <a:gd name="T17" fmla="*/ 14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2"/>
                  <a:gd name="T28" fmla="*/ 0 h 44"/>
                  <a:gd name="T29" fmla="*/ 82 w 82"/>
                  <a:gd name="T30" fmla="*/ 44 h 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2" h="44">
                    <a:moveTo>
                      <a:pt x="24" y="14"/>
                    </a:moveTo>
                    <a:lnTo>
                      <a:pt x="51" y="0"/>
                    </a:lnTo>
                    <a:lnTo>
                      <a:pt x="75" y="3"/>
                    </a:lnTo>
                    <a:lnTo>
                      <a:pt x="82" y="16"/>
                    </a:lnTo>
                    <a:lnTo>
                      <a:pt x="56" y="21"/>
                    </a:lnTo>
                    <a:lnTo>
                      <a:pt x="26" y="42"/>
                    </a:lnTo>
                    <a:lnTo>
                      <a:pt x="0" y="44"/>
                    </a:lnTo>
                    <a:lnTo>
                      <a:pt x="24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09" name="Freeform 174"/>
              <p:cNvSpPr>
                <a:spLocks/>
              </p:cNvSpPr>
              <p:nvPr/>
            </p:nvSpPr>
            <p:spPr bwMode="auto">
              <a:xfrm>
                <a:off x="3988" y="2783"/>
                <a:ext cx="9" cy="7"/>
              </a:xfrm>
              <a:custGeom>
                <a:avLst/>
                <a:gdLst>
                  <a:gd name="T0" fmla="*/ 0 w 49"/>
                  <a:gd name="T1" fmla="*/ 18 h 40"/>
                  <a:gd name="T2" fmla="*/ 19 w 49"/>
                  <a:gd name="T3" fmla="*/ 16 h 40"/>
                  <a:gd name="T4" fmla="*/ 35 w 49"/>
                  <a:gd name="T5" fmla="*/ 0 h 40"/>
                  <a:gd name="T6" fmla="*/ 49 w 49"/>
                  <a:gd name="T7" fmla="*/ 12 h 40"/>
                  <a:gd name="T8" fmla="*/ 30 w 49"/>
                  <a:gd name="T9" fmla="*/ 28 h 40"/>
                  <a:gd name="T10" fmla="*/ 12 w 49"/>
                  <a:gd name="T11" fmla="*/ 40 h 40"/>
                  <a:gd name="T12" fmla="*/ 0 w 49"/>
                  <a:gd name="T13" fmla="*/ 18 h 40"/>
                  <a:gd name="T14" fmla="*/ 0 w 49"/>
                  <a:gd name="T15" fmla="*/ 18 h 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9"/>
                  <a:gd name="T25" fmla="*/ 0 h 40"/>
                  <a:gd name="T26" fmla="*/ 49 w 49"/>
                  <a:gd name="T27" fmla="*/ 40 h 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9" h="40">
                    <a:moveTo>
                      <a:pt x="0" y="18"/>
                    </a:moveTo>
                    <a:lnTo>
                      <a:pt x="19" y="16"/>
                    </a:lnTo>
                    <a:lnTo>
                      <a:pt x="35" y="0"/>
                    </a:lnTo>
                    <a:lnTo>
                      <a:pt x="49" y="12"/>
                    </a:lnTo>
                    <a:lnTo>
                      <a:pt x="30" y="28"/>
                    </a:lnTo>
                    <a:lnTo>
                      <a:pt x="12" y="4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10" name="Freeform 175"/>
              <p:cNvSpPr>
                <a:spLocks/>
              </p:cNvSpPr>
              <p:nvPr/>
            </p:nvSpPr>
            <p:spPr bwMode="auto">
              <a:xfrm>
                <a:off x="3993" y="2774"/>
                <a:ext cx="28" cy="39"/>
              </a:xfrm>
              <a:custGeom>
                <a:avLst/>
                <a:gdLst>
                  <a:gd name="T0" fmla="*/ 0 w 164"/>
                  <a:gd name="T1" fmla="*/ 138 h 239"/>
                  <a:gd name="T2" fmla="*/ 26 w 164"/>
                  <a:gd name="T3" fmla="*/ 123 h 239"/>
                  <a:gd name="T4" fmla="*/ 47 w 164"/>
                  <a:gd name="T5" fmla="*/ 124 h 239"/>
                  <a:gd name="T6" fmla="*/ 31 w 164"/>
                  <a:gd name="T7" fmla="*/ 83 h 239"/>
                  <a:gd name="T8" fmla="*/ 5 w 164"/>
                  <a:gd name="T9" fmla="*/ 30 h 239"/>
                  <a:gd name="T10" fmla="*/ 5 w 164"/>
                  <a:gd name="T11" fmla="*/ 0 h 239"/>
                  <a:gd name="T12" fmla="*/ 55 w 164"/>
                  <a:gd name="T13" fmla="*/ 12 h 239"/>
                  <a:gd name="T14" fmla="*/ 106 w 164"/>
                  <a:gd name="T15" fmla="*/ 14 h 239"/>
                  <a:gd name="T16" fmla="*/ 89 w 164"/>
                  <a:gd name="T17" fmla="*/ 30 h 239"/>
                  <a:gd name="T18" fmla="*/ 43 w 164"/>
                  <a:gd name="T19" fmla="*/ 42 h 239"/>
                  <a:gd name="T20" fmla="*/ 52 w 164"/>
                  <a:gd name="T21" fmla="*/ 69 h 239"/>
                  <a:gd name="T22" fmla="*/ 101 w 164"/>
                  <a:gd name="T23" fmla="*/ 58 h 239"/>
                  <a:gd name="T24" fmla="*/ 104 w 164"/>
                  <a:gd name="T25" fmla="*/ 84 h 239"/>
                  <a:gd name="T26" fmla="*/ 69 w 164"/>
                  <a:gd name="T27" fmla="*/ 103 h 239"/>
                  <a:gd name="T28" fmla="*/ 87 w 164"/>
                  <a:gd name="T29" fmla="*/ 128 h 239"/>
                  <a:gd name="T30" fmla="*/ 120 w 164"/>
                  <a:gd name="T31" fmla="*/ 114 h 239"/>
                  <a:gd name="T32" fmla="*/ 164 w 164"/>
                  <a:gd name="T33" fmla="*/ 186 h 239"/>
                  <a:gd name="T34" fmla="*/ 144 w 164"/>
                  <a:gd name="T35" fmla="*/ 210 h 239"/>
                  <a:gd name="T36" fmla="*/ 138 w 164"/>
                  <a:gd name="T37" fmla="*/ 239 h 239"/>
                  <a:gd name="T38" fmla="*/ 118 w 164"/>
                  <a:gd name="T39" fmla="*/ 226 h 239"/>
                  <a:gd name="T40" fmla="*/ 110 w 164"/>
                  <a:gd name="T41" fmla="*/ 184 h 239"/>
                  <a:gd name="T42" fmla="*/ 50 w 164"/>
                  <a:gd name="T43" fmla="*/ 138 h 239"/>
                  <a:gd name="T44" fmla="*/ 23 w 164"/>
                  <a:gd name="T45" fmla="*/ 135 h 239"/>
                  <a:gd name="T46" fmla="*/ 10 w 164"/>
                  <a:gd name="T47" fmla="*/ 150 h 239"/>
                  <a:gd name="T48" fmla="*/ 0 w 164"/>
                  <a:gd name="T49" fmla="*/ 138 h 239"/>
                  <a:gd name="T50" fmla="*/ 0 w 164"/>
                  <a:gd name="T51" fmla="*/ 138 h 2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4"/>
                  <a:gd name="T79" fmla="*/ 0 h 239"/>
                  <a:gd name="T80" fmla="*/ 164 w 164"/>
                  <a:gd name="T81" fmla="*/ 239 h 23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4" h="239">
                    <a:moveTo>
                      <a:pt x="0" y="138"/>
                    </a:moveTo>
                    <a:lnTo>
                      <a:pt x="26" y="123"/>
                    </a:lnTo>
                    <a:lnTo>
                      <a:pt x="47" y="124"/>
                    </a:lnTo>
                    <a:lnTo>
                      <a:pt x="31" y="83"/>
                    </a:lnTo>
                    <a:lnTo>
                      <a:pt x="5" y="30"/>
                    </a:lnTo>
                    <a:lnTo>
                      <a:pt x="5" y="0"/>
                    </a:lnTo>
                    <a:lnTo>
                      <a:pt x="55" y="12"/>
                    </a:lnTo>
                    <a:lnTo>
                      <a:pt x="106" y="14"/>
                    </a:lnTo>
                    <a:lnTo>
                      <a:pt x="89" y="30"/>
                    </a:lnTo>
                    <a:lnTo>
                      <a:pt x="43" y="42"/>
                    </a:lnTo>
                    <a:lnTo>
                      <a:pt x="52" y="69"/>
                    </a:lnTo>
                    <a:lnTo>
                      <a:pt x="101" y="58"/>
                    </a:lnTo>
                    <a:lnTo>
                      <a:pt x="104" y="84"/>
                    </a:lnTo>
                    <a:lnTo>
                      <a:pt x="69" y="103"/>
                    </a:lnTo>
                    <a:lnTo>
                      <a:pt x="87" y="128"/>
                    </a:lnTo>
                    <a:lnTo>
                      <a:pt x="120" y="114"/>
                    </a:lnTo>
                    <a:lnTo>
                      <a:pt x="164" y="186"/>
                    </a:lnTo>
                    <a:lnTo>
                      <a:pt x="144" y="210"/>
                    </a:lnTo>
                    <a:lnTo>
                      <a:pt x="138" y="239"/>
                    </a:lnTo>
                    <a:lnTo>
                      <a:pt x="118" y="226"/>
                    </a:lnTo>
                    <a:lnTo>
                      <a:pt x="110" y="184"/>
                    </a:lnTo>
                    <a:lnTo>
                      <a:pt x="50" y="138"/>
                    </a:lnTo>
                    <a:lnTo>
                      <a:pt x="23" y="135"/>
                    </a:lnTo>
                    <a:lnTo>
                      <a:pt x="10" y="150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11" name="Freeform 176"/>
              <p:cNvSpPr>
                <a:spLocks/>
              </p:cNvSpPr>
              <p:nvPr/>
            </p:nvSpPr>
            <p:spPr bwMode="auto">
              <a:xfrm>
                <a:off x="3997" y="2764"/>
                <a:ext cx="15" cy="7"/>
              </a:xfrm>
              <a:custGeom>
                <a:avLst/>
                <a:gdLst>
                  <a:gd name="T0" fmla="*/ 0 w 92"/>
                  <a:gd name="T1" fmla="*/ 0 h 44"/>
                  <a:gd name="T2" fmla="*/ 2 w 92"/>
                  <a:gd name="T3" fmla="*/ 18 h 44"/>
                  <a:gd name="T4" fmla="*/ 20 w 92"/>
                  <a:gd name="T5" fmla="*/ 28 h 44"/>
                  <a:gd name="T6" fmla="*/ 42 w 92"/>
                  <a:gd name="T7" fmla="*/ 42 h 44"/>
                  <a:gd name="T8" fmla="*/ 80 w 92"/>
                  <a:gd name="T9" fmla="*/ 44 h 44"/>
                  <a:gd name="T10" fmla="*/ 92 w 92"/>
                  <a:gd name="T11" fmla="*/ 36 h 44"/>
                  <a:gd name="T12" fmla="*/ 64 w 92"/>
                  <a:gd name="T13" fmla="*/ 30 h 44"/>
                  <a:gd name="T14" fmla="*/ 31 w 92"/>
                  <a:gd name="T15" fmla="*/ 16 h 44"/>
                  <a:gd name="T16" fmla="*/ 0 w 92"/>
                  <a:gd name="T17" fmla="*/ 0 h 44"/>
                  <a:gd name="T18" fmla="*/ 0 w 92"/>
                  <a:gd name="T19" fmla="*/ 0 h 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44"/>
                  <a:gd name="T32" fmla="*/ 92 w 92"/>
                  <a:gd name="T33" fmla="*/ 44 h 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44">
                    <a:moveTo>
                      <a:pt x="0" y="0"/>
                    </a:moveTo>
                    <a:lnTo>
                      <a:pt x="2" y="18"/>
                    </a:lnTo>
                    <a:lnTo>
                      <a:pt x="20" y="28"/>
                    </a:lnTo>
                    <a:lnTo>
                      <a:pt x="42" y="42"/>
                    </a:lnTo>
                    <a:lnTo>
                      <a:pt x="80" y="44"/>
                    </a:lnTo>
                    <a:lnTo>
                      <a:pt x="92" y="36"/>
                    </a:lnTo>
                    <a:lnTo>
                      <a:pt x="64" y="30"/>
                    </a:lnTo>
                    <a:lnTo>
                      <a:pt x="31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12" name="Freeform 177"/>
              <p:cNvSpPr>
                <a:spLocks/>
              </p:cNvSpPr>
              <p:nvPr/>
            </p:nvSpPr>
            <p:spPr bwMode="auto">
              <a:xfrm>
                <a:off x="3953" y="2749"/>
                <a:ext cx="10" cy="19"/>
              </a:xfrm>
              <a:custGeom>
                <a:avLst/>
                <a:gdLst>
                  <a:gd name="T0" fmla="*/ 53 w 63"/>
                  <a:gd name="T1" fmla="*/ 0 h 117"/>
                  <a:gd name="T2" fmla="*/ 36 w 63"/>
                  <a:gd name="T3" fmla="*/ 20 h 117"/>
                  <a:gd name="T4" fmla="*/ 39 w 63"/>
                  <a:gd name="T5" fmla="*/ 35 h 117"/>
                  <a:gd name="T6" fmla="*/ 47 w 63"/>
                  <a:gd name="T7" fmla="*/ 48 h 117"/>
                  <a:gd name="T8" fmla="*/ 11 w 63"/>
                  <a:gd name="T9" fmla="*/ 58 h 117"/>
                  <a:gd name="T10" fmla="*/ 25 w 63"/>
                  <a:gd name="T11" fmla="*/ 77 h 117"/>
                  <a:gd name="T12" fmla="*/ 0 w 63"/>
                  <a:gd name="T13" fmla="*/ 93 h 117"/>
                  <a:gd name="T14" fmla="*/ 25 w 63"/>
                  <a:gd name="T15" fmla="*/ 117 h 117"/>
                  <a:gd name="T16" fmla="*/ 34 w 63"/>
                  <a:gd name="T17" fmla="*/ 91 h 117"/>
                  <a:gd name="T18" fmla="*/ 49 w 63"/>
                  <a:gd name="T19" fmla="*/ 75 h 117"/>
                  <a:gd name="T20" fmla="*/ 36 w 63"/>
                  <a:gd name="T21" fmla="*/ 63 h 117"/>
                  <a:gd name="T22" fmla="*/ 63 w 63"/>
                  <a:gd name="T23" fmla="*/ 55 h 117"/>
                  <a:gd name="T24" fmla="*/ 63 w 63"/>
                  <a:gd name="T25" fmla="*/ 39 h 117"/>
                  <a:gd name="T26" fmla="*/ 51 w 63"/>
                  <a:gd name="T27" fmla="*/ 20 h 117"/>
                  <a:gd name="T28" fmla="*/ 53 w 63"/>
                  <a:gd name="T29" fmla="*/ 0 h 117"/>
                  <a:gd name="T30" fmla="*/ 53 w 63"/>
                  <a:gd name="T31" fmla="*/ 0 h 11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3"/>
                  <a:gd name="T49" fmla="*/ 0 h 117"/>
                  <a:gd name="T50" fmla="*/ 63 w 63"/>
                  <a:gd name="T51" fmla="*/ 117 h 11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3" h="117">
                    <a:moveTo>
                      <a:pt x="53" y="0"/>
                    </a:moveTo>
                    <a:lnTo>
                      <a:pt x="36" y="20"/>
                    </a:lnTo>
                    <a:lnTo>
                      <a:pt x="39" y="35"/>
                    </a:lnTo>
                    <a:lnTo>
                      <a:pt x="47" y="48"/>
                    </a:lnTo>
                    <a:lnTo>
                      <a:pt x="11" y="58"/>
                    </a:lnTo>
                    <a:lnTo>
                      <a:pt x="25" y="77"/>
                    </a:lnTo>
                    <a:lnTo>
                      <a:pt x="0" y="93"/>
                    </a:lnTo>
                    <a:lnTo>
                      <a:pt x="25" y="117"/>
                    </a:lnTo>
                    <a:lnTo>
                      <a:pt x="34" y="91"/>
                    </a:lnTo>
                    <a:lnTo>
                      <a:pt x="49" y="75"/>
                    </a:lnTo>
                    <a:lnTo>
                      <a:pt x="36" y="63"/>
                    </a:lnTo>
                    <a:lnTo>
                      <a:pt x="63" y="55"/>
                    </a:lnTo>
                    <a:lnTo>
                      <a:pt x="63" y="39"/>
                    </a:lnTo>
                    <a:lnTo>
                      <a:pt x="51" y="2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13" name="Freeform 178"/>
              <p:cNvSpPr>
                <a:spLocks/>
              </p:cNvSpPr>
              <p:nvPr/>
            </p:nvSpPr>
            <p:spPr bwMode="auto">
              <a:xfrm>
                <a:off x="4017" y="2765"/>
                <a:ext cx="42" cy="74"/>
              </a:xfrm>
              <a:custGeom>
                <a:avLst/>
                <a:gdLst>
                  <a:gd name="T0" fmla="*/ 6 w 252"/>
                  <a:gd name="T1" fmla="*/ 6 h 444"/>
                  <a:gd name="T2" fmla="*/ 0 w 252"/>
                  <a:gd name="T3" fmla="*/ 56 h 444"/>
                  <a:gd name="T4" fmla="*/ 10 w 252"/>
                  <a:gd name="T5" fmla="*/ 103 h 444"/>
                  <a:gd name="T6" fmla="*/ 25 w 252"/>
                  <a:gd name="T7" fmla="*/ 133 h 444"/>
                  <a:gd name="T8" fmla="*/ 38 w 252"/>
                  <a:gd name="T9" fmla="*/ 166 h 444"/>
                  <a:gd name="T10" fmla="*/ 53 w 252"/>
                  <a:gd name="T11" fmla="*/ 208 h 444"/>
                  <a:gd name="T12" fmla="*/ 42 w 252"/>
                  <a:gd name="T13" fmla="*/ 230 h 444"/>
                  <a:gd name="T14" fmla="*/ 38 w 252"/>
                  <a:gd name="T15" fmla="*/ 248 h 444"/>
                  <a:gd name="T16" fmla="*/ 72 w 252"/>
                  <a:gd name="T17" fmla="*/ 256 h 444"/>
                  <a:gd name="T18" fmla="*/ 125 w 252"/>
                  <a:gd name="T19" fmla="*/ 313 h 444"/>
                  <a:gd name="T20" fmla="*/ 129 w 252"/>
                  <a:gd name="T21" fmla="*/ 363 h 444"/>
                  <a:gd name="T22" fmla="*/ 91 w 252"/>
                  <a:gd name="T23" fmla="*/ 353 h 444"/>
                  <a:gd name="T24" fmla="*/ 6 w 252"/>
                  <a:gd name="T25" fmla="*/ 311 h 444"/>
                  <a:gd name="T26" fmla="*/ 137 w 252"/>
                  <a:gd name="T27" fmla="*/ 393 h 444"/>
                  <a:gd name="T28" fmla="*/ 252 w 252"/>
                  <a:gd name="T29" fmla="*/ 444 h 444"/>
                  <a:gd name="T30" fmla="*/ 151 w 252"/>
                  <a:gd name="T31" fmla="*/ 358 h 444"/>
                  <a:gd name="T32" fmla="*/ 135 w 252"/>
                  <a:gd name="T33" fmla="*/ 313 h 444"/>
                  <a:gd name="T34" fmla="*/ 117 w 252"/>
                  <a:gd name="T35" fmla="*/ 291 h 444"/>
                  <a:gd name="T36" fmla="*/ 69 w 252"/>
                  <a:gd name="T37" fmla="*/ 236 h 444"/>
                  <a:gd name="T38" fmla="*/ 64 w 252"/>
                  <a:gd name="T39" fmla="*/ 194 h 444"/>
                  <a:gd name="T40" fmla="*/ 20 w 252"/>
                  <a:gd name="T41" fmla="*/ 85 h 444"/>
                  <a:gd name="T42" fmla="*/ 14 w 252"/>
                  <a:gd name="T43" fmla="*/ 50 h 444"/>
                  <a:gd name="T44" fmla="*/ 30 w 252"/>
                  <a:gd name="T45" fmla="*/ 0 h 444"/>
                  <a:gd name="T46" fmla="*/ 6 w 252"/>
                  <a:gd name="T47" fmla="*/ 6 h 444"/>
                  <a:gd name="T48" fmla="*/ 6 w 252"/>
                  <a:gd name="T49" fmla="*/ 6 h 4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2"/>
                  <a:gd name="T76" fmla="*/ 0 h 444"/>
                  <a:gd name="T77" fmla="*/ 252 w 252"/>
                  <a:gd name="T78" fmla="*/ 444 h 44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2" h="444">
                    <a:moveTo>
                      <a:pt x="6" y="6"/>
                    </a:moveTo>
                    <a:lnTo>
                      <a:pt x="0" y="56"/>
                    </a:lnTo>
                    <a:lnTo>
                      <a:pt x="10" y="103"/>
                    </a:lnTo>
                    <a:lnTo>
                      <a:pt x="25" y="133"/>
                    </a:lnTo>
                    <a:lnTo>
                      <a:pt x="38" y="166"/>
                    </a:lnTo>
                    <a:lnTo>
                      <a:pt x="53" y="208"/>
                    </a:lnTo>
                    <a:lnTo>
                      <a:pt x="42" y="230"/>
                    </a:lnTo>
                    <a:lnTo>
                      <a:pt x="38" y="248"/>
                    </a:lnTo>
                    <a:lnTo>
                      <a:pt x="72" y="256"/>
                    </a:lnTo>
                    <a:lnTo>
                      <a:pt x="125" y="313"/>
                    </a:lnTo>
                    <a:lnTo>
                      <a:pt x="129" y="363"/>
                    </a:lnTo>
                    <a:lnTo>
                      <a:pt x="91" y="353"/>
                    </a:lnTo>
                    <a:lnTo>
                      <a:pt x="6" y="311"/>
                    </a:lnTo>
                    <a:lnTo>
                      <a:pt x="137" y="393"/>
                    </a:lnTo>
                    <a:lnTo>
                      <a:pt x="252" y="444"/>
                    </a:lnTo>
                    <a:lnTo>
                      <a:pt x="151" y="358"/>
                    </a:lnTo>
                    <a:lnTo>
                      <a:pt x="135" y="313"/>
                    </a:lnTo>
                    <a:lnTo>
                      <a:pt x="117" y="291"/>
                    </a:lnTo>
                    <a:lnTo>
                      <a:pt x="69" y="236"/>
                    </a:lnTo>
                    <a:lnTo>
                      <a:pt x="64" y="194"/>
                    </a:lnTo>
                    <a:lnTo>
                      <a:pt x="20" y="85"/>
                    </a:lnTo>
                    <a:lnTo>
                      <a:pt x="14" y="50"/>
                    </a:lnTo>
                    <a:lnTo>
                      <a:pt x="30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14" name="Freeform 179"/>
              <p:cNvSpPr>
                <a:spLocks/>
              </p:cNvSpPr>
              <p:nvPr/>
            </p:nvSpPr>
            <p:spPr bwMode="auto">
              <a:xfrm>
                <a:off x="3993" y="2808"/>
                <a:ext cx="160" cy="83"/>
              </a:xfrm>
              <a:custGeom>
                <a:avLst/>
                <a:gdLst>
                  <a:gd name="T0" fmla="*/ 0 w 959"/>
                  <a:gd name="T1" fmla="*/ 0 h 493"/>
                  <a:gd name="T2" fmla="*/ 192 w 959"/>
                  <a:gd name="T3" fmla="*/ 117 h 493"/>
                  <a:gd name="T4" fmla="*/ 439 w 959"/>
                  <a:gd name="T5" fmla="*/ 256 h 493"/>
                  <a:gd name="T6" fmla="*/ 598 w 959"/>
                  <a:gd name="T7" fmla="*/ 353 h 493"/>
                  <a:gd name="T8" fmla="*/ 757 w 959"/>
                  <a:gd name="T9" fmla="*/ 454 h 493"/>
                  <a:gd name="T10" fmla="*/ 825 w 959"/>
                  <a:gd name="T11" fmla="*/ 481 h 493"/>
                  <a:gd name="T12" fmla="*/ 870 w 959"/>
                  <a:gd name="T13" fmla="*/ 493 h 493"/>
                  <a:gd name="T14" fmla="*/ 910 w 959"/>
                  <a:gd name="T15" fmla="*/ 493 h 493"/>
                  <a:gd name="T16" fmla="*/ 933 w 959"/>
                  <a:gd name="T17" fmla="*/ 486 h 493"/>
                  <a:gd name="T18" fmla="*/ 959 w 959"/>
                  <a:gd name="T19" fmla="*/ 472 h 493"/>
                  <a:gd name="T20" fmla="*/ 902 w 959"/>
                  <a:gd name="T21" fmla="*/ 456 h 493"/>
                  <a:gd name="T22" fmla="*/ 840 w 959"/>
                  <a:gd name="T23" fmla="*/ 430 h 493"/>
                  <a:gd name="T24" fmla="*/ 806 w 959"/>
                  <a:gd name="T25" fmla="*/ 411 h 493"/>
                  <a:gd name="T26" fmla="*/ 683 w 959"/>
                  <a:gd name="T27" fmla="*/ 343 h 493"/>
                  <a:gd name="T28" fmla="*/ 446 w 959"/>
                  <a:gd name="T29" fmla="*/ 212 h 493"/>
                  <a:gd name="T30" fmla="*/ 249 w 959"/>
                  <a:gd name="T31" fmla="*/ 129 h 493"/>
                  <a:gd name="T32" fmla="*/ 130 w 959"/>
                  <a:gd name="T33" fmla="*/ 49 h 493"/>
                  <a:gd name="T34" fmla="*/ 104 w 959"/>
                  <a:gd name="T35" fmla="*/ 49 h 493"/>
                  <a:gd name="T36" fmla="*/ 85 w 959"/>
                  <a:gd name="T37" fmla="*/ 31 h 493"/>
                  <a:gd name="T38" fmla="*/ 63 w 959"/>
                  <a:gd name="T39" fmla="*/ 30 h 493"/>
                  <a:gd name="T40" fmla="*/ 0 w 959"/>
                  <a:gd name="T41" fmla="*/ 0 h 493"/>
                  <a:gd name="T42" fmla="*/ 0 w 959"/>
                  <a:gd name="T43" fmla="*/ 0 h 49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59"/>
                  <a:gd name="T67" fmla="*/ 0 h 493"/>
                  <a:gd name="T68" fmla="*/ 959 w 959"/>
                  <a:gd name="T69" fmla="*/ 493 h 49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59" h="493">
                    <a:moveTo>
                      <a:pt x="0" y="0"/>
                    </a:moveTo>
                    <a:lnTo>
                      <a:pt x="192" y="117"/>
                    </a:lnTo>
                    <a:lnTo>
                      <a:pt x="439" y="256"/>
                    </a:lnTo>
                    <a:lnTo>
                      <a:pt x="598" y="353"/>
                    </a:lnTo>
                    <a:lnTo>
                      <a:pt x="757" y="454"/>
                    </a:lnTo>
                    <a:lnTo>
                      <a:pt x="825" y="481"/>
                    </a:lnTo>
                    <a:lnTo>
                      <a:pt x="870" y="493"/>
                    </a:lnTo>
                    <a:lnTo>
                      <a:pt x="910" y="493"/>
                    </a:lnTo>
                    <a:lnTo>
                      <a:pt x="933" y="486"/>
                    </a:lnTo>
                    <a:lnTo>
                      <a:pt x="959" y="472"/>
                    </a:lnTo>
                    <a:lnTo>
                      <a:pt x="902" y="456"/>
                    </a:lnTo>
                    <a:lnTo>
                      <a:pt x="840" y="430"/>
                    </a:lnTo>
                    <a:lnTo>
                      <a:pt x="806" y="411"/>
                    </a:lnTo>
                    <a:lnTo>
                      <a:pt x="683" y="343"/>
                    </a:lnTo>
                    <a:lnTo>
                      <a:pt x="446" y="212"/>
                    </a:lnTo>
                    <a:lnTo>
                      <a:pt x="249" y="129"/>
                    </a:lnTo>
                    <a:lnTo>
                      <a:pt x="130" y="49"/>
                    </a:lnTo>
                    <a:lnTo>
                      <a:pt x="104" y="49"/>
                    </a:lnTo>
                    <a:lnTo>
                      <a:pt x="85" y="31"/>
                    </a:lnTo>
                    <a:lnTo>
                      <a:pt x="63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15" name="Freeform 180"/>
              <p:cNvSpPr>
                <a:spLocks/>
              </p:cNvSpPr>
              <p:nvPr/>
            </p:nvSpPr>
            <p:spPr bwMode="auto">
              <a:xfrm>
                <a:off x="4058" y="2849"/>
                <a:ext cx="109" cy="66"/>
              </a:xfrm>
              <a:custGeom>
                <a:avLst/>
                <a:gdLst>
                  <a:gd name="T0" fmla="*/ 0 w 654"/>
                  <a:gd name="T1" fmla="*/ 0 h 397"/>
                  <a:gd name="T2" fmla="*/ 152 w 654"/>
                  <a:gd name="T3" fmla="*/ 82 h 397"/>
                  <a:gd name="T4" fmla="*/ 328 w 654"/>
                  <a:gd name="T5" fmla="*/ 199 h 397"/>
                  <a:gd name="T6" fmla="*/ 405 w 654"/>
                  <a:gd name="T7" fmla="*/ 243 h 397"/>
                  <a:gd name="T8" fmla="*/ 534 w 654"/>
                  <a:gd name="T9" fmla="*/ 336 h 397"/>
                  <a:gd name="T10" fmla="*/ 574 w 654"/>
                  <a:gd name="T11" fmla="*/ 355 h 397"/>
                  <a:gd name="T12" fmla="*/ 607 w 654"/>
                  <a:gd name="T13" fmla="*/ 367 h 397"/>
                  <a:gd name="T14" fmla="*/ 654 w 654"/>
                  <a:gd name="T15" fmla="*/ 374 h 397"/>
                  <a:gd name="T16" fmla="*/ 610 w 654"/>
                  <a:gd name="T17" fmla="*/ 393 h 397"/>
                  <a:gd name="T18" fmla="*/ 568 w 654"/>
                  <a:gd name="T19" fmla="*/ 397 h 397"/>
                  <a:gd name="T20" fmla="*/ 527 w 654"/>
                  <a:gd name="T21" fmla="*/ 388 h 397"/>
                  <a:gd name="T22" fmla="*/ 495 w 654"/>
                  <a:gd name="T23" fmla="*/ 374 h 397"/>
                  <a:gd name="T24" fmla="*/ 445 w 654"/>
                  <a:gd name="T25" fmla="*/ 352 h 397"/>
                  <a:gd name="T26" fmla="*/ 384 w 654"/>
                  <a:gd name="T27" fmla="*/ 299 h 397"/>
                  <a:gd name="T28" fmla="*/ 118 w 654"/>
                  <a:gd name="T29" fmla="*/ 84 h 397"/>
                  <a:gd name="T30" fmla="*/ 0 w 654"/>
                  <a:gd name="T31" fmla="*/ 0 h 397"/>
                  <a:gd name="T32" fmla="*/ 0 w 654"/>
                  <a:gd name="T33" fmla="*/ 0 h 3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4"/>
                  <a:gd name="T52" fmla="*/ 0 h 397"/>
                  <a:gd name="T53" fmla="*/ 654 w 654"/>
                  <a:gd name="T54" fmla="*/ 397 h 39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4" h="397">
                    <a:moveTo>
                      <a:pt x="0" y="0"/>
                    </a:moveTo>
                    <a:lnTo>
                      <a:pt x="152" y="82"/>
                    </a:lnTo>
                    <a:lnTo>
                      <a:pt x="328" y="199"/>
                    </a:lnTo>
                    <a:lnTo>
                      <a:pt x="405" y="243"/>
                    </a:lnTo>
                    <a:lnTo>
                      <a:pt x="534" y="336"/>
                    </a:lnTo>
                    <a:lnTo>
                      <a:pt x="574" y="355"/>
                    </a:lnTo>
                    <a:lnTo>
                      <a:pt x="607" y="367"/>
                    </a:lnTo>
                    <a:lnTo>
                      <a:pt x="654" y="374"/>
                    </a:lnTo>
                    <a:lnTo>
                      <a:pt x="610" y="393"/>
                    </a:lnTo>
                    <a:lnTo>
                      <a:pt x="568" y="397"/>
                    </a:lnTo>
                    <a:lnTo>
                      <a:pt x="527" y="388"/>
                    </a:lnTo>
                    <a:lnTo>
                      <a:pt x="495" y="374"/>
                    </a:lnTo>
                    <a:lnTo>
                      <a:pt x="445" y="352"/>
                    </a:lnTo>
                    <a:lnTo>
                      <a:pt x="384" y="299"/>
                    </a:lnTo>
                    <a:lnTo>
                      <a:pt x="118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16" name="Freeform 181"/>
              <p:cNvSpPr>
                <a:spLocks/>
              </p:cNvSpPr>
              <p:nvPr/>
            </p:nvSpPr>
            <p:spPr bwMode="auto">
              <a:xfrm>
                <a:off x="4005" y="2821"/>
                <a:ext cx="137" cy="94"/>
              </a:xfrm>
              <a:custGeom>
                <a:avLst/>
                <a:gdLst>
                  <a:gd name="T0" fmla="*/ 0 w 820"/>
                  <a:gd name="T1" fmla="*/ 0 h 563"/>
                  <a:gd name="T2" fmla="*/ 264 w 820"/>
                  <a:gd name="T3" fmla="*/ 145 h 563"/>
                  <a:gd name="T4" fmla="*/ 313 w 820"/>
                  <a:gd name="T5" fmla="*/ 168 h 563"/>
                  <a:gd name="T6" fmla="*/ 317 w 820"/>
                  <a:gd name="T7" fmla="*/ 187 h 563"/>
                  <a:gd name="T8" fmla="*/ 496 w 820"/>
                  <a:gd name="T9" fmla="*/ 323 h 563"/>
                  <a:gd name="T10" fmla="*/ 602 w 820"/>
                  <a:gd name="T11" fmla="*/ 407 h 563"/>
                  <a:gd name="T12" fmla="*/ 672 w 820"/>
                  <a:gd name="T13" fmla="*/ 464 h 563"/>
                  <a:gd name="T14" fmla="*/ 719 w 820"/>
                  <a:gd name="T15" fmla="*/ 502 h 563"/>
                  <a:gd name="T16" fmla="*/ 757 w 820"/>
                  <a:gd name="T17" fmla="*/ 532 h 563"/>
                  <a:gd name="T18" fmla="*/ 785 w 820"/>
                  <a:gd name="T19" fmla="*/ 549 h 563"/>
                  <a:gd name="T20" fmla="*/ 820 w 820"/>
                  <a:gd name="T21" fmla="*/ 563 h 563"/>
                  <a:gd name="T22" fmla="*/ 773 w 820"/>
                  <a:gd name="T23" fmla="*/ 551 h 563"/>
                  <a:gd name="T24" fmla="*/ 730 w 820"/>
                  <a:gd name="T25" fmla="*/ 521 h 563"/>
                  <a:gd name="T26" fmla="*/ 630 w 820"/>
                  <a:gd name="T27" fmla="*/ 442 h 563"/>
                  <a:gd name="T28" fmla="*/ 511 w 820"/>
                  <a:gd name="T29" fmla="*/ 348 h 563"/>
                  <a:gd name="T30" fmla="*/ 379 w 820"/>
                  <a:gd name="T31" fmla="*/ 246 h 563"/>
                  <a:gd name="T32" fmla="*/ 253 w 820"/>
                  <a:gd name="T33" fmla="*/ 159 h 563"/>
                  <a:gd name="T34" fmla="*/ 178 w 820"/>
                  <a:gd name="T35" fmla="*/ 115 h 563"/>
                  <a:gd name="T36" fmla="*/ 0 w 820"/>
                  <a:gd name="T37" fmla="*/ 0 h 563"/>
                  <a:gd name="T38" fmla="*/ 0 w 820"/>
                  <a:gd name="T39" fmla="*/ 0 h 56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20"/>
                  <a:gd name="T61" fmla="*/ 0 h 563"/>
                  <a:gd name="T62" fmla="*/ 820 w 820"/>
                  <a:gd name="T63" fmla="*/ 563 h 56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20" h="563">
                    <a:moveTo>
                      <a:pt x="0" y="0"/>
                    </a:moveTo>
                    <a:lnTo>
                      <a:pt x="264" y="145"/>
                    </a:lnTo>
                    <a:lnTo>
                      <a:pt x="313" y="168"/>
                    </a:lnTo>
                    <a:lnTo>
                      <a:pt x="317" y="187"/>
                    </a:lnTo>
                    <a:lnTo>
                      <a:pt x="496" y="323"/>
                    </a:lnTo>
                    <a:lnTo>
                      <a:pt x="602" y="407"/>
                    </a:lnTo>
                    <a:lnTo>
                      <a:pt x="672" y="464"/>
                    </a:lnTo>
                    <a:lnTo>
                      <a:pt x="719" y="502"/>
                    </a:lnTo>
                    <a:lnTo>
                      <a:pt x="757" y="532"/>
                    </a:lnTo>
                    <a:lnTo>
                      <a:pt x="785" y="549"/>
                    </a:lnTo>
                    <a:lnTo>
                      <a:pt x="820" y="563"/>
                    </a:lnTo>
                    <a:lnTo>
                      <a:pt x="773" y="551"/>
                    </a:lnTo>
                    <a:lnTo>
                      <a:pt x="730" y="521"/>
                    </a:lnTo>
                    <a:lnTo>
                      <a:pt x="630" y="442"/>
                    </a:lnTo>
                    <a:lnTo>
                      <a:pt x="511" y="348"/>
                    </a:lnTo>
                    <a:lnTo>
                      <a:pt x="379" y="246"/>
                    </a:lnTo>
                    <a:lnTo>
                      <a:pt x="253" y="159"/>
                    </a:lnTo>
                    <a:lnTo>
                      <a:pt x="178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17" name="Freeform 182"/>
              <p:cNvSpPr>
                <a:spLocks/>
              </p:cNvSpPr>
              <p:nvPr/>
            </p:nvSpPr>
            <p:spPr bwMode="auto">
              <a:xfrm>
                <a:off x="4144" y="2886"/>
                <a:ext cx="15" cy="7"/>
              </a:xfrm>
              <a:custGeom>
                <a:avLst/>
                <a:gdLst>
                  <a:gd name="T0" fmla="*/ 0 w 90"/>
                  <a:gd name="T1" fmla="*/ 42 h 42"/>
                  <a:gd name="T2" fmla="*/ 37 w 90"/>
                  <a:gd name="T3" fmla="*/ 33 h 42"/>
                  <a:gd name="T4" fmla="*/ 58 w 90"/>
                  <a:gd name="T5" fmla="*/ 19 h 42"/>
                  <a:gd name="T6" fmla="*/ 76 w 90"/>
                  <a:gd name="T7" fmla="*/ 0 h 42"/>
                  <a:gd name="T8" fmla="*/ 90 w 90"/>
                  <a:gd name="T9" fmla="*/ 5 h 42"/>
                  <a:gd name="T10" fmla="*/ 72 w 90"/>
                  <a:gd name="T11" fmla="*/ 23 h 42"/>
                  <a:gd name="T12" fmla="*/ 48 w 90"/>
                  <a:gd name="T13" fmla="*/ 35 h 42"/>
                  <a:gd name="T14" fmla="*/ 28 w 90"/>
                  <a:gd name="T15" fmla="*/ 42 h 42"/>
                  <a:gd name="T16" fmla="*/ 0 w 90"/>
                  <a:gd name="T17" fmla="*/ 42 h 42"/>
                  <a:gd name="T18" fmla="*/ 0 w 90"/>
                  <a:gd name="T19" fmla="*/ 42 h 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42"/>
                  <a:gd name="T32" fmla="*/ 90 w 90"/>
                  <a:gd name="T33" fmla="*/ 42 h 4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42">
                    <a:moveTo>
                      <a:pt x="0" y="42"/>
                    </a:moveTo>
                    <a:lnTo>
                      <a:pt x="37" y="33"/>
                    </a:lnTo>
                    <a:lnTo>
                      <a:pt x="58" y="19"/>
                    </a:lnTo>
                    <a:lnTo>
                      <a:pt x="76" y="0"/>
                    </a:lnTo>
                    <a:lnTo>
                      <a:pt x="90" y="5"/>
                    </a:lnTo>
                    <a:lnTo>
                      <a:pt x="72" y="23"/>
                    </a:lnTo>
                    <a:lnTo>
                      <a:pt x="48" y="35"/>
                    </a:lnTo>
                    <a:lnTo>
                      <a:pt x="28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18" name="Freeform 183"/>
              <p:cNvSpPr>
                <a:spLocks/>
              </p:cNvSpPr>
              <p:nvPr/>
            </p:nvSpPr>
            <p:spPr bwMode="auto">
              <a:xfrm>
                <a:off x="4155" y="2911"/>
                <a:ext cx="16" cy="7"/>
              </a:xfrm>
              <a:custGeom>
                <a:avLst/>
                <a:gdLst>
                  <a:gd name="T0" fmla="*/ 0 w 100"/>
                  <a:gd name="T1" fmla="*/ 39 h 44"/>
                  <a:gd name="T2" fmla="*/ 32 w 100"/>
                  <a:gd name="T3" fmla="*/ 31 h 44"/>
                  <a:gd name="T4" fmla="*/ 51 w 100"/>
                  <a:gd name="T5" fmla="*/ 27 h 44"/>
                  <a:gd name="T6" fmla="*/ 74 w 100"/>
                  <a:gd name="T7" fmla="*/ 14 h 44"/>
                  <a:gd name="T8" fmla="*/ 88 w 100"/>
                  <a:gd name="T9" fmla="*/ 0 h 44"/>
                  <a:gd name="T10" fmla="*/ 100 w 100"/>
                  <a:gd name="T11" fmla="*/ 9 h 44"/>
                  <a:gd name="T12" fmla="*/ 69 w 100"/>
                  <a:gd name="T13" fmla="*/ 25 h 44"/>
                  <a:gd name="T14" fmla="*/ 48 w 100"/>
                  <a:gd name="T15" fmla="*/ 39 h 44"/>
                  <a:gd name="T16" fmla="*/ 14 w 100"/>
                  <a:gd name="T17" fmla="*/ 44 h 44"/>
                  <a:gd name="T18" fmla="*/ 0 w 100"/>
                  <a:gd name="T19" fmla="*/ 39 h 44"/>
                  <a:gd name="T20" fmla="*/ 0 w 100"/>
                  <a:gd name="T21" fmla="*/ 39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0"/>
                  <a:gd name="T34" fmla="*/ 0 h 44"/>
                  <a:gd name="T35" fmla="*/ 100 w 100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0" h="44">
                    <a:moveTo>
                      <a:pt x="0" y="39"/>
                    </a:moveTo>
                    <a:lnTo>
                      <a:pt x="32" y="31"/>
                    </a:lnTo>
                    <a:lnTo>
                      <a:pt x="51" y="27"/>
                    </a:lnTo>
                    <a:lnTo>
                      <a:pt x="74" y="14"/>
                    </a:lnTo>
                    <a:lnTo>
                      <a:pt x="88" y="0"/>
                    </a:lnTo>
                    <a:lnTo>
                      <a:pt x="100" y="9"/>
                    </a:lnTo>
                    <a:lnTo>
                      <a:pt x="69" y="25"/>
                    </a:lnTo>
                    <a:lnTo>
                      <a:pt x="48" y="39"/>
                    </a:lnTo>
                    <a:lnTo>
                      <a:pt x="14" y="44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19" name="Freeform 184"/>
              <p:cNvSpPr>
                <a:spLocks/>
              </p:cNvSpPr>
              <p:nvPr/>
            </p:nvSpPr>
            <p:spPr bwMode="auto">
              <a:xfrm>
                <a:off x="4056" y="2628"/>
                <a:ext cx="59" cy="118"/>
              </a:xfrm>
              <a:custGeom>
                <a:avLst/>
                <a:gdLst>
                  <a:gd name="T0" fmla="*/ 326 w 352"/>
                  <a:gd name="T1" fmla="*/ 0 h 710"/>
                  <a:gd name="T2" fmla="*/ 0 w 352"/>
                  <a:gd name="T3" fmla="*/ 701 h 710"/>
                  <a:gd name="T4" fmla="*/ 19 w 352"/>
                  <a:gd name="T5" fmla="*/ 710 h 710"/>
                  <a:gd name="T6" fmla="*/ 352 w 352"/>
                  <a:gd name="T7" fmla="*/ 8 h 710"/>
                  <a:gd name="T8" fmla="*/ 326 w 352"/>
                  <a:gd name="T9" fmla="*/ 0 h 710"/>
                  <a:gd name="T10" fmla="*/ 326 w 352"/>
                  <a:gd name="T11" fmla="*/ 0 h 7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2"/>
                  <a:gd name="T19" fmla="*/ 0 h 710"/>
                  <a:gd name="T20" fmla="*/ 352 w 352"/>
                  <a:gd name="T21" fmla="*/ 710 h 7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2" h="710">
                    <a:moveTo>
                      <a:pt x="326" y="0"/>
                    </a:moveTo>
                    <a:lnTo>
                      <a:pt x="0" y="701"/>
                    </a:lnTo>
                    <a:lnTo>
                      <a:pt x="19" y="710"/>
                    </a:lnTo>
                    <a:lnTo>
                      <a:pt x="352" y="8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20" name="Freeform 185"/>
              <p:cNvSpPr>
                <a:spLocks/>
              </p:cNvSpPr>
              <p:nvPr/>
            </p:nvSpPr>
            <p:spPr bwMode="auto">
              <a:xfrm>
                <a:off x="3858" y="2640"/>
                <a:ext cx="6" cy="7"/>
              </a:xfrm>
              <a:custGeom>
                <a:avLst/>
                <a:gdLst>
                  <a:gd name="T0" fmla="*/ 15 w 35"/>
                  <a:gd name="T1" fmla="*/ 0 h 41"/>
                  <a:gd name="T2" fmla="*/ 1 w 35"/>
                  <a:gd name="T3" fmla="*/ 9 h 41"/>
                  <a:gd name="T4" fmla="*/ 0 w 35"/>
                  <a:gd name="T5" fmla="*/ 23 h 41"/>
                  <a:gd name="T6" fmla="*/ 3 w 35"/>
                  <a:gd name="T7" fmla="*/ 29 h 41"/>
                  <a:gd name="T8" fmla="*/ 18 w 35"/>
                  <a:gd name="T9" fmla="*/ 40 h 41"/>
                  <a:gd name="T10" fmla="*/ 27 w 35"/>
                  <a:gd name="T11" fmla="*/ 41 h 41"/>
                  <a:gd name="T12" fmla="*/ 34 w 35"/>
                  <a:gd name="T13" fmla="*/ 36 h 41"/>
                  <a:gd name="T14" fmla="*/ 35 w 35"/>
                  <a:gd name="T15" fmla="*/ 26 h 41"/>
                  <a:gd name="T16" fmla="*/ 31 w 35"/>
                  <a:gd name="T17" fmla="*/ 16 h 41"/>
                  <a:gd name="T18" fmla="*/ 31 w 35"/>
                  <a:gd name="T19" fmla="*/ 28 h 41"/>
                  <a:gd name="T20" fmla="*/ 27 w 35"/>
                  <a:gd name="T21" fmla="*/ 35 h 41"/>
                  <a:gd name="T22" fmla="*/ 19 w 35"/>
                  <a:gd name="T23" fmla="*/ 35 h 41"/>
                  <a:gd name="T24" fmla="*/ 13 w 35"/>
                  <a:gd name="T25" fmla="*/ 27 h 41"/>
                  <a:gd name="T26" fmla="*/ 7 w 35"/>
                  <a:gd name="T27" fmla="*/ 17 h 41"/>
                  <a:gd name="T28" fmla="*/ 7 w 35"/>
                  <a:gd name="T29" fmla="*/ 11 h 41"/>
                  <a:gd name="T30" fmla="*/ 15 w 35"/>
                  <a:gd name="T31" fmla="*/ 0 h 41"/>
                  <a:gd name="T32" fmla="*/ 15 w 35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41"/>
                  <a:gd name="T53" fmla="*/ 35 w 35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41">
                    <a:moveTo>
                      <a:pt x="15" y="0"/>
                    </a:moveTo>
                    <a:lnTo>
                      <a:pt x="1" y="9"/>
                    </a:lnTo>
                    <a:lnTo>
                      <a:pt x="0" y="23"/>
                    </a:lnTo>
                    <a:lnTo>
                      <a:pt x="3" y="29"/>
                    </a:lnTo>
                    <a:lnTo>
                      <a:pt x="18" y="40"/>
                    </a:lnTo>
                    <a:lnTo>
                      <a:pt x="27" y="41"/>
                    </a:lnTo>
                    <a:lnTo>
                      <a:pt x="34" y="36"/>
                    </a:lnTo>
                    <a:lnTo>
                      <a:pt x="35" y="26"/>
                    </a:lnTo>
                    <a:lnTo>
                      <a:pt x="31" y="16"/>
                    </a:lnTo>
                    <a:lnTo>
                      <a:pt x="31" y="28"/>
                    </a:lnTo>
                    <a:lnTo>
                      <a:pt x="27" y="35"/>
                    </a:lnTo>
                    <a:lnTo>
                      <a:pt x="19" y="35"/>
                    </a:lnTo>
                    <a:lnTo>
                      <a:pt x="13" y="27"/>
                    </a:lnTo>
                    <a:lnTo>
                      <a:pt x="7" y="17"/>
                    </a:lnTo>
                    <a:lnTo>
                      <a:pt x="7" y="1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21" name="Freeform 186"/>
              <p:cNvSpPr>
                <a:spLocks/>
              </p:cNvSpPr>
              <p:nvPr/>
            </p:nvSpPr>
            <p:spPr bwMode="auto">
              <a:xfrm>
                <a:off x="3841" y="2643"/>
                <a:ext cx="5" cy="16"/>
              </a:xfrm>
              <a:custGeom>
                <a:avLst/>
                <a:gdLst>
                  <a:gd name="T0" fmla="*/ 19 w 30"/>
                  <a:gd name="T1" fmla="*/ 8 h 95"/>
                  <a:gd name="T2" fmla="*/ 5 w 30"/>
                  <a:gd name="T3" fmla="*/ 32 h 95"/>
                  <a:gd name="T4" fmla="*/ 0 w 30"/>
                  <a:gd name="T5" fmla="*/ 51 h 95"/>
                  <a:gd name="T6" fmla="*/ 0 w 30"/>
                  <a:gd name="T7" fmla="*/ 66 h 95"/>
                  <a:gd name="T8" fmla="*/ 1 w 30"/>
                  <a:gd name="T9" fmla="*/ 78 h 95"/>
                  <a:gd name="T10" fmla="*/ 2 w 30"/>
                  <a:gd name="T11" fmla="*/ 90 h 95"/>
                  <a:gd name="T12" fmla="*/ 7 w 30"/>
                  <a:gd name="T13" fmla="*/ 95 h 95"/>
                  <a:gd name="T14" fmla="*/ 13 w 30"/>
                  <a:gd name="T15" fmla="*/ 94 h 95"/>
                  <a:gd name="T16" fmla="*/ 18 w 30"/>
                  <a:gd name="T17" fmla="*/ 85 h 95"/>
                  <a:gd name="T18" fmla="*/ 11 w 30"/>
                  <a:gd name="T19" fmla="*/ 86 h 95"/>
                  <a:gd name="T20" fmla="*/ 7 w 30"/>
                  <a:gd name="T21" fmla="*/ 79 h 95"/>
                  <a:gd name="T22" fmla="*/ 5 w 30"/>
                  <a:gd name="T23" fmla="*/ 62 h 95"/>
                  <a:gd name="T24" fmla="*/ 6 w 30"/>
                  <a:gd name="T25" fmla="*/ 44 h 95"/>
                  <a:gd name="T26" fmla="*/ 13 w 30"/>
                  <a:gd name="T27" fmla="*/ 26 h 95"/>
                  <a:gd name="T28" fmla="*/ 30 w 30"/>
                  <a:gd name="T29" fmla="*/ 0 h 95"/>
                  <a:gd name="T30" fmla="*/ 19 w 30"/>
                  <a:gd name="T31" fmla="*/ 8 h 95"/>
                  <a:gd name="T32" fmla="*/ 19 w 30"/>
                  <a:gd name="T33" fmla="*/ 8 h 9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95"/>
                  <a:gd name="T53" fmla="*/ 30 w 30"/>
                  <a:gd name="T54" fmla="*/ 95 h 9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95">
                    <a:moveTo>
                      <a:pt x="19" y="8"/>
                    </a:moveTo>
                    <a:lnTo>
                      <a:pt x="5" y="32"/>
                    </a:lnTo>
                    <a:lnTo>
                      <a:pt x="0" y="51"/>
                    </a:lnTo>
                    <a:lnTo>
                      <a:pt x="0" y="66"/>
                    </a:lnTo>
                    <a:lnTo>
                      <a:pt x="1" y="78"/>
                    </a:lnTo>
                    <a:lnTo>
                      <a:pt x="2" y="90"/>
                    </a:lnTo>
                    <a:lnTo>
                      <a:pt x="7" y="95"/>
                    </a:lnTo>
                    <a:lnTo>
                      <a:pt x="13" y="94"/>
                    </a:lnTo>
                    <a:lnTo>
                      <a:pt x="18" y="85"/>
                    </a:lnTo>
                    <a:lnTo>
                      <a:pt x="11" y="86"/>
                    </a:lnTo>
                    <a:lnTo>
                      <a:pt x="7" y="79"/>
                    </a:lnTo>
                    <a:lnTo>
                      <a:pt x="5" y="62"/>
                    </a:lnTo>
                    <a:lnTo>
                      <a:pt x="6" y="44"/>
                    </a:lnTo>
                    <a:lnTo>
                      <a:pt x="13" y="26"/>
                    </a:lnTo>
                    <a:lnTo>
                      <a:pt x="30" y="0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22" name="Freeform 187"/>
              <p:cNvSpPr>
                <a:spLocks/>
              </p:cNvSpPr>
              <p:nvPr/>
            </p:nvSpPr>
            <p:spPr bwMode="auto">
              <a:xfrm>
                <a:off x="4047" y="2739"/>
                <a:ext cx="20" cy="18"/>
              </a:xfrm>
              <a:custGeom>
                <a:avLst/>
                <a:gdLst>
                  <a:gd name="T0" fmla="*/ 61 w 124"/>
                  <a:gd name="T1" fmla="*/ 0 h 105"/>
                  <a:gd name="T2" fmla="*/ 34 w 124"/>
                  <a:gd name="T3" fmla="*/ 2 h 105"/>
                  <a:gd name="T4" fmla="*/ 16 w 124"/>
                  <a:gd name="T5" fmla="*/ 13 h 105"/>
                  <a:gd name="T6" fmla="*/ 6 w 124"/>
                  <a:gd name="T7" fmla="*/ 26 h 105"/>
                  <a:gd name="T8" fmla="*/ 1 w 124"/>
                  <a:gd name="T9" fmla="*/ 38 h 105"/>
                  <a:gd name="T10" fmla="*/ 0 w 124"/>
                  <a:gd name="T11" fmla="*/ 54 h 105"/>
                  <a:gd name="T12" fmla="*/ 3 w 124"/>
                  <a:gd name="T13" fmla="*/ 68 h 105"/>
                  <a:gd name="T14" fmla="*/ 16 w 124"/>
                  <a:gd name="T15" fmla="*/ 86 h 105"/>
                  <a:gd name="T16" fmla="*/ 41 w 124"/>
                  <a:gd name="T17" fmla="*/ 100 h 105"/>
                  <a:gd name="T18" fmla="*/ 61 w 124"/>
                  <a:gd name="T19" fmla="*/ 105 h 105"/>
                  <a:gd name="T20" fmla="*/ 79 w 124"/>
                  <a:gd name="T21" fmla="*/ 105 h 105"/>
                  <a:gd name="T22" fmla="*/ 99 w 124"/>
                  <a:gd name="T23" fmla="*/ 101 h 105"/>
                  <a:gd name="T24" fmla="*/ 113 w 124"/>
                  <a:gd name="T25" fmla="*/ 89 h 105"/>
                  <a:gd name="T26" fmla="*/ 121 w 124"/>
                  <a:gd name="T27" fmla="*/ 78 h 105"/>
                  <a:gd name="T28" fmla="*/ 124 w 124"/>
                  <a:gd name="T29" fmla="*/ 60 h 105"/>
                  <a:gd name="T30" fmla="*/ 120 w 124"/>
                  <a:gd name="T31" fmla="*/ 43 h 105"/>
                  <a:gd name="T32" fmla="*/ 111 w 124"/>
                  <a:gd name="T33" fmla="*/ 26 h 105"/>
                  <a:gd name="T34" fmla="*/ 101 w 124"/>
                  <a:gd name="T35" fmla="*/ 15 h 105"/>
                  <a:gd name="T36" fmla="*/ 107 w 124"/>
                  <a:gd name="T37" fmla="*/ 31 h 105"/>
                  <a:gd name="T38" fmla="*/ 113 w 124"/>
                  <a:gd name="T39" fmla="*/ 48 h 105"/>
                  <a:gd name="T40" fmla="*/ 112 w 124"/>
                  <a:gd name="T41" fmla="*/ 65 h 105"/>
                  <a:gd name="T42" fmla="*/ 105 w 124"/>
                  <a:gd name="T43" fmla="*/ 79 h 105"/>
                  <a:gd name="T44" fmla="*/ 96 w 124"/>
                  <a:gd name="T45" fmla="*/ 87 h 105"/>
                  <a:gd name="T46" fmla="*/ 85 w 124"/>
                  <a:gd name="T47" fmla="*/ 90 h 105"/>
                  <a:gd name="T48" fmla="*/ 70 w 124"/>
                  <a:gd name="T49" fmla="*/ 92 h 105"/>
                  <a:gd name="T50" fmla="*/ 45 w 124"/>
                  <a:gd name="T51" fmla="*/ 85 h 105"/>
                  <a:gd name="T52" fmla="*/ 26 w 124"/>
                  <a:gd name="T53" fmla="*/ 73 h 105"/>
                  <a:gd name="T54" fmla="*/ 15 w 124"/>
                  <a:gd name="T55" fmla="*/ 57 h 105"/>
                  <a:gd name="T56" fmla="*/ 14 w 124"/>
                  <a:gd name="T57" fmla="*/ 32 h 105"/>
                  <a:gd name="T58" fmla="*/ 21 w 124"/>
                  <a:gd name="T59" fmla="*/ 16 h 105"/>
                  <a:gd name="T60" fmla="*/ 34 w 124"/>
                  <a:gd name="T61" fmla="*/ 6 h 105"/>
                  <a:gd name="T62" fmla="*/ 61 w 124"/>
                  <a:gd name="T63" fmla="*/ 0 h 105"/>
                  <a:gd name="T64" fmla="*/ 61 w 124"/>
                  <a:gd name="T65" fmla="*/ 0 h 10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4"/>
                  <a:gd name="T100" fmla="*/ 0 h 105"/>
                  <a:gd name="T101" fmla="*/ 124 w 124"/>
                  <a:gd name="T102" fmla="*/ 105 h 10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4" h="105">
                    <a:moveTo>
                      <a:pt x="61" y="0"/>
                    </a:moveTo>
                    <a:lnTo>
                      <a:pt x="34" y="2"/>
                    </a:lnTo>
                    <a:lnTo>
                      <a:pt x="16" y="13"/>
                    </a:lnTo>
                    <a:lnTo>
                      <a:pt x="6" y="26"/>
                    </a:lnTo>
                    <a:lnTo>
                      <a:pt x="1" y="38"/>
                    </a:lnTo>
                    <a:lnTo>
                      <a:pt x="0" y="54"/>
                    </a:lnTo>
                    <a:lnTo>
                      <a:pt x="3" y="68"/>
                    </a:lnTo>
                    <a:lnTo>
                      <a:pt x="16" y="86"/>
                    </a:lnTo>
                    <a:lnTo>
                      <a:pt x="41" y="100"/>
                    </a:lnTo>
                    <a:lnTo>
                      <a:pt x="61" y="105"/>
                    </a:lnTo>
                    <a:lnTo>
                      <a:pt x="79" y="105"/>
                    </a:lnTo>
                    <a:lnTo>
                      <a:pt x="99" y="101"/>
                    </a:lnTo>
                    <a:lnTo>
                      <a:pt x="113" y="89"/>
                    </a:lnTo>
                    <a:lnTo>
                      <a:pt x="121" y="78"/>
                    </a:lnTo>
                    <a:lnTo>
                      <a:pt x="124" y="60"/>
                    </a:lnTo>
                    <a:lnTo>
                      <a:pt x="120" y="43"/>
                    </a:lnTo>
                    <a:lnTo>
                      <a:pt x="111" y="26"/>
                    </a:lnTo>
                    <a:lnTo>
                      <a:pt x="101" y="15"/>
                    </a:lnTo>
                    <a:lnTo>
                      <a:pt x="107" y="31"/>
                    </a:lnTo>
                    <a:lnTo>
                      <a:pt x="113" y="48"/>
                    </a:lnTo>
                    <a:lnTo>
                      <a:pt x="112" y="65"/>
                    </a:lnTo>
                    <a:lnTo>
                      <a:pt x="105" y="79"/>
                    </a:lnTo>
                    <a:lnTo>
                      <a:pt x="96" y="87"/>
                    </a:lnTo>
                    <a:lnTo>
                      <a:pt x="85" y="90"/>
                    </a:lnTo>
                    <a:lnTo>
                      <a:pt x="70" y="92"/>
                    </a:lnTo>
                    <a:lnTo>
                      <a:pt x="45" y="85"/>
                    </a:lnTo>
                    <a:lnTo>
                      <a:pt x="26" y="73"/>
                    </a:lnTo>
                    <a:lnTo>
                      <a:pt x="15" y="57"/>
                    </a:lnTo>
                    <a:lnTo>
                      <a:pt x="14" y="32"/>
                    </a:lnTo>
                    <a:lnTo>
                      <a:pt x="21" y="16"/>
                    </a:lnTo>
                    <a:lnTo>
                      <a:pt x="34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23" name="Freeform 188"/>
              <p:cNvSpPr>
                <a:spLocks/>
              </p:cNvSpPr>
              <p:nvPr/>
            </p:nvSpPr>
            <p:spPr bwMode="auto">
              <a:xfrm>
                <a:off x="4051" y="2746"/>
                <a:ext cx="5" cy="6"/>
              </a:xfrm>
              <a:custGeom>
                <a:avLst/>
                <a:gdLst>
                  <a:gd name="T0" fmla="*/ 0 w 33"/>
                  <a:gd name="T1" fmla="*/ 11 h 33"/>
                  <a:gd name="T2" fmla="*/ 33 w 33"/>
                  <a:gd name="T3" fmla="*/ 0 h 33"/>
                  <a:gd name="T4" fmla="*/ 32 w 33"/>
                  <a:gd name="T5" fmla="*/ 33 h 33"/>
                  <a:gd name="T6" fmla="*/ 13 w 33"/>
                  <a:gd name="T7" fmla="*/ 26 h 33"/>
                  <a:gd name="T8" fmla="*/ 0 w 33"/>
                  <a:gd name="T9" fmla="*/ 11 h 33"/>
                  <a:gd name="T10" fmla="*/ 0 w 33"/>
                  <a:gd name="T11" fmla="*/ 11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33"/>
                  <a:gd name="T20" fmla="*/ 33 w 33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33">
                    <a:moveTo>
                      <a:pt x="0" y="11"/>
                    </a:moveTo>
                    <a:lnTo>
                      <a:pt x="33" y="0"/>
                    </a:lnTo>
                    <a:lnTo>
                      <a:pt x="32" y="33"/>
                    </a:lnTo>
                    <a:lnTo>
                      <a:pt x="13" y="26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24" name="Freeform 189"/>
              <p:cNvSpPr>
                <a:spLocks/>
              </p:cNvSpPr>
              <p:nvPr/>
            </p:nvSpPr>
            <p:spPr bwMode="auto">
              <a:xfrm>
                <a:off x="4060" y="2745"/>
                <a:ext cx="4" cy="6"/>
              </a:xfrm>
              <a:custGeom>
                <a:avLst/>
                <a:gdLst>
                  <a:gd name="T0" fmla="*/ 0 w 22"/>
                  <a:gd name="T1" fmla="*/ 12 h 36"/>
                  <a:gd name="T2" fmla="*/ 14 w 22"/>
                  <a:gd name="T3" fmla="*/ 36 h 36"/>
                  <a:gd name="T4" fmla="*/ 22 w 22"/>
                  <a:gd name="T5" fmla="*/ 24 h 36"/>
                  <a:gd name="T6" fmla="*/ 21 w 22"/>
                  <a:gd name="T7" fmla="*/ 10 h 36"/>
                  <a:gd name="T8" fmla="*/ 19 w 22"/>
                  <a:gd name="T9" fmla="*/ 0 h 36"/>
                  <a:gd name="T10" fmla="*/ 0 w 22"/>
                  <a:gd name="T11" fmla="*/ 12 h 36"/>
                  <a:gd name="T12" fmla="*/ 0 w 22"/>
                  <a:gd name="T13" fmla="*/ 12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"/>
                  <a:gd name="T22" fmla="*/ 0 h 36"/>
                  <a:gd name="T23" fmla="*/ 22 w 22"/>
                  <a:gd name="T24" fmla="*/ 36 h 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" h="36">
                    <a:moveTo>
                      <a:pt x="0" y="12"/>
                    </a:moveTo>
                    <a:lnTo>
                      <a:pt x="14" y="36"/>
                    </a:lnTo>
                    <a:lnTo>
                      <a:pt x="22" y="24"/>
                    </a:lnTo>
                    <a:lnTo>
                      <a:pt x="21" y="10"/>
                    </a:lnTo>
                    <a:lnTo>
                      <a:pt x="19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25" name="Freeform 190"/>
              <p:cNvSpPr>
                <a:spLocks/>
              </p:cNvSpPr>
              <p:nvPr/>
            </p:nvSpPr>
            <p:spPr bwMode="auto">
              <a:xfrm>
                <a:off x="4051" y="2740"/>
                <a:ext cx="5" cy="4"/>
              </a:xfrm>
              <a:custGeom>
                <a:avLst/>
                <a:gdLst>
                  <a:gd name="T0" fmla="*/ 0 w 27"/>
                  <a:gd name="T1" fmla="*/ 21 h 23"/>
                  <a:gd name="T2" fmla="*/ 3 w 27"/>
                  <a:gd name="T3" fmla="*/ 12 h 23"/>
                  <a:gd name="T4" fmla="*/ 11 w 27"/>
                  <a:gd name="T5" fmla="*/ 6 h 23"/>
                  <a:gd name="T6" fmla="*/ 22 w 27"/>
                  <a:gd name="T7" fmla="*/ 0 h 23"/>
                  <a:gd name="T8" fmla="*/ 27 w 27"/>
                  <a:gd name="T9" fmla="*/ 23 h 23"/>
                  <a:gd name="T10" fmla="*/ 0 w 27"/>
                  <a:gd name="T11" fmla="*/ 21 h 23"/>
                  <a:gd name="T12" fmla="*/ 0 w 27"/>
                  <a:gd name="T13" fmla="*/ 21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23"/>
                  <a:gd name="T23" fmla="*/ 27 w 27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23">
                    <a:moveTo>
                      <a:pt x="0" y="21"/>
                    </a:moveTo>
                    <a:lnTo>
                      <a:pt x="3" y="12"/>
                    </a:lnTo>
                    <a:lnTo>
                      <a:pt x="11" y="6"/>
                    </a:lnTo>
                    <a:lnTo>
                      <a:pt x="22" y="0"/>
                    </a:lnTo>
                    <a:lnTo>
                      <a:pt x="27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26" name="Freeform 191"/>
              <p:cNvSpPr>
                <a:spLocks/>
              </p:cNvSpPr>
              <p:nvPr/>
            </p:nvSpPr>
            <p:spPr bwMode="auto">
              <a:xfrm>
                <a:off x="4045" y="2754"/>
                <a:ext cx="10" cy="17"/>
              </a:xfrm>
              <a:custGeom>
                <a:avLst/>
                <a:gdLst>
                  <a:gd name="T0" fmla="*/ 40 w 58"/>
                  <a:gd name="T1" fmla="*/ 0 h 104"/>
                  <a:gd name="T2" fmla="*/ 0 w 58"/>
                  <a:gd name="T3" fmla="*/ 98 h 104"/>
                  <a:gd name="T4" fmla="*/ 8 w 58"/>
                  <a:gd name="T5" fmla="*/ 104 h 104"/>
                  <a:gd name="T6" fmla="*/ 58 w 58"/>
                  <a:gd name="T7" fmla="*/ 10 h 104"/>
                  <a:gd name="T8" fmla="*/ 40 w 58"/>
                  <a:gd name="T9" fmla="*/ 0 h 104"/>
                  <a:gd name="T10" fmla="*/ 40 w 58"/>
                  <a:gd name="T11" fmla="*/ 0 h 1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104"/>
                  <a:gd name="T20" fmla="*/ 58 w 58"/>
                  <a:gd name="T21" fmla="*/ 104 h 10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104">
                    <a:moveTo>
                      <a:pt x="40" y="0"/>
                    </a:moveTo>
                    <a:lnTo>
                      <a:pt x="0" y="98"/>
                    </a:lnTo>
                    <a:lnTo>
                      <a:pt x="8" y="104"/>
                    </a:lnTo>
                    <a:lnTo>
                      <a:pt x="58" y="1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27" name="Freeform 192"/>
              <p:cNvSpPr>
                <a:spLocks/>
              </p:cNvSpPr>
              <p:nvPr/>
            </p:nvSpPr>
            <p:spPr bwMode="auto">
              <a:xfrm>
                <a:off x="3785" y="2657"/>
                <a:ext cx="64" cy="66"/>
              </a:xfrm>
              <a:custGeom>
                <a:avLst/>
                <a:gdLst>
                  <a:gd name="T0" fmla="*/ 358 w 382"/>
                  <a:gd name="T1" fmla="*/ 0 h 397"/>
                  <a:gd name="T2" fmla="*/ 0 w 382"/>
                  <a:gd name="T3" fmla="*/ 390 h 397"/>
                  <a:gd name="T4" fmla="*/ 8 w 382"/>
                  <a:gd name="T5" fmla="*/ 397 h 397"/>
                  <a:gd name="T6" fmla="*/ 382 w 382"/>
                  <a:gd name="T7" fmla="*/ 15 h 397"/>
                  <a:gd name="T8" fmla="*/ 358 w 382"/>
                  <a:gd name="T9" fmla="*/ 0 h 397"/>
                  <a:gd name="T10" fmla="*/ 358 w 382"/>
                  <a:gd name="T11" fmla="*/ 0 h 3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2"/>
                  <a:gd name="T19" fmla="*/ 0 h 397"/>
                  <a:gd name="T20" fmla="*/ 382 w 382"/>
                  <a:gd name="T21" fmla="*/ 397 h 39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2" h="397">
                    <a:moveTo>
                      <a:pt x="358" y="0"/>
                    </a:moveTo>
                    <a:lnTo>
                      <a:pt x="0" y="390"/>
                    </a:lnTo>
                    <a:lnTo>
                      <a:pt x="8" y="397"/>
                    </a:lnTo>
                    <a:lnTo>
                      <a:pt x="382" y="15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28" name="Freeform 193"/>
              <p:cNvSpPr>
                <a:spLocks/>
              </p:cNvSpPr>
              <p:nvPr/>
            </p:nvSpPr>
            <p:spPr bwMode="auto">
              <a:xfrm>
                <a:off x="3779" y="2716"/>
                <a:ext cx="13" cy="13"/>
              </a:xfrm>
              <a:custGeom>
                <a:avLst/>
                <a:gdLst>
                  <a:gd name="T0" fmla="*/ 50 w 76"/>
                  <a:gd name="T1" fmla="*/ 6 h 76"/>
                  <a:gd name="T2" fmla="*/ 41 w 76"/>
                  <a:gd name="T3" fmla="*/ 4 h 76"/>
                  <a:gd name="T4" fmla="*/ 26 w 76"/>
                  <a:gd name="T5" fmla="*/ 5 h 76"/>
                  <a:gd name="T6" fmla="*/ 15 w 76"/>
                  <a:gd name="T7" fmla="*/ 11 h 76"/>
                  <a:gd name="T8" fmla="*/ 8 w 76"/>
                  <a:gd name="T9" fmla="*/ 22 h 76"/>
                  <a:gd name="T10" fmla="*/ 5 w 76"/>
                  <a:gd name="T11" fmla="*/ 32 h 76"/>
                  <a:gd name="T12" fmla="*/ 7 w 76"/>
                  <a:gd name="T13" fmla="*/ 48 h 76"/>
                  <a:gd name="T14" fmla="*/ 14 w 76"/>
                  <a:gd name="T15" fmla="*/ 57 h 76"/>
                  <a:gd name="T16" fmla="*/ 24 w 76"/>
                  <a:gd name="T17" fmla="*/ 66 h 76"/>
                  <a:gd name="T18" fmla="*/ 39 w 76"/>
                  <a:gd name="T19" fmla="*/ 70 h 76"/>
                  <a:gd name="T20" fmla="*/ 52 w 76"/>
                  <a:gd name="T21" fmla="*/ 69 h 76"/>
                  <a:gd name="T22" fmla="*/ 62 w 76"/>
                  <a:gd name="T23" fmla="*/ 64 h 76"/>
                  <a:gd name="T24" fmla="*/ 69 w 76"/>
                  <a:gd name="T25" fmla="*/ 54 h 76"/>
                  <a:gd name="T26" fmla="*/ 70 w 76"/>
                  <a:gd name="T27" fmla="*/ 41 h 76"/>
                  <a:gd name="T28" fmla="*/ 69 w 76"/>
                  <a:gd name="T29" fmla="*/ 35 h 76"/>
                  <a:gd name="T30" fmla="*/ 62 w 76"/>
                  <a:gd name="T31" fmla="*/ 20 h 76"/>
                  <a:gd name="T32" fmla="*/ 72 w 76"/>
                  <a:gd name="T33" fmla="*/ 31 h 76"/>
                  <a:gd name="T34" fmla="*/ 76 w 76"/>
                  <a:gd name="T35" fmla="*/ 44 h 76"/>
                  <a:gd name="T36" fmla="*/ 75 w 76"/>
                  <a:gd name="T37" fmla="*/ 59 h 76"/>
                  <a:gd name="T38" fmla="*/ 65 w 76"/>
                  <a:gd name="T39" fmla="*/ 69 h 76"/>
                  <a:gd name="T40" fmla="*/ 54 w 76"/>
                  <a:gd name="T41" fmla="*/ 74 h 76"/>
                  <a:gd name="T42" fmla="*/ 44 w 76"/>
                  <a:gd name="T43" fmla="*/ 76 h 76"/>
                  <a:gd name="T44" fmla="*/ 26 w 76"/>
                  <a:gd name="T45" fmla="*/ 74 h 76"/>
                  <a:gd name="T46" fmla="*/ 12 w 76"/>
                  <a:gd name="T47" fmla="*/ 64 h 76"/>
                  <a:gd name="T48" fmla="*/ 1 w 76"/>
                  <a:gd name="T49" fmla="*/ 51 h 76"/>
                  <a:gd name="T50" fmla="*/ 0 w 76"/>
                  <a:gd name="T51" fmla="*/ 39 h 76"/>
                  <a:gd name="T52" fmla="*/ 0 w 76"/>
                  <a:gd name="T53" fmla="*/ 25 h 76"/>
                  <a:gd name="T54" fmla="*/ 6 w 76"/>
                  <a:gd name="T55" fmla="*/ 14 h 76"/>
                  <a:gd name="T56" fmla="*/ 13 w 76"/>
                  <a:gd name="T57" fmla="*/ 6 h 76"/>
                  <a:gd name="T58" fmla="*/ 24 w 76"/>
                  <a:gd name="T59" fmla="*/ 0 h 76"/>
                  <a:gd name="T60" fmla="*/ 38 w 76"/>
                  <a:gd name="T61" fmla="*/ 0 h 76"/>
                  <a:gd name="T62" fmla="*/ 48 w 76"/>
                  <a:gd name="T63" fmla="*/ 0 h 76"/>
                  <a:gd name="T64" fmla="*/ 50 w 76"/>
                  <a:gd name="T65" fmla="*/ 6 h 76"/>
                  <a:gd name="T66" fmla="*/ 50 w 76"/>
                  <a:gd name="T67" fmla="*/ 6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"/>
                  <a:gd name="T103" fmla="*/ 0 h 76"/>
                  <a:gd name="T104" fmla="*/ 76 w 76"/>
                  <a:gd name="T105" fmla="*/ 76 h 7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" h="76">
                    <a:moveTo>
                      <a:pt x="50" y="6"/>
                    </a:moveTo>
                    <a:lnTo>
                      <a:pt x="41" y="4"/>
                    </a:lnTo>
                    <a:lnTo>
                      <a:pt x="26" y="5"/>
                    </a:lnTo>
                    <a:lnTo>
                      <a:pt x="15" y="11"/>
                    </a:lnTo>
                    <a:lnTo>
                      <a:pt x="8" y="22"/>
                    </a:lnTo>
                    <a:lnTo>
                      <a:pt x="5" y="32"/>
                    </a:lnTo>
                    <a:lnTo>
                      <a:pt x="7" y="48"/>
                    </a:lnTo>
                    <a:lnTo>
                      <a:pt x="14" y="57"/>
                    </a:lnTo>
                    <a:lnTo>
                      <a:pt x="24" y="66"/>
                    </a:lnTo>
                    <a:lnTo>
                      <a:pt x="39" y="70"/>
                    </a:lnTo>
                    <a:lnTo>
                      <a:pt x="52" y="69"/>
                    </a:lnTo>
                    <a:lnTo>
                      <a:pt x="62" y="64"/>
                    </a:lnTo>
                    <a:lnTo>
                      <a:pt x="69" y="54"/>
                    </a:lnTo>
                    <a:lnTo>
                      <a:pt x="70" y="41"/>
                    </a:lnTo>
                    <a:lnTo>
                      <a:pt x="69" y="35"/>
                    </a:lnTo>
                    <a:lnTo>
                      <a:pt x="62" y="20"/>
                    </a:lnTo>
                    <a:lnTo>
                      <a:pt x="72" y="31"/>
                    </a:lnTo>
                    <a:lnTo>
                      <a:pt x="76" y="44"/>
                    </a:lnTo>
                    <a:lnTo>
                      <a:pt x="75" y="59"/>
                    </a:lnTo>
                    <a:lnTo>
                      <a:pt x="65" y="69"/>
                    </a:lnTo>
                    <a:lnTo>
                      <a:pt x="54" y="74"/>
                    </a:lnTo>
                    <a:lnTo>
                      <a:pt x="44" y="76"/>
                    </a:lnTo>
                    <a:lnTo>
                      <a:pt x="26" y="74"/>
                    </a:lnTo>
                    <a:lnTo>
                      <a:pt x="12" y="64"/>
                    </a:lnTo>
                    <a:lnTo>
                      <a:pt x="1" y="51"/>
                    </a:lnTo>
                    <a:lnTo>
                      <a:pt x="0" y="39"/>
                    </a:lnTo>
                    <a:lnTo>
                      <a:pt x="0" y="25"/>
                    </a:lnTo>
                    <a:lnTo>
                      <a:pt x="6" y="14"/>
                    </a:lnTo>
                    <a:lnTo>
                      <a:pt x="13" y="6"/>
                    </a:lnTo>
                    <a:lnTo>
                      <a:pt x="24" y="0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5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29" name="Freeform 194"/>
              <p:cNvSpPr>
                <a:spLocks/>
              </p:cNvSpPr>
              <p:nvPr/>
            </p:nvSpPr>
            <p:spPr bwMode="auto">
              <a:xfrm>
                <a:off x="3776" y="2726"/>
                <a:ext cx="6" cy="7"/>
              </a:xfrm>
              <a:custGeom>
                <a:avLst/>
                <a:gdLst>
                  <a:gd name="T0" fmla="*/ 31 w 39"/>
                  <a:gd name="T1" fmla="*/ 0 h 41"/>
                  <a:gd name="T2" fmla="*/ 0 w 39"/>
                  <a:gd name="T3" fmla="*/ 35 h 41"/>
                  <a:gd name="T4" fmla="*/ 3 w 39"/>
                  <a:gd name="T5" fmla="*/ 41 h 41"/>
                  <a:gd name="T6" fmla="*/ 39 w 39"/>
                  <a:gd name="T7" fmla="*/ 7 h 41"/>
                  <a:gd name="T8" fmla="*/ 31 w 39"/>
                  <a:gd name="T9" fmla="*/ 0 h 41"/>
                  <a:gd name="T10" fmla="*/ 31 w 39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"/>
                  <a:gd name="T19" fmla="*/ 0 h 41"/>
                  <a:gd name="T20" fmla="*/ 39 w 39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" h="41">
                    <a:moveTo>
                      <a:pt x="31" y="0"/>
                    </a:moveTo>
                    <a:lnTo>
                      <a:pt x="0" y="35"/>
                    </a:lnTo>
                    <a:lnTo>
                      <a:pt x="3" y="41"/>
                    </a:lnTo>
                    <a:lnTo>
                      <a:pt x="39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30" name="Freeform 195"/>
              <p:cNvSpPr>
                <a:spLocks/>
              </p:cNvSpPr>
              <p:nvPr/>
            </p:nvSpPr>
            <p:spPr bwMode="auto">
              <a:xfrm>
                <a:off x="3868" y="2618"/>
                <a:ext cx="6" cy="9"/>
              </a:xfrm>
              <a:custGeom>
                <a:avLst/>
                <a:gdLst>
                  <a:gd name="T0" fmla="*/ 0 w 40"/>
                  <a:gd name="T1" fmla="*/ 0 h 53"/>
                  <a:gd name="T2" fmla="*/ 0 w 40"/>
                  <a:gd name="T3" fmla="*/ 15 h 53"/>
                  <a:gd name="T4" fmla="*/ 11 w 40"/>
                  <a:gd name="T5" fmla="*/ 32 h 53"/>
                  <a:gd name="T6" fmla="*/ 40 w 40"/>
                  <a:gd name="T7" fmla="*/ 53 h 53"/>
                  <a:gd name="T8" fmla="*/ 27 w 40"/>
                  <a:gd name="T9" fmla="*/ 26 h 53"/>
                  <a:gd name="T10" fmla="*/ 0 w 40"/>
                  <a:gd name="T11" fmla="*/ 0 h 53"/>
                  <a:gd name="T12" fmla="*/ 0 w 40"/>
                  <a:gd name="T13" fmla="*/ 0 h 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53"/>
                  <a:gd name="T23" fmla="*/ 40 w 40"/>
                  <a:gd name="T24" fmla="*/ 53 h 5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53">
                    <a:moveTo>
                      <a:pt x="0" y="0"/>
                    </a:moveTo>
                    <a:lnTo>
                      <a:pt x="0" y="15"/>
                    </a:lnTo>
                    <a:lnTo>
                      <a:pt x="11" y="32"/>
                    </a:lnTo>
                    <a:lnTo>
                      <a:pt x="40" y="53"/>
                    </a:lnTo>
                    <a:lnTo>
                      <a:pt x="27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31" name="Freeform 196"/>
              <p:cNvSpPr>
                <a:spLocks/>
              </p:cNvSpPr>
              <p:nvPr/>
            </p:nvSpPr>
            <p:spPr bwMode="auto">
              <a:xfrm>
                <a:off x="3870" y="2614"/>
                <a:ext cx="6" cy="7"/>
              </a:xfrm>
              <a:custGeom>
                <a:avLst/>
                <a:gdLst>
                  <a:gd name="T0" fmla="*/ 0 w 33"/>
                  <a:gd name="T1" fmla="*/ 0 h 40"/>
                  <a:gd name="T2" fmla="*/ 3 w 33"/>
                  <a:gd name="T3" fmla="*/ 13 h 40"/>
                  <a:gd name="T4" fmla="*/ 16 w 33"/>
                  <a:gd name="T5" fmla="*/ 28 h 40"/>
                  <a:gd name="T6" fmla="*/ 33 w 33"/>
                  <a:gd name="T7" fmla="*/ 40 h 40"/>
                  <a:gd name="T8" fmla="*/ 23 w 33"/>
                  <a:gd name="T9" fmla="*/ 23 h 40"/>
                  <a:gd name="T10" fmla="*/ 0 w 33"/>
                  <a:gd name="T11" fmla="*/ 0 h 40"/>
                  <a:gd name="T12" fmla="*/ 0 w 33"/>
                  <a:gd name="T13" fmla="*/ 0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40"/>
                  <a:gd name="T23" fmla="*/ 33 w 33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40">
                    <a:moveTo>
                      <a:pt x="0" y="0"/>
                    </a:moveTo>
                    <a:lnTo>
                      <a:pt x="3" y="13"/>
                    </a:lnTo>
                    <a:lnTo>
                      <a:pt x="16" y="28"/>
                    </a:lnTo>
                    <a:lnTo>
                      <a:pt x="33" y="40"/>
                    </a:lnTo>
                    <a:lnTo>
                      <a:pt x="23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32" name="Freeform 197"/>
              <p:cNvSpPr>
                <a:spLocks/>
              </p:cNvSpPr>
              <p:nvPr/>
            </p:nvSpPr>
            <p:spPr bwMode="auto">
              <a:xfrm>
                <a:off x="3874" y="2608"/>
                <a:ext cx="5" cy="10"/>
              </a:xfrm>
              <a:custGeom>
                <a:avLst/>
                <a:gdLst>
                  <a:gd name="T0" fmla="*/ 3 w 30"/>
                  <a:gd name="T1" fmla="*/ 0 h 63"/>
                  <a:gd name="T2" fmla="*/ 0 w 30"/>
                  <a:gd name="T3" fmla="*/ 35 h 63"/>
                  <a:gd name="T4" fmla="*/ 13 w 30"/>
                  <a:gd name="T5" fmla="*/ 46 h 63"/>
                  <a:gd name="T6" fmla="*/ 30 w 30"/>
                  <a:gd name="T7" fmla="*/ 63 h 63"/>
                  <a:gd name="T8" fmla="*/ 21 w 30"/>
                  <a:gd name="T9" fmla="*/ 44 h 63"/>
                  <a:gd name="T10" fmla="*/ 8 w 30"/>
                  <a:gd name="T11" fmla="*/ 27 h 63"/>
                  <a:gd name="T12" fmla="*/ 7 w 30"/>
                  <a:gd name="T13" fmla="*/ 15 h 63"/>
                  <a:gd name="T14" fmla="*/ 3 w 30"/>
                  <a:gd name="T15" fmla="*/ 0 h 63"/>
                  <a:gd name="T16" fmla="*/ 3 w 30"/>
                  <a:gd name="T17" fmla="*/ 0 h 6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63"/>
                  <a:gd name="T29" fmla="*/ 30 w 30"/>
                  <a:gd name="T30" fmla="*/ 63 h 6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63">
                    <a:moveTo>
                      <a:pt x="3" y="0"/>
                    </a:moveTo>
                    <a:lnTo>
                      <a:pt x="0" y="35"/>
                    </a:lnTo>
                    <a:lnTo>
                      <a:pt x="13" y="46"/>
                    </a:lnTo>
                    <a:lnTo>
                      <a:pt x="30" y="63"/>
                    </a:lnTo>
                    <a:lnTo>
                      <a:pt x="21" y="44"/>
                    </a:lnTo>
                    <a:lnTo>
                      <a:pt x="8" y="27"/>
                    </a:lnTo>
                    <a:lnTo>
                      <a:pt x="7" y="1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33" name="Freeform 198"/>
              <p:cNvSpPr>
                <a:spLocks/>
              </p:cNvSpPr>
              <p:nvPr/>
            </p:nvSpPr>
            <p:spPr bwMode="auto">
              <a:xfrm>
                <a:off x="3878" y="2602"/>
                <a:ext cx="5" cy="12"/>
              </a:xfrm>
              <a:custGeom>
                <a:avLst/>
                <a:gdLst>
                  <a:gd name="T0" fmla="*/ 8 w 29"/>
                  <a:gd name="T1" fmla="*/ 11 h 72"/>
                  <a:gd name="T2" fmla="*/ 0 w 29"/>
                  <a:gd name="T3" fmla="*/ 18 h 72"/>
                  <a:gd name="T4" fmla="*/ 1 w 29"/>
                  <a:gd name="T5" fmla="*/ 41 h 72"/>
                  <a:gd name="T6" fmla="*/ 22 w 29"/>
                  <a:gd name="T7" fmla="*/ 71 h 72"/>
                  <a:gd name="T8" fmla="*/ 29 w 29"/>
                  <a:gd name="T9" fmla="*/ 72 h 72"/>
                  <a:gd name="T10" fmla="*/ 24 w 29"/>
                  <a:gd name="T11" fmla="*/ 38 h 72"/>
                  <a:gd name="T12" fmla="*/ 21 w 29"/>
                  <a:gd name="T13" fmla="*/ 21 h 72"/>
                  <a:gd name="T14" fmla="*/ 29 w 29"/>
                  <a:gd name="T15" fmla="*/ 0 h 72"/>
                  <a:gd name="T16" fmla="*/ 13 w 29"/>
                  <a:gd name="T17" fmla="*/ 13 h 72"/>
                  <a:gd name="T18" fmla="*/ 8 w 29"/>
                  <a:gd name="T19" fmla="*/ 11 h 72"/>
                  <a:gd name="T20" fmla="*/ 8 w 29"/>
                  <a:gd name="T21" fmla="*/ 11 h 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"/>
                  <a:gd name="T34" fmla="*/ 0 h 72"/>
                  <a:gd name="T35" fmla="*/ 29 w 29"/>
                  <a:gd name="T36" fmla="*/ 72 h 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" h="72">
                    <a:moveTo>
                      <a:pt x="8" y="11"/>
                    </a:moveTo>
                    <a:lnTo>
                      <a:pt x="0" y="18"/>
                    </a:lnTo>
                    <a:lnTo>
                      <a:pt x="1" y="41"/>
                    </a:lnTo>
                    <a:lnTo>
                      <a:pt x="22" y="71"/>
                    </a:lnTo>
                    <a:lnTo>
                      <a:pt x="29" y="72"/>
                    </a:lnTo>
                    <a:lnTo>
                      <a:pt x="24" y="38"/>
                    </a:lnTo>
                    <a:lnTo>
                      <a:pt x="21" y="21"/>
                    </a:lnTo>
                    <a:lnTo>
                      <a:pt x="29" y="0"/>
                    </a:lnTo>
                    <a:lnTo>
                      <a:pt x="13" y="13"/>
                    </a:lnTo>
                    <a:lnTo>
                      <a:pt x="8" y="11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34" name="Freeform 199"/>
              <p:cNvSpPr>
                <a:spLocks/>
              </p:cNvSpPr>
              <p:nvPr/>
            </p:nvSpPr>
            <p:spPr bwMode="auto">
              <a:xfrm>
                <a:off x="3887" y="2598"/>
                <a:ext cx="6" cy="16"/>
              </a:xfrm>
              <a:custGeom>
                <a:avLst/>
                <a:gdLst>
                  <a:gd name="T0" fmla="*/ 13 w 41"/>
                  <a:gd name="T1" fmla="*/ 0 h 99"/>
                  <a:gd name="T2" fmla="*/ 0 w 41"/>
                  <a:gd name="T3" fmla="*/ 12 h 99"/>
                  <a:gd name="T4" fmla="*/ 1 w 41"/>
                  <a:gd name="T5" fmla="*/ 22 h 99"/>
                  <a:gd name="T6" fmla="*/ 7 w 41"/>
                  <a:gd name="T7" fmla="*/ 38 h 99"/>
                  <a:gd name="T8" fmla="*/ 26 w 41"/>
                  <a:gd name="T9" fmla="*/ 70 h 99"/>
                  <a:gd name="T10" fmla="*/ 41 w 41"/>
                  <a:gd name="T11" fmla="*/ 99 h 99"/>
                  <a:gd name="T12" fmla="*/ 32 w 41"/>
                  <a:gd name="T13" fmla="*/ 56 h 99"/>
                  <a:gd name="T14" fmla="*/ 22 w 41"/>
                  <a:gd name="T15" fmla="*/ 28 h 99"/>
                  <a:gd name="T16" fmla="*/ 13 w 41"/>
                  <a:gd name="T17" fmla="*/ 0 h 99"/>
                  <a:gd name="T18" fmla="*/ 13 w 41"/>
                  <a:gd name="T19" fmla="*/ 0 h 9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"/>
                  <a:gd name="T31" fmla="*/ 0 h 99"/>
                  <a:gd name="T32" fmla="*/ 41 w 41"/>
                  <a:gd name="T33" fmla="*/ 99 h 9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" h="99">
                    <a:moveTo>
                      <a:pt x="13" y="0"/>
                    </a:moveTo>
                    <a:lnTo>
                      <a:pt x="0" y="12"/>
                    </a:lnTo>
                    <a:lnTo>
                      <a:pt x="1" y="22"/>
                    </a:lnTo>
                    <a:lnTo>
                      <a:pt x="7" y="38"/>
                    </a:lnTo>
                    <a:lnTo>
                      <a:pt x="26" y="70"/>
                    </a:lnTo>
                    <a:lnTo>
                      <a:pt x="41" y="99"/>
                    </a:lnTo>
                    <a:lnTo>
                      <a:pt x="32" y="56"/>
                    </a:lnTo>
                    <a:lnTo>
                      <a:pt x="22" y="28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35" name="Freeform 200"/>
              <p:cNvSpPr>
                <a:spLocks/>
              </p:cNvSpPr>
              <p:nvPr/>
            </p:nvSpPr>
            <p:spPr bwMode="auto">
              <a:xfrm>
                <a:off x="3890" y="2590"/>
                <a:ext cx="9" cy="13"/>
              </a:xfrm>
              <a:custGeom>
                <a:avLst/>
                <a:gdLst>
                  <a:gd name="T0" fmla="*/ 6 w 53"/>
                  <a:gd name="T1" fmla="*/ 0 h 79"/>
                  <a:gd name="T2" fmla="*/ 0 w 53"/>
                  <a:gd name="T3" fmla="*/ 14 h 79"/>
                  <a:gd name="T4" fmla="*/ 4 w 53"/>
                  <a:gd name="T5" fmla="*/ 24 h 79"/>
                  <a:gd name="T6" fmla="*/ 23 w 53"/>
                  <a:gd name="T7" fmla="*/ 40 h 79"/>
                  <a:gd name="T8" fmla="*/ 31 w 53"/>
                  <a:gd name="T9" fmla="*/ 61 h 79"/>
                  <a:gd name="T10" fmla="*/ 53 w 53"/>
                  <a:gd name="T11" fmla="*/ 79 h 79"/>
                  <a:gd name="T12" fmla="*/ 50 w 53"/>
                  <a:gd name="T13" fmla="*/ 58 h 79"/>
                  <a:gd name="T14" fmla="*/ 41 w 53"/>
                  <a:gd name="T15" fmla="*/ 38 h 79"/>
                  <a:gd name="T16" fmla="*/ 21 w 53"/>
                  <a:gd name="T17" fmla="*/ 22 h 79"/>
                  <a:gd name="T18" fmla="*/ 6 w 53"/>
                  <a:gd name="T19" fmla="*/ 0 h 79"/>
                  <a:gd name="T20" fmla="*/ 6 w 53"/>
                  <a:gd name="T21" fmla="*/ 0 h 7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"/>
                  <a:gd name="T34" fmla="*/ 0 h 79"/>
                  <a:gd name="T35" fmla="*/ 53 w 53"/>
                  <a:gd name="T36" fmla="*/ 79 h 7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" h="79">
                    <a:moveTo>
                      <a:pt x="6" y="0"/>
                    </a:moveTo>
                    <a:lnTo>
                      <a:pt x="0" y="14"/>
                    </a:lnTo>
                    <a:lnTo>
                      <a:pt x="4" y="24"/>
                    </a:lnTo>
                    <a:lnTo>
                      <a:pt x="23" y="40"/>
                    </a:lnTo>
                    <a:lnTo>
                      <a:pt x="31" y="61"/>
                    </a:lnTo>
                    <a:lnTo>
                      <a:pt x="53" y="79"/>
                    </a:lnTo>
                    <a:lnTo>
                      <a:pt x="50" y="58"/>
                    </a:lnTo>
                    <a:lnTo>
                      <a:pt x="41" y="38"/>
                    </a:lnTo>
                    <a:lnTo>
                      <a:pt x="21" y="2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36" name="Freeform 201"/>
              <p:cNvSpPr>
                <a:spLocks/>
              </p:cNvSpPr>
              <p:nvPr/>
            </p:nvSpPr>
            <p:spPr bwMode="auto">
              <a:xfrm>
                <a:off x="3911" y="2575"/>
                <a:ext cx="107" cy="66"/>
              </a:xfrm>
              <a:custGeom>
                <a:avLst/>
                <a:gdLst>
                  <a:gd name="T0" fmla="*/ 29 w 644"/>
                  <a:gd name="T1" fmla="*/ 87 h 396"/>
                  <a:gd name="T2" fmla="*/ 0 w 644"/>
                  <a:gd name="T3" fmla="*/ 86 h 396"/>
                  <a:gd name="T4" fmla="*/ 29 w 644"/>
                  <a:gd name="T5" fmla="*/ 72 h 396"/>
                  <a:gd name="T6" fmla="*/ 68 w 644"/>
                  <a:gd name="T7" fmla="*/ 39 h 396"/>
                  <a:gd name="T8" fmla="*/ 124 w 644"/>
                  <a:gd name="T9" fmla="*/ 18 h 396"/>
                  <a:gd name="T10" fmla="*/ 114 w 644"/>
                  <a:gd name="T11" fmla="*/ 37 h 396"/>
                  <a:gd name="T12" fmla="*/ 165 w 644"/>
                  <a:gd name="T13" fmla="*/ 81 h 396"/>
                  <a:gd name="T14" fmla="*/ 216 w 644"/>
                  <a:gd name="T15" fmla="*/ 160 h 396"/>
                  <a:gd name="T16" fmla="*/ 310 w 644"/>
                  <a:gd name="T17" fmla="*/ 240 h 396"/>
                  <a:gd name="T18" fmla="*/ 323 w 644"/>
                  <a:gd name="T19" fmla="*/ 226 h 396"/>
                  <a:gd name="T20" fmla="*/ 390 w 644"/>
                  <a:gd name="T21" fmla="*/ 314 h 396"/>
                  <a:gd name="T22" fmla="*/ 409 w 644"/>
                  <a:gd name="T23" fmla="*/ 244 h 396"/>
                  <a:gd name="T24" fmla="*/ 413 w 644"/>
                  <a:gd name="T25" fmla="*/ 259 h 396"/>
                  <a:gd name="T26" fmla="*/ 432 w 644"/>
                  <a:gd name="T27" fmla="*/ 255 h 396"/>
                  <a:gd name="T28" fmla="*/ 488 w 644"/>
                  <a:gd name="T29" fmla="*/ 199 h 396"/>
                  <a:gd name="T30" fmla="*/ 548 w 644"/>
                  <a:gd name="T31" fmla="*/ 129 h 396"/>
                  <a:gd name="T32" fmla="*/ 530 w 644"/>
                  <a:gd name="T33" fmla="*/ 102 h 396"/>
                  <a:gd name="T34" fmla="*/ 575 w 644"/>
                  <a:gd name="T35" fmla="*/ 83 h 396"/>
                  <a:gd name="T36" fmla="*/ 616 w 644"/>
                  <a:gd name="T37" fmla="*/ 61 h 396"/>
                  <a:gd name="T38" fmla="*/ 554 w 644"/>
                  <a:gd name="T39" fmla="*/ 0 h 396"/>
                  <a:gd name="T40" fmla="*/ 628 w 644"/>
                  <a:gd name="T41" fmla="*/ 38 h 396"/>
                  <a:gd name="T42" fmla="*/ 640 w 644"/>
                  <a:gd name="T43" fmla="*/ 88 h 396"/>
                  <a:gd name="T44" fmla="*/ 644 w 644"/>
                  <a:gd name="T45" fmla="*/ 151 h 396"/>
                  <a:gd name="T46" fmla="*/ 595 w 644"/>
                  <a:gd name="T47" fmla="*/ 190 h 396"/>
                  <a:gd name="T48" fmla="*/ 526 w 644"/>
                  <a:gd name="T49" fmla="*/ 285 h 396"/>
                  <a:gd name="T50" fmla="*/ 503 w 644"/>
                  <a:gd name="T51" fmla="*/ 354 h 396"/>
                  <a:gd name="T52" fmla="*/ 405 w 644"/>
                  <a:gd name="T53" fmla="*/ 391 h 396"/>
                  <a:gd name="T54" fmla="*/ 272 w 644"/>
                  <a:gd name="T55" fmla="*/ 358 h 396"/>
                  <a:gd name="T56" fmla="*/ 214 w 644"/>
                  <a:gd name="T57" fmla="*/ 322 h 396"/>
                  <a:gd name="T58" fmla="*/ 207 w 644"/>
                  <a:gd name="T59" fmla="*/ 270 h 396"/>
                  <a:gd name="T60" fmla="*/ 144 w 644"/>
                  <a:gd name="T61" fmla="*/ 236 h 396"/>
                  <a:gd name="T62" fmla="*/ 48 w 644"/>
                  <a:gd name="T63" fmla="*/ 80 h 396"/>
                  <a:gd name="T64" fmla="*/ 42 w 644"/>
                  <a:gd name="T65" fmla="*/ 97 h 3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4"/>
                  <a:gd name="T100" fmla="*/ 0 h 396"/>
                  <a:gd name="T101" fmla="*/ 644 w 644"/>
                  <a:gd name="T102" fmla="*/ 396 h 39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4" h="396">
                    <a:moveTo>
                      <a:pt x="42" y="97"/>
                    </a:moveTo>
                    <a:lnTo>
                      <a:pt x="29" y="87"/>
                    </a:lnTo>
                    <a:lnTo>
                      <a:pt x="22" y="108"/>
                    </a:lnTo>
                    <a:lnTo>
                      <a:pt x="0" y="86"/>
                    </a:lnTo>
                    <a:lnTo>
                      <a:pt x="18" y="84"/>
                    </a:lnTo>
                    <a:lnTo>
                      <a:pt x="29" y="72"/>
                    </a:lnTo>
                    <a:lnTo>
                      <a:pt x="42" y="53"/>
                    </a:lnTo>
                    <a:lnTo>
                      <a:pt x="68" y="39"/>
                    </a:lnTo>
                    <a:lnTo>
                      <a:pt x="100" y="24"/>
                    </a:lnTo>
                    <a:lnTo>
                      <a:pt x="124" y="18"/>
                    </a:lnTo>
                    <a:lnTo>
                      <a:pt x="146" y="24"/>
                    </a:lnTo>
                    <a:lnTo>
                      <a:pt x="114" y="37"/>
                    </a:lnTo>
                    <a:lnTo>
                      <a:pt x="143" y="58"/>
                    </a:lnTo>
                    <a:lnTo>
                      <a:pt x="165" y="81"/>
                    </a:lnTo>
                    <a:lnTo>
                      <a:pt x="166" y="122"/>
                    </a:lnTo>
                    <a:lnTo>
                      <a:pt x="216" y="160"/>
                    </a:lnTo>
                    <a:lnTo>
                      <a:pt x="249" y="202"/>
                    </a:lnTo>
                    <a:lnTo>
                      <a:pt x="310" y="240"/>
                    </a:lnTo>
                    <a:lnTo>
                      <a:pt x="305" y="210"/>
                    </a:lnTo>
                    <a:lnTo>
                      <a:pt x="323" y="226"/>
                    </a:lnTo>
                    <a:lnTo>
                      <a:pt x="379" y="308"/>
                    </a:lnTo>
                    <a:lnTo>
                      <a:pt x="390" y="314"/>
                    </a:lnTo>
                    <a:lnTo>
                      <a:pt x="398" y="277"/>
                    </a:lnTo>
                    <a:lnTo>
                      <a:pt x="409" y="244"/>
                    </a:lnTo>
                    <a:lnTo>
                      <a:pt x="429" y="224"/>
                    </a:lnTo>
                    <a:lnTo>
                      <a:pt x="413" y="259"/>
                    </a:lnTo>
                    <a:lnTo>
                      <a:pt x="395" y="334"/>
                    </a:lnTo>
                    <a:lnTo>
                      <a:pt x="432" y="255"/>
                    </a:lnTo>
                    <a:lnTo>
                      <a:pt x="444" y="236"/>
                    </a:lnTo>
                    <a:lnTo>
                      <a:pt x="488" y="199"/>
                    </a:lnTo>
                    <a:lnTo>
                      <a:pt x="525" y="163"/>
                    </a:lnTo>
                    <a:lnTo>
                      <a:pt x="548" y="129"/>
                    </a:lnTo>
                    <a:lnTo>
                      <a:pt x="562" y="117"/>
                    </a:lnTo>
                    <a:lnTo>
                      <a:pt x="530" y="102"/>
                    </a:lnTo>
                    <a:lnTo>
                      <a:pt x="558" y="95"/>
                    </a:lnTo>
                    <a:lnTo>
                      <a:pt x="575" y="83"/>
                    </a:lnTo>
                    <a:lnTo>
                      <a:pt x="614" y="83"/>
                    </a:lnTo>
                    <a:lnTo>
                      <a:pt x="616" y="61"/>
                    </a:lnTo>
                    <a:lnTo>
                      <a:pt x="579" y="30"/>
                    </a:lnTo>
                    <a:lnTo>
                      <a:pt x="554" y="0"/>
                    </a:lnTo>
                    <a:lnTo>
                      <a:pt x="600" y="13"/>
                    </a:lnTo>
                    <a:lnTo>
                      <a:pt x="628" y="38"/>
                    </a:lnTo>
                    <a:lnTo>
                      <a:pt x="641" y="62"/>
                    </a:lnTo>
                    <a:lnTo>
                      <a:pt x="640" y="88"/>
                    </a:lnTo>
                    <a:lnTo>
                      <a:pt x="643" y="126"/>
                    </a:lnTo>
                    <a:lnTo>
                      <a:pt x="644" y="151"/>
                    </a:lnTo>
                    <a:lnTo>
                      <a:pt x="613" y="122"/>
                    </a:lnTo>
                    <a:lnTo>
                      <a:pt x="595" y="190"/>
                    </a:lnTo>
                    <a:lnTo>
                      <a:pt x="525" y="244"/>
                    </a:lnTo>
                    <a:lnTo>
                      <a:pt x="526" y="285"/>
                    </a:lnTo>
                    <a:lnTo>
                      <a:pt x="488" y="305"/>
                    </a:lnTo>
                    <a:lnTo>
                      <a:pt x="503" y="354"/>
                    </a:lnTo>
                    <a:lnTo>
                      <a:pt x="483" y="376"/>
                    </a:lnTo>
                    <a:lnTo>
                      <a:pt x="405" y="391"/>
                    </a:lnTo>
                    <a:lnTo>
                      <a:pt x="265" y="396"/>
                    </a:lnTo>
                    <a:lnTo>
                      <a:pt x="272" y="358"/>
                    </a:lnTo>
                    <a:lnTo>
                      <a:pt x="212" y="348"/>
                    </a:lnTo>
                    <a:lnTo>
                      <a:pt x="214" y="322"/>
                    </a:lnTo>
                    <a:lnTo>
                      <a:pt x="163" y="290"/>
                    </a:lnTo>
                    <a:lnTo>
                      <a:pt x="207" y="270"/>
                    </a:lnTo>
                    <a:lnTo>
                      <a:pt x="183" y="248"/>
                    </a:lnTo>
                    <a:lnTo>
                      <a:pt x="144" y="236"/>
                    </a:lnTo>
                    <a:lnTo>
                      <a:pt x="66" y="83"/>
                    </a:lnTo>
                    <a:lnTo>
                      <a:pt x="48" y="80"/>
                    </a:lnTo>
                    <a:lnTo>
                      <a:pt x="42" y="97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37" name="Freeform 202"/>
              <p:cNvSpPr>
                <a:spLocks/>
              </p:cNvSpPr>
              <p:nvPr/>
            </p:nvSpPr>
            <p:spPr bwMode="auto">
              <a:xfrm>
                <a:off x="4021" y="2589"/>
                <a:ext cx="13" cy="14"/>
              </a:xfrm>
              <a:custGeom>
                <a:avLst/>
                <a:gdLst>
                  <a:gd name="T0" fmla="*/ 7 w 74"/>
                  <a:gd name="T1" fmla="*/ 0 h 86"/>
                  <a:gd name="T2" fmla="*/ 0 w 74"/>
                  <a:gd name="T3" fmla="*/ 37 h 86"/>
                  <a:gd name="T4" fmla="*/ 8 w 74"/>
                  <a:gd name="T5" fmla="*/ 86 h 86"/>
                  <a:gd name="T6" fmla="*/ 21 w 74"/>
                  <a:gd name="T7" fmla="*/ 83 h 86"/>
                  <a:gd name="T8" fmla="*/ 45 w 74"/>
                  <a:gd name="T9" fmla="*/ 62 h 86"/>
                  <a:gd name="T10" fmla="*/ 74 w 74"/>
                  <a:gd name="T11" fmla="*/ 39 h 86"/>
                  <a:gd name="T12" fmla="*/ 58 w 74"/>
                  <a:gd name="T13" fmla="*/ 41 h 86"/>
                  <a:gd name="T14" fmla="*/ 32 w 74"/>
                  <a:gd name="T15" fmla="*/ 56 h 86"/>
                  <a:gd name="T16" fmla="*/ 33 w 74"/>
                  <a:gd name="T17" fmla="*/ 43 h 86"/>
                  <a:gd name="T18" fmla="*/ 47 w 74"/>
                  <a:gd name="T19" fmla="*/ 16 h 86"/>
                  <a:gd name="T20" fmla="*/ 28 w 74"/>
                  <a:gd name="T21" fmla="*/ 17 h 86"/>
                  <a:gd name="T22" fmla="*/ 21 w 74"/>
                  <a:gd name="T23" fmla="*/ 43 h 86"/>
                  <a:gd name="T24" fmla="*/ 7 w 74"/>
                  <a:gd name="T25" fmla="*/ 0 h 86"/>
                  <a:gd name="T26" fmla="*/ 7 w 74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4"/>
                  <a:gd name="T43" fmla="*/ 0 h 86"/>
                  <a:gd name="T44" fmla="*/ 74 w 74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4" h="86">
                    <a:moveTo>
                      <a:pt x="7" y="0"/>
                    </a:moveTo>
                    <a:lnTo>
                      <a:pt x="0" y="37"/>
                    </a:lnTo>
                    <a:lnTo>
                      <a:pt x="8" y="86"/>
                    </a:lnTo>
                    <a:lnTo>
                      <a:pt x="21" y="83"/>
                    </a:lnTo>
                    <a:lnTo>
                      <a:pt x="45" y="62"/>
                    </a:lnTo>
                    <a:lnTo>
                      <a:pt x="74" y="39"/>
                    </a:lnTo>
                    <a:lnTo>
                      <a:pt x="58" y="41"/>
                    </a:lnTo>
                    <a:lnTo>
                      <a:pt x="32" y="56"/>
                    </a:lnTo>
                    <a:lnTo>
                      <a:pt x="33" y="43"/>
                    </a:lnTo>
                    <a:lnTo>
                      <a:pt x="47" y="16"/>
                    </a:lnTo>
                    <a:lnTo>
                      <a:pt x="28" y="17"/>
                    </a:lnTo>
                    <a:lnTo>
                      <a:pt x="21" y="4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38" name="Freeform 203"/>
              <p:cNvSpPr>
                <a:spLocks/>
              </p:cNvSpPr>
              <p:nvPr/>
            </p:nvSpPr>
            <p:spPr bwMode="auto">
              <a:xfrm>
                <a:off x="4035" y="2598"/>
                <a:ext cx="15" cy="9"/>
              </a:xfrm>
              <a:custGeom>
                <a:avLst/>
                <a:gdLst>
                  <a:gd name="T0" fmla="*/ 0 w 88"/>
                  <a:gd name="T1" fmla="*/ 18 h 59"/>
                  <a:gd name="T2" fmla="*/ 19 w 88"/>
                  <a:gd name="T3" fmla="*/ 19 h 59"/>
                  <a:gd name="T4" fmla="*/ 29 w 88"/>
                  <a:gd name="T5" fmla="*/ 25 h 59"/>
                  <a:gd name="T6" fmla="*/ 24 w 88"/>
                  <a:gd name="T7" fmla="*/ 40 h 59"/>
                  <a:gd name="T8" fmla="*/ 47 w 88"/>
                  <a:gd name="T9" fmla="*/ 39 h 59"/>
                  <a:gd name="T10" fmla="*/ 42 w 88"/>
                  <a:gd name="T11" fmla="*/ 59 h 59"/>
                  <a:gd name="T12" fmla="*/ 66 w 88"/>
                  <a:gd name="T13" fmla="*/ 49 h 59"/>
                  <a:gd name="T14" fmla="*/ 88 w 88"/>
                  <a:gd name="T15" fmla="*/ 24 h 59"/>
                  <a:gd name="T16" fmla="*/ 81 w 88"/>
                  <a:gd name="T17" fmla="*/ 13 h 59"/>
                  <a:gd name="T18" fmla="*/ 50 w 88"/>
                  <a:gd name="T19" fmla="*/ 23 h 59"/>
                  <a:gd name="T20" fmla="*/ 51 w 88"/>
                  <a:gd name="T21" fmla="*/ 0 h 59"/>
                  <a:gd name="T22" fmla="*/ 27 w 88"/>
                  <a:gd name="T23" fmla="*/ 3 h 59"/>
                  <a:gd name="T24" fmla="*/ 0 w 88"/>
                  <a:gd name="T25" fmla="*/ 18 h 59"/>
                  <a:gd name="T26" fmla="*/ 0 w 88"/>
                  <a:gd name="T27" fmla="*/ 18 h 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8"/>
                  <a:gd name="T43" fmla="*/ 0 h 59"/>
                  <a:gd name="T44" fmla="*/ 88 w 88"/>
                  <a:gd name="T45" fmla="*/ 59 h 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8" h="59">
                    <a:moveTo>
                      <a:pt x="0" y="18"/>
                    </a:moveTo>
                    <a:lnTo>
                      <a:pt x="19" y="19"/>
                    </a:lnTo>
                    <a:lnTo>
                      <a:pt x="29" y="25"/>
                    </a:lnTo>
                    <a:lnTo>
                      <a:pt x="24" y="40"/>
                    </a:lnTo>
                    <a:lnTo>
                      <a:pt x="47" y="39"/>
                    </a:lnTo>
                    <a:lnTo>
                      <a:pt x="42" y="59"/>
                    </a:lnTo>
                    <a:lnTo>
                      <a:pt x="66" y="49"/>
                    </a:lnTo>
                    <a:lnTo>
                      <a:pt x="88" y="24"/>
                    </a:lnTo>
                    <a:lnTo>
                      <a:pt x="81" y="13"/>
                    </a:lnTo>
                    <a:lnTo>
                      <a:pt x="50" y="23"/>
                    </a:lnTo>
                    <a:lnTo>
                      <a:pt x="51" y="0"/>
                    </a:lnTo>
                    <a:lnTo>
                      <a:pt x="27" y="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39" name="Freeform 204"/>
              <p:cNvSpPr>
                <a:spLocks/>
              </p:cNvSpPr>
              <p:nvPr/>
            </p:nvSpPr>
            <p:spPr bwMode="auto">
              <a:xfrm>
                <a:off x="4048" y="2603"/>
                <a:ext cx="7" cy="5"/>
              </a:xfrm>
              <a:custGeom>
                <a:avLst/>
                <a:gdLst>
                  <a:gd name="T0" fmla="*/ 0 w 43"/>
                  <a:gd name="T1" fmla="*/ 21 h 30"/>
                  <a:gd name="T2" fmla="*/ 6 w 43"/>
                  <a:gd name="T3" fmla="*/ 30 h 30"/>
                  <a:gd name="T4" fmla="*/ 24 w 43"/>
                  <a:gd name="T5" fmla="*/ 17 h 30"/>
                  <a:gd name="T6" fmla="*/ 43 w 43"/>
                  <a:gd name="T7" fmla="*/ 0 h 30"/>
                  <a:gd name="T8" fmla="*/ 22 w 43"/>
                  <a:gd name="T9" fmla="*/ 8 h 30"/>
                  <a:gd name="T10" fmla="*/ 0 w 43"/>
                  <a:gd name="T11" fmla="*/ 21 h 30"/>
                  <a:gd name="T12" fmla="*/ 0 w 43"/>
                  <a:gd name="T13" fmla="*/ 21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"/>
                  <a:gd name="T22" fmla="*/ 0 h 30"/>
                  <a:gd name="T23" fmla="*/ 43 w 43"/>
                  <a:gd name="T24" fmla="*/ 30 h 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" h="30">
                    <a:moveTo>
                      <a:pt x="0" y="21"/>
                    </a:moveTo>
                    <a:lnTo>
                      <a:pt x="6" y="30"/>
                    </a:lnTo>
                    <a:lnTo>
                      <a:pt x="24" y="17"/>
                    </a:lnTo>
                    <a:lnTo>
                      <a:pt x="43" y="0"/>
                    </a:lnTo>
                    <a:lnTo>
                      <a:pt x="22" y="8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40" name="Freeform 205"/>
              <p:cNvSpPr>
                <a:spLocks/>
              </p:cNvSpPr>
              <p:nvPr/>
            </p:nvSpPr>
            <p:spPr bwMode="auto">
              <a:xfrm>
                <a:off x="4046" y="2604"/>
                <a:ext cx="13" cy="11"/>
              </a:xfrm>
              <a:custGeom>
                <a:avLst/>
                <a:gdLst>
                  <a:gd name="T0" fmla="*/ 67 w 78"/>
                  <a:gd name="T1" fmla="*/ 0 h 64"/>
                  <a:gd name="T2" fmla="*/ 42 w 78"/>
                  <a:gd name="T3" fmla="*/ 27 h 64"/>
                  <a:gd name="T4" fmla="*/ 0 w 78"/>
                  <a:gd name="T5" fmla="*/ 64 h 64"/>
                  <a:gd name="T6" fmla="*/ 17 w 78"/>
                  <a:gd name="T7" fmla="*/ 59 h 64"/>
                  <a:gd name="T8" fmla="*/ 45 w 78"/>
                  <a:gd name="T9" fmla="*/ 31 h 64"/>
                  <a:gd name="T10" fmla="*/ 64 w 78"/>
                  <a:gd name="T11" fmla="*/ 23 h 64"/>
                  <a:gd name="T12" fmla="*/ 78 w 78"/>
                  <a:gd name="T13" fmla="*/ 24 h 64"/>
                  <a:gd name="T14" fmla="*/ 78 w 78"/>
                  <a:gd name="T15" fmla="*/ 10 h 64"/>
                  <a:gd name="T16" fmla="*/ 67 w 78"/>
                  <a:gd name="T17" fmla="*/ 0 h 64"/>
                  <a:gd name="T18" fmla="*/ 67 w 78"/>
                  <a:gd name="T19" fmla="*/ 0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8"/>
                  <a:gd name="T31" fmla="*/ 0 h 64"/>
                  <a:gd name="T32" fmla="*/ 78 w 78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8" h="64">
                    <a:moveTo>
                      <a:pt x="67" y="0"/>
                    </a:moveTo>
                    <a:lnTo>
                      <a:pt x="42" y="27"/>
                    </a:lnTo>
                    <a:lnTo>
                      <a:pt x="0" y="64"/>
                    </a:lnTo>
                    <a:lnTo>
                      <a:pt x="17" y="59"/>
                    </a:lnTo>
                    <a:lnTo>
                      <a:pt x="45" y="31"/>
                    </a:lnTo>
                    <a:lnTo>
                      <a:pt x="64" y="23"/>
                    </a:lnTo>
                    <a:lnTo>
                      <a:pt x="78" y="24"/>
                    </a:lnTo>
                    <a:lnTo>
                      <a:pt x="78" y="1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41" name="Freeform 206"/>
              <p:cNvSpPr>
                <a:spLocks/>
              </p:cNvSpPr>
              <p:nvPr/>
            </p:nvSpPr>
            <p:spPr bwMode="auto">
              <a:xfrm>
                <a:off x="4061" y="2610"/>
                <a:ext cx="4" cy="5"/>
              </a:xfrm>
              <a:custGeom>
                <a:avLst/>
                <a:gdLst>
                  <a:gd name="T0" fmla="*/ 28 w 28"/>
                  <a:gd name="T1" fmla="*/ 0 h 35"/>
                  <a:gd name="T2" fmla="*/ 27 w 28"/>
                  <a:gd name="T3" fmla="*/ 14 h 35"/>
                  <a:gd name="T4" fmla="*/ 15 w 28"/>
                  <a:gd name="T5" fmla="*/ 27 h 35"/>
                  <a:gd name="T6" fmla="*/ 0 w 28"/>
                  <a:gd name="T7" fmla="*/ 35 h 35"/>
                  <a:gd name="T8" fmla="*/ 3 w 28"/>
                  <a:gd name="T9" fmla="*/ 14 h 35"/>
                  <a:gd name="T10" fmla="*/ 28 w 28"/>
                  <a:gd name="T11" fmla="*/ 0 h 35"/>
                  <a:gd name="T12" fmla="*/ 28 w 28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35"/>
                  <a:gd name="T23" fmla="*/ 28 w 28"/>
                  <a:gd name="T24" fmla="*/ 35 h 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35">
                    <a:moveTo>
                      <a:pt x="28" y="0"/>
                    </a:moveTo>
                    <a:lnTo>
                      <a:pt x="27" y="14"/>
                    </a:lnTo>
                    <a:lnTo>
                      <a:pt x="15" y="27"/>
                    </a:lnTo>
                    <a:lnTo>
                      <a:pt x="0" y="35"/>
                    </a:lnTo>
                    <a:lnTo>
                      <a:pt x="3" y="14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42" name="Freeform 207"/>
              <p:cNvSpPr>
                <a:spLocks/>
              </p:cNvSpPr>
              <p:nvPr/>
            </p:nvSpPr>
            <p:spPr bwMode="auto">
              <a:xfrm>
                <a:off x="4065" y="2608"/>
                <a:ext cx="29" cy="10"/>
              </a:xfrm>
              <a:custGeom>
                <a:avLst/>
                <a:gdLst>
                  <a:gd name="T0" fmla="*/ 24 w 176"/>
                  <a:gd name="T1" fmla="*/ 0 h 56"/>
                  <a:gd name="T2" fmla="*/ 20 w 176"/>
                  <a:gd name="T3" fmla="*/ 27 h 56"/>
                  <a:gd name="T4" fmla="*/ 0 w 176"/>
                  <a:gd name="T5" fmla="*/ 45 h 56"/>
                  <a:gd name="T6" fmla="*/ 32 w 176"/>
                  <a:gd name="T7" fmla="*/ 34 h 56"/>
                  <a:gd name="T8" fmla="*/ 49 w 176"/>
                  <a:gd name="T9" fmla="*/ 41 h 56"/>
                  <a:gd name="T10" fmla="*/ 61 w 176"/>
                  <a:gd name="T11" fmla="*/ 38 h 56"/>
                  <a:gd name="T12" fmla="*/ 73 w 176"/>
                  <a:gd name="T13" fmla="*/ 52 h 56"/>
                  <a:gd name="T14" fmla="*/ 83 w 176"/>
                  <a:gd name="T15" fmla="*/ 42 h 56"/>
                  <a:gd name="T16" fmla="*/ 110 w 176"/>
                  <a:gd name="T17" fmla="*/ 45 h 56"/>
                  <a:gd name="T18" fmla="*/ 147 w 176"/>
                  <a:gd name="T19" fmla="*/ 55 h 56"/>
                  <a:gd name="T20" fmla="*/ 176 w 176"/>
                  <a:gd name="T21" fmla="*/ 56 h 56"/>
                  <a:gd name="T22" fmla="*/ 168 w 176"/>
                  <a:gd name="T23" fmla="*/ 38 h 56"/>
                  <a:gd name="T24" fmla="*/ 151 w 176"/>
                  <a:gd name="T25" fmla="*/ 35 h 56"/>
                  <a:gd name="T26" fmla="*/ 123 w 176"/>
                  <a:gd name="T27" fmla="*/ 22 h 56"/>
                  <a:gd name="T28" fmla="*/ 99 w 176"/>
                  <a:gd name="T29" fmla="*/ 27 h 56"/>
                  <a:gd name="T30" fmla="*/ 95 w 176"/>
                  <a:gd name="T31" fmla="*/ 18 h 56"/>
                  <a:gd name="T32" fmla="*/ 80 w 176"/>
                  <a:gd name="T33" fmla="*/ 16 h 56"/>
                  <a:gd name="T34" fmla="*/ 67 w 176"/>
                  <a:gd name="T35" fmla="*/ 29 h 56"/>
                  <a:gd name="T36" fmla="*/ 59 w 176"/>
                  <a:gd name="T37" fmla="*/ 17 h 56"/>
                  <a:gd name="T38" fmla="*/ 48 w 176"/>
                  <a:gd name="T39" fmla="*/ 17 h 56"/>
                  <a:gd name="T40" fmla="*/ 50 w 176"/>
                  <a:gd name="T41" fmla="*/ 4 h 56"/>
                  <a:gd name="T42" fmla="*/ 38 w 176"/>
                  <a:gd name="T43" fmla="*/ 0 h 56"/>
                  <a:gd name="T44" fmla="*/ 24 w 176"/>
                  <a:gd name="T45" fmla="*/ 0 h 56"/>
                  <a:gd name="T46" fmla="*/ 24 w 176"/>
                  <a:gd name="T47" fmla="*/ 0 h 5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6"/>
                  <a:gd name="T73" fmla="*/ 0 h 56"/>
                  <a:gd name="T74" fmla="*/ 176 w 176"/>
                  <a:gd name="T75" fmla="*/ 56 h 5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6" h="56">
                    <a:moveTo>
                      <a:pt x="24" y="0"/>
                    </a:moveTo>
                    <a:lnTo>
                      <a:pt x="20" y="27"/>
                    </a:lnTo>
                    <a:lnTo>
                      <a:pt x="0" y="45"/>
                    </a:lnTo>
                    <a:lnTo>
                      <a:pt x="32" y="34"/>
                    </a:lnTo>
                    <a:lnTo>
                      <a:pt x="49" y="41"/>
                    </a:lnTo>
                    <a:lnTo>
                      <a:pt x="61" y="38"/>
                    </a:lnTo>
                    <a:lnTo>
                      <a:pt x="73" y="52"/>
                    </a:lnTo>
                    <a:lnTo>
                      <a:pt x="83" y="42"/>
                    </a:lnTo>
                    <a:lnTo>
                      <a:pt x="110" y="45"/>
                    </a:lnTo>
                    <a:lnTo>
                      <a:pt x="147" y="55"/>
                    </a:lnTo>
                    <a:lnTo>
                      <a:pt x="176" y="56"/>
                    </a:lnTo>
                    <a:lnTo>
                      <a:pt x="168" y="38"/>
                    </a:lnTo>
                    <a:lnTo>
                      <a:pt x="151" y="35"/>
                    </a:lnTo>
                    <a:lnTo>
                      <a:pt x="123" y="22"/>
                    </a:lnTo>
                    <a:lnTo>
                      <a:pt x="99" y="27"/>
                    </a:lnTo>
                    <a:lnTo>
                      <a:pt x="95" y="18"/>
                    </a:lnTo>
                    <a:lnTo>
                      <a:pt x="80" y="16"/>
                    </a:lnTo>
                    <a:lnTo>
                      <a:pt x="67" y="29"/>
                    </a:lnTo>
                    <a:lnTo>
                      <a:pt x="59" y="17"/>
                    </a:lnTo>
                    <a:lnTo>
                      <a:pt x="48" y="17"/>
                    </a:lnTo>
                    <a:lnTo>
                      <a:pt x="50" y="4"/>
                    </a:lnTo>
                    <a:lnTo>
                      <a:pt x="38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BFC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43" name="Freeform 208"/>
              <p:cNvSpPr>
                <a:spLocks/>
              </p:cNvSpPr>
              <p:nvPr/>
            </p:nvSpPr>
            <p:spPr bwMode="auto">
              <a:xfrm>
                <a:off x="4057" y="2606"/>
                <a:ext cx="9" cy="14"/>
              </a:xfrm>
              <a:custGeom>
                <a:avLst/>
                <a:gdLst>
                  <a:gd name="T0" fmla="*/ 57 w 57"/>
                  <a:gd name="T1" fmla="*/ 0 h 83"/>
                  <a:gd name="T2" fmla="*/ 26 w 57"/>
                  <a:gd name="T3" fmla="*/ 18 h 83"/>
                  <a:gd name="T4" fmla="*/ 15 w 57"/>
                  <a:gd name="T5" fmla="*/ 36 h 83"/>
                  <a:gd name="T6" fmla="*/ 0 w 57"/>
                  <a:gd name="T7" fmla="*/ 83 h 83"/>
                  <a:gd name="T8" fmla="*/ 16 w 57"/>
                  <a:gd name="T9" fmla="*/ 75 h 83"/>
                  <a:gd name="T10" fmla="*/ 32 w 57"/>
                  <a:gd name="T11" fmla="*/ 40 h 83"/>
                  <a:gd name="T12" fmla="*/ 57 w 57"/>
                  <a:gd name="T13" fmla="*/ 23 h 83"/>
                  <a:gd name="T14" fmla="*/ 54 w 57"/>
                  <a:gd name="T15" fmla="*/ 14 h 83"/>
                  <a:gd name="T16" fmla="*/ 57 w 57"/>
                  <a:gd name="T17" fmla="*/ 0 h 83"/>
                  <a:gd name="T18" fmla="*/ 57 w 57"/>
                  <a:gd name="T19" fmla="*/ 0 h 8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7"/>
                  <a:gd name="T31" fmla="*/ 0 h 83"/>
                  <a:gd name="T32" fmla="*/ 57 w 57"/>
                  <a:gd name="T33" fmla="*/ 83 h 8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7" h="83">
                    <a:moveTo>
                      <a:pt x="57" y="0"/>
                    </a:moveTo>
                    <a:lnTo>
                      <a:pt x="26" y="18"/>
                    </a:lnTo>
                    <a:lnTo>
                      <a:pt x="15" y="36"/>
                    </a:lnTo>
                    <a:lnTo>
                      <a:pt x="0" y="83"/>
                    </a:lnTo>
                    <a:lnTo>
                      <a:pt x="16" y="75"/>
                    </a:lnTo>
                    <a:lnTo>
                      <a:pt x="32" y="40"/>
                    </a:lnTo>
                    <a:lnTo>
                      <a:pt x="57" y="23"/>
                    </a:lnTo>
                    <a:lnTo>
                      <a:pt x="54" y="14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44" name="Freeform 209"/>
              <p:cNvSpPr>
                <a:spLocks/>
              </p:cNvSpPr>
              <p:nvPr/>
            </p:nvSpPr>
            <p:spPr bwMode="auto">
              <a:xfrm>
                <a:off x="4063" y="2608"/>
                <a:ext cx="7" cy="9"/>
              </a:xfrm>
              <a:custGeom>
                <a:avLst/>
                <a:gdLst>
                  <a:gd name="T0" fmla="*/ 37 w 37"/>
                  <a:gd name="T1" fmla="*/ 0 h 52"/>
                  <a:gd name="T2" fmla="*/ 11 w 37"/>
                  <a:gd name="T3" fmla="*/ 30 h 52"/>
                  <a:gd name="T4" fmla="*/ 0 w 37"/>
                  <a:gd name="T5" fmla="*/ 52 h 52"/>
                  <a:gd name="T6" fmla="*/ 35 w 37"/>
                  <a:gd name="T7" fmla="*/ 26 h 52"/>
                  <a:gd name="T8" fmla="*/ 37 w 37"/>
                  <a:gd name="T9" fmla="*/ 0 h 52"/>
                  <a:gd name="T10" fmla="*/ 37 w 37"/>
                  <a:gd name="T11" fmla="*/ 0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"/>
                  <a:gd name="T19" fmla="*/ 0 h 52"/>
                  <a:gd name="T20" fmla="*/ 37 w 37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" h="52">
                    <a:moveTo>
                      <a:pt x="37" y="0"/>
                    </a:moveTo>
                    <a:lnTo>
                      <a:pt x="11" y="30"/>
                    </a:lnTo>
                    <a:lnTo>
                      <a:pt x="0" y="52"/>
                    </a:lnTo>
                    <a:lnTo>
                      <a:pt x="35" y="26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45" name="Freeform 210"/>
              <p:cNvSpPr>
                <a:spLocks/>
              </p:cNvSpPr>
              <p:nvPr/>
            </p:nvSpPr>
            <p:spPr bwMode="auto">
              <a:xfrm>
                <a:off x="3932" y="2693"/>
                <a:ext cx="47" cy="21"/>
              </a:xfrm>
              <a:custGeom>
                <a:avLst/>
                <a:gdLst>
                  <a:gd name="T0" fmla="*/ 0 w 286"/>
                  <a:gd name="T1" fmla="*/ 0 h 129"/>
                  <a:gd name="T2" fmla="*/ 5 w 286"/>
                  <a:gd name="T3" fmla="*/ 32 h 129"/>
                  <a:gd name="T4" fmla="*/ 15 w 286"/>
                  <a:gd name="T5" fmla="*/ 54 h 129"/>
                  <a:gd name="T6" fmla="*/ 33 w 286"/>
                  <a:gd name="T7" fmla="*/ 72 h 129"/>
                  <a:gd name="T8" fmla="*/ 57 w 286"/>
                  <a:gd name="T9" fmla="*/ 93 h 129"/>
                  <a:gd name="T10" fmla="*/ 81 w 286"/>
                  <a:gd name="T11" fmla="*/ 106 h 129"/>
                  <a:gd name="T12" fmla="*/ 101 w 286"/>
                  <a:gd name="T13" fmla="*/ 119 h 129"/>
                  <a:gd name="T14" fmla="*/ 135 w 286"/>
                  <a:gd name="T15" fmla="*/ 126 h 129"/>
                  <a:gd name="T16" fmla="*/ 178 w 286"/>
                  <a:gd name="T17" fmla="*/ 129 h 129"/>
                  <a:gd name="T18" fmla="*/ 222 w 286"/>
                  <a:gd name="T19" fmla="*/ 119 h 129"/>
                  <a:gd name="T20" fmla="*/ 241 w 286"/>
                  <a:gd name="T21" fmla="*/ 113 h 129"/>
                  <a:gd name="T22" fmla="*/ 257 w 286"/>
                  <a:gd name="T23" fmla="*/ 91 h 129"/>
                  <a:gd name="T24" fmla="*/ 257 w 286"/>
                  <a:gd name="T25" fmla="*/ 74 h 129"/>
                  <a:gd name="T26" fmla="*/ 265 w 286"/>
                  <a:gd name="T27" fmla="*/ 55 h 129"/>
                  <a:gd name="T28" fmla="*/ 286 w 286"/>
                  <a:gd name="T29" fmla="*/ 22 h 129"/>
                  <a:gd name="T30" fmla="*/ 238 w 286"/>
                  <a:gd name="T31" fmla="*/ 32 h 129"/>
                  <a:gd name="T32" fmla="*/ 209 w 286"/>
                  <a:gd name="T33" fmla="*/ 61 h 129"/>
                  <a:gd name="T34" fmla="*/ 197 w 286"/>
                  <a:gd name="T35" fmla="*/ 44 h 129"/>
                  <a:gd name="T36" fmla="*/ 172 w 286"/>
                  <a:gd name="T37" fmla="*/ 58 h 129"/>
                  <a:gd name="T38" fmla="*/ 156 w 286"/>
                  <a:gd name="T39" fmla="*/ 40 h 129"/>
                  <a:gd name="T40" fmla="*/ 143 w 286"/>
                  <a:gd name="T41" fmla="*/ 56 h 129"/>
                  <a:gd name="T42" fmla="*/ 79 w 286"/>
                  <a:gd name="T43" fmla="*/ 28 h 129"/>
                  <a:gd name="T44" fmla="*/ 63 w 286"/>
                  <a:gd name="T45" fmla="*/ 11 h 129"/>
                  <a:gd name="T46" fmla="*/ 53 w 286"/>
                  <a:gd name="T47" fmla="*/ 27 h 129"/>
                  <a:gd name="T48" fmla="*/ 34 w 286"/>
                  <a:gd name="T49" fmla="*/ 16 h 129"/>
                  <a:gd name="T50" fmla="*/ 0 w 286"/>
                  <a:gd name="T51" fmla="*/ 0 h 129"/>
                  <a:gd name="T52" fmla="*/ 0 w 286"/>
                  <a:gd name="T53" fmla="*/ 0 h 12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86"/>
                  <a:gd name="T82" fmla="*/ 0 h 129"/>
                  <a:gd name="T83" fmla="*/ 286 w 286"/>
                  <a:gd name="T84" fmla="*/ 129 h 12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86" h="129">
                    <a:moveTo>
                      <a:pt x="0" y="0"/>
                    </a:moveTo>
                    <a:lnTo>
                      <a:pt x="5" y="32"/>
                    </a:lnTo>
                    <a:lnTo>
                      <a:pt x="15" y="54"/>
                    </a:lnTo>
                    <a:lnTo>
                      <a:pt x="33" y="72"/>
                    </a:lnTo>
                    <a:lnTo>
                      <a:pt x="57" y="93"/>
                    </a:lnTo>
                    <a:lnTo>
                      <a:pt x="81" y="106"/>
                    </a:lnTo>
                    <a:lnTo>
                      <a:pt x="101" y="119"/>
                    </a:lnTo>
                    <a:lnTo>
                      <a:pt x="135" y="126"/>
                    </a:lnTo>
                    <a:lnTo>
                      <a:pt x="178" y="129"/>
                    </a:lnTo>
                    <a:lnTo>
                      <a:pt x="222" y="119"/>
                    </a:lnTo>
                    <a:lnTo>
                      <a:pt x="241" y="113"/>
                    </a:lnTo>
                    <a:lnTo>
                      <a:pt x="257" y="91"/>
                    </a:lnTo>
                    <a:lnTo>
                      <a:pt x="257" y="74"/>
                    </a:lnTo>
                    <a:lnTo>
                      <a:pt x="265" y="55"/>
                    </a:lnTo>
                    <a:lnTo>
                      <a:pt x="286" y="22"/>
                    </a:lnTo>
                    <a:lnTo>
                      <a:pt x="238" y="32"/>
                    </a:lnTo>
                    <a:lnTo>
                      <a:pt x="209" y="61"/>
                    </a:lnTo>
                    <a:lnTo>
                      <a:pt x="197" y="44"/>
                    </a:lnTo>
                    <a:lnTo>
                      <a:pt x="172" y="58"/>
                    </a:lnTo>
                    <a:lnTo>
                      <a:pt x="156" y="40"/>
                    </a:lnTo>
                    <a:lnTo>
                      <a:pt x="143" y="56"/>
                    </a:lnTo>
                    <a:lnTo>
                      <a:pt x="79" y="28"/>
                    </a:lnTo>
                    <a:lnTo>
                      <a:pt x="63" y="11"/>
                    </a:lnTo>
                    <a:lnTo>
                      <a:pt x="53" y="27"/>
                    </a:lnTo>
                    <a:lnTo>
                      <a:pt x="34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46" name="Freeform 211"/>
              <p:cNvSpPr>
                <a:spLocks/>
              </p:cNvSpPr>
              <p:nvPr/>
            </p:nvSpPr>
            <p:spPr bwMode="auto">
              <a:xfrm>
                <a:off x="3996" y="2686"/>
                <a:ext cx="24" cy="24"/>
              </a:xfrm>
              <a:custGeom>
                <a:avLst/>
                <a:gdLst>
                  <a:gd name="T0" fmla="*/ 70 w 144"/>
                  <a:gd name="T1" fmla="*/ 5 h 143"/>
                  <a:gd name="T2" fmla="*/ 87 w 144"/>
                  <a:gd name="T3" fmla="*/ 0 h 143"/>
                  <a:gd name="T4" fmla="*/ 100 w 144"/>
                  <a:gd name="T5" fmla="*/ 10 h 143"/>
                  <a:gd name="T6" fmla="*/ 114 w 144"/>
                  <a:gd name="T7" fmla="*/ 5 h 143"/>
                  <a:gd name="T8" fmla="*/ 132 w 144"/>
                  <a:gd name="T9" fmla="*/ 11 h 143"/>
                  <a:gd name="T10" fmla="*/ 144 w 144"/>
                  <a:gd name="T11" fmla="*/ 27 h 143"/>
                  <a:gd name="T12" fmla="*/ 139 w 144"/>
                  <a:gd name="T13" fmla="*/ 60 h 143"/>
                  <a:gd name="T14" fmla="*/ 119 w 144"/>
                  <a:gd name="T15" fmla="*/ 95 h 143"/>
                  <a:gd name="T16" fmla="*/ 106 w 144"/>
                  <a:gd name="T17" fmla="*/ 120 h 143"/>
                  <a:gd name="T18" fmla="*/ 69 w 144"/>
                  <a:gd name="T19" fmla="*/ 143 h 143"/>
                  <a:gd name="T20" fmla="*/ 21 w 144"/>
                  <a:gd name="T21" fmla="*/ 129 h 143"/>
                  <a:gd name="T22" fmla="*/ 60 w 144"/>
                  <a:gd name="T23" fmla="*/ 113 h 143"/>
                  <a:gd name="T24" fmla="*/ 96 w 144"/>
                  <a:gd name="T25" fmla="*/ 68 h 143"/>
                  <a:gd name="T26" fmla="*/ 0 w 144"/>
                  <a:gd name="T27" fmla="*/ 73 h 143"/>
                  <a:gd name="T28" fmla="*/ 40 w 144"/>
                  <a:gd name="T29" fmla="*/ 54 h 143"/>
                  <a:gd name="T30" fmla="*/ 82 w 144"/>
                  <a:gd name="T31" fmla="*/ 38 h 143"/>
                  <a:gd name="T32" fmla="*/ 61 w 144"/>
                  <a:gd name="T33" fmla="*/ 20 h 143"/>
                  <a:gd name="T34" fmla="*/ 70 w 144"/>
                  <a:gd name="T35" fmla="*/ 5 h 143"/>
                  <a:gd name="T36" fmla="*/ 70 w 144"/>
                  <a:gd name="T37" fmla="*/ 5 h 1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4"/>
                  <a:gd name="T58" fmla="*/ 0 h 143"/>
                  <a:gd name="T59" fmla="*/ 144 w 144"/>
                  <a:gd name="T60" fmla="*/ 143 h 14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4" h="143">
                    <a:moveTo>
                      <a:pt x="70" y="5"/>
                    </a:moveTo>
                    <a:lnTo>
                      <a:pt x="87" y="0"/>
                    </a:lnTo>
                    <a:lnTo>
                      <a:pt x="100" y="10"/>
                    </a:lnTo>
                    <a:lnTo>
                      <a:pt x="114" y="5"/>
                    </a:lnTo>
                    <a:lnTo>
                      <a:pt x="132" y="11"/>
                    </a:lnTo>
                    <a:lnTo>
                      <a:pt x="144" y="27"/>
                    </a:lnTo>
                    <a:lnTo>
                      <a:pt x="139" y="60"/>
                    </a:lnTo>
                    <a:lnTo>
                      <a:pt x="119" y="95"/>
                    </a:lnTo>
                    <a:lnTo>
                      <a:pt x="106" y="120"/>
                    </a:lnTo>
                    <a:lnTo>
                      <a:pt x="69" y="143"/>
                    </a:lnTo>
                    <a:lnTo>
                      <a:pt x="21" y="129"/>
                    </a:lnTo>
                    <a:lnTo>
                      <a:pt x="60" y="113"/>
                    </a:lnTo>
                    <a:lnTo>
                      <a:pt x="96" y="68"/>
                    </a:lnTo>
                    <a:lnTo>
                      <a:pt x="0" y="73"/>
                    </a:lnTo>
                    <a:lnTo>
                      <a:pt x="40" y="54"/>
                    </a:lnTo>
                    <a:lnTo>
                      <a:pt x="82" y="38"/>
                    </a:lnTo>
                    <a:lnTo>
                      <a:pt x="61" y="20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F5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47" name="Freeform 212"/>
              <p:cNvSpPr>
                <a:spLocks/>
              </p:cNvSpPr>
              <p:nvPr/>
            </p:nvSpPr>
            <p:spPr bwMode="auto">
              <a:xfrm>
                <a:off x="3984" y="2712"/>
                <a:ext cx="25" cy="23"/>
              </a:xfrm>
              <a:custGeom>
                <a:avLst/>
                <a:gdLst>
                  <a:gd name="T0" fmla="*/ 102 w 149"/>
                  <a:gd name="T1" fmla="*/ 7 h 137"/>
                  <a:gd name="T2" fmla="*/ 55 w 149"/>
                  <a:gd name="T3" fmla="*/ 43 h 137"/>
                  <a:gd name="T4" fmla="*/ 69 w 149"/>
                  <a:gd name="T5" fmla="*/ 53 h 137"/>
                  <a:gd name="T6" fmla="*/ 8 w 149"/>
                  <a:gd name="T7" fmla="*/ 101 h 137"/>
                  <a:gd name="T8" fmla="*/ 55 w 149"/>
                  <a:gd name="T9" fmla="*/ 87 h 137"/>
                  <a:gd name="T10" fmla="*/ 0 w 149"/>
                  <a:gd name="T11" fmla="*/ 137 h 137"/>
                  <a:gd name="T12" fmla="*/ 38 w 149"/>
                  <a:gd name="T13" fmla="*/ 131 h 137"/>
                  <a:gd name="T14" fmla="*/ 97 w 149"/>
                  <a:gd name="T15" fmla="*/ 112 h 137"/>
                  <a:gd name="T16" fmla="*/ 119 w 149"/>
                  <a:gd name="T17" fmla="*/ 90 h 137"/>
                  <a:gd name="T18" fmla="*/ 127 w 149"/>
                  <a:gd name="T19" fmla="*/ 70 h 137"/>
                  <a:gd name="T20" fmla="*/ 97 w 149"/>
                  <a:gd name="T21" fmla="*/ 64 h 137"/>
                  <a:gd name="T22" fmla="*/ 118 w 149"/>
                  <a:gd name="T23" fmla="*/ 45 h 137"/>
                  <a:gd name="T24" fmla="*/ 138 w 149"/>
                  <a:gd name="T25" fmla="*/ 20 h 137"/>
                  <a:gd name="T26" fmla="*/ 149 w 149"/>
                  <a:gd name="T27" fmla="*/ 0 h 137"/>
                  <a:gd name="T28" fmla="*/ 102 w 149"/>
                  <a:gd name="T29" fmla="*/ 7 h 137"/>
                  <a:gd name="T30" fmla="*/ 102 w 149"/>
                  <a:gd name="T31" fmla="*/ 7 h 13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49"/>
                  <a:gd name="T49" fmla="*/ 0 h 137"/>
                  <a:gd name="T50" fmla="*/ 149 w 149"/>
                  <a:gd name="T51" fmla="*/ 137 h 13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49" h="137">
                    <a:moveTo>
                      <a:pt x="102" y="7"/>
                    </a:moveTo>
                    <a:lnTo>
                      <a:pt x="55" y="43"/>
                    </a:lnTo>
                    <a:lnTo>
                      <a:pt x="69" y="53"/>
                    </a:lnTo>
                    <a:lnTo>
                      <a:pt x="8" y="101"/>
                    </a:lnTo>
                    <a:lnTo>
                      <a:pt x="55" y="87"/>
                    </a:lnTo>
                    <a:lnTo>
                      <a:pt x="0" y="137"/>
                    </a:lnTo>
                    <a:lnTo>
                      <a:pt x="38" y="131"/>
                    </a:lnTo>
                    <a:lnTo>
                      <a:pt x="97" y="112"/>
                    </a:lnTo>
                    <a:lnTo>
                      <a:pt x="119" y="90"/>
                    </a:lnTo>
                    <a:lnTo>
                      <a:pt x="127" y="70"/>
                    </a:lnTo>
                    <a:lnTo>
                      <a:pt x="97" y="64"/>
                    </a:lnTo>
                    <a:lnTo>
                      <a:pt x="118" y="45"/>
                    </a:lnTo>
                    <a:lnTo>
                      <a:pt x="138" y="20"/>
                    </a:lnTo>
                    <a:lnTo>
                      <a:pt x="149" y="0"/>
                    </a:lnTo>
                    <a:lnTo>
                      <a:pt x="102" y="7"/>
                    </a:lnTo>
                    <a:close/>
                  </a:path>
                </a:pathLst>
              </a:custGeom>
              <a:solidFill>
                <a:srgbClr val="F5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48" name="Freeform 213"/>
              <p:cNvSpPr>
                <a:spLocks/>
              </p:cNvSpPr>
              <p:nvPr/>
            </p:nvSpPr>
            <p:spPr bwMode="auto">
              <a:xfrm>
                <a:off x="3982" y="2736"/>
                <a:ext cx="17" cy="13"/>
              </a:xfrm>
              <a:custGeom>
                <a:avLst/>
                <a:gdLst>
                  <a:gd name="T0" fmla="*/ 102 w 102"/>
                  <a:gd name="T1" fmla="*/ 0 h 78"/>
                  <a:gd name="T2" fmla="*/ 44 w 102"/>
                  <a:gd name="T3" fmla="*/ 18 h 78"/>
                  <a:gd name="T4" fmla="*/ 9 w 102"/>
                  <a:gd name="T5" fmla="*/ 26 h 78"/>
                  <a:gd name="T6" fmla="*/ 0 w 102"/>
                  <a:gd name="T7" fmla="*/ 46 h 78"/>
                  <a:gd name="T8" fmla="*/ 8 w 102"/>
                  <a:gd name="T9" fmla="*/ 55 h 78"/>
                  <a:gd name="T10" fmla="*/ 34 w 102"/>
                  <a:gd name="T11" fmla="*/ 68 h 78"/>
                  <a:gd name="T12" fmla="*/ 73 w 102"/>
                  <a:gd name="T13" fmla="*/ 78 h 78"/>
                  <a:gd name="T14" fmla="*/ 64 w 102"/>
                  <a:gd name="T15" fmla="*/ 61 h 78"/>
                  <a:gd name="T16" fmla="*/ 82 w 102"/>
                  <a:gd name="T17" fmla="*/ 45 h 78"/>
                  <a:gd name="T18" fmla="*/ 95 w 102"/>
                  <a:gd name="T19" fmla="*/ 26 h 78"/>
                  <a:gd name="T20" fmla="*/ 102 w 102"/>
                  <a:gd name="T21" fmla="*/ 0 h 78"/>
                  <a:gd name="T22" fmla="*/ 102 w 102"/>
                  <a:gd name="T23" fmla="*/ 0 h 7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78"/>
                  <a:gd name="T38" fmla="*/ 102 w 102"/>
                  <a:gd name="T39" fmla="*/ 78 h 7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78">
                    <a:moveTo>
                      <a:pt x="102" y="0"/>
                    </a:moveTo>
                    <a:lnTo>
                      <a:pt x="44" y="18"/>
                    </a:lnTo>
                    <a:lnTo>
                      <a:pt x="9" y="26"/>
                    </a:lnTo>
                    <a:lnTo>
                      <a:pt x="0" y="46"/>
                    </a:lnTo>
                    <a:lnTo>
                      <a:pt x="8" y="55"/>
                    </a:lnTo>
                    <a:lnTo>
                      <a:pt x="34" y="68"/>
                    </a:lnTo>
                    <a:lnTo>
                      <a:pt x="73" y="78"/>
                    </a:lnTo>
                    <a:lnTo>
                      <a:pt x="64" y="61"/>
                    </a:lnTo>
                    <a:lnTo>
                      <a:pt x="82" y="45"/>
                    </a:lnTo>
                    <a:lnTo>
                      <a:pt x="95" y="2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5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49" name="Freeform 214"/>
              <p:cNvSpPr>
                <a:spLocks/>
              </p:cNvSpPr>
              <p:nvPr/>
            </p:nvSpPr>
            <p:spPr bwMode="auto">
              <a:xfrm>
                <a:off x="4031" y="2702"/>
                <a:ext cx="14" cy="13"/>
              </a:xfrm>
              <a:custGeom>
                <a:avLst/>
                <a:gdLst>
                  <a:gd name="T0" fmla="*/ 37 w 85"/>
                  <a:gd name="T1" fmla="*/ 3 h 77"/>
                  <a:gd name="T2" fmla="*/ 55 w 85"/>
                  <a:gd name="T3" fmla="*/ 0 h 77"/>
                  <a:gd name="T4" fmla="*/ 75 w 85"/>
                  <a:gd name="T5" fmla="*/ 10 h 77"/>
                  <a:gd name="T6" fmla="*/ 85 w 85"/>
                  <a:gd name="T7" fmla="*/ 32 h 77"/>
                  <a:gd name="T8" fmla="*/ 85 w 85"/>
                  <a:gd name="T9" fmla="*/ 50 h 77"/>
                  <a:gd name="T10" fmla="*/ 73 w 85"/>
                  <a:gd name="T11" fmla="*/ 58 h 77"/>
                  <a:gd name="T12" fmla="*/ 55 w 85"/>
                  <a:gd name="T13" fmla="*/ 54 h 77"/>
                  <a:gd name="T14" fmla="*/ 38 w 85"/>
                  <a:gd name="T15" fmla="*/ 77 h 77"/>
                  <a:gd name="T16" fmla="*/ 0 w 85"/>
                  <a:gd name="T17" fmla="*/ 68 h 77"/>
                  <a:gd name="T18" fmla="*/ 20 w 85"/>
                  <a:gd name="T19" fmla="*/ 48 h 77"/>
                  <a:gd name="T20" fmla="*/ 3 w 85"/>
                  <a:gd name="T21" fmla="*/ 50 h 77"/>
                  <a:gd name="T22" fmla="*/ 29 w 85"/>
                  <a:gd name="T23" fmla="*/ 24 h 77"/>
                  <a:gd name="T24" fmla="*/ 37 w 85"/>
                  <a:gd name="T25" fmla="*/ 3 h 77"/>
                  <a:gd name="T26" fmla="*/ 37 w 85"/>
                  <a:gd name="T27" fmla="*/ 3 h 7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5"/>
                  <a:gd name="T43" fmla="*/ 0 h 77"/>
                  <a:gd name="T44" fmla="*/ 85 w 85"/>
                  <a:gd name="T45" fmla="*/ 77 h 7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5" h="77">
                    <a:moveTo>
                      <a:pt x="37" y="3"/>
                    </a:moveTo>
                    <a:lnTo>
                      <a:pt x="55" y="0"/>
                    </a:lnTo>
                    <a:lnTo>
                      <a:pt x="75" y="10"/>
                    </a:lnTo>
                    <a:lnTo>
                      <a:pt x="85" y="32"/>
                    </a:lnTo>
                    <a:lnTo>
                      <a:pt x="85" y="50"/>
                    </a:lnTo>
                    <a:lnTo>
                      <a:pt x="73" y="58"/>
                    </a:lnTo>
                    <a:lnTo>
                      <a:pt x="55" y="54"/>
                    </a:lnTo>
                    <a:lnTo>
                      <a:pt x="38" y="77"/>
                    </a:lnTo>
                    <a:lnTo>
                      <a:pt x="0" y="68"/>
                    </a:lnTo>
                    <a:lnTo>
                      <a:pt x="20" y="48"/>
                    </a:lnTo>
                    <a:lnTo>
                      <a:pt x="3" y="50"/>
                    </a:lnTo>
                    <a:lnTo>
                      <a:pt x="29" y="24"/>
                    </a:lnTo>
                    <a:lnTo>
                      <a:pt x="37" y="3"/>
                    </a:lnTo>
                    <a:close/>
                  </a:path>
                </a:pathLst>
              </a:custGeom>
              <a:solidFill>
                <a:srgbClr val="F5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50" name="Freeform 215"/>
              <p:cNvSpPr>
                <a:spLocks/>
              </p:cNvSpPr>
              <p:nvPr/>
            </p:nvSpPr>
            <p:spPr bwMode="auto">
              <a:xfrm>
                <a:off x="4023" y="2719"/>
                <a:ext cx="15" cy="22"/>
              </a:xfrm>
              <a:custGeom>
                <a:avLst/>
                <a:gdLst>
                  <a:gd name="T0" fmla="*/ 86 w 90"/>
                  <a:gd name="T1" fmla="*/ 0 h 127"/>
                  <a:gd name="T2" fmla="*/ 59 w 90"/>
                  <a:gd name="T3" fmla="*/ 12 h 127"/>
                  <a:gd name="T4" fmla="*/ 14 w 90"/>
                  <a:gd name="T5" fmla="*/ 43 h 127"/>
                  <a:gd name="T6" fmla="*/ 32 w 90"/>
                  <a:gd name="T7" fmla="*/ 47 h 127"/>
                  <a:gd name="T8" fmla="*/ 0 w 90"/>
                  <a:gd name="T9" fmla="*/ 80 h 127"/>
                  <a:gd name="T10" fmla="*/ 47 w 90"/>
                  <a:gd name="T11" fmla="*/ 67 h 127"/>
                  <a:gd name="T12" fmla="*/ 38 w 90"/>
                  <a:gd name="T13" fmla="*/ 99 h 127"/>
                  <a:gd name="T14" fmla="*/ 19 w 90"/>
                  <a:gd name="T15" fmla="*/ 127 h 127"/>
                  <a:gd name="T16" fmla="*/ 42 w 90"/>
                  <a:gd name="T17" fmla="*/ 118 h 127"/>
                  <a:gd name="T18" fmla="*/ 78 w 90"/>
                  <a:gd name="T19" fmla="*/ 73 h 127"/>
                  <a:gd name="T20" fmla="*/ 90 w 90"/>
                  <a:gd name="T21" fmla="*/ 48 h 127"/>
                  <a:gd name="T22" fmla="*/ 86 w 90"/>
                  <a:gd name="T23" fmla="*/ 0 h 127"/>
                  <a:gd name="T24" fmla="*/ 86 w 90"/>
                  <a:gd name="T25" fmla="*/ 0 h 1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0"/>
                  <a:gd name="T40" fmla="*/ 0 h 127"/>
                  <a:gd name="T41" fmla="*/ 90 w 90"/>
                  <a:gd name="T42" fmla="*/ 127 h 1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0" h="127">
                    <a:moveTo>
                      <a:pt x="86" y="0"/>
                    </a:moveTo>
                    <a:lnTo>
                      <a:pt x="59" y="12"/>
                    </a:lnTo>
                    <a:lnTo>
                      <a:pt x="14" y="43"/>
                    </a:lnTo>
                    <a:lnTo>
                      <a:pt x="32" y="47"/>
                    </a:lnTo>
                    <a:lnTo>
                      <a:pt x="0" y="80"/>
                    </a:lnTo>
                    <a:lnTo>
                      <a:pt x="47" y="67"/>
                    </a:lnTo>
                    <a:lnTo>
                      <a:pt x="38" y="99"/>
                    </a:lnTo>
                    <a:lnTo>
                      <a:pt x="19" y="127"/>
                    </a:lnTo>
                    <a:lnTo>
                      <a:pt x="42" y="118"/>
                    </a:lnTo>
                    <a:lnTo>
                      <a:pt x="78" y="73"/>
                    </a:lnTo>
                    <a:lnTo>
                      <a:pt x="90" y="48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575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51" name="Freeform 216"/>
              <p:cNvSpPr>
                <a:spLocks/>
              </p:cNvSpPr>
              <p:nvPr/>
            </p:nvSpPr>
            <p:spPr bwMode="auto">
              <a:xfrm>
                <a:off x="3934" y="2549"/>
                <a:ext cx="3" cy="8"/>
              </a:xfrm>
              <a:custGeom>
                <a:avLst/>
                <a:gdLst>
                  <a:gd name="T0" fmla="*/ 0 w 22"/>
                  <a:gd name="T1" fmla="*/ 40 h 44"/>
                  <a:gd name="T2" fmla="*/ 1 w 22"/>
                  <a:gd name="T3" fmla="*/ 27 h 44"/>
                  <a:gd name="T4" fmla="*/ 6 w 22"/>
                  <a:gd name="T5" fmla="*/ 20 h 44"/>
                  <a:gd name="T6" fmla="*/ 13 w 22"/>
                  <a:gd name="T7" fmla="*/ 10 h 44"/>
                  <a:gd name="T8" fmla="*/ 22 w 22"/>
                  <a:gd name="T9" fmla="*/ 0 h 44"/>
                  <a:gd name="T10" fmla="*/ 15 w 22"/>
                  <a:gd name="T11" fmla="*/ 29 h 44"/>
                  <a:gd name="T12" fmla="*/ 15 w 22"/>
                  <a:gd name="T13" fmla="*/ 41 h 44"/>
                  <a:gd name="T14" fmla="*/ 9 w 22"/>
                  <a:gd name="T15" fmla="*/ 29 h 44"/>
                  <a:gd name="T16" fmla="*/ 6 w 22"/>
                  <a:gd name="T17" fmla="*/ 44 h 44"/>
                  <a:gd name="T18" fmla="*/ 0 w 22"/>
                  <a:gd name="T19" fmla="*/ 40 h 44"/>
                  <a:gd name="T20" fmla="*/ 0 w 22"/>
                  <a:gd name="T21" fmla="*/ 40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"/>
                  <a:gd name="T34" fmla="*/ 0 h 44"/>
                  <a:gd name="T35" fmla="*/ 22 w 22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" h="44">
                    <a:moveTo>
                      <a:pt x="0" y="40"/>
                    </a:moveTo>
                    <a:lnTo>
                      <a:pt x="1" y="27"/>
                    </a:lnTo>
                    <a:lnTo>
                      <a:pt x="6" y="20"/>
                    </a:lnTo>
                    <a:lnTo>
                      <a:pt x="13" y="10"/>
                    </a:lnTo>
                    <a:lnTo>
                      <a:pt x="22" y="0"/>
                    </a:lnTo>
                    <a:lnTo>
                      <a:pt x="15" y="29"/>
                    </a:lnTo>
                    <a:lnTo>
                      <a:pt x="15" y="41"/>
                    </a:lnTo>
                    <a:lnTo>
                      <a:pt x="9" y="29"/>
                    </a:lnTo>
                    <a:lnTo>
                      <a:pt x="6" y="44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52" name="Freeform 217"/>
              <p:cNvSpPr>
                <a:spLocks/>
              </p:cNvSpPr>
              <p:nvPr/>
            </p:nvSpPr>
            <p:spPr bwMode="auto">
              <a:xfrm>
                <a:off x="3939" y="2544"/>
                <a:ext cx="2" cy="11"/>
              </a:xfrm>
              <a:custGeom>
                <a:avLst/>
                <a:gdLst>
                  <a:gd name="T0" fmla="*/ 6 w 10"/>
                  <a:gd name="T1" fmla="*/ 0 h 63"/>
                  <a:gd name="T2" fmla="*/ 0 w 10"/>
                  <a:gd name="T3" fmla="*/ 24 h 63"/>
                  <a:gd name="T4" fmla="*/ 0 w 10"/>
                  <a:gd name="T5" fmla="*/ 40 h 63"/>
                  <a:gd name="T6" fmla="*/ 1 w 10"/>
                  <a:gd name="T7" fmla="*/ 50 h 63"/>
                  <a:gd name="T8" fmla="*/ 6 w 10"/>
                  <a:gd name="T9" fmla="*/ 59 h 63"/>
                  <a:gd name="T10" fmla="*/ 10 w 10"/>
                  <a:gd name="T11" fmla="*/ 63 h 63"/>
                  <a:gd name="T12" fmla="*/ 7 w 10"/>
                  <a:gd name="T13" fmla="*/ 37 h 63"/>
                  <a:gd name="T14" fmla="*/ 7 w 10"/>
                  <a:gd name="T15" fmla="*/ 12 h 63"/>
                  <a:gd name="T16" fmla="*/ 6 w 10"/>
                  <a:gd name="T17" fmla="*/ 0 h 63"/>
                  <a:gd name="T18" fmla="*/ 6 w 10"/>
                  <a:gd name="T19" fmla="*/ 0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"/>
                  <a:gd name="T31" fmla="*/ 0 h 63"/>
                  <a:gd name="T32" fmla="*/ 10 w 10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" h="63">
                    <a:moveTo>
                      <a:pt x="6" y="0"/>
                    </a:moveTo>
                    <a:lnTo>
                      <a:pt x="0" y="24"/>
                    </a:lnTo>
                    <a:lnTo>
                      <a:pt x="0" y="40"/>
                    </a:lnTo>
                    <a:lnTo>
                      <a:pt x="1" y="50"/>
                    </a:lnTo>
                    <a:lnTo>
                      <a:pt x="6" y="59"/>
                    </a:lnTo>
                    <a:lnTo>
                      <a:pt x="10" y="63"/>
                    </a:lnTo>
                    <a:lnTo>
                      <a:pt x="7" y="37"/>
                    </a:lnTo>
                    <a:lnTo>
                      <a:pt x="7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53" name="Freeform 218"/>
              <p:cNvSpPr>
                <a:spLocks/>
              </p:cNvSpPr>
              <p:nvPr/>
            </p:nvSpPr>
            <p:spPr bwMode="auto">
              <a:xfrm>
                <a:off x="3949" y="2537"/>
                <a:ext cx="17" cy="12"/>
              </a:xfrm>
              <a:custGeom>
                <a:avLst/>
                <a:gdLst>
                  <a:gd name="T0" fmla="*/ 0 w 99"/>
                  <a:gd name="T1" fmla="*/ 0 h 67"/>
                  <a:gd name="T2" fmla="*/ 12 w 99"/>
                  <a:gd name="T3" fmla="*/ 17 h 67"/>
                  <a:gd name="T4" fmla="*/ 33 w 99"/>
                  <a:gd name="T5" fmla="*/ 34 h 67"/>
                  <a:gd name="T6" fmla="*/ 62 w 99"/>
                  <a:gd name="T7" fmla="*/ 51 h 67"/>
                  <a:gd name="T8" fmla="*/ 81 w 99"/>
                  <a:gd name="T9" fmla="*/ 59 h 67"/>
                  <a:gd name="T10" fmla="*/ 99 w 99"/>
                  <a:gd name="T11" fmla="*/ 67 h 67"/>
                  <a:gd name="T12" fmla="*/ 78 w 99"/>
                  <a:gd name="T13" fmla="*/ 47 h 67"/>
                  <a:gd name="T14" fmla="*/ 51 w 99"/>
                  <a:gd name="T15" fmla="*/ 31 h 67"/>
                  <a:gd name="T16" fmla="*/ 39 w 99"/>
                  <a:gd name="T17" fmla="*/ 13 h 67"/>
                  <a:gd name="T18" fmla="*/ 43 w 99"/>
                  <a:gd name="T19" fmla="*/ 30 h 67"/>
                  <a:gd name="T20" fmla="*/ 31 w 99"/>
                  <a:gd name="T21" fmla="*/ 17 h 67"/>
                  <a:gd name="T22" fmla="*/ 15 w 99"/>
                  <a:gd name="T23" fmla="*/ 9 h 67"/>
                  <a:gd name="T24" fmla="*/ 0 w 99"/>
                  <a:gd name="T25" fmla="*/ 0 h 67"/>
                  <a:gd name="T26" fmla="*/ 0 w 99"/>
                  <a:gd name="T27" fmla="*/ 0 h 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9"/>
                  <a:gd name="T43" fmla="*/ 0 h 67"/>
                  <a:gd name="T44" fmla="*/ 99 w 99"/>
                  <a:gd name="T45" fmla="*/ 67 h 6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9" h="67">
                    <a:moveTo>
                      <a:pt x="0" y="0"/>
                    </a:moveTo>
                    <a:lnTo>
                      <a:pt x="12" y="17"/>
                    </a:lnTo>
                    <a:lnTo>
                      <a:pt x="33" y="34"/>
                    </a:lnTo>
                    <a:lnTo>
                      <a:pt x="62" y="51"/>
                    </a:lnTo>
                    <a:lnTo>
                      <a:pt x="81" y="59"/>
                    </a:lnTo>
                    <a:lnTo>
                      <a:pt x="99" y="67"/>
                    </a:lnTo>
                    <a:lnTo>
                      <a:pt x="78" y="47"/>
                    </a:lnTo>
                    <a:lnTo>
                      <a:pt x="51" y="31"/>
                    </a:lnTo>
                    <a:lnTo>
                      <a:pt x="39" y="13"/>
                    </a:lnTo>
                    <a:lnTo>
                      <a:pt x="43" y="30"/>
                    </a:lnTo>
                    <a:lnTo>
                      <a:pt x="31" y="17"/>
                    </a:lnTo>
                    <a:lnTo>
                      <a:pt x="1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54" name="Freeform 219"/>
              <p:cNvSpPr>
                <a:spLocks/>
              </p:cNvSpPr>
              <p:nvPr/>
            </p:nvSpPr>
            <p:spPr bwMode="auto">
              <a:xfrm>
                <a:off x="3943" y="2527"/>
                <a:ext cx="8" cy="19"/>
              </a:xfrm>
              <a:custGeom>
                <a:avLst/>
                <a:gdLst>
                  <a:gd name="T0" fmla="*/ 0 w 45"/>
                  <a:gd name="T1" fmla="*/ 0 h 109"/>
                  <a:gd name="T2" fmla="*/ 11 w 45"/>
                  <a:gd name="T3" fmla="*/ 10 h 109"/>
                  <a:gd name="T4" fmla="*/ 22 w 45"/>
                  <a:gd name="T5" fmla="*/ 32 h 109"/>
                  <a:gd name="T6" fmla="*/ 33 w 45"/>
                  <a:gd name="T7" fmla="*/ 58 h 109"/>
                  <a:gd name="T8" fmla="*/ 39 w 45"/>
                  <a:gd name="T9" fmla="*/ 78 h 109"/>
                  <a:gd name="T10" fmla="*/ 45 w 45"/>
                  <a:gd name="T11" fmla="*/ 96 h 109"/>
                  <a:gd name="T12" fmla="*/ 38 w 45"/>
                  <a:gd name="T13" fmla="*/ 89 h 109"/>
                  <a:gd name="T14" fmla="*/ 35 w 45"/>
                  <a:gd name="T15" fmla="*/ 109 h 109"/>
                  <a:gd name="T16" fmla="*/ 30 w 45"/>
                  <a:gd name="T17" fmla="*/ 75 h 109"/>
                  <a:gd name="T18" fmla="*/ 24 w 45"/>
                  <a:gd name="T19" fmla="*/ 53 h 109"/>
                  <a:gd name="T20" fmla="*/ 19 w 45"/>
                  <a:gd name="T21" fmla="*/ 72 h 109"/>
                  <a:gd name="T22" fmla="*/ 21 w 45"/>
                  <a:gd name="T23" fmla="*/ 44 h 109"/>
                  <a:gd name="T24" fmla="*/ 17 w 45"/>
                  <a:gd name="T25" fmla="*/ 35 h 109"/>
                  <a:gd name="T26" fmla="*/ 10 w 45"/>
                  <a:gd name="T27" fmla="*/ 23 h 109"/>
                  <a:gd name="T28" fmla="*/ 0 w 45"/>
                  <a:gd name="T29" fmla="*/ 0 h 109"/>
                  <a:gd name="T30" fmla="*/ 0 w 45"/>
                  <a:gd name="T31" fmla="*/ 0 h 10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5"/>
                  <a:gd name="T49" fmla="*/ 0 h 109"/>
                  <a:gd name="T50" fmla="*/ 45 w 45"/>
                  <a:gd name="T51" fmla="*/ 109 h 10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5" h="109">
                    <a:moveTo>
                      <a:pt x="0" y="0"/>
                    </a:moveTo>
                    <a:lnTo>
                      <a:pt x="11" y="10"/>
                    </a:lnTo>
                    <a:lnTo>
                      <a:pt x="22" y="32"/>
                    </a:lnTo>
                    <a:lnTo>
                      <a:pt x="33" y="58"/>
                    </a:lnTo>
                    <a:lnTo>
                      <a:pt x="39" y="78"/>
                    </a:lnTo>
                    <a:lnTo>
                      <a:pt x="45" y="96"/>
                    </a:lnTo>
                    <a:lnTo>
                      <a:pt x="38" y="89"/>
                    </a:lnTo>
                    <a:lnTo>
                      <a:pt x="35" y="109"/>
                    </a:lnTo>
                    <a:lnTo>
                      <a:pt x="30" y="75"/>
                    </a:lnTo>
                    <a:lnTo>
                      <a:pt x="24" y="53"/>
                    </a:lnTo>
                    <a:lnTo>
                      <a:pt x="19" y="72"/>
                    </a:lnTo>
                    <a:lnTo>
                      <a:pt x="21" y="44"/>
                    </a:lnTo>
                    <a:lnTo>
                      <a:pt x="17" y="35"/>
                    </a:lnTo>
                    <a:lnTo>
                      <a:pt x="1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55" name="Freeform 220"/>
              <p:cNvSpPr>
                <a:spLocks/>
              </p:cNvSpPr>
              <p:nvPr/>
            </p:nvSpPr>
            <p:spPr bwMode="auto">
              <a:xfrm>
                <a:off x="3971" y="2538"/>
                <a:ext cx="14" cy="10"/>
              </a:xfrm>
              <a:custGeom>
                <a:avLst/>
                <a:gdLst>
                  <a:gd name="T0" fmla="*/ 3 w 85"/>
                  <a:gd name="T1" fmla="*/ 10 h 58"/>
                  <a:gd name="T2" fmla="*/ 17 w 85"/>
                  <a:gd name="T3" fmla="*/ 16 h 58"/>
                  <a:gd name="T4" fmla="*/ 40 w 85"/>
                  <a:gd name="T5" fmla="*/ 38 h 58"/>
                  <a:gd name="T6" fmla="*/ 29 w 85"/>
                  <a:gd name="T7" fmla="*/ 39 h 58"/>
                  <a:gd name="T8" fmla="*/ 47 w 85"/>
                  <a:gd name="T9" fmla="*/ 47 h 58"/>
                  <a:gd name="T10" fmla="*/ 53 w 85"/>
                  <a:gd name="T11" fmla="*/ 56 h 58"/>
                  <a:gd name="T12" fmla="*/ 50 w 85"/>
                  <a:gd name="T13" fmla="*/ 46 h 58"/>
                  <a:gd name="T14" fmla="*/ 69 w 85"/>
                  <a:gd name="T15" fmla="*/ 58 h 58"/>
                  <a:gd name="T16" fmla="*/ 62 w 85"/>
                  <a:gd name="T17" fmla="*/ 45 h 58"/>
                  <a:gd name="T18" fmla="*/ 85 w 85"/>
                  <a:gd name="T19" fmla="*/ 56 h 58"/>
                  <a:gd name="T20" fmla="*/ 71 w 85"/>
                  <a:gd name="T21" fmla="*/ 32 h 58"/>
                  <a:gd name="T22" fmla="*/ 52 w 85"/>
                  <a:gd name="T23" fmla="*/ 13 h 58"/>
                  <a:gd name="T24" fmla="*/ 52 w 85"/>
                  <a:gd name="T25" fmla="*/ 30 h 58"/>
                  <a:gd name="T26" fmla="*/ 35 w 85"/>
                  <a:gd name="T27" fmla="*/ 18 h 58"/>
                  <a:gd name="T28" fmla="*/ 16 w 85"/>
                  <a:gd name="T29" fmla="*/ 5 h 58"/>
                  <a:gd name="T30" fmla="*/ 0 w 85"/>
                  <a:gd name="T31" fmla="*/ 0 h 58"/>
                  <a:gd name="T32" fmla="*/ 8 w 85"/>
                  <a:gd name="T33" fmla="*/ 8 h 58"/>
                  <a:gd name="T34" fmla="*/ 3 w 85"/>
                  <a:gd name="T35" fmla="*/ 10 h 58"/>
                  <a:gd name="T36" fmla="*/ 3 w 85"/>
                  <a:gd name="T37" fmla="*/ 10 h 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5"/>
                  <a:gd name="T58" fmla="*/ 0 h 58"/>
                  <a:gd name="T59" fmla="*/ 85 w 85"/>
                  <a:gd name="T60" fmla="*/ 58 h 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5" h="58">
                    <a:moveTo>
                      <a:pt x="3" y="10"/>
                    </a:moveTo>
                    <a:lnTo>
                      <a:pt x="17" y="16"/>
                    </a:lnTo>
                    <a:lnTo>
                      <a:pt x="40" y="38"/>
                    </a:lnTo>
                    <a:lnTo>
                      <a:pt x="29" y="39"/>
                    </a:lnTo>
                    <a:lnTo>
                      <a:pt x="47" y="47"/>
                    </a:lnTo>
                    <a:lnTo>
                      <a:pt x="53" y="56"/>
                    </a:lnTo>
                    <a:lnTo>
                      <a:pt x="50" y="46"/>
                    </a:lnTo>
                    <a:lnTo>
                      <a:pt x="69" y="58"/>
                    </a:lnTo>
                    <a:lnTo>
                      <a:pt x="62" y="45"/>
                    </a:lnTo>
                    <a:lnTo>
                      <a:pt x="85" y="56"/>
                    </a:lnTo>
                    <a:lnTo>
                      <a:pt x="71" y="32"/>
                    </a:lnTo>
                    <a:lnTo>
                      <a:pt x="52" y="13"/>
                    </a:lnTo>
                    <a:lnTo>
                      <a:pt x="52" y="30"/>
                    </a:lnTo>
                    <a:lnTo>
                      <a:pt x="35" y="18"/>
                    </a:lnTo>
                    <a:lnTo>
                      <a:pt x="16" y="5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3" y="1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56" name="Freeform 221"/>
              <p:cNvSpPr>
                <a:spLocks/>
              </p:cNvSpPr>
              <p:nvPr/>
            </p:nvSpPr>
            <p:spPr bwMode="auto">
              <a:xfrm>
                <a:off x="3970" y="2532"/>
                <a:ext cx="24" cy="20"/>
              </a:xfrm>
              <a:custGeom>
                <a:avLst/>
                <a:gdLst>
                  <a:gd name="T0" fmla="*/ 0 w 145"/>
                  <a:gd name="T1" fmla="*/ 0 h 124"/>
                  <a:gd name="T2" fmla="*/ 24 w 145"/>
                  <a:gd name="T3" fmla="*/ 14 h 124"/>
                  <a:gd name="T4" fmla="*/ 40 w 145"/>
                  <a:gd name="T5" fmla="*/ 25 h 124"/>
                  <a:gd name="T6" fmla="*/ 52 w 145"/>
                  <a:gd name="T7" fmla="*/ 37 h 124"/>
                  <a:gd name="T8" fmla="*/ 65 w 145"/>
                  <a:gd name="T9" fmla="*/ 51 h 124"/>
                  <a:gd name="T10" fmla="*/ 83 w 145"/>
                  <a:gd name="T11" fmla="*/ 72 h 124"/>
                  <a:gd name="T12" fmla="*/ 90 w 145"/>
                  <a:gd name="T13" fmla="*/ 88 h 124"/>
                  <a:gd name="T14" fmla="*/ 92 w 145"/>
                  <a:gd name="T15" fmla="*/ 80 h 124"/>
                  <a:gd name="T16" fmla="*/ 117 w 145"/>
                  <a:gd name="T17" fmla="*/ 101 h 124"/>
                  <a:gd name="T18" fmla="*/ 137 w 145"/>
                  <a:gd name="T19" fmla="*/ 124 h 124"/>
                  <a:gd name="T20" fmla="*/ 127 w 145"/>
                  <a:gd name="T21" fmla="*/ 103 h 124"/>
                  <a:gd name="T22" fmla="*/ 145 w 145"/>
                  <a:gd name="T23" fmla="*/ 123 h 124"/>
                  <a:gd name="T24" fmla="*/ 138 w 145"/>
                  <a:gd name="T25" fmla="*/ 105 h 124"/>
                  <a:gd name="T26" fmla="*/ 132 w 145"/>
                  <a:gd name="T27" fmla="*/ 92 h 124"/>
                  <a:gd name="T28" fmla="*/ 119 w 145"/>
                  <a:gd name="T29" fmla="*/ 72 h 124"/>
                  <a:gd name="T30" fmla="*/ 100 w 145"/>
                  <a:gd name="T31" fmla="*/ 48 h 124"/>
                  <a:gd name="T32" fmla="*/ 83 w 145"/>
                  <a:gd name="T33" fmla="*/ 27 h 124"/>
                  <a:gd name="T34" fmla="*/ 71 w 145"/>
                  <a:gd name="T35" fmla="*/ 20 h 124"/>
                  <a:gd name="T36" fmla="*/ 80 w 145"/>
                  <a:gd name="T37" fmla="*/ 38 h 124"/>
                  <a:gd name="T38" fmla="*/ 60 w 145"/>
                  <a:gd name="T39" fmla="*/ 23 h 124"/>
                  <a:gd name="T40" fmla="*/ 67 w 145"/>
                  <a:gd name="T41" fmla="*/ 36 h 124"/>
                  <a:gd name="T42" fmla="*/ 42 w 145"/>
                  <a:gd name="T43" fmla="*/ 18 h 124"/>
                  <a:gd name="T44" fmla="*/ 26 w 145"/>
                  <a:gd name="T45" fmla="*/ 8 h 124"/>
                  <a:gd name="T46" fmla="*/ 13 w 145"/>
                  <a:gd name="T47" fmla="*/ 1 h 124"/>
                  <a:gd name="T48" fmla="*/ 0 w 145"/>
                  <a:gd name="T49" fmla="*/ 0 h 124"/>
                  <a:gd name="T50" fmla="*/ 0 w 145"/>
                  <a:gd name="T51" fmla="*/ 0 h 12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5"/>
                  <a:gd name="T79" fmla="*/ 0 h 124"/>
                  <a:gd name="T80" fmla="*/ 145 w 145"/>
                  <a:gd name="T81" fmla="*/ 124 h 12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5" h="124">
                    <a:moveTo>
                      <a:pt x="0" y="0"/>
                    </a:moveTo>
                    <a:lnTo>
                      <a:pt x="24" y="14"/>
                    </a:lnTo>
                    <a:lnTo>
                      <a:pt x="40" y="25"/>
                    </a:lnTo>
                    <a:lnTo>
                      <a:pt x="52" y="37"/>
                    </a:lnTo>
                    <a:lnTo>
                      <a:pt x="65" y="51"/>
                    </a:lnTo>
                    <a:lnTo>
                      <a:pt x="83" y="72"/>
                    </a:lnTo>
                    <a:lnTo>
                      <a:pt x="90" y="88"/>
                    </a:lnTo>
                    <a:lnTo>
                      <a:pt x="92" y="80"/>
                    </a:lnTo>
                    <a:lnTo>
                      <a:pt x="117" y="101"/>
                    </a:lnTo>
                    <a:lnTo>
                      <a:pt x="137" y="124"/>
                    </a:lnTo>
                    <a:lnTo>
                      <a:pt x="127" y="103"/>
                    </a:lnTo>
                    <a:lnTo>
                      <a:pt x="145" y="123"/>
                    </a:lnTo>
                    <a:lnTo>
                      <a:pt x="138" y="105"/>
                    </a:lnTo>
                    <a:lnTo>
                      <a:pt x="132" y="92"/>
                    </a:lnTo>
                    <a:lnTo>
                      <a:pt x="119" y="72"/>
                    </a:lnTo>
                    <a:lnTo>
                      <a:pt x="100" y="48"/>
                    </a:lnTo>
                    <a:lnTo>
                      <a:pt x="83" y="27"/>
                    </a:lnTo>
                    <a:lnTo>
                      <a:pt x="71" y="20"/>
                    </a:lnTo>
                    <a:lnTo>
                      <a:pt x="80" y="38"/>
                    </a:lnTo>
                    <a:lnTo>
                      <a:pt x="60" y="23"/>
                    </a:lnTo>
                    <a:lnTo>
                      <a:pt x="67" y="36"/>
                    </a:lnTo>
                    <a:lnTo>
                      <a:pt x="42" y="18"/>
                    </a:lnTo>
                    <a:lnTo>
                      <a:pt x="26" y="8"/>
                    </a:lnTo>
                    <a:lnTo>
                      <a:pt x="1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57" name="Freeform 222"/>
              <p:cNvSpPr>
                <a:spLocks/>
              </p:cNvSpPr>
              <p:nvPr/>
            </p:nvSpPr>
            <p:spPr bwMode="auto">
              <a:xfrm>
                <a:off x="3961" y="2551"/>
                <a:ext cx="7" cy="5"/>
              </a:xfrm>
              <a:custGeom>
                <a:avLst/>
                <a:gdLst>
                  <a:gd name="T0" fmla="*/ 0 w 41"/>
                  <a:gd name="T1" fmla="*/ 0 h 26"/>
                  <a:gd name="T2" fmla="*/ 12 w 41"/>
                  <a:gd name="T3" fmla="*/ 15 h 26"/>
                  <a:gd name="T4" fmla="*/ 25 w 41"/>
                  <a:gd name="T5" fmla="*/ 24 h 26"/>
                  <a:gd name="T6" fmla="*/ 41 w 41"/>
                  <a:gd name="T7" fmla="*/ 26 h 26"/>
                  <a:gd name="T8" fmla="*/ 23 w 41"/>
                  <a:gd name="T9" fmla="*/ 13 h 26"/>
                  <a:gd name="T10" fmla="*/ 0 w 41"/>
                  <a:gd name="T11" fmla="*/ 0 h 26"/>
                  <a:gd name="T12" fmla="*/ 0 w 41"/>
                  <a:gd name="T13" fmla="*/ 0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"/>
                  <a:gd name="T22" fmla="*/ 0 h 26"/>
                  <a:gd name="T23" fmla="*/ 41 w 41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" h="26">
                    <a:moveTo>
                      <a:pt x="0" y="0"/>
                    </a:moveTo>
                    <a:lnTo>
                      <a:pt x="12" y="15"/>
                    </a:lnTo>
                    <a:lnTo>
                      <a:pt x="25" y="24"/>
                    </a:lnTo>
                    <a:lnTo>
                      <a:pt x="41" y="26"/>
                    </a:lnTo>
                    <a:lnTo>
                      <a:pt x="23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58" name="Freeform 223"/>
              <p:cNvSpPr>
                <a:spLocks/>
              </p:cNvSpPr>
              <p:nvPr/>
            </p:nvSpPr>
            <p:spPr bwMode="auto">
              <a:xfrm>
                <a:off x="3845" y="2642"/>
                <a:ext cx="3" cy="13"/>
              </a:xfrm>
              <a:custGeom>
                <a:avLst/>
                <a:gdLst>
                  <a:gd name="T0" fmla="*/ 8 w 19"/>
                  <a:gd name="T1" fmla="*/ 82 h 82"/>
                  <a:gd name="T2" fmla="*/ 1 w 19"/>
                  <a:gd name="T3" fmla="*/ 76 h 82"/>
                  <a:gd name="T4" fmla="*/ 0 w 19"/>
                  <a:gd name="T5" fmla="*/ 62 h 82"/>
                  <a:gd name="T6" fmla="*/ 4 w 19"/>
                  <a:gd name="T7" fmla="*/ 41 h 82"/>
                  <a:gd name="T8" fmla="*/ 9 w 19"/>
                  <a:gd name="T9" fmla="*/ 16 h 82"/>
                  <a:gd name="T10" fmla="*/ 19 w 19"/>
                  <a:gd name="T11" fmla="*/ 0 h 82"/>
                  <a:gd name="T12" fmla="*/ 13 w 19"/>
                  <a:gd name="T13" fmla="*/ 22 h 82"/>
                  <a:gd name="T14" fmla="*/ 13 w 19"/>
                  <a:gd name="T15" fmla="*/ 43 h 82"/>
                  <a:gd name="T16" fmla="*/ 8 w 19"/>
                  <a:gd name="T17" fmla="*/ 82 h 82"/>
                  <a:gd name="T18" fmla="*/ 8 w 19"/>
                  <a:gd name="T19" fmla="*/ 82 h 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82"/>
                  <a:gd name="T32" fmla="*/ 19 w 19"/>
                  <a:gd name="T33" fmla="*/ 82 h 8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82">
                    <a:moveTo>
                      <a:pt x="8" y="82"/>
                    </a:moveTo>
                    <a:lnTo>
                      <a:pt x="1" y="76"/>
                    </a:lnTo>
                    <a:lnTo>
                      <a:pt x="0" y="62"/>
                    </a:lnTo>
                    <a:lnTo>
                      <a:pt x="4" y="41"/>
                    </a:lnTo>
                    <a:lnTo>
                      <a:pt x="9" y="16"/>
                    </a:lnTo>
                    <a:lnTo>
                      <a:pt x="19" y="0"/>
                    </a:lnTo>
                    <a:lnTo>
                      <a:pt x="13" y="22"/>
                    </a:lnTo>
                    <a:lnTo>
                      <a:pt x="13" y="43"/>
                    </a:lnTo>
                    <a:lnTo>
                      <a:pt x="8" y="82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59" name="Freeform 224"/>
              <p:cNvSpPr>
                <a:spLocks/>
              </p:cNvSpPr>
              <p:nvPr/>
            </p:nvSpPr>
            <p:spPr bwMode="auto">
              <a:xfrm>
                <a:off x="3842" y="2647"/>
                <a:ext cx="2" cy="10"/>
              </a:xfrm>
              <a:custGeom>
                <a:avLst/>
                <a:gdLst>
                  <a:gd name="T0" fmla="*/ 12 w 12"/>
                  <a:gd name="T1" fmla="*/ 0 h 60"/>
                  <a:gd name="T2" fmla="*/ 2 w 12"/>
                  <a:gd name="T3" fmla="*/ 22 h 60"/>
                  <a:gd name="T4" fmla="*/ 0 w 12"/>
                  <a:gd name="T5" fmla="*/ 38 h 60"/>
                  <a:gd name="T6" fmla="*/ 2 w 12"/>
                  <a:gd name="T7" fmla="*/ 48 h 60"/>
                  <a:gd name="T8" fmla="*/ 6 w 12"/>
                  <a:gd name="T9" fmla="*/ 60 h 60"/>
                  <a:gd name="T10" fmla="*/ 10 w 12"/>
                  <a:gd name="T11" fmla="*/ 59 h 60"/>
                  <a:gd name="T12" fmla="*/ 9 w 12"/>
                  <a:gd name="T13" fmla="*/ 33 h 60"/>
                  <a:gd name="T14" fmla="*/ 12 w 12"/>
                  <a:gd name="T15" fmla="*/ 0 h 60"/>
                  <a:gd name="T16" fmla="*/ 12 w 12"/>
                  <a:gd name="T17" fmla="*/ 0 h 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0"/>
                  <a:gd name="T29" fmla="*/ 12 w 12"/>
                  <a:gd name="T30" fmla="*/ 60 h 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0">
                    <a:moveTo>
                      <a:pt x="12" y="0"/>
                    </a:moveTo>
                    <a:lnTo>
                      <a:pt x="2" y="22"/>
                    </a:lnTo>
                    <a:lnTo>
                      <a:pt x="0" y="38"/>
                    </a:lnTo>
                    <a:lnTo>
                      <a:pt x="2" y="48"/>
                    </a:lnTo>
                    <a:lnTo>
                      <a:pt x="6" y="60"/>
                    </a:lnTo>
                    <a:lnTo>
                      <a:pt x="10" y="59"/>
                    </a:lnTo>
                    <a:lnTo>
                      <a:pt x="9" y="3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60" name="Freeform 225"/>
              <p:cNvSpPr>
                <a:spLocks/>
              </p:cNvSpPr>
              <p:nvPr/>
            </p:nvSpPr>
            <p:spPr bwMode="auto">
              <a:xfrm>
                <a:off x="3848" y="2639"/>
                <a:ext cx="4" cy="15"/>
              </a:xfrm>
              <a:custGeom>
                <a:avLst/>
                <a:gdLst>
                  <a:gd name="T0" fmla="*/ 14 w 24"/>
                  <a:gd name="T1" fmla="*/ 8 h 87"/>
                  <a:gd name="T2" fmla="*/ 3 w 24"/>
                  <a:gd name="T3" fmla="*/ 29 h 87"/>
                  <a:gd name="T4" fmla="*/ 0 w 24"/>
                  <a:gd name="T5" fmla="*/ 49 h 87"/>
                  <a:gd name="T6" fmla="*/ 2 w 24"/>
                  <a:gd name="T7" fmla="*/ 64 h 87"/>
                  <a:gd name="T8" fmla="*/ 8 w 24"/>
                  <a:gd name="T9" fmla="*/ 81 h 87"/>
                  <a:gd name="T10" fmla="*/ 9 w 24"/>
                  <a:gd name="T11" fmla="*/ 87 h 87"/>
                  <a:gd name="T12" fmla="*/ 16 w 24"/>
                  <a:gd name="T13" fmla="*/ 86 h 87"/>
                  <a:gd name="T14" fmla="*/ 16 w 24"/>
                  <a:gd name="T15" fmla="*/ 76 h 87"/>
                  <a:gd name="T16" fmla="*/ 11 w 24"/>
                  <a:gd name="T17" fmla="*/ 50 h 87"/>
                  <a:gd name="T18" fmla="*/ 13 w 24"/>
                  <a:gd name="T19" fmla="*/ 28 h 87"/>
                  <a:gd name="T20" fmla="*/ 20 w 24"/>
                  <a:gd name="T21" fmla="*/ 14 h 87"/>
                  <a:gd name="T22" fmla="*/ 24 w 24"/>
                  <a:gd name="T23" fmla="*/ 0 h 87"/>
                  <a:gd name="T24" fmla="*/ 14 w 24"/>
                  <a:gd name="T25" fmla="*/ 8 h 87"/>
                  <a:gd name="T26" fmla="*/ 14 w 24"/>
                  <a:gd name="T27" fmla="*/ 8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"/>
                  <a:gd name="T43" fmla="*/ 0 h 87"/>
                  <a:gd name="T44" fmla="*/ 24 w 24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" h="87">
                    <a:moveTo>
                      <a:pt x="14" y="8"/>
                    </a:moveTo>
                    <a:lnTo>
                      <a:pt x="3" y="29"/>
                    </a:lnTo>
                    <a:lnTo>
                      <a:pt x="0" y="49"/>
                    </a:lnTo>
                    <a:lnTo>
                      <a:pt x="2" y="64"/>
                    </a:lnTo>
                    <a:lnTo>
                      <a:pt x="8" y="81"/>
                    </a:lnTo>
                    <a:lnTo>
                      <a:pt x="9" y="87"/>
                    </a:lnTo>
                    <a:lnTo>
                      <a:pt x="16" y="86"/>
                    </a:lnTo>
                    <a:lnTo>
                      <a:pt x="16" y="76"/>
                    </a:lnTo>
                    <a:lnTo>
                      <a:pt x="11" y="50"/>
                    </a:lnTo>
                    <a:lnTo>
                      <a:pt x="13" y="28"/>
                    </a:lnTo>
                    <a:lnTo>
                      <a:pt x="20" y="14"/>
                    </a:lnTo>
                    <a:lnTo>
                      <a:pt x="24" y="0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61" name="Freeform 226"/>
              <p:cNvSpPr>
                <a:spLocks/>
              </p:cNvSpPr>
              <p:nvPr/>
            </p:nvSpPr>
            <p:spPr bwMode="auto">
              <a:xfrm>
                <a:off x="3852" y="2638"/>
                <a:ext cx="3" cy="14"/>
              </a:xfrm>
              <a:custGeom>
                <a:avLst/>
                <a:gdLst>
                  <a:gd name="T0" fmla="*/ 14 w 22"/>
                  <a:gd name="T1" fmla="*/ 0 h 82"/>
                  <a:gd name="T2" fmla="*/ 8 w 22"/>
                  <a:gd name="T3" fmla="*/ 8 h 82"/>
                  <a:gd name="T4" fmla="*/ 0 w 22"/>
                  <a:gd name="T5" fmla="*/ 27 h 82"/>
                  <a:gd name="T6" fmla="*/ 0 w 22"/>
                  <a:gd name="T7" fmla="*/ 45 h 82"/>
                  <a:gd name="T8" fmla="*/ 5 w 22"/>
                  <a:gd name="T9" fmla="*/ 59 h 82"/>
                  <a:gd name="T10" fmla="*/ 10 w 22"/>
                  <a:gd name="T11" fmla="*/ 71 h 82"/>
                  <a:gd name="T12" fmla="*/ 9 w 22"/>
                  <a:gd name="T13" fmla="*/ 77 h 82"/>
                  <a:gd name="T14" fmla="*/ 15 w 22"/>
                  <a:gd name="T15" fmla="*/ 82 h 82"/>
                  <a:gd name="T16" fmla="*/ 22 w 22"/>
                  <a:gd name="T17" fmla="*/ 77 h 82"/>
                  <a:gd name="T18" fmla="*/ 14 w 22"/>
                  <a:gd name="T19" fmla="*/ 52 h 82"/>
                  <a:gd name="T20" fmla="*/ 13 w 22"/>
                  <a:gd name="T21" fmla="*/ 26 h 82"/>
                  <a:gd name="T22" fmla="*/ 20 w 22"/>
                  <a:gd name="T23" fmla="*/ 5 h 82"/>
                  <a:gd name="T24" fmla="*/ 14 w 22"/>
                  <a:gd name="T25" fmla="*/ 0 h 82"/>
                  <a:gd name="T26" fmla="*/ 14 w 22"/>
                  <a:gd name="T27" fmla="*/ 0 h 8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"/>
                  <a:gd name="T43" fmla="*/ 0 h 82"/>
                  <a:gd name="T44" fmla="*/ 22 w 22"/>
                  <a:gd name="T45" fmla="*/ 82 h 8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" h="82">
                    <a:moveTo>
                      <a:pt x="14" y="0"/>
                    </a:moveTo>
                    <a:lnTo>
                      <a:pt x="8" y="8"/>
                    </a:lnTo>
                    <a:lnTo>
                      <a:pt x="0" y="27"/>
                    </a:lnTo>
                    <a:lnTo>
                      <a:pt x="0" y="45"/>
                    </a:lnTo>
                    <a:lnTo>
                      <a:pt x="5" y="59"/>
                    </a:lnTo>
                    <a:lnTo>
                      <a:pt x="10" y="71"/>
                    </a:lnTo>
                    <a:lnTo>
                      <a:pt x="9" y="77"/>
                    </a:lnTo>
                    <a:lnTo>
                      <a:pt x="15" y="82"/>
                    </a:lnTo>
                    <a:lnTo>
                      <a:pt x="22" y="77"/>
                    </a:lnTo>
                    <a:lnTo>
                      <a:pt x="14" y="52"/>
                    </a:lnTo>
                    <a:lnTo>
                      <a:pt x="13" y="26"/>
                    </a:lnTo>
                    <a:lnTo>
                      <a:pt x="20" y="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62" name="Freeform 227"/>
              <p:cNvSpPr>
                <a:spLocks/>
              </p:cNvSpPr>
              <p:nvPr/>
            </p:nvSpPr>
            <p:spPr bwMode="auto">
              <a:xfrm>
                <a:off x="3857" y="2646"/>
                <a:ext cx="5" cy="8"/>
              </a:xfrm>
              <a:custGeom>
                <a:avLst/>
                <a:gdLst>
                  <a:gd name="T0" fmla="*/ 28 w 28"/>
                  <a:gd name="T1" fmla="*/ 1 h 47"/>
                  <a:gd name="T2" fmla="*/ 26 w 28"/>
                  <a:gd name="T3" fmla="*/ 17 h 47"/>
                  <a:gd name="T4" fmla="*/ 20 w 28"/>
                  <a:gd name="T5" fmla="*/ 29 h 47"/>
                  <a:gd name="T6" fmla="*/ 2 w 28"/>
                  <a:gd name="T7" fmla="*/ 47 h 47"/>
                  <a:gd name="T8" fmla="*/ 0 w 28"/>
                  <a:gd name="T9" fmla="*/ 36 h 47"/>
                  <a:gd name="T10" fmla="*/ 4 w 28"/>
                  <a:gd name="T11" fmla="*/ 20 h 47"/>
                  <a:gd name="T12" fmla="*/ 15 w 28"/>
                  <a:gd name="T13" fmla="*/ 14 h 47"/>
                  <a:gd name="T14" fmla="*/ 19 w 28"/>
                  <a:gd name="T15" fmla="*/ 0 h 47"/>
                  <a:gd name="T16" fmla="*/ 28 w 28"/>
                  <a:gd name="T17" fmla="*/ 1 h 47"/>
                  <a:gd name="T18" fmla="*/ 28 w 28"/>
                  <a:gd name="T19" fmla="*/ 1 h 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47"/>
                  <a:gd name="T32" fmla="*/ 28 w 28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47">
                    <a:moveTo>
                      <a:pt x="28" y="1"/>
                    </a:moveTo>
                    <a:lnTo>
                      <a:pt x="26" y="17"/>
                    </a:lnTo>
                    <a:lnTo>
                      <a:pt x="20" y="29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4" y="20"/>
                    </a:lnTo>
                    <a:lnTo>
                      <a:pt x="15" y="14"/>
                    </a:lnTo>
                    <a:lnTo>
                      <a:pt x="19" y="0"/>
                    </a:lnTo>
                    <a:lnTo>
                      <a:pt x="28" y="1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63" name="Freeform 228"/>
              <p:cNvSpPr>
                <a:spLocks/>
              </p:cNvSpPr>
              <p:nvPr/>
            </p:nvSpPr>
            <p:spPr bwMode="auto">
              <a:xfrm>
                <a:off x="3857" y="2645"/>
                <a:ext cx="7" cy="10"/>
              </a:xfrm>
              <a:custGeom>
                <a:avLst/>
                <a:gdLst>
                  <a:gd name="T0" fmla="*/ 43 w 43"/>
                  <a:gd name="T1" fmla="*/ 9 h 64"/>
                  <a:gd name="T2" fmla="*/ 43 w 43"/>
                  <a:gd name="T3" fmla="*/ 29 h 64"/>
                  <a:gd name="T4" fmla="*/ 35 w 43"/>
                  <a:gd name="T5" fmla="*/ 44 h 64"/>
                  <a:gd name="T6" fmla="*/ 26 w 43"/>
                  <a:gd name="T7" fmla="*/ 55 h 64"/>
                  <a:gd name="T8" fmla="*/ 16 w 43"/>
                  <a:gd name="T9" fmla="*/ 64 h 64"/>
                  <a:gd name="T10" fmla="*/ 6 w 43"/>
                  <a:gd name="T11" fmla="*/ 64 h 64"/>
                  <a:gd name="T12" fmla="*/ 0 w 43"/>
                  <a:gd name="T13" fmla="*/ 52 h 64"/>
                  <a:gd name="T14" fmla="*/ 5 w 43"/>
                  <a:gd name="T15" fmla="*/ 41 h 64"/>
                  <a:gd name="T16" fmla="*/ 6 w 43"/>
                  <a:gd name="T17" fmla="*/ 51 h 64"/>
                  <a:gd name="T18" fmla="*/ 12 w 43"/>
                  <a:gd name="T19" fmla="*/ 55 h 64"/>
                  <a:gd name="T20" fmla="*/ 19 w 43"/>
                  <a:gd name="T21" fmla="*/ 50 h 64"/>
                  <a:gd name="T22" fmla="*/ 27 w 43"/>
                  <a:gd name="T23" fmla="*/ 40 h 64"/>
                  <a:gd name="T24" fmla="*/ 35 w 43"/>
                  <a:gd name="T25" fmla="*/ 29 h 64"/>
                  <a:gd name="T26" fmla="*/ 35 w 43"/>
                  <a:gd name="T27" fmla="*/ 21 h 64"/>
                  <a:gd name="T28" fmla="*/ 35 w 43"/>
                  <a:gd name="T29" fmla="*/ 8 h 64"/>
                  <a:gd name="T30" fmla="*/ 40 w 43"/>
                  <a:gd name="T31" fmla="*/ 0 h 64"/>
                  <a:gd name="T32" fmla="*/ 43 w 43"/>
                  <a:gd name="T33" fmla="*/ 9 h 64"/>
                  <a:gd name="T34" fmla="*/ 43 w 43"/>
                  <a:gd name="T35" fmla="*/ 9 h 6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"/>
                  <a:gd name="T55" fmla="*/ 0 h 64"/>
                  <a:gd name="T56" fmla="*/ 43 w 43"/>
                  <a:gd name="T57" fmla="*/ 64 h 6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" h="64">
                    <a:moveTo>
                      <a:pt x="43" y="9"/>
                    </a:moveTo>
                    <a:lnTo>
                      <a:pt x="43" y="29"/>
                    </a:lnTo>
                    <a:lnTo>
                      <a:pt x="35" y="44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6" y="64"/>
                    </a:lnTo>
                    <a:lnTo>
                      <a:pt x="0" y="52"/>
                    </a:lnTo>
                    <a:lnTo>
                      <a:pt x="5" y="41"/>
                    </a:lnTo>
                    <a:lnTo>
                      <a:pt x="6" y="51"/>
                    </a:lnTo>
                    <a:lnTo>
                      <a:pt x="12" y="55"/>
                    </a:lnTo>
                    <a:lnTo>
                      <a:pt x="19" y="50"/>
                    </a:lnTo>
                    <a:lnTo>
                      <a:pt x="27" y="40"/>
                    </a:lnTo>
                    <a:lnTo>
                      <a:pt x="35" y="29"/>
                    </a:lnTo>
                    <a:lnTo>
                      <a:pt x="35" y="21"/>
                    </a:lnTo>
                    <a:lnTo>
                      <a:pt x="35" y="8"/>
                    </a:lnTo>
                    <a:lnTo>
                      <a:pt x="40" y="0"/>
                    </a:lnTo>
                    <a:lnTo>
                      <a:pt x="43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64" name="Freeform 229"/>
              <p:cNvSpPr>
                <a:spLocks/>
              </p:cNvSpPr>
              <p:nvPr/>
            </p:nvSpPr>
            <p:spPr bwMode="auto">
              <a:xfrm>
                <a:off x="3847" y="2646"/>
                <a:ext cx="14" cy="14"/>
              </a:xfrm>
              <a:custGeom>
                <a:avLst/>
                <a:gdLst>
                  <a:gd name="T0" fmla="*/ 0 w 84"/>
                  <a:gd name="T1" fmla="*/ 63 h 83"/>
                  <a:gd name="T2" fmla="*/ 11 w 84"/>
                  <a:gd name="T3" fmla="*/ 76 h 83"/>
                  <a:gd name="T4" fmla="*/ 19 w 84"/>
                  <a:gd name="T5" fmla="*/ 81 h 83"/>
                  <a:gd name="T6" fmla="*/ 26 w 84"/>
                  <a:gd name="T7" fmla="*/ 83 h 83"/>
                  <a:gd name="T8" fmla="*/ 35 w 84"/>
                  <a:gd name="T9" fmla="*/ 82 h 83"/>
                  <a:gd name="T10" fmla="*/ 42 w 84"/>
                  <a:gd name="T11" fmla="*/ 78 h 83"/>
                  <a:gd name="T12" fmla="*/ 41 w 84"/>
                  <a:gd name="T13" fmla="*/ 74 h 83"/>
                  <a:gd name="T14" fmla="*/ 40 w 84"/>
                  <a:gd name="T15" fmla="*/ 67 h 83"/>
                  <a:gd name="T16" fmla="*/ 62 w 84"/>
                  <a:gd name="T17" fmla="*/ 47 h 83"/>
                  <a:gd name="T18" fmla="*/ 64 w 84"/>
                  <a:gd name="T19" fmla="*/ 36 h 83"/>
                  <a:gd name="T20" fmla="*/ 68 w 84"/>
                  <a:gd name="T21" fmla="*/ 24 h 83"/>
                  <a:gd name="T22" fmla="*/ 81 w 84"/>
                  <a:gd name="T23" fmla="*/ 16 h 83"/>
                  <a:gd name="T24" fmla="*/ 84 w 84"/>
                  <a:gd name="T25" fmla="*/ 2 h 83"/>
                  <a:gd name="T26" fmla="*/ 80 w 84"/>
                  <a:gd name="T27" fmla="*/ 0 h 83"/>
                  <a:gd name="T28" fmla="*/ 60 w 84"/>
                  <a:gd name="T29" fmla="*/ 28 h 83"/>
                  <a:gd name="T30" fmla="*/ 52 w 84"/>
                  <a:gd name="T31" fmla="*/ 48 h 83"/>
                  <a:gd name="T32" fmla="*/ 38 w 84"/>
                  <a:gd name="T33" fmla="*/ 58 h 83"/>
                  <a:gd name="T34" fmla="*/ 28 w 84"/>
                  <a:gd name="T35" fmla="*/ 60 h 83"/>
                  <a:gd name="T36" fmla="*/ 21 w 84"/>
                  <a:gd name="T37" fmla="*/ 66 h 83"/>
                  <a:gd name="T38" fmla="*/ 14 w 84"/>
                  <a:gd name="T39" fmla="*/ 64 h 83"/>
                  <a:gd name="T40" fmla="*/ 2 w 84"/>
                  <a:gd name="T41" fmla="*/ 57 h 83"/>
                  <a:gd name="T42" fmla="*/ 0 w 84"/>
                  <a:gd name="T43" fmla="*/ 63 h 83"/>
                  <a:gd name="T44" fmla="*/ 0 w 84"/>
                  <a:gd name="T45" fmla="*/ 63 h 8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4"/>
                  <a:gd name="T70" fmla="*/ 0 h 83"/>
                  <a:gd name="T71" fmla="*/ 84 w 84"/>
                  <a:gd name="T72" fmla="*/ 83 h 8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4" h="83">
                    <a:moveTo>
                      <a:pt x="0" y="63"/>
                    </a:moveTo>
                    <a:lnTo>
                      <a:pt x="11" y="76"/>
                    </a:lnTo>
                    <a:lnTo>
                      <a:pt x="19" y="81"/>
                    </a:lnTo>
                    <a:lnTo>
                      <a:pt x="26" y="83"/>
                    </a:lnTo>
                    <a:lnTo>
                      <a:pt x="35" y="82"/>
                    </a:lnTo>
                    <a:lnTo>
                      <a:pt x="42" y="78"/>
                    </a:lnTo>
                    <a:lnTo>
                      <a:pt x="41" y="74"/>
                    </a:lnTo>
                    <a:lnTo>
                      <a:pt x="40" y="67"/>
                    </a:lnTo>
                    <a:lnTo>
                      <a:pt x="62" y="47"/>
                    </a:lnTo>
                    <a:lnTo>
                      <a:pt x="64" y="36"/>
                    </a:lnTo>
                    <a:lnTo>
                      <a:pt x="68" y="24"/>
                    </a:lnTo>
                    <a:lnTo>
                      <a:pt x="81" y="16"/>
                    </a:lnTo>
                    <a:lnTo>
                      <a:pt x="84" y="2"/>
                    </a:lnTo>
                    <a:lnTo>
                      <a:pt x="80" y="0"/>
                    </a:lnTo>
                    <a:lnTo>
                      <a:pt x="60" y="28"/>
                    </a:lnTo>
                    <a:lnTo>
                      <a:pt x="52" y="48"/>
                    </a:lnTo>
                    <a:lnTo>
                      <a:pt x="38" y="58"/>
                    </a:lnTo>
                    <a:lnTo>
                      <a:pt x="28" y="60"/>
                    </a:lnTo>
                    <a:lnTo>
                      <a:pt x="21" y="66"/>
                    </a:lnTo>
                    <a:lnTo>
                      <a:pt x="14" y="64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65" name="Freeform 230"/>
              <p:cNvSpPr>
                <a:spLocks/>
              </p:cNvSpPr>
              <p:nvPr/>
            </p:nvSpPr>
            <p:spPr bwMode="auto">
              <a:xfrm>
                <a:off x="3853" y="2641"/>
                <a:ext cx="5" cy="13"/>
              </a:xfrm>
              <a:custGeom>
                <a:avLst/>
                <a:gdLst>
                  <a:gd name="T0" fmla="*/ 14 w 32"/>
                  <a:gd name="T1" fmla="*/ 0 h 80"/>
                  <a:gd name="T2" fmla="*/ 7 w 32"/>
                  <a:gd name="T3" fmla="*/ 13 h 80"/>
                  <a:gd name="T4" fmla="*/ 6 w 32"/>
                  <a:gd name="T5" fmla="*/ 24 h 80"/>
                  <a:gd name="T6" fmla="*/ 6 w 32"/>
                  <a:gd name="T7" fmla="*/ 34 h 80"/>
                  <a:gd name="T8" fmla="*/ 9 w 32"/>
                  <a:gd name="T9" fmla="*/ 44 h 80"/>
                  <a:gd name="T10" fmla="*/ 14 w 32"/>
                  <a:gd name="T11" fmla="*/ 55 h 80"/>
                  <a:gd name="T12" fmla="*/ 14 w 32"/>
                  <a:gd name="T13" fmla="*/ 63 h 80"/>
                  <a:gd name="T14" fmla="*/ 13 w 32"/>
                  <a:gd name="T15" fmla="*/ 68 h 80"/>
                  <a:gd name="T16" fmla="*/ 7 w 32"/>
                  <a:gd name="T17" fmla="*/ 73 h 80"/>
                  <a:gd name="T18" fmla="*/ 0 w 32"/>
                  <a:gd name="T19" fmla="*/ 67 h 80"/>
                  <a:gd name="T20" fmla="*/ 2 w 32"/>
                  <a:gd name="T21" fmla="*/ 76 h 80"/>
                  <a:gd name="T22" fmla="*/ 10 w 32"/>
                  <a:gd name="T23" fmla="*/ 80 h 80"/>
                  <a:gd name="T24" fmla="*/ 17 w 32"/>
                  <a:gd name="T25" fmla="*/ 74 h 80"/>
                  <a:gd name="T26" fmla="*/ 21 w 32"/>
                  <a:gd name="T27" fmla="*/ 65 h 80"/>
                  <a:gd name="T28" fmla="*/ 21 w 32"/>
                  <a:gd name="T29" fmla="*/ 50 h 80"/>
                  <a:gd name="T30" fmla="*/ 17 w 32"/>
                  <a:gd name="T31" fmla="*/ 34 h 80"/>
                  <a:gd name="T32" fmla="*/ 17 w 32"/>
                  <a:gd name="T33" fmla="*/ 24 h 80"/>
                  <a:gd name="T34" fmla="*/ 21 w 32"/>
                  <a:gd name="T35" fmla="*/ 32 h 80"/>
                  <a:gd name="T36" fmla="*/ 29 w 32"/>
                  <a:gd name="T37" fmla="*/ 24 h 80"/>
                  <a:gd name="T38" fmla="*/ 32 w 32"/>
                  <a:gd name="T39" fmla="*/ 13 h 80"/>
                  <a:gd name="T40" fmla="*/ 31 w 32"/>
                  <a:gd name="T41" fmla="*/ 3 h 80"/>
                  <a:gd name="T42" fmla="*/ 21 w 32"/>
                  <a:gd name="T43" fmla="*/ 3 h 80"/>
                  <a:gd name="T44" fmla="*/ 14 w 32"/>
                  <a:gd name="T45" fmla="*/ 0 h 80"/>
                  <a:gd name="T46" fmla="*/ 14 w 32"/>
                  <a:gd name="T47" fmla="*/ 0 h 8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2"/>
                  <a:gd name="T73" fmla="*/ 0 h 80"/>
                  <a:gd name="T74" fmla="*/ 32 w 32"/>
                  <a:gd name="T75" fmla="*/ 80 h 8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2" h="80">
                    <a:moveTo>
                      <a:pt x="14" y="0"/>
                    </a:moveTo>
                    <a:lnTo>
                      <a:pt x="7" y="13"/>
                    </a:lnTo>
                    <a:lnTo>
                      <a:pt x="6" y="24"/>
                    </a:lnTo>
                    <a:lnTo>
                      <a:pt x="6" y="34"/>
                    </a:lnTo>
                    <a:lnTo>
                      <a:pt x="9" y="44"/>
                    </a:lnTo>
                    <a:lnTo>
                      <a:pt x="14" y="55"/>
                    </a:lnTo>
                    <a:lnTo>
                      <a:pt x="14" y="63"/>
                    </a:lnTo>
                    <a:lnTo>
                      <a:pt x="13" y="68"/>
                    </a:lnTo>
                    <a:lnTo>
                      <a:pt x="7" y="73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10" y="80"/>
                    </a:lnTo>
                    <a:lnTo>
                      <a:pt x="17" y="74"/>
                    </a:lnTo>
                    <a:lnTo>
                      <a:pt x="21" y="65"/>
                    </a:lnTo>
                    <a:lnTo>
                      <a:pt x="21" y="50"/>
                    </a:lnTo>
                    <a:lnTo>
                      <a:pt x="17" y="34"/>
                    </a:lnTo>
                    <a:lnTo>
                      <a:pt x="17" y="24"/>
                    </a:lnTo>
                    <a:lnTo>
                      <a:pt x="21" y="32"/>
                    </a:lnTo>
                    <a:lnTo>
                      <a:pt x="29" y="24"/>
                    </a:lnTo>
                    <a:lnTo>
                      <a:pt x="32" y="13"/>
                    </a:lnTo>
                    <a:lnTo>
                      <a:pt x="31" y="3"/>
                    </a:lnTo>
                    <a:lnTo>
                      <a:pt x="21" y="3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66" name="Freeform 231"/>
              <p:cNvSpPr>
                <a:spLocks/>
              </p:cNvSpPr>
              <p:nvPr/>
            </p:nvSpPr>
            <p:spPr bwMode="auto">
              <a:xfrm>
                <a:off x="3847" y="2643"/>
                <a:ext cx="5" cy="14"/>
              </a:xfrm>
              <a:custGeom>
                <a:avLst/>
                <a:gdLst>
                  <a:gd name="T0" fmla="*/ 23 w 32"/>
                  <a:gd name="T1" fmla="*/ 0 h 85"/>
                  <a:gd name="T2" fmla="*/ 20 w 32"/>
                  <a:gd name="T3" fmla="*/ 11 h 85"/>
                  <a:gd name="T4" fmla="*/ 19 w 32"/>
                  <a:gd name="T5" fmla="*/ 24 h 85"/>
                  <a:gd name="T6" fmla="*/ 19 w 32"/>
                  <a:gd name="T7" fmla="*/ 39 h 85"/>
                  <a:gd name="T8" fmla="*/ 20 w 32"/>
                  <a:gd name="T9" fmla="*/ 50 h 85"/>
                  <a:gd name="T10" fmla="*/ 23 w 32"/>
                  <a:gd name="T11" fmla="*/ 58 h 85"/>
                  <a:gd name="T12" fmla="*/ 23 w 32"/>
                  <a:gd name="T13" fmla="*/ 65 h 85"/>
                  <a:gd name="T14" fmla="*/ 12 w 32"/>
                  <a:gd name="T15" fmla="*/ 70 h 85"/>
                  <a:gd name="T16" fmla="*/ 0 w 32"/>
                  <a:gd name="T17" fmla="*/ 45 h 85"/>
                  <a:gd name="T18" fmla="*/ 4 w 32"/>
                  <a:gd name="T19" fmla="*/ 63 h 85"/>
                  <a:gd name="T20" fmla="*/ 10 w 32"/>
                  <a:gd name="T21" fmla="*/ 78 h 85"/>
                  <a:gd name="T22" fmla="*/ 20 w 32"/>
                  <a:gd name="T23" fmla="*/ 85 h 85"/>
                  <a:gd name="T24" fmla="*/ 27 w 32"/>
                  <a:gd name="T25" fmla="*/ 78 h 85"/>
                  <a:gd name="T26" fmla="*/ 32 w 32"/>
                  <a:gd name="T27" fmla="*/ 67 h 85"/>
                  <a:gd name="T28" fmla="*/ 32 w 32"/>
                  <a:gd name="T29" fmla="*/ 53 h 85"/>
                  <a:gd name="T30" fmla="*/ 26 w 32"/>
                  <a:gd name="T31" fmla="*/ 27 h 85"/>
                  <a:gd name="T32" fmla="*/ 23 w 32"/>
                  <a:gd name="T33" fmla="*/ 0 h 85"/>
                  <a:gd name="T34" fmla="*/ 23 w 32"/>
                  <a:gd name="T35" fmla="*/ 0 h 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2"/>
                  <a:gd name="T55" fmla="*/ 0 h 85"/>
                  <a:gd name="T56" fmla="*/ 32 w 32"/>
                  <a:gd name="T57" fmla="*/ 85 h 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2" h="85">
                    <a:moveTo>
                      <a:pt x="23" y="0"/>
                    </a:moveTo>
                    <a:lnTo>
                      <a:pt x="20" y="11"/>
                    </a:lnTo>
                    <a:lnTo>
                      <a:pt x="19" y="24"/>
                    </a:lnTo>
                    <a:lnTo>
                      <a:pt x="19" y="39"/>
                    </a:lnTo>
                    <a:lnTo>
                      <a:pt x="20" y="50"/>
                    </a:lnTo>
                    <a:lnTo>
                      <a:pt x="23" y="58"/>
                    </a:lnTo>
                    <a:lnTo>
                      <a:pt x="23" y="65"/>
                    </a:lnTo>
                    <a:lnTo>
                      <a:pt x="12" y="70"/>
                    </a:lnTo>
                    <a:lnTo>
                      <a:pt x="0" y="45"/>
                    </a:lnTo>
                    <a:lnTo>
                      <a:pt x="4" y="63"/>
                    </a:lnTo>
                    <a:lnTo>
                      <a:pt x="10" y="78"/>
                    </a:lnTo>
                    <a:lnTo>
                      <a:pt x="20" y="85"/>
                    </a:lnTo>
                    <a:lnTo>
                      <a:pt x="27" y="78"/>
                    </a:lnTo>
                    <a:lnTo>
                      <a:pt x="32" y="67"/>
                    </a:lnTo>
                    <a:lnTo>
                      <a:pt x="32" y="53"/>
                    </a:lnTo>
                    <a:lnTo>
                      <a:pt x="26" y="2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67" name="Freeform 232"/>
              <p:cNvSpPr>
                <a:spLocks/>
              </p:cNvSpPr>
              <p:nvPr/>
            </p:nvSpPr>
            <p:spPr bwMode="auto">
              <a:xfrm>
                <a:off x="3843" y="2646"/>
                <a:ext cx="5" cy="11"/>
              </a:xfrm>
              <a:custGeom>
                <a:avLst/>
                <a:gdLst>
                  <a:gd name="T0" fmla="*/ 8 w 28"/>
                  <a:gd name="T1" fmla="*/ 0 h 69"/>
                  <a:gd name="T2" fmla="*/ 2 w 28"/>
                  <a:gd name="T3" fmla="*/ 17 h 69"/>
                  <a:gd name="T4" fmla="*/ 0 w 28"/>
                  <a:gd name="T5" fmla="*/ 29 h 69"/>
                  <a:gd name="T6" fmla="*/ 0 w 28"/>
                  <a:gd name="T7" fmla="*/ 43 h 69"/>
                  <a:gd name="T8" fmla="*/ 0 w 28"/>
                  <a:gd name="T9" fmla="*/ 54 h 69"/>
                  <a:gd name="T10" fmla="*/ 3 w 28"/>
                  <a:gd name="T11" fmla="*/ 63 h 69"/>
                  <a:gd name="T12" fmla="*/ 8 w 28"/>
                  <a:gd name="T13" fmla="*/ 67 h 69"/>
                  <a:gd name="T14" fmla="*/ 16 w 28"/>
                  <a:gd name="T15" fmla="*/ 69 h 69"/>
                  <a:gd name="T16" fmla="*/ 22 w 28"/>
                  <a:gd name="T17" fmla="*/ 66 h 69"/>
                  <a:gd name="T18" fmla="*/ 27 w 28"/>
                  <a:gd name="T19" fmla="*/ 62 h 69"/>
                  <a:gd name="T20" fmla="*/ 28 w 28"/>
                  <a:gd name="T21" fmla="*/ 52 h 69"/>
                  <a:gd name="T22" fmla="*/ 26 w 28"/>
                  <a:gd name="T23" fmla="*/ 41 h 69"/>
                  <a:gd name="T24" fmla="*/ 22 w 28"/>
                  <a:gd name="T25" fmla="*/ 27 h 69"/>
                  <a:gd name="T26" fmla="*/ 21 w 28"/>
                  <a:gd name="T27" fmla="*/ 36 h 69"/>
                  <a:gd name="T28" fmla="*/ 19 w 28"/>
                  <a:gd name="T29" fmla="*/ 49 h 69"/>
                  <a:gd name="T30" fmla="*/ 19 w 28"/>
                  <a:gd name="T31" fmla="*/ 58 h 69"/>
                  <a:gd name="T32" fmla="*/ 16 w 28"/>
                  <a:gd name="T33" fmla="*/ 61 h 69"/>
                  <a:gd name="T34" fmla="*/ 9 w 28"/>
                  <a:gd name="T35" fmla="*/ 60 h 69"/>
                  <a:gd name="T36" fmla="*/ 5 w 28"/>
                  <a:gd name="T37" fmla="*/ 54 h 69"/>
                  <a:gd name="T38" fmla="*/ 4 w 28"/>
                  <a:gd name="T39" fmla="*/ 44 h 69"/>
                  <a:gd name="T40" fmla="*/ 4 w 28"/>
                  <a:gd name="T41" fmla="*/ 30 h 69"/>
                  <a:gd name="T42" fmla="*/ 8 w 28"/>
                  <a:gd name="T43" fmla="*/ 0 h 69"/>
                  <a:gd name="T44" fmla="*/ 8 w 28"/>
                  <a:gd name="T45" fmla="*/ 0 h 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8"/>
                  <a:gd name="T70" fmla="*/ 0 h 69"/>
                  <a:gd name="T71" fmla="*/ 28 w 28"/>
                  <a:gd name="T72" fmla="*/ 69 h 6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8" h="69">
                    <a:moveTo>
                      <a:pt x="8" y="0"/>
                    </a:moveTo>
                    <a:lnTo>
                      <a:pt x="2" y="17"/>
                    </a:lnTo>
                    <a:lnTo>
                      <a:pt x="0" y="29"/>
                    </a:lnTo>
                    <a:lnTo>
                      <a:pt x="0" y="43"/>
                    </a:lnTo>
                    <a:lnTo>
                      <a:pt x="0" y="54"/>
                    </a:lnTo>
                    <a:lnTo>
                      <a:pt x="3" y="63"/>
                    </a:lnTo>
                    <a:lnTo>
                      <a:pt x="8" y="67"/>
                    </a:lnTo>
                    <a:lnTo>
                      <a:pt x="16" y="69"/>
                    </a:lnTo>
                    <a:lnTo>
                      <a:pt x="22" y="66"/>
                    </a:lnTo>
                    <a:lnTo>
                      <a:pt x="27" y="62"/>
                    </a:lnTo>
                    <a:lnTo>
                      <a:pt x="28" y="52"/>
                    </a:lnTo>
                    <a:lnTo>
                      <a:pt x="26" y="41"/>
                    </a:lnTo>
                    <a:lnTo>
                      <a:pt x="22" y="27"/>
                    </a:lnTo>
                    <a:lnTo>
                      <a:pt x="21" y="36"/>
                    </a:lnTo>
                    <a:lnTo>
                      <a:pt x="19" y="49"/>
                    </a:lnTo>
                    <a:lnTo>
                      <a:pt x="19" y="58"/>
                    </a:lnTo>
                    <a:lnTo>
                      <a:pt x="16" y="61"/>
                    </a:lnTo>
                    <a:lnTo>
                      <a:pt x="9" y="60"/>
                    </a:lnTo>
                    <a:lnTo>
                      <a:pt x="5" y="54"/>
                    </a:lnTo>
                    <a:lnTo>
                      <a:pt x="4" y="44"/>
                    </a:lnTo>
                    <a:lnTo>
                      <a:pt x="4" y="3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68" name="Freeform 233"/>
              <p:cNvSpPr>
                <a:spLocks/>
              </p:cNvSpPr>
              <p:nvPr/>
            </p:nvSpPr>
            <p:spPr bwMode="auto">
              <a:xfrm>
                <a:off x="4109" y="2606"/>
                <a:ext cx="18" cy="14"/>
              </a:xfrm>
              <a:custGeom>
                <a:avLst/>
                <a:gdLst>
                  <a:gd name="T0" fmla="*/ 19 w 106"/>
                  <a:gd name="T1" fmla="*/ 0 h 83"/>
                  <a:gd name="T2" fmla="*/ 3 w 106"/>
                  <a:gd name="T3" fmla="*/ 13 h 83"/>
                  <a:gd name="T4" fmla="*/ 0 w 106"/>
                  <a:gd name="T5" fmla="*/ 30 h 83"/>
                  <a:gd name="T6" fmla="*/ 1 w 106"/>
                  <a:gd name="T7" fmla="*/ 46 h 83"/>
                  <a:gd name="T8" fmla="*/ 16 w 106"/>
                  <a:gd name="T9" fmla="*/ 66 h 83"/>
                  <a:gd name="T10" fmla="*/ 31 w 106"/>
                  <a:gd name="T11" fmla="*/ 78 h 83"/>
                  <a:gd name="T12" fmla="*/ 46 w 106"/>
                  <a:gd name="T13" fmla="*/ 83 h 83"/>
                  <a:gd name="T14" fmla="*/ 57 w 106"/>
                  <a:gd name="T15" fmla="*/ 83 h 83"/>
                  <a:gd name="T16" fmla="*/ 66 w 106"/>
                  <a:gd name="T17" fmla="*/ 76 h 83"/>
                  <a:gd name="T18" fmla="*/ 80 w 106"/>
                  <a:gd name="T19" fmla="*/ 72 h 83"/>
                  <a:gd name="T20" fmla="*/ 94 w 106"/>
                  <a:gd name="T21" fmla="*/ 67 h 83"/>
                  <a:gd name="T22" fmla="*/ 106 w 106"/>
                  <a:gd name="T23" fmla="*/ 57 h 83"/>
                  <a:gd name="T24" fmla="*/ 104 w 106"/>
                  <a:gd name="T25" fmla="*/ 38 h 83"/>
                  <a:gd name="T26" fmla="*/ 73 w 106"/>
                  <a:gd name="T27" fmla="*/ 53 h 83"/>
                  <a:gd name="T28" fmla="*/ 41 w 106"/>
                  <a:gd name="T29" fmla="*/ 50 h 83"/>
                  <a:gd name="T30" fmla="*/ 22 w 106"/>
                  <a:gd name="T31" fmla="*/ 33 h 83"/>
                  <a:gd name="T32" fmla="*/ 19 w 106"/>
                  <a:gd name="T33" fmla="*/ 0 h 83"/>
                  <a:gd name="T34" fmla="*/ 19 w 106"/>
                  <a:gd name="T35" fmla="*/ 0 h 8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6"/>
                  <a:gd name="T55" fmla="*/ 0 h 83"/>
                  <a:gd name="T56" fmla="*/ 106 w 106"/>
                  <a:gd name="T57" fmla="*/ 83 h 8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6" h="83">
                    <a:moveTo>
                      <a:pt x="19" y="0"/>
                    </a:moveTo>
                    <a:lnTo>
                      <a:pt x="3" y="13"/>
                    </a:lnTo>
                    <a:lnTo>
                      <a:pt x="0" y="30"/>
                    </a:lnTo>
                    <a:lnTo>
                      <a:pt x="1" y="46"/>
                    </a:lnTo>
                    <a:lnTo>
                      <a:pt x="16" y="66"/>
                    </a:lnTo>
                    <a:lnTo>
                      <a:pt x="31" y="78"/>
                    </a:lnTo>
                    <a:lnTo>
                      <a:pt x="46" y="83"/>
                    </a:lnTo>
                    <a:lnTo>
                      <a:pt x="57" y="83"/>
                    </a:lnTo>
                    <a:lnTo>
                      <a:pt x="66" y="76"/>
                    </a:lnTo>
                    <a:lnTo>
                      <a:pt x="80" y="72"/>
                    </a:lnTo>
                    <a:lnTo>
                      <a:pt x="94" y="67"/>
                    </a:lnTo>
                    <a:lnTo>
                      <a:pt x="106" y="57"/>
                    </a:lnTo>
                    <a:lnTo>
                      <a:pt x="104" y="38"/>
                    </a:lnTo>
                    <a:lnTo>
                      <a:pt x="73" y="53"/>
                    </a:lnTo>
                    <a:lnTo>
                      <a:pt x="41" y="50"/>
                    </a:lnTo>
                    <a:lnTo>
                      <a:pt x="22" y="3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69" name="Freeform 234"/>
              <p:cNvSpPr>
                <a:spLocks/>
              </p:cNvSpPr>
              <p:nvPr/>
            </p:nvSpPr>
            <p:spPr bwMode="auto">
              <a:xfrm>
                <a:off x="4126" y="2606"/>
                <a:ext cx="8" cy="5"/>
              </a:xfrm>
              <a:custGeom>
                <a:avLst/>
                <a:gdLst>
                  <a:gd name="T0" fmla="*/ 0 w 50"/>
                  <a:gd name="T1" fmla="*/ 0 h 29"/>
                  <a:gd name="T2" fmla="*/ 23 w 50"/>
                  <a:gd name="T3" fmla="*/ 6 h 29"/>
                  <a:gd name="T4" fmla="*/ 38 w 50"/>
                  <a:gd name="T5" fmla="*/ 14 h 29"/>
                  <a:gd name="T6" fmla="*/ 50 w 50"/>
                  <a:gd name="T7" fmla="*/ 26 h 29"/>
                  <a:gd name="T8" fmla="*/ 44 w 50"/>
                  <a:gd name="T9" fmla="*/ 29 h 29"/>
                  <a:gd name="T10" fmla="*/ 33 w 50"/>
                  <a:gd name="T11" fmla="*/ 20 h 29"/>
                  <a:gd name="T12" fmla="*/ 14 w 50"/>
                  <a:gd name="T13" fmla="*/ 20 h 29"/>
                  <a:gd name="T14" fmla="*/ 0 w 50"/>
                  <a:gd name="T15" fmla="*/ 0 h 29"/>
                  <a:gd name="T16" fmla="*/ 0 w 50"/>
                  <a:gd name="T17" fmla="*/ 0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0"/>
                  <a:gd name="T28" fmla="*/ 0 h 29"/>
                  <a:gd name="T29" fmla="*/ 50 w 50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0" h="29">
                    <a:moveTo>
                      <a:pt x="0" y="0"/>
                    </a:moveTo>
                    <a:lnTo>
                      <a:pt x="23" y="6"/>
                    </a:lnTo>
                    <a:lnTo>
                      <a:pt x="38" y="14"/>
                    </a:lnTo>
                    <a:lnTo>
                      <a:pt x="50" y="26"/>
                    </a:lnTo>
                    <a:lnTo>
                      <a:pt x="44" y="29"/>
                    </a:lnTo>
                    <a:lnTo>
                      <a:pt x="33" y="20"/>
                    </a:lnTo>
                    <a:lnTo>
                      <a:pt x="14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70" name="Freeform 235"/>
              <p:cNvSpPr>
                <a:spLocks/>
              </p:cNvSpPr>
              <p:nvPr/>
            </p:nvSpPr>
            <p:spPr bwMode="auto">
              <a:xfrm>
                <a:off x="4099" y="2612"/>
                <a:ext cx="8" cy="14"/>
              </a:xfrm>
              <a:custGeom>
                <a:avLst/>
                <a:gdLst>
                  <a:gd name="T0" fmla="*/ 0 w 45"/>
                  <a:gd name="T1" fmla="*/ 0 h 86"/>
                  <a:gd name="T2" fmla="*/ 18 w 45"/>
                  <a:gd name="T3" fmla="*/ 26 h 86"/>
                  <a:gd name="T4" fmla="*/ 23 w 45"/>
                  <a:gd name="T5" fmla="*/ 55 h 86"/>
                  <a:gd name="T6" fmla="*/ 19 w 45"/>
                  <a:gd name="T7" fmla="*/ 75 h 86"/>
                  <a:gd name="T8" fmla="*/ 12 w 45"/>
                  <a:gd name="T9" fmla="*/ 86 h 86"/>
                  <a:gd name="T10" fmla="*/ 31 w 45"/>
                  <a:gd name="T11" fmla="*/ 75 h 86"/>
                  <a:gd name="T12" fmla="*/ 34 w 45"/>
                  <a:gd name="T13" fmla="*/ 51 h 86"/>
                  <a:gd name="T14" fmla="*/ 45 w 45"/>
                  <a:gd name="T15" fmla="*/ 43 h 86"/>
                  <a:gd name="T16" fmla="*/ 27 w 45"/>
                  <a:gd name="T17" fmla="*/ 15 h 86"/>
                  <a:gd name="T18" fmla="*/ 0 w 45"/>
                  <a:gd name="T19" fmla="*/ 0 h 86"/>
                  <a:gd name="T20" fmla="*/ 0 w 45"/>
                  <a:gd name="T21" fmla="*/ 0 h 8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"/>
                  <a:gd name="T34" fmla="*/ 0 h 86"/>
                  <a:gd name="T35" fmla="*/ 45 w 45"/>
                  <a:gd name="T36" fmla="*/ 86 h 8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" h="86">
                    <a:moveTo>
                      <a:pt x="0" y="0"/>
                    </a:moveTo>
                    <a:lnTo>
                      <a:pt x="18" y="26"/>
                    </a:lnTo>
                    <a:lnTo>
                      <a:pt x="23" y="55"/>
                    </a:lnTo>
                    <a:lnTo>
                      <a:pt x="19" y="75"/>
                    </a:lnTo>
                    <a:lnTo>
                      <a:pt x="12" y="86"/>
                    </a:lnTo>
                    <a:lnTo>
                      <a:pt x="31" y="75"/>
                    </a:lnTo>
                    <a:lnTo>
                      <a:pt x="34" y="51"/>
                    </a:lnTo>
                    <a:lnTo>
                      <a:pt x="45" y="43"/>
                    </a:lnTo>
                    <a:lnTo>
                      <a:pt x="27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71" name="Freeform 236"/>
              <p:cNvSpPr>
                <a:spLocks/>
              </p:cNvSpPr>
              <p:nvPr/>
            </p:nvSpPr>
            <p:spPr bwMode="auto">
              <a:xfrm>
                <a:off x="4118" y="2621"/>
                <a:ext cx="5" cy="3"/>
              </a:xfrm>
              <a:custGeom>
                <a:avLst/>
                <a:gdLst>
                  <a:gd name="T0" fmla="*/ 0 w 25"/>
                  <a:gd name="T1" fmla="*/ 7 h 15"/>
                  <a:gd name="T2" fmla="*/ 10 w 25"/>
                  <a:gd name="T3" fmla="*/ 15 h 15"/>
                  <a:gd name="T4" fmla="*/ 19 w 25"/>
                  <a:gd name="T5" fmla="*/ 10 h 15"/>
                  <a:gd name="T6" fmla="*/ 25 w 25"/>
                  <a:gd name="T7" fmla="*/ 0 h 15"/>
                  <a:gd name="T8" fmla="*/ 0 w 25"/>
                  <a:gd name="T9" fmla="*/ 7 h 15"/>
                  <a:gd name="T10" fmla="*/ 0 w 25"/>
                  <a:gd name="T11" fmla="*/ 7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15"/>
                  <a:gd name="T20" fmla="*/ 25 w 25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15">
                    <a:moveTo>
                      <a:pt x="0" y="7"/>
                    </a:moveTo>
                    <a:lnTo>
                      <a:pt x="10" y="15"/>
                    </a:lnTo>
                    <a:lnTo>
                      <a:pt x="19" y="10"/>
                    </a:lnTo>
                    <a:lnTo>
                      <a:pt x="2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72" name="Freeform 237"/>
              <p:cNvSpPr>
                <a:spLocks/>
              </p:cNvSpPr>
              <p:nvPr/>
            </p:nvSpPr>
            <p:spPr bwMode="auto">
              <a:xfrm>
                <a:off x="4098" y="2607"/>
                <a:ext cx="21" cy="17"/>
              </a:xfrm>
              <a:custGeom>
                <a:avLst/>
                <a:gdLst>
                  <a:gd name="T0" fmla="*/ 21 w 123"/>
                  <a:gd name="T1" fmla="*/ 0 h 103"/>
                  <a:gd name="T2" fmla="*/ 0 w 123"/>
                  <a:gd name="T3" fmla="*/ 27 h 103"/>
                  <a:gd name="T4" fmla="*/ 37 w 123"/>
                  <a:gd name="T5" fmla="*/ 59 h 103"/>
                  <a:gd name="T6" fmla="*/ 57 w 123"/>
                  <a:gd name="T7" fmla="*/ 86 h 103"/>
                  <a:gd name="T8" fmla="*/ 74 w 123"/>
                  <a:gd name="T9" fmla="*/ 98 h 103"/>
                  <a:gd name="T10" fmla="*/ 92 w 123"/>
                  <a:gd name="T11" fmla="*/ 103 h 103"/>
                  <a:gd name="T12" fmla="*/ 108 w 123"/>
                  <a:gd name="T13" fmla="*/ 103 h 103"/>
                  <a:gd name="T14" fmla="*/ 123 w 123"/>
                  <a:gd name="T15" fmla="*/ 99 h 103"/>
                  <a:gd name="T16" fmla="*/ 91 w 123"/>
                  <a:gd name="T17" fmla="*/ 87 h 103"/>
                  <a:gd name="T18" fmla="*/ 67 w 123"/>
                  <a:gd name="T19" fmla="*/ 69 h 103"/>
                  <a:gd name="T20" fmla="*/ 39 w 123"/>
                  <a:gd name="T21" fmla="*/ 34 h 103"/>
                  <a:gd name="T22" fmla="*/ 21 w 123"/>
                  <a:gd name="T23" fmla="*/ 0 h 103"/>
                  <a:gd name="T24" fmla="*/ 21 w 123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3"/>
                  <a:gd name="T40" fmla="*/ 0 h 103"/>
                  <a:gd name="T41" fmla="*/ 123 w 123"/>
                  <a:gd name="T42" fmla="*/ 103 h 10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3" h="103">
                    <a:moveTo>
                      <a:pt x="21" y="0"/>
                    </a:moveTo>
                    <a:lnTo>
                      <a:pt x="0" y="27"/>
                    </a:lnTo>
                    <a:lnTo>
                      <a:pt x="37" y="59"/>
                    </a:lnTo>
                    <a:lnTo>
                      <a:pt x="57" y="86"/>
                    </a:lnTo>
                    <a:lnTo>
                      <a:pt x="74" y="98"/>
                    </a:lnTo>
                    <a:lnTo>
                      <a:pt x="92" y="103"/>
                    </a:lnTo>
                    <a:lnTo>
                      <a:pt x="108" y="103"/>
                    </a:lnTo>
                    <a:lnTo>
                      <a:pt x="123" y="99"/>
                    </a:lnTo>
                    <a:lnTo>
                      <a:pt x="91" y="87"/>
                    </a:lnTo>
                    <a:lnTo>
                      <a:pt x="67" y="69"/>
                    </a:lnTo>
                    <a:lnTo>
                      <a:pt x="39" y="34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73" name="Freeform 238"/>
              <p:cNvSpPr>
                <a:spLocks/>
              </p:cNvSpPr>
              <p:nvPr/>
            </p:nvSpPr>
            <p:spPr bwMode="auto">
              <a:xfrm>
                <a:off x="4116" y="2605"/>
                <a:ext cx="21" cy="21"/>
              </a:xfrm>
              <a:custGeom>
                <a:avLst/>
                <a:gdLst>
                  <a:gd name="T0" fmla="*/ 0 w 121"/>
                  <a:gd name="T1" fmla="*/ 107 h 131"/>
                  <a:gd name="T2" fmla="*/ 19 w 121"/>
                  <a:gd name="T3" fmla="*/ 103 h 131"/>
                  <a:gd name="T4" fmla="*/ 27 w 121"/>
                  <a:gd name="T5" fmla="*/ 94 h 131"/>
                  <a:gd name="T6" fmla="*/ 35 w 121"/>
                  <a:gd name="T7" fmla="*/ 91 h 131"/>
                  <a:gd name="T8" fmla="*/ 51 w 121"/>
                  <a:gd name="T9" fmla="*/ 88 h 131"/>
                  <a:gd name="T10" fmla="*/ 62 w 121"/>
                  <a:gd name="T11" fmla="*/ 81 h 131"/>
                  <a:gd name="T12" fmla="*/ 69 w 121"/>
                  <a:gd name="T13" fmla="*/ 74 h 131"/>
                  <a:gd name="T14" fmla="*/ 72 w 121"/>
                  <a:gd name="T15" fmla="*/ 68 h 131"/>
                  <a:gd name="T16" fmla="*/ 72 w 121"/>
                  <a:gd name="T17" fmla="*/ 61 h 131"/>
                  <a:gd name="T18" fmla="*/ 69 w 121"/>
                  <a:gd name="T19" fmla="*/ 54 h 131"/>
                  <a:gd name="T20" fmla="*/ 63 w 121"/>
                  <a:gd name="T21" fmla="*/ 48 h 131"/>
                  <a:gd name="T22" fmla="*/ 59 w 121"/>
                  <a:gd name="T23" fmla="*/ 42 h 131"/>
                  <a:gd name="T24" fmla="*/ 66 w 121"/>
                  <a:gd name="T25" fmla="*/ 40 h 131"/>
                  <a:gd name="T26" fmla="*/ 73 w 121"/>
                  <a:gd name="T27" fmla="*/ 33 h 131"/>
                  <a:gd name="T28" fmla="*/ 88 w 121"/>
                  <a:gd name="T29" fmla="*/ 37 h 131"/>
                  <a:gd name="T30" fmla="*/ 96 w 121"/>
                  <a:gd name="T31" fmla="*/ 42 h 131"/>
                  <a:gd name="T32" fmla="*/ 106 w 121"/>
                  <a:gd name="T33" fmla="*/ 44 h 131"/>
                  <a:gd name="T34" fmla="*/ 111 w 121"/>
                  <a:gd name="T35" fmla="*/ 42 h 131"/>
                  <a:gd name="T36" fmla="*/ 115 w 121"/>
                  <a:gd name="T37" fmla="*/ 34 h 131"/>
                  <a:gd name="T38" fmla="*/ 110 w 121"/>
                  <a:gd name="T39" fmla="*/ 26 h 131"/>
                  <a:gd name="T40" fmla="*/ 103 w 121"/>
                  <a:gd name="T41" fmla="*/ 18 h 131"/>
                  <a:gd name="T42" fmla="*/ 90 w 121"/>
                  <a:gd name="T43" fmla="*/ 12 h 131"/>
                  <a:gd name="T44" fmla="*/ 74 w 121"/>
                  <a:gd name="T45" fmla="*/ 5 h 131"/>
                  <a:gd name="T46" fmla="*/ 53 w 121"/>
                  <a:gd name="T47" fmla="*/ 0 h 131"/>
                  <a:gd name="T48" fmla="*/ 78 w 121"/>
                  <a:gd name="T49" fmla="*/ 3 h 131"/>
                  <a:gd name="T50" fmla="*/ 103 w 121"/>
                  <a:gd name="T51" fmla="*/ 13 h 131"/>
                  <a:gd name="T52" fmla="*/ 115 w 121"/>
                  <a:gd name="T53" fmla="*/ 23 h 131"/>
                  <a:gd name="T54" fmla="*/ 121 w 121"/>
                  <a:gd name="T55" fmla="*/ 34 h 131"/>
                  <a:gd name="T56" fmla="*/ 120 w 121"/>
                  <a:gd name="T57" fmla="*/ 44 h 131"/>
                  <a:gd name="T58" fmla="*/ 113 w 121"/>
                  <a:gd name="T59" fmla="*/ 49 h 131"/>
                  <a:gd name="T60" fmla="*/ 105 w 121"/>
                  <a:gd name="T61" fmla="*/ 50 h 131"/>
                  <a:gd name="T62" fmla="*/ 86 w 121"/>
                  <a:gd name="T63" fmla="*/ 48 h 131"/>
                  <a:gd name="T64" fmla="*/ 75 w 121"/>
                  <a:gd name="T65" fmla="*/ 47 h 131"/>
                  <a:gd name="T66" fmla="*/ 77 w 121"/>
                  <a:gd name="T67" fmla="*/ 74 h 131"/>
                  <a:gd name="T68" fmla="*/ 72 w 121"/>
                  <a:gd name="T69" fmla="*/ 84 h 131"/>
                  <a:gd name="T70" fmla="*/ 75 w 121"/>
                  <a:gd name="T71" fmla="*/ 97 h 131"/>
                  <a:gd name="T72" fmla="*/ 71 w 121"/>
                  <a:gd name="T73" fmla="*/ 107 h 131"/>
                  <a:gd name="T74" fmla="*/ 61 w 121"/>
                  <a:gd name="T75" fmla="*/ 114 h 131"/>
                  <a:gd name="T76" fmla="*/ 50 w 121"/>
                  <a:gd name="T77" fmla="*/ 116 h 131"/>
                  <a:gd name="T78" fmla="*/ 45 w 121"/>
                  <a:gd name="T79" fmla="*/ 124 h 131"/>
                  <a:gd name="T80" fmla="*/ 27 w 121"/>
                  <a:gd name="T81" fmla="*/ 131 h 131"/>
                  <a:gd name="T82" fmla="*/ 14 w 121"/>
                  <a:gd name="T83" fmla="*/ 128 h 131"/>
                  <a:gd name="T84" fmla="*/ 16 w 121"/>
                  <a:gd name="T85" fmla="*/ 121 h 131"/>
                  <a:gd name="T86" fmla="*/ 26 w 121"/>
                  <a:gd name="T87" fmla="*/ 124 h 131"/>
                  <a:gd name="T88" fmla="*/ 31 w 121"/>
                  <a:gd name="T89" fmla="*/ 122 h 131"/>
                  <a:gd name="T90" fmla="*/ 35 w 121"/>
                  <a:gd name="T91" fmla="*/ 119 h 131"/>
                  <a:gd name="T92" fmla="*/ 37 w 121"/>
                  <a:gd name="T93" fmla="*/ 113 h 131"/>
                  <a:gd name="T94" fmla="*/ 38 w 121"/>
                  <a:gd name="T95" fmla="*/ 107 h 131"/>
                  <a:gd name="T96" fmla="*/ 47 w 121"/>
                  <a:gd name="T97" fmla="*/ 106 h 131"/>
                  <a:gd name="T98" fmla="*/ 56 w 121"/>
                  <a:gd name="T99" fmla="*/ 106 h 131"/>
                  <a:gd name="T100" fmla="*/ 61 w 121"/>
                  <a:gd name="T101" fmla="*/ 101 h 131"/>
                  <a:gd name="T102" fmla="*/ 62 w 121"/>
                  <a:gd name="T103" fmla="*/ 96 h 131"/>
                  <a:gd name="T104" fmla="*/ 59 w 121"/>
                  <a:gd name="T105" fmla="*/ 91 h 131"/>
                  <a:gd name="T106" fmla="*/ 50 w 121"/>
                  <a:gd name="T107" fmla="*/ 96 h 131"/>
                  <a:gd name="T108" fmla="*/ 36 w 121"/>
                  <a:gd name="T109" fmla="*/ 100 h 131"/>
                  <a:gd name="T110" fmla="*/ 22 w 121"/>
                  <a:gd name="T111" fmla="*/ 106 h 131"/>
                  <a:gd name="T112" fmla="*/ 7 w 121"/>
                  <a:gd name="T113" fmla="*/ 113 h 131"/>
                  <a:gd name="T114" fmla="*/ 0 w 121"/>
                  <a:gd name="T115" fmla="*/ 107 h 131"/>
                  <a:gd name="T116" fmla="*/ 0 w 121"/>
                  <a:gd name="T117" fmla="*/ 107 h 13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1"/>
                  <a:gd name="T178" fmla="*/ 0 h 131"/>
                  <a:gd name="T179" fmla="*/ 121 w 121"/>
                  <a:gd name="T180" fmla="*/ 131 h 13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1" h="131">
                    <a:moveTo>
                      <a:pt x="0" y="107"/>
                    </a:moveTo>
                    <a:lnTo>
                      <a:pt x="19" y="103"/>
                    </a:lnTo>
                    <a:lnTo>
                      <a:pt x="27" y="94"/>
                    </a:lnTo>
                    <a:lnTo>
                      <a:pt x="35" y="91"/>
                    </a:lnTo>
                    <a:lnTo>
                      <a:pt x="51" y="88"/>
                    </a:lnTo>
                    <a:lnTo>
                      <a:pt x="62" y="81"/>
                    </a:lnTo>
                    <a:lnTo>
                      <a:pt x="69" y="74"/>
                    </a:lnTo>
                    <a:lnTo>
                      <a:pt x="72" y="68"/>
                    </a:lnTo>
                    <a:lnTo>
                      <a:pt x="72" y="61"/>
                    </a:lnTo>
                    <a:lnTo>
                      <a:pt x="69" y="54"/>
                    </a:lnTo>
                    <a:lnTo>
                      <a:pt x="63" y="48"/>
                    </a:lnTo>
                    <a:lnTo>
                      <a:pt x="59" y="42"/>
                    </a:lnTo>
                    <a:lnTo>
                      <a:pt x="66" y="40"/>
                    </a:lnTo>
                    <a:lnTo>
                      <a:pt x="73" y="33"/>
                    </a:lnTo>
                    <a:lnTo>
                      <a:pt x="88" y="37"/>
                    </a:lnTo>
                    <a:lnTo>
                      <a:pt x="96" y="42"/>
                    </a:lnTo>
                    <a:lnTo>
                      <a:pt x="106" y="44"/>
                    </a:lnTo>
                    <a:lnTo>
                      <a:pt x="111" y="42"/>
                    </a:lnTo>
                    <a:lnTo>
                      <a:pt x="115" y="34"/>
                    </a:lnTo>
                    <a:lnTo>
                      <a:pt x="110" y="26"/>
                    </a:lnTo>
                    <a:lnTo>
                      <a:pt x="103" y="18"/>
                    </a:lnTo>
                    <a:lnTo>
                      <a:pt x="90" y="12"/>
                    </a:lnTo>
                    <a:lnTo>
                      <a:pt x="74" y="5"/>
                    </a:lnTo>
                    <a:lnTo>
                      <a:pt x="53" y="0"/>
                    </a:lnTo>
                    <a:lnTo>
                      <a:pt x="78" y="3"/>
                    </a:lnTo>
                    <a:lnTo>
                      <a:pt x="103" y="13"/>
                    </a:lnTo>
                    <a:lnTo>
                      <a:pt x="115" y="23"/>
                    </a:lnTo>
                    <a:lnTo>
                      <a:pt x="121" y="34"/>
                    </a:lnTo>
                    <a:lnTo>
                      <a:pt x="120" y="44"/>
                    </a:lnTo>
                    <a:lnTo>
                      <a:pt x="113" y="49"/>
                    </a:lnTo>
                    <a:lnTo>
                      <a:pt x="105" y="50"/>
                    </a:lnTo>
                    <a:lnTo>
                      <a:pt x="86" y="48"/>
                    </a:lnTo>
                    <a:lnTo>
                      <a:pt x="75" y="47"/>
                    </a:lnTo>
                    <a:lnTo>
                      <a:pt x="77" y="74"/>
                    </a:lnTo>
                    <a:lnTo>
                      <a:pt x="72" y="84"/>
                    </a:lnTo>
                    <a:lnTo>
                      <a:pt x="75" y="97"/>
                    </a:lnTo>
                    <a:lnTo>
                      <a:pt x="71" y="107"/>
                    </a:lnTo>
                    <a:lnTo>
                      <a:pt x="61" y="114"/>
                    </a:lnTo>
                    <a:lnTo>
                      <a:pt x="50" y="116"/>
                    </a:lnTo>
                    <a:lnTo>
                      <a:pt x="45" y="124"/>
                    </a:lnTo>
                    <a:lnTo>
                      <a:pt x="27" y="131"/>
                    </a:lnTo>
                    <a:lnTo>
                      <a:pt x="14" y="128"/>
                    </a:lnTo>
                    <a:lnTo>
                      <a:pt x="16" y="121"/>
                    </a:lnTo>
                    <a:lnTo>
                      <a:pt x="26" y="124"/>
                    </a:lnTo>
                    <a:lnTo>
                      <a:pt x="31" y="122"/>
                    </a:lnTo>
                    <a:lnTo>
                      <a:pt x="35" y="119"/>
                    </a:lnTo>
                    <a:lnTo>
                      <a:pt x="37" y="113"/>
                    </a:lnTo>
                    <a:lnTo>
                      <a:pt x="38" y="107"/>
                    </a:lnTo>
                    <a:lnTo>
                      <a:pt x="47" y="106"/>
                    </a:lnTo>
                    <a:lnTo>
                      <a:pt x="56" y="106"/>
                    </a:lnTo>
                    <a:lnTo>
                      <a:pt x="61" y="101"/>
                    </a:lnTo>
                    <a:lnTo>
                      <a:pt x="62" y="96"/>
                    </a:lnTo>
                    <a:lnTo>
                      <a:pt x="59" y="91"/>
                    </a:lnTo>
                    <a:lnTo>
                      <a:pt x="50" y="96"/>
                    </a:lnTo>
                    <a:lnTo>
                      <a:pt x="36" y="100"/>
                    </a:lnTo>
                    <a:lnTo>
                      <a:pt x="22" y="106"/>
                    </a:lnTo>
                    <a:lnTo>
                      <a:pt x="7" y="113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74" name="Freeform 239"/>
              <p:cNvSpPr>
                <a:spLocks/>
              </p:cNvSpPr>
              <p:nvPr/>
            </p:nvSpPr>
            <p:spPr bwMode="auto">
              <a:xfrm>
                <a:off x="4114" y="2604"/>
                <a:ext cx="14" cy="12"/>
              </a:xfrm>
              <a:custGeom>
                <a:avLst/>
                <a:gdLst>
                  <a:gd name="T0" fmla="*/ 33 w 86"/>
                  <a:gd name="T1" fmla="*/ 0 h 74"/>
                  <a:gd name="T2" fmla="*/ 10 w 86"/>
                  <a:gd name="T3" fmla="*/ 10 h 74"/>
                  <a:gd name="T4" fmla="*/ 3 w 86"/>
                  <a:gd name="T5" fmla="*/ 20 h 74"/>
                  <a:gd name="T6" fmla="*/ 0 w 86"/>
                  <a:gd name="T7" fmla="*/ 30 h 74"/>
                  <a:gd name="T8" fmla="*/ 3 w 86"/>
                  <a:gd name="T9" fmla="*/ 41 h 74"/>
                  <a:gd name="T10" fmla="*/ 10 w 86"/>
                  <a:gd name="T11" fmla="*/ 56 h 74"/>
                  <a:gd name="T12" fmla="*/ 17 w 86"/>
                  <a:gd name="T13" fmla="*/ 66 h 74"/>
                  <a:gd name="T14" fmla="*/ 31 w 86"/>
                  <a:gd name="T15" fmla="*/ 72 h 74"/>
                  <a:gd name="T16" fmla="*/ 47 w 86"/>
                  <a:gd name="T17" fmla="*/ 74 h 74"/>
                  <a:gd name="T18" fmla="*/ 60 w 86"/>
                  <a:gd name="T19" fmla="*/ 71 h 74"/>
                  <a:gd name="T20" fmla="*/ 76 w 86"/>
                  <a:gd name="T21" fmla="*/ 60 h 74"/>
                  <a:gd name="T22" fmla="*/ 82 w 86"/>
                  <a:gd name="T23" fmla="*/ 47 h 74"/>
                  <a:gd name="T24" fmla="*/ 86 w 86"/>
                  <a:gd name="T25" fmla="*/ 31 h 74"/>
                  <a:gd name="T26" fmla="*/ 80 w 86"/>
                  <a:gd name="T27" fmla="*/ 20 h 74"/>
                  <a:gd name="T28" fmla="*/ 72 w 86"/>
                  <a:gd name="T29" fmla="*/ 12 h 74"/>
                  <a:gd name="T30" fmla="*/ 77 w 86"/>
                  <a:gd name="T31" fmla="*/ 24 h 74"/>
                  <a:gd name="T32" fmla="*/ 77 w 86"/>
                  <a:gd name="T33" fmla="*/ 36 h 74"/>
                  <a:gd name="T34" fmla="*/ 73 w 86"/>
                  <a:gd name="T35" fmla="*/ 49 h 74"/>
                  <a:gd name="T36" fmla="*/ 65 w 86"/>
                  <a:gd name="T37" fmla="*/ 57 h 74"/>
                  <a:gd name="T38" fmla="*/ 54 w 86"/>
                  <a:gd name="T39" fmla="*/ 62 h 74"/>
                  <a:gd name="T40" fmla="*/ 38 w 86"/>
                  <a:gd name="T41" fmla="*/ 60 h 74"/>
                  <a:gd name="T42" fmla="*/ 21 w 86"/>
                  <a:gd name="T43" fmla="*/ 52 h 74"/>
                  <a:gd name="T44" fmla="*/ 10 w 86"/>
                  <a:gd name="T45" fmla="*/ 41 h 74"/>
                  <a:gd name="T46" fmla="*/ 8 w 86"/>
                  <a:gd name="T47" fmla="*/ 30 h 74"/>
                  <a:gd name="T48" fmla="*/ 15 w 86"/>
                  <a:gd name="T49" fmla="*/ 17 h 74"/>
                  <a:gd name="T50" fmla="*/ 33 w 86"/>
                  <a:gd name="T51" fmla="*/ 0 h 74"/>
                  <a:gd name="T52" fmla="*/ 33 w 86"/>
                  <a:gd name="T53" fmla="*/ 0 h 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86"/>
                  <a:gd name="T82" fmla="*/ 0 h 74"/>
                  <a:gd name="T83" fmla="*/ 86 w 86"/>
                  <a:gd name="T84" fmla="*/ 74 h 7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86" h="74">
                    <a:moveTo>
                      <a:pt x="33" y="0"/>
                    </a:moveTo>
                    <a:lnTo>
                      <a:pt x="10" y="10"/>
                    </a:lnTo>
                    <a:lnTo>
                      <a:pt x="3" y="20"/>
                    </a:lnTo>
                    <a:lnTo>
                      <a:pt x="0" y="30"/>
                    </a:lnTo>
                    <a:lnTo>
                      <a:pt x="3" y="41"/>
                    </a:lnTo>
                    <a:lnTo>
                      <a:pt x="10" y="56"/>
                    </a:lnTo>
                    <a:lnTo>
                      <a:pt x="17" y="66"/>
                    </a:lnTo>
                    <a:lnTo>
                      <a:pt x="31" y="72"/>
                    </a:lnTo>
                    <a:lnTo>
                      <a:pt x="47" y="74"/>
                    </a:lnTo>
                    <a:lnTo>
                      <a:pt x="60" y="71"/>
                    </a:lnTo>
                    <a:lnTo>
                      <a:pt x="76" y="60"/>
                    </a:lnTo>
                    <a:lnTo>
                      <a:pt x="82" y="47"/>
                    </a:lnTo>
                    <a:lnTo>
                      <a:pt x="86" y="31"/>
                    </a:lnTo>
                    <a:lnTo>
                      <a:pt x="80" y="20"/>
                    </a:lnTo>
                    <a:lnTo>
                      <a:pt x="72" y="12"/>
                    </a:lnTo>
                    <a:lnTo>
                      <a:pt x="77" y="24"/>
                    </a:lnTo>
                    <a:lnTo>
                      <a:pt x="77" y="36"/>
                    </a:lnTo>
                    <a:lnTo>
                      <a:pt x="73" y="49"/>
                    </a:lnTo>
                    <a:lnTo>
                      <a:pt x="65" y="57"/>
                    </a:lnTo>
                    <a:lnTo>
                      <a:pt x="54" y="62"/>
                    </a:lnTo>
                    <a:lnTo>
                      <a:pt x="38" y="60"/>
                    </a:lnTo>
                    <a:lnTo>
                      <a:pt x="21" y="52"/>
                    </a:lnTo>
                    <a:lnTo>
                      <a:pt x="10" y="41"/>
                    </a:lnTo>
                    <a:lnTo>
                      <a:pt x="8" y="30"/>
                    </a:lnTo>
                    <a:lnTo>
                      <a:pt x="15" y="1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75" name="Freeform 240"/>
              <p:cNvSpPr>
                <a:spLocks/>
              </p:cNvSpPr>
              <p:nvPr/>
            </p:nvSpPr>
            <p:spPr bwMode="auto">
              <a:xfrm>
                <a:off x="3994" y="2798"/>
                <a:ext cx="18" cy="14"/>
              </a:xfrm>
              <a:custGeom>
                <a:avLst/>
                <a:gdLst>
                  <a:gd name="T0" fmla="*/ 31 w 105"/>
                  <a:gd name="T1" fmla="*/ 12 h 86"/>
                  <a:gd name="T2" fmla="*/ 65 w 105"/>
                  <a:gd name="T3" fmla="*/ 43 h 86"/>
                  <a:gd name="T4" fmla="*/ 60 w 105"/>
                  <a:gd name="T5" fmla="*/ 59 h 86"/>
                  <a:gd name="T6" fmla="*/ 9 w 105"/>
                  <a:gd name="T7" fmla="*/ 34 h 86"/>
                  <a:gd name="T8" fmla="*/ 0 w 105"/>
                  <a:gd name="T9" fmla="*/ 37 h 86"/>
                  <a:gd name="T10" fmla="*/ 60 w 105"/>
                  <a:gd name="T11" fmla="*/ 86 h 86"/>
                  <a:gd name="T12" fmla="*/ 105 w 105"/>
                  <a:gd name="T13" fmla="*/ 81 h 86"/>
                  <a:gd name="T14" fmla="*/ 100 w 105"/>
                  <a:gd name="T15" fmla="*/ 45 h 86"/>
                  <a:gd name="T16" fmla="*/ 47 w 105"/>
                  <a:gd name="T17" fmla="*/ 3 h 86"/>
                  <a:gd name="T18" fmla="*/ 24 w 105"/>
                  <a:gd name="T19" fmla="*/ 0 h 86"/>
                  <a:gd name="T20" fmla="*/ 31 w 105"/>
                  <a:gd name="T21" fmla="*/ 12 h 86"/>
                  <a:gd name="T22" fmla="*/ 31 w 105"/>
                  <a:gd name="T23" fmla="*/ 12 h 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5"/>
                  <a:gd name="T37" fmla="*/ 0 h 86"/>
                  <a:gd name="T38" fmla="*/ 105 w 105"/>
                  <a:gd name="T39" fmla="*/ 86 h 8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5" h="86">
                    <a:moveTo>
                      <a:pt x="31" y="12"/>
                    </a:moveTo>
                    <a:lnTo>
                      <a:pt x="65" y="43"/>
                    </a:lnTo>
                    <a:lnTo>
                      <a:pt x="60" y="59"/>
                    </a:lnTo>
                    <a:lnTo>
                      <a:pt x="9" y="34"/>
                    </a:lnTo>
                    <a:lnTo>
                      <a:pt x="0" y="37"/>
                    </a:lnTo>
                    <a:lnTo>
                      <a:pt x="60" y="86"/>
                    </a:lnTo>
                    <a:lnTo>
                      <a:pt x="105" y="81"/>
                    </a:lnTo>
                    <a:lnTo>
                      <a:pt x="100" y="45"/>
                    </a:lnTo>
                    <a:lnTo>
                      <a:pt x="47" y="3"/>
                    </a:lnTo>
                    <a:lnTo>
                      <a:pt x="24" y="0"/>
                    </a:lnTo>
                    <a:lnTo>
                      <a:pt x="31" y="12"/>
                    </a:lnTo>
                    <a:close/>
                  </a:path>
                </a:pathLst>
              </a:custGeom>
              <a:solidFill>
                <a:srgbClr val="FAAD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76" name="Freeform 241"/>
              <p:cNvSpPr>
                <a:spLocks/>
              </p:cNvSpPr>
              <p:nvPr/>
            </p:nvSpPr>
            <p:spPr bwMode="auto">
              <a:xfrm>
                <a:off x="4021" y="2809"/>
                <a:ext cx="16" cy="15"/>
              </a:xfrm>
              <a:custGeom>
                <a:avLst/>
                <a:gdLst>
                  <a:gd name="T0" fmla="*/ 13 w 93"/>
                  <a:gd name="T1" fmla="*/ 0 h 90"/>
                  <a:gd name="T2" fmla="*/ 44 w 93"/>
                  <a:gd name="T3" fmla="*/ 27 h 90"/>
                  <a:gd name="T4" fmla="*/ 53 w 93"/>
                  <a:gd name="T5" fmla="*/ 46 h 90"/>
                  <a:gd name="T6" fmla="*/ 49 w 93"/>
                  <a:gd name="T7" fmla="*/ 65 h 90"/>
                  <a:gd name="T8" fmla="*/ 0 w 93"/>
                  <a:gd name="T9" fmla="*/ 50 h 90"/>
                  <a:gd name="T10" fmla="*/ 61 w 93"/>
                  <a:gd name="T11" fmla="*/ 84 h 90"/>
                  <a:gd name="T12" fmla="*/ 93 w 93"/>
                  <a:gd name="T13" fmla="*/ 90 h 90"/>
                  <a:gd name="T14" fmla="*/ 92 w 93"/>
                  <a:gd name="T15" fmla="*/ 47 h 90"/>
                  <a:gd name="T16" fmla="*/ 51 w 93"/>
                  <a:gd name="T17" fmla="*/ 6 h 90"/>
                  <a:gd name="T18" fmla="*/ 13 w 93"/>
                  <a:gd name="T19" fmla="*/ 0 h 90"/>
                  <a:gd name="T20" fmla="*/ 13 w 93"/>
                  <a:gd name="T21" fmla="*/ 0 h 9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3"/>
                  <a:gd name="T34" fmla="*/ 0 h 90"/>
                  <a:gd name="T35" fmla="*/ 93 w 93"/>
                  <a:gd name="T36" fmla="*/ 90 h 9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3" h="90">
                    <a:moveTo>
                      <a:pt x="13" y="0"/>
                    </a:moveTo>
                    <a:lnTo>
                      <a:pt x="44" y="27"/>
                    </a:lnTo>
                    <a:lnTo>
                      <a:pt x="53" y="46"/>
                    </a:lnTo>
                    <a:lnTo>
                      <a:pt x="49" y="65"/>
                    </a:lnTo>
                    <a:lnTo>
                      <a:pt x="0" y="50"/>
                    </a:lnTo>
                    <a:lnTo>
                      <a:pt x="61" y="84"/>
                    </a:lnTo>
                    <a:lnTo>
                      <a:pt x="93" y="90"/>
                    </a:lnTo>
                    <a:lnTo>
                      <a:pt x="92" y="47"/>
                    </a:lnTo>
                    <a:lnTo>
                      <a:pt x="51" y="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AAD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77" name="Freeform 242"/>
              <p:cNvSpPr>
                <a:spLocks/>
              </p:cNvSpPr>
              <p:nvPr/>
            </p:nvSpPr>
            <p:spPr bwMode="auto">
              <a:xfrm>
                <a:off x="3943" y="2764"/>
                <a:ext cx="4" cy="11"/>
              </a:xfrm>
              <a:custGeom>
                <a:avLst/>
                <a:gdLst>
                  <a:gd name="T0" fmla="*/ 0 w 27"/>
                  <a:gd name="T1" fmla="*/ 0 h 68"/>
                  <a:gd name="T2" fmla="*/ 27 w 27"/>
                  <a:gd name="T3" fmla="*/ 7 h 68"/>
                  <a:gd name="T4" fmla="*/ 13 w 27"/>
                  <a:gd name="T5" fmla="*/ 22 h 68"/>
                  <a:gd name="T6" fmla="*/ 11 w 27"/>
                  <a:gd name="T7" fmla="*/ 68 h 68"/>
                  <a:gd name="T8" fmla="*/ 1 w 27"/>
                  <a:gd name="T9" fmla="*/ 59 h 68"/>
                  <a:gd name="T10" fmla="*/ 0 w 27"/>
                  <a:gd name="T11" fmla="*/ 0 h 68"/>
                  <a:gd name="T12" fmla="*/ 0 w 27"/>
                  <a:gd name="T13" fmla="*/ 0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68"/>
                  <a:gd name="T23" fmla="*/ 27 w 27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68">
                    <a:moveTo>
                      <a:pt x="0" y="0"/>
                    </a:moveTo>
                    <a:lnTo>
                      <a:pt x="27" y="7"/>
                    </a:lnTo>
                    <a:lnTo>
                      <a:pt x="13" y="22"/>
                    </a:lnTo>
                    <a:lnTo>
                      <a:pt x="11" y="68"/>
                    </a:lnTo>
                    <a:lnTo>
                      <a:pt x="1" y="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AD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78" name="Freeform 243"/>
              <p:cNvSpPr>
                <a:spLocks/>
              </p:cNvSpPr>
              <p:nvPr/>
            </p:nvSpPr>
            <p:spPr bwMode="auto">
              <a:xfrm>
                <a:off x="3958" y="2764"/>
                <a:ext cx="18" cy="11"/>
              </a:xfrm>
              <a:custGeom>
                <a:avLst/>
                <a:gdLst>
                  <a:gd name="T0" fmla="*/ 8 w 110"/>
                  <a:gd name="T1" fmla="*/ 0 h 66"/>
                  <a:gd name="T2" fmla="*/ 45 w 110"/>
                  <a:gd name="T3" fmla="*/ 28 h 66"/>
                  <a:gd name="T4" fmla="*/ 74 w 110"/>
                  <a:gd name="T5" fmla="*/ 43 h 66"/>
                  <a:gd name="T6" fmla="*/ 110 w 110"/>
                  <a:gd name="T7" fmla="*/ 48 h 66"/>
                  <a:gd name="T8" fmla="*/ 81 w 110"/>
                  <a:gd name="T9" fmla="*/ 66 h 66"/>
                  <a:gd name="T10" fmla="*/ 40 w 110"/>
                  <a:gd name="T11" fmla="*/ 57 h 66"/>
                  <a:gd name="T12" fmla="*/ 0 w 110"/>
                  <a:gd name="T13" fmla="*/ 33 h 66"/>
                  <a:gd name="T14" fmla="*/ 8 w 110"/>
                  <a:gd name="T15" fmla="*/ 0 h 66"/>
                  <a:gd name="T16" fmla="*/ 8 w 110"/>
                  <a:gd name="T17" fmla="*/ 0 h 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0"/>
                  <a:gd name="T28" fmla="*/ 0 h 66"/>
                  <a:gd name="T29" fmla="*/ 110 w 110"/>
                  <a:gd name="T30" fmla="*/ 66 h 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0" h="66">
                    <a:moveTo>
                      <a:pt x="8" y="0"/>
                    </a:moveTo>
                    <a:lnTo>
                      <a:pt x="45" y="28"/>
                    </a:lnTo>
                    <a:lnTo>
                      <a:pt x="74" y="43"/>
                    </a:lnTo>
                    <a:lnTo>
                      <a:pt x="110" y="48"/>
                    </a:lnTo>
                    <a:lnTo>
                      <a:pt x="81" y="66"/>
                    </a:lnTo>
                    <a:lnTo>
                      <a:pt x="40" y="57"/>
                    </a:lnTo>
                    <a:lnTo>
                      <a:pt x="0" y="3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79" name="Freeform 244"/>
              <p:cNvSpPr>
                <a:spLocks/>
              </p:cNvSpPr>
              <p:nvPr/>
            </p:nvSpPr>
            <p:spPr bwMode="auto">
              <a:xfrm>
                <a:off x="3960" y="2758"/>
                <a:ext cx="22" cy="9"/>
              </a:xfrm>
              <a:custGeom>
                <a:avLst/>
                <a:gdLst>
                  <a:gd name="T0" fmla="*/ 0 w 131"/>
                  <a:gd name="T1" fmla="*/ 12 h 53"/>
                  <a:gd name="T2" fmla="*/ 44 w 131"/>
                  <a:gd name="T3" fmla="*/ 44 h 53"/>
                  <a:gd name="T4" fmla="*/ 79 w 131"/>
                  <a:gd name="T5" fmla="*/ 53 h 53"/>
                  <a:gd name="T6" fmla="*/ 110 w 131"/>
                  <a:gd name="T7" fmla="*/ 53 h 53"/>
                  <a:gd name="T8" fmla="*/ 131 w 131"/>
                  <a:gd name="T9" fmla="*/ 39 h 53"/>
                  <a:gd name="T10" fmla="*/ 85 w 131"/>
                  <a:gd name="T11" fmla="*/ 29 h 53"/>
                  <a:gd name="T12" fmla="*/ 50 w 131"/>
                  <a:gd name="T13" fmla="*/ 15 h 53"/>
                  <a:gd name="T14" fmla="*/ 26 w 131"/>
                  <a:gd name="T15" fmla="*/ 0 h 53"/>
                  <a:gd name="T16" fmla="*/ 0 w 131"/>
                  <a:gd name="T17" fmla="*/ 12 h 53"/>
                  <a:gd name="T18" fmla="*/ 0 w 131"/>
                  <a:gd name="T19" fmla="*/ 12 h 5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1"/>
                  <a:gd name="T31" fmla="*/ 0 h 53"/>
                  <a:gd name="T32" fmla="*/ 131 w 131"/>
                  <a:gd name="T33" fmla="*/ 53 h 5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1" h="53">
                    <a:moveTo>
                      <a:pt x="0" y="12"/>
                    </a:moveTo>
                    <a:lnTo>
                      <a:pt x="44" y="44"/>
                    </a:lnTo>
                    <a:lnTo>
                      <a:pt x="79" y="53"/>
                    </a:lnTo>
                    <a:lnTo>
                      <a:pt x="110" y="53"/>
                    </a:lnTo>
                    <a:lnTo>
                      <a:pt x="131" y="39"/>
                    </a:lnTo>
                    <a:lnTo>
                      <a:pt x="85" y="29"/>
                    </a:lnTo>
                    <a:lnTo>
                      <a:pt x="50" y="15"/>
                    </a:lnTo>
                    <a:lnTo>
                      <a:pt x="26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80" name="Freeform 245"/>
              <p:cNvSpPr>
                <a:spLocks/>
              </p:cNvSpPr>
              <p:nvPr/>
            </p:nvSpPr>
            <p:spPr bwMode="auto">
              <a:xfrm>
                <a:off x="3965" y="2750"/>
                <a:ext cx="23" cy="11"/>
              </a:xfrm>
              <a:custGeom>
                <a:avLst/>
                <a:gdLst>
                  <a:gd name="T0" fmla="*/ 16 w 138"/>
                  <a:gd name="T1" fmla="*/ 0 h 62"/>
                  <a:gd name="T2" fmla="*/ 1 w 138"/>
                  <a:gd name="T3" fmla="*/ 7 h 62"/>
                  <a:gd name="T4" fmla="*/ 0 w 138"/>
                  <a:gd name="T5" fmla="*/ 22 h 62"/>
                  <a:gd name="T6" fmla="*/ 25 w 138"/>
                  <a:gd name="T7" fmla="*/ 37 h 62"/>
                  <a:gd name="T8" fmla="*/ 34 w 138"/>
                  <a:gd name="T9" fmla="*/ 47 h 62"/>
                  <a:gd name="T10" fmla="*/ 63 w 138"/>
                  <a:gd name="T11" fmla="*/ 60 h 62"/>
                  <a:gd name="T12" fmla="*/ 92 w 138"/>
                  <a:gd name="T13" fmla="*/ 62 h 62"/>
                  <a:gd name="T14" fmla="*/ 111 w 138"/>
                  <a:gd name="T15" fmla="*/ 59 h 62"/>
                  <a:gd name="T16" fmla="*/ 138 w 138"/>
                  <a:gd name="T17" fmla="*/ 40 h 62"/>
                  <a:gd name="T18" fmla="*/ 99 w 138"/>
                  <a:gd name="T19" fmla="*/ 47 h 62"/>
                  <a:gd name="T20" fmla="*/ 57 w 138"/>
                  <a:gd name="T21" fmla="*/ 38 h 62"/>
                  <a:gd name="T22" fmla="*/ 36 w 138"/>
                  <a:gd name="T23" fmla="*/ 21 h 62"/>
                  <a:gd name="T24" fmla="*/ 30 w 138"/>
                  <a:gd name="T25" fmla="*/ 8 h 62"/>
                  <a:gd name="T26" fmla="*/ 16 w 138"/>
                  <a:gd name="T27" fmla="*/ 0 h 62"/>
                  <a:gd name="T28" fmla="*/ 16 w 138"/>
                  <a:gd name="T29" fmla="*/ 0 h 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8"/>
                  <a:gd name="T46" fmla="*/ 0 h 62"/>
                  <a:gd name="T47" fmla="*/ 138 w 138"/>
                  <a:gd name="T48" fmla="*/ 62 h 6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8" h="62">
                    <a:moveTo>
                      <a:pt x="16" y="0"/>
                    </a:moveTo>
                    <a:lnTo>
                      <a:pt x="1" y="7"/>
                    </a:lnTo>
                    <a:lnTo>
                      <a:pt x="0" y="22"/>
                    </a:lnTo>
                    <a:lnTo>
                      <a:pt x="25" y="37"/>
                    </a:lnTo>
                    <a:lnTo>
                      <a:pt x="34" y="47"/>
                    </a:lnTo>
                    <a:lnTo>
                      <a:pt x="63" y="60"/>
                    </a:lnTo>
                    <a:lnTo>
                      <a:pt x="92" y="62"/>
                    </a:lnTo>
                    <a:lnTo>
                      <a:pt x="111" y="59"/>
                    </a:lnTo>
                    <a:lnTo>
                      <a:pt x="138" y="40"/>
                    </a:lnTo>
                    <a:lnTo>
                      <a:pt x="99" y="47"/>
                    </a:lnTo>
                    <a:lnTo>
                      <a:pt x="57" y="38"/>
                    </a:lnTo>
                    <a:lnTo>
                      <a:pt x="36" y="21"/>
                    </a:lnTo>
                    <a:lnTo>
                      <a:pt x="30" y="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81" name="Freeform 246"/>
              <p:cNvSpPr>
                <a:spLocks/>
              </p:cNvSpPr>
              <p:nvPr/>
            </p:nvSpPr>
            <p:spPr bwMode="auto">
              <a:xfrm>
                <a:off x="3957" y="2772"/>
                <a:ext cx="28" cy="25"/>
              </a:xfrm>
              <a:custGeom>
                <a:avLst/>
                <a:gdLst>
                  <a:gd name="T0" fmla="*/ 1 w 170"/>
                  <a:gd name="T1" fmla="*/ 0 h 151"/>
                  <a:gd name="T2" fmla="*/ 0 w 170"/>
                  <a:gd name="T3" fmla="*/ 36 h 151"/>
                  <a:gd name="T4" fmla="*/ 16 w 170"/>
                  <a:gd name="T5" fmla="*/ 57 h 151"/>
                  <a:gd name="T6" fmla="*/ 9 w 170"/>
                  <a:gd name="T7" fmla="*/ 70 h 151"/>
                  <a:gd name="T8" fmla="*/ 51 w 170"/>
                  <a:gd name="T9" fmla="*/ 101 h 151"/>
                  <a:gd name="T10" fmla="*/ 75 w 170"/>
                  <a:gd name="T11" fmla="*/ 110 h 151"/>
                  <a:gd name="T12" fmla="*/ 90 w 170"/>
                  <a:gd name="T13" fmla="*/ 101 h 151"/>
                  <a:gd name="T14" fmla="*/ 170 w 170"/>
                  <a:gd name="T15" fmla="*/ 151 h 151"/>
                  <a:gd name="T16" fmla="*/ 147 w 170"/>
                  <a:gd name="T17" fmla="*/ 119 h 151"/>
                  <a:gd name="T18" fmla="*/ 135 w 170"/>
                  <a:gd name="T19" fmla="*/ 110 h 151"/>
                  <a:gd name="T20" fmla="*/ 138 w 170"/>
                  <a:gd name="T21" fmla="*/ 92 h 151"/>
                  <a:gd name="T22" fmla="*/ 60 w 170"/>
                  <a:gd name="T23" fmla="*/ 85 h 151"/>
                  <a:gd name="T24" fmla="*/ 63 w 170"/>
                  <a:gd name="T25" fmla="*/ 67 h 151"/>
                  <a:gd name="T26" fmla="*/ 45 w 170"/>
                  <a:gd name="T27" fmla="*/ 52 h 151"/>
                  <a:gd name="T28" fmla="*/ 66 w 170"/>
                  <a:gd name="T29" fmla="*/ 39 h 151"/>
                  <a:gd name="T30" fmla="*/ 33 w 170"/>
                  <a:gd name="T31" fmla="*/ 27 h 151"/>
                  <a:gd name="T32" fmla="*/ 1 w 170"/>
                  <a:gd name="T33" fmla="*/ 0 h 151"/>
                  <a:gd name="T34" fmla="*/ 1 w 170"/>
                  <a:gd name="T35" fmla="*/ 0 h 15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0"/>
                  <a:gd name="T55" fmla="*/ 0 h 151"/>
                  <a:gd name="T56" fmla="*/ 170 w 170"/>
                  <a:gd name="T57" fmla="*/ 151 h 15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0" h="151">
                    <a:moveTo>
                      <a:pt x="1" y="0"/>
                    </a:moveTo>
                    <a:lnTo>
                      <a:pt x="0" y="36"/>
                    </a:lnTo>
                    <a:lnTo>
                      <a:pt x="16" y="57"/>
                    </a:lnTo>
                    <a:lnTo>
                      <a:pt x="9" y="70"/>
                    </a:lnTo>
                    <a:lnTo>
                      <a:pt x="51" y="101"/>
                    </a:lnTo>
                    <a:lnTo>
                      <a:pt x="75" y="110"/>
                    </a:lnTo>
                    <a:lnTo>
                      <a:pt x="90" y="101"/>
                    </a:lnTo>
                    <a:lnTo>
                      <a:pt x="170" y="151"/>
                    </a:lnTo>
                    <a:lnTo>
                      <a:pt x="147" y="119"/>
                    </a:lnTo>
                    <a:lnTo>
                      <a:pt x="135" y="110"/>
                    </a:lnTo>
                    <a:lnTo>
                      <a:pt x="138" y="92"/>
                    </a:lnTo>
                    <a:lnTo>
                      <a:pt x="60" y="85"/>
                    </a:lnTo>
                    <a:lnTo>
                      <a:pt x="63" y="67"/>
                    </a:lnTo>
                    <a:lnTo>
                      <a:pt x="45" y="52"/>
                    </a:lnTo>
                    <a:lnTo>
                      <a:pt x="66" y="39"/>
                    </a:lnTo>
                    <a:lnTo>
                      <a:pt x="33" y="2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82" name="Freeform 247"/>
              <p:cNvSpPr>
                <a:spLocks/>
              </p:cNvSpPr>
              <p:nvPr/>
            </p:nvSpPr>
            <p:spPr bwMode="auto">
              <a:xfrm>
                <a:off x="3994" y="2769"/>
                <a:ext cx="19" cy="9"/>
              </a:xfrm>
              <a:custGeom>
                <a:avLst/>
                <a:gdLst>
                  <a:gd name="T0" fmla="*/ 6 w 114"/>
                  <a:gd name="T1" fmla="*/ 0 h 51"/>
                  <a:gd name="T2" fmla="*/ 44 w 114"/>
                  <a:gd name="T3" fmla="*/ 18 h 51"/>
                  <a:gd name="T4" fmla="*/ 64 w 114"/>
                  <a:gd name="T5" fmla="*/ 22 h 51"/>
                  <a:gd name="T6" fmla="*/ 114 w 114"/>
                  <a:gd name="T7" fmla="*/ 23 h 51"/>
                  <a:gd name="T8" fmla="*/ 91 w 114"/>
                  <a:gd name="T9" fmla="*/ 51 h 51"/>
                  <a:gd name="T10" fmla="*/ 17 w 114"/>
                  <a:gd name="T11" fmla="*/ 42 h 51"/>
                  <a:gd name="T12" fmla="*/ 1 w 114"/>
                  <a:gd name="T13" fmla="*/ 30 h 51"/>
                  <a:gd name="T14" fmla="*/ 0 w 114"/>
                  <a:gd name="T15" fmla="*/ 15 h 51"/>
                  <a:gd name="T16" fmla="*/ 6 w 114"/>
                  <a:gd name="T17" fmla="*/ 0 h 51"/>
                  <a:gd name="T18" fmla="*/ 6 w 114"/>
                  <a:gd name="T19" fmla="*/ 0 h 5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4"/>
                  <a:gd name="T31" fmla="*/ 0 h 51"/>
                  <a:gd name="T32" fmla="*/ 114 w 114"/>
                  <a:gd name="T33" fmla="*/ 51 h 5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4" h="51">
                    <a:moveTo>
                      <a:pt x="6" y="0"/>
                    </a:moveTo>
                    <a:lnTo>
                      <a:pt x="44" y="18"/>
                    </a:lnTo>
                    <a:lnTo>
                      <a:pt x="64" y="22"/>
                    </a:lnTo>
                    <a:lnTo>
                      <a:pt x="114" y="23"/>
                    </a:lnTo>
                    <a:lnTo>
                      <a:pt x="91" y="51"/>
                    </a:lnTo>
                    <a:lnTo>
                      <a:pt x="17" y="42"/>
                    </a:lnTo>
                    <a:lnTo>
                      <a:pt x="1" y="30"/>
                    </a:lnTo>
                    <a:lnTo>
                      <a:pt x="0" y="1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83" name="Freeform 248"/>
              <p:cNvSpPr>
                <a:spLocks/>
              </p:cNvSpPr>
              <p:nvPr/>
            </p:nvSpPr>
            <p:spPr bwMode="auto">
              <a:xfrm>
                <a:off x="4001" y="2779"/>
                <a:ext cx="13" cy="7"/>
              </a:xfrm>
              <a:custGeom>
                <a:avLst/>
                <a:gdLst>
                  <a:gd name="T0" fmla="*/ 0 w 81"/>
                  <a:gd name="T1" fmla="*/ 13 h 39"/>
                  <a:gd name="T2" fmla="*/ 56 w 81"/>
                  <a:gd name="T3" fmla="*/ 0 h 39"/>
                  <a:gd name="T4" fmla="*/ 76 w 81"/>
                  <a:gd name="T5" fmla="*/ 3 h 39"/>
                  <a:gd name="T6" fmla="*/ 81 w 81"/>
                  <a:gd name="T7" fmla="*/ 16 h 39"/>
                  <a:gd name="T8" fmla="*/ 68 w 81"/>
                  <a:gd name="T9" fmla="*/ 24 h 39"/>
                  <a:gd name="T10" fmla="*/ 24 w 81"/>
                  <a:gd name="T11" fmla="*/ 28 h 39"/>
                  <a:gd name="T12" fmla="*/ 3 w 81"/>
                  <a:gd name="T13" fmla="*/ 39 h 39"/>
                  <a:gd name="T14" fmla="*/ 0 w 81"/>
                  <a:gd name="T15" fmla="*/ 13 h 39"/>
                  <a:gd name="T16" fmla="*/ 0 w 81"/>
                  <a:gd name="T17" fmla="*/ 13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1"/>
                  <a:gd name="T28" fmla="*/ 0 h 39"/>
                  <a:gd name="T29" fmla="*/ 81 w 81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1" h="39">
                    <a:moveTo>
                      <a:pt x="0" y="13"/>
                    </a:moveTo>
                    <a:lnTo>
                      <a:pt x="56" y="0"/>
                    </a:lnTo>
                    <a:lnTo>
                      <a:pt x="76" y="3"/>
                    </a:lnTo>
                    <a:lnTo>
                      <a:pt x="81" y="16"/>
                    </a:lnTo>
                    <a:lnTo>
                      <a:pt x="68" y="24"/>
                    </a:lnTo>
                    <a:lnTo>
                      <a:pt x="24" y="28"/>
                    </a:lnTo>
                    <a:lnTo>
                      <a:pt x="3" y="3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84" name="Freeform 249"/>
              <p:cNvSpPr>
                <a:spLocks/>
              </p:cNvSpPr>
              <p:nvPr/>
            </p:nvSpPr>
            <p:spPr bwMode="auto">
              <a:xfrm>
                <a:off x="4006" y="2787"/>
                <a:ext cx="11" cy="7"/>
              </a:xfrm>
              <a:custGeom>
                <a:avLst/>
                <a:gdLst>
                  <a:gd name="T0" fmla="*/ 0 w 67"/>
                  <a:gd name="T1" fmla="*/ 28 h 41"/>
                  <a:gd name="T2" fmla="*/ 47 w 67"/>
                  <a:gd name="T3" fmla="*/ 0 h 41"/>
                  <a:gd name="T4" fmla="*/ 67 w 67"/>
                  <a:gd name="T5" fmla="*/ 15 h 41"/>
                  <a:gd name="T6" fmla="*/ 15 w 67"/>
                  <a:gd name="T7" fmla="*/ 41 h 41"/>
                  <a:gd name="T8" fmla="*/ 0 w 67"/>
                  <a:gd name="T9" fmla="*/ 28 h 41"/>
                  <a:gd name="T10" fmla="*/ 0 w 67"/>
                  <a:gd name="T11" fmla="*/ 28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7"/>
                  <a:gd name="T19" fmla="*/ 0 h 41"/>
                  <a:gd name="T20" fmla="*/ 67 w 67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7" h="41">
                    <a:moveTo>
                      <a:pt x="0" y="28"/>
                    </a:moveTo>
                    <a:lnTo>
                      <a:pt x="47" y="0"/>
                    </a:lnTo>
                    <a:lnTo>
                      <a:pt x="67" y="15"/>
                    </a:lnTo>
                    <a:lnTo>
                      <a:pt x="15" y="41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85" name="Freeform 250"/>
              <p:cNvSpPr>
                <a:spLocks/>
              </p:cNvSpPr>
              <p:nvPr/>
            </p:nvSpPr>
            <p:spPr bwMode="auto">
              <a:xfrm>
                <a:off x="4015" y="2788"/>
                <a:ext cx="9" cy="15"/>
              </a:xfrm>
              <a:custGeom>
                <a:avLst/>
                <a:gdLst>
                  <a:gd name="T0" fmla="*/ 0 w 55"/>
                  <a:gd name="T1" fmla="*/ 23 h 85"/>
                  <a:gd name="T2" fmla="*/ 37 w 55"/>
                  <a:gd name="T3" fmla="*/ 85 h 85"/>
                  <a:gd name="T4" fmla="*/ 55 w 55"/>
                  <a:gd name="T5" fmla="*/ 68 h 85"/>
                  <a:gd name="T6" fmla="*/ 54 w 55"/>
                  <a:gd name="T7" fmla="*/ 51 h 85"/>
                  <a:gd name="T8" fmla="*/ 31 w 55"/>
                  <a:gd name="T9" fmla="*/ 0 h 85"/>
                  <a:gd name="T10" fmla="*/ 0 w 55"/>
                  <a:gd name="T11" fmla="*/ 23 h 85"/>
                  <a:gd name="T12" fmla="*/ 0 w 55"/>
                  <a:gd name="T13" fmla="*/ 23 h 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85"/>
                  <a:gd name="T23" fmla="*/ 55 w 55"/>
                  <a:gd name="T24" fmla="*/ 85 h 8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85">
                    <a:moveTo>
                      <a:pt x="0" y="23"/>
                    </a:moveTo>
                    <a:lnTo>
                      <a:pt x="37" y="85"/>
                    </a:lnTo>
                    <a:lnTo>
                      <a:pt x="55" y="68"/>
                    </a:lnTo>
                    <a:lnTo>
                      <a:pt x="54" y="51"/>
                    </a:lnTo>
                    <a:lnTo>
                      <a:pt x="31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ED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86" name="Freeform 251"/>
              <p:cNvSpPr>
                <a:spLocks/>
              </p:cNvSpPr>
              <p:nvPr/>
            </p:nvSpPr>
            <p:spPr bwMode="auto">
              <a:xfrm>
                <a:off x="3966" y="2766"/>
                <a:ext cx="20" cy="7"/>
              </a:xfrm>
              <a:custGeom>
                <a:avLst/>
                <a:gdLst>
                  <a:gd name="T0" fmla="*/ 0 w 120"/>
                  <a:gd name="T1" fmla="*/ 0 h 39"/>
                  <a:gd name="T2" fmla="*/ 0 w 120"/>
                  <a:gd name="T3" fmla="*/ 20 h 39"/>
                  <a:gd name="T4" fmla="*/ 19 w 120"/>
                  <a:gd name="T5" fmla="*/ 30 h 39"/>
                  <a:gd name="T6" fmla="*/ 50 w 120"/>
                  <a:gd name="T7" fmla="*/ 35 h 39"/>
                  <a:gd name="T8" fmla="*/ 92 w 120"/>
                  <a:gd name="T9" fmla="*/ 39 h 39"/>
                  <a:gd name="T10" fmla="*/ 120 w 120"/>
                  <a:gd name="T11" fmla="*/ 30 h 39"/>
                  <a:gd name="T12" fmla="*/ 75 w 120"/>
                  <a:gd name="T13" fmla="*/ 28 h 39"/>
                  <a:gd name="T14" fmla="*/ 35 w 120"/>
                  <a:gd name="T15" fmla="*/ 20 h 39"/>
                  <a:gd name="T16" fmla="*/ 9 w 120"/>
                  <a:gd name="T17" fmla="*/ 14 h 39"/>
                  <a:gd name="T18" fmla="*/ 14 w 120"/>
                  <a:gd name="T19" fmla="*/ 2 h 39"/>
                  <a:gd name="T20" fmla="*/ 0 w 120"/>
                  <a:gd name="T21" fmla="*/ 0 h 39"/>
                  <a:gd name="T22" fmla="*/ 0 w 120"/>
                  <a:gd name="T23" fmla="*/ 0 h 3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0"/>
                  <a:gd name="T37" fmla="*/ 0 h 39"/>
                  <a:gd name="T38" fmla="*/ 120 w 120"/>
                  <a:gd name="T39" fmla="*/ 39 h 3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0" h="39">
                    <a:moveTo>
                      <a:pt x="0" y="0"/>
                    </a:moveTo>
                    <a:lnTo>
                      <a:pt x="0" y="20"/>
                    </a:lnTo>
                    <a:lnTo>
                      <a:pt x="19" y="30"/>
                    </a:lnTo>
                    <a:lnTo>
                      <a:pt x="50" y="35"/>
                    </a:lnTo>
                    <a:lnTo>
                      <a:pt x="92" y="39"/>
                    </a:lnTo>
                    <a:lnTo>
                      <a:pt x="120" y="30"/>
                    </a:lnTo>
                    <a:lnTo>
                      <a:pt x="75" y="28"/>
                    </a:lnTo>
                    <a:lnTo>
                      <a:pt x="35" y="20"/>
                    </a:lnTo>
                    <a:lnTo>
                      <a:pt x="9" y="14"/>
                    </a:lnTo>
                    <a:lnTo>
                      <a:pt x="1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87" name="Freeform 252"/>
              <p:cNvSpPr>
                <a:spLocks/>
              </p:cNvSpPr>
              <p:nvPr/>
            </p:nvSpPr>
            <p:spPr bwMode="auto">
              <a:xfrm>
                <a:off x="3968" y="2773"/>
                <a:ext cx="25" cy="21"/>
              </a:xfrm>
              <a:custGeom>
                <a:avLst/>
                <a:gdLst>
                  <a:gd name="T0" fmla="*/ 0 w 152"/>
                  <a:gd name="T1" fmla="*/ 14 h 128"/>
                  <a:gd name="T2" fmla="*/ 21 w 152"/>
                  <a:gd name="T3" fmla="*/ 21 h 128"/>
                  <a:gd name="T4" fmla="*/ 40 w 152"/>
                  <a:gd name="T5" fmla="*/ 9 h 128"/>
                  <a:gd name="T6" fmla="*/ 68 w 152"/>
                  <a:gd name="T7" fmla="*/ 0 h 128"/>
                  <a:gd name="T8" fmla="*/ 80 w 152"/>
                  <a:gd name="T9" fmla="*/ 24 h 128"/>
                  <a:gd name="T10" fmla="*/ 47 w 152"/>
                  <a:gd name="T11" fmla="*/ 56 h 128"/>
                  <a:gd name="T12" fmla="*/ 100 w 152"/>
                  <a:gd name="T13" fmla="*/ 40 h 128"/>
                  <a:gd name="T14" fmla="*/ 122 w 152"/>
                  <a:gd name="T15" fmla="*/ 76 h 128"/>
                  <a:gd name="T16" fmla="*/ 106 w 152"/>
                  <a:gd name="T17" fmla="*/ 98 h 128"/>
                  <a:gd name="T18" fmla="*/ 141 w 152"/>
                  <a:gd name="T19" fmla="*/ 89 h 128"/>
                  <a:gd name="T20" fmla="*/ 152 w 152"/>
                  <a:gd name="T21" fmla="*/ 108 h 128"/>
                  <a:gd name="T22" fmla="*/ 126 w 152"/>
                  <a:gd name="T23" fmla="*/ 128 h 128"/>
                  <a:gd name="T24" fmla="*/ 100 w 152"/>
                  <a:gd name="T25" fmla="*/ 128 h 128"/>
                  <a:gd name="T26" fmla="*/ 78 w 152"/>
                  <a:gd name="T27" fmla="*/ 108 h 128"/>
                  <a:gd name="T28" fmla="*/ 82 w 152"/>
                  <a:gd name="T29" fmla="*/ 82 h 128"/>
                  <a:gd name="T30" fmla="*/ 19 w 152"/>
                  <a:gd name="T31" fmla="*/ 78 h 128"/>
                  <a:gd name="T32" fmla="*/ 10 w 152"/>
                  <a:gd name="T33" fmla="*/ 42 h 128"/>
                  <a:gd name="T34" fmla="*/ 28 w 152"/>
                  <a:gd name="T35" fmla="*/ 33 h 128"/>
                  <a:gd name="T36" fmla="*/ 0 w 152"/>
                  <a:gd name="T37" fmla="*/ 28 h 128"/>
                  <a:gd name="T38" fmla="*/ 0 w 152"/>
                  <a:gd name="T39" fmla="*/ 14 h 128"/>
                  <a:gd name="T40" fmla="*/ 0 w 152"/>
                  <a:gd name="T41" fmla="*/ 14 h 12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2"/>
                  <a:gd name="T64" fmla="*/ 0 h 128"/>
                  <a:gd name="T65" fmla="*/ 152 w 152"/>
                  <a:gd name="T66" fmla="*/ 128 h 12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2" h="128">
                    <a:moveTo>
                      <a:pt x="0" y="14"/>
                    </a:moveTo>
                    <a:lnTo>
                      <a:pt x="21" y="21"/>
                    </a:lnTo>
                    <a:lnTo>
                      <a:pt x="40" y="9"/>
                    </a:lnTo>
                    <a:lnTo>
                      <a:pt x="68" y="0"/>
                    </a:lnTo>
                    <a:lnTo>
                      <a:pt x="80" y="24"/>
                    </a:lnTo>
                    <a:lnTo>
                      <a:pt x="47" y="56"/>
                    </a:lnTo>
                    <a:lnTo>
                      <a:pt x="100" y="40"/>
                    </a:lnTo>
                    <a:lnTo>
                      <a:pt x="122" y="76"/>
                    </a:lnTo>
                    <a:lnTo>
                      <a:pt x="106" y="98"/>
                    </a:lnTo>
                    <a:lnTo>
                      <a:pt x="141" y="89"/>
                    </a:lnTo>
                    <a:lnTo>
                      <a:pt x="152" y="108"/>
                    </a:lnTo>
                    <a:lnTo>
                      <a:pt x="126" y="128"/>
                    </a:lnTo>
                    <a:lnTo>
                      <a:pt x="100" y="128"/>
                    </a:lnTo>
                    <a:lnTo>
                      <a:pt x="78" y="108"/>
                    </a:lnTo>
                    <a:lnTo>
                      <a:pt x="82" y="82"/>
                    </a:lnTo>
                    <a:lnTo>
                      <a:pt x="19" y="78"/>
                    </a:lnTo>
                    <a:lnTo>
                      <a:pt x="10" y="42"/>
                    </a:lnTo>
                    <a:lnTo>
                      <a:pt x="28" y="33"/>
                    </a:lnTo>
                    <a:lnTo>
                      <a:pt x="0" y="28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88" name="Freeform 253"/>
              <p:cNvSpPr>
                <a:spLocks/>
              </p:cNvSpPr>
              <p:nvPr/>
            </p:nvSpPr>
            <p:spPr bwMode="auto">
              <a:xfrm>
                <a:off x="3967" y="2759"/>
                <a:ext cx="18" cy="5"/>
              </a:xfrm>
              <a:custGeom>
                <a:avLst/>
                <a:gdLst>
                  <a:gd name="T0" fmla="*/ 0 w 109"/>
                  <a:gd name="T1" fmla="*/ 4 h 30"/>
                  <a:gd name="T2" fmla="*/ 26 w 109"/>
                  <a:gd name="T3" fmla="*/ 22 h 30"/>
                  <a:gd name="T4" fmla="*/ 55 w 109"/>
                  <a:gd name="T5" fmla="*/ 28 h 30"/>
                  <a:gd name="T6" fmla="*/ 92 w 109"/>
                  <a:gd name="T7" fmla="*/ 30 h 30"/>
                  <a:gd name="T8" fmla="*/ 109 w 109"/>
                  <a:gd name="T9" fmla="*/ 16 h 30"/>
                  <a:gd name="T10" fmla="*/ 53 w 109"/>
                  <a:gd name="T11" fmla="*/ 14 h 30"/>
                  <a:gd name="T12" fmla="*/ 19 w 109"/>
                  <a:gd name="T13" fmla="*/ 0 h 30"/>
                  <a:gd name="T14" fmla="*/ 0 w 109"/>
                  <a:gd name="T15" fmla="*/ 4 h 30"/>
                  <a:gd name="T16" fmla="*/ 0 w 109"/>
                  <a:gd name="T17" fmla="*/ 4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30"/>
                  <a:gd name="T29" fmla="*/ 109 w 109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30">
                    <a:moveTo>
                      <a:pt x="0" y="4"/>
                    </a:moveTo>
                    <a:lnTo>
                      <a:pt x="26" y="22"/>
                    </a:lnTo>
                    <a:lnTo>
                      <a:pt x="55" y="28"/>
                    </a:lnTo>
                    <a:lnTo>
                      <a:pt x="92" y="30"/>
                    </a:lnTo>
                    <a:lnTo>
                      <a:pt x="109" y="16"/>
                    </a:lnTo>
                    <a:lnTo>
                      <a:pt x="53" y="14"/>
                    </a:lnTo>
                    <a:lnTo>
                      <a:pt x="19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689" name="Freeform 254"/>
              <p:cNvSpPr>
                <a:spLocks/>
              </p:cNvSpPr>
              <p:nvPr/>
            </p:nvSpPr>
            <p:spPr bwMode="auto">
              <a:xfrm>
                <a:off x="3976" y="2755"/>
                <a:ext cx="21" cy="18"/>
              </a:xfrm>
              <a:custGeom>
                <a:avLst/>
                <a:gdLst>
                  <a:gd name="T0" fmla="*/ 112 w 125"/>
                  <a:gd name="T1" fmla="*/ 0 h 112"/>
                  <a:gd name="T2" fmla="*/ 107 w 125"/>
                  <a:gd name="T3" fmla="*/ 26 h 112"/>
                  <a:gd name="T4" fmla="*/ 91 w 125"/>
                  <a:gd name="T5" fmla="*/ 39 h 112"/>
                  <a:gd name="T6" fmla="*/ 58 w 125"/>
                  <a:gd name="T7" fmla="*/ 44 h 112"/>
                  <a:gd name="T8" fmla="*/ 60 w 125"/>
                  <a:gd name="T9" fmla="*/ 60 h 112"/>
                  <a:gd name="T10" fmla="*/ 34 w 125"/>
                  <a:gd name="T11" fmla="*/ 70 h 112"/>
                  <a:gd name="T12" fmla="*/ 0 w 125"/>
                  <a:gd name="T13" fmla="*/ 74 h 112"/>
                  <a:gd name="T14" fmla="*/ 37 w 125"/>
                  <a:gd name="T15" fmla="*/ 82 h 112"/>
                  <a:gd name="T16" fmla="*/ 65 w 125"/>
                  <a:gd name="T17" fmla="*/ 79 h 112"/>
                  <a:gd name="T18" fmla="*/ 67 w 125"/>
                  <a:gd name="T19" fmla="*/ 102 h 112"/>
                  <a:gd name="T20" fmla="*/ 86 w 125"/>
                  <a:gd name="T21" fmla="*/ 112 h 112"/>
                  <a:gd name="T22" fmla="*/ 93 w 125"/>
                  <a:gd name="T23" fmla="*/ 82 h 112"/>
                  <a:gd name="T24" fmla="*/ 102 w 125"/>
                  <a:gd name="T25" fmla="*/ 54 h 112"/>
                  <a:gd name="T26" fmla="*/ 125 w 125"/>
                  <a:gd name="T27" fmla="*/ 26 h 112"/>
                  <a:gd name="T28" fmla="*/ 125 w 125"/>
                  <a:gd name="T29" fmla="*/ 4 h 112"/>
                  <a:gd name="T30" fmla="*/ 112 w 125"/>
                  <a:gd name="T31" fmla="*/ 0 h 112"/>
                  <a:gd name="T32" fmla="*/ 112 w 125"/>
                  <a:gd name="T33" fmla="*/ 0 h 11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5"/>
                  <a:gd name="T52" fmla="*/ 0 h 112"/>
                  <a:gd name="T53" fmla="*/ 125 w 125"/>
                  <a:gd name="T54" fmla="*/ 112 h 11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5" h="112">
                    <a:moveTo>
                      <a:pt x="112" y="0"/>
                    </a:moveTo>
                    <a:lnTo>
                      <a:pt x="107" y="26"/>
                    </a:lnTo>
                    <a:lnTo>
                      <a:pt x="91" y="39"/>
                    </a:lnTo>
                    <a:lnTo>
                      <a:pt x="58" y="44"/>
                    </a:lnTo>
                    <a:lnTo>
                      <a:pt x="60" y="60"/>
                    </a:lnTo>
                    <a:lnTo>
                      <a:pt x="34" y="70"/>
                    </a:lnTo>
                    <a:lnTo>
                      <a:pt x="0" y="74"/>
                    </a:lnTo>
                    <a:lnTo>
                      <a:pt x="37" y="82"/>
                    </a:lnTo>
                    <a:lnTo>
                      <a:pt x="65" y="79"/>
                    </a:lnTo>
                    <a:lnTo>
                      <a:pt x="67" y="102"/>
                    </a:lnTo>
                    <a:lnTo>
                      <a:pt x="86" y="112"/>
                    </a:lnTo>
                    <a:lnTo>
                      <a:pt x="93" y="82"/>
                    </a:lnTo>
                    <a:lnTo>
                      <a:pt x="102" y="54"/>
                    </a:lnTo>
                    <a:lnTo>
                      <a:pt x="125" y="26"/>
                    </a:lnTo>
                    <a:lnTo>
                      <a:pt x="125" y="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7" name="Group 255"/>
          <p:cNvGrpSpPr>
            <a:grpSpLocks/>
          </p:cNvGrpSpPr>
          <p:nvPr/>
        </p:nvGrpSpPr>
        <p:grpSpPr bwMode="auto">
          <a:xfrm>
            <a:off x="0" y="5311775"/>
            <a:ext cx="2654300" cy="1429593"/>
            <a:chOff x="274" y="2021"/>
            <a:chExt cx="1672" cy="974"/>
          </a:xfrm>
        </p:grpSpPr>
        <p:sp>
          <p:nvSpPr>
            <p:cNvPr id="19483" name="Freeform 256"/>
            <p:cNvSpPr>
              <a:spLocks/>
            </p:cNvSpPr>
            <p:nvPr/>
          </p:nvSpPr>
          <p:spPr bwMode="auto">
            <a:xfrm>
              <a:off x="1257" y="2260"/>
              <a:ext cx="433" cy="246"/>
            </a:xfrm>
            <a:custGeom>
              <a:avLst/>
              <a:gdLst>
                <a:gd name="T0" fmla="*/ 0 w 865"/>
                <a:gd name="T1" fmla="*/ 435 h 493"/>
                <a:gd name="T2" fmla="*/ 494 w 865"/>
                <a:gd name="T3" fmla="*/ 0 h 493"/>
                <a:gd name="T4" fmla="*/ 865 w 865"/>
                <a:gd name="T5" fmla="*/ 338 h 493"/>
                <a:gd name="T6" fmla="*/ 629 w 865"/>
                <a:gd name="T7" fmla="*/ 493 h 493"/>
                <a:gd name="T8" fmla="*/ 469 w 865"/>
                <a:gd name="T9" fmla="*/ 353 h 493"/>
                <a:gd name="T10" fmla="*/ 282 w 865"/>
                <a:gd name="T11" fmla="*/ 441 h 493"/>
                <a:gd name="T12" fmla="*/ 248 w 865"/>
                <a:gd name="T13" fmla="*/ 298 h 493"/>
                <a:gd name="T14" fmla="*/ 0 w 865"/>
                <a:gd name="T15" fmla="*/ 435 h 493"/>
                <a:gd name="T16" fmla="*/ 0 w 865"/>
                <a:gd name="T17" fmla="*/ 435 h 4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5"/>
                <a:gd name="T28" fmla="*/ 0 h 493"/>
                <a:gd name="T29" fmla="*/ 865 w 865"/>
                <a:gd name="T30" fmla="*/ 493 h 4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5" h="493">
                  <a:moveTo>
                    <a:pt x="0" y="435"/>
                  </a:moveTo>
                  <a:lnTo>
                    <a:pt x="494" y="0"/>
                  </a:lnTo>
                  <a:lnTo>
                    <a:pt x="865" y="338"/>
                  </a:lnTo>
                  <a:lnTo>
                    <a:pt x="629" y="493"/>
                  </a:lnTo>
                  <a:lnTo>
                    <a:pt x="469" y="353"/>
                  </a:lnTo>
                  <a:lnTo>
                    <a:pt x="282" y="441"/>
                  </a:lnTo>
                  <a:lnTo>
                    <a:pt x="248" y="298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E6E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84" name="Freeform 257"/>
            <p:cNvSpPr>
              <a:spLocks/>
            </p:cNvSpPr>
            <p:nvPr/>
          </p:nvSpPr>
          <p:spPr bwMode="auto">
            <a:xfrm>
              <a:off x="665" y="2021"/>
              <a:ext cx="377" cy="389"/>
            </a:xfrm>
            <a:custGeom>
              <a:avLst/>
              <a:gdLst>
                <a:gd name="T0" fmla="*/ 548 w 753"/>
                <a:gd name="T1" fmla="*/ 42 h 779"/>
                <a:gd name="T2" fmla="*/ 589 w 753"/>
                <a:gd name="T3" fmla="*/ 73 h 779"/>
                <a:gd name="T4" fmla="*/ 630 w 753"/>
                <a:gd name="T5" fmla="*/ 116 h 779"/>
                <a:gd name="T6" fmla="*/ 668 w 753"/>
                <a:gd name="T7" fmla="*/ 163 h 779"/>
                <a:gd name="T8" fmla="*/ 705 w 753"/>
                <a:gd name="T9" fmla="*/ 211 h 779"/>
                <a:gd name="T10" fmla="*/ 741 w 753"/>
                <a:gd name="T11" fmla="*/ 257 h 779"/>
                <a:gd name="T12" fmla="*/ 578 w 753"/>
                <a:gd name="T13" fmla="*/ 191 h 779"/>
                <a:gd name="T14" fmla="*/ 568 w 753"/>
                <a:gd name="T15" fmla="*/ 300 h 779"/>
                <a:gd name="T16" fmla="*/ 558 w 753"/>
                <a:gd name="T17" fmla="*/ 311 h 779"/>
                <a:gd name="T18" fmla="*/ 557 w 753"/>
                <a:gd name="T19" fmla="*/ 293 h 779"/>
                <a:gd name="T20" fmla="*/ 554 w 753"/>
                <a:gd name="T21" fmla="*/ 266 h 779"/>
                <a:gd name="T22" fmla="*/ 546 w 753"/>
                <a:gd name="T23" fmla="*/ 243 h 779"/>
                <a:gd name="T24" fmla="*/ 530 w 753"/>
                <a:gd name="T25" fmla="*/ 229 h 779"/>
                <a:gd name="T26" fmla="*/ 520 w 753"/>
                <a:gd name="T27" fmla="*/ 248 h 779"/>
                <a:gd name="T28" fmla="*/ 523 w 753"/>
                <a:gd name="T29" fmla="*/ 279 h 779"/>
                <a:gd name="T30" fmla="*/ 524 w 753"/>
                <a:gd name="T31" fmla="*/ 314 h 779"/>
                <a:gd name="T32" fmla="*/ 523 w 753"/>
                <a:gd name="T33" fmla="*/ 348 h 779"/>
                <a:gd name="T34" fmla="*/ 518 w 753"/>
                <a:gd name="T35" fmla="*/ 378 h 779"/>
                <a:gd name="T36" fmla="*/ 473 w 753"/>
                <a:gd name="T37" fmla="*/ 352 h 779"/>
                <a:gd name="T38" fmla="*/ 467 w 753"/>
                <a:gd name="T39" fmla="*/ 424 h 779"/>
                <a:gd name="T40" fmla="*/ 455 w 753"/>
                <a:gd name="T41" fmla="*/ 497 h 779"/>
                <a:gd name="T42" fmla="*/ 431 w 753"/>
                <a:gd name="T43" fmla="*/ 568 h 779"/>
                <a:gd name="T44" fmla="*/ 410 w 753"/>
                <a:gd name="T45" fmla="*/ 639 h 779"/>
                <a:gd name="T46" fmla="*/ 387 w 753"/>
                <a:gd name="T47" fmla="*/ 711 h 779"/>
                <a:gd name="T48" fmla="*/ 380 w 753"/>
                <a:gd name="T49" fmla="*/ 707 h 779"/>
                <a:gd name="T50" fmla="*/ 387 w 753"/>
                <a:gd name="T51" fmla="*/ 639 h 779"/>
                <a:gd name="T52" fmla="*/ 396 w 753"/>
                <a:gd name="T53" fmla="*/ 557 h 779"/>
                <a:gd name="T54" fmla="*/ 399 w 753"/>
                <a:gd name="T55" fmla="*/ 478 h 779"/>
                <a:gd name="T56" fmla="*/ 397 w 753"/>
                <a:gd name="T57" fmla="*/ 432 h 779"/>
                <a:gd name="T58" fmla="*/ 241 w 753"/>
                <a:gd name="T59" fmla="*/ 650 h 779"/>
                <a:gd name="T60" fmla="*/ 252 w 753"/>
                <a:gd name="T61" fmla="*/ 607 h 779"/>
                <a:gd name="T62" fmla="*/ 266 w 753"/>
                <a:gd name="T63" fmla="*/ 565 h 779"/>
                <a:gd name="T64" fmla="*/ 277 w 753"/>
                <a:gd name="T65" fmla="*/ 520 h 779"/>
                <a:gd name="T66" fmla="*/ 288 w 753"/>
                <a:gd name="T67" fmla="*/ 477 h 779"/>
                <a:gd name="T68" fmla="*/ 294 w 753"/>
                <a:gd name="T69" fmla="*/ 434 h 779"/>
                <a:gd name="T70" fmla="*/ 280 w 753"/>
                <a:gd name="T71" fmla="*/ 435 h 779"/>
                <a:gd name="T72" fmla="*/ 233 w 753"/>
                <a:gd name="T73" fmla="*/ 495 h 779"/>
                <a:gd name="T74" fmla="*/ 178 w 753"/>
                <a:gd name="T75" fmla="*/ 585 h 779"/>
                <a:gd name="T76" fmla="*/ 120 w 753"/>
                <a:gd name="T77" fmla="*/ 677 h 779"/>
                <a:gd name="T78" fmla="*/ 76 w 753"/>
                <a:gd name="T79" fmla="*/ 751 h 779"/>
                <a:gd name="T80" fmla="*/ 0 w 753"/>
                <a:gd name="T81" fmla="*/ 742 h 779"/>
                <a:gd name="T82" fmla="*/ 68 w 753"/>
                <a:gd name="T83" fmla="*/ 607 h 779"/>
                <a:gd name="T84" fmla="*/ 148 w 753"/>
                <a:gd name="T85" fmla="*/ 461 h 779"/>
                <a:gd name="T86" fmla="*/ 238 w 753"/>
                <a:gd name="T87" fmla="*/ 316 h 779"/>
                <a:gd name="T88" fmla="*/ 336 w 753"/>
                <a:gd name="T89" fmla="*/ 178 h 779"/>
                <a:gd name="T90" fmla="*/ 438 w 753"/>
                <a:gd name="T91" fmla="*/ 56 h 779"/>
                <a:gd name="T92" fmla="*/ 473 w 753"/>
                <a:gd name="T93" fmla="*/ 0 h 7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53"/>
                <a:gd name="T142" fmla="*/ 0 h 779"/>
                <a:gd name="T143" fmla="*/ 753 w 753"/>
                <a:gd name="T144" fmla="*/ 779 h 7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53" h="779">
                  <a:moveTo>
                    <a:pt x="473" y="0"/>
                  </a:moveTo>
                  <a:lnTo>
                    <a:pt x="544" y="13"/>
                  </a:lnTo>
                  <a:lnTo>
                    <a:pt x="548" y="42"/>
                  </a:lnTo>
                  <a:lnTo>
                    <a:pt x="561" y="50"/>
                  </a:lnTo>
                  <a:lnTo>
                    <a:pt x="575" y="62"/>
                  </a:lnTo>
                  <a:lnTo>
                    <a:pt x="589" y="73"/>
                  </a:lnTo>
                  <a:lnTo>
                    <a:pt x="603" y="88"/>
                  </a:lnTo>
                  <a:lnTo>
                    <a:pt x="616" y="101"/>
                  </a:lnTo>
                  <a:lnTo>
                    <a:pt x="630" y="116"/>
                  </a:lnTo>
                  <a:lnTo>
                    <a:pt x="642" y="132"/>
                  </a:lnTo>
                  <a:lnTo>
                    <a:pt x="656" y="147"/>
                  </a:lnTo>
                  <a:lnTo>
                    <a:pt x="668" y="163"/>
                  </a:lnTo>
                  <a:lnTo>
                    <a:pt x="681" y="178"/>
                  </a:lnTo>
                  <a:lnTo>
                    <a:pt x="693" y="195"/>
                  </a:lnTo>
                  <a:lnTo>
                    <a:pt x="705" y="211"/>
                  </a:lnTo>
                  <a:lnTo>
                    <a:pt x="718" y="226"/>
                  </a:lnTo>
                  <a:lnTo>
                    <a:pt x="730" y="242"/>
                  </a:lnTo>
                  <a:lnTo>
                    <a:pt x="741" y="257"/>
                  </a:lnTo>
                  <a:lnTo>
                    <a:pt x="753" y="273"/>
                  </a:lnTo>
                  <a:lnTo>
                    <a:pt x="687" y="316"/>
                  </a:lnTo>
                  <a:lnTo>
                    <a:pt x="578" y="191"/>
                  </a:lnTo>
                  <a:lnTo>
                    <a:pt x="582" y="288"/>
                  </a:lnTo>
                  <a:lnTo>
                    <a:pt x="574" y="293"/>
                  </a:lnTo>
                  <a:lnTo>
                    <a:pt x="568" y="300"/>
                  </a:lnTo>
                  <a:lnTo>
                    <a:pt x="563" y="307"/>
                  </a:lnTo>
                  <a:lnTo>
                    <a:pt x="560" y="316"/>
                  </a:lnTo>
                  <a:lnTo>
                    <a:pt x="558" y="311"/>
                  </a:lnTo>
                  <a:lnTo>
                    <a:pt x="558" y="307"/>
                  </a:lnTo>
                  <a:lnTo>
                    <a:pt x="557" y="300"/>
                  </a:lnTo>
                  <a:lnTo>
                    <a:pt x="557" y="293"/>
                  </a:lnTo>
                  <a:lnTo>
                    <a:pt x="557" y="285"/>
                  </a:lnTo>
                  <a:lnTo>
                    <a:pt x="555" y="276"/>
                  </a:lnTo>
                  <a:lnTo>
                    <a:pt x="554" y="266"/>
                  </a:lnTo>
                  <a:lnTo>
                    <a:pt x="552" y="260"/>
                  </a:lnTo>
                  <a:lnTo>
                    <a:pt x="549" y="251"/>
                  </a:lnTo>
                  <a:lnTo>
                    <a:pt x="546" y="243"/>
                  </a:lnTo>
                  <a:lnTo>
                    <a:pt x="543" y="237"/>
                  </a:lnTo>
                  <a:lnTo>
                    <a:pt x="538" y="234"/>
                  </a:lnTo>
                  <a:lnTo>
                    <a:pt x="530" y="229"/>
                  </a:lnTo>
                  <a:lnTo>
                    <a:pt x="518" y="235"/>
                  </a:lnTo>
                  <a:lnTo>
                    <a:pt x="518" y="240"/>
                  </a:lnTo>
                  <a:lnTo>
                    <a:pt x="520" y="248"/>
                  </a:lnTo>
                  <a:lnTo>
                    <a:pt x="521" y="256"/>
                  </a:lnTo>
                  <a:lnTo>
                    <a:pt x="523" y="266"/>
                  </a:lnTo>
                  <a:lnTo>
                    <a:pt x="523" y="279"/>
                  </a:lnTo>
                  <a:lnTo>
                    <a:pt x="524" y="290"/>
                  </a:lnTo>
                  <a:lnTo>
                    <a:pt x="524" y="302"/>
                  </a:lnTo>
                  <a:lnTo>
                    <a:pt x="524" y="314"/>
                  </a:lnTo>
                  <a:lnTo>
                    <a:pt x="524" y="325"/>
                  </a:lnTo>
                  <a:lnTo>
                    <a:pt x="524" y="338"/>
                  </a:lnTo>
                  <a:lnTo>
                    <a:pt x="523" y="348"/>
                  </a:lnTo>
                  <a:lnTo>
                    <a:pt x="523" y="359"/>
                  </a:lnTo>
                  <a:lnTo>
                    <a:pt x="520" y="369"/>
                  </a:lnTo>
                  <a:lnTo>
                    <a:pt x="518" y="378"/>
                  </a:lnTo>
                  <a:lnTo>
                    <a:pt x="513" y="384"/>
                  </a:lnTo>
                  <a:lnTo>
                    <a:pt x="510" y="390"/>
                  </a:lnTo>
                  <a:lnTo>
                    <a:pt x="473" y="352"/>
                  </a:lnTo>
                  <a:lnTo>
                    <a:pt x="472" y="376"/>
                  </a:lnTo>
                  <a:lnTo>
                    <a:pt x="470" y="401"/>
                  </a:lnTo>
                  <a:lnTo>
                    <a:pt x="467" y="424"/>
                  </a:lnTo>
                  <a:lnTo>
                    <a:pt x="464" y="449"/>
                  </a:lnTo>
                  <a:lnTo>
                    <a:pt x="459" y="474"/>
                  </a:lnTo>
                  <a:lnTo>
                    <a:pt x="455" y="497"/>
                  </a:lnTo>
                  <a:lnTo>
                    <a:pt x="447" y="520"/>
                  </a:lnTo>
                  <a:lnTo>
                    <a:pt x="441" y="545"/>
                  </a:lnTo>
                  <a:lnTo>
                    <a:pt x="431" y="568"/>
                  </a:lnTo>
                  <a:lnTo>
                    <a:pt x="424" y="591"/>
                  </a:lnTo>
                  <a:lnTo>
                    <a:pt x="416" y="616"/>
                  </a:lnTo>
                  <a:lnTo>
                    <a:pt x="410" y="639"/>
                  </a:lnTo>
                  <a:lnTo>
                    <a:pt x="402" y="661"/>
                  </a:lnTo>
                  <a:lnTo>
                    <a:pt x="394" y="687"/>
                  </a:lnTo>
                  <a:lnTo>
                    <a:pt x="387" y="711"/>
                  </a:lnTo>
                  <a:lnTo>
                    <a:pt x="382" y="735"/>
                  </a:lnTo>
                  <a:lnTo>
                    <a:pt x="380" y="723"/>
                  </a:lnTo>
                  <a:lnTo>
                    <a:pt x="380" y="707"/>
                  </a:lnTo>
                  <a:lnTo>
                    <a:pt x="382" y="687"/>
                  </a:lnTo>
                  <a:lnTo>
                    <a:pt x="383" y="666"/>
                  </a:lnTo>
                  <a:lnTo>
                    <a:pt x="387" y="639"/>
                  </a:lnTo>
                  <a:lnTo>
                    <a:pt x="390" y="613"/>
                  </a:lnTo>
                  <a:lnTo>
                    <a:pt x="391" y="584"/>
                  </a:lnTo>
                  <a:lnTo>
                    <a:pt x="396" y="557"/>
                  </a:lnTo>
                  <a:lnTo>
                    <a:pt x="397" y="528"/>
                  </a:lnTo>
                  <a:lnTo>
                    <a:pt x="397" y="502"/>
                  </a:lnTo>
                  <a:lnTo>
                    <a:pt x="399" y="478"/>
                  </a:lnTo>
                  <a:lnTo>
                    <a:pt x="401" y="460"/>
                  </a:lnTo>
                  <a:lnTo>
                    <a:pt x="397" y="441"/>
                  </a:lnTo>
                  <a:lnTo>
                    <a:pt x="397" y="432"/>
                  </a:lnTo>
                  <a:lnTo>
                    <a:pt x="393" y="426"/>
                  </a:lnTo>
                  <a:lnTo>
                    <a:pt x="390" y="429"/>
                  </a:lnTo>
                  <a:lnTo>
                    <a:pt x="241" y="650"/>
                  </a:lnTo>
                  <a:lnTo>
                    <a:pt x="244" y="636"/>
                  </a:lnTo>
                  <a:lnTo>
                    <a:pt x="249" y="622"/>
                  </a:lnTo>
                  <a:lnTo>
                    <a:pt x="252" y="607"/>
                  </a:lnTo>
                  <a:lnTo>
                    <a:pt x="257" y="593"/>
                  </a:lnTo>
                  <a:lnTo>
                    <a:pt x="261" y="577"/>
                  </a:lnTo>
                  <a:lnTo>
                    <a:pt x="266" y="565"/>
                  </a:lnTo>
                  <a:lnTo>
                    <a:pt x="269" y="550"/>
                  </a:lnTo>
                  <a:lnTo>
                    <a:pt x="274" y="536"/>
                  </a:lnTo>
                  <a:lnTo>
                    <a:pt x="277" y="520"/>
                  </a:lnTo>
                  <a:lnTo>
                    <a:pt x="281" y="506"/>
                  </a:lnTo>
                  <a:lnTo>
                    <a:pt x="283" y="491"/>
                  </a:lnTo>
                  <a:lnTo>
                    <a:pt x="288" y="477"/>
                  </a:lnTo>
                  <a:lnTo>
                    <a:pt x="289" y="461"/>
                  </a:lnTo>
                  <a:lnTo>
                    <a:pt x="292" y="449"/>
                  </a:lnTo>
                  <a:lnTo>
                    <a:pt x="294" y="434"/>
                  </a:lnTo>
                  <a:lnTo>
                    <a:pt x="297" y="420"/>
                  </a:lnTo>
                  <a:lnTo>
                    <a:pt x="289" y="423"/>
                  </a:lnTo>
                  <a:lnTo>
                    <a:pt x="280" y="435"/>
                  </a:lnTo>
                  <a:lnTo>
                    <a:pt x="266" y="449"/>
                  </a:lnTo>
                  <a:lnTo>
                    <a:pt x="250" y="472"/>
                  </a:lnTo>
                  <a:lnTo>
                    <a:pt x="233" y="495"/>
                  </a:lnTo>
                  <a:lnTo>
                    <a:pt x="216" y="523"/>
                  </a:lnTo>
                  <a:lnTo>
                    <a:pt x="196" y="553"/>
                  </a:lnTo>
                  <a:lnTo>
                    <a:pt x="178" y="585"/>
                  </a:lnTo>
                  <a:lnTo>
                    <a:pt x="158" y="616"/>
                  </a:lnTo>
                  <a:lnTo>
                    <a:pt x="139" y="647"/>
                  </a:lnTo>
                  <a:lnTo>
                    <a:pt x="120" y="677"/>
                  </a:lnTo>
                  <a:lnTo>
                    <a:pt x="103" y="706"/>
                  </a:lnTo>
                  <a:lnTo>
                    <a:pt x="88" y="729"/>
                  </a:lnTo>
                  <a:lnTo>
                    <a:pt x="76" y="751"/>
                  </a:lnTo>
                  <a:lnTo>
                    <a:pt x="66" y="766"/>
                  </a:lnTo>
                  <a:lnTo>
                    <a:pt x="60" y="779"/>
                  </a:lnTo>
                  <a:lnTo>
                    <a:pt x="0" y="742"/>
                  </a:lnTo>
                  <a:lnTo>
                    <a:pt x="20" y="698"/>
                  </a:lnTo>
                  <a:lnTo>
                    <a:pt x="43" y="653"/>
                  </a:lnTo>
                  <a:lnTo>
                    <a:pt x="68" y="607"/>
                  </a:lnTo>
                  <a:lnTo>
                    <a:pt x="94" y="559"/>
                  </a:lnTo>
                  <a:lnTo>
                    <a:pt x="120" y="511"/>
                  </a:lnTo>
                  <a:lnTo>
                    <a:pt x="148" y="461"/>
                  </a:lnTo>
                  <a:lnTo>
                    <a:pt x="178" y="413"/>
                  </a:lnTo>
                  <a:lnTo>
                    <a:pt x="209" y="364"/>
                  </a:lnTo>
                  <a:lnTo>
                    <a:pt x="238" y="316"/>
                  </a:lnTo>
                  <a:lnTo>
                    <a:pt x="269" y="268"/>
                  </a:lnTo>
                  <a:lnTo>
                    <a:pt x="301" y="222"/>
                  </a:lnTo>
                  <a:lnTo>
                    <a:pt x="336" y="178"/>
                  </a:lnTo>
                  <a:lnTo>
                    <a:pt x="370" y="135"/>
                  </a:lnTo>
                  <a:lnTo>
                    <a:pt x="402" y="95"/>
                  </a:lnTo>
                  <a:lnTo>
                    <a:pt x="438" y="56"/>
                  </a:lnTo>
                  <a:lnTo>
                    <a:pt x="473" y="22"/>
                  </a:lnTo>
                  <a:lnTo>
                    <a:pt x="47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85" name="Freeform 258"/>
            <p:cNvSpPr>
              <a:spLocks/>
            </p:cNvSpPr>
            <p:nvPr/>
          </p:nvSpPr>
          <p:spPr bwMode="auto">
            <a:xfrm>
              <a:off x="1002" y="2151"/>
              <a:ext cx="596" cy="731"/>
            </a:xfrm>
            <a:custGeom>
              <a:avLst/>
              <a:gdLst>
                <a:gd name="T0" fmla="*/ 297 w 1191"/>
                <a:gd name="T1" fmla="*/ 265 h 1463"/>
                <a:gd name="T2" fmla="*/ 580 w 1191"/>
                <a:gd name="T3" fmla="*/ 582 h 1463"/>
                <a:gd name="T4" fmla="*/ 899 w 1191"/>
                <a:gd name="T5" fmla="*/ 862 h 1463"/>
                <a:gd name="T6" fmla="*/ 873 w 1191"/>
                <a:gd name="T7" fmla="*/ 932 h 1463"/>
                <a:gd name="T8" fmla="*/ 925 w 1191"/>
                <a:gd name="T9" fmla="*/ 926 h 1463"/>
                <a:gd name="T10" fmla="*/ 981 w 1191"/>
                <a:gd name="T11" fmla="*/ 929 h 1463"/>
                <a:gd name="T12" fmla="*/ 896 w 1191"/>
                <a:gd name="T13" fmla="*/ 989 h 1463"/>
                <a:gd name="T14" fmla="*/ 969 w 1191"/>
                <a:gd name="T15" fmla="*/ 1011 h 1463"/>
                <a:gd name="T16" fmla="*/ 956 w 1191"/>
                <a:gd name="T17" fmla="*/ 1079 h 1463"/>
                <a:gd name="T18" fmla="*/ 1055 w 1191"/>
                <a:gd name="T19" fmla="*/ 1200 h 1463"/>
                <a:gd name="T20" fmla="*/ 1142 w 1191"/>
                <a:gd name="T21" fmla="*/ 1331 h 1463"/>
                <a:gd name="T22" fmla="*/ 854 w 1191"/>
                <a:gd name="T23" fmla="*/ 1313 h 1463"/>
                <a:gd name="T24" fmla="*/ 891 w 1191"/>
                <a:gd name="T25" fmla="*/ 1303 h 1463"/>
                <a:gd name="T26" fmla="*/ 945 w 1191"/>
                <a:gd name="T27" fmla="*/ 1296 h 1463"/>
                <a:gd name="T28" fmla="*/ 939 w 1191"/>
                <a:gd name="T29" fmla="*/ 1268 h 1463"/>
                <a:gd name="T30" fmla="*/ 874 w 1191"/>
                <a:gd name="T31" fmla="*/ 1231 h 1463"/>
                <a:gd name="T32" fmla="*/ 812 w 1191"/>
                <a:gd name="T33" fmla="*/ 1186 h 1463"/>
                <a:gd name="T34" fmla="*/ 812 w 1191"/>
                <a:gd name="T35" fmla="*/ 1173 h 1463"/>
                <a:gd name="T36" fmla="*/ 865 w 1191"/>
                <a:gd name="T37" fmla="*/ 1179 h 1463"/>
                <a:gd name="T38" fmla="*/ 887 w 1191"/>
                <a:gd name="T39" fmla="*/ 1164 h 1463"/>
                <a:gd name="T40" fmla="*/ 801 w 1191"/>
                <a:gd name="T41" fmla="*/ 1102 h 1463"/>
                <a:gd name="T42" fmla="*/ 693 w 1191"/>
                <a:gd name="T43" fmla="*/ 1046 h 1463"/>
                <a:gd name="T44" fmla="*/ 770 w 1191"/>
                <a:gd name="T45" fmla="*/ 1009 h 1463"/>
                <a:gd name="T46" fmla="*/ 639 w 1191"/>
                <a:gd name="T47" fmla="*/ 879 h 1463"/>
                <a:gd name="T48" fmla="*/ 416 w 1191"/>
                <a:gd name="T49" fmla="*/ 810 h 1463"/>
                <a:gd name="T50" fmla="*/ 356 w 1191"/>
                <a:gd name="T51" fmla="*/ 890 h 1463"/>
                <a:gd name="T52" fmla="*/ 326 w 1191"/>
                <a:gd name="T53" fmla="*/ 969 h 1463"/>
                <a:gd name="T54" fmla="*/ 281 w 1191"/>
                <a:gd name="T55" fmla="*/ 1028 h 1463"/>
                <a:gd name="T56" fmla="*/ 289 w 1191"/>
                <a:gd name="T57" fmla="*/ 983 h 1463"/>
                <a:gd name="T58" fmla="*/ 283 w 1191"/>
                <a:gd name="T59" fmla="*/ 935 h 1463"/>
                <a:gd name="T60" fmla="*/ 203 w 1191"/>
                <a:gd name="T61" fmla="*/ 1017 h 1463"/>
                <a:gd name="T62" fmla="*/ 193 w 1191"/>
                <a:gd name="T63" fmla="*/ 963 h 1463"/>
                <a:gd name="T64" fmla="*/ 206 w 1191"/>
                <a:gd name="T65" fmla="*/ 879 h 1463"/>
                <a:gd name="T66" fmla="*/ 164 w 1191"/>
                <a:gd name="T67" fmla="*/ 820 h 1463"/>
                <a:gd name="T68" fmla="*/ 121 w 1191"/>
                <a:gd name="T69" fmla="*/ 772 h 1463"/>
                <a:gd name="T70" fmla="*/ 161 w 1191"/>
                <a:gd name="T71" fmla="*/ 777 h 1463"/>
                <a:gd name="T72" fmla="*/ 215 w 1191"/>
                <a:gd name="T73" fmla="*/ 810 h 1463"/>
                <a:gd name="T74" fmla="*/ 257 w 1191"/>
                <a:gd name="T75" fmla="*/ 814 h 1463"/>
                <a:gd name="T76" fmla="*/ 192 w 1191"/>
                <a:gd name="T77" fmla="*/ 686 h 1463"/>
                <a:gd name="T78" fmla="*/ 357 w 1191"/>
                <a:gd name="T79" fmla="*/ 724 h 1463"/>
                <a:gd name="T80" fmla="*/ 326 w 1191"/>
                <a:gd name="T81" fmla="*/ 680 h 1463"/>
                <a:gd name="T82" fmla="*/ 295 w 1191"/>
                <a:gd name="T83" fmla="*/ 638 h 1463"/>
                <a:gd name="T84" fmla="*/ 348 w 1191"/>
                <a:gd name="T85" fmla="*/ 652 h 1463"/>
                <a:gd name="T86" fmla="*/ 401 w 1191"/>
                <a:gd name="T87" fmla="*/ 681 h 1463"/>
                <a:gd name="T88" fmla="*/ 427 w 1191"/>
                <a:gd name="T89" fmla="*/ 638 h 1463"/>
                <a:gd name="T90" fmla="*/ 428 w 1191"/>
                <a:gd name="T91" fmla="*/ 582 h 1463"/>
                <a:gd name="T92" fmla="*/ 252 w 1191"/>
                <a:gd name="T93" fmla="*/ 499 h 1463"/>
                <a:gd name="T94" fmla="*/ 96 w 1191"/>
                <a:gd name="T95" fmla="*/ 396 h 1463"/>
                <a:gd name="T96" fmla="*/ 269 w 1191"/>
                <a:gd name="T97" fmla="*/ 393 h 1463"/>
                <a:gd name="T98" fmla="*/ 128 w 1191"/>
                <a:gd name="T99" fmla="*/ 311 h 1463"/>
                <a:gd name="T100" fmla="*/ 66 w 1191"/>
                <a:gd name="T101" fmla="*/ 270 h 1463"/>
                <a:gd name="T102" fmla="*/ 122 w 1191"/>
                <a:gd name="T103" fmla="*/ 279 h 1463"/>
                <a:gd name="T104" fmla="*/ 176 w 1191"/>
                <a:gd name="T105" fmla="*/ 297 h 1463"/>
                <a:gd name="T106" fmla="*/ 39 w 1191"/>
                <a:gd name="T107" fmla="*/ 122 h 14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91"/>
                <a:gd name="T163" fmla="*/ 0 h 1463"/>
                <a:gd name="T164" fmla="*/ 1191 w 1191"/>
                <a:gd name="T165" fmla="*/ 1463 h 14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91" h="1463">
                  <a:moveTo>
                    <a:pt x="69" y="0"/>
                  </a:moveTo>
                  <a:lnTo>
                    <a:pt x="113" y="53"/>
                  </a:lnTo>
                  <a:lnTo>
                    <a:pt x="158" y="105"/>
                  </a:lnTo>
                  <a:lnTo>
                    <a:pt x="203" y="158"/>
                  </a:lnTo>
                  <a:lnTo>
                    <a:pt x="251" y="212"/>
                  </a:lnTo>
                  <a:lnTo>
                    <a:pt x="297" y="265"/>
                  </a:lnTo>
                  <a:lnTo>
                    <a:pt x="346" y="317"/>
                  </a:lnTo>
                  <a:lnTo>
                    <a:pt x="393" y="369"/>
                  </a:lnTo>
                  <a:lnTo>
                    <a:pt x="442" y="423"/>
                  </a:lnTo>
                  <a:lnTo>
                    <a:pt x="487" y="475"/>
                  </a:lnTo>
                  <a:lnTo>
                    <a:pt x="535" y="528"/>
                  </a:lnTo>
                  <a:lnTo>
                    <a:pt x="580" y="582"/>
                  </a:lnTo>
                  <a:lnTo>
                    <a:pt x="627" y="638"/>
                  </a:lnTo>
                  <a:lnTo>
                    <a:pt x="668" y="694"/>
                  </a:lnTo>
                  <a:lnTo>
                    <a:pt x="712" y="751"/>
                  </a:lnTo>
                  <a:lnTo>
                    <a:pt x="750" y="808"/>
                  </a:lnTo>
                  <a:lnTo>
                    <a:pt x="789" y="868"/>
                  </a:lnTo>
                  <a:lnTo>
                    <a:pt x="899" y="862"/>
                  </a:lnTo>
                  <a:lnTo>
                    <a:pt x="823" y="906"/>
                  </a:lnTo>
                  <a:lnTo>
                    <a:pt x="839" y="944"/>
                  </a:lnTo>
                  <a:lnTo>
                    <a:pt x="846" y="938"/>
                  </a:lnTo>
                  <a:lnTo>
                    <a:pt x="852" y="935"/>
                  </a:lnTo>
                  <a:lnTo>
                    <a:pt x="862" y="932"/>
                  </a:lnTo>
                  <a:lnTo>
                    <a:pt x="873" y="932"/>
                  </a:lnTo>
                  <a:lnTo>
                    <a:pt x="879" y="929"/>
                  </a:lnTo>
                  <a:lnTo>
                    <a:pt x="890" y="927"/>
                  </a:lnTo>
                  <a:lnTo>
                    <a:pt x="899" y="927"/>
                  </a:lnTo>
                  <a:lnTo>
                    <a:pt x="908" y="927"/>
                  </a:lnTo>
                  <a:lnTo>
                    <a:pt x="917" y="926"/>
                  </a:lnTo>
                  <a:lnTo>
                    <a:pt x="925" y="926"/>
                  </a:lnTo>
                  <a:lnTo>
                    <a:pt x="934" y="926"/>
                  </a:lnTo>
                  <a:lnTo>
                    <a:pt x="944" y="927"/>
                  </a:lnTo>
                  <a:lnTo>
                    <a:pt x="953" y="927"/>
                  </a:lnTo>
                  <a:lnTo>
                    <a:pt x="962" y="927"/>
                  </a:lnTo>
                  <a:lnTo>
                    <a:pt x="972" y="927"/>
                  </a:lnTo>
                  <a:lnTo>
                    <a:pt x="981" y="929"/>
                  </a:lnTo>
                  <a:lnTo>
                    <a:pt x="879" y="966"/>
                  </a:lnTo>
                  <a:lnTo>
                    <a:pt x="876" y="971"/>
                  </a:lnTo>
                  <a:lnTo>
                    <a:pt x="877" y="977"/>
                  </a:lnTo>
                  <a:lnTo>
                    <a:pt x="880" y="981"/>
                  </a:lnTo>
                  <a:lnTo>
                    <a:pt x="888" y="986"/>
                  </a:lnTo>
                  <a:lnTo>
                    <a:pt x="896" y="989"/>
                  </a:lnTo>
                  <a:lnTo>
                    <a:pt x="907" y="995"/>
                  </a:lnTo>
                  <a:lnTo>
                    <a:pt x="917" y="998"/>
                  </a:lnTo>
                  <a:lnTo>
                    <a:pt x="931" y="1003"/>
                  </a:lnTo>
                  <a:lnTo>
                    <a:pt x="944" y="1006"/>
                  </a:lnTo>
                  <a:lnTo>
                    <a:pt x="956" y="1009"/>
                  </a:lnTo>
                  <a:lnTo>
                    <a:pt x="969" y="1011"/>
                  </a:lnTo>
                  <a:lnTo>
                    <a:pt x="981" y="1015"/>
                  </a:lnTo>
                  <a:lnTo>
                    <a:pt x="990" y="1015"/>
                  </a:lnTo>
                  <a:lnTo>
                    <a:pt x="999" y="1019"/>
                  </a:lnTo>
                  <a:lnTo>
                    <a:pt x="1006" y="1020"/>
                  </a:lnTo>
                  <a:lnTo>
                    <a:pt x="1010" y="1022"/>
                  </a:lnTo>
                  <a:lnTo>
                    <a:pt x="956" y="1079"/>
                  </a:lnTo>
                  <a:lnTo>
                    <a:pt x="973" y="1097"/>
                  </a:lnTo>
                  <a:lnTo>
                    <a:pt x="989" y="1118"/>
                  </a:lnTo>
                  <a:lnTo>
                    <a:pt x="1006" y="1138"/>
                  </a:lnTo>
                  <a:lnTo>
                    <a:pt x="1023" y="1158"/>
                  </a:lnTo>
                  <a:lnTo>
                    <a:pt x="1040" y="1178"/>
                  </a:lnTo>
                  <a:lnTo>
                    <a:pt x="1055" y="1200"/>
                  </a:lnTo>
                  <a:lnTo>
                    <a:pt x="1071" y="1221"/>
                  </a:lnTo>
                  <a:lnTo>
                    <a:pt x="1086" y="1243"/>
                  </a:lnTo>
                  <a:lnTo>
                    <a:pt x="1100" y="1265"/>
                  </a:lnTo>
                  <a:lnTo>
                    <a:pt x="1116" y="1286"/>
                  </a:lnTo>
                  <a:lnTo>
                    <a:pt x="1129" y="1308"/>
                  </a:lnTo>
                  <a:lnTo>
                    <a:pt x="1142" y="1331"/>
                  </a:lnTo>
                  <a:lnTo>
                    <a:pt x="1156" y="1353"/>
                  </a:lnTo>
                  <a:lnTo>
                    <a:pt x="1168" y="1376"/>
                  </a:lnTo>
                  <a:lnTo>
                    <a:pt x="1179" y="1401"/>
                  </a:lnTo>
                  <a:lnTo>
                    <a:pt x="1191" y="1426"/>
                  </a:lnTo>
                  <a:lnTo>
                    <a:pt x="1170" y="1463"/>
                  </a:lnTo>
                  <a:lnTo>
                    <a:pt x="854" y="1313"/>
                  </a:lnTo>
                  <a:lnTo>
                    <a:pt x="856" y="1309"/>
                  </a:lnTo>
                  <a:lnTo>
                    <a:pt x="860" y="1306"/>
                  </a:lnTo>
                  <a:lnTo>
                    <a:pt x="866" y="1305"/>
                  </a:lnTo>
                  <a:lnTo>
                    <a:pt x="873" y="1305"/>
                  </a:lnTo>
                  <a:lnTo>
                    <a:pt x="880" y="1303"/>
                  </a:lnTo>
                  <a:lnTo>
                    <a:pt x="891" y="1303"/>
                  </a:lnTo>
                  <a:lnTo>
                    <a:pt x="899" y="1302"/>
                  </a:lnTo>
                  <a:lnTo>
                    <a:pt x="911" y="1302"/>
                  </a:lnTo>
                  <a:lnTo>
                    <a:pt x="919" y="1299"/>
                  </a:lnTo>
                  <a:lnTo>
                    <a:pt x="928" y="1299"/>
                  </a:lnTo>
                  <a:lnTo>
                    <a:pt x="936" y="1297"/>
                  </a:lnTo>
                  <a:lnTo>
                    <a:pt x="945" y="1296"/>
                  </a:lnTo>
                  <a:lnTo>
                    <a:pt x="952" y="1292"/>
                  </a:lnTo>
                  <a:lnTo>
                    <a:pt x="956" y="1288"/>
                  </a:lnTo>
                  <a:lnTo>
                    <a:pt x="961" y="1283"/>
                  </a:lnTo>
                  <a:lnTo>
                    <a:pt x="962" y="1279"/>
                  </a:lnTo>
                  <a:lnTo>
                    <a:pt x="950" y="1272"/>
                  </a:lnTo>
                  <a:lnTo>
                    <a:pt x="939" y="1268"/>
                  </a:lnTo>
                  <a:lnTo>
                    <a:pt x="928" y="1261"/>
                  </a:lnTo>
                  <a:lnTo>
                    <a:pt x="917" y="1257"/>
                  </a:lnTo>
                  <a:lnTo>
                    <a:pt x="905" y="1249"/>
                  </a:lnTo>
                  <a:lnTo>
                    <a:pt x="896" y="1243"/>
                  </a:lnTo>
                  <a:lnTo>
                    <a:pt x="885" y="1237"/>
                  </a:lnTo>
                  <a:lnTo>
                    <a:pt x="874" y="1231"/>
                  </a:lnTo>
                  <a:lnTo>
                    <a:pt x="863" y="1223"/>
                  </a:lnTo>
                  <a:lnTo>
                    <a:pt x="852" y="1215"/>
                  </a:lnTo>
                  <a:lnTo>
                    <a:pt x="843" y="1209"/>
                  </a:lnTo>
                  <a:lnTo>
                    <a:pt x="834" y="1201"/>
                  </a:lnTo>
                  <a:lnTo>
                    <a:pt x="822" y="1193"/>
                  </a:lnTo>
                  <a:lnTo>
                    <a:pt x="812" y="1186"/>
                  </a:lnTo>
                  <a:lnTo>
                    <a:pt x="801" y="1178"/>
                  </a:lnTo>
                  <a:lnTo>
                    <a:pt x="792" y="1172"/>
                  </a:lnTo>
                  <a:lnTo>
                    <a:pt x="795" y="1172"/>
                  </a:lnTo>
                  <a:lnTo>
                    <a:pt x="798" y="1172"/>
                  </a:lnTo>
                  <a:lnTo>
                    <a:pt x="804" y="1172"/>
                  </a:lnTo>
                  <a:lnTo>
                    <a:pt x="812" y="1173"/>
                  </a:lnTo>
                  <a:lnTo>
                    <a:pt x="820" y="1173"/>
                  </a:lnTo>
                  <a:lnTo>
                    <a:pt x="829" y="1176"/>
                  </a:lnTo>
                  <a:lnTo>
                    <a:pt x="839" y="1176"/>
                  </a:lnTo>
                  <a:lnTo>
                    <a:pt x="848" y="1178"/>
                  </a:lnTo>
                  <a:lnTo>
                    <a:pt x="856" y="1178"/>
                  </a:lnTo>
                  <a:lnTo>
                    <a:pt x="865" y="1179"/>
                  </a:lnTo>
                  <a:lnTo>
                    <a:pt x="873" y="1181"/>
                  </a:lnTo>
                  <a:lnTo>
                    <a:pt x="880" y="1183"/>
                  </a:lnTo>
                  <a:lnTo>
                    <a:pt x="891" y="1183"/>
                  </a:lnTo>
                  <a:lnTo>
                    <a:pt x="899" y="1183"/>
                  </a:lnTo>
                  <a:lnTo>
                    <a:pt x="894" y="1172"/>
                  </a:lnTo>
                  <a:lnTo>
                    <a:pt x="887" y="1164"/>
                  </a:lnTo>
                  <a:lnTo>
                    <a:pt x="877" y="1153"/>
                  </a:lnTo>
                  <a:lnTo>
                    <a:pt x="866" y="1144"/>
                  </a:lnTo>
                  <a:lnTo>
                    <a:pt x="851" y="1133"/>
                  </a:lnTo>
                  <a:lnTo>
                    <a:pt x="834" y="1124"/>
                  </a:lnTo>
                  <a:lnTo>
                    <a:pt x="817" y="1111"/>
                  </a:lnTo>
                  <a:lnTo>
                    <a:pt x="801" y="1102"/>
                  </a:lnTo>
                  <a:lnTo>
                    <a:pt x="781" y="1091"/>
                  </a:lnTo>
                  <a:lnTo>
                    <a:pt x="763" y="1080"/>
                  </a:lnTo>
                  <a:lnTo>
                    <a:pt x="744" y="1070"/>
                  </a:lnTo>
                  <a:lnTo>
                    <a:pt x="726" y="1062"/>
                  </a:lnTo>
                  <a:lnTo>
                    <a:pt x="707" y="1053"/>
                  </a:lnTo>
                  <a:lnTo>
                    <a:pt x="693" y="1046"/>
                  </a:lnTo>
                  <a:lnTo>
                    <a:pt x="678" y="1039"/>
                  </a:lnTo>
                  <a:lnTo>
                    <a:pt x="667" y="1034"/>
                  </a:lnTo>
                  <a:lnTo>
                    <a:pt x="770" y="1025"/>
                  </a:lnTo>
                  <a:lnTo>
                    <a:pt x="775" y="1026"/>
                  </a:lnTo>
                  <a:lnTo>
                    <a:pt x="777" y="1022"/>
                  </a:lnTo>
                  <a:lnTo>
                    <a:pt x="770" y="1009"/>
                  </a:lnTo>
                  <a:lnTo>
                    <a:pt x="760" y="995"/>
                  </a:lnTo>
                  <a:lnTo>
                    <a:pt x="743" y="975"/>
                  </a:lnTo>
                  <a:lnTo>
                    <a:pt x="722" y="952"/>
                  </a:lnTo>
                  <a:lnTo>
                    <a:pt x="698" y="929"/>
                  </a:lnTo>
                  <a:lnTo>
                    <a:pt x="671" y="906"/>
                  </a:lnTo>
                  <a:lnTo>
                    <a:pt x="639" y="879"/>
                  </a:lnTo>
                  <a:lnTo>
                    <a:pt x="605" y="859"/>
                  </a:lnTo>
                  <a:lnTo>
                    <a:pt x="569" y="839"/>
                  </a:lnTo>
                  <a:lnTo>
                    <a:pt x="532" y="824"/>
                  </a:lnTo>
                  <a:lnTo>
                    <a:pt x="493" y="813"/>
                  </a:lnTo>
                  <a:lnTo>
                    <a:pt x="455" y="808"/>
                  </a:lnTo>
                  <a:lnTo>
                    <a:pt x="416" y="810"/>
                  </a:lnTo>
                  <a:lnTo>
                    <a:pt x="377" y="822"/>
                  </a:lnTo>
                  <a:lnTo>
                    <a:pt x="371" y="834"/>
                  </a:lnTo>
                  <a:lnTo>
                    <a:pt x="368" y="848"/>
                  </a:lnTo>
                  <a:lnTo>
                    <a:pt x="365" y="861"/>
                  </a:lnTo>
                  <a:lnTo>
                    <a:pt x="360" y="876"/>
                  </a:lnTo>
                  <a:lnTo>
                    <a:pt x="356" y="890"/>
                  </a:lnTo>
                  <a:lnTo>
                    <a:pt x="353" y="904"/>
                  </a:lnTo>
                  <a:lnTo>
                    <a:pt x="346" y="918"/>
                  </a:lnTo>
                  <a:lnTo>
                    <a:pt x="343" y="932"/>
                  </a:lnTo>
                  <a:lnTo>
                    <a:pt x="337" y="944"/>
                  </a:lnTo>
                  <a:lnTo>
                    <a:pt x="333" y="957"/>
                  </a:lnTo>
                  <a:lnTo>
                    <a:pt x="326" y="969"/>
                  </a:lnTo>
                  <a:lnTo>
                    <a:pt x="320" y="983"/>
                  </a:lnTo>
                  <a:lnTo>
                    <a:pt x="312" y="994"/>
                  </a:lnTo>
                  <a:lnTo>
                    <a:pt x="305" y="1006"/>
                  </a:lnTo>
                  <a:lnTo>
                    <a:pt x="295" y="1017"/>
                  </a:lnTo>
                  <a:lnTo>
                    <a:pt x="286" y="1028"/>
                  </a:lnTo>
                  <a:lnTo>
                    <a:pt x="281" y="1028"/>
                  </a:lnTo>
                  <a:lnTo>
                    <a:pt x="275" y="1028"/>
                  </a:lnTo>
                  <a:lnTo>
                    <a:pt x="271" y="1025"/>
                  </a:lnTo>
                  <a:lnTo>
                    <a:pt x="271" y="1022"/>
                  </a:lnTo>
                  <a:lnTo>
                    <a:pt x="277" y="1009"/>
                  </a:lnTo>
                  <a:lnTo>
                    <a:pt x="283" y="995"/>
                  </a:lnTo>
                  <a:lnTo>
                    <a:pt x="289" y="983"/>
                  </a:lnTo>
                  <a:lnTo>
                    <a:pt x="295" y="971"/>
                  </a:lnTo>
                  <a:lnTo>
                    <a:pt x="297" y="960"/>
                  </a:lnTo>
                  <a:lnTo>
                    <a:pt x="295" y="949"/>
                  </a:lnTo>
                  <a:lnTo>
                    <a:pt x="292" y="944"/>
                  </a:lnTo>
                  <a:lnTo>
                    <a:pt x="289" y="938"/>
                  </a:lnTo>
                  <a:lnTo>
                    <a:pt x="283" y="935"/>
                  </a:lnTo>
                  <a:lnTo>
                    <a:pt x="277" y="932"/>
                  </a:lnTo>
                  <a:lnTo>
                    <a:pt x="234" y="1034"/>
                  </a:lnTo>
                  <a:lnTo>
                    <a:pt x="224" y="1034"/>
                  </a:lnTo>
                  <a:lnTo>
                    <a:pt x="216" y="1031"/>
                  </a:lnTo>
                  <a:lnTo>
                    <a:pt x="207" y="1025"/>
                  </a:lnTo>
                  <a:lnTo>
                    <a:pt x="203" y="1017"/>
                  </a:lnTo>
                  <a:lnTo>
                    <a:pt x="198" y="1009"/>
                  </a:lnTo>
                  <a:lnTo>
                    <a:pt x="198" y="1003"/>
                  </a:lnTo>
                  <a:lnTo>
                    <a:pt x="195" y="995"/>
                  </a:lnTo>
                  <a:lnTo>
                    <a:pt x="195" y="988"/>
                  </a:lnTo>
                  <a:lnTo>
                    <a:pt x="193" y="975"/>
                  </a:lnTo>
                  <a:lnTo>
                    <a:pt x="193" y="963"/>
                  </a:lnTo>
                  <a:lnTo>
                    <a:pt x="193" y="949"/>
                  </a:lnTo>
                  <a:lnTo>
                    <a:pt x="196" y="935"/>
                  </a:lnTo>
                  <a:lnTo>
                    <a:pt x="215" y="899"/>
                  </a:lnTo>
                  <a:lnTo>
                    <a:pt x="213" y="893"/>
                  </a:lnTo>
                  <a:lnTo>
                    <a:pt x="212" y="887"/>
                  </a:lnTo>
                  <a:lnTo>
                    <a:pt x="206" y="879"/>
                  </a:lnTo>
                  <a:lnTo>
                    <a:pt x="203" y="871"/>
                  </a:lnTo>
                  <a:lnTo>
                    <a:pt x="195" y="861"/>
                  </a:lnTo>
                  <a:lnTo>
                    <a:pt x="189" y="853"/>
                  </a:lnTo>
                  <a:lnTo>
                    <a:pt x="181" y="842"/>
                  </a:lnTo>
                  <a:lnTo>
                    <a:pt x="173" y="833"/>
                  </a:lnTo>
                  <a:lnTo>
                    <a:pt x="164" y="820"/>
                  </a:lnTo>
                  <a:lnTo>
                    <a:pt x="156" y="813"/>
                  </a:lnTo>
                  <a:lnTo>
                    <a:pt x="147" y="802"/>
                  </a:lnTo>
                  <a:lnTo>
                    <a:pt x="141" y="796"/>
                  </a:lnTo>
                  <a:lnTo>
                    <a:pt x="133" y="786"/>
                  </a:lnTo>
                  <a:lnTo>
                    <a:pt x="127" y="779"/>
                  </a:lnTo>
                  <a:lnTo>
                    <a:pt x="121" y="772"/>
                  </a:lnTo>
                  <a:lnTo>
                    <a:pt x="117" y="769"/>
                  </a:lnTo>
                  <a:lnTo>
                    <a:pt x="125" y="763"/>
                  </a:lnTo>
                  <a:lnTo>
                    <a:pt x="138" y="766"/>
                  </a:lnTo>
                  <a:lnTo>
                    <a:pt x="145" y="769"/>
                  </a:lnTo>
                  <a:lnTo>
                    <a:pt x="153" y="772"/>
                  </a:lnTo>
                  <a:lnTo>
                    <a:pt x="161" y="777"/>
                  </a:lnTo>
                  <a:lnTo>
                    <a:pt x="172" y="783"/>
                  </a:lnTo>
                  <a:lnTo>
                    <a:pt x="179" y="788"/>
                  </a:lnTo>
                  <a:lnTo>
                    <a:pt x="189" y="794"/>
                  </a:lnTo>
                  <a:lnTo>
                    <a:pt x="198" y="799"/>
                  </a:lnTo>
                  <a:lnTo>
                    <a:pt x="207" y="805"/>
                  </a:lnTo>
                  <a:lnTo>
                    <a:pt x="215" y="810"/>
                  </a:lnTo>
                  <a:lnTo>
                    <a:pt x="223" y="814"/>
                  </a:lnTo>
                  <a:lnTo>
                    <a:pt x="229" y="819"/>
                  </a:lnTo>
                  <a:lnTo>
                    <a:pt x="237" y="822"/>
                  </a:lnTo>
                  <a:lnTo>
                    <a:pt x="246" y="820"/>
                  </a:lnTo>
                  <a:lnTo>
                    <a:pt x="252" y="819"/>
                  </a:lnTo>
                  <a:lnTo>
                    <a:pt x="257" y="814"/>
                  </a:lnTo>
                  <a:lnTo>
                    <a:pt x="258" y="813"/>
                  </a:lnTo>
                  <a:lnTo>
                    <a:pt x="260" y="808"/>
                  </a:lnTo>
                  <a:lnTo>
                    <a:pt x="261" y="802"/>
                  </a:lnTo>
                  <a:lnTo>
                    <a:pt x="264" y="797"/>
                  </a:lnTo>
                  <a:lnTo>
                    <a:pt x="271" y="794"/>
                  </a:lnTo>
                  <a:lnTo>
                    <a:pt x="192" y="686"/>
                  </a:lnTo>
                  <a:lnTo>
                    <a:pt x="329" y="766"/>
                  </a:lnTo>
                  <a:lnTo>
                    <a:pt x="377" y="757"/>
                  </a:lnTo>
                  <a:lnTo>
                    <a:pt x="371" y="748"/>
                  </a:lnTo>
                  <a:lnTo>
                    <a:pt x="367" y="740"/>
                  </a:lnTo>
                  <a:lnTo>
                    <a:pt x="362" y="732"/>
                  </a:lnTo>
                  <a:lnTo>
                    <a:pt x="357" y="724"/>
                  </a:lnTo>
                  <a:lnTo>
                    <a:pt x="353" y="718"/>
                  </a:lnTo>
                  <a:lnTo>
                    <a:pt x="346" y="711"/>
                  </a:lnTo>
                  <a:lnTo>
                    <a:pt x="342" y="703"/>
                  </a:lnTo>
                  <a:lnTo>
                    <a:pt x="339" y="695"/>
                  </a:lnTo>
                  <a:lnTo>
                    <a:pt x="333" y="687"/>
                  </a:lnTo>
                  <a:lnTo>
                    <a:pt x="326" y="680"/>
                  </a:lnTo>
                  <a:lnTo>
                    <a:pt x="322" y="673"/>
                  </a:lnTo>
                  <a:lnTo>
                    <a:pt x="317" y="666"/>
                  </a:lnTo>
                  <a:lnTo>
                    <a:pt x="311" y="658"/>
                  </a:lnTo>
                  <a:lnTo>
                    <a:pt x="306" y="652"/>
                  </a:lnTo>
                  <a:lnTo>
                    <a:pt x="302" y="644"/>
                  </a:lnTo>
                  <a:lnTo>
                    <a:pt x="295" y="638"/>
                  </a:lnTo>
                  <a:lnTo>
                    <a:pt x="303" y="638"/>
                  </a:lnTo>
                  <a:lnTo>
                    <a:pt x="312" y="641"/>
                  </a:lnTo>
                  <a:lnTo>
                    <a:pt x="320" y="641"/>
                  </a:lnTo>
                  <a:lnTo>
                    <a:pt x="329" y="646"/>
                  </a:lnTo>
                  <a:lnTo>
                    <a:pt x="339" y="647"/>
                  </a:lnTo>
                  <a:lnTo>
                    <a:pt x="348" y="652"/>
                  </a:lnTo>
                  <a:lnTo>
                    <a:pt x="359" y="656"/>
                  </a:lnTo>
                  <a:lnTo>
                    <a:pt x="368" y="661"/>
                  </a:lnTo>
                  <a:lnTo>
                    <a:pt x="376" y="666"/>
                  </a:lnTo>
                  <a:lnTo>
                    <a:pt x="385" y="670"/>
                  </a:lnTo>
                  <a:lnTo>
                    <a:pt x="391" y="675"/>
                  </a:lnTo>
                  <a:lnTo>
                    <a:pt x="401" y="681"/>
                  </a:lnTo>
                  <a:lnTo>
                    <a:pt x="408" y="686"/>
                  </a:lnTo>
                  <a:lnTo>
                    <a:pt x="416" y="692"/>
                  </a:lnTo>
                  <a:lnTo>
                    <a:pt x="421" y="698"/>
                  </a:lnTo>
                  <a:lnTo>
                    <a:pt x="427" y="706"/>
                  </a:lnTo>
                  <a:lnTo>
                    <a:pt x="452" y="698"/>
                  </a:lnTo>
                  <a:lnTo>
                    <a:pt x="427" y="638"/>
                  </a:lnTo>
                  <a:lnTo>
                    <a:pt x="510" y="694"/>
                  </a:lnTo>
                  <a:lnTo>
                    <a:pt x="526" y="686"/>
                  </a:lnTo>
                  <a:lnTo>
                    <a:pt x="504" y="653"/>
                  </a:lnTo>
                  <a:lnTo>
                    <a:pt x="481" y="627"/>
                  </a:lnTo>
                  <a:lnTo>
                    <a:pt x="455" y="602"/>
                  </a:lnTo>
                  <a:lnTo>
                    <a:pt x="428" y="582"/>
                  </a:lnTo>
                  <a:lnTo>
                    <a:pt x="399" y="564"/>
                  </a:lnTo>
                  <a:lnTo>
                    <a:pt x="371" y="550"/>
                  </a:lnTo>
                  <a:lnTo>
                    <a:pt x="340" y="536"/>
                  </a:lnTo>
                  <a:lnTo>
                    <a:pt x="312" y="525"/>
                  </a:lnTo>
                  <a:lnTo>
                    <a:pt x="281" y="511"/>
                  </a:lnTo>
                  <a:lnTo>
                    <a:pt x="252" y="499"/>
                  </a:lnTo>
                  <a:lnTo>
                    <a:pt x="223" y="486"/>
                  </a:lnTo>
                  <a:lnTo>
                    <a:pt x="195" y="472"/>
                  </a:lnTo>
                  <a:lnTo>
                    <a:pt x="167" y="457"/>
                  </a:lnTo>
                  <a:lnTo>
                    <a:pt x="141" y="440"/>
                  </a:lnTo>
                  <a:lnTo>
                    <a:pt x="116" y="420"/>
                  </a:lnTo>
                  <a:lnTo>
                    <a:pt x="96" y="396"/>
                  </a:lnTo>
                  <a:lnTo>
                    <a:pt x="305" y="440"/>
                  </a:lnTo>
                  <a:lnTo>
                    <a:pt x="308" y="434"/>
                  </a:lnTo>
                  <a:lnTo>
                    <a:pt x="308" y="427"/>
                  </a:lnTo>
                  <a:lnTo>
                    <a:pt x="298" y="417"/>
                  </a:lnTo>
                  <a:lnTo>
                    <a:pt x="288" y="407"/>
                  </a:lnTo>
                  <a:lnTo>
                    <a:pt x="269" y="393"/>
                  </a:lnTo>
                  <a:lnTo>
                    <a:pt x="251" y="379"/>
                  </a:lnTo>
                  <a:lnTo>
                    <a:pt x="226" y="365"/>
                  </a:lnTo>
                  <a:lnTo>
                    <a:pt x="204" y="352"/>
                  </a:lnTo>
                  <a:lnTo>
                    <a:pt x="178" y="336"/>
                  </a:lnTo>
                  <a:lnTo>
                    <a:pt x="153" y="324"/>
                  </a:lnTo>
                  <a:lnTo>
                    <a:pt x="128" y="311"/>
                  </a:lnTo>
                  <a:lnTo>
                    <a:pt x="108" y="299"/>
                  </a:lnTo>
                  <a:lnTo>
                    <a:pt x="88" y="288"/>
                  </a:lnTo>
                  <a:lnTo>
                    <a:pt x="73" y="280"/>
                  </a:lnTo>
                  <a:lnTo>
                    <a:pt x="62" y="274"/>
                  </a:lnTo>
                  <a:lnTo>
                    <a:pt x="57" y="273"/>
                  </a:lnTo>
                  <a:lnTo>
                    <a:pt x="66" y="270"/>
                  </a:lnTo>
                  <a:lnTo>
                    <a:pt x="77" y="270"/>
                  </a:lnTo>
                  <a:lnTo>
                    <a:pt x="85" y="270"/>
                  </a:lnTo>
                  <a:lnTo>
                    <a:pt x="96" y="273"/>
                  </a:lnTo>
                  <a:lnTo>
                    <a:pt x="104" y="273"/>
                  </a:lnTo>
                  <a:lnTo>
                    <a:pt x="114" y="276"/>
                  </a:lnTo>
                  <a:lnTo>
                    <a:pt x="122" y="279"/>
                  </a:lnTo>
                  <a:lnTo>
                    <a:pt x="133" y="283"/>
                  </a:lnTo>
                  <a:lnTo>
                    <a:pt x="141" y="285"/>
                  </a:lnTo>
                  <a:lnTo>
                    <a:pt x="150" y="290"/>
                  </a:lnTo>
                  <a:lnTo>
                    <a:pt x="158" y="291"/>
                  </a:lnTo>
                  <a:lnTo>
                    <a:pt x="167" y="296"/>
                  </a:lnTo>
                  <a:lnTo>
                    <a:pt x="176" y="297"/>
                  </a:lnTo>
                  <a:lnTo>
                    <a:pt x="186" y="297"/>
                  </a:lnTo>
                  <a:lnTo>
                    <a:pt x="195" y="299"/>
                  </a:lnTo>
                  <a:lnTo>
                    <a:pt x="206" y="300"/>
                  </a:lnTo>
                  <a:lnTo>
                    <a:pt x="99" y="191"/>
                  </a:lnTo>
                  <a:lnTo>
                    <a:pt x="0" y="118"/>
                  </a:lnTo>
                  <a:lnTo>
                    <a:pt x="39" y="122"/>
                  </a:lnTo>
                  <a:lnTo>
                    <a:pt x="1" y="44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86" name="Freeform 259"/>
            <p:cNvSpPr>
              <a:spLocks/>
            </p:cNvSpPr>
            <p:nvPr/>
          </p:nvSpPr>
          <p:spPr bwMode="auto">
            <a:xfrm>
              <a:off x="274" y="2382"/>
              <a:ext cx="496" cy="609"/>
            </a:xfrm>
            <a:custGeom>
              <a:avLst/>
              <a:gdLst>
                <a:gd name="T0" fmla="*/ 879 w 992"/>
                <a:gd name="T1" fmla="*/ 108 h 1216"/>
                <a:gd name="T2" fmla="*/ 851 w 992"/>
                <a:gd name="T3" fmla="*/ 161 h 1216"/>
                <a:gd name="T4" fmla="*/ 803 w 992"/>
                <a:gd name="T5" fmla="*/ 243 h 1216"/>
                <a:gd name="T6" fmla="*/ 758 w 992"/>
                <a:gd name="T7" fmla="*/ 320 h 1216"/>
                <a:gd name="T8" fmla="*/ 739 w 992"/>
                <a:gd name="T9" fmla="*/ 356 h 1216"/>
                <a:gd name="T10" fmla="*/ 761 w 992"/>
                <a:gd name="T11" fmla="*/ 364 h 1216"/>
                <a:gd name="T12" fmla="*/ 992 w 992"/>
                <a:gd name="T13" fmla="*/ 189 h 1216"/>
                <a:gd name="T14" fmla="*/ 930 w 992"/>
                <a:gd name="T15" fmla="*/ 323 h 1216"/>
                <a:gd name="T16" fmla="*/ 795 w 992"/>
                <a:gd name="T17" fmla="*/ 422 h 1216"/>
                <a:gd name="T18" fmla="*/ 640 w 992"/>
                <a:gd name="T19" fmla="*/ 495 h 1216"/>
                <a:gd name="T20" fmla="*/ 538 w 992"/>
                <a:gd name="T21" fmla="*/ 552 h 1216"/>
                <a:gd name="T22" fmla="*/ 503 w 992"/>
                <a:gd name="T23" fmla="*/ 600 h 1216"/>
                <a:gd name="T24" fmla="*/ 619 w 992"/>
                <a:gd name="T25" fmla="*/ 607 h 1216"/>
                <a:gd name="T26" fmla="*/ 580 w 992"/>
                <a:gd name="T27" fmla="*/ 631 h 1216"/>
                <a:gd name="T28" fmla="*/ 538 w 992"/>
                <a:gd name="T29" fmla="*/ 656 h 1216"/>
                <a:gd name="T30" fmla="*/ 498 w 992"/>
                <a:gd name="T31" fmla="*/ 682 h 1216"/>
                <a:gd name="T32" fmla="*/ 472 w 992"/>
                <a:gd name="T33" fmla="*/ 721 h 1216"/>
                <a:gd name="T34" fmla="*/ 529 w 992"/>
                <a:gd name="T35" fmla="*/ 712 h 1216"/>
                <a:gd name="T36" fmla="*/ 608 w 992"/>
                <a:gd name="T37" fmla="*/ 695 h 1216"/>
                <a:gd name="T38" fmla="*/ 684 w 992"/>
                <a:gd name="T39" fmla="*/ 681 h 1216"/>
                <a:gd name="T40" fmla="*/ 730 w 992"/>
                <a:gd name="T41" fmla="*/ 684 h 1216"/>
                <a:gd name="T42" fmla="*/ 665 w 992"/>
                <a:gd name="T43" fmla="*/ 712 h 1216"/>
                <a:gd name="T44" fmla="*/ 549 w 992"/>
                <a:gd name="T45" fmla="*/ 764 h 1216"/>
                <a:gd name="T46" fmla="*/ 442 w 992"/>
                <a:gd name="T47" fmla="*/ 820 h 1216"/>
                <a:gd name="T48" fmla="*/ 411 w 992"/>
                <a:gd name="T49" fmla="*/ 856 h 1216"/>
                <a:gd name="T50" fmla="*/ 645 w 992"/>
                <a:gd name="T51" fmla="*/ 836 h 1216"/>
                <a:gd name="T52" fmla="*/ 498 w 992"/>
                <a:gd name="T53" fmla="*/ 896 h 1216"/>
                <a:gd name="T54" fmla="*/ 343 w 992"/>
                <a:gd name="T55" fmla="*/ 966 h 1216"/>
                <a:gd name="T56" fmla="*/ 257 w 992"/>
                <a:gd name="T57" fmla="*/ 1021 h 1216"/>
                <a:gd name="T58" fmla="*/ 210 w 992"/>
                <a:gd name="T59" fmla="*/ 1057 h 1216"/>
                <a:gd name="T60" fmla="*/ 159 w 992"/>
                <a:gd name="T61" fmla="*/ 1106 h 1216"/>
                <a:gd name="T62" fmla="*/ 113 w 992"/>
                <a:gd name="T63" fmla="*/ 1158 h 1216"/>
                <a:gd name="T64" fmla="*/ 62 w 992"/>
                <a:gd name="T65" fmla="*/ 1204 h 1216"/>
                <a:gd name="T66" fmla="*/ 12 w 992"/>
                <a:gd name="T67" fmla="*/ 1144 h 1216"/>
                <a:gd name="T68" fmla="*/ 28 w 992"/>
                <a:gd name="T69" fmla="*/ 1097 h 1216"/>
                <a:gd name="T70" fmla="*/ 32 w 992"/>
                <a:gd name="T71" fmla="*/ 1046 h 1216"/>
                <a:gd name="T72" fmla="*/ 18 w 992"/>
                <a:gd name="T73" fmla="*/ 1007 h 1216"/>
                <a:gd name="T74" fmla="*/ 37 w 992"/>
                <a:gd name="T75" fmla="*/ 925 h 1216"/>
                <a:gd name="T76" fmla="*/ 120 w 992"/>
                <a:gd name="T77" fmla="*/ 789 h 1216"/>
                <a:gd name="T78" fmla="*/ 212 w 992"/>
                <a:gd name="T79" fmla="*/ 661 h 1216"/>
                <a:gd name="T80" fmla="*/ 311 w 992"/>
                <a:gd name="T81" fmla="*/ 534 h 1216"/>
                <a:gd name="T82" fmla="*/ 334 w 992"/>
                <a:gd name="T83" fmla="*/ 542 h 1216"/>
                <a:gd name="T84" fmla="*/ 261 w 992"/>
                <a:gd name="T85" fmla="*/ 676 h 1216"/>
                <a:gd name="T86" fmla="*/ 178 w 992"/>
                <a:gd name="T87" fmla="*/ 808 h 1216"/>
                <a:gd name="T88" fmla="*/ 100 w 992"/>
                <a:gd name="T89" fmla="*/ 941 h 1216"/>
                <a:gd name="T90" fmla="*/ 120 w 992"/>
                <a:gd name="T91" fmla="*/ 1029 h 1216"/>
                <a:gd name="T92" fmla="*/ 284 w 992"/>
                <a:gd name="T93" fmla="*/ 806 h 1216"/>
                <a:gd name="T94" fmla="*/ 513 w 992"/>
                <a:gd name="T95" fmla="*/ 460 h 1216"/>
                <a:gd name="T96" fmla="*/ 716 w 992"/>
                <a:gd name="T97" fmla="*/ 138 h 1216"/>
                <a:gd name="T98" fmla="*/ 795 w 992"/>
                <a:gd name="T99" fmla="*/ 0 h 121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92"/>
                <a:gd name="T151" fmla="*/ 0 h 1216"/>
                <a:gd name="T152" fmla="*/ 992 w 992"/>
                <a:gd name="T153" fmla="*/ 1216 h 121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92" h="1216">
                  <a:moveTo>
                    <a:pt x="795" y="0"/>
                  </a:moveTo>
                  <a:lnTo>
                    <a:pt x="859" y="37"/>
                  </a:lnTo>
                  <a:lnTo>
                    <a:pt x="724" y="235"/>
                  </a:lnTo>
                  <a:lnTo>
                    <a:pt x="879" y="108"/>
                  </a:lnTo>
                  <a:lnTo>
                    <a:pt x="872" y="116"/>
                  </a:lnTo>
                  <a:lnTo>
                    <a:pt x="868" y="128"/>
                  </a:lnTo>
                  <a:lnTo>
                    <a:pt x="859" y="142"/>
                  </a:lnTo>
                  <a:lnTo>
                    <a:pt x="851" y="161"/>
                  </a:lnTo>
                  <a:lnTo>
                    <a:pt x="838" y="179"/>
                  </a:lnTo>
                  <a:lnTo>
                    <a:pt x="826" y="200"/>
                  </a:lnTo>
                  <a:lnTo>
                    <a:pt x="814" y="221"/>
                  </a:lnTo>
                  <a:lnTo>
                    <a:pt x="803" y="243"/>
                  </a:lnTo>
                  <a:lnTo>
                    <a:pt x="790" y="263"/>
                  </a:lnTo>
                  <a:lnTo>
                    <a:pt x="778" y="285"/>
                  </a:lnTo>
                  <a:lnTo>
                    <a:pt x="767" y="302"/>
                  </a:lnTo>
                  <a:lnTo>
                    <a:pt x="758" y="320"/>
                  </a:lnTo>
                  <a:lnTo>
                    <a:pt x="750" y="333"/>
                  </a:lnTo>
                  <a:lnTo>
                    <a:pt x="744" y="345"/>
                  </a:lnTo>
                  <a:lnTo>
                    <a:pt x="739" y="351"/>
                  </a:lnTo>
                  <a:lnTo>
                    <a:pt x="739" y="356"/>
                  </a:lnTo>
                  <a:lnTo>
                    <a:pt x="739" y="364"/>
                  </a:lnTo>
                  <a:lnTo>
                    <a:pt x="749" y="365"/>
                  </a:lnTo>
                  <a:lnTo>
                    <a:pt x="753" y="364"/>
                  </a:lnTo>
                  <a:lnTo>
                    <a:pt x="761" y="364"/>
                  </a:lnTo>
                  <a:lnTo>
                    <a:pt x="769" y="362"/>
                  </a:lnTo>
                  <a:lnTo>
                    <a:pt x="777" y="362"/>
                  </a:lnTo>
                  <a:lnTo>
                    <a:pt x="990" y="150"/>
                  </a:lnTo>
                  <a:lnTo>
                    <a:pt x="992" y="189"/>
                  </a:lnTo>
                  <a:lnTo>
                    <a:pt x="987" y="226"/>
                  </a:lnTo>
                  <a:lnTo>
                    <a:pt x="973" y="261"/>
                  </a:lnTo>
                  <a:lnTo>
                    <a:pt x="954" y="294"/>
                  </a:lnTo>
                  <a:lnTo>
                    <a:pt x="930" y="323"/>
                  </a:lnTo>
                  <a:lnTo>
                    <a:pt x="900" y="351"/>
                  </a:lnTo>
                  <a:lnTo>
                    <a:pt x="868" y="378"/>
                  </a:lnTo>
                  <a:lnTo>
                    <a:pt x="832" y="402"/>
                  </a:lnTo>
                  <a:lnTo>
                    <a:pt x="795" y="422"/>
                  </a:lnTo>
                  <a:lnTo>
                    <a:pt x="756" y="443"/>
                  </a:lnTo>
                  <a:lnTo>
                    <a:pt x="716" y="461"/>
                  </a:lnTo>
                  <a:lnTo>
                    <a:pt x="679" y="481"/>
                  </a:lnTo>
                  <a:lnTo>
                    <a:pt x="640" y="495"/>
                  </a:lnTo>
                  <a:lnTo>
                    <a:pt x="605" y="512"/>
                  </a:lnTo>
                  <a:lnTo>
                    <a:pt x="572" y="526"/>
                  </a:lnTo>
                  <a:lnTo>
                    <a:pt x="546" y="540"/>
                  </a:lnTo>
                  <a:lnTo>
                    <a:pt x="538" y="552"/>
                  </a:lnTo>
                  <a:lnTo>
                    <a:pt x="531" y="565"/>
                  </a:lnTo>
                  <a:lnTo>
                    <a:pt x="523" y="577"/>
                  </a:lnTo>
                  <a:lnTo>
                    <a:pt x="513" y="590"/>
                  </a:lnTo>
                  <a:lnTo>
                    <a:pt x="503" y="600"/>
                  </a:lnTo>
                  <a:lnTo>
                    <a:pt x="493" y="611"/>
                  </a:lnTo>
                  <a:lnTo>
                    <a:pt x="481" y="622"/>
                  </a:lnTo>
                  <a:lnTo>
                    <a:pt x="472" y="634"/>
                  </a:lnTo>
                  <a:lnTo>
                    <a:pt x="619" y="607"/>
                  </a:lnTo>
                  <a:lnTo>
                    <a:pt x="608" y="613"/>
                  </a:lnTo>
                  <a:lnTo>
                    <a:pt x="600" y="619"/>
                  </a:lnTo>
                  <a:lnTo>
                    <a:pt x="589" y="625"/>
                  </a:lnTo>
                  <a:lnTo>
                    <a:pt x="580" y="631"/>
                  </a:lnTo>
                  <a:lnTo>
                    <a:pt x="569" y="636"/>
                  </a:lnTo>
                  <a:lnTo>
                    <a:pt x="558" y="642"/>
                  </a:lnTo>
                  <a:lnTo>
                    <a:pt x="548" y="648"/>
                  </a:lnTo>
                  <a:lnTo>
                    <a:pt x="538" y="656"/>
                  </a:lnTo>
                  <a:lnTo>
                    <a:pt x="526" y="661"/>
                  </a:lnTo>
                  <a:lnTo>
                    <a:pt x="515" y="667"/>
                  </a:lnTo>
                  <a:lnTo>
                    <a:pt x="506" y="675"/>
                  </a:lnTo>
                  <a:lnTo>
                    <a:pt x="498" y="682"/>
                  </a:lnTo>
                  <a:lnTo>
                    <a:pt x="489" y="690"/>
                  </a:lnTo>
                  <a:lnTo>
                    <a:pt x="483" y="699"/>
                  </a:lnTo>
                  <a:lnTo>
                    <a:pt x="475" y="709"/>
                  </a:lnTo>
                  <a:lnTo>
                    <a:pt x="472" y="721"/>
                  </a:lnTo>
                  <a:lnTo>
                    <a:pt x="481" y="720"/>
                  </a:lnTo>
                  <a:lnTo>
                    <a:pt x="495" y="718"/>
                  </a:lnTo>
                  <a:lnTo>
                    <a:pt x="510" y="713"/>
                  </a:lnTo>
                  <a:lnTo>
                    <a:pt x="529" y="712"/>
                  </a:lnTo>
                  <a:lnTo>
                    <a:pt x="548" y="707"/>
                  </a:lnTo>
                  <a:lnTo>
                    <a:pt x="568" y="703"/>
                  </a:lnTo>
                  <a:lnTo>
                    <a:pt x="588" y="699"/>
                  </a:lnTo>
                  <a:lnTo>
                    <a:pt x="608" y="695"/>
                  </a:lnTo>
                  <a:lnTo>
                    <a:pt x="628" y="690"/>
                  </a:lnTo>
                  <a:lnTo>
                    <a:pt x="647" y="687"/>
                  </a:lnTo>
                  <a:lnTo>
                    <a:pt x="667" y="682"/>
                  </a:lnTo>
                  <a:lnTo>
                    <a:pt x="684" y="681"/>
                  </a:lnTo>
                  <a:lnTo>
                    <a:pt x="698" y="679"/>
                  </a:lnTo>
                  <a:lnTo>
                    <a:pt x="712" y="679"/>
                  </a:lnTo>
                  <a:lnTo>
                    <a:pt x="722" y="681"/>
                  </a:lnTo>
                  <a:lnTo>
                    <a:pt x="730" y="684"/>
                  </a:lnTo>
                  <a:lnTo>
                    <a:pt x="722" y="687"/>
                  </a:lnTo>
                  <a:lnTo>
                    <a:pt x="707" y="693"/>
                  </a:lnTo>
                  <a:lnTo>
                    <a:pt x="687" y="701"/>
                  </a:lnTo>
                  <a:lnTo>
                    <a:pt x="665" y="712"/>
                  </a:lnTo>
                  <a:lnTo>
                    <a:pt x="637" y="723"/>
                  </a:lnTo>
                  <a:lnTo>
                    <a:pt x="608" y="737"/>
                  </a:lnTo>
                  <a:lnTo>
                    <a:pt x="578" y="751"/>
                  </a:lnTo>
                  <a:lnTo>
                    <a:pt x="549" y="764"/>
                  </a:lnTo>
                  <a:lnTo>
                    <a:pt x="518" y="778"/>
                  </a:lnTo>
                  <a:lnTo>
                    <a:pt x="490" y="792"/>
                  </a:lnTo>
                  <a:lnTo>
                    <a:pt x="464" y="806"/>
                  </a:lnTo>
                  <a:lnTo>
                    <a:pt x="442" y="820"/>
                  </a:lnTo>
                  <a:lnTo>
                    <a:pt x="424" y="829"/>
                  </a:lnTo>
                  <a:lnTo>
                    <a:pt x="414" y="842"/>
                  </a:lnTo>
                  <a:lnTo>
                    <a:pt x="408" y="850"/>
                  </a:lnTo>
                  <a:lnTo>
                    <a:pt x="411" y="856"/>
                  </a:lnTo>
                  <a:lnTo>
                    <a:pt x="708" y="816"/>
                  </a:lnTo>
                  <a:lnTo>
                    <a:pt x="695" y="819"/>
                  </a:lnTo>
                  <a:lnTo>
                    <a:pt x="673" y="826"/>
                  </a:lnTo>
                  <a:lnTo>
                    <a:pt x="645" y="836"/>
                  </a:lnTo>
                  <a:lnTo>
                    <a:pt x="614" y="850"/>
                  </a:lnTo>
                  <a:lnTo>
                    <a:pt x="575" y="863"/>
                  </a:lnTo>
                  <a:lnTo>
                    <a:pt x="538" y="880"/>
                  </a:lnTo>
                  <a:lnTo>
                    <a:pt x="498" y="896"/>
                  </a:lnTo>
                  <a:lnTo>
                    <a:pt x="458" y="915"/>
                  </a:lnTo>
                  <a:lnTo>
                    <a:pt x="416" y="932"/>
                  </a:lnTo>
                  <a:lnTo>
                    <a:pt x="377" y="949"/>
                  </a:lnTo>
                  <a:lnTo>
                    <a:pt x="343" y="966"/>
                  </a:lnTo>
                  <a:lnTo>
                    <a:pt x="314" y="983"/>
                  </a:lnTo>
                  <a:lnTo>
                    <a:pt x="288" y="997"/>
                  </a:lnTo>
                  <a:lnTo>
                    <a:pt x="269" y="1010"/>
                  </a:lnTo>
                  <a:lnTo>
                    <a:pt x="257" y="1021"/>
                  </a:lnTo>
                  <a:lnTo>
                    <a:pt x="255" y="1031"/>
                  </a:lnTo>
                  <a:lnTo>
                    <a:pt x="238" y="1038"/>
                  </a:lnTo>
                  <a:lnTo>
                    <a:pt x="224" y="1048"/>
                  </a:lnTo>
                  <a:lnTo>
                    <a:pt x="210" y="1057"/>
                  </a:lnTo>
                  <a:lnTo>
                    <a:pt x="198" y="1069"/>
                  </a:lnTo>
                  <a:lnTo>
                    <a:pt x="184" y="1082"/>
                  </a:lnTo>
                  <a:lnTo>
                    <a:pt x="172" y="1094"/>
                  </a:lnTo>
                  <a:lnTo>
                    <a:pt x="159" y="1106"/>
                  </a:lnTo>
                  <a:lnTo>
                    <a:pt x="148" y="1120"/>
                  </a:lnTo>
                  <a:lnTo>
                    <a:pt x="136" y="1133"/>
                  </a:lnTo>
                  <a:lnTo>
                    <a:pt x="125" y="1145"/>
                  </a:lnTo>
                  <a:lnTo>
                    <a:pt x="113" y="1158"/>
                  </a:lnTo>
                  <a:lnTo>
                    <a:pt x="102" y="1171"/>
                  </a:lnTo>
                  <a:lnTo>
                    <a:pt x="88" y="1182"/>
                  </a:lnTo>
                  <a:lnTo>
                    <a:pt x="76" y="1195"/>
                  </a:lnTo>
                  <a:lnTo>
                    <a:pt x="62" y="1204"/>
                  </a:lnTo>
                  <a:lnTo>
                    <a:pt x="48" y="1216"/>
                  </a:lnTo>
                  <a:lnTo>
                    <a:pt x="6" y="1162"/>
                  </a:lnTo>
                  <a:lnTo>
                    <a:pt x="9" y="1153"/>
                  </a:lnTo>
                  <a:lnTo>
                    <a:pt x="12" y="1144"/>
                  </a:lnTo>
                  <a:lnTo>
                    <a:pt x="17" y="1133"/>
                  </a:lnTo>
                  <a:lnTo>
                    <a:pt x="21" y="1122"/>
                  </a:lnTo>
                  <a:lnTo>
                    <a:pt x="25" y="1108"/>
                  </a:lnTo>
                  <a:lnTo>
                    <a:pt x="28" y="1097"/>
                  </a:lnTo>
                  <a:lnTo>
                    <a:pt x="31" y="1083"/>
                  </a:lnTo>
                  <a:lnTo>
                    <a:pt x="32" y="1072"/>
                  </a:lnTo>
                  <a:lnTo>
                    <a:pt x="32" y="1058"/>
                  </a:lnTo>
                  <a:lnTo>
                    <a:pt x="32" y="1046"/>
                  </a:lnTo>
                  <a:lnTo>
                    <a:pt x="31" y="1035"/>
                  </a:lnTo>
                  <a:lnTo>
                    <a:pt x="29" y="1024"/>
                  </a:lnTo>
                  <a:lnTo>
                    <a:pt x="25" y="1015"/>
                  </a:lnTo>
                  <a:lnTo>
                    <a:pt x="18" y="1007"/>
                  </a:lnTo>
                  <a:lnTo>
                    <a:pt x="9" y="1001"/>
                  </a:lnTo>
                  <a:lnTo>
                    <a:pt x="0" y="998"/>
                  </a:lnTo>
                  <a:lnTo>
                    <a:pt x="17" y="959"/>
                  </a:lnTo>
                  <a:lnTo>
                    <a:pt x="37" y="925"/>
                  </a:lnTo>
                  <a:lnTo>
                    <a:pt x="55" y="891"/>
                  </a:lnTo>
                  <a:lnTo>
                    <a:pt x="76" y="857"/>
                  </a:lnTo>
                  <a:lnTo>
                    <a:pt x="97" y="823"/>
                  </a:lnTo>
                  <a:lnTo>
                    <a:pt x="120" y="789"/>
                  </a:lnTo>
                  <a:lnTo>
                    <a:pt x="142" y="757"/>
                  </a:lnTo>
                  <a:lnTo>
                    <a:pt x="165" y="726"/>
                  </a:lnTo>
                  <a:lnTo>
                    <a:pt x="189" y="692"/>
                  </a:lnTo>
                  <a:lnTo>
                    <a:pt x="212" y="661"/>
                  </a:lnTo>
                  <a:lnTo>
                    <a:pt x="236" y="628"/>
                  </a:lnTo>
                  <a:lnTo>
                    <a:pt x="261" y="597"/>
                  </a:lnTo>
                  <a:lnTo>
                    <a:pt x="286" y="565"/>
                  </a:lnTo>
                  <a:lnTo>
                    <a:pt x="311" y="534"/>
                  </a:lnTo>
                  <a:lnTo>
                    <a:pt x="336" y="504"/>
                  </a:lnTo>
                  <a:lnTo>
                    <a:pt x="362" y="475"/>
                  </a:lnTo>
                  <a:lnTo>
                    <a:pt x="348" y="508"/>
                  </a:lnTo>
                  <a:lnTo>
                    <a:pt x="334" y="542"/>
                  </a:lnTo>
                  <a:lnTo>
                    <a:pt x="319" y="576"/>
                  </a:lnTo>
                  <a:lnTo>
                    <a:pt x="300" y="610"/>
                  </a:lnTo>
                  <a:lnTo>
                    <a:pt x="281" y="642"/>
                  </a:lnTo>
                  <a:lnTo>
                    <a:pt x="261" y="676"/>
                  </a:lnTo>
                  <a:lnTo>
                    <a:pt x="243" y="709"/>
                  </a:lnTo>
                  <a:lnTo>
                    <a:pt x="223" y="743"/>
                  </a:lnTo>
                  <a:lnTo>
                    <a:pt x="199" y="775"/>
                  </a:lnTo>
                  <a:lnTo>
                    <a:pt x="178" y="808"/>
                  </a:lnTo>
                  <a:lnTo>
                    <a:pt x="158" y="840"/>
                  </a:lnTo>
                  <a:lnTo>
                    <a:pt x="139" y="874"/>
                  </a:lnTo>
                  <a:lnTo>
                    <a:pt x="119" y="907"/>
                  </a:lnTo>
                  <a:lnTo>
                    <a:pt x="100" y="941"/>
                  </a:lnTo>
                  <a:lnTo>
                    <a:pt x="82" y="975"/>
                  </a:lnTo>
                  <a:lnTo>
                    <a:pt x="69" y="1010"/>
                  </a:lnTo>
                  <a:lnTo>
                    <a:pt x="100" y="1049"/>
                  </a:lnTo>
                  <a:lnTo>
                    <a:pt x="120" y="1029"/>
                  </a:lnTo>
                  <a:lnTo>
                    <a:pt x="151" y="993"/>
                  </a:lnTo>
                  <a:lnTo>
                    <a:pt x="189" y="942"/>
                  </a:lnTo>
                  <a:lnTo>
                    <a:pt x="235" y="880"/>
                  </a:lnTo>
                  <a:lnTo>
                    <a:pt x="284" y="806"/>
                  </a:lnTo>
                  <a:lnTo>
                    <a:pt x="339" y="727"/>
                  </a:lnTo>
                  <a:lnTo>
                    <a:pt x="397" y="641"/>
                  </a:lnTo>
                  <a:lnTo>
                    <a:pt x="456" y="552"/>
                  </a:lnTo>
                  <a:lnTo>
                    <a:pt x="513" y="460"/>
                  </a:lnTo>
                  <a:lnTo>
                    <a:pt x="571" y="371"/>
                  </a:lnTo>
                  <a:lnTo>
                    <a:pt x="623" y="286"/>
                  </a:lnTo>
                  <a:lnTo>
                    <a:pt x="673" y="209"/>
                  </a:lnTo>
                  <a:lnTo>
                    <a:pt x="716" y="138"/>
                  </a:lnTo>
                  <a:lnTo>
                    <a:pt x="750" y="77"/>
                  </a:lnTo>
                  <a:lnTo>
                    <a:pt x="778" y="31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87" name="Freeform 260"/>
            <p:cNvSpPr>
              <a:spLocks/>
            </p:cNvSpPr>
            <p:nvPr/>
          </p:nvSpPr>
          <p:spPr bwMode="auto">
            <a:xfrm>
              <a:off x="747" y="2488"/>
              <a:ext cx="232" cy="185"/>
            </a:xfrm>
            <a:custGeom>
              <a:avLst/>
              <a:gdLst>
                <a:gd name="T0" fmla="*/ 212 w 464"/>
                <a:gd name="T1" fmla="*/ 233 h 370"/>
                <a:gd name="T2" fmla="*/ 219 w 464"/>
                <a:gd name="T3" fmla="*/ 225 h 370"/>
                <a:gd name="T4" fmla="*/ 238 w 464"/>
                <a:gd name="T5" fmla="*/ 208 h 370"/>
                <a:gd name="T6" fmla="*/ 258 w 464"/>
                <a:gd name="T7" fmla="*/ 194 h 370"/>
                <a:gd name="T8" fmla="*/ 271 w 464"/>
                <a:gd name="T9" fmla="*/ 188 h 370"/>
                <a:gd name="T10" fmla="*/ 354 w 464"/>
                <a:gd name="T11" fmla="*/ 174 h 370"/>
                <a:gd name="T12" fmla="*/ 416 w 464"/>
                <a:gd name="T13" fmla="*/ 195 h 370"/>
                <a:gd name="T14" fmla="*/ 384 w 464"/>
                <a:gd name="T15" fmla="*/ 208 h 370"/>
                <a:gd name="T16" fmla="*/ 349 w 464"/>
                <a:gd name="T17" fmla="*/ 219 h 370"/>
                <a:gd name="T18" fmla="*/ 317 w 464"/>
                <a:gd name="T19" fmla="*/ 229 h 370"/>
                <a:gd name="T20" fmla="*/ 284 w 464"/>
                <a:gd name="T21" fmla="*/ 240 h 370"/>
                <a:gd name="T22" fmla="*/ 252 w 464"/>
                <a:gd name="T23" fmla="*/ 251 h 370"/>
                <a:gd name="T24" fmla="*/ 221 w 464"/>
                <a:gd name="T25" fmla="*/ 265 h 370"/>
                <a:gd name="T26" fmla="*/ 190 w 464"/>
                <a:gd name="T27" fmla="*/ 282 h 370"/>
                <a:gd name="T28" fmla="*/ 195 w 464"/>
                <a:gd name="T29" fmla="*/ 315 h 370"/>
                <a:gd name="T30" fmla="*/ 219 w 464"/>
                <a:gd name="T31" fmla="*/ 304 h 370"/>
                <a:gd name="T32" fmla="*/ 252 w 464"/>
                <a:gd name="T33" fmla="*/ 291 h 370"/>
                <a:gd name="T34" fmla="*/ 289 w 464"/>
                <a:gd name="T35" fmla="*/ 277 h 370"/>
                <a:gd name="T36" fmla="*/ 329 w 464"/>
                <a:gd name="T37" fmla="*/ 265 h 370"/>
                <a:gd name="T38" fmla="*/ 370 w 464"/>
                <a:gd name="T39" fmla="*/ 251 h 370"/>
                <a:gd name="T40" fmla="*/ 407 w 464"/>
                <a:gd name="T41" fmla="*/ 240 h 370"/>
                <a:gd name="T42" fmla="*/ 438 w 464"/>
                <a:gd name="T43" fmla="*/ 233 h 370"/>
                <a:gd name="T44" fmla="*/ 461 w 464"/>
                <a:gd name="T45" fmla="*/ 231 h 370"/>
                <a:gd name="T46" fmla="*/ 447 w 464"/>
                <a:gd name="T47" fmla="*/ 265 h 370"/>
                <a:gd name="T48" fmla="*/ 413 w 464"/>
                <a:gd name="T49" fmla="*/ 279 h 370"/>
                <a:gd name="T50" fmla="*/ 380 w 464"/>
                <a:gd name="T51" fmla="*/ 291 h 370"/>
                <a:gd name="T52" fmla="*/ 345 w 464"/>
                <a:gd name="T53" fmla="*/ 302 h 370"/>
                <a:gd name="T54" fmla="*/ 309 w 464"/>
                <a:gd name="T55" fmla="*/ 311 h 370"/>
                <a:gd name="T56" fmla="*/ 272 w 464"/>
                <a:gd name="T57" fmla="*/ 322 h 370"/>
                <a:gd name="T58" fmla="*/ 238 w 464"/>
                <a:gd name="T59" fmla="*/ 338 h 370"/>
                <a:gd name="T60" fmla="*/ 209 w 464"/>
                <a:gd name="T61" fmla="*/ 358 h 370"/>
                <a:gd name="T62" fmla="*/ 181 w 464"/>
                <a:gd name="T63" fmla="*/ 367 h 370"/>
                <a:gd name="T64" fmla="*/ 148 w 464"/>
                <a:gd name="T65" fmla="*/ 361 h 370"/>
                <a:gd name="T66" fmla="*/ 113 w 464"/>
                <a:gd name="T67" fmla="*/ 346 h 370"/>
                <a:gd name="T68" fmla="*/ 77 w 464"/>
                <a:gd name="T69" fmla="*/ 325 h 370"/>
                <a:gd name="T70" fmla="*/ 43 w 464"/>
                <a:gd name="T71" fmla="*/ 302 h 370"/>
                <a:gd name="T72" fmla="*/ 17 w 464"/>
                <a:gd name="T73" fmla="*/ 276 h 370"/>
                <a:gd name="T74" fmla="*/ 1 w 464"/>
                <a:gd name="T75" fmla="*/ 246 h 370"/>
                <a:gd name="T76" fmla="*/ 1 w 464"/>
                <a:gd name="T77" fmla="*/ 217 h 370"/>
                <a:gd name="T78" fmla="*/ 114 w 464"/>
                <a:gd name="T79" fmla="*/ 220 h 370"/>
                <a:gd name="T80" fmla="*/ 117 w 464"/>
                <a:gd name="T81" fmla="*/ 198 h 370"/>
                <a:gd name="T82" fmla="*/ 127 w 464"/>
                <a:gd name="T83" fmla="*/ 177 h 370"/>
                <a:gd name="T84" fmla="*/ 136 w 464"/>
                <a:gd name="T85" fmla="*/ 154 h 370"/>
                <a:gd name="T86" fmla="*/ 147 w 464"/>
                <a:gd name="T87" fmla="*/ 130 h 370"/>
                <a:gd name="T88" fmla="*/ 158 w 464"/>
                <a:gd name="T89" fmla="*/ 107 h 370"/>
                <a:gd name="T90" fmla="*/ 168 w 464"/>
                <a:gd name="T91" fmla="*/ 84 h 370"/>
                <a:gd name="T92" fmla="*/ 179 w 464"/>
                <a:gd name="T93" fmla="*/ 64 h 370"/>
                <a:gd name="T94" fmla="*/ 189 w 464"/>
                <a:gd name="T95" fmla="*/ 45 h 3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64"/>
                <a:gd name="T145" fmla="*/ 0 h 370"/>
                <a:gd name="T146" fmla="*/ 464 w 464"/>
                <a:gd name="T147" fmla="*/ 370 h 3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64" h="370">
                  <a:moveTo>
                    <a:pt x="189" y="45"/>
                  </a:moveTo>
                  <a:lnTo>
                    <a:pt x="212" y="233"/>
                  </a:lnTo>
                  <a:lnTo>
                    <a:pt x="213" y="229"/>
                  </a:lnTo>
                  <a:lnTo>
                    <a:pt x="219" y="225"/>
                  </a:lnTo>
                  <a:lnTo>
                    <a:pt x="227" y="216"/>
                  </a:lnTo>
                  <a:lnTo>
                    <a:pt x="238" y="208"/>
                  </a:lnTo>
                  <a:lnTo>
                    <a:pt x="247" y="200"/>
                  </a:lnTo>
                  <a:lnTo>
                    <a:pt x="258" y="194"/>
                  </a:lnTo>
                  <a:lnTo>
                    <a:pt x="264" y="188"/>
                  </a:lnTo>
                  <a:lnTo>
                    <a:pt x="271" y="188"/>
                  </a:lnTo>
                  <a:lnTo>
                    <a:pt x="297" y="0"/>
                  </a:lnTo>
                  <a:lnTo>
                    <a:pt x="354" y="174"/>
                  </a:lnTo>
                  <a:lnTo>
                    <a:pt x="433" y="189"/>
                  </a:lnTo>
                  <a:lnTo>
                    <a:pt x="416" y="195"/>
                  </a:lnTo>
                  <a:lnTo>
                    <a:pt x="401" y="202"/>
                  </a:lnTo>
                  <a:lnTo>
                    <a:pt x="384" y="208"/>
                  </a:lnTo>
                  <a:lnTo>
                    <a:pt x="366" y="214"/>
                  </a:lnTo>
                  <a:lnTo>
                    <a:pt x="349" y="219"/>
                  </a:lnTo>
                  <a:lnTo>
                    <a:pt x="336" y="225"/>
                  </a:lnTo>
                  <a:lnTo>
                    <a:pt x="317" y="229"/>
                  </a:lnTo>
                  <a:lnTo>
                    <a:pt x="303" y="236"/>
                  </a:lnTo>
                  <a:lnTo>
                    <a:pt x="284" y="240"/>
                  </a:lnTo>
                  <a:lnTo>
                    <a:pt x="269" y="246"/>
                  </a:lnTo>
                  <a:lnTo>
                    <a:pt x="252" y="251"/>
                  </a:lnTo>
                  <a:lnTo>
                    <a:pt x="238" y="259"/>
                  </a:lnTo>
                  <a:lnTo>
                    <a:pt x="221" y="265"/>
                  </a:lnTo>
                  <a:lnTo>
                    <a:pt x="206" y="274"/>
                  </a:lnTo>
                  <a:lnTo>
                    <a:pt x="190" y="282"/>
                  </a:lnTo>
                  <a:lnTo>
                    <a:pt x="176" y="293"/>
                  </a:lnTo>
                  <a:lnTo>
                    <a:pt x="195" y="315"/>
                  </a:lnTo>
                  <a:lnTo>
                    <a:pt x="206" y="310"/>
                  </a:lnTo>
                  <a:lnTo>
                    <a:pt x="219" y="304"/>
                  </a:lnTo>
                  <a:lnTo>
                    <a:pt x="233" y="298"/>
                  </a:lnTo>
                  <a:lnTo>
                    <a:pt x="252" y="291"/>
                  </a:lnTo>
                  <a:lnTo>
                    <a:pt x="269" y="284"/>
                  </a:lnTo>
                  <a:lnTo>
                    <a:pt x="289" y="277"/>
                  </a:lnTo>
                  <a:lnTo>
                    <a:pt x="309" y="271"/>
                  </a:lnTo>
                  <a:lnTo>
                    <a:pt x="329" y="265"/>
                  </a:lnTo>
                  <a:lnTo>
                    <a:pt x="349" y="257"/>
                  </a:lnTo>
                  <a:lnTo>
                    <a:pt x="370" y="251"/>
                  </a:lnTo>
                  <a:lnTo>
                    <a:pt x="388" y="245"/>
                  </a:lnTo>
                  <a:lnTo>
                    <a:pt x="407" y="240"/>
                  </a:lnTo>
                  <a:lnTo>
                    <a:pt x="422" y="236"/>
                  </a:lnTo>
                  <a:lnTo>
                    <a:pt x="438" y="233"/>
                  </a:lnTo>
                  <a:lnTo>
                    <a:pt x="450" y="231"/>
                  </a:lnTo>
                  <a:lnTo>
                    <a:pt x="461" y="231"/>
                  </a:lnTo>
                  <a:lnTo>
                    <a:pt x="464" y="256"/>
                  </a:lnTo>
                  <a:lnTo>
                    <a:pt x="447" y="265"/>
                  </a:lnTo>
                  <a:lnTo>
                    <a:pt x="431" y="273"/>
                  </a:lnTo>
                  <a:lnTo>
                    <a:pt x="413" y="279"/>
                  </a:lnTo>
                  <a:lnTo>
                    <a:pt x="397" y="287"/>
                  </a:lnTo>
                  <a:lnTo>
                    <a:pt x="380" y="291"/>
                  </a:lnTo>
                  <a:lnTo>
                    <a:pt x="362" y="296"/>
                  </a:lnTo>
                  <a:lnTo>
                    <a:pt x="345" y="302"/>
                  </a:lnTo>
                  <a:lnTo>
                    <a:pt x="328" y="308"/>
                  </a:lnTo>
                  <a:lnTo>
                    <a:pt x="309" y="311"/>
                  </a:lnTo>
                  <a:lnTo>
                    <a:pt x="291" y="316"/>
                  </a:lnTo>
                  <a:lnTo>
                    <a:pt x="272" y="322"/>
                  </a:lnTo>
                  <a:lnTo>
                    <a:pt x="257" y="330"/>
                  </a:lnTo>
                  <a:lnTo>
                    <a:pt x="238" y="338"/>
                  </a:lnTo>
                  <a:lnTo>
                    <a:pt x="224" y="347"/>
                  </a:lnTo>
                  <a:lnTo>
                    <a:pt x="209" y="358"/>
                  </a:lnTo>
                  <a:lnTo>
                    <a:pt x="195" y="370"/>
                  </a:lnTo>
                  <a:lnTo>
                    <a:pt x="181" y="367"/>
                  </a:lnTo>
                  <a:lnTo>
                    <a:pt x="165" y="366"/>
                  </a:lnTo>
                  <a:lnTo>
                    <a:pt x="148" y="361"/>
                  </a:lnTo>
                  <a:lnTo>
                    <a:pt x="131" y="355"/>
                  </a:lnTo>
                  <a:lnTo>
                    <a:pt x="113" y="346"/>
                  </a:lnTo>
                  <a:lnTo>
                    <a:pt x="94" y="336"/>
                  </a:lnTo>
                  <a:lnTo>
                    <a:pt x="77" y="325"/>
                  </a:lnTo>
                  <a:lnTo>
                    <a:pt x="60" y="316"/>
                  </a:lnTo>
                  <a:lnTo>
                    <a:pt x="43" y="302"/>
                  </a:lnTo>
                  <a:lnTo>
                    <a:pt x="29" y="290"/>
                  </a:lnTo>
                  <a:lnTo>
                    <a:pt x="17" y="276"/>
                  </a:lnTo>
                  <a:lnTo>
                    <a:pt x="9" y="262"/>
                  </a:lnTo>
                  <a:lnTo>
                    <a:pt x="1" y="246"/>
                  </a:lnTo>
                  <a:lnTo>
                    <a:pt x="0" y="233"/>
                  </a:lnTo>
                  <a:lnTo>
                    <a:pt x="1" y="217"/>
                  </a:lnTo>
                  <a:lnTo>
                    <a:pt x="7" y="202"/>
                  </a:lnTo>
                  <a:lnTo>
                    <a:pt x="114" y="220"/>
                  </a:lnTo>
                  <a:lnTo>
                    <a:pt x="116" y="209"/>
                  </a:lnTo>
                  <a:lnTo>
                    <a:pt x="117" y="198"/>
                  </a:lnTo>
                  <a:lnTo>
                    <a:pt x="122" y="188"/>
                  </a:lnTo>
                  <a:lnTo>
                    <a:pt x="127" y="177"/>
                  </a:lnTo>
                  <a:lnTo>
                    <a:pt x="130" y="164"/>
                  </a:lnTo>
                  <a:lnTo>
                    <a:pt x="136" y="154"/>
                  </a:lnTo>
                  <a:lnTo>
                    <a:pt x="141" y="141"/>
                  </a:lnTo>
                  <a:lnTo>
                    <a:pt x="147" y="130"/>
                  </a:lnTo>
                  <a:lnTo>
                    <a:pt x="151" y="118"/>
                  </a:lnTo>
                  <a:lnTo>
                    <a:pt x="158" y="107"/>
                  </a:lnTo>
                  <a:lnTo>
                    <a:pt x="162" y="96"/>
                  </a:lnTo>
                  <a:lnTo>
                    <a:pt x="168" y="84"/>
                  </a:lnTo>
                  <a:lnTo>
                    <a:pt x="175" y="73"/>
                  </a:lnTo>
                  <a:lnTo>
                    <a:pt x="179" y="64"/>
                  </a:lnTo>
                  <a:lnTo>
                    <a:pt x="184" y="53"/>
                  </a:lnTo>
                  <a:lnTo>
                    <a:pt x="189" y="4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88" name="Freeform 261"/>
            <p:cNvSpPr>
              <a:spLocks/>
            </p:cNvSpPr>
            <p:nvPr/>
          </p:nvSpPr>
          <p:spPr bwMode="auto">
            <a:xfrm>
              <a:off x="1271" y="2243"/>
              <a:ext cx="675" cy="505"/>
            </a:xfrm>
            <a:custGeom>
              <a:avLst/>
              <a:gdLst>
                <a:gd name="T0" fmla="*/ 731 w 1350"/>
                <a:gd name="T1" fmla="*/ 225 h 1011"/>
                <a:gd name="T2" fmla="*/ 1008 w 1350"/>
                <a:gd name="T3" fmla="*/ 528 h 1011"/>
                <a:gd name="T4" fmla="*/ 1258 w 1350"/>
                <a:gd name="T5" fmla="*/ 856 h 1011"/>
                <a:gd name="T6" fmla="*/ 1309 w 1350"/>
                <a:gd name="T7" fmla="*/ 1005 h 1011"/>
                <a:gd name="T8" fmla="*/ 1268 w 1350"/>
                <a:gd name="T9" fmla="*/ 968 h 1011"/>
                <a:gd name="T10" fmla="*/ 1227 w 1350"/>
                <a:gd name="T11" fmla="*/ 921 h 1011"/>
                <a:gd name="T12" fmla="*/ 1176 w 1350"/>
                <a:gd name="T13" fmla="*/ 904 h 1011"/>
                <a:gd name="T14" fmla="*/ 1042 w 1350"/>
                <a:gd name="T15" fmla="*/ 917 h 1011"/>
                <a:gd name="T16" fmla="*/ 899 w 1350"/>
                <a:gd name="T17" fmla="*/ 889 h 1011"/>
                <a:gd name="T18" fmla="*/ 765 w 1350"/>
                <a:gd name="T19" fmla="*/ 856 h 1011"/>
                <a:gd name="T20" fmla="*/ 803 w 1350"/>
                <a:gd name="T21" fmla="*/ 725 h 1011"/>
                <a:gd name="T22" fmla="*/ 861 w 1350"/>
                <a:gd name="T23" fmla="*/ 715 h 1011"/>
                <a:gd name="T24" fmla="*/ 920 w 1350"/>
                <a:gd name="T25" fmla="*/ 715 h 1011"/>
                <a:gd name="T26" fmla="*/ 969 w 1350"/>
                <a:gd name="T27" fmla="*/ 720 h 1011"/>
                <a:gd name="T28" fmla="*/ 943 w 1350"/>
                <a:gd name="T29" fmla="*/ 684 h 1011"/>
                <a:gd name="T30" fmla="*/ 887 w 1350"/>
                <a:gd name="T31" fmla="*/ 661 h 1011"/>
                <a:gd name="T32" fmla="*/ 833 w 1350"/>
                <a:gd name="T33" fmla="*/ 633 h 1011"/>
                <a:gd name="T34" fmla="*/ 929 w 1350"/>
                <a:gd name="T35" fmla="*/ 607 h 1011"/>
                <a:gd name="T36" fmla="*/ 926 w 1350"/>
                <a:gd name="T37" fmla="*/ 579 h 1011"/>
                <a:gd name="T38" fmla="*/ 885 w 1350"/>
                <a:gd name="T39" fmla="*/ 565 h 1011"/>
                <a:gd name="T40" fmla="*/ 845 w 1350"/>
                <a:gd name="T41" fmla="*/ 548 h 1011"/>
                <a:gd name="T42" fmla="*/ 810 w 1350"/>
                <a:gd name="T43" fmla="*/ 528 h 1011"/>
                <a:gd name="T44" fmla="*/ 824 w 1350"/>
                <a:gd name="T45" fmla="*/ 468 h 1011"/>
                <a:gd name="T46" fmla="*/ 769 w 1350"/>
                <a:gd name="T47" fmla="*/ 432 h 1011"/>
                <a:gd name="T48" fmla="*/ 715 w 1350"/>
                <a:gd name="T49" fmla="*/ 472 h 1011"/>
                <a:gd name="T50" fmla="*/ 656 w 1350"/>
                <a:gd name="T51" fmla="*/ 516 h 1011"/>
                <a:gd name="T52" fmla="*/ 616 w 1350"/>
                <a:gd name="T53" fmla="*/ 545 h 1011"/>
                <a:gd name="T54" fmla="*/ 548 w 1350"/>
                <a:gd name="T55" fmla="*/ 508 h 1011"/>
                <a:gd name="T56" fmla="*/ 475 w 1350"/>
                <a:gd name="T57" fmla="*/ 463 h 1011"/>
                <a:gd name="T58" fmla="*/ 410 w 1350"/>
                <a:gd name="T59" fmla="*/ 412 h 1011"/>
                <a:gd name="T60" fmla="*/ 496 w 1350"/>
                <a:gd name="T61" fmla="*/ 375 h 1011"/>
                <a:gd name="T62" fmla="*/ 550 w 1350"/>
                <a:gd name="T63" fmla="*/ 421 h 1011"/>
                <a:gd name="T64" fmla="*/ 601 w 1350"/>
                <a:gd name="T65" fmla="*/ 455 h 1011"/>
                <a:gd name="T66" fmla="*/ 610 w 1350"/>
                <a:gd name="T67" fmla="*/ 276 h 1011"/>
                <a:gd name="T68" fmla="*/ 602 w 1350"/>
                <a:gd name="T69" fmla="*/ 316 h 1011"/>
                <a:gd name="T70" fmla="*/ 632 w 1350"/>
                <a:gd name="T71" fmla="*/ 369 h 1011"/>
                <a:gd name="T72" fmla="*/ 636 w 1350"/>
                <a:gd name="T73" fmla="*/ 417 h 1011"/>
                <a:gd name="T74" fmla="*/ 573 w 1350"/>
                <a:gd name="T75" fmla="*/ 387 h 1011"/>
                <a:gd name="T76" fmla="*/ 520 w 1350"/>
                <a:gd name="T77" fmla="*/ 304 h 1011"/>
                <a:gd name="T78" fmla="*/ 480 w 1350"/>
                <a:gd name="T79" fmla="*/ 211 h 1011"/>
                <a:gd name="T80" fmla="*/ 282 w 1350"/>
                <a:gd name="T81" fmla="*/ 313 h 1011"/>
                <a:gd name="T82" fmla="*/ 274 w 1350"/>
                <a:gd name="T83" fmla="*/ 366 h 1011"/>
                <a:gd name="T84" fmla="*/ 274 w 1350"/>
                <a:gd name="T85" fmla="*/ 421 h 1011"/>
                <a:gd name="T86" fmla="*/ 285 w 1350"/>
                <a:gd name="T87" fmla="*/ 475 h 1011"/>
                <a:gd name="T88" fmla="*/ 225 w 1350"/>
                <a:gd name="T89" fmla="*/ 458 h 1011"/>
                <a:gd name="T90" fmla="*/ 194 w 1350"/>
                <a:gd name="T91" fmla="*/ 387 h 1011"/>
                <a:gd name="T92" fmla="*/ 51 w 1350"/>
                <a:gd name="T93" fmla="*/ 463 h 1011"/>
                <a:gd name="T94" fmla="*/ 22 w 1350"/>
                <a:gd name="T95" fmla="*/ 428 h 1011"/>
                <a:gd name="T96" fmla="*/ 0 w 1350"/>
                <a:gd name="T97" fmla="*/ 392 h 1011"/>
                <a:gd name="T98" fmla="*/ 146 w 1350"/>
                <a:gd name="T99" fmla="*/ 274 h 1011"/>
                <a:gd name="T100" fmla="*/ 301 w 1350"/>
                <a:gd name="T101" fmla="*/ 115 h 1011"/>
                <a:gd name="T102" fmla="*/ 458 w 1350"/>
                <a:gd name="T103" fmla="*/ 7 h 10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50"/>
                <a:gd name="T157" fmla="*/ 0 h 1011"/>
                <a:gd name="T158" fmla="*/ 1350 w 1350"/>
                <a:gd name="T159" fmla="*/ 1011 h 101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50" h="1011">
                  <a:moveTo>
                    <a:pt x="491" y="0"/>
                  </a:moveTo>
                  <a:lnTo>
                    <a:pt x="551" y="55"/>
                  </a:lnTo>
                  <a:lnTo>
                    <a:pt x="610" y="110"/>
                  </a:lnTo>
                  <a:lnTo>
                    <a:pt x="670" y="166"/>
                  </a:lnTo>
                  <a:lnTo>
                    <a:pt x="731" y="225"/>
                  </a:lnTo>
                  <a:lnTo>
                    <a:pt x="788" y="284"/>
                  </a:lnTo>
                  <a:lnTo>
                    <a:pt x="845" y="344"/>
                  </a:lnTo>
                  <a:lnTo>
                    <a:pt x="899" y="404"/>
                  </a:lnTo>
                  <a:lnTo>
                    <a:pt x="957" y="466"/>
                  </a:lnTo>
                  <a:lnTo>
                    <a:pt x="1008" y="528"/>
                  </a:lnTo>
                  <a:lnTo>
                    <a:pt x="1060" y="592"/>
                  </a:lnTo>
                  <a:lnTo>
                    <a:pt x="1111" y="655"/>
                  </a:lnTo>
                  <a:lnTo>
                    <a:pt x="1162" y="722"/>
                  </a:lnTo>
                  <a:lnTo>
                    <a:pt x="1210" y="787"/>
                  </a:lnTo>
                  <a:lnTo>
                    <a:pt x="1258" y="856"/>
                  </a:lnTo>
                  <a:lnTo>
                    <a:pt x="1303" y="923"/>
                  </a:lnTo>
                  <a:lnTo>
                    <a:pt x="1350" y="994"/>
                  </a:lnTo>
                  <a:lnTo>
                    <a:pt x="1322" y="1011"/>
                  </a:lnTo>
                  <a:lnTo>
                    <a:pt x="1316" y="1006"/>
                  </a:lnTo>
                  <a:lnTo>
                    <a:pt x="1309" y="1005"/>
                  </a:lnTo>
                  <a:lnTo>
                    <a:pt x="1302" y="999"/>
                  </a:lnTo>
                  <a:lnTo>
                    <a:pt x="1294" y="992"/>
                  </a:lnTo>
                  <a:lnTo>
                    <a:pt x="1285" y="985"/>
                  </a:lnTo>
                  <a:lnTo>
                    <a:pt x="1277" y="977"/>
                  </a:lnTo>
                  <a:lnTo>
                    <a:pt x="1268" y="968"/>
                  </a:lnTo>
                  <a:lnTo>
                    <a:pt x="1260" y="960"/>
                  </a:lnTo>
                  <a:lnTo>
                    <a:pt x="1252" y="947"/>
                  </a:lnTo>
                  <a:lnTo>
                    <a:pt x="1243" y="938"/>
                  </a:lnTo>
                  <a:lnTo>
                    <a:pt x="1235" y="927"/>
                  </a:lnTo>
                  <a:lnTo>
                    <a:pt x="1227" y="921"/>
                  </a:lnTo>
                  <a:lnTo>
                    <a:pt x="1220" y="912"/>
                  </a:lnTo>
                  <a:lnTo>
                    <a:pt x="1214" y="904"/>
                  </a:lnTo>
                  <a:lnTo>
                    <a:pt x="1207" y="898"/>
                  </a:lnTo>
                  <a:lnTo>
                    <a:pt x="1203" y="895"/>
                  </a:lnTo>
                  <a:lnTo>
                    <a:pt x="1176" y="904"/>
                  </a:lnTo>
                  <a:lnTo>
                    <a:pt x="1152" y="912"/>
                  </a:lnTo>
                  <a:lnTo>
                    <a:pt x="1124" y="915"/>
                  </a:lnTo>
                  <a:lnTo>
                    <a:pt x="1097" y="920"/>
                  </a:lnTo>
                  <a:lnTo>
                    <a:pt x="1070" y="918"/>
                  </a:lnTo>
                  <a:lnTo>
                    <a:pt x="1042" y="917"/>
                  </a:lnTo>
                  <a:lnTo>
                    <a:pt x="1014" y="913"/>
                  </a:lnTo>
                  <a:lnTo>
                    <a:pt x="986" y="909"/>
                  </a:lnTo>
                  <a:lnTo>
                    <a:pt x="957" y="901"/>
                  </a:lnTo>
                  <a:lnTo>
                    <a:pt x="927" y="896"/>
                  </a:lnTo>
                  <a:lnTo>
                    <a:pt x="899" y="889"/>
                  </a:lnTo>
                  <a:lnTo>
                    <a:pt x="872" y="881"/>
                  </a:lnTo>
                  <a:lnTo>
                    <a:pt x="844" y="873"/>
                  </a:lnTo>
                  <a:lnTo>
                    <a:pt x="816" y="867"/>
                  </a:lnTo>
                  <a:lnTo>
                    <a:pt x="791" y="861"/>
                  </a:lnTo>
                  <a:lnTo>
                    <a:pt x="765" y="856"/>
                  </a:lnTo>
                  <a:lnTo>
                    <a:pt x="1009" y="819"/>
                  </a:lnTo>
                  <a:lnTo>
                    <a:pt x="1015" y="804"/>
                  </a:lnTo>
                  <a:lnTo>
                    <a:pt x="782" y="728"/>
                  </a:lnTo>
                  <a:lnTo>
                    <a:pt x="791" y="726"/>
                  </a:lnTo>
                  <a:lnTo>
                    <a:pt x="803" y="725"/>
                  </a:lnTo>
                  <a:lnTo>
                    <a:pt x="814" y="722"/>
                  </a:lnTo>
                  <a:lnTo>
                    <a:pt x="825" y="722"/>
                  </a:lnTo>
                  <a:lnTo>
                    <a:pt x="836" y="718"/>
                  </a:lnTo>
                  <a:lnTo>
                    <a:pt x="848" y="717"/>
                  </a:lnTo>
                  <a:lnTo>
                    <a:pt x="861" y="715"/>
                  </a:lnTo>
                  <a:lnTo>
                    <a:pt x="873" y="715"/>
                  </a:lnTo>
                  <a:lnTo>
                    <a:pt x="884" y="715"/>
                  </a:lnTo>
                  <a:lnTo>
                    <a:pt x="895" y="715"/>
                  </a:lnTo>
                  <a:lnTo>
                    <a:pt x="906" y="715"/>
                  </a:lnTo>
                  <a:lnTo>
                    <a:pt x="920" y="715"/>
                  </a:lnTo>
                  <a:lnTo>
                    <a:pt x="930" y="717"/>
                  </a:lnTo>
                  <a:lnTo>
                    <a:pt x="943" y="720"/>
                  </a:lnTo>
                  <a:lnTo>
                    <a:pt x="954" y="723"/>
                  </a:lnTo>
                  <a:lnTo>
                    <a:pt x="966" y="728"/>
                  </a:lnTo>
                  <a:lnTo>
                    <a:pt x="969" y="720"/>
                  </a:lnTo>
                  <a:lnTo>
                    <a:pt x="972" y="709"/>
                  </a:lnTo>
                  <a:lnTo>
                    <a:pt x="969" y="700"/>
                  </a:lnTo>
                  <a:lnTo>
                    <a:pt x="966" y="695"/>
                  </a:lnTo>
                  <a:lnTo>
                    <a:pt x="954" y="689"/>
                  </a:lnTo>
                  <a:lnTo>
                    <a:pt x="943" y="684"/>
                  </a:lnTo>
                  <a:lnTo>
                    <a:pt x="932" y="680"/>
                  </a:lnTo>
                  <a:lnTo>
                    <a:pt x="920" y="677"/>
                  </a:lnTo>
                  <a:lnTo>
                    <a:pt x="909" y="670"/>
                  </a:lnTo>
                  <a:lnTo>
                    <a:pt x="898" y="666"/>
                  </a:lnTo>
                  <a:lnTo>
                    <a:pt x="887" y="661"/>
                  </a:lnTo>
                  <a:lnTo>
                    <a:pt x="876" y="657"/>
                  </a:lnTo>
                  <a:lnTo>
                    <a:pt x="865" y="650"/>
                  </a:lnTo>
                  <a:lnTo>
                    <a:pt x="855" y="644"/>
                  </a:lnTo>
                  <a:lnTo>
                    <a:pt x="842" y="638"/>
                  </a:lnTo>
                  <a:lnTo>
                    <a:pt x="833" y="633"/>
                  </a:lnTo>
                  <a:lnTo>
                    <a:pt x="822" y="627"/>
                  </a:lnTo>
                  <a:lnTo>
                    <a:pt x="810" y="621"/>
                  </a:lnTo>
                  <a:lnTo>
                    <a:pt x="800" y="615"/>
                  </a:lnTo>
                  <a:lnTo>
                    <a:pt x="791" y="610"/>
                  </a:lnTo>
                  <a:lnTo>
                    <a:pt x="929" y="607"/>
                  </a:lnTo>
                  <a:lnTo>
                    <a:pt x="937" y="604"/>
                  </a:lnTo>
                  <a:lnTo>
                    <a:pt x="941" y="598"/>
                  </a:lnTo>
                  <a:lnTo>
                    <a:pt x="940" y="588"/>
                  </a:lnTo>
                  <a:lnTo>
                    <a:pt x="935" y="582"/>
                  </a:lnTo>
                  <a:lnTo>
                    <a:pt x="926" y="579"/>
                  </a:lnTo>
                  <a:lnTo>
                    <a:pt x="918" y="578"/>
                  </a:lnTo>
                  <a:lnTo>
                    <a:pt x="909" y="575"/>
                  </a:lnTo>
                  <a:lnTo>
                    <a:pt x="901" y="573"/>
                  </a:lnTo>
                  <a:lnTo>
                    <a:pt x="893" y="568"/>
                  </a:lnTo>
                  <a:lnTo>
                    <a:pt x="885" y="565"/>
                  </a:lnTo>
                  <a:lnTo>
                    <a:pt x="878" y="564"/>
                  </a:lnTo>
                  <a:lnTo>
                    <a:pt x="870" y="561"/>
                  </a:lnTo>
                  <a:lnTo>
                    <a:pt x="861" y="556"/>
                  </a:lnTo>
                  <a:lnTo>
                    <a:pt x="855" y="553"/>
                  </a:lnTo>
                  <a:lnTo>
                    <a:pt x="845" y="548"/>
                  </a:lnTo>
                  <a:lnTo>
                    <a:pt x="837" y="545"/>
                  </a:lnTo>
                  <a:lnTo>
                    <a:pt x="830" y="540"/>
                  </a:lnTo>
                  <a:lnTo>
                    <a:pt x="822" y="536"/>
                  </a:lnTo>
                  <a:lnTo>
                    <a:pt x="816" y="533"/>
                  </a:lnTo>
                  <a:lnTo>
                    <a:pt x="810" y="528"/>
                  </a:lnTo>
                  <a:lnTo>
                    <a:pt x="868" y="508"/>
                  </a:lnTo>
                  <a:lnTo>
                    <a:pt x="858" y="497"/>
                  </a:lnTo>
                  <a:lnTo>
                    <a:pt x="847" y="488"/>
                  </a:lnTo>
                  <a:lnTo>
                    <a:pt x="836" y="477"/>
                  </a:lnTo>
                  <a:lnTo>
                    <a:pt x="824" y="468"/>
                  </a:lnTo>
                  <a:lnTo>
                    <a:pt x="811" y="457"/>
                  </a:lnTo>
                  <a:lnTo>
                    <a:pt x="800" y="448"/>
                  </a:lnTo>
                  <a:lnTo>
                    <a:pt x="790" y="437"/>
                  </a:lnTo>
                  <a:lnTo>
                    <a:pt x="777" y="429"/>
                  </a:lnTo>
                  <a:lnTo>
                    <a:pt x="769" y="432"/>
                  </a:lnTo>
                  <a:lnTo>
                    <a:pt x="760" y="440"/>
                  </a:lnTo>
                  <a:lnTo>
                    <a:pt x="749" y="446"/>
                  </a:lnTo>
                  <a:lnTo>
                    <a:pt x="738" y="455"/>
                  </a:lnTo>
                  <a:lnTo>
                    <a:pt x="726" y="463"/>
                  </a:lnTo>
                  <a:lnTo>
                    <a:pt x="715" y="472"/>
                  </a:lnTo>
                  <a:lnTo>
                    <a:pt x="703" y="483"/>
                  </a:lnTo>
                  <a:lnTo>
                    <a:pt x="692" y="493"/>
                  </a:lnTo>
                  <a:lnTo>
                    <a:pt x="680" y="500"/>
                  </a:lnTo>
                  <a:lnTo>
                    <a:pt x="669" y="508"/>
                  </a:lnTo>
                  <a:lnTo>
                    <a:pt x="656" y="516"/>
                  </a:lnTo>
                  <a:lnTo>
                    <a:pt x="647" y="525"/>
                  </a:lnTo>
                  <a:lnTo>
                    <a:pt x="636" y="531"/>
                  </a:lnTo>
                  <a:lnTo>
                    <a:pt x="629" y="537"/>
                  </a:lnTo>
                  <a:lnTo>
                    <a:pt x="621" y="540"/>
                  </a:lnTo>
                  <a:lnTo>
                    <a:pt x="616" y="545"/>
                  </a:lnTo>
                  <a:lnTo>
                    <a:pt x="602" y="537"/>
                  </a:lnTo>
                  <a:lnTo>
                    <a:pt x="590" y="530"/>
                  </a:lnTo>
                  <a:lnTo>
                    <a:pt x="576" y="522"/>
                  </a:lnTo>
                  <a:lnTo>
                    <a:pt x="564" y="516"/>
                  </a:lnTo>
                  <a:lnTo>
                    <a:pt x="548" y="508"/>
                  </a:lnTo>
                  <a:lnTo>
                    <a:pt x="534" y="500"/>
                  </a:lnTo>
                  <a:lnTo>
                    <a:pt x="520" y="491"/>
                  </a:lnTo>
                  <a:lnTo>
                    <a:pt x="506" y="483"/>
                  </a:lnTo>
                  <a:lnTo>
                    <a:pt x="491" y="474"/>
                  </a:lnTo>
                  <a:lnTo>
                    <a:pt x="475" y="463"/>
                  </a:lnTo>
                  <a:lnTo>
                    <a:pt x="461" y="454"/>
                  </a:lnTo>
                  <a:lnTo>
                    <a:pt x="449" y="445"/>
                  </a:lnTo>
                  <a:lnTo>
                    <a:pt x="434" y="434"/>
                  </a:lnTo>
                  <a:lnTo>
                    <a:pt x="423" y="423"/>
                  </a:lnTo>
                  <a:lnTo>
                    <a:pt x="410" y="412"/>
                  </a:lnTo>
                  <a:lnTo>
                    <a:pt x="400" y="400"/>
                  </a:lnTo>
                  <a:lnTo>
                    <a:pt x="463" y="356"/>
                  </a:lnTo>
                  <a:lnTo>
                    <a:pt x="474" y="359"/>
                  </a:lnTo>
                  <a:lnTo>
                    <a:pt x="485" y="367"/>
                  </a:lnTo>
                  <a:lnTo>
                    <a:pt x="496" y="375"/>
                  </a:lnTo>
                  <a:lnTo>
                    <a:pt x="508" y="384"/>
                  </a:lnTo>
                  <a:lnTo>
                    <a:pt x="517" y="392"/>
                  </a:lnTo>
                  <a:lnTo>
                    <a:pt x="528" y="403"/>
                  </a:lnTo>
                  <a:lnTo>
                    <a:pt x="539" y="412"/>
                  </a:lnTo>
                  <a:lnTo>
                    <a:pt x="550" y="421"/>
                  </a:lnTo>
                  <a:lnTo>
                    <a:pt x="559" y="429"/>
                  </a:lnTo>
                  <a:lnTo>
                    <a:pt x="570" y="437"/>
                  </a:lnTo>
                  <a:lnTo>
                    <a:pt x="579" y="445"/>
                  </a:lnTo>
                  <a:lnTo>
                    <a:pt x="591" y="451"/>
                  </a:lnTo>
                  <a:lnTo>
                    <a:pt x="601" y="455"/>
                  </a:lnTo>
                  <a:lnTo>
                    <a:pt x="612" y="458"/>
                  </a:lnTo>
                  <a:lnTo>
                    <a:pt x="624" y="460"/>
                  </a:lnTo>
                  <a:lnTo>
                    <a:pt x="635" y="460"/>
                  </a:lnTo>
                  <a:lnTo>
                    <a:pt x="703" y="400"/>
                  </a:lnTo>
                  <a:lnTo>
                    <a:pt x="610" y="276"/>
                  </a:lnTo>
                  <a:lnTo>
                    <a:pt x="585" y="288"/>
                  </a:lnTo>
                  <a:lnTo>
                    <a:pt x="585" y="291"/>
                  </a:lnTo>
                  <a:lnTo>
                    <a:pt x="591" y="299"/>
                  </a:lnTo>
                  <a:lnTo>
                    <a:pt x="595" y="307"/>
                  </a:lnTo>
                  <a:lnTo>
                    <a:pt x="602" y="316"/>
                  </a:lnTo>
                  <a:lnTo>
                    <a:pt x="608" y="325"/>
                  </a:lnTo>
                  <a:lnTo>
                    <a:pt x="615" y="336"/>
                  </a:lnTo>
                  <a:lnTo>
                    <a:pt x="621" y="347"/>
                  </a:lnTo>
                  <a:lnTo>
                    <a:pt x="629" y="359"/>
                  </a:lnTo>
                  <a:lnTo>
                    <a:pt x="632" y="369"/>
                  </a:lnTo>
                  <a:lnTo>
                    <a:pt x="636" y="378"/>
                  </a:lnTo>
                  <a:lnTo>
                    <a:pt x="639" y="389"/>
                  </a:lnTo>
                  <a:lnTo>
                    <a:pt x="641" y="400"/>
                  </a:lnTo>
                  <a:lnTo>
                    <a:pt x="638" y="407"/>
                  </a:lnTo>
                  <a:lnTo>
                    <a:pt x="636" y="417"/>
                  </a:lnTo>
                  <a:lnTo>
                    <a:pt x="629" y="423"/>
                  </a:lnTo>
                  <a:lnTo>
                    <a:pt x="619" y="429"/>
                  </a:lnTo>
                  <a:lnTo>
                    <a:pt x="602" y="415"/>
                  </a:lnTo>
                  <a:lnTo>
                    <a:pt x="588" y="403"/>
                  </a:lnTo>
                  <a:lnTo>
                    <a:pt x="573" y="387"/>
                  </a:lnTo>
                  <a:lnTo>
                    <a:pt x="562" y="372"/>
                  </a:lnTo>
                  <a:lnTo>
                    <a:pt x="551" y="355"/>
                  </a:lnTo>
                  <a:lnTo>
                    <a:pt x="540" y="339"/>
                  </a:lnTo>
                  <a:lnTo>
                    <a:pt x="530" y="321"/>
                  </a:lnTo>
                  <a:lnTo>
                    <a:pt x="520" y="304"/>
                  </a:lnTo>
                  <a:lnTo>
                    <a:pt x="511" y="285"/>
                  </a:lnTo>
                  <a:lnTo>
                    <a:pt x="503" y="267"/>
                  </a:lnTo>
                  <a:lnTo>
                    <a:pt x="496" y="248"/>
                  </a:lnTo>
                  <a:lnTo>
                    <a:pt x="488" y="229"/>
                  </a:lnTo>
                  <a:lnTo>
                    <a:pt x="480" y="211"/>
                  </a:lnTo>
                  <a:lnTo>
                    <a:pt x="472" y="192"/>
                  </a:lnTo>
                  <a:lnTo>
                    <a:pt x="465" y="172"/>
                  </a:lnTo>
                  <a:lnTo>
                    <a:pt x="457" y="157"/>
                  </a:lnTo>
                  <a:lnTo>
                    <a:pt x="285" y="304"/>
                  </a:lnTo>
                  <a:lnTo>
                    <a:pt x="282" y="313"/>
                  </a:lnTo>
                  <a:lnTo>
                    <a:pt x="280" y="322"/>
                  </a:lnTo>
                  <a:lnTo>
                    <a:pt x="277" y="333"/>
                  </a:lnTo>
                  <a:lnTo>
                    <a:pt x="277" y="344"/>
                  </a:lnTo>
                  <a:lnTo>
                    <a:pt x="276" y="355"/>
                  </a:lnTo>
                  <a:lnTo>
                    <a:pt x="274" y="366"/>
                  </a:lnTo>
                  <a:lnTo>
                    <a:pt x="274" y="378"/>
                  </a:lnTo>
                  <a:lnTo>
                    <a:pt x="274" y="389"/>
                  </a:lnTo>
                  <a:lnTo>
                    <a:pt x="274" y="398"/>
                  </a:lnTo>
                  <a:lnTo>
                    <a:pt x="274" y="410"/>
                  </a:lnTo>
                  <a:lnTo>
                    <a:pt x="274" y="421"/>
                  </a:lnTo>
                  <a:lnTo>
                    <a:pt x="276" y="432"/>
                  </a:lnTo>
                  <a:lnTo>
                    <a:pt x="277" y="443"/>
                  </a:lnTo>
                  <a:lnTo>
                    <a:pt x="279" y="454"/>
                  </a:lnTo>
                  <a:lnTo>
                    <a:pt x="282" y="465"/>
                  </a:lnTo>
                  <a:lnTo>
                    <a:pt x="285" y="475"/>
                  </a:lnTo>
                  <a:lnTo>
                    <a:pt x="239" y="497"/>
                  </a:lnTo>
                  <a:lnTo>
                    <a:pt x="232" y="489"/>
                  </a:lnTo>
                  <a:lnTo>
                    <a:pt x="229" y="480"/>
                  </a:lnTo>
                  <a:lnTo>
                    <a:pt x="225" y="469"/>
                  </a:lnTo>
                  <a:lnTo>
                    <a:pt x="225" y="458"/>
                  </a:lnTo>
                  <a:lnTo>
                    <a:pt x="223" y="448"/>
                  </a:lnTo>
                  <a:lnTo>
                    <a:pt x="223" y="437"/>
                  </a:lnTo>
                  <a:lnTo>
                    <a:pt x="225" y="426"/>
                  </a:lnTo>
                  <a:lnTo>
                    <a:pt x="225" y="418"/>
                  </a:lnTo>
                  <a:lnTo>
                    <a:pt x="194" y="387"/>
                  </a:lnTo>
                  <a:lnTo>
                    <a:pt x="89" y="502"/>
                  </a:lnTo>
                  <a:lnTo>
                    <a:pt x="75" y="489"/>
                  </a:lnTo>
                  <a:lnTo>
                    <a:pt x="62" y="477"/>
                  </a:lnTo>
                  <a:lnTo>
                    <a:pt x="56" y="469"/>
                  </a:lnTo>
                  <a:lnTo>
                    <a:pt x="51" y="463"/>
                  </a:lnTo>
                  <a:lnTo>
                    <a:pt x="45" y="457"/>
                  </a:lnTo>
                  <a:lnTo>
                    <a:pt x="39" y="449"/>
                  </a:lnTo>
                  <a:lnTo>
                    <a:pt x="33" y="443"/>
                  </a:lnTo>
                  <a:lnTo>
                    <a:pt x="28" y="435"/>
                  </a:lnTo>
                  <a:lnTo>
                    <a:pt x="22" y="428"/>
                  </a:lnTo>
                  <a:lnTo>
                    <a:pt x="19" y="420"/>
                  </a:lnTo>
                  <a:lnTo>
                    <a:pt x="13" y="412"/>
                  </a:lnTo>
                  <a:lnTo>
                    <a:pt x="8" y="404"/>
                  </a:lnTo>
                  <a:lnTo>
                    <a:pt x="5" y="398"/>
                  </a:lnTo>
                  <a:lnTo>
                    <a:pt x="0" y="392"/>
                  </a:lnTo>
                  <a:lnTo>
                    <a:pt x="27" y="375"/>
                  </a:lnTo>
                  <a:lnTo>
                    <a:pt x="56" y="355"/>
                  </a:lnTo>
                  <a:lnTo>
                    <a:pt x="85" y="330"/>
                  </a:lnTo>
                  <a:lnTo>
                    <a:pt x="116" y="304"/>
                  </a:lnTo>
                  <a:lnTo>
                    <a:pt x="146" y="274"/>
                  </a:lnTo>
                  <a:lnTo>
                    <a:pt x="175" y="243"/>
                  </a:lnTo>
                  <a:lnTo>
                    <a:pt x="206" y="211"/>
                  </a:lnTo>
                  <a:lnTo>
                    <a:pt x="239" y="178"/>
                  </a:lnTo>
                  <a:lnTo>
                    <a:pt x="268" y="146"/>
                  </a:lnTo>
                  <a:lnTo>
                    <a:pt x="301" y="115"/>
                  </a:lnTo>
                  <a:lnTo>
                    <a:pt x="331" y="86"/>
                  </a:lnTo>
                  <a:lnTo>
                    <a:pt x="364" y="61"/>
                  </a:lnTo>
                  <a:lnTo>
                    <a:pt x="395" y="38"/>
                  </a:lnTo>
                  <a:lnTo>
                    <a:pt x="427" y="19"/>
                  </a:lnTo>
                  <a:lnTo>
                    <a:pt x="458" y="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89" name="Freeform 262"/>
            <p:cNvSpPr>
              <a:spLocks/>
            </p:cNvSpPr>
            <p:nvPr/>
          </p:nvSpPr>
          <p:spPr bwMode="auto">
            <a:xfrm>
              <a:off x="438" y="2830"/>
              <a:ext cx="203" cy="62"/>
            </a:xfrm>
            <a:custGeom>
              <a:avLst/>
              <a:gdLst>
                <a:gd name="T0" fmla="*/ 405 w 405"/>
                <a:gd name="T1" fmla="*/ 0 h 124"/>
                <a:gd name="T2" fmla="*/ 387 w 405"/>
                <a:gd name="T3" fmla="*/ 7 h 124"/>
                <a:gd name="T4" fmla="*/ 367 w 405"/>
                <a:gd name="T5" fmla="*/ 16 h 124"/>
                <a:gd name="T6" fmla="*/ 345 w 405"/>
                <a:gd name="T7" fmla="*/ 27 h 124"/>
                <a:gd name="T8" fmla="*/ 319 w 405"/>
                <a:gd name="T9" fmla="*/ 38 h 124"/>
                <a:gd name="T10" fmla="*/ 292 w 405"/>
                <a:gd name="T11" fmla="*/ 47 h 124"/>
                <a:gd name="T12" fmla="*/ 264 w 405"/>
                <a:gd name="T13" fmla="*/ 59 h 124"/>
                <a:gd name="T14" fmla="*/ 235 w 405"/>
                <a:gd name="T15" fmla="*/ 70 h 124"/>
                <a:gd name="T16" fmla="*/ 207 w 405"/>
                <a:gd name="T17" fmla="*/ 81 h 124"/>
                <a:gd name="T18" fmla="*/ 178 w 405"/>
                <a:gd name="T19" fmla="*/ 90 h 124"/>
                <a:gd name="T20" fmla="*/ 147 w 405"/>
                <a:gd name="T21" fmla="*/ 99 h 124"/>
                <a:gd name="T22" fmla="*/ 117 w 405"/>
                <a:gd name="T23" fmla="*/ 107 h 124"/>
                <a:gd name="T24" fmla="*/ 91 w 405"/>
                <a:gd name="T25" fmla="*/ 116 h 124"/>
                <a:gd name="T26" fmla="*/ 63 w 405"/>
                <a:gd name="T27" fmla="*/ 120 h 124"/>
                <a:gd name="T28" fmla="*/ 40 w 405"/>
                <a:gd name="T29" fmla="*/ 123 h 124"/>
                <a:gd name="T30" fmla="*/ 17 w 405"/>
                <a:gd name="T31" fmla="*/ 124 h 124"/>
                <a:gd name="T32" fmla="*/ 0 w 405"/>
                <a:gd name="T33" fmla="*/ 124 h 124"/>
                <a:gd name="T34" fmla="*/ 17 w 405"/>
                <a:gd name="T35" fmla="*/ 110 h 124"/>
                <a:gd name="T36" fmla="*/ 37 w 405"/>
                <a:gd name="T37" fmla="*/ 98 h 124"/>
                <a:gd name="T38" fmla="*/ 60 w 405"/>
                <a:gd name="T39" fmla="*/ 87 h 124"/>
                <a:gd name="T40" fmla="*/ 85 w 405"/>
                <a:gd name="T41" fmla="*/ 78 h 124"/>
                <a:gd name="T42" fmla="*/ 110 w 405"/>
                <a:gd name="T43" fmla="*/ 65 h 124"/>
                <a:gd name="T44" fmla="*/ 136 w 405"/>
                <a:gd name="T45" fmla="*/ 55 h 124"/>
                <a:gd name="T46" fmla="*/ 164 w 405"/>
                <a:gd name="T47" fmla="*/ 45 h 124"/>
                <a:gd name="T48" fmla="*/ 193 w 405"/>
                <a:gd name="T49" fmla="*/ 38 h 124"/>
                <a:gd name="T50" fmla="*/ 221 w 405"/>
                <a:gd name="T51" fmla="*/ 28 h 124"/>
                <a:gd name="T52" fmla="*/ 249 w 405"/>
                <a:gd name="T53" fmla="*/ 21 h 124"/>
                <a:gd name="T54" fmla="*/ 278 w 405"/>
                <a:gd name="T55" fmla="*/ 13 h 124"/>
                <a:gd name="T56" fmla="*/ 306 w 405"/>
                <a:gd name="T57" fmla="*/ 10 h 124"/>
                <a:gd name="T58" fmla="*/ 331 w 405"/>
                <a:gd name="T59" fmla="*/ 5 h 124"/>
                <a:gd name="T60" fmla="*/ 357 w 405"/>
                <a:gd name="T61" fmla="*/ 2 h 124"/>
                <a:gd name="T62" fmla="*/ 382 w 405"/>
                <a:gd name="T63" fmla="*/ 0 h 124"/>
                <a:gd name="T64" fmla="*/ 405 w 405"/>
                <a:gd name="T65" fmla="*/ 0 h 124"/>
                <a:gd name="T66" fmla="*/ 405 w 405"/>
                <a:gd name="T67" fmla="*/ 0 h 1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5"/>
                <a:gd name="T103" fmla="*/ 0 h 124"/>
                <a:gd name="T104" fmla="*/ 405 w 405"/>
                <a:gd name="T105" fmla="*/ 124 h 12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5" h="124">
                  <a:moveTo>
                    <a:pt x="405" y="0"/>
                  </a:moveTo>
                  <a:lnTo>
                    <a:pt x="387" y="7"/>
                  </a:lnTo>
                  <a:lnTo>
                    <a:pt x="367" y="16"/>
                  </a:lnTo>
                  <a:lnTo>
                    <a:pt x="345" y="27"/>
                  </a:lnTo>
                  <a:lnTo>
                    <a:pt x="319" y="38"/>
                  </a:lnTo>
                  <a:lnTo>
                    <a:pt x="292" y="47"/>
                  </a:lnTo>
                  <a:lnTo>
                    <a:pt x="264" y="59"/>
                  </a:lnTo>
                  <a:lnTo>
                    <a:pt x="235" y="70"/>
                  </a:lnTo>
                  <a:lnTo>
                    <a:pt x="207" y="81"/>
                  </a:lnTo>
                  <a:lnTo>
                    <a:pt x="178" y="90"/>
                  </a:lnTo>
                  <a:lnTo>
                    <a:pt x="147" y="99"/>
                  </a:lnTo>
                  <a:lnTo>
                    <a:pt x="117" y="107"/>
                  </a:lnTo>
                  <a:lnTo>
                    <a:pt x="91" y="116"/>
                  </a:lnTo>
                  <a:lnTo>
                    <a:pt x="63" y="120"/>
                  </a:lnTo>
                  <a:lnTo>
                    <a:pt x="40" y="123"/>
                  </a:lnTo>
                  <a:lnTo>
                    <a:pt x="17" y="124"/>
                  </a:lnTo>
                  <a:lnTo>
                    <a:pt x="0" y="124"/>
                  </a:lnTo>
                  <a:lnTo>
                    <a:pt x="17" y="110"/>
                  </a:lnTo>
                  <a:lnTo>
                    <a:pt x="37" y="98"/>
                  </a:lnTo>
                  <a:lnTo>
                    <a:pt x="60" y="87"/>
                  </a:lnTo>
                  <a:lnTo>
                    <a:pt x="85" y="78"/>
                  </a:lnTo>
                  <a:lnTo>
                    <a:pt x="110" y="65"/>
                  </a:lnTo>
                  <a:lnTo>
                    <a:pt x="136" y="55"/>
                  </a:lnTo>
                  <a:lnTo>
                    <a:pt x="164" y="45"/>
                  </a:lnTo>
                  <a:lnTo>
                    <a:pt x="193" y="38"/>
                  </a:lnTo>
                  <a:lnTo>
                    <a:pt x="221" y="28"/>
                  </a:lnTo>
                  <a:lnTo>
                    <a:pt x="249" y="21"/>
                  </a:lnTo>
                  <a:lnTo>
                    <a:pt x="278" y="13"/>
                  </a:lnTo>
                  <a:lnTo>
                    <a:pt x="306" y="10"/>
                  </a:lnTo>
                  <a:lnTo>
                    <a:pt x="331" y="5"/>
                  </a:lnTo>
                  <a:lnTo>
                    <a:pt x="357" y="2"/>
                  </a:lnTo>
                  <a:lnTo>
                    <a:pt x="382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90" name="Freeform 263"/>
            <p:cNvSpPr>
              <a:spLocks/>
            </p:cNvSpPr>
            <p:nvPr/>
          </p:nvSpPr>
          <p:spPr bwMode="auto">
            <a:xfrm>
              <a:off x="572" y="2836"/>
              <a:ext cx="130" cy="43"/>
            </a:xfrm>
            <a:custGeom>
              <a:avLst/>
              <a:gdLst>
                <a:gd name="T0" fmla="*/ 236 w 260"/>
                <a:gd name="T1" fmla="*/ 0 h 86"/>
                <a:gd name="T2" fmla="*/ 260 w 260"/>
                <a:gd name="T3" fmla="*/ 14 h 86"/>
                <a:gd name="T4" fmla="*/ 245 w 260"/>
                <a:gd name="T5" fmla="*/ 25 h 86"/>
                <a:gd name="T6" fmla="*/ 231 w 260"/>
                <a:gd name="T7" fmla="*/ 34 h 86"/>
                <a:gd name="T8" fmla="*/ 217 w 260"/>
                <a:gd name="T9" fmla="*/ 43 h 86"/>
                <a:gd name="T10" fmla="*/ 203 w 260"/>
                <a:gd name="T11" fmla="*/ 52 h 86"/>
                <a:gd name="T12" fmla="*/ 186 w 260"/>
                <a:gd name="T13" fmla="*/ 59 h 86"/>
                <a:gd name="T14" fmla="*/ 172 w 260"/>
                <a:gd name="T15" fmla="*/ 65 h 86"/>
                <a:gd name="T16" fmla="*/ 155 w 260"/>
                <a:gd name="T17" fmla="*/ 69 h 86"/>
                <a:gd name="T18" fmla="*/ 140 w 260"/>
                <a:gd name="T19" fmla="*/ 74 h 86"/>
                <a:gd name="T20" fmla="*/ 123 w 260"/>
                <a:gd name="T21" fmla="*/ 77 h 86"/>
                <a:gd name="T22" fmla="*/ 104 w 260"/>
                <a:gd name="T23" fmla="*/ 79 h 86"/>
                <a:gd name="T24" fmla="*/ 87 w 260"/>
                <a:gd name="T25" fmla="*/ 82 h 86"/>
                <a:gd name="T26" fmla="*/ 70 w 260"/>
                <a:gd name="T27" fmla="*/ 85 h 86"/>
                <a:gd name="T28" fmla="*/ 52 w 260"/>
                <a:gd name="T29" fmla="*/ 85 h 86"/>
                <a:gd name="T30" fmla="*/ 35 w 260"/>
                <a:gd name="T31" fmla="*/ 85 h 86"/>
                <a:gd name="T32" fmla="*/ 18 w 260"/>
                <a:gd name="T33" fmla="*/ 85 h 86"/>
                <a:gd name="T34" fmla="*/ 0 w 260"/>
                <a:gd name="T35" fmla="*/ 86 h 86"/>
                <a:gd name="T36" fmla="*/ 5 w 260"/>
                <a:gd name="T37" fmla="*/ 82 h 86"/>
                <a:gd name="T38" fmla="*/ 13 w 260"/>
                <a:gd name="T39" fmla="*/ 77 h 86"/>
                <a:gd name="T40" fmla="*/ 25 w 260"/>
                <a:gd name="T41" fmla="*/ 71 h 86"/>
                <a:gd name="T42" fmla="*/ 39 w 260"/>
                <a:gd name="T43" fmla="*/ 66 h 86"/>
                <a:gd name="T44" fmla="*/ 55 w 260"/>
                <a:gd name="T45" fmla="*/ 59 h 86"/>
                <a:gd name="T46" fmla="*/ 73 w 260"/>
                <a:gd name="T47" fmla="*/ 52 h 86"/>
                <a:gd name="T48" fmla="*/ 92 w 260"/>
                <a:gd name="T49" fmla="*/ 46 h 86"/>
                <a:gd name="T50" fmla="*/ 112 w 260"/>
                <a:gd name="T51" fmla="*/ 40 h 86"/>
                <a:gd name="T52" fmla="*/ 130 w 260"/>
                <a:gd name="T53" fmla="*/ 32 h 86"/>
                <a:gd name="T54" fmla="*/ 151 w 260"/>
                <a:gd name="T55" fmla="*/ 26 h 86"/>
                <a:gd name="T56" fmla="*/ 168 w 260"/>
                <a:gd name="T57" fmla="*/ 20 h 86"/>
                <a:gd name="T58" fmla="*/ 186 w 260"/>
                <a:gd name="T59" fmla="*/ 15 h 86"/>
                <a:gd name="T60" fmla="*/ 202 w 260"/>
                <a:gd name="T61" fmla="*/ 9 h 86"/>
                <a:gd name="T62" fmla="*/ 216 w 260"/>
                <a:gd name="T63" fmla="*/ 6 h 86"/>
                <a:gd name="T64" fmla="*/ 226 w 260"/>
                <a:gd name="T65" fmla="*/ 0 h 86"/>
                <a:gd name="T66" fmla="*/ 236 w 260"/>
                <a:gd name="T67" fmla="*/ 0 h 86"/>
                <a:gd name="T68" fmla="*/ 236 w 260"/>
                <a:gd name="T69" fmla="*/ 0 h 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60"/>
                <a:gd name="T106" fmla="*/ 0 h 86"/>
                <a:gd name="T107" fmla="*/ 260 w 260"/>
                <a:gd name="T108" fmla="*/ 86 h 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60" h="86">
                  <a:moveTo>
                    <a:pt x="236" y="0"/>
                  </a:moveTo>
                  <a:lnTo>
                    <a:pt x="260" y="14"/>
                  </a:lnTo>
                  <a:lnTo>
                    <a:pt x="245" y="25"/>
                  </a:lnTo>
                  <a:lnTo>
                    <a:pt x="231" y="34"/>
                  </a:lnTo>
                  <a:lnTo>
                    <a:pt x="217" y="43"/>
                  </a:lnTo>
                  <a:lnTo>
                    <a:pt x="203" y="52"/>
                  </a:lnTo>
                  <a:lnTo>
                    <a:pt x="186" y="59"/>
                  </a:lnTo>
                  <a:lnTo>
                    <a:pt x="172" y="65"/>
                  </a:lnTo>
                  <a:lnTo>
                    <a:pt x="155" y="69"/>
                  </a:lnTo>
                  <a:lnTo>
                    <a:pt x="140" y="74"/>
                  </a:lnTo>
                  <a:lnTo>
                    <a:pt x="123" y="77"/>
                  </a:lnTo>
                  <a:lnTo>
                    <a:pt x="104" y="79"/>
                  </a:lnTo>
                  <a:lnTo>
                    <a:pt x="87" y="82"/>
                  </a:lnTo>
                  <a:lnTo>
                    <a:pt x="70" y="85"/>
                  </a:lnTo>
                  <a:lnTo>
                    <a:pt x="52" y="85"/>
                  </a:lnTo>
                  <a:lnTo>
                    <a:pt x="35" y="85"/>
                  </a:lnTo>
                  <a:lnTo>
                    <a:pt x="18" y="85"/>
                  </a:lnTo>
                  <a:lnTo>
                    <a:pt x="0" y="86"/>
                  </a:lnTo>
                  <a:lnTo>
                    <a:pt x="5" y="82"/>
                  </a:lnTo>
                  <a:lnTo>
                    <a:pt x="13" y="77"/>
                  </a:lnTo>
                  <a:lnTo>
                    <a:pt x="25" y="71"/>
                  </a:lnTo>
                  <a:lnTo>
                    <a:pt x="39" y="66"/>
                  </a:lnTo>
                  <a:lnTo>
                    <a:pt x="55" y="59"/>
                  </a:lnTo>
                  <a:lnTo>
                    <a:pt x="73" y="52"/>
                  </a:lnTo>
                  <a:lnTo>
                    <a:pt x="92" y="46"/>
                  </a:lnTo>
                  <a:lnTo>
                    <a:pt x="112" y="40"/>
                  </a:lnTo>
                  <a:lnTo>
                    <a:pt x="130" y="32"/>
                  </a:lnTo>
                  <a:lnTo>
                    <a:pt x="151" y="26"/>
                  </a:lnTo>
                  <a:lnTo>
                    <a:pt x="168" y="20"/>
                  </a:lnTo>
                  <a:lnTo>
                    <a:pt x="186" y="15"/>
                  </a:lnTo>
                  <a:lnTo>
                    <a:pt x="202" y="9"/>
                  </a:lnTo>
                  <a:lnTo>
                    <a:pt x="216" y="6"/>
                  </a:lnTo>
                  <a:lnTo>
                    <a:pt x="226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91" name="Freeform 264"/>
            <p:cNvSpPr>
              <a:spLocks/>
            </p:cNvSpPr>
            <p:nvPr/>
          </p:nvSpPr>
          <p:spPr bwMode="auto">
            <a:xfrm>
              <a:off x="755" y="2748"/>
              <a:ext cx="87" cy="178"/>
            </a:xfrm>
            <a:custGeom>
              <a:avLst/>
              <a:gdLst>
                <a:gd name="T0" fmla="*/ 174 w 174"/>
                <a:gd name="T1" fmla="*/ 2 h 358"/>
                <a:gd name="T2" fmla="*/ 164 w 174"/>
                <a:gd name="T3" fmla="*/ 16 h 358"/>
                <a:gd name="T4" fmla="*/ 157 w 174"/>
                <a:gd name="T5" fmla="*/ 31 h 358"/>
                <a:gd name="T6" fmla="*/ 149 w 174"/>
                <a:gd name="T7" fmla="*/ 48 h 358"/>
                <a:gd name="T8" fmla="*/ 144 w 174"/>
                <a:gd name="T9" fmla="*/ 65 h 358"/>
                <a:gd name="T10" fmla="*/ 138 w 174"/>
                <a:gd name="T11" fmla="*/ 81 h 358"/>
                <a:gd name="T12" fmla="*/ 133 w 174"/>
                <a:gd name="T13" fmla="*/ 99 h 358"/>
                <a:gd name="T14" fmla="*/ 129 w 174"/>
                <a:gd name="T15" fmla="*/ 115 h 358"/>
                <a:gd name="T16" fmla="*/ 126 w 174"/>
                <a:gd name="T17" fmla="*/ 133 h 358"/>
                <a:gd name="T18" fmla="*/ 121 w 174"/>
                <a:gd name="T19" fmla="*/ 152 h 358"/>
                <a:gd name="T20" fmla="*/ 116 w 174"/>
                <a:gd name="T21" fmla="*/ 169 h 358"/>
                <a:gd name="T22" fmla="*/ 113 w 174"/>
                <a:gd name="T23" fmla="*/ 186 h 358"/>
                <a:gd name="T24" fmla="*/ 109 w 174"/>
                <a:gd name="T25" fmla="*/ 203 h 358"/>
                <a:gd name="T26" fmla="*/ 104 w 174"/>
                <a:gd name="T27" fmla="*/ 222 h 358"/>
                <a:gd name="T28" fmla="*/ 101 w 174"/>
                <a:gd name="T29" fmla="*/ 239 h 358"/>
                <a:gd name="T30" fmla="*/ 95 w 174"/>
                <a:gd name="T31" fmla="*/ 256 h 358"/>
                <a:gd name="T32" fmla="*/ 90 w 174"/>
                <a:gd name="T33" fmla="*/ 274 h 358"/>
                <a:gd name="T34" fmla="*/ 85 w 174"/>
                <a:gd name="T35" fmla="*/ 279 h 358"/>
                <a:gd name="T36" fmla="*/ 82 w 174"/>
                <a:gd name="T37" fmla="*/ 287 h 358"/>
                <a:gd name="T38" fmla="*/ 76 w 174"/>
                <a:gd name="T39" fmla="*/ 294 h 358"/>
                <a:gd name="T40" fmla="*/ 70 w 174"/>
                <a:gd name="T41" fmla="*/ 301 h 358"/>
                <a:gd name="T42" fmla="*/ 62 w 174"/>
                <a:gd name="T43" fmla="*/ 307 h 358"/>
                <a:gd name="T44" fmla="*/ 54 w 174"/>
                <a:gd name="T45" fmla="*/ 315 h 358"/>
                <a:gd name="T46" fmla="*/ 47 w 174"/>
                <a:gd name="T47" fmla="*/ 321 h 358"/>
                <a:gd name="T48" fmla="*/ 39 w 174"/>
                <a:gd name="T49" fmla="*/ 328 h 358"/>
                <a:gd name="T50" fmla="*/ 31 w 174"/>
                <a:gd name="T51" fmla="*/ 333 h 358"/>
                <a:gd name="T52" fmla="*/ 23 w 174"/>
                <a:gd name="T53" fmla="*/ 339 h 358"/>
                <a:gd name="T54" fmla="*/ 16 w 174"/>
                <a:gd name="T55" fmla="*/ 345 h 358"/>
                <a:gd name="T56" fmla="*/ 11 w 174"/>
                <a:gd name="T57" fmla="*/ 350 h 358"/>
                <a:gd name="T58" fmla="*/ 2 w 174"/>
                <a:gd name="T59" fmla="*/ 355 h 358"/>
                <a:gd name="T60" fmla="*/ 0 w 174"/>
                <a:gd name="T61" fmla="*/ 358 h 358"/>
                <a:gd name="T62" fmla="*/ 0 w 174"/>
                <a:gd name="T63" fmla="*/ 344 h 358"/>
                <a:gd name="T64" fmla="*/ 3 w 174"/>
                <a:gd name="T65" fmla="*/ 327 h 358"/>
                <a:gd name="T66" fmla="*/ 11 w 174"/>
                <a:gd name="T67" fmla="*/ 305 h 358"/>
                <a:gd name="T68" fmla="*/ 22 w 174"/>
                <a:gd name="T69" fmla="*/ 279 h 358"/>
                <a:gd name="T70" fmla="*/ 33 w 174"/>
                <a:gd name="T71" fmla="*/ 248 h 358"/>
                <a:gd name="T72" fmla="*/ 48 w 174"/>
                <a:gd name="T73" fmla="*/ 219 h 358"/>
                <a:gd name="T74" fmla="*/ 64 w 174"/>
                <a:gd name="T75" fmla="*/ 186 h 358"/>
                <a:gd name="T76" fmla="*/ 79 w 174"/>
                <a:gd name="T77" fmla="*/ 155 h 358"/>
                <a:gd name="T78" fmla="*/ 95 w 174"/>
                <a:gd name="T79" fmla="*/ 121 h 358"/>
                <a:gd name="T80" fmla="*/ 110 w 174"/>
                <a:gd name="T81" fmla="*/ 93 h 358"/>
                <a:gd name="T82" fmla="*/ 124 w 174"/>
                <a:gd name="T83" fmla="*/ 64 h 358"/>
                <a:gd name="T84" fmla="*/ 139 w 174"/>
                <a:gd name="T85" fmla="*/ 42 h 358"/>
                <a:gd name="T86" fmla="*/ 150 w 174"/>
                <a:gd name="T87" fmla="*/ 22 h 358"/>
                <a:gd name="T88" fmla="*/ 161 w 174"/>
                <a:gd name="T89" fmla="*/ 8 h 358"/>
                <a:gd name="T90" fmla="*/ 169 w 174"/>
                <a:gd name="T91" fmla="*/ 0 h 358"/>
                <a:gd name="T92" fmla="*/ 174 w 174"/>
                <a:gd name="T93" fmla="*/ 2 h 358"/>
                <a:gd name="T94" fmla="*/ 174 w 174"/>
                <a:gd name="T95" fmla="*/ 2 h 35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4"/>
                <a:gd name="T145" fmla="*/ 0 h 358"/>
                <a:gd name="T146" fmla="*/ 174 w 174"/>
                <a:gd name="T147" fmla="*/ 358 h 35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4" h="358">
                  <a:moveTo>
                    <a:pt x="174" y="2"/>
                  </a:moveTo>
                  <a:lnTo>
                    <a:pt x="164" y="16"/>
                  </a:lnTo>
                  <a:lnTo>
                    <a:pt x="157" y="31"/>
                  </a:lnTo>
                  <a:lnTo>
                    <a:pt x="149" y="48"/>
                  </a:lnTo>
                  <a:lnTo>
                    <a:pt x="144" y="65"/>
                  </a:lnTo>
                  <a:lnTo>
                    <a:pt x="138" y="81"/>
                  </a:lnTo>
                  <a:lnTo>
                    <a:pt x="133" y="99"/>
                  </a:lnTo>
                  <a:lnTo>
                    <a:pt x="129" y="115"/>
                  </a:lnTo>
                  <a:lnTo>
                    <a:pt x="126" y="133"/>
                  </a:lnTo>
                  <a:lnTo>
                    <a:pt x="121" y="152"/>
                  </a:lnTo>
                  <a:lnTo>
                    <a:pt x="116" y="169"/>
                  </a:lnTo>
                  <a:lnTo>
                    <a:pt x="113" y="186"/>
                  </a:lnTo>
                  <a:lnTo>
                    <a:pt x="109" y="203"/>
                  </a:lnTo>
                  <a:lnTo>
                    <a:pt x="104" y="222"/>
                  </a:lnTo>
                  <a:lnTo>
                    <a:pt x="101" y="239"/>
                  </a:lnTo>
                  <a:lnTo>
                    <a:pt x="95" y="256"/>
                  </a:lnTo>
                  <a:lnTo>
                    <a:pt x="90" y="274"/>
                  </a:lnTo>
                  <a:lnTo>
                    <a:pt x="85" y="279"/>
                  </a:lnTo>
                  <a:lnTo>
                    <a:pt x="82" y="287"/>
                  </a:lnTo>
                  <a:lnTo>
                    <a:pt x="76" y="294"/>
                  </a:lnTo>
                  <a:lnTo>
                    <a:pt x="70" y="301"/>
                  </a:lnTo>
                  <a:lnTo>
                    <a:pt x="62" y="307"/>
                  </a:lnTo>
                  <a:lnTo>
                    <a:pt x="54" y="315"/>
                  </a:lnTo>
                  <a:lnTo>
                    <a:pt x="47" y="321"/>
                  </a:lnTo>
                  <a:lnTo>
                    <a:pt x="39" y="328"/>
                  </a:lnTo>
                  <a:lnTo>
                    <a:pt x="31" y="333"/>
                  </a:lnTo>
                  <a:lnTo>
                    <a:pt x="23" y="339"/>
                  </a:lnTo>
                  <a:lnTo>
                    <a:pt x="16" y="345"/>
                  </a:lnTo>
                  <a:lnTo>
                    <a:pt x="11" y="350"/>
                  </a:lnTo>
                  <a:lnTo>
                    <a:pt x="2" y="355"/>
                  </a:lnTo>
                  <a:lnTo>
                    <a:pt x="0" y="358"/>
                  </a:lnTo>
                  <a:lnTo>
                    <a:pt x="0" y="344"/>
                  </a:lnTo>
                  <a:lnTo>
                    <a:pt x="3" y="327"/>
                  </a:lnTo>
                  <a:lnTo>
                    <a:pt x="11" y="305"/>
                  </a:lnTo>
                  <a:lnTo>
                    <a:pt x="22" y="279"/>
                  </a:lnTo>
                  <a:lnTo>
                    <a:pt x="33" y="248"/>
                  </a:lnTo>
                  <a:lnTo>
                    <a:pt x="48" y="219"/>
                  </a:lnTo>
                  <a:lnTo>
                    <a:pt x="64" y="186"/>
                  </a:lnTo>
                  <a:lnTo>
                    <a:pt x="79" y="155"/>
                  </a:lnTo>
                  <a:lnTo>
                    <a:pt x="95" y="121"/>
                  </a:lnTo>
                  <a:lnTo>
                    <a:pt x="110" y="93"/>
                  </a:lnTo>
                  <a:lnTo>
                    <a:pt x="124" y="64"/>
                  </a:lnTo>
                  <a:lnTo>
                    <a:pt x="139" y="42"/>
                  </a:lnTo>
                  <a:lnTo>
                    <a:pt x="150" y="22"/>
                  </a:lnTo>
                  <a:lnTo>
                    <a:pt x="161" y="8"/>
                  </a:lnTo>
                  <a:lnTo>
                    <a:pt x="169" y="0"/>
                  </a:lnTo>
                  <a:lnTo>
                    <a:pt x="174" y="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92" name="Freeform 265"/>
            <p:cNvSpPr>
              <a:spLocks/>
            </p:cNvSpPr>
            <p:nvPr/>
          </p:nvSpPr>
          <p:spPr bwMode="auto">
            <a:xfrm>
              <a:off x="851" y="2781"/>
              <a:ext cx="51" cy="153"/>
            </a:xfrm>
            <a:custGeom>
              <a:avLst/>
              <a:gdLst>
                <a:gd name="T0" fmla="*/ 96 w 102"/>
                <a:gd name="T1" fmla="*/ 0 h 306"/>
                <a:gd name="T2" fmla="*/ 96 w 102"/>
                <a:gd name="T3" fmla="*/ 17 h 306"/>
                <a:gd name="T4" fmla="*/ 96 w 102"/>
                <a:gd name="T5" fmla="*/ 36 h 306"/>
                <a:gd name="T6" fmla="*/ 98 w 102"/>
                <a:gd name="T7" fmla="*/ 56 h 306"/>
                <a:gd name="T8" fmla="*/ 101 w 102"/>
                <a:gd name="T9" fmla="*/ 79 h 306"/>
                <a:gd name="T10" fmla="*/ 101 w 102"/>
                <a:gd name="T11" fmla="*/ 99 h 306"/>
                <a:gd name="T12" fmla="*/ 102 w 102"/>
                <a:gd name="T13" fmla="*/ 122 h 306"/>
                <a:gd name="T14" fmla="*/ 102 w 102"/>
                <a:gd name="T15" fmla="*/ 144 h 306"/>
                <a:gd name="T16" fmla="*/ 102 w 102"/>
                <a:gd name="T17" fmla="*/ 167 h 306"/>
                <a:gd name="T18" fmla="*/ 98 w 102"/>
                <a:gd name="T19" fmla="*/ 187 h 306"/>
                <a:gd name="T20" fmla="*/ 96 w 102"/>
                <a:gd name="T21" fmla="*/ 207 h 306"/>
                <a:gd name="T22" fmla="*/ 90 w 102"/>
                <a:gd name="T23" fmla="*/ 227 h 306"/>
                <a:gd name="T24" fmla="*/ 84 w 102"/>
                <a:gd name="T25" fmla="*/ 246 h 306"/>
                <a:gd name="T26" fmla="*/ 71 w 102"/>
                <a:gd name="T27" fmla="*/ 265 h 306"/>
                <a:gd name="T28" fmla="*/ 60 w 102"/>
                <a:gd name="T29" fmla="*/ 280 h 306"/>
                <a:gd name="T30" fmla="*/ 45 w 102"/>
                <a:gd name="T31" fmla="*/ 294 h 306"/>
                <a:gd name="T32" fmla="*/ 30 w 102"/>
                <a:gd name="T33" fmla="*/ 306 h 306"/>
                <a:gd name="T34" fmla="*/ 26 w 102"/>
                <a:gd name="T35" fmla="*/ 299 h 306"/>
                <a:gd name="T36" fmla="*/ 23 w 102"/>
                <a:gd name="T37" fmla="*/ 286 h 306"/>
                <a:gd name="T38" fmla="*/ 20 w 102"/>
                <a:gd name="T39" fmla="*/ 274 h 306"/>
                <a:gd name="T40" fmla="*/ 19 w 102"/>
                <a:gd name="T41" fmla="*/ 261 h 306"/>
                <a:gd name="T42" fmla="*/ 16 w 102"/>
                <a:gd name="T43" fmla="*/ 254 h 306"/>
                <a:gd name="T44" fmla="*/ 14 w 102"/>
                <a:gd name="T45" fmla="*/ 246 h 306"/>
                <a:gd name="T46" fmla="*/ 12 w 102"/>
                <a:gd name="T47" fmla="*/ 240 h 306"/>
                <a:gd name="T48" fmla="*/ 11 w 102"/>
                <a:gd name="T49" fmla="*/ 235 h 306"/>
                <a:gd name="T50" fmla="*/ 6 w 102"/>
                <a:gd name="T51" fmla="*/ 227 h 306"/>
                <a:gd name="T52" fmla="*/ 0 w 102"/>
                <a:gd name="T53" fmla="*/ 221 h 306"/>
                <a:gd name="T54" fmla="*/ 6 w 102"/>
                <a:gd name="T55" fmla="*/ 207 h 306"/>
                <a:gd name="T56" fmla="*/ 12 w 102"/>
                <a:gd name="T57" fmla="*/ 193 h 306"/>
                <a:gd name="T58" fmla="*/ 17 w 102"/>
                <a:gd name="T59" fmla="*/ 179 h 306"/>
                <a:gd name="T60" fmla="*/ 23 w 102"/>
                <a:gd name="T61" fmla="*/ 166 h 306"/>
                <a:gd name="T62" fmla="*/ 28 w 102"/>
                <a:gd name="T63" fmla="*/ 150 h 306"/>
                <a:gd name="T64" fmla="*/ 34 w 102"/>
                <a:gd name="T65" fmla="*/ 136 h 306"/>
                <a:gd name="T66" fmla="*/ 39 w 102"/>
                <a:gd name="T67" fmla="*/ 124 h 306"/>
                <a:gd name="T68" fmla="*/ 45 w 102"/>
                <a:gd name="T69" fmla="*/ 110 h 306"/>
                <a:gd name="T70" fmla="*/ 51 w 102"/>
                <a:gd name="T71" fmla="*/ 96 h 306"/>
                <a:gd name="T72" fmla="*/ 57 w 102"/>
                <a:gd name="T73" fmla="*/ 82 h 306"/>
                <a:gd name="T74" fmla="*/ 64 w 102"/>
                <a:gd name="T75" fmla="*/ 68 h 306"/>
                <a:gd name="T76" fmla="*/ 70 w 102"/>
                <a:gd name="T77" fmla="*/ 54 h 306"/>
                <a:gd name="T78" fmla="*/ 76 w 102"/>
                <a:gd name="T79" fmla="*/ 39 h 306"/>
                <a:gd name="T80" fmla="*/ 82 w 102"/>
                <a:gd name="T81" fmla="*/ 26 h 306"/>
                <a:gd name="T82" fmla="*/ 88 w 102"/>
                <a:gd name="T83" fmla="*/ 12 h 306"/>
                <a:gd name="T84" fmla="*/ 96 w 102"/>
                <a:gd name="T85" fmla="*/ 0 h 306"/>
                <a:gd name="T86" fmla="*/ 96 w 102"/>
                <a:gd name="T87" fmla="*/ 0 h 30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2"/>
                <a:gd name="T133" fmla="*/ 0 h 306"/>
                <a:gd name="T134" fmla="*/ 102 w 102"/>
                <a:gd name="T135" fmla="*/ 306 h 30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2" h="306">
                  <a:moveTo>
                    <a:pt x="96" y="0"/>
                  </a:moveTo>
                  <a:lnTo>
                    <a:pt x="96" y="17"/>
                  </a:lnTo>
                  <a:lnTo>
                    <a:pt x="96" y="36"/>
                  </a:lnTo>
                  <a:lnTo>
                    <a:pt x="98" y="56"/>
                  </a:lnTo>
                  <a:lnTo>
                    <a:pt x="101" y="79"/>
                  </a:lnTo>
                  <a:lnTo>
                    <a:pt x="101" y="99"/>
                  </a:lnTo>
                  <a:lnTo>
                    <a:pt x="102" y="122"/>
                  </a:lnTo>
                  <a:lnTo>
                    <a:pt x="102" y="144"/>
                  </a:lnTo>
                  <a:lnTo>
                    <a:pt x="102" y="167"/>
                  </a:lnTo>
                  <a:lnTo>
                    <a:pt x="98" y="187"/>
                  </a:lnTo>
                  <a:lnTo>
                    <a:pt x="96" y="207"/>
                  </a:lnTo>
                  <a:lnTo>
                    <a:pt x="90" y="227"/>
                  </a:lnTo>
                  <a:lnTo>
                    <a:pt x="84" y="246"/>
                  </a:lnTo>
                  <a:lnTo>
                    <a:pt x="71" y="265"/>
                  </a:lnTo>
                  <a:lnTo>
                    <a:pt x="60" y="280"/>
                  </a:lnTo>
                  <a:lnTo>
                    <a:pt x="45" y="294"/>
                  </a:lnTo>
                  <a:lnTo>
                    <a:pt x="30" y="306"/>
                  </a:lnTo>
                  <a:lnTo>
                    <a:pt x="26" y="299"/>
                  </a:lnTo>
                  <a:lnTo>
                    <a:pt x="23" y="286"/>
                  </a:lnTo>
                  <a:lnTo>
                    <a:pt x="20" y="274"/>
                  </a:lnTo>
                  <a:lnTo>
                    <a:pt x="19" y="261"/>
                  </a:lnTo>
                  <a:lnTo>
                    <a:pt x="16" y="254"/>
                  </a:lnTo>
                  <a:lnTo>
                    <a:pt x="14" y="246"/>
                  </a:lnTo>
                  <a:lnTo>
                    <a:pt x="12" y="240"/>
                  </a:lnTo>
                  <a:lnTo>
                    <a:pt x="11" y="235"/>
                  </a:lnTo>
                  <a:lnTo>
                    <a:pt x="6" y="227"/>
                  </a:lnTo>
                  <a:lnTo>
                    <a:pt x="0" y="221"/>
                  </a:lnTo>
                  <a:lnTo>
                    <a:pt x="6" y="207"/>
                  </a:lnTo>
                  <a:lnTo>
                    <a:pt x="12" y="193"/>
                  </a:lnTo>
                  <a:lnTo>
                    <a:pt x="17" y="179"/>
                  </a:lnTo>
                  <a:lnTo>
                    <a:pt x="23" y="166"/>
                  </a:lnTo>
                  <a:lnTo>
                    <a:pt x="28" y="150"/>
                  </a:lnTo>
                  <a:lnTo>
                    <a:pt x="34" y="136"/>
                  </a:lnTo>
                  <a:lnTo>
                    <a:pt x="39" y="124"/>
                  </a:lnTo>
                  <a:lnTo>
                    <a:pt x="45" y="110"/>
                  </a:lnTo>
                  <a:lnTo>
                    <a:pt x="51" y="96"/>
                  </a:lnTo>
                  <a:lnTo>
                    <a:pt x="57" y="82"/>
                  </a:lnTo>
                  <a:lnTo>
                    <a:pt x="64" y="68"/>
                  </a:lnTo>
                  <a:lnTo>
                    <a:pt x="70" y="54"/>
                  </a:lnTo>
                  <a:lnTo>
                    <a:pt x="76" y="39"/>
                  </a:lnTo>
                  <a:lnTo>
                    <a:pt x="82" y="26"/>
                  </a:lnTo>
                  <a:lnTo>
                    <a:pt x="88" y="1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93" name="Freeform 266"/>
            <p:cNvSpPr>
              <a:spLocks/>
            </p:cNvSpPr>
            <p:nvPr/>
          </p:nvSpPr>
          <p:spPr bwMode="auto">
            <a:xfrm>
              <a:off x="941" y="2820"/>
              <a:ext cx="32" cy="108"/>
            </a:xfrm>
            <a:custGeom>
              <a:avLst/>
              <a:gdLst>
                <a:gd name="T0" fmla="*/ 21 w 65"/>
                <a:gd name="T1" fmla="*/ 0 h 215"/>
                <a:gd name="T2" fmla="*/ 65 w 65"/>
                <a:gd name="T3" fmla="*/ 159 h 215"/>
                <a:gd name="T4" fmla="*/ 12 w 65"/>
                <a:gd name="T5" fmla="*/ 215 h 215"/>
                <a:gd name="T6" fmla="*/ 6 w 65"/>
                <a:gd name="T7" fmla="*/ 201 h 215"/>
                <a:gd name="T8" fmla="*/ 4 w 65"/>
                <a:gd name="T9" fmla="*/ 189 h 215"/>
                <a:gd name="T10" fmla="*/ 1 w 65"/>
                <a:gd name="T11" fmla="*/ 175 h 215"/>
                <a:gd name="T12" fmla="*/ 1 w 65"/>
                <a:gd name="T13" fmla="*/ 162 h 215"/>
                <a:gd name="T14" fmla="*/ 0 w 65"/>
                <a:gd name="T15" fmla="*/ 148 h 215"/>
                <a:gd name="T16" fmla="*/ 0 w 65"/>
                <a:gd name="T17" fmla="*/ 134 h 215"/>
                <a:gd name="T18" fmla="*/ 1 w 65"/>
                <a:gd name="T19" fmla="*/ 121 h 215"/>
                <a:gd name="T20" fmla="*/ 4 w 65"/>
                <a:gd name="T21" fmla="*/ 108 h 215"/>
                <a:gd name="T22" fmla="*/ 4 w 65"/>
                <a:gd name="T23" fmla="*/ 93 h 215"/>
                <a:gd name="T24" fmla="*/ 6 w 65"/>
                <a:gd name="T25" fmla="*/ 79 h 215"/>
                <a:gd name="T26" fmla="*/ 9 w 65"/>
                <a:gd name="T27" fmla="*/ 65 h 215"/>
                <a:gd name="T28" fmla="*/ 12 w 65"/>
                <a:gd name="T29" fmla="*/ 51 h 215"/>
                <a:gd name="T30" fmla="*/ 14 w 65"/>
                <a:gd name="T31" fmla="*/ 37 h 215"/>
                <a:gd name="T32" fmla="*/ 17 w 65"/>
                <a:gd name="T33" fmla="*/ 25 h 215"/>
                <a:gd name="T34" fmla="*/ 18 w 65"/>
                <a:gd name="T35" fmla="*/ 11 h 215"/>
                <a:gd name="T36" fmla="*/ 21 w 65"/>
                <a:gd name="T37" fmla="*/ 0 h 215"/>
                <a:gd name="T38" fmla="*/ 21 w 65"/>
                <a:gd name="T39" fmla="*/ 0 h 21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5"/>
                <a:gd name="T61" fmla="*/ 0 h 215"/>
                <a:gd name="T62" fmla="*/ 65 w 65"/>
                <a:gd name="T63" fmla="*/ 215 h 21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5" h="215">
                  <a:moveTo>
                    <a:pt x="21" y="0"/>
                  </a:moveTo>
                  <a:lnTo>
                    <a:pt x="65" y="159"/>
                  </a:lnTo>
                  <a:lnTo>
                    <a:pt x="12" y="215"/>
                  </a:lnTo>
                  <a:lnTo>
                    <a:pt x="6" y="201"/>
                  </a:lnTo>
                  <a:lnTo>
                    <a:pt x="4" y="189"/>
                  </a:lnTo>
                  <a:lnTo>
                    <a:pt x="1" y="175"/>
                  </a:lnTo>
                  <a:lnTo>
                    <a:pt x="1" y="162"/>
                  </a:lnTo>
                  <a:lnTo>
                    <a:pt x="0" y="148"/>
                  </a:lnTo>
                  <a:lnTo>
                    <a:pt x="0" y="134"/>
                  </a:lnTo>
                  <a:lnTo>
                    <a:pt x="1" y="121"/>
                  </a:lnTo>
                  <a:lnTo>
                    <a:pt x="4" y="108"/>
                  </a:lnTo>
                  <a:lnTo>
                    <a:pt x="4" y="93"/>
                  </a:lnTo>
                  <a:lnTo>
                    <a:pt x="6" y="79"/>
                  </a:lnTo>
                  <a:lnTo>
                    <a:pt x="9" y="65"/>
                  </a:lnTo>
                  <a:lnTo>
                    <a:pt x="12" y="51"/>
                  </a:lnTo>
                  <a:lnTo>
                    <a:pt x="14" y="37"/>
                  </a:lnTo>
                  <a:lnTo>
                    <a:pt x="17" y="25"/>
                  </a:lnTo>
                  <a:lnTo>
                    <a:pt x="18" y="1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94" name="Freeform 267"/>
            <p:cNvSpPr>
              <a:spLocks/>
            </p:cNvSpPr>
            <p:nvPr/>
          </p:nvSpPr>
          <p:spPr bwMode="auto">
            <a:xfrm>
              <a:off x="1206" y="2765"/>
              <a:ext cx="134" cy="31"/>
            </a:xfrm>
            <a:custGeom>
              <a:avLst/>
              <a:gdLst>
                <a:gd name="T0" fmla="*/ 0 w 268"/>
                <a:gd name="T1" fmla="*/ 33 h 62"/>
                <a:gd name="T2" fmla="*/ 11 w 268"/>
                <a:gd name="T3" fmla="*/ 27 h 62"/>
                <a:gd name="T4" fmla="*/ 25 w 268"/>
                <a:gd name="T5" fmla="*/ 21 h 62"/>
                <a:gd name="T6" fmla="*/ 38 w 268"/>
                <a:gd name="T7" fmla="*/ 14 h 62"/>
                <a:gd name="T8" fmla="*/ 51 w 268"/>
                <a:gd name="T9" fmla="*/ 8 h 62"/>
                <a:gd name="T10" fmla="*/ 64 w 268"/>
                <a:gd name="T11" fmla="*/ 0 h 62"/>
                <a:gd name="T12" fmla="*/ 78 w 268"/>
                <a:gd name="T13" fmla="*/ 0 h 62"/>
                <a:gd name="T14" fmla="*/ 84 w 268"/>
                <a:gd name="T15" fmla="*/ 0 h 62"/>
                <a:gd name="T16" fmla="*/ 92 w 268"/>
                <a:gd name="T17" fmla="*/ 2 h 62"/>
                <a:gd name="T18" fmla="*/ 99 w 268"/>
                <a:gd name="T19" fmla="*/ 5 h 62"/>
                <a:gd name="T20" fmla="*/ 106 w 268"/>
                <a:gd name="T21" fmla="*/ 11 h 62"/>
                <a:gd name="T22" fmla="*/ 116 w 268"/>
                <a:gd name="T23" fmla="*/ 10 h 62"/>
                <a:gd name="T24" fmla="*/ 126 w 268"/>
                <a:gd name="T25" fmla="*/ 10 h 62"/>
                <a:gd name="T26" fmla="*/ 137 w 268"/>
                <a:gd name="T27" fmla="*/ 11 h 62"/>
                <a:gd name="T28" fmla="*/ 147 w 268"/>
                <a:gd name="T29" fmla="*/ 14 h 62"/>
                <a:gd name="T30" fmla="*/ 157 w 268"/>
                <a:gd name="T31" fmla="*/ 16 h 62"/>
                <a:gd name="T32" fmla="*/ 167 w 268"/>
                <a:gd name="T33" fmla="*/ 21 h 62"/>
                <a:gd name="T34" fmla="*/ 177 w 268"/>
                <a:gd name="T35" fmla="*/ 24 h 62"/>
                <a:gd name="T36" fmla="*/ 188 w 268"/>
                <a:gd name="T37" fmla="*/ 28 h 62"/>
                <a:gd name="T38" fmla="*/ 197 w 268"/>
                <a:gd name="T39" fmla="*/ 33 h 62"/>
                <a:gd name="T40" fmla="*/ 208 w 268"/>
                <a:gd name="T41" fmla="*/ 36 h 62"/>
                <a:gd name="T42" fmla="*/ 217 w 268"/>
                <a:gd name="T43" fmla="*/ 41 h 62"/>
                <a:gd name="T44" fmla="*/ 228 w 268"/>
                <a:gd name="T45" fmla="*/ 45 h 62"/>
                <a:gd name="T46" fmla="*/ 237 w 268"/>
                <a:gd name="T47" fmla="*/ 48 h 62"/>
                <a:gd name="T48" fmla="*/ 248 w 268"/>
                <a:gd name="T49" fmla="*/ 53 h 62"/>
                <a:gd name="T50" fmla="*/ 257 w 268"/>
                <a:gd name="T51" fmla="*/ 56 h 62"/>
                <a:gd name="T52" fmla="*/ 268 w 268"/>
                <a:gd name="T53" fmla="*/ 61 h 62"/>
                <a:gd name="T54" fmla="*/ 254 w 268"/>
                <a:gd name="T55" fmla="*/ 61 h 62"/>
                <a:gd name="T56" fmla="*/ 240 w 268"/>
                <a:gd name="T57" fmla="*/ 61 h 62"/>
                <a:gd name="T58" fmla="*/ 223 w 268"/>
                <a:gd name="T59" fmla="*/ 61 h 62"/>
                <a:gd name="T60" fmla="*/ 206 w 268"/>
                <a:gd name="T61" fmla="*/ 62 h 62"/>
                <a:gd name="T62" fmla="*/ 188 w 268"/>
                <a:gd name="T63" fmla="*/ 62 h 62"/>
                <a:gd name="T64" fmla="*/ 169 w 268"/>
                <a:gd name="T65" fmla="*/ 62 h 62"/>
                <a:gd name="T66" fmla="*/ 149 w 268"/>
                <a:gd name="T67" fmla="*/ 61 h 62"/>
                <a:gd name="T68" fmla="*/ 130 w 268"/>
                <a:gd name="T69" fmla="*/ 61 h 62"/>
                <a:gd name="T70" fmla="*/ 110 w 268"/>
                <a:gd name="T71" fmla="*/ 59 h 62"/>
                <a:gd name="T72" fmla="*/ 90 w 268"/>
                <a:gd name="T73" fmla="*/ 58 h 62"/>
                <a:gd name="T74" fmla="*/ 72 w 268"/>
                <a:gd name="T75" fmla="*/ 55 h 62"/>
                <a:gd name="T76" fmla="*/ 55 w 268"/>
                <a:gd name="T77" fmla="*/ 53 h 62"/>
                <a:gd name="T78" fmla="*/ 38 w 268"/>
                <a:gd name="T79" fmla="*/ 47 h 62"/>
                <a:gd name="T80" fmla="*/ 24 w 268"/>
                <a:gd name="T81" fmla="*/ 44 h 62"/>
                <a:gd name="T82" fmla="*/ 10 w 268"/>
                <a:gd name="T83" fmla="*/ 38 h 62"/>
                <a:gd name="T84" fmla="*/ 0 w 268"/>
                <a:gd name="T85" fmla="*/ 33 h 62"/>
                <a:gd name="T86" fmla="*/ 0 w 268"/>
                <a:gd name="T87" fmla="*/ 33 h 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68"/>
                <a:gd name="T133" fmla="*/ 0 h 62"/>
                <a:gd name="T134" fmla="*/ 268 w 268"/>
                <a:gd name="T135" fmla="*/ 62 h 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68" h="62">
                  <a:moveTo>
                    <a:pt x="0" y="33"/>
                  </a:moveTo>
                  <a:lnTo>
                    <a:pt x="11" y="27"/>
                  </a:lnTo>
                  <a:lnTo>
                    <a:pt x="25" y="21"/>
                  </a:lnTo>
                  <a:lnTo>
                    <a:pt x="38" y="14"/>
                  </a:lnTo>
                  <a:lnTo>
                    <a:pt x="51" y="8"/>
                  </a:lnTo>
                  <a:lnTo>
                    <a:pt x="64" y="0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92" y="2"/>
                  </a:lnTo>
                  <a:lnTo>
                    <a:pt x="99" y="5"/>
                  </a:lnTo>
                  <a:lnTo>
                    <a:pt x="106" y="11"/>
                  </a:lnTo>
                  <a:lnTo>
                    <a:pt x="116" y="10"/>
                  </a:lnTo>
                  <a:lnTo>
                    <a:pt x="126" y="10"/>
                  </a:lnTo>
                  <a:lnTo>
                    <a:pt x="137" y="11"/>
                  </a:lnTo>
                  <a:lnTo>
                    <a:pt x="147" y="14"/>
                  </a:lnTo>
                  <a:lnTo>
                    <a:pt x="157" y="16"/>
                  </a:lnTo>
                  <a:lnTo>
                    <a:pt x="167" y="21"/>
                  </a:lnTo>
                  <a:lnTo>
                    <a:pt x="177" y="24"/>
                  </a:lnTo>
                  <a:lnTo>
                    <a:pt x="188" y="28"/>
                  </a:lnTo>
                  <a:lnTo>
                    <a:pt x="197" y="33"/>
                  </a:lnTo>
                  <a:lnTo>
                    <a:pt x="208" y="36"/>
                  </a:lnTo>
                  <a:lnTo>
                    <a:pt x="217" y="41"/>
                  </a:lnTo>
                  <a:lnTo>
                    <a:pt x="228" y="45"/>
                  </a:lnTo>
                  <a:lnTo>
                    <a:pt x="237" y="48"/>
                  </a:lnTo>
                  <a:lnTo>
                    <a:pt x="248" y="53"/>
                  </a:lnTo>
                  <a:lnTo>
                    <a:pt x="257" y="56"/>
                  </a:lnTo>
                  <a:lnTo>
                    <a:pt x="268" y="61"/>
                  </a:lnTo>
                  <a:lnTo>
                    <a:pt x="254" y="61"/>
                  </a:lnTo>
                  <a:lnTo>
                    <a:pt x="240" y="61"/>
                  </a:lnTo>
                  <a:lnTo>
                    <a:pt x="223" y="61"/>
                  </a:lnTo>
                  <a:lnTo>
                    <a:pt x="206" y="62"/>
                  </a:lnTo>
                  <a:lnTo>
                    <a:pt x="188" y="62"/>
                  </a:lnTo>
                  <a:lnTo>
                    <a:pt x="169" y="62"/>
                  </a:lnTo>
                  <a:lnTo>
                    <a:pt x="149" y="61"/>
                  </a:lnTo>
                  <a:lnTo>
                    <a:pt x="130" y="61"/>
                  </a:lnTo>
                  <a:lnTo>
                    <a:pt x="110" y="59"/>
                  </a:lnTo>
                  <a:lnTo>
                    <a:pt x="90" y="58"/>
                  </a:lnTo>
                  <a:lnTo>
                    <a:pt x="72" y="55"/>
                  </a:lnTo>
                  <a:lnTo>
                    <a:pt x="55" y="53"/>
                  </a:lnTo>
                  <a:lnTo>
                    <a:pt x="38" y="47"/>
                  </a:lnTo>
                  <a:lnTo>
                    <a:pt x="24" y="44"/>
                  </a:lnTo>
                  <a:lnTo>
                    <a:pt x="10" y="38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95" name="Freeform 268"/>
            <p:cNvSpPr>
              <a:spLocks/>
            </p:cNvSpPr>
            <p:nvPr/>
          </p:nvSpPr>
          <p:spPr bwMode="auto">
            <a:xfrm>
              <a:off x="1303" y="2752"/>
              <a:ext cx="107" cy="46"/>
            </a:xfrm>
            <a:custGeom>
              <a:avLst/>
              <a:gdLst>
                <a:gd name="T0" fmla="*/ 215 w 215"/>
                <a:gd name="T1" fmla="*/ 66 h 91"/>
                <a:gd name="T2" fmla="*/ 178 w 215"/>
                <a:gd name="T3" fmla="*/ 91 h 91"/>
                <a:gd name="T4" fmla="*/ 165 w 215"/>
                <a:gd name="T5" fmla="*/ 86 h 91"/>
                <a:gd name="T6" fmla="*/ 155 w 215"/>
                <a:gd name="T7" fmla="*/ 83 h 91"/>
                <a:gd name="T8" fmla="*/ 142 w 215"/>
                <a:gd name="T9" fmla="*/ 77 h 91"/>
                <a:gd name="T10" fmla="*/ 130 w 215"/>
                <a:gd name="T11" fmla="*/ 72 h 91"/>
                <a:gd name="T12" fmla="*/ 117 w 215"/>
                <a:gd name="T13" fmla="*/ 66 h 91"/>
                <a:gd name="T14" fmla="*/ 107 w 215"/>
                <a:gd name="T15" fmla="*/ 63 h 91"/>
                <a:gd name="T16" fmla="*/ 96 w 215"/>
                <a:gd name="T17" fmla="*/ 57 h 91"/>
                <a:gd name="T18" fmla="*/ 85 w 215"/>
                <a:gd name="T19" fmla="*/ 52 h 91"/>
                <a:gd name="T20" fmla="*/ 73 w 215"/>
                <a:gd name="T21" fmla="*/ 46 h 91"/>
                <a:gd name="T22" fmla="*/ 60 w 215"/>
                <a:gd name="T23" fmla="*/ 41 h 91"/>
                <a:gd name="T24" fmla="*/ 49 w 215"/>
                <a:gd name="T25" fmla="*/ 38 h 91"/>
                <a:gd name="T26" fmla="*/ 38 w 215"/>
                <a:gd name="T27" fmla="*/ 34 h 91"/>
                <a:gd name="T28" fmla="*/ 28 w 215"/>
                <a:gd name="T29" fmla="*/ 29 h 91"/>
                <a:gd name="T30" fmla="*/ 18 w 215"/>
                <a:gd name="T31" fmla="*/ 26 h 91"/>
                <a:gd name="T32" fmla="*/ 8 w 215"/>
                <a:gd name="T33" fmla="*/ 23 h 91"/>
                <a:gd name="T34" fmla="*/ 0 w 215"/>
                <a:gd name="T35" fmla="*/ 23 h 91"/>
                <a:gd name="T36" fmla="*/ 6 w 215"/>
                <a:gd name="T37" fmla="*/ 12 h 91"/>
                <a:gd name="T38" fmla="*/ 15 w 215"/>
                <a:gd name="T39" fmla="*/ 6 h 91"/>
                <a:gd name="T40" fmla="*/ 28 w 215"/>
                <a:gd name="T41" fmla="*/ 0 h 91"/>
                <a:gd name="T42" fmla="*/ 43 w 215"/>
                <a:gd name="T43" fmla="*/ 0 h 91"/>
                <a:gd name="T44" fmla="*/ 59 w 215"/>
                <a:gd name="T45" fmla="*/ 1 h 91"/>
                <a:gd name="T46" fmla="*/ 77 w 215"/>
                <a:gd name="T47" fmla="*/ 6 h 91"/>
                <a:gd name="T48" fmla="*/ 96 w 215"/>
                <a:gd name="T49" fmla="*/ 9 h 91"/>
                <a:gd name="T50" fmla="*/ 114 w 215"/>
                <a:gd name="T51" fmla="*/ 17 h 91"/>
                <a:gd name="T52" fmla="*/ 131 w 215"/>
                <a:gd name="T53" fmla="*/ 23 h 91"/>
                <a:gd name="T54" fmla="*/ 148 w 215"/>
                <a:gd name="T55" fmla="*/ 31 h 91"/>
                <a:gd name="T56" fmla="*/ 164 w 215"/>
                <a:gd name="T57" fmla="*/ 38 h 91"/>
                <a:gd name="T58" fmla="*/ 181 w 215"/>
                <a:gd name="T59" fmla="*/ 45 h 91"/>
                <a:gd name="T60" fmla="*/ 192 w 215"/>
                <a:gd name="T61" fmla="*/ 51 h 91"/>
                <a:gd name="T62" fmla="*/ 202 w 215"/>
                <a:gd name="T63" fmla="*/ 57 h 91"/>
                <a:gd name="T64" fmla="*/ 210 w 215"/>
                <a:gd name="T65" fmla="*/ 63 h 91"/>
                <a:gd name="T66" fmla="*/ 215 w 215"/>
                <a:gd name="T67" fmla="*/ 66 h 91"/>
                <a:gd name="T68" fmla="*/ 215 w 215"/>
                <a:gd name="T69" fmla="*/ 66 h 9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5"/>
                <a:gd name="T106" fmla="*/ 0 h 91"/>
                <a:gd name="T107" fmla="*/ 215 w 215"/>
                <a:gd name="T108" fmla="*/ 91 h 9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5" h="91">
                  <a:moveTo>
                    <a:pt x="215" y="66"/>
                  </a:moveTo>
                  <a:lnTo>
                    <a:pt x="178" y="91"/>
                  </a:lnTo>
                  <a:lnTo>
                    <a:pt x="165" y="86"/>
                  </a:lnTo>
                  <a:lnTo>
                    <a:pt x="155" y="83"/>
                  </a:lnTo>
                  <a:lnTo>
                    <a:pt x="142" y="77"/>
                  </a:lnTo>
                  <a:lnTo>
                    <a:pt x="130" y="72"/>
                  </a:lnTo>
                  <a:lnTo>
                    <a:pt x="117" y="66"/>
                  </a:lnTo>
                  <a:lnTo>
                    <a:pt x="107" y="63"/>
                  </a:lnTo>
                  <a:lnTo>
                    <a:pt x="96" y="57"/>
                  </a:lnTo>
                  <a:lnTo>
                    <a:pt x="85" y="52"/>
                  </a:lnTo>
                  <a:lnTo>
                    <a:pt x="73" y="46"/>
                  </a:lnTo>
                  <a:lnTo>
                    <a:pt x="60" y="41"/>
                  </a:lnTo>
                  <a:lnTo>
                    <a:pt x="49" y="38"/>
                  </a:lnTo>
                  <a:lnTo>
                    <a:pt x="38" y="34"/>
                  </a:lnTo>
                  <a:lnTo>
                    <a:pt x="28" y="29"/>
                  </a:lnTo>
                  <a:lnTo>
                    <a:pt x="18" y="26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6" y="12"/>
                  </a:lnTo>
                  <a:lnTo>
                    <a:pt x="15" y="6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59" y="1"/>
                  </a:lnTo>
                  <a:lnTo>
                    <a:pt x="77" y="6"/>
                  </a:lnTo>
                  <a:lnTo>
                    <a:pt x="96" y="9"/>
                  </a:lnTo>
                  <a:lnTo>
                    <a:pt x="114" y="17"/>
                  </a:lnTo>
                  <a:lnTo>
                    <a:pt x="131" y="23"/>
                  </a:lnTo>
                  <a:lnTo>
                    <a:pt x="148" y="31"/>
                  </a:lnTo>
                  <a:lnTo>
                    <a:pt x="164" y="38"/>
                  </a:lnTo>
                  <a:lnTo>
                    <a:pt x="181" y="45"/>
                  </a:lnTo>
                  <a:lnTo>
                    <a:pt x="192" y="51"/>
                  </a:lnTo>
                  <a:lnTo>
                    <a:pt x="202" y="57"/>
                  </a:lnTo>
                  <a:lnTo>
                    <a:pt x="210" y="63"/>
                  </a:lnTo>
                  <a:lnTo>
                    <a:pt x="215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96" name="Freeform 269"/>
            <p:cNvSpPr>
              <a:spLocks/>
            </p:cNvSpPr>
            <p:nvPr/>
          </p:nvSpPr>
          <p:spPr bwMode="auto">
            <a:xfrm>
              <a:off x="1471" y="2882"/>
              <a:ext cx="163" cy="113"/>
            </a:xfrm>
            <a:custGeom>
              <a:avLst/>
              <a:gdLst>
                <a:gd name="T0" fmla="*/ 0 w 326"/>
                <a:gd name="T1" fmla="*/ 0 h 226"/>
                <a:gd name="T2" fmla="*/ 7 w 326"/>
                <a:gd name="T3" fmla="*/ 0 h 226"/>
                <a:gd name="T4" fmla="*/ 21 w 326"/>
                <a:gd name="T5" fmla="*/ 8 h 226"/>
                <a:gd name="T6" fmla="*/ 37 w 326"/>
                <a:gd name="T7" fmla="*/ 19 h 226"/>
                <a:gd name="T8" fmla="*/ 58 w 326"/>
                <a:gd name="T9" fmla="*/ 33 h 226"/>
                <a:gd name="T10" fmla="*/ 80 w 326"/>
                <a:gd name="T11" fmla="*/ 50 h 226"/>
                <a:gd name="T12" fmla="*/ 103 w 326"/>
                <a:gd name="T13" fmla="*/ 68 h 226"/>
                <a:gd name="T14" fmla="*/ 128 w 326"/>
                <a:gd name="T15" fmla="*/ 90 h 226"/>
                <a:gd name="T16" fmla="*/ 154 w 326"/>
                <a:gd name="T17" fmla="*/ 112 h 226"/>
                <a:gd name="T18" fmla="*/ 179 w 326"/>
                <a:gd name="T19" fmla="*/ 133 h 226"/>
                <a:gd name="T20" fmla="*/ 205 w 326"/>
                <a:gd name="T21" fmla="*/ 155 h 226"/>
                <a:gd name="T22" fmla="*/ 230 w 326"/>
                <a:gd name="T23" fmla="*/ 175 h 226"/>
                <a:gd name="T24" fmla="*/ 255 w 326"/>
                <a:gd name="T25" fmla="*/ 197 h 226"/>
                <a:gd name="T26" fmla="*/ 275 w 326"/>
                <a:gd name="T27" fmla="*/ 214 h 226"/>
                <a:gd name="T28" fmla="*/ 295 w 326"/>
                <a:gd name="T29" fmla="*/ 226 h 226"/>
                <a:gd name="T30" fmla="*/ 312 w 326"/>
                <a:gd name="T31" fmla="*/ 226 h 226"/>
                <a:gd name="T32" fmla="*/ 326 w 326"/>
                <a:gd name="T33" fmla="*/ 226 h 226"/>
                <a:gd name="T34" fmla="*/ 247 w 326"/>
                <a:gd name="T35" fmla="*/ 226 h 226"/>
                <a:gd name="T36" fmla="*/ 0 w 326"/>
                <a:gd name="T37" fmla="*/ 0 h 226"/>
                <a:gd name="T38" fmla="*/ 0 w 326"/>
                <a:gd name="T39" fmla="*/ 0 h 2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6"/>
                <a:gd name="T61" fmla="*/ 0 h 226"/>
                <a:gd name="T62" fmla="*/ 326 w 326"/>
                <a:gd name="T63" fmla="*/ 226 h 22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6" h="226">
                  <a:moveTo>
                    <a:pt x="0" y="0"/>
                  </a:moveTo>
                  <a:lnTo>
                    <a:pt x="7" y="0"/>
                  </a:lnTo>
                  <a:lnTo>
                    <a:pt x="21" y="8"/>
                  </a:lnTo>
                  <a:lnTo>
                    <a:pt x="37" y="19"/>
                  </a:lnTo>
                  <a:lnTo>
                    <a:pt x="58" y="33"/>
                  </a:lnTo>
                  <a:lnTo>
                    <a:pt x="80" y="50"/>
                  </a:lnTo>
                  <a:lnTo>
                    <a:pt x="103" y="68"/>
                  </a:lnTo>
                  <a:lnTo>
                    <a:pt x="128" y="90"/>
                  </a:lnTo>
                  <a:lnTo>
                    <a:pt x="154" y="112"/>
                  </a:lnTo>
                  <a:lnTo>
                    <a:pt x="179" y="133"/>
                  </a:lnTo>
                  <a:lnTo>
                    <a:pt x="205" y="155"/>
                  </a:lnTo>
                  <a:lnTo>
                    <a:pt x="230" y="175"/>
                  </a:lnTo>
                  <a:lnTo>
                    <a:pt x="255" y="197"/>
                  </a:lnTo>
                  <a:lnTo>
                    <a:pt x="275" y="214"/>
                  </a:lnTo>
                  <a:lnTo>
                    <a:pt x="295" y="226"/>
                  </a:lnTo>
                  <a:lnTo>
                    <a:pt x="312" y="226"/>
                  </a:lnTo>
                  <a:lnTo>
                    <a:pt x="326" y="226"/>
                  </a:lnTo>
                  <a:lnTo>
                    <a:pt x="247" y="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97" name="Freeform 270"/>
            <p:cNvSpPr>
              <a:spLocks/>
            </p:cNvSpPr>
            <p:nvPr/>
          </p:nvSpPr>
          <p:spPr bwMode="auto">
            <a:xfrm>
              <a:off x="1423" y="2348"/>
              <a:ext cx="106" cy="94"/>
            </a:xfrm>
            <a:custGeom>
              <a:avLst/>
              <a:gdLst>
                <a:gd name="T0" fmla="*/ 131 w 212"/>
                <a:gd name="T1" fmla="*/ 0 h 187"/>
                <a:gd name="T2" fmla="*/ 0 w 212"/>
                <a:gd name="T3" fmla="*/ 108 h 187"/>
                <a:gd name="T4" fmla="*/ 3 w 212"/>
                <a:gd name="T5" fmla="*/ 187 h 187"/>
                <a:gd name="T6" fmla="*/ 162 w 212"/>
                <a:gd name="T7" fmla="*/ 117 h 187"/>
                <a:gd name="T8" fmla="*/ 212 w 212"/>
                <a:gd name="T9" fmla="*/ 148 h 187"/>
                <a:gd name="T10" fmla="*/ 131 w 212"/>
                <a:gd name="T11" fmla="*/ 0 h 187"/>
                <a:gd name="T12" fmla="*/ 131 w 212"/>
                <a:gd name="T13" fmla="*/ 0 h 1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2"/>
                <a:gd name="T22" fmla="*/ 0 h 187"/>
                <a:gd name="T23" fmla="*/ 212 w 212"/>
                <a:gd name="T24" fmla="*/ 187 h 1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2" h="187">
                  <a:moveTo>
                    <a:pt x="131" y="0"/>
                  </a:moveTo>
                  <a:lnTo>
                    <a:pt x="0" y="108"/>
                  </a:lnTo>
                  <a:lnTo>
                    <a:pt x="3" y="187"/>
                  </a:lnTo>
                  <a:lnTo>
                    <a:pt x="162" y="117"/>
                  </a:lnTo>
                  <a:lnTo>
                    <a:pt x="212" y="14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98" name="Freeform 271"/>
            <p:cNvSpPr>
              <a:spLocks/>
            </p:cNvSpPr>
            <p:nvPr/>
          </p:nvSpPr>
          <p:spPr bwMode="auto">
            <a:xfrm>
              <a:off x="577" y="2594"/>
              <a:ext cx="268" cy="268"/>
            </a:xfrm>
            <a:custGeom>
              <a:avLst/>
              <a:gdLst>
                <a:gd name="T0" fmla="*/ 293 w 536"/>
                <a:gd name="T1" fmla="*/ 0 h 537"/>
                <a:gd name="T2" fmla="*/ 0 w 536"/>
                <a:gd name="T3" fmla="*/ 127 h 537"/>
                <a:gd name="T4" fmla="*/ 130 w 536"/>
                <a:gd name="T5" fmla="*/ 146 h 537"/>
                <a:gd name="T6" fmla="*/ 19 w 536"/>
                <a:gd name="T7" fmla="*/ 219 h 537"/>
                <a:gd name="T8" fmla="*/ 188 w 536"/>
                <a:gd name="T9" fmla="*/ 203 h 537"/>
                <a:gd name="T10" fmla="*/ 118 w 536"/>
                <a:gd name="T11" fmla="*/ 316 h 537"/>
                <a:gd name="T12" fmla="*/ 237 w 536"/>
                <a:gd name="T13" fmla="*/ 341 h 537"/>
                <a:gd name="T14" fmla="*/ 127 w 536"/>
                <a:gd name="T15" fmla="*/ 440 h 537"/>
                <a:gd name="T16" fmla="*/ 280 w 536"/>
                <a:gd name="T17" fmla="*/ 431 h 537"/>
                <a:gd name="T18" fmla="*/ 318 w 536"/>
                <a:gd name="T19" fmla="*/ 537 h 537"/>
                <a:gd name="T20" fmla="*/ 536 w 536"/>
                <a:gd name="T21" fmla="*/ 191 h 537"/>
                <a:gd name="T22" fmla="*/ 299 w 536"/>
                <a:gd name="T23" fmla="*/ 149 h 537"/>
                <a:gd name="T24" fmla="*/ 293 w 536"/>
                <a:gd name="T25" fmla="*/ 0 h 537"/>
                <a:gd name="T26" fmla="*/ 293 w 536"/>
                <a:gd name="T27" fmla="*/ 0 h 5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36"/>
                <a:gd name="T43" fmla="*/ 0 h 537"/>
                <a:gd name="T44" fmla="*/ 536 w 536"/>
                <a:gd name="T45" fmla="*/ 537 h 5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36" h="537">
                  <a:moveTo>
                    <a:pt x="293" y="0"/>
                  </a:moveTo>
                  <a:lnTo>
                    <a:pt x="0" y="127"/>
                  </a:lnTo>
                  <a:lnTo>
                    <a:pt x="130" y="146"/>
                  </a:lnTo>
                  <a:lnTo>
                    <a:pt x="19" y="219"/>
                  </a:lnTo>
                  <a:lnTo>
                    <a:pt x="188" y="203"/>
                  </a:lnTo>
                  <a:lnTo>
                    <a:pt x="118" y="316"/>
                  </a:lnTo>
                  <a:lnTo>
                    <a:pt x="237" y="341"/>
                  </a:lnTo>
                  <a:lnTo>
                    <a:pt x="127" y="440"/>
                  </a:lnTo>
                  <a:lnTo>
                    <a:pt x="280" y="431"/>
                  </a:lnTo>
                  <a:lnTo>
                    <a:pt x="318" y="537"/>
                  </a:lnTo>
                  <a:lnTo>
                    <a:pt x="536" y="191"/>
                  </a:lnTo>
                  <a:lnTo>
                    <a:pt x="299" y="14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99" name="Freeform 272"/>
            <p:cNvSpPr>
              <a:spLocks/>
            </p:cNvSpPr>
            <p:nvPr/>
          </p:nvSpPr>
          <p:spPr bwMode="auto">
            <a:xfrm>
              <a:off x="815" y="2571"/>
              <a:ext cx="599" cy="366"/>
            </a:xfrm>
            <a:custGeom>
              <a:avLst/>
              <a:gdLst>
                <a:gd name="T0" fmla="*/ 309 w 1196"/>
                <a:gd name="T1" fmla="*/ 128 h 732"/>
                <a:gd name="T2" fmla="*/ 0 w 1196"/>
                <a:gd name="T3" fmla="*/ 247 h 732"/>
                <a:gd name="T4" fmla="*/ 110 w 1196"/>
                <a:gd name="T5" fmla="*/ 266 h 732"/>
                <a:gd name="T6" fmla="*/ 45 w 1196"/>
                <a:gd name="T7" fmla="*/ 543 h 732"/>
                <a:gd name="T8" fmla="*/ 206 w 1196"/>
                <a:gd name="T9" fmla="*/ 303 h 732"/>
                <a:gd name="T10" fmla="*/ 206 w 1196"/>
                <a:gd name="T11" fmla="*/ 575 h 732"/>
                <a:gd name="T12" fmla="*/ 337 w 1196"/>
                <a:gd name="T13" fmla="*/ 410 h 732"/>
                <a:gd name="T14" fmla="*/ 373 w 1196"/>
                <a:gd name="T15" fmla="*/ 651 h 732"/>
                <a:gd name="T16" fmla="*/ 475 w 1196"/>
                <a:gd name="T17" fmla="*/ 537 h 732"/>
                <a:gd name="T18" fmla="*/ 871 w 1196"/>
                <a:gd name="T19" fmla="*/ 657 h 732"/>
                <a:gd name="T20" fmla="*/ 1196 w 1196"/>
                <a:gd name="T21" fmla="*/ 732 h 732"/>
                <a:gd name="T22" fmla="*/ 1196 w 1196"/>
                <a:gd name="T23" fmla="*/ 512 h 732"/>
                <a:gd name="T24" fmla="*/ 1068 w 1196"/>
                <a:gd name="T25" fmla="*/ 468 h 732"/>
                <a:gd name="T26" fmla="*/ 1049 w 1196"/>
                <a:gd name="T27" fmla="*/ 543 h 732"/>
                <a:gd name="T28" fmla="*/ 702 w 1196"/>
                <a:gd name="T29" fmla="*/ 434 h 732"/>
                <a:gd name="T30" fmla="*/ 815 w 1196"/>
                <a:gd name="T31" fmla="*/ 343 h 732"/>
                <a:gd name="T32" fmla="*/ 944 w 1196"/>
                <a:gd name="T33" fmla="*/ 368 h 732"/>
                <a:gd name="T34" fmla="*/ 952 w 1196"/>
                <a:gd name="T35" fmla="*/ 323 h 732"/>
                <a:gd name="T36" fmla="*/ 1131 w 1196"/>
                <a:gd name="T37" fmla="*/ 342 h 732"/>
                <a:gd name="T38" fmla="*/ 1177 w 1196"/>
                <a:gd name="T39" fmla="*/ 294 h 732"/>
                <a:gd name="T40" fmla="*/ 987 w 1196"/>
                <a:gd name="T41" fmla="*/ 187 h 732"/>
                <a:gd name="T42" fmla="*/ 1085 w 1196"/>
                <a:gd name="T43" fmla="*/ 153 h 732"/>
                <a:gd name="T44" fmla="*/ 783 w 1196"/>
                <a:gd name="T45" fmla="*/ 0 h 732"/>
                <a:gd name="T46" fmla="*/ 637 w 1196"/>
                <a:gd name="T47" fmla="*/ 290 h 732"/>
                <a:gd name="T48" fmla="*/ 569 w 1196"/>
                <a:gd name="T49" fmla="*/ 196 h 732"/>
                <a:gd name="T50" fmla="*/ 416 w 1196"/>
                <a:gd name="T51" fmla="*/ 238 h 732"/>
                <a:gd name="T52" fmla="*/ 309 w 1196"/>
                <a:gd name="T53" fmla="*/ 128 h 732"/>
                <a:gd name="T54" fmla="*/ 309 w 1196"/>
                <a:gd name="T55" fmla="*/ 128 h 7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96"/>
                <a:gd name="T85" fmla="*/ 0 h 732"/>
                <a:gd name="T86" fmla="*/ 1196 w 1196"/>
                <a:gd name="T87" fmla="*/ 732 h 73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96" h="732">
                  <a:moveTo>
                    <a:pt x="309" y="128"/>
                  </a:moveTo>
                  <a:lnTo>
                    <a:pt x="0" y="247"/>
                  </a:lnTo>
                  <a:lnTo>
                    <a:pt x="110" y="266"/>
                  </a:lnTo>
                  <a:lnTo>
                    <a:pt x="45" y="543"/>
                  </a:lnTo>
                  <a:lnTo>
                    <a:pt x="206" y="303"/>
                  </a:lnTo>
                  <a:lnTo>
                    <a:pt x="206" y="575"/>
                  </a:lnTo>
                  <a:lnTo>
                    <a:pt x="337" y="410"/>
                  </a:lnTo>
                  <a:lnTo>
                    <a:pt x="373" y="651"/>
                  </a:lnTo>
                  <a:lnTo>
                    <a:pt x="475" y="537"/>
                  </a:lnTo>
                  <a:lnTo>
                    <a:pt x="871" y="657"/>
                  </a:lnTo>
                  <a:lnTo>
                    <a:pt x="1196" y="732"/>
                  </a:lnTo>
                  <a:lnTo>
                    <a:pt x="1196" y="512"/>
                  </a:lnTo>
                  <a:lnTo>
                    <a:pt x="1068" y="468"/>
                  </a:lnTo>
                  <a:lnTo>
                    <a:pt x="1049" y="543"/>
                  </a:lnTo>
                  <a:lnTo>
                    <a:pt x="702" y="434"/>
                  </a:lnTo>
                  <a:lnTo>
                    <a:pt x="815" y="343"/>
                  </a:lnTo>
                  <a:lnTo>
                    <a:pt x="944" y="368"/>
                  </a:lnTo>
                  <a:lnTo>
                    <a:pt x="952" y="323"/>
                  </a:lnTo>
                  <a:lnTo>
                    <a:pt x="1131" y="342"/>
                  </a:lnTo>
                  <a:lnTo>
                    <a:pt x="1177" y="294"/>
                  </a:lnTo>
                  <a:lnTo>
                    <a:pt x="987" y="187"/>
                  </a:lnTo>
                  <a:lnTo>
                    <a:pt x="1085" y="153"/>
                  </a:lnTo>
                  <a:lnTo>
                    <a:pt x="783" y="0"/>
                  </a:lnTo>
                  <a:lnTo>
                    <a:pt x="637" y="290"/>
                  </a:lnTo>
                  <a:lnTo>
                    <a:pt x="569" y="196"/>
                  </a:lnTo>
                  <a:lnTo>
                    <a:pt x="416" y="238"/>
                  </a:lnTo>
                  <a:lnTo>
                    <a:pt x="309" y="128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500" name="Freeform 273"/>
            <p:cNvSpPr>
              <a:spLocks/>
            </p:cNvSpPr>
            <p:nvPr/>
          </p:nvSpPr>
          <p:spPr bwMode="auto">
            <a:xfrm>
              <a:off x="1345" y="2454"/>
              <a:ext cx="397" cy="330"/>
            </a:xfrm>
            <a:custGeom>
              <a:avLst/>
              <a:gdLst>
                <a:gd name="T0" fmla="*/ 261 w 792"/>
                <a:gd name="T1" fmla="*/ 25 h 659"/>
                <a:gd name="T2" fmla="*/ 483 w 792"/>
                <a:gd name="T3" fmla="*/ 178 h 659"/>
                <a:gd name="T4" fmla="*/ 622 w 792"/>
                <a:gd name="T5" fmla="*/ 49 h 659"/>
                <a:gd name="T6" fmla="*/ 658 w 792"/>
                <a:gd name="T7" fmla="*/ 73 h 659"/>
                <a:gd name="T8" fmla="*/ 628 w 792"/>
                <a:gd name="T9" fmla="*/ 122 h 659"/>
                <a:gd name="T10" fmla="*/ 712 w 792"/>
                <a:gd name="T11" fmla="*/ 136 h 659"/>
                <a:gd name="T12" fmla="*/ 554 w 792"/>
                <a:gd name="T13" fmla="*/ 187 h 659"/>
                <a:gd name="T14" fmla="*/ 692 w 792"/>
                <a:gd name="T15" fmla="*/ 243 h 659"/>
                <a:gd name="T16" fmla="*/ 548 w 792"/>
                <a:gd name="T17" fmla="*/ 297 h 659"/>
                <a:gd name="T18" fmla="*/ 706 w 792"/>
                <a:gd name="T19" fmla="*/ 347 h 659"/>
                <a:gd name="T20" fmla="*/ 560 w 792"/>
                <a:gd name="T21" fmla="*/ 456 h 659"/>
                <a:gd name="T22" fmla="*/ 792 w 792"/>
                <a:gd name="T23" fmla="*/ 512 h 659"/>
                <a:gd name="T24" fmla="*/ 628 w 792"/>
                <a:gd name="T25" fmla="*/ 659 h 659"/>
                <a:gd name="T26" fmla="*/ 314 w 792"/>
                <a:gd name="T27" fmla="*/ 487 h 659"/>
                <a:gd name="T28" fmla="*/ 353 w 792"/>
                <a:gd name="T29" fmla="*/ 368 h 659"/>
                <a:gd name="T30" fmla="*/ 268 w 792"/>
                <a:gd name="T31" fmla="*/ 362 h 659"/>
                <a:gd name="T32" fmla="*/ 353 w 792"/>
                <a:gd name="T33" fmla="*/ 297 h 659"/>
                <a:gd name="T34" fmla="*/ 224 w 792"/>
                <a:gd name="T35" fmla="*/ 297 h 659"/>
                <a:gd name="T36" fmla="*/ 237 w 792"/>
                <a:gd name="T37" fmla="*/ 212 h 659"/>
                <a:gd name="T38" fmla="*/ 102 w 792"/>
                <a:gd name="T39" fmla="*/ 209 h 659"/>
                <a:gd name="T40" fmla="*/ 0 w 792"/>
                <a:gd name="T41" fmla="*/ 46 h 659"/>
                <a:gd name="T42" fmla="*/ 32 w 792"/>
                <a:gd name="T43" fmla="*/ 0 h 659"/>
                <a:gd name="T44" fmla="*/ 114 w 792"/>
                <a:gd name="T45" fmla="*/ 142 h 659"/>
                <a:gd name="T46" fmla="*/ 261 w 792"/>
                <a:gd name="T47" fmla="*/ 25 h 659"/>
                <a:gd name="T48" fmla="*/ 261 w 792"/>
                <a:gd name="T49" fmla="*/ 25 h 6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2"/>
                <a:gd name="T76" fmla="*/ 0 h 659"/>
                <a:gd name="T77" fmla="*/ 792 w 792"/>
                <a:gd name="T78" fmla="*/ 659 h 65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2" h="659">
                  <a:moveTo>
                    <a:pt x="261" y="25"/>
                  </a:moveTo>
                  <a:lnTo>
                    <a:pt x="483" y="178"/>
                  </a:lnTo>
                  <a:lnTo>
                    <a:pt x="622" y="49"/>
                  </a:lnTo>
                  <a:lnTo>
                    <a:pt x="658" y="73"/>
                  </a:lnTo>
                  <a:lnTo>
                    <a:pt x="628" y="122"/>
                  </a:lnTo>
                  <a:lnTo>
                    <a:pt x="712" y="136"/>
                  </a:lnTo>
                  <a:lnTo>
                    <a:pt x="554" y="187"/>
                  </a:lnTo>
                  <a:lnTo>
                    <a:pt x="692" y="243"/>
                  </a:lnTo>
                  <a:lnTo>
                    <a:pt x="548" y="297"/>
                  </a:lnTo>
                  <a:lnTo>
                    <a:pt x="706" y="347"/>
                  </a:lnTo>
                  <a:lnTo>
                    <a:pt x="560" y="456"/>
                  </a:lnTo>
                  <a:lnTo>
                    <a:pt x="792" y="512"/>
                  </a:lnTo>
                  <a:lnTo>
                    <a:pt x="628" y="659"/>
                  </a:lnTo>
                  <a:lnTo>
                    <a:pt x="314" y="487"/>
                  </a:lnTo>
                  <a:lnTo>
                    <a:pt x="353" y="368"/>
                  </a:lnTo>
                  <a:lnTo>
                    <a:pt x="268" y="362"/>
                  </a:lnTo>
                  <a:lnTo>
                    <a:pt x="353" y="297"/>
                  </a:lnTo>
                  <a:lnTo>
                    <a:pt x="224" y="297"/>
                  </a:lnTo>
                  <a:lnTo>
                    <a:pt x="237" y="212"/>
                  </a:lnTo>
                  <a:lnTo>
                    <a:pt x="102" y="209"/>
                  </a:lnTo>
                  <a:lnTo>
                    <a:pt x="0" y="46"/>
                  </a:lnTo>
                  <a:lnTo>
                    <a:pt x="32" y="0"/>
                  </a:lnTo>
                  <a:lnTo>
                    <a:pt x="114" y="142"/>
                  </a:lnTo>
                  <a:lnTo>
                    <a:pt x="261" y="25"/>
                  </a:lnTo>
                  <a:close/>
                </a:path>
              </a:pathLst>
            </a:custGeom>
            <a:solidFill>
              <a:srgbClr val="FFED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3218" name="AutoShape 274"/>
          <p:cNvSpPr>
            <a:spLocks noChangeArrowheads="1"/>
          </p:cNvSpPr>
          <p:nvPr/>
        </p:nvSpPr>
        <p:spPr bwMode="auto">
          <a:xfrm rot="21547605" flipV="1">
            <a:off x="4122738" y="5637213"/>
            <a:ext cx="168275" cy="606425"/>
          </a:xfrm>
          <a:prstGeom prst="downArrow">
            <a:avLst>
              <a:gd name="adj1" fmla="val 50000"/>
              <a:gd name="adj2" fmla="val 90094"/>
            </a:avLst>
          </a:prstGeom>
          <a:solidFill>
            <a:schemeClr val="accent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3219" name="AutoShape 275"/>
          <p:cNvSpPr>
            <a:spLocks noChangeArrowheads="1"/>
          </p:cNvSpPr>
          <p:nvPr/>
        </p:nvSpPr>
        <p:spPr bwMode="auto">
          <a:xfrm rot="52395">
            <a:off x="4252913" y="5721350"/>
            <a:ext cx="168275" cy="606425"/>
          </a:xfrm>
          <a:prstGeom prst="downArrow">
            <a:avLst>
              <a:gd name="adj1" fmla="val 50000"/>
              <a:gd name="adj2" fmla="val 90094"/>
            </a:avLst>
          </a:prstGeom>
          <a:solidFill>
            <a:schemeClr val="accent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3220" name="AutoShape 276"/>
          <p:cNvSpPr>
            <a:spLocks noChangeArrowheads="1"/>
          </p:cNvSpPr>
          <p:nvPr/>
        </p:nvSpPr>
        <p:spPr bwMode="auto">
          <a:xfrm rot="52395">
            <a:off x="4275138" y="5016500"/>
            <a:ext cx="168275" cy="606425"/>
          </a:xfrm>
          <a:prstGeom prst="downArrow">
            <a:avLst>
              <a:gd name="adj1" fmla="val 50000"/>
              <a:gd name="adj2" fmla="val 90094"/>
            </a:avLst>
          </a:prstGeom>
          <a:solidFill>
            <a:schemeClr val="accent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83221" name="AutoShape 277"/>
          <p:cNvSpPr>
            <a:spLocks noChangeArrowheads="1"/>
          </p:cNvSpPr>
          <p:nvPr/>
        </p:nvSpPr>
        <p:spPr bwMode="auto">
          <a:xfrm rot="21547605" flipV="1">
            <a:off x="4114800" y="4946650"/>
            <a:ext cx="168275" cy="606425"/>
          </a:xfrm>
          <a:prstGeom prst="downArrow">
            <a:avLst>
              <a:gd name="adj1" fmla="val 50000"/>
              <a:gd name="adj2" fmla="val 90094"/>
            </a:avLst>
          </a:prstGeom>
          <a:solidFill>
            <a:schemeClr val="accent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9473" name="Rectangle 278"/>
          <p:cNvSpPr>
            <a:spLocks noGrp="1" noChangeArrowheads="1"/>
          </p:cNvSpPr>
          <p:nvPr>
            <p:ph type="title" idx="4294967295"/>
          </p:nvPr>
        </p:nvSpPr>
        <p:spPr>
          <a:xfrm>
            <a:off x="857250" y="0"/>
            <a:ext cx="7772400" cy="819150"/>
          </a:xfrm>
        </p:spPr>
        <p:txBody>
          <a:bodyPr/>
          <a:lstStyle/>
          <a:p>
            <a:pPr eaLnBrk="1" hangingPunct="1"/>
            <a:r>
              <a:rPr lang="it-IT" b="1" dirty="0" smtClean="0">
                <a:solidFill>
                  <a:srgbClr val="FF0000"/>
                </a:solidFill>
              </a:rPr>
              <a:t>The </a:t>
            </a:r>
            <a:r>
              <a:rPr lang="it-IT" b="1" dirty="0" err="1" smtClean="0">
                <a:solidFill>
                  <a:srgbClr val="FF0000"/>
                </a:solidFill>
              </a:rPr>
              <a:t>GlacioRADAR</a:t>
            </a:r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19474" name="Text Box 279"/>
          <p:cNvSpPr txBox="1">
            <a:spLocks noChangeArrowheads="1"/>
          </p:cNvSpPr>
          <p:nvPr/>
        </p:nvSpPr>
        <p:spPr bwMode="auto">
          <a:xfrm rot="-256847">
            <a:off x="359131" y="4533256"/>
            <a:ext cx="22710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dirty="0" err="1" smtClean="0">
                <a:latin typeface="Times New Roman" pitchFamily="16" charset="0"/>
              </a:rPr>
              <a:t>Glacier’s</a:t>
            </a:r>
            <a:r>
              <a:rPr lang="it-IT" sz="2400" dirty="0" smtClean="0">
                <a:latin typeface="Times New Roman" pitchFamily="16" charset="0"/>
              </a:rPr>
              <a:t> </a:t>
            </a:r>
            <a:r>
              <a:rPr lang="it-IT" sz="2400" dirty="0" err="1" smtClean="0">
                <a:latin typeface="Times New Roman" pitchFamily="16" charset="0"/>
              </a:rPr>
              <a:t>surface</a:t>
            </a:r>
            <a:endParaRPr lang="it-IT" sz="2400" dirty="0">
              <a:latin typeface="Times New Roman" pitchFamily="16" charset="0"/>
            </a:endParaRPr>
          </a:p>
        </p:txBody>
      </p:sp>
      <p:grpSp>
        <p:nvGrpSpPr>
          <p:cNvPr id="8" name="Group 280"/>
          <p:cNvGrpSpPr>
            <a:grpSpLocks/>
          </p:cNvGrpSpPr>
          <p:nvPr/>
        </p:nvGrpSpPr>
        <p:grpSpPr bwMode="auto">
          <a:xfrm>
            <a:off x="2430463" y="4975225"/>
            <a:ext cx="4529137" cy="698500"/>
            <a:chOff x="1531" y="3134"/>
            <a:chExt cx="2853" cy="440"/>
          </a:xfrm>
        </p:grpSpPr>
        <p:sp>
          <p:nvSpPr>
            <p:cNvPr id="19477" name="Freeform 281"/>
            <p:cNvSpPr>
              <a:spLocks/>
            </p:cNvSpPr>
            <p:nvPr/>
          </p:nvSpPr>
          <p:spPr bwMode="auto">
            <a:xfrm>
              <a:off x="1563" y="3291"/>
              <a:ext cx="2789" cy="223"/>
            </a:xfrm>
            <a:custGeom>
              <a:avLst/>
              <a:gdLst>
                <a:gd name="T0" fmla="*/ 0 w 2789"/>
                <a:gd name="T1" fmla="*/ 28 h 223"/>
                <a:gd name="T2" fmla="*/ 174 w 2789"/>
                <a:gd name="T3" fmla="*/ 0 h 223"/>
                <a:gd name="T4" fmla="*/ 723 w 2789"/>
                <a:gd name="T5" fmla="*/ 28 h 223"/>
                <a:gd name="T6" fmla="*/ 2103 w 2789"/>
                <a:gd name="T7" fmla="*/ 156 h 223"/>
                <a:gd name="T8" fmla="*/ 2606 w 2789"/>
                <a:gd name="T9" fmla="*/ 220 h 223"/>
                <a:gd name="T10" fmla="*/ 2789 w 2789"/>
                <a:gd name="T11" fmla="*/ 138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89"/>
                <a:gd name="T19" fmla="*/ 0 h 223"/>
                <a:gd name="T20" fmla="*/ 2789 w 2789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89" h="223">
                  <a:moveTo>
                    <a:pt x="0" y="28"/>
                  </a:moveTo>
                  <a:cubicBezTo>
                    <a:pt x="27" y="14"/>
                    <a:pt x="54" y="0"/>
                    <a:pt x="174" y="0"/>
                  </a:cubicBezTo>
                  <a:cubicBezTo>
                    <a:pt x="294" y="0"/>
                    <a:pt x="402" y="2"/>
                    <a:pt x="723" y="28"/>
                  </a:cubicBezTo>
                  <a:cubicBezTo>
                    <a:pt x="1044" y="54"/>
                    <a:pt x="1789" y="124"/>
                    <a:pt x="2103" y="156"/>
                  </a:cubicBezTo>
                  <a:cubicBezTo>
                    <a:pt x="2417" y="188"/>
                    <a:pt x="2492" y="223"/>
                    <a:pt x="2606" y="220"/>
                  </a:cubicBezTo>
                  <a:cubicBezTo>
                    <a:pt x="2720" y="217"/>
                    <a:pt x="2754" y="177"/>
                    <a:pt x="2789" y="13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78" name="Freeform 282"/>
            <p:cNvSpPr>
              <a:spLocks/>
            </p:cNvSpPr>
            <p:nvPr/>
          </p:nvSpPr>
          <p:spPr bwMode="auto">
            <a:xfrm>
              <a:off x="1595" y="3351"/>
              <a:ext cx="2789" cy="223"/>
            </a:xfrm>
            <a:custGeom>
              <a:avLst/>
              <a:gdLst>
                <a:gd name="T0" fmla="*/ 0 w 2789"/>
                <a:gd name="T1" fmla="*/ 28 h 223"/>
                <a:gd name="T2" fmla="*/ 174 w 2789"/>
                <a:gd name="T3" fmla="*/ 0 h 223"/>
                <a:gd name="T4" fmla="*/ 723 w 2789"/>
                <a:gd name="T5" fmla="*/ 28 h 223"/>
                <a:gd name="T6" fmla="*/ 2103 w 2789"/>
                <a:gd name="T7" fmla="*/ 156 h 223"/>
                <a:gd name="T8" fmla="*/ 2606 w 2789"/>
                <a:gd name="T9" fmla="*/ 220 h 223"/>
                <a:gd name="T10" fmla="*/ 2789 w 2789"/>
                <a:gd name="T11" fmla="*/ 138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89"/>
                <a:gd name="T19" fmla="*/ 0 h 223"/>
                <a:gd name="T20" fmla="*/ 2789 w 2789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89" h="223">
                  <a:moveTo>
                    <a:pt x="0" y="28"/>
                  </a:moveTo>
                  <a:cubicBezTo>
                    <a:pt x="27" y="14"/>
                    <a:pt x="54" y="0"/>
                    <a:pt x="174" y="0"/>
                  </a:cubicBezTo>
                  <a:cubicBezTo>
                    <a:pt x="294" y="0"/>
                    <a:pt x="402" y="2"/>
                    <a:pt x="723" y="28"/>
                  </a:cubicBezTo>
                  <a:cubicBezTo>
                    <a:pt x="1044" y="54"/>
                    <a:pt x="1789" y="124"/>
                    <a:pt x="2103" y="156"/>
                  </a:cubicBezTo>
                  <a:cubicBezTo>
                    <a:pt x="2417" y="188"/>
                    <a:pt x="2492" y="223"/>
                    <a:pt x="2606" y="220"/>
                  </a:cubicBezTo>
                  <a:cubicBezTo>
                    <a:pt x="2720" y="217"/>
                    <a:pt x="2754" y="177"/>
                    <a:pt x="2789" y="13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79" name="Freeform 283"/>
            <p:cNvSpPr>
              <a:spLocks/>
            </p:cNvSpPr>
            <p:nvPr/>
          </p:nvSpPr>
          <p:spPr bwMode="auto">
            <a:xfrm>
              <a:off x="1567" y="3195"/>
              <a:ext cx="2789" cy="223"/>
            </a:xfrm>
            <a:custGeom>
              <a:avLst/>
              <a:gdLst>
                <a:gd name="T0" fmla="*/ 0 w 2789"/>
                <a:gd name="T1" fmla="*/ 28 h 223"/>
                <a:gd name="T2" fmla="*/ 174 w 2789"/>
                <a:gd name="T3" fmla="*/ 0 h 223"/>
                <a:gd name="T4" fmla="*/ 723 w 2789"/>
                <a:gd name="T5" fmla="*/ 28 h 223"/>
                <a:gd name="T6" fmla="*/ 2103 w 2789"/>
                <a:gd name="T7" fmla="*/ 156 h 223"/>
                <a:gd name="T8" fmla="*/ 2606 w 2789"/>
                <a:gd name="T9" fmla="*/ 220 h 223"/>
                <a:gd name="T10" fmla="*/ 2789 w 2789"/>
                <a:gd name="T11" fmla="*/ 138 h 2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789"/>
                <a:gd name="T19" fmla="*/ 0 h 223"/>
                <a:gd name="T20" fmla="*/ 2789 w 2789"/>
                <a:gd name="T21" fmla="*/ 223 h 2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789" h="223">
                  <a:moveTo>
                    <a:pt x="0" y="28"/>
                  </a:moveTo>
                  <a:cubicBezTo>
                    <a:pt x="27" y="14"/>
                    <a:pt x="54" y="0"/>
                    <a:pt x="174" y="0"/>
                  </a:cubicBezTo>
                  <a:cubicBezTo>
                    <a:pt x="294" y="0"/>
                    <a:pt x="402" y="2"/>
                    <a:pt x="723" y="28"/>
                  </a:cubicBezTo>
                  <a:cubicBezTo>
                    <a:pt x="1044" y="54"/>
                    <a:pt x="1789" y="124"/>
                    <a:pt x="2103" y="156"/>
                  </a:cubicBezTo>
                  <a:cubicBezTo>
                    <a:pt x="2417" y="188"/>
                    <a:pt x="2492" y="223"/>
                    <a:pt x="2606" y="220"/>
                  </a:cubicBezTo>
                  <a:cubicBezTo>
                    <a:pt x="2720" y="217"/>
                    <a:pt x="2754" y="177"/>
                    <a:pt x="2789" y="13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80" name="Freeform 284"/>
            <p:cNvSpPr>
              <a:spLocks/>
            </p:cNvSpPr>
            <p:nvPr/>
          </p:nvSpPr>
          <p:spPr bwMode="auto">
            <a:xfrm>
              <a:off x="1531" y="3134"/>
              <a:ext cx="910" cy="29"/>
            </a:xfrm>
            <a:custGeom>
              <a:avLst/>
              <a:gdLst>
                <a:gd name="T0" fmla="*/ 60 w 910"/>
                <a:gd name="T1" fmla="*/ 20 h 29"/>
                <a:gd name="T2" fmla="*/ 142 w 910"/>
                <a:gd name="T3" fmla="*/ 2 h 29"/>
                <a:gd name="T4" fmla="*/ 910 w 910"/>
                <a:gd name="T5" fmla="*/ 29 h 29"/>
                <a:gd name="T6" fmla="*/ 0 60000 65536"/>
                <a:gd name="T7" fmla="*/ 0 60000 65536"/>
                <a:gd name="T8" fmla="*/ 0 60000 65536"/>
                <a:gd name="T9" fmla="*/ 0 w 910"/>
                <a:gd name="T10" fmla="*/ 0 h 29"/>
                <a:gd name="T11" fmla="*/ 910 w 910"/>
                <a:gd name="T12" fmla="*/ 29 h 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0" h="29">
                  <a:moveTo>
                    <a:pt x="60" y="20"/>
                  </a:moveTo>
                  <a:cubicBezTo>
                    <a:pt x="30" y="10"/>
                    <a:pt x="0" y="0"/>
                    <a:pt x="142" y="2"/>
                  </a:cubicBezTo>
                  <a:cubicBezTo>
                    <a:pt x="284" y="4"/>
                    <a:pt x="597" y="16"/>
                    <a:pt x="910" y="2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81" name="Freeform 285"/>
            <p:cNvSpPr>
              <a:spLocks/>
            </p:cNvSpPr>
            <p:nvPr/>
          </p:nvSpPr>
          <p:spPr bwMode="auto">
            <a:xfrm>
              <a:off x="2825" y="3173"/>
              <a:ext cx="421" cy="36"/>
            </a:xfrm>
            <a:custGeom>
              <a:avLst/>
              <a:gdLst>
                <a:gd name="T0" fmla="*/ 0 w 421"/>
                <a:gd name="T1" fmla="*/ 0 h 36"/>
                <a:gd name="T2" fmla="*/ 421 w 421"/>
                <a:gd name="T3" fmla="*/ 36 h 36"/>
                <a:gd name="T4" fmla="*/ 0 60000 65536"/>
                <a:gd name="T5" fmla="*/ 0 60000 65536"/>
                <a:gd name="T6" fmla="*/ 0 w 421"/>
                <a:gd name="T7" fmla="*/ 0 h 36"/>
                <a:gd name="T8" fmla="*/ 421 w 421"/>
                <a:gd name="T9" fmla="*/ 36 h 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1" h="36">
                  <a:moveTo>
                    <a:pt x="0" y="0"/>
                  </a:moveTo>
                  <a:cubicBezTo>
                    <a:pt x="0" y="0"/>
                    <a:pt x="210" y="18"/>
                    <a:pt x="421" y="3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9482" name="Freeform 286"/>
            <p:cNvSpPr>
              <a:spLocks/>
            </p:cNvSpPr>
            <p:nvPr/>
          </p:nvSpPr>
          <p:spPr bwMode="auto">
            <a:xfrm>
              <a:off x="3483" y="3246"/>
              <a:ext cx="476" cy="32"/>
            </a:xfrm>
            <a:custGeom>
              <a:avLst/>
              <a:gdLst>
                <a:gd name="T0" fmla="*/ 0 w 476"/>
                <a:gd name="T1" fmla="*/ 0 h 32"/>
                <a:gd name="T2" fmla="*/ 302 w 476"/>
                <a:gd name="T3" fmla="*/ 27 h 32"/>
                <a:gd name="T4" fmla="*/ 476 w 476"/>
                <a:gd name="T5" fmla="*/ 27 h 32"/>
                <a:gd name="T6" fmla="*/ 0 60000 65536"/>
                <a:gd name="T7" fmla="*/ 0 60000 65536"/>
                <a:gd name="T8" fmla="*/ 0 60000 65536"/>
                <a:gd name="T9" fmla="*/ 0 w 476"/>
                <a:gd name="T10" fmla="*/ 0 h 32"/>
                <a:gd name="T11" fmla="*/ 476 w 47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6" h="32">
                  <a:moveTo>
                    <a:pt x="0" y="0"/>
                  </a:moveTo>
                  <a:cubicBezTo>
                    <a:pt x="111" y="11"/>
                    <a:pt x="223" y="22"/>
                    <a:pt x="302" y="27"/>
                  </a:cubicBezTo>
                  <a:cubicBezTo>
                    <a:pt x="381" y="32"/>
                    <a:pt x="428" y="29"/>
                    <a:pt x="476" y="2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9476" name="Text Box 287"/>
          <p:cNvSpPr txBox="1">
            <a:spLocks noChangeArrowheads="1"/>
          </p:cNvSpPr>
          <p:nvPr/>
        </p:nvSpPr>
        <p:spPr bwMode="auto">
          <a:xfrm>
            <a:off x="4643606" y="5006975"/>
            <a:ext cx="15744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 dirty="0" err="1" smtClean="0">
                <a:latin typeface="Times New Roman" pitchFamily="16" charset="0"/>
              </a:rPr>
              <a:t>stratifications</a:t>
            </a:r>
            <a:endParaRPr lang="it-IT" sz="2000" dirty="0">
              <a:latin typeface="Times New Roman" pitchFamily="16" charset="0"/>
            </a:endParaRPr>
          </a:p>
        </p:txBody>
      </p:sp>
      <p:pic>
        <p:nvPicPr>
          <p:cNvPr id="288" name="Immagine 2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712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1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2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3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4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6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7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8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animBg="1"/>
      <p:bldP spid="82947" grpId="0" animBg="1"/>
      <p:bldP spid="82948" grpId="0" animBg="1"/>
      <p:bldP spid="82949" grpId="0" animBg="1"/>
      <p:bldP spid="82950" grpId="0" animBg="1"/>
      <p:bldP spid="82951" grpId="0" animBg="1"/>
      <p:bldP spid="83218" grpId="0" animBg="1"/>
      <p:bldP spid="83219" grpId="0" animBg="1"/>
      <p:bldP spid="83220" grpId="0" animBg="1"/>
      <p:bldP spid="8322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2706" name="Rectangle 2"/>
          <p:cNvSpPr>
            <a:spLocks/>
          </p:cNvSpPr>
          <p:nvPr/>
        </p:nvSpPr>
        <p:spPr bwMode="auto">
          <a:xfrm>
            <a:off x="0" y="193675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/>
          <a:lstStyle/>
          <a:p>
            <a:pPr marL="39688" algn="ctr"/>
            <a:r>
              <a:rPr lang="en-US" sz="4400" b="1" u="sng" dirty="0" smtClean="0">
                <a:solidFill>
                  <a:srgbClr val="001F67"/>
                </a:solidFill>
                <a:ea typeface="Futura Condensed" charset="0"/>
                <a:cs typeface="Futura Condensed" charset="0"/>
                <a:sym typeface="Futura Condensed" charset="0"/>
              </a:rPr>
              <a:t>Ice drilling model</a:t>
            </a:r>
            <a:endParaRPr lang="en-US" sz="4400" b="1" u="sng" dirty="0">
              <a:solidFill>
                <a:srgbClr val="001F67"/>
              </a:solidFill>
              <a:ea typeface="Futura Condensed" charset="0"/>
              <a:cs typeface="Futura Condensed" charset="0"/>
              <a:sym typeface="Futura Condensed" charset="0"/>
            </a:endParaRPr>
          </a:p>
        </p:txBody>
      </p:sp>
      <p:sp>
        <p:nvSpPr>
          <p:cNvPr id="72707" name="Rectangle 3"/>
          <p:cNvSpPr>
            <a:spLocks/>
          </p:cNvSpPr>
          <p:nvPr/>
        </p:nvSpPr>
        <p:spPr bwMode="auto">
          <a:xfrm>
            <a:off x="1043608" y="3645024"/>
            <a:ext cx="1346200" cy="36933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8" bIns="0">
            <a:spAutoFit/>
          </a:bodyPr>
          <a:lstStyle/>
          <a:p>
            <a:pPr marL="39688" algn="l"/>
            <a:r>
              <a:rPr lang="en-US" sz="2400" dirty="0">
                <a:solidFill>
                  <a:schemeClr val="tx1"/>
                </a:solidFill>
                <a:latin typeface="Futura" charset="0"/>
                <a:ea typeface="Futura" charset="0"/>
                <a:cs typeface="Futura" charset="0"/>
                <a:sym typeface="Futura" charset="0"/>
              </a:rPr>
              <a:t>3 - 4 </a:t>
            </a:r>
            <a:r>
              <a:rPr lang="en-US" sz="2400" dirty="0" err="1" smtClean="0">
                <a:solidFill>
                  <a:schemeClr val="tx1"/>
                </a:solidFill>
                <a:latin typeface="Futura" charset="0"/>
                <a:ea typeface="Futura" charset="0"/>
                <a:cs typeface="Futura" charset="0"/>
                <a:sym typeface="Futura" charset="0"/>
              </a:rPr>
              <a:t>kms</a:t>
            </a:r>
            <a:endParaRPr lang="en-US" sz="2400" dirty="0">
              <a:solidFill>
                <a:schemeClr val="tx1"/>
              </a:solidFill>
              <a:latin typeface="Futura" charset="0"/>
              <a:ea typeface="Futura" charset="0"/>
              <a:cs typeface="Futura" charset="0"/>
              <a:sym typeface="Futura" charset="0"/>
            </a:endParaRPr>
          </a:p>
        </p:txBody>
      </p:sp>
      <p:sp>
        <p:nvSpPr>
          <p:cNvPr id="72708" name="Rectangle 4"/>
          <p:cNvSpPr>
            <a:spLocks/>
          </p:cNvSpPr>
          <p:nvPr/>
        </p:nvSpPr>
        <p:spPr bwMode="auto">
          <a:xfrm>
            <a:off x="827584" y="5805264"/>
            <a:ext cx="4648200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/>
          <a:lstStyle/>
          <a:p>
            <a:pPr marL="39688"/>
            <a:r>
              <a:rPr lang="en-US" sz="2500" b="1" dirty="0" smtClean="0">
                <a:solidFill>
                  <a:srgbClr val="001F67"/>
                </a:solidFill>
                <a:latin typeface="Futura Condensed" charset="0"/>
                <a:ea typeface="Futura Condensed" charset="0"/>
                <a:cs typeface="Futura Condensed" charset="0"/>
                <a:sym typeface="Futura Condensed" charset="0"/>
              </a:rPr>
              <a:t>Rock</a:t>
            </a:r>
            <a:endParaRPr lang="en-US" sz="2500" b="1" dirty="0">
              <a:solidFill>
                <a:srgbClr val="001F67"/>
              </a:solidFill>
              <a:latin typeface="Futura Condensed" charset="0"/>
              <a:ea typeface="Futura Condensed" charset="0"/>
              <a:cs typeface="Futura Condensed" charset="0"/>
              <a:sym typeface="Futura Condensed" charset="0"/>
            </a:endParaRPr>
          </a:p>
        </p:txBody>
      </p:sp>
      <p:sp>
        <p:nvSpPr>
          <p:cNvPr id="72709" name="Rectangle 5"/>
          <p:cNvSpPr>
            <a:spLocks/>
          </p:cNvSpPr>
          <p:nvPr/>
        </p:nvSpPr>
        <p:spPr bwMode="auto">
          <a:xfrm>
            <a:off x="971600" y="3140968"/>
            <a:ext cx="1512169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/>
          <a:lstStyle/>
          <a:p>
            <a:pPr marL="39688"/>
            <a:r>
              <a:rPr lang="en-US" sz="2500" b="1" dirty="0" smtClean="0">
                <a:solidFill>
                  <a:srgbClr val="001F67"/>
                </a:solidFill>
                <a:latin typeface="Futura Condensed" charset="0"/>
                <a:ea typeface="Futura Condensed" charset="0"/>
                <a:cs typeface="Futura Condensed" charset="0"/>
                <a:sym typeface="Futura Condensed" charset="0"/>
              </a:rPr>
              <a:t>Ice</a:t>
            </a:r>
            <a:endParaRPr lang="en-US" sz="2500" b="1" dirty="0">
              <a:solidFill>
                <a:srgbClr val="001F67"/>
              </a:solidFill>
              <a:latin typeface="Futura Condensed" charset="0"/>
              <a:ea typeface="Futura Condensed" charset="0"/>
              <a:cs typeface="Futura Condensed" charset="0"/>
              <a:sym typeface="Futura Condensed" charset="0"/>
            </a:endParaRPr>
          </a:p>
        </p:txBody>
      </p:sp>
      <p:sp>
        <p:nvSpPr>
          <p:cNvPr id="72710" name="Rectangle 6"/>
          <p:cNvSpPr>
            <a:spLocks/>
          </p:cNvSpPr>
          <p:nvPr/>
        </p:nvSpPr>
        <p:spPr bwMode="auto">
          <a:xfrm>
            <a:off x="1979713" y="2060848"/>
            <a:ext cx="2016224" cy="4064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8" bIns="0"/>
          <a:lstStyle/>
          <a:p>
            <a:pPr marL="39688"/>
            <a:r>
              <a:rPr lang="en-US" sz="2500" b="1" dirty="0" smtClean="0">
                <a:solidFill>
                  <a:srgbClr val="001F67"/>
                </a:solidFill>
                <a:latin typeface="Futura Condensed" charset="0"/>
                <a:ea typeface="Futura Condensed" charset="0"/>
                <a:cs typeface="Futura Condensed" charset="0"/>
                <a:sym typeface="Futura Condensed" charset="0"/>
              </a:rPr>
              <a:t>Surface</a:t>
            </a:r>
            <a:endParaRPr lang="en-US" sz="2500" b="1" dirty="0">
              <a:solidFill>
                <a:srgbClr val="001F67"/>
              </a:solidFill>
              <a:latin typeface="Futura Condensed" charset="0"/>
              <a:ea typeface="Futura Condensed" charset="0"/>
              <a:cs typeface="Futura Condensed" charset="0"/>
              <a:sym typeface="Futura Condensed" charset="0"/>
            </a:endParaRPr>
          </a:p>
        </p:txBody>
      </p:sp>
      <p:pic>
        <p:nvPicPr>
          <p:cNvPr id="8" name="Immagin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97249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SCN02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779911" cy="283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Dscn02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187957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p0002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45024"/>
            <a:ext cx="3240360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17032"/>
            <a:ext cx="3888432" cy="2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49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85700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25" y="0"/>
            <a:ext cx="7075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66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DSCN0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7699" name="Picture 3" descr="DSCN0033"/>
          <p:cNvPicPr>
            <a:picLocks noChangeAspect="1" noChangeArrowheads="1"/>
          </p:cNvPicPr>
          <p:nvPr/>
        </p:nvPicPr>
        <p:blipFill>
          <a:blip r:embed="rId4" cstate="print"/>
          <a:srcRect l="21469"/>
          <a:stretch>
            <a:fillRect/>
          </a:stretch>
        </p:blipFill>
        <p:spPr bwMode="auto">
          <a:xfrm>
            <a:off x="5181600" y="0"/>
            <a:ext cx="3962400" cy="6858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3835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39604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548680"/>
            <a:ext cx="3744416" cy="28529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1988840"/>
            <a:ext cx="5436096" cy="40050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5529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 descr="Z:\Varie_ Divulgazione_Sparapani_Ciciotti\Antartide\Foto\Fototeca PNRA\Catabatico_gentili\DSC_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4" y="-10890"/>
            <a:ext cx="916781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7013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GEODETI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6026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89" y="-88669"/>
            <a:ext cx="9403578" cy="6946669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07504" y="188640"/>
            <a:ext cx="8439499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Mappa del Ghiaccio del </a:t>
            </a:r>
            <a:r>
              <a:rPr lang="it-IT" dirty="0"/>
              <a:t>27 Aprile 2015 </a:t>
            </a:r>
            <a:r>
              <a:rPr lang="it-IT" sz="3100" dirty="0"/>
              <a:t>http://wms.met.no/icechart/</a:t>
            </a: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42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933056"/>
            <a:ext cx="3707904" cy="29249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21119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2765425"/>
          </a:xfrm>
          <a:prstGeom prst="rect">
            <a:avLst/>
          </a:prstGeom>
          <a:noFill/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9363"/>
            <a:ext cx="4572000" cy="4338637"/>
          </a:xfrm>
          <a:prstGeom prst="rect">
            <a:avLst/>
          </a:prstGeom>
          <a:noFill/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741738" cy="2441575"/>
          </a:xfrm>
          <a:prstGeom prst="rect">
            <a:avLst/>
          </a:prstGeom>
          <a:noFill/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983038"/>
            <a:ext cx="4114800" cy="2874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883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endParaRPr lang="en-US" smtClean="0"/>
          </a:p>
        </p:txBody>
      </p:sp>
      <p:pic>
        <p:nvPicPr>
          <p:cNvPr id="40963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4572000" cy="35010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268760"/>
            <a:ext cx="4790628" cy="36365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2" descr="a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73016"/>
            <a:ext cx="3945041" cy="2951932"/>
          </a:xfrm>
          <a:prstGeom prst="rect">
            <a:avLst/>
          </a:prstGeom>
          <a:noFill/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6287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DB824C-F8EB-42E0-A56C-5ED552C1B993}" type="slidenum">
              <a:rPr lang="en-US"/>
              <a:pPr>
                <a:defRPr/>
              </a:pPr>
              <a:t>83</a:t>
            </a:fld>
            <a:endParaRPr lang="en-US"/>
          </a:p>
        </p:txBody>
      </p:sp>
      <p:pic>
        <p:nvPicPr>
          <p:cNvPr id="4301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6700" cy="691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205747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026988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egnaposto contenuto 3" descr="Chionodraco hamatus I COPYR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piè di pagina 13"/>
          <p:cNvSpPr txBox="1">
            <a:spLocks/>
          </p:cNvSpPr>
          <p:nvPr/>
        </p:nvSpPr>
        <p:spPr>
          <a:xfrm>
            <a:off x="3059832" y="63093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Chieti, 28/11/2013</a:t>
            </a:r>
            <a:endParaRPr kumimoji="0" lang="it-IT" sz="11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076636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egnaposto contenuto 3" descr="Alcyonium antarcticum II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9023941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egnaposto contenuto 3" descr="Odontaster validus ed Adamussium COPYR cop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36512" y="-27384"/>
            <a:ext cx="9180512" cy="6885384"/>
          </a:xfrm>
        </p:spPr>
      </p:pic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piè di pagina 13"/>
          <p:cNvSpPr txBox="1">
            <a:spLocks/>
          </p:cNvSpPr>
          <p:nvPr/>
        </p:nvSpPr>
        <p:spPr>
          <a:xfrm>
            <a:off x="3059832" y="63093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Chieti, 28/11/2013</a:t>
            </a:r>
            <a:endParaRPr kumimoji="0" lang="it-IT" sz="11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301194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954108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carlo\Documenti\Immagini\foto dargaud\Large\SealsWa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133739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egnaposto piè di pagina 13"/>
          <p:cNvSpPr txBox="1">
            <a:spLocks/>
          </p:cNvSpPr>
          <p:nvPr/>
        </p:nvSpPr>
        <p:spPr>
          <a:xfrm>
            <a:off x="3131840" y="63813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Roma, 17/01/2014</a:t>
            </a:r>
            <a:endParaRPr kumimoji="0" lang="it-IT" sz="11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0715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carlo\Documenti\Immagini\foto dargaud\Large\SealLeopardMou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133739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125565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Istantanea 2008-12-10 02-10-43.tif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64704"/>
            <a:ext cx="6552728" cy="553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0432" y="629973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323528" y="0"/>
            <a:ext cx="8820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u="sng" dirty="0" smtClean="0">
                <a:solidFill>
                  <a:srgbClr val="002060"/>
                </a:solidFill>
              </a:rPr>
              <a:t>Scioglimento del Mare Artico</a:t>
            </a:r>
            <a:endParaRPr lang="en-GB" sz="4400" b="1" u="sng" dirty="0">
              <a:solidFill>
                <a:srgbClr val="00206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60204" y="6492875"/>
            <a:ext cx="2895600" cy="365125"/>
          </a:xfrm>
        </p:spPr>
        <p:txBody>
          <a:bodyPr/>
          <a:lstStyle/>
          <a:p>
            <a:r>
              <a:rPr lang="it-IT" sz="1100" i="1" dirty="0" smtClean="0">
                <a:solidFill>
                  <a:schemeClr val="accent1">
                    <a:lumMod val="75000"/>
                  </a:schemeClr>
                </a:solidFill>
              </a:rPr>
              <a:t>Pisa, 28 Aprile 2015</a:t>
            </a:r>
            <a:endParaRPr lang="it-IT" sz="11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444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050"/>
            <a:ext cx="9613900" cy="697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40342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532324" y="3244334"/>
            <a:ext cx="43817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/>
              <a:t>Pinguinaia</a:t>
            </a:r>
            <a:r>
              <a:rPr lang="en-US" sz="4000" dirty="0" smtClean="0"/>
              <a:t> con </a:t>
            </a:r>
            <a:r>
              <a:rPr lang="en-US" sz="4000" dirty="0" err="1" smtClean="0"/>
              <a:t>skua</a:t>
            </a:r>
            <a:endParaRPr lang="en-US" sz="4000" dirty="0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Immagin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6133739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7901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Immagine 4" descr="Gambale6:2.Artico_Libro_F:01.Cap1_Artico_F:Capitolo1Artico_Figure_F:Fig. 1.2_FloadedManhattan_F:Fig.1.2_FloadedManhatta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456384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6021288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50915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oberto.sparapani\Desktop\raccolta foto per presentazione linda\babybe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84974" cy="6858000"/>
          </a:xfrm>
          <a:prstGeom prst="rect">
            <a:avLst/>
          </a:prstGeom>
          <a:noFill/>
        </p:spPr>
      </p:pic>
      <p:sp>
        <p:nvSpPr>
          <p:cNvPr id="6" name="Fumetto 3 5"/>
          <p:cNvSpPr/>
          <p:nvPr/>
        </p:nvSpPr>
        <p:spPr>
          <a:xfrm>
            <a:off x="2699792" y="404664"/>
            <a:ext cx="1800200" cy="1440160"/>
          </a:xfrm>
          <a:prstGeom prst="wedgeEllipseCallout">
            <a:avLst>
              <a:gd name="adj1" fmla="val 61578"/>
              <a:gd name="adj2" fmla="val 637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Thank</a:t>
            </a:r>
            <a:r>
              <a:rPr lang="it-IT" dirty="0" smtClean="0"/>
              <a:t> </a:t>
            </a:r>
            <a:r>
              <a:rPr lang="it-IT" dirty="0" err="1" smtClean="0"/>
              <a:t>you</a:t>
            </a:r>
            <a:endParaRPr lang="it-IT" dirty="0" smtClean="0"/>
          </a:p>
          <a:p>
            <a:pPr algn="ctr"/>
            <a:r>
              <a:rPr lang="it-IT" dirty="0" smtClean="0"/>
              <a:t>For the</a:t>
            </a:r>
          </a:p>
          <a:p>
            <a:pPr algn="ctr"/>
            <a:r>
              <a:rPr lang="it-IT" dirty="0" err="1" smtClean="0"/>
              <a:t>Attention</a:t>
            </a:r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12" name="Immagin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6165304"/>
            <a:ext cx="683568" cy="53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Pisa, 28 Aprile 2015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5136</TotalTime>
  <Words>1741</Words>
  <Application>Microsoft Office PowerPoint</Application>
  <PresentationFormat>Presentazione su schermo (4:3)</PresentationFormat>
  <Paragraphs>309</Paragraphs>
  <Slides>93</Slides>
  <Notes>41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93</vt:i4>
      </vt:variant>
    </vt:vector>
  </HeadingPairs>
  <TitlesOfParts>
    <vt:vector size="112" baseType="lpstr">
      <vt:lpstr>76London</vt:lpstr>
      <vt:lpstr>Arial</vt:lpstr>
      <vt:lpstr>Calibri</vt:lpstr>
      <vt:lpstr>Comic Sans MS</vt:lpstr>
      <vt:lpstr>Futura</vt:lpstr>
      <vt:lpstr>Futura Condensed</vt:lpstr>
      <vt:lpstr>Liberation Sans</vt:lpstr>
      <vt:lpstr>Lohit Devanagari</vt:lpstr>
      <vt:lpstr>StarSymbol</vt:lpstr>
      <vt:lpstr>Tahoma</vt:lpstr>
      <vt:lpstr>Times New Roman</vt:lpstr>
      <vt:lpstr>Trebuchet MS</vt:lpstr>
      <vt:lpstr>Verdana</vt:lpstr>
      <vt:lpstr>WenQuanYi Zen Hei</vt:lpstr>
      <vt:lpstr>Wingdings</vt:lpstr>
      <vt:lpstr>ヒラギノ角ゴ ProN W6</vt:lpstr>
      <vt:lpstr>Tema di Office</vt:lpstr>
      <vt:lpstr>CorelDRAW!</vt:lpstr>
      <vt:lpstr>Fotografia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Mappa del Ghiaccio del 27 Aprile 2015 http://wms.met.no/icechart/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Stazione Dirigibile Italia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research mandays  </vt:lpstr>
      <vt:lpstr>Presentazione standard di PowerPoint</vt:lpstr>
      <vt:lpstr>Presentazione standard di PowerPoint</vt:lpstr>
      <vt:lpstr> Marine Lab - mandays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vari  tentativi per raggiungere  il Polo Sud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GlacioRADAR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roberto.sparapani</dc:creator>
  <cp:lastModifiedBy>Roberto</cp:lastModifiedBy>
  <cp:revision>439</cp:revision>
  <dcterms:created xsi:type="dcterms:W3CDTF">2011-02-02T17:36:27Z</dcterms:created>
  <dcterms:modified xsi:type="dcterms:W3CDTF">2015-04-27T17:02:25Z</dcterms:modified>
</cp:coreProperties>
</file>