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3" r:id="rId2"/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34F04-D880-44AC-9C3C-B605913DE753}" type="datetimeFigureOut">
              <a:rPr lang="en-US" smtClean="0"/>
              <a:t>3/11/2015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78F6CE-13A1-4C89-9257-BD1E7E27321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49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1pPr>
            <a:lvl2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2pPr>
            <a:lvl3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3pPr>
            <a:lvl4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4pPr>
            <a:lvl5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2252329" indent="-200872" defTabSz="408867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2662620" indent="-200872" defTabSz="408867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3072911" indent="-200872" defTabSz="408867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3483202" indent="-200872" defTabSz="408867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A37F0992-4217-4904-993B-D22E69A4EE11}" type="slidenum">
              <a:rPr lang="en-US" altLang="it-IT" smtClean="0">
                <a:solidFill>
                  <a:srgbClr val="000000"/>
                </a:solidFill>
                <a:latin typeface="Times New Roman" pitchFamily="18" charset="0"/>
              </a:rPr>
              <a:pPr eaLnBrk="1">
                <a:buFont typeface="Times New Roman" pitchFamily="18" charset="0"/>
                <a:buNone/>
              </a:pPr>
              <a:t>13</a:t>
            </a:fld>
            <a:endParaRPr lang="en-US" altLang="it-IT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03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4588" y="693738"/>
            <a:ext cx="4568825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2"/>
          <p:cNvSpPr>
            <a:spLocks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1pPr>
            <a:lvl2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2pPr>
            <a:lvl3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3pPr>
            <a:lvl4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4pPr>
            <a:lvl5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2252329" indent="-200872" defTabSz="408867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2662620" indent="-200872" defTabSz="408867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3072911" indent="-200872" defTabSz="408867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3483202" indent="-200872" defTabSz="408867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4ABB1BAF-2F8E-4A45-A14F-B7437AF2C67D}" type="slidenum">
              <a:rPr lang="en-US" altLang="it-IT" smtClean="0">
                <a:solidFill>
                  <a:srgbClr val="000000"/>
                </a:solidFill>
                <a:latin typeface="Times New Roman" pitchFamily="18" charset="0"/>
              </a:rPr>
              <a:pPr eaLnBrk="1">
                <a:buFont typeface="Times New Roman" pitchFamily="18" charset="0"/>
                <a:buNone/>
              </a:pPr>
              <a:t>16</a:t>
            </a:fld>
            <a:endParaRPr lang="en-US" altLang="it-IT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08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4588" y="693738"/>
            <a:ext cx="4568825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2"/>
          <p:cNvSpPr>
            <a:spLocks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1pPr>
            <a:lvl2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2pPr>
            <a:lvl3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3pPr>
            <a:lvl4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4pPr>
            <a:lvl5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2252329" indent="-200872" defTabSz="408867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2662620" indent="-200872" defTabSz="408867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3072911" indent="-200872" defTabSz="408867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3483202" indent="-200872" defTabSz="408867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AF8B62AC-3F0E-488C-8564-3FD0EEFFCBE9}" type="slidenum">
              <a:rPr lang="en-US" altLang="it-IT" smtClean="0">
                <a:solidFill>
                  <a:srgbClr val="000000"/>
                </a:solidFill>
                <a:latin typeface="Times New Roman" pitchFamily="18" charset="0"/>
              </a:rPr>
              <a:pPr eaLnBrk="1">
                <a:buFont typeface="Times New Roman" pitchFamily="18" charset="0"/>
                <a:buNone/>
              </a:pPr>
              <a:t>17</a:t>
            </a:fld>
            <a:endParaRPr lang="en-US" altLang="it-IT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710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4588" y="693738"/>
            <a:ext cx="4568825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2"/>
          <p:cNvSpPr>
            <a:spLocks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1pPr>
            <a:lvl2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2pPr>
            <a:lvl3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3pPr>
            <a:lvl4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4pPr>
            <a:lvl5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2252329" indent="-200872" defTabSz="408867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2662620" indent="-200872" defTabSz="408867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3072911" indent="-200872" defTabSz="408867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3483202" indent="-200872" defTabSz="408867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5E81B568-C1B3-4942-A46F-A6C4C9D4635A}" type="slidenum">
              <a:rPr lang="en-US" altLang="it-IT" smtClean="0">
                <a:solidFill>
                  <a:srgbClr val="000000"/>
                </a:solidFill>
                <a:latin typeface="Times New Roman" pitchFamily="18" charset="0"/>
              </a:rPr>
              <a:pPr eaLnBrk="1">
                <a:buFont typeface="Times New Roman" pitchFamily="18" charset="0"/>
                <a:buNone/>
              </a:pPr>
              <a:t>18</a:t>
            </a:fld>
            <a:endParaRPr lang="en-US" altLang="it-IT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813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4588" y="693738"/>
            <a:ext cx="4568825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2"/>
          <p:cNvSpPr>
            <a:spLocks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1pPr>
            <a:lvl2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2pPr>
            <a:lvl3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3pPr>
            <a:lvl4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4pPr>
            <a:lvl5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2252329" indent="-200872" defTabSz="408867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2662620" indent="-200872" defTabSz="408867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3072911" indent="-200872" defTabSz="408867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3483202" indent="-200872" defTabSz="408867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27E164B1-7723-4C09-A569-1C2E68BE7977}" type="slidenum">
              <a:rPr lang="en-US" altLang="it-IT" smtClean="0">
                <a:solidFill>
                  <a:srgbClr val="000000"/>
                </a:solidFill>
                <a:latin typeface="Times New Roman" pitchFamily="18" charset="0"/>
              </a:rPr>
              <a:pPr eaLnBrk="1">
                <a:buFont typeface="Times New Roman" pitchFamily="18" charset="0"/>
                <a:buNone/>
              </a:pPr>
              <a:t>19</a:t>
            </a:fld>
            <a:endParaRPr lang="en-US" altLang="it-IT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15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4588" y="693738"/>
            <a:ext cx="4568825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2"/>
          <p:cNvSpPr>
            <a:spLocks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1pPr>
            <a:lvl2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2pPr>
            <a:lvl3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3pPr>
            <a:lvl4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4pPr>
            <a:lvl5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2252329" indent="-200872" defTabSz="408867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2662620" indent="-200872" defTabSz="408867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3072911" indent="-200872" defTabSz="408867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3483202" indent="-200872" defTabSz="408867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9FC8786A-FCAB-4050-9874-14C2BA17104B}" type="slidenum">
              <a:rPr lang="en-US" altLang="it-IT" smtClean="0">
                <a:solidFill>
                  <a:srgbClr val="000000"/>
                </a:solidFill>
                <a:latin typeface="Times New Roman" pitchFamily="18" charset="0"/>
              </a:rPr>
              <a:pPr eaLnBrk="1">
                <a:buFont typeface="Times New Roman" pitchFamily="18" charset="0"/>
                <a:buNone/>
              </a:pPr>
              <a:t>20</a:t>
            </a:fld>
            <a:endParaRPr lang="en-US" altLang="it-IT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17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4588" y="693738"/>
            <a:ext cx="4568825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2"/>
          <p:cNvSpPr>
            <a:spLocks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1pPr>
            <a:lvl2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2pPr>
            <a:lvl3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3pPr>
            <a:lvl4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4pPr>
            <a:lvl5pPr defTabSz="408867"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2252329" indent="-200872" defTabSz="408867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2662620" indent="-200872" defTabSz="408867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3072911" indent="-200872" defTabSz="408867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3483202" indent="-200872" defTabSz="408867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5D6CE473-C0EC-4FA3-ADC6-AF85B08636B1}" type="slidenum">
              <a:rPr lang="en-US" altLang="it-IT" smtClean="0">
                <a:solidFill>
                  <a:srgbClr val="000000"/>
                </a:solidFill>
                <a:latin typeface="Times New Roman" pitchFamily="18" charset="0"/>
              </a:rPr>
              <a:pPr eaLnBrk="1">
                <a:buFont typeface="Times New Roman" pitchFamily="18" charset="0"/>
                <a:buNone/>
              </a:pPr>
              <a:t>21</a:t>
            </a:fld>
            <a:endParaRPr lang="en-US" altLang="it-IT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20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4588" y="693738"/>
            <a:ext cx="4568825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4" name="Rectangle 2"/>
          <p:cNvSpPr>
            <a:spLocks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69DB-592E-4E0C-994F-813C25255D2F}" type="datetimeFigureOut">
              <a:rPr lang="en-US" smtClean="0"/>
              <a:t>3/11/2015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A8A26-2B9A-4928-86D1-EAC7744D3B5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30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69DB-592E-4E0C-994F-813C25255D2F}" type="datetimeFigureOut">
              <a:rPr lang="en-US" smtClean="0"/>
              <a:t>3/11/2015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A8A26-2B9A-4928-86D1-EAC7744D3B5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26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69DB-592E-4E0C-994F-813C25255D2F}" type="datetimeFigureOut">
              <a:rPr lang="en-US" smtClean="0"/>
              <a:t>3/11/2015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A8A26-2B9A-4928-86D1-EAC7744D3B5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64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69DB-592E-4E0C-994F-813C25255D2F}" type="datetimeFigureOut">
              <a:rPr lang="en-US" smtClean="0"/>
              <a:t>3/11/2015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A8A26-2B9A-4928-86D1-EAC7744D3B5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2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69DB-592E-4E0C-994F-813C25255D2F}" type="datetimeFigureOut">
              <a:rPr lang="en-US" smtClean="0"/>
              <a:t>3/11/2015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A8A26-2B9A-4928-86D1-EAC7744D3B5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7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69DB-592E-4E0C-994F-813C25255D2F}" type="datetimeFigureOut">
              <a:rPr lang="en-US" smtClean="0"/>
              <a:t>3/11/2015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A8A26-2B9A-4928-86D1-EAC7744D3B5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25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69DB-592E-4E0C-994F-813C25255D2F}" type="datetimeFigureOut">
              <a:rPr lang="en-US" smtClean="0"/>
              <a:t>3/11/2015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A8A26-2B9A-4928-86D1-EAC7744D3B5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277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69DB-592E-4E0C-994F-813C25255D2F}" type="datetimeFigureOut">
              <a:rPr lang="en-US" smtClean="0"/>
              <a:t>3/11/2015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A8A26-2B9A-4928-86D1-EAC7744D3B5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37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69DB-592E-4E0C-994F-813C25255D2F}" type="datetimeFigureOut">
              <a:rPr lang="en-US" smtClean="0"/>
              <a:t>3/11/2015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A8A26-2B9A-4928-86D1-EAC7744D3B5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0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69DB-592E-4E0C-994F-813C25255D2F}" type="datetimeFigureOut">
              <a:rPr lang="en-US" smtClean="0"/>
              <a:t>3/11/2015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A8A26-2B9A-4928-86D1-EAC7744D3B5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54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F69DB-592E-4E0C-994F-813C25255D2F}" type="datetimeFigureOut">
              <a:rPr lang="en-US" smtClean="0"/>
              <a:t>3/11/2015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A8A26-2B9A-4928-86D1-EAC7744D3B5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78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F69DB-592E-4E0C-994F-813C25255D2F}" type="datetimeFigureOut">
              <a:rPr lang="en-US" smtClean="0"/>
              <a:t>3/11/2015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A8A26-2B9A-4928-86D1-EAC7744D3B5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31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1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12" Type="http://schemas.openxmlformats.org/officeDocument/2006/relationships/image" Target="../media/image20.emf"/><Relationship Id="rId17" Type="http://schemas.openxmlformats.org/officeDocument/2006/relationships/image" Target="../media/image25.emf"/><Relationship Id="rId2" Type="http://schemas.openxmlformats.org/officeDocument/2006/relationships/image" Target="../media/image10.emf"/><Relationship Id="rId16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image" Target="../media/image13.emf"/><Relationship Id="rId15" Type="http://schemas.openxmlformats.org/officeDocument/2006/relationships/image" Target="../media/image23.emf"/><Relationship Id="rId10" Type="http://schemas.openxmlformats.org/officeDocument/2006/relationships/image" Target="../media/image18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Relationship Id="rId14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image" Target="../media/image37.emf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12" Type="http://schemas.openxmlformats.org/officeDocument/2006/relationships/image" Target="../media/image36.emf"/><Relationship Id="rId17" Type="http://schemas.openxmlformats.org/officeDocument/2006/relationships/image" Target="../media/image41.emf"/><Relationship Id="rId2" Type="http://schemas.openxmlformats.org/officeDocument/2006/relationships/image" Target="../media/image26.emf"/><Relationship Id="rId16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11" Type="http://schemas.openxmlformats.org/officeDocument/2006/relationships/image" Target="../media/image35.emf"/><Relationship Id="rId5" Type="http://schemas.openxmlformats.org/officeDocument/2006/relationships/image" Target="../media/image29.emf"/><Relationship Id="rId15" Type="http://schemas.openxmlformats.org/officeDocument/2006/relationships/image" Target="../media/image39.emf"/><Relationship Id="rId10" Type="http://schemas.openxmlformats.org/officeDocument/2006/relationships/image" Target="../media/image34.emf"/><Relationship Id="rId4" Type="http://schemas.openxmlformats.org/officeDocument/2006/relationships/image" Target="../media/image28.emf"/><Relationship Id="rId9" Type="http://schemas.openxmlformats.org/officeDocument/2006/relationships/image" Target="../media/image33.emf"/><Relationship Id="rId14" Type="http://schemas.openxmlformats.org/officeDocument/2006/relationships/image" Target="../media/image38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cta-observatory.org/sites/default/files/Cta_logo_blue_rg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7372"/>
            <a:ext cx="1428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fe.infn.it/cabeo_school/2012/loghi/logo_INF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5" y="82327"/>
            <a:ext cx="1876425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971598" y="2060848"/>
            <a:ext cx="69915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smtClean="0">
                <a:latin typeface="Comic Sans MS" panose="030F0702030302020204" pitchFamily="66" charset="0"/>
              </a:rPr>
              <a:t>Status of the INFN Camera</a:t>
            </a:r>
            <a:endParaRPr lang="it-IT" sz="2400" dirty="0" smtClean="0">
              <a:latin typeface="Comic Sans MS" panose="030F0702030302020204" pitchFamily="66" charset="0"/>
            </a:endParaRPr>
          </a:p>
          <a:p>
            <a:pPr algn="ctr"/>
            <a:endParaRPr lang="it-IT" sz="2400" dirty="0" smtClean="0">
              <a:latin typeface="Comic Sans MS" panose="030F0702030302020204" pitchFamily="66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354895" y="4941168"/>
            <a:ext cx="4224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F. Giordano</a:t>
            </a:r>
          </a:p>
          <a:p>
            <a:pPr algn="ctr"/>
            <a:r>
              <a:rPr lang="en-US" dirty="0" smtClean="0">
                <a:latin typeface="Comic Sans MS" panose="030F0702030302020204" pitchFamily="66" charset="0"/>
              </a:rPr>
              <a:t>INFN - Bari</a:t>
            </a:r>
          </a:p>
          <a:p>
            <a:pPr algn="ctr"/>
            <a:r>
              <a:rPr lang="en-US" dirty="0" smtClean="0">
                <a:latin typeface="Comic Sans MS" panose="030F0702030302020204" pitchFamily="66" charset="0"/>
              </a:rPr>
              <a:t>For the CTA-INFN Team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8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Bari - CTA F2F </a:t>
            </a:r>
            <a:r>
              <a:rPr lang="en-US" dirty="0" err="1" smtClean="0"/>
              <a:t>Meeing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SITAEL 11 </a:t>
            </a:r>
            <a:r>
              <a:rPr lang="en-US" dirty="0" err="1" smtClean="0"/>
              <a:t>Marzo</a:t>
            </a:r>
            <a:r>
              <a:rPr lang="en-US" dirty="0" smtClean="0"/>
              <a:t>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94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972" y="595973"/>
            <a:ext cx="5514057" cy="566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ttore 2 2"/>
          <p:cNvCxnSpPr/>
          <p:nvPr/>
        </p:nvCxnSpPr>
        <p:spPr>
          <a:xfrm>
            <a:off x="1286326" y="3357023"/>
            <a:ext cx="857069" cy="14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484" name="CasellaDiTesto 3"/>
          <p:cNvSpPr txBox="1">
            <a:spLocks noChangeArrowheads="1"/>
          </p:cNvSpPr>
          <p:nvPr/>
        </p:nvSpPr>
        <p:spPr bwMode="auto">
          <a:xfrm>
            <a:off x="72023" y="1928993"/>
            <a:ext cx="1928768" cy="64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it-IT" altLang="en-US"/>
              <a:t>Connettori sensori e posizione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357698" y="3142531"/>
            <a:ext cx="2222448" cy="369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30" tIns="45715" rIns="91430" bIns="45715">
            <a:spAutoFit/>
          </a:bodyPr>
          <a:lstStyle/>
          <a:p>
            <a:pPr>
              <a:defRPr/>
            </a:pPr>
            <a:r>
              <a:rPr lang="it-IT" dirty="0"/>
              <a:t>Nuova scheda sensori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2286001" y="2785524"/>
            <a:ext cx="429255" cy="114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6286140" y="2785524"/>
            <a:ext cx="429255" cy="114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Rettangolo 9"/>
          <p:cNvSpPr/>
          <p:nvPr/>
        </p:nvSpPr>
        <p:spPr>
          <a:xfrm rot="5400000">
            <a:off x="4357508" y="713656"/>
            <a:ext cx="428985" cy="11437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Rettangolo 10"/>
          <p:cNvSpPr/>
          <p:nvPr/>
        </p:nvSpPr>
        <p:spPr>
          <a:xfrm rot="5400000">
            <a:off x="4357508" y="4928648"/>
            <a:ext cx="428985" cy="11437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0490" name="CasellaDiTesto 13"/>
          <p:cNvSpPr txBox="1">
            <a:spLocks noChangeArrowheads="1"/>
          </p:cNvSpPr>
          <p:nvPr/>
        </p:nvSpPr>
        <p:spPr bwMode="auto">
          <a:xfrm>
            <a:off x="142605" y="3069114"/>
            <a:ext cx="1928767" cy="64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it-IT" altLang="en-US"/>
              <a:t>Migliore posizione?</a:t>
            </a:r>
          </a:p>
        </p:txBody>
      </p:sp>
      <p:sp>
        <p:nvSpPr>
          <p:cNvPr id="20491" name="CasellaDiTesto 14"/>
          <p:cNvSpPr txBox="1">
            <a:spLocks noChangeArrowheads="1"/>
          </p:cNvSpPr>
          <p:nvPr/>
        </p:nvSpPr>
        <p:spPr bwMode="auto">
          <a:xfrm>
            <a:off x="429255" y="214494"/>
            <a:ext cx="2843002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 altLang="en-US"/>
              <a:t>Scheda HV/sensori vista TOP</a:t>
            </a:r>
          </a:p>
        </p:txBody>
      </p:sp>
    </p:spTree>
    <p:extLst>
      <p:ext uri="{BB962C8B-B14F-4D97-AF65-F5344CB8AC3E}">
        <p14:creationId xmlns:p14="http://schemas.microsoft.com/office/powerpoint/2010/main" val="257466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asellaDiTesto 1"/>
          <p:cNvSpPr txBox="1">
            <a:spLocks noChangeArrowheads="1"/>
          </p:cNvSpPr>
          <p:nvPr/>
        </p:nvSpPr>
        <p:spPr bwMode="auto">
          <a:xfrm>
            <a:off x="429256" y="214494"/>
            <a:ext cx="3308001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 altLang="en-US"/>
              <a:t>Scheda HV/sensori vista BOTTOM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089" y="519677"/>
            <a:ext cx="5277822" cy="5818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ttore 2 3"/>
          <p:cNvCxnSpPr/>
          <p:nvPr/>
        </p:nvCxnSpPr>
        <p:spPr>
          <a:xfrm>
            <a:off x="1714141" y="3357023"/>
            <a:ext cx="857070" cy="14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509" name="CasellaDiTesto 4"/>
          <p:cNvSpPr txBox="1">
            <a:spLocks noChangeArrowheads="1"/>
          </p:cNvSpPr>
          <p:nvPr/>
        </p:nvSpPr>
        <p:spPr bwMode="auto">
          <a:xfrm>
            <a:off x="429255" y="3071993"/>
            <a:ext cx="1284885" cy="64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it-IT" altLang="en-US"/>
              <a:t>Scelta connettori</a:t>
            </a:r>
          </a:p>
        </p:txBody>
      </p:sp>
    </p:spTree>
    <p:extLst>
      <p:ext uri="{BB962C8B-B14F-4D97-AF65-F5344CB8AC3E}">
        <p14:creationId xmlns:p14="http://schemas.microsoft.com/office/powerpoint/2010/main" val="425975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492" y="571501"/>
            <a:ext cx="3483017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CasellaDiTesto 3"/>
          <p:cNvSpPr txBox="1">
            <a:spLocks noChangeArrowheads="1"/>
          </p:cNvSpPr>
          <p:nvPr/>
        </p:nvSpPr>
        <p:spPr bwMode="auto">
          <a:xfrm>
            <a:off x="429256" y="214494"/>
            <a:ext cx="1616384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 altLang="en-US"/>
              <a:t>Scheda laterale</a:t>
            </a:r>
          </a:p>
        </p:txBody>
      </p:sp>
      <p:sp>
        <p:nvSpPr>
          <p:cNvPr id="22532" name="CasellaDiTesto 4"/>
          <p:cNvSpPr txBox="1">
            <a:spLocks noChangeArrowheads="1"/>
          </p:cNvSpPr>
          <p:nvPr/>
        </p:nvSpPr>
        <p:spPr bwMode="auto">
          <a:xfrm>
            <a:off x="357232" y="1786478"/>
            <a:ext cx="1786163" cy="12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it-IT" altLang="en-US"/>
              <a:t>Posizione preamplificatori</a:t>
            </a:r>
          </a:p>
          <a:p>
            <a:r>
              <a:rPr lang="it-IT" altLang="en-US"/>
              <a:t>Da spostare più in alto?</a:t>
            </a:r>
          </a:p>
        </p:txBody>
      </p:sp>
      <p:cxnSp>
        <p:nvCxnSpPr>
          <p:cNvPr id="6" name="Connettore 2 5"/>
          <p:cNvCxnSpPr/>
          <p:nvPr/>
        </p:nvCxnSpPr>
        <p:spPr>
          <a:xfrm>
            <a:off x="1499513" y="1999531"/>
            <a:ext cx="1715580" cy="287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Freccia in giù 7"/>
          <p:cNvSpPr/>
          <p:nvPr/>
        </p:nvSpPr>
        <p:spPr>
          <a:xfrm flipV="1">
            <a:off x="4072163" y="1357493"/>
            <a:ext cx="857069" cy="428985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4929233" y="3000016"/>
            <a:ext cx="714465" cy="785992"/>
          </a:xfrm>
          <a:prstGeom prst="ellipse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6000930" y="3000015"/>
            <a:ext cx="1786163" cy="6463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it-IT" dirty="0"/>
              <a:t>Memoria di configurazione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929093" y="4286970"/>
            <a:ext cx="1786163" cy="369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it-IT" dirty="0"/>
              <a:t>FPGA più piccola</a:t>
            </a:r>
            <a:endParaRPr lang="it-IT" dirty="0"/>
          </a:p>
        </p:txBody>
      </p:sp>
      <p:sp>
        <p:nvSpPr>
          <p:cNvPr id="12" name="Ovale 11"/>
          <p:cNvSpPr/>
          <p:nvPr/>
        </p:nvSpPr>
        <p:spPr>
          <a:xfrm>
            <a:off x="3428280" y="3715470"/>
            <a:ext cx="1858185" cy="1500008"/>
          </a:xfrm>
          <a:prstGeom prst="ellipse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2643233" y="6417499"/>
            <a:ext cx="3785512" cy="369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it-IT" dirty="0"/>
              <a:t>Logica di trigger su </a:t>
            </a:r>
            <a:r>
              <a:rPr lang="it-IT" dirty="0" err="1"/>
              <a:t>backplane</a:t>
            </a:r>
            <a:endParaRPr lang="it-IT" dirty="0"/>
          </a:p>
        </p:txBody>
      </p:sp>
      <p:sp>
        <p:nvSpPr>
          <p:cNvPr id="15" name="Ovale 14"/>
          <p:cNvSpPr/>
          <p:nvPr/>
        </p:nvSpPr>
        <p:spPr>
          <a:xfrm>
            <a:off x="3572325" y="5572486"/>
            <a:ext cx="1856745" cy="785992"/>
          </a:xfrm>
          <a:prstGeom prst="ellipse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294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455184" y="447700"/>
            <a:ext cx="7644488" cy="503841"/>
          </a:xfrm>
          <a:prstGeom prst="rect">
            <a:avLst/>
          </a:prstGeom>
          <a:noFill/>
          <a:ln w="720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4199" tIns="73414" rIns="114199" bIns="73414"/>
          <a:lstStyle>
            <a:lvl1pPr eaLnBrk="0">
              <a:spcBef>
                <a:spcPct val="20000"/>
              </a:spcBef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500">
                <a:solidFill>
                  <a:schemeClr val="tx1"/>
                </a:solidFill>
                <a:latin typeface="Calibri" pitchFamily="34" charset="0"/>
              </a:defRPr>
            </a:lvl1pPr>
            <a:lvl2pPr marL="817563" indent="-314325" eaLnBrk="0">
              <a:spcBef>
                <a:spcPct val="20000"/>
              </a:spcBef>
              <a:buFont typeface="Arial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100">
                <a:solidFill>
                  <a:schemeClr val="tx1"/>
                </a:solidFill>
                <a:latin typeface="Calibri" pitchFamily="34" charset="0"/>
              </a:defRPr>
            </a:lvl2pPr>
            <a:lvl3pPr marL="1258888" indent="-250825" eaLnBrk="0">
              <a:spcBef>
                <a:spcPct val="20000"/>
              </a:spcBef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63713" indent="-250825" eaLnBrk="0">
              <a:spcBef>
                <a:spcPct val="20000"/>
              </a:spcBef>
              <a:buFont typeface="Arial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4pPr>
            <a:lvl5pPr marL="2266950" indent="-250825" eaLnBrk="0">
              <a:spcBef>
                <a:spcPct val="20000"/>
              </a:spcBef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5pPr>
            <a:lvl6pPr marL="2724150" indent="-250825" defTabSz="4524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6pPr>
            <a:lvl7pPr marL="3181350" indent="-250825" defTabSz="4524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7pPr>
            <a:lvl8pPr marL="3638550" indent="-250825" defTabSz="4524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8pPr>
            <a:lvl9pPr marL="4095750" indent="-250825" defTabSz="4524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>
              <a:spcBef>
                <a:spcPct val="0"/>
              </a:spcBef>
              <a:buSzTx/>
              <a:buFont typeface="Times New Roman" pitchFamily="18" charset="0"/>
              <a:buNone/>
            </a:pPr>
            <a:r>
              <a:rPr lang="en-US" altLang="it-IT" sz="2200" b="1">
                <a:solidFill>
                  <a:srgbClr val="000080"/>
                </a:solidFill>
                <a:latin typeface="Arial" pitchFamily="34" charset="0"/>
              </a:rPr>
              <a:t>Camera INFN – definizione della dissipazione termica</a:t>
            </a:r>
          </a:p>
        </p:txBody>
      </p:sp>
      <p:pic>
        <p:nvPicPr>
          <p:cNvPr id="23555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953" y="1128604"/>
            <a:ext cx="6160821" cy="570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098148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345"/>
            <a:ext cx="4461086" cy="441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702" y="682345"/>
            <a:ext cx="4504298" cy="44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CasellaDiTesto 6"/>
          <p:cNvSpPr txBox="1">
            <a:spLocks noChangeArrowheads="1"/>
          </p:cNvSpPr>
          <p:nvPr/>
        </p:nvSpPr>
        <p:spPr bwMode="auto">
          <a:xfrm>
            <a:off x="2602901" y="4918931"/>
            <a:ext cx="5061478" cy="1745749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it-IT" altLang="en-US">
                <a:solidFill>
                  <a:schemeClr val="bg1"/>
                </a:solidFill>
              </a:rPr>
              <a:t>CONTACT BEETWEEN COVER &amp; COMPONENTS </a:t>
            </a:r>
          </a:p>
          <a:p>
            <a:r>
              <a:rPr lang="it-IT" altLang="en-US">
                <a:solidFill>
                  <a:schemeClr val="bg1"/>
                </a:solidFill>
              </a:rPr>
              <a:t>THERMAL GREASE (i.e. PARKER CHOMERICS) </a:t>
            </a:r>
          </a:p>
          <a:p>
            <a:r>
              <a:rPr lang="it-IT" altLang="en-US">
                <a:solidFill>
                  <a:schemeClr val="bg1"/>
                </a:solidFill>
              </a:rPr>
              <a:t>                                   GEL 30G h=3.5 W/m∙k</a:t>
            </a:r>
          </a:p>
          <a:p>
            <a:r>
              <a:rPr lang="it-IT" altLang="en-US">
                <a:solidFill>
                  <a:schemeClr val="bg1"/>
                </a:solidFill>
              </a:rPr>
              <a:t>                                   GEL 652  h=3.0 W/m∙k</a:t>
            </a:r>
          </a:p>
          <a:p>
            <a:r>
              <a:rPr lang="it-IT" altLang="en-US">
                <a:solidFill>
                  <a:schemeClr val="bg1"/>
                </a:solidFill>
              </a:rPr>
              <a:t>THERMAL PAD         (i.e. PARKER CHOMERICS)</a:t>
            </a:r>
          </a:p>
          <a:p>
            <a:r>
              <a:rPr lang="it-IT" altLang="en-US">
                <a:solidFill>
                  <a:schemeClr val="bg1"/>
                </a:solidFill>
              </a:rPr>
              <a:t>                                   THERM-A-GAP 976</a:t>
            </a:r>
            <a:r>
              <a:rPr lang="it-IT" altLang="en-US" b="1">
                <a:solidFill>
                  <a:schemeClr val="bg1"/>
                </a:solidFill>
              </a:rPr>
              <a:t> </a:t>
            </a:r>
            <a:r>
              <a:rPr lang="it-IT" altLang="en-US">
                <a:solidFill>
                  <a:schemeClr val="bg1"/>
                </a:solidFill>
              </a:rPr>
              <a:t>h=6.5 W/m∙k</a:t>
            </a:r>
          </a:p>
        </p:txBody>
      </p:sp>
      <p:cxnSp>
        <p:nvCxnSpPr>
          <p:cNvPr id="9" name="Connettore 2 8"/>
          <p:cNvCxnSpPr/>
          <p:nvPr/>
        </p:nvCxnSpPr>
        <p:spPr>
          <a:xfrm flipH="1">
            <a:off x="1737188" y="2386768"/>
            <a:ext cx="4289671" cy="1037914"/>
          </a:xfrm>
          <a:prstGeom prst="straightConnector1">
            <a:avLst/>
          </a:prstGeom>
          <a:ln w="19050" cmpd="sng">
            <a:solidFill>
              <a:srgbClr val="FFFF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H="1">
            <a:off x="2473260" y="2480340"/>
            <a:ext cx="4669951" cy="924189"/>
          </a:xfrm>
          <a:prstGeom prst="straightConnector1">
            <a:avLst/>
          </a:prstGeom>
          <a:ln w="19050" cmpd="sng">
            <a:solidFill>
              <a:srgbClr val="FFFF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H="1">
            <a:off x="3441245" y="2712106"/>
            <a:ext cx="4201803" cy="581577"/>
          </a:xfrm>
          <a:prstGeom prst="straightConnector1">
            <a:avLst/>
          </a:prstGeom>
          <a:ln w="19050" cmpd="sng">
            <a:solidFill>
              <a:srgbClr val="FFFF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16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74" y="421788"/>
            <a:ext cx="3593931" cy="552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605" y="421788"/>
            <a:ext cx="5191395" cy="552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CasellaDiTesto 5"/>
          <p:cNvSpPr txBox="1">
            <a:spLocks noChangeArrowheads="1"/>
          </p:cNvSpPr>
          <p:nvPr/>
        </p:nvSpPr>
        <p:spPr bwMode="auto">
          <a:xfrm>
            <a:off x="4573441" y="4416529"/>
            <a:ext cx="1584565" cy="63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it-IT" altLang="en-US"/>
              <a:t>31 °C</a:t>
            </a:r>
          </a:p>
          <a:p>
            <a:r>
              <a:rPr lang="it-IT" altLang="en-US"/>
              <a:t>(2 l/min; 18 °C)</a:t>
            </a:r>
          </a:p>
        </p:txBody>
      </p:sp>
      <p:sp>
        <p:nvSpPr>
          <p:cNvPr id="31749" name="CasellaDiTesto 6"/>
          <p:cNvSpPr txBox="1">
            <a:spLocks noChangeArrowheads="1"/>
          </p:cNvSpPr>
          <p:nvPr/>
        </p:nvSpPr>
        <p:spPr bwMode="auto">
          <a:xfrm>
            <a:off x="7643047" y="1960663"/>
            <a:ext cx="1307566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it-IT" altLang="en-US"/>
              <a:t>T</a:t>
            </a:r>
            <a:r>
              <a:rPr lang="it-IT" altLang="en-US" baseline="-25000"/>
              <a:t>max</a:t>
            </a:r>
            <a:r>
              <a:rPr lang="it-IT" altLang="en-US"/>
              <a:t>=31.7 °C</a:t>
            </a:r>
          </a:p>
        </p:txBody>
      </p:sp>
    </p:spTree>
    <p:extLst>
      <p:ext uri="{BB962C8B-B14F-4D97-AF65-F5344CB8AC3E}">
        <p14:creationId xmlns:p14="http://schemas.microsoft.com/office/powerpoint/2010/main" val="34519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/>
          <p:cNvSpPr txBox="1">
            <a:spLocks noChangeArrowheads="1"/>
          </p:cNvSpPr>
          <p:nvPr/>
        </p:nvSpPr>
        <p:spPr bwMode="auto">
          <a:xfrm>
            <a:off x="455184" y="447700"/>
            <a:ext cx="7644488" cy="503841"/>
          </a:xfrm>
          <a:prstGeom prst="rect">
            <a:avLst/>
          </a:prstGeom>
          <a:noFill/>
          <a:ln w="720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4199" tIns="73414" rIns="114199" bIns="73414"/>
          <a:lstStyle>
            <a:lvl1pPr eaLnBrk="0">
              <a:spcBef>
                <a:spcPct val="20000"/>
              </a:spcBef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500">
                <a:solidFill>
                  <a:schemeClr val="tx1"/>
                </a:solidFill>
                <a:latin typeface="Calibri" pitchFamily="34" charset="0"/>
              </a:defRPr>
            </a:lvl1pPr>
            <a:lvl2pPr marL="817563" indent="-314325" eaLnBrk="0">
              <a:spcBef>
                <a:spcPct val="20000"/>
              </a:spcBef>
              <a:buFont typeface="Arial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100">
                <a:solidFill>
                  <a:schemeClr val="tx1"/>
                </a:solidFill>
                <a:latin typeface="Calibri" pitchFamily="34" charset="0"/>
              </a:defRPr>
            </a:lvl2pPr>
            <a:lvl3pPr marL="1258888" indent="-250825" eaLnBrk="0">
              <a:spcBef>
                <a:spcPct val="20000"/>
              </a:spcBef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63713" indent="-250825" eaLnBrk="0">
              <a:spcBef>
                <a:spcPct val="20000"/>
              </a:spcBef>
              <a:buFont typeface="Arial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4pPr>
            <a:lvl5pPr marL="2266950" indent="-250825" eaLnBrk="0">
              <a:spcBef>
                <a:spcPct val="20000"/>
              </a:spcBef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5pPr>
            <a:lvl6pPr marL="2724150" indent="-250825" defTabSz="4524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6pPr>
            <a:lvl7pPr marL="3181350" indent="-250825" defTabSz="4524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7pPr>
            <a:lvl8pPr marL="3638550" indent="-250825" defTabSz="4524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8pPr>
            <a:lvl9pPr marL="4095750" indent="-250825" defTabSz="4524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>
              <a:spcBef>
                <a:spcPct val="0"/>
              </a:spcBef>
              <a:buSzTx/>
              <a:buFont typeface="Times New Roman" pitchFamily="18" charset="0"/>
              <a:buNone/>
            </a:pPr>
            <a:r>
              <a:rPr lang="en-US" altLang="it-IT" sz="2200" b="1">
                <a:solidFill>
                  <a:srgbClr val="000080"/>
                </a:solidFill>
                <a:latin typeface="Arial" pitchFamily="34" charset="0"/>
              </a:rPr>
              <a:t>Camera INFN – vista anteriore</a:t>
            </a:r>
          </a:p>
        </p:txBody>
      </p:sp>
      <p:pic>
        <p:nvPicPr>
          <p:cNvPr id="32771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116" y="1143000"/>
            <a:ext cx="5501093" cy="553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770598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/>
          <p:cNvSpPr txBox="1">
            <a:spLocks noChangeArrowheads="1"/>
          </p:cNvSpPr>
          <p:nvPr/>
        </p:nvSpPr>
        <p:spPr bwMode="auto">
          <a:xfrm>
            <a:off x="455184" y="447700"/>
            <a:ext cx="7644488" cy="503841"/>
          </a:xfrm>
          <a:prstGeom prst="rect">
            <a:avLst/>
          </a:prstGeom>
          <a:noFill/>
          <a:ln w="720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4199" tIns="73414" rIns="114199" bIns="73414"/>
          <a:lstStyle>
            <a:lvl1pPr eaLnBrk="0">
              <a:spcBef>
                <a:spcPct val="20000"/>
              </a:spcBef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500">
                <a:solidFill>
                  <a:schemeClr val="tx1"/>
                </a:solidFill>
                <a:latin typeface="Calibri" pitchFamily="34" charset="0"/>
              </a:defRPr>
            </a:lvl1pPr>
            <a:lvl2pPr marL="817563" indent="-314325" eaLnBrk="0">
              <a:spcBef>
                <a:spcPct val="20000"/>
              </a:spcBef>
              <a:buFont typeface="Arial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100">
                <a:solidFill>
                  <a:schemeClr val="tx1"/>
                </a:solidFill>
                <a:latin typeface="Calibri" pitchFamily="34" charset="0"/>
              </a:defRPr>
            </a:lvl2pPr>
            <a:lvl3pPr marL="1258888" indent="-250825" eaLnBrk="0">
              <a:spcBef>
                <a:spcPct val="20000"/>
              </a:spcBef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63713" indent="-250825" eaLnBrk="0">
              <a:spcBef>
                <a:spcPct val="20000"/>
              </a:spcBef>
              <a:buFont typeface="Arial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4pPr>
            <a:lvl5pPr marL="2266950" indent="-250825" eaLnBrk="0">
              <a:spcBef>
                <a:spcPct val="20000"/>
              </a:spcBef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5pPr>
            <a:lvl6pPr marL="2724150" indent="-250825" defTabSz="4524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6pPr>
            <a:lvl7pPr marL="3181350" indent="-250825" defTabSz="4524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7pPr>
            <a:lvl8pPr marL="3638550" indent="-250825" defTabSz="4524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8pPr>
            <a:lvl9pPr marL="4095750" indent="-250825" defTabSz="4524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>
              <a:spcBef>
                <a:spcPct val="0"/>
              </a:spcBef>
              <a:buSzTx/>
              <a:buFont typeface="Times New Roman" pitchFamily="18" charset="0"/>
              <a:buNone/>
            </a:pPr>
            <a:r>
              <a:rPr lang="en-US" altLang="it-IT" sz="2200" b="1">
                <a:solidFill>
                  <a:srgbClr val="000080"/>
                </a:solidFill>
                <a:latin typeface="Arial" pitchFamily="34" charset="0"/>
              </a:rPr>
              <a:t>Camera INFN – vista posteriore</a:t>
            </a:r>
          </a:p>
        </p:txBody>
      </p:sp>
      <p:pic>
        <p:nvPicPr>
          <p:cNvPr id="33795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936" y="1143000"/>
            <a:ext cx="5395940" cy="559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664107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455184" y="447700"/>
            <a:ext cx="7644488" cy="503841"/>
          </a:xfrm>
          <a:prstGeom prst="rect">
            <a:avLst/>
          </a:prstGeom>
          <a:noFill/>
          <a:ln w="720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4199" tIns="73414" rIns="114199" bIns="73414"/>
          <a:lstStyle>
            <a:lvl1pPr eaLnBrk="0">
              <a:spcBef>
                <a:spcPct val="20000"/>
              </a:spcBef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500">
                <a:solidFill>
                  <a:schemeClr val="tx1"/>
                </a:solidFill>
                <a:latin typeface="Calibri" pitchFamily="34" charset="0"/>
              </a:defRPr>
            </a:lvl1pPr>
            <a:lvl2pPr marL="817563" indent="-314325" eaLnBrk="0">
              <a:spcBef>
                <a:spcPct val="20000"/>
              </a:spcBef>
              <a:buFont typeface="Arial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100">
                <a:solidFill>
                  <a:schemeClr val="tx1"/>
                </a:solidFill>
                <a:latin typeface="Calibri" pitchFamily="34" charset="0"/>
              </a:defRPr>
            </a:lvl2pPr>
            <a:lvl3pPr marL="1258888" indent="-250825" eaLnBrk="0">
              <a:spcBef>
                <a:spcPct val="20000"/>
              </a:spcBef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63713" indent="-250825" eaLnBrk="0">
              <a:spcBef>
                <a:spcPct val="20000"/>
              </a:spcBef>
              <a:buFont typeface="Arial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4pPr>
            <a:lvl5pPr marL="2266950" indent="-250825" eaLnBrk="0">
              <a:spcBef>
                <a:spcPct val="20000"/>
              </a:spcBef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5pPr>
            <a:lvl6pPr marL="2724150" indent="-250825" defTabSz="4524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6pPr>
            <a:lvl7pPr marL="3181350" indent="-250825" defTabSz="4524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7pPr>
            <a:lvl8pPr marL="3638550" indent="-250825" defTabSz="4524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8pPr>
            <a:lvl9pPr marL="4095750" indent="-250825" defTabSz="4524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>
              <a:spcBef>
                <a:spcPct val="0"/>
              </a:spcBef>
              <a:buSzTx/>
              <a:buFont typeface="Times New Roman" pitchFamily="18" charset="0"/>
              <a:buNone/>
            </a:pPr>
            <a:r>
              <a:rPr lang="en-US" altLang="it-IT" sz="2200" b="1">
                <a:solidFill>
                  <a:srgbClr val="000080"/>
                </a:solidFill>
                <a:latin typeface="Arial" pitchFamily="34" charset="0"/>
              </a:rPr>
              <a:t>Camera INFN – modulo singolo</a:t>
            </a:r>
          </a:p>
        </p:txBody>
      </p:sp>
      <p:pic>
        <p:nvPicPr>
          <p:cNvPr id="34819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73" y="1456821"/>
            <a:ext cx="7625762" cy="489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592766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/>
          <p:cNvSpPr txBox="1">
            <a:spLocks noChangeArrowheads="1"/>
          </p:cNvSpPr>
          <p:nvPr/>
        </p:nvSpPr>
        <p:spPr bwMode="auto">
          <a:xfrm>
            <a:off x="455184" y="447700"/>
            <a:ext cx="7644488" cy="503841"/>
          </a:xfrm>
          <a:prstGeom prst="rect">
            <a:avLst/>
          </a:prstGeom>
          <a:noFill/>
          <a:ln w="720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4199" tIns="73414" rIns="114199" bIns="73414"/>
          <a:lstStyle>
            <a:lvl1pPr eaLnBrk="0">
              <a:spcBef>
                <a:spcPct val="20000"/>
              </a:spcBef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500">
                <a:solidFill>
                  <a:schemeClr val="tx1"/>
                </a:solidFill>
                <a:latin typeface="Calibri" pitchFamily="34" charset="0"/>
              </a:defRPr>
            </a:lvl1pPr>
            <a:lvl2pPr marL="817563" indent="-314325" eaLnBrk="0">
              <a:spcBef>
                <a:spcPct val="20000"/>
              </a:spcBef>
              <a:buFont typeface="Arial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100">
                <a:solidFill>
                  <a:schemeClr val="tx1"/>
                </a:solidFill>
                <a:latin typeface="Calibri" pitchFamily="34" charset="0"/>
              </a:defRPr>
            </a:lvl2pPr>
            <a:lvl3pPr marL="1258888" indent="-250825" eaLnBrk="0">
              <a:spcBef>
                <a:spcPct val="20000"/>
              </a:spcBef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63713" indent="-250825" eaLnBrk="0">
              <a:spcBef>
                <a:spcPct val="20000"/>
              </a:spcBef>
              <a:buFont typeface="Arial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4pPr>
            <a:lvl5pPr marL="2266950" indent="-250825" eaLnBrk="0">
              <a:spcBef>
                <a:spcPct val="20000"/>
              </a:spcBef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5pPr>
            <a:lvl6pPr marL="2724150" indent="-250825" defTabSz="4524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6pPr>
            <a:lvl7pPr marL="3181350" indent="-250825" defTabSz="4524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7pPr>
            <a:lvl8pPr marL="3638550" indent="-250825" defTabSz="4524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8pPr>
            <a:lvl9pPr marL="4095750" indent="-250825" defTabSz="4524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>
              <a:spcBef>
                <a:spcPct val="0"/>
              </a:spcBef>
              <a:buSzTx/>
              <a:buFont typeface="Times New Roman" pitchFamily="18" charset="0"/>
              <a:buNone/>
            </a:pPr>
            <a:r>
              <a:rPr lang="en-US" altLang="it-IT" sz="2200" b="1">
                <a:solidFill>
                  <a:srgbClr val="000080"/>
                </a:solidFill>
                <a:latin typeface="Arial" pitchFamily="34" charset="0"/>
              </a:rPr>
              <a:t>Camera INFN – modulo singolo (senza parete)</a:t>
            </a:r>
          </a:p>
        </p:txBody>
      </p:sp>
      <p:pic>
        <p:nvPicPr>
          <p:cNvPr id="35843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231" y="1143000"/>
            <a:ext cx="6745644" cy="559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913684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48237" y="1284941"/>
            <a:ext cx="76097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err="1" smtClean="0"/>
              <a:t>SiPM</a:t>
            </a:r>
            <a:r>
              <a:rPr lang="it-IT" dirty="0" smtClean="0"/>
              <a:t> Matrix 3x3 mm</a:t>
            </a:r>
            <a:r>
              <a:rPr lang="it-IT" baseline="30000" dirty="0" smtClean="0"/>
              <a:t>2</a:t>
            </a:r>
            <a:r>
              <a:rPr lang="it-IT" dirty="0" smtClean="0"/>
              <a:t>, </a:t>
            </a:r>
            <a:r>
              <a:rPr lang="it-IT" dirty="0" err="1" smtClean="0"/>
              <a:t>cell</a:t>
            </a:r>
            <a:r>
              <a:rPr lang="it-IT" dirty="0" smtClean="0"/>
              <a:t> 40 </a:t>
            </a:r>
            <a:r>
              <a:rPr lang="it-IT" dirty="0" smtClean="0">
                <a:latin typeface="Symbol" charset="2"/>
                <a:cs typeface="Symbol" charset="2"/>
              </a:rPr>
              <a:t>m</a:t>
            </a:r>
            <a:r>
              <a:rPr lang="it-IT" dirty="0" smtClean="0">
                <a:cs typeface="Symbol" charset="2"/>
              </a:rPr>
              <a:t>m, 16 </a:t>
            </a:r>
            <a:r>
              <a:rPr lang="it-IT" dirty="0" err="1" smtClean="0">
                <a:cs typeface="Symbol" charset="2"/>
              </a:rPr>
              <a:t>channels</a:t>
            </a:r>
            <a:r>
              <a:rPr lang="it-IT" dirty="0" smtClean="0">
                <a:cs typeface="Symbol" charset="2"/>
              </a:rPr>
              <a:t>;</a:t>
            </a:r>
          </a:p>
          <a:p>
            <a:pPr marL="285750" indent="-285750">
              <a:buFont typeface="Arial"/>
              <a:buChar char="•"/>
            </a:pPr>
            <a:r>
              <a:rPr lang="it-IT" dirty="0" smtClean="0">
                <a:cs typeface="Symbol" charset="2"/>
              </a:rPr>
              <a:t>AD8000 OPA </a:t>
            </a:r>
            <a:r>
              <a:rPr lang="it-IT" dirty="0" err="1" smtClean="0">
                <a:cs typeface="Symbol" charset="2"/>
              </a:rPr>
              <a:t>based</a:t>
            </a:r>
            <a:r>
              <a:rPr lang="it-IT" dirty="0" smtClean="0">
                <a:cs typeface="Symbol" charset="2"/>
              </a:rPr>
              <a:t> </a:t>
            </a:r>
            <a:r>
              <a:rPr lang="it-IT" dirty="0" err="1" smtClean="0">
                <a:cs typeface="Symbol" charset="2"/>
              </a:rPr>
              <a:t>electronics</a:t>
            </a:r>
            <a:r>
              <a:rPr lang="it-IT" dirty="0" smtClean="0">
                <a:cs typeface="Symbol" charset="2"/>
              </a:rPr>
              <a:t>;</a:t>
            </a:r>
          </a:p>
          <a:p>
            <a:pPr marL="285750" indent="-285750">
              <a:buFont typeface="Arial"/>
              <a:buChar char="•"/>
            </a:pPr>
            <a:r>
              <a:rPr lang="it-IT" dirty="0" smtClean="0">
                <a:cs typeface="Symbol" charset="2"/>
              </a:rPr>
              <a:t>Laser (380 nm) </a:t>
            </a:r>
            <a:r>
              <a:rPr lang="it-IT" dirty="0" err="1" smtClean="0">
                <a:cs typeface="Symbol" charset="2"/>
              </a:rPr>
              <a:t>controlled</a:t>
            </a:r>
            <a:r>
              <a:rPr lang="it-IT" dirty="0" smtClean="0">
                <a:cs typeface="Symbol" charset="2"/>
              </a:rPr>
              <a:t> by a </a:t>
            </a:r>
            <a:r>
              <a:rPr lang="it-IT" dirty="0" err="1" smtClean="0">
                <a:cs typeface="Symbol" charset="2"/>
              </a:rPr>
              <a:t>picosecond</a:t>
            </a:r>
            <a:r>
              <a:rPr lang="it-IT" dirty="0" smtClean="0">
                <a:cs typeface="Symbol" charset="2"/>
              </a:rPr>
              <a:t> </a:t>
            </a:r>
            <a:r>
              <a:rPr lang="it-IT" dirty="0" err="1" smtClean="0">
                <a:cs typeface="Symbol" charset="2"/>
              </a:rPr>
              <a:t>pulsed</a:t>
            </a:r>
            <a:r>
              <a:rPr lang="it-IT" dirty="0" smtClean="0">
                <a:cs typeface="Symbol" charset="2"/>
              </a:rPr>
              <a:t> driver (PDL 800-B);</a:t>
            </a:r>
          </a:p>
          <a:p>
            <a:pPr marL="285750" indent="-285750">
              <a:buFont typeface="Arial"/>
              <a:buChar char="•"/>
            </a:pPr>
            <a:r>
              <a:rPr lang="it-IT" dirty="0" err="1" smtClean="0"/>
              <a:t>Peltier</a:t>
            </a:r>
            <a:r>
              <a:rPr lang="it-IT" dirty="0" smtClean="0"/>
              <a:t> </a:t>
            </a:r>
            <a:r>
              <a:rPr lang="it-IT" dirty="0" err="1" smtClean="0"/>
              <a:t>cell</a:t>
            </a:r>
            <a:r>
              <a:rPr lang="it-IT" dirty="0" smtClean="0"/>
              <a:t> for temperature control;</a:t>
            </a:r>
          </a:p>
          <a:p>
            <a:pPr marL="285750" indent="-285750">
              <a:buFont typeface="Arial"/>
              <a:buChar char="•"/>
            </a:pPr>
            <a:r>
              <a:rPr lang="it-IT" dirty="0" err="1" smtClean="0"/>
              <a:t>Waveform</a:t>
            </a:r>
            <a:r>
              <a:rPr lang="it-IT" dirty="0" smtClean="0"/>
              <a:t> generator </a:t>
            </a:r>
            <a:r>
              <a:rPr lang="it-IT" dirty="0" err="1" smtClean="0"/>
              <a:t>LeCroy</a:t>
            </a:r>
            <a:r>
              <a:rPr lang="it-IT" dirty="0" smtClean="0"/>
              <a:t> </a:t>
            </a:r>
            <a:r>
              <a:rPr lang="it-IT" dirty="0" err="1" smtClean="0"/>
              <a:t>ArbStudio</a:t>
            </a:r>
            <a:r>
              <a:rPr lang="it-IT" dirty="0" smtClean="0"/>
              <a:t>;</a:t>
            </a:r>
          </a:p>
          <a:p>
            <a:pPr marL="285750" indent="-285750">
              <a:buFont typeface="Arial"/>
              <a:buChar char="•"/>
            </a:pPr>
            <a:r>
              <a:rPr lang="it-IT" dirty="0" err="1" smtClean="0"/>
              <a:t>Keithley</a:t>
            </a:r>
            <a:r>
              <a:rPr lang="it-IT" dirty="0" smtClean="0"/>
              <a:t> 2400 source </a:t>
            </a:r>
            <a:r>
              <a:rPr lang="it-IT" dirty="0" err="1" smtClean="0"/>
              <a:t>meter</a:t>
            </a:r>
            <a:r>
              <a:rPr lang="it-IT" dirty="0" smtClean="0"/>
              <a:t>;</a:t>
            </a:r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Tektronix TDS5104b </a:t>
            </a:r>
            <a:r>
              <a:rPr lang="it-IT" dirty="0" err="1" smtClean="0"/>
              <a:t>Oscilloscope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359087" y="33869"/>
            <a:ext cx="8463180" cy="863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SETUP 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822" y="3853746"/>
            <a:ext cx="3346237" cy="251830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617" y="3850735"/>
            <a:ext cx="29083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3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ChangeArrowheads="1"/>
          </p:cNvSpPr>
          <p:nvPr/>
        </p:nvSpPr>
        <p:spPr bwMode="auto">
          <a:xfrm>
            <a:off x="455184" y="447700"/>
            <a:ext cx="7644488" cy="503841"/>
          </a:xfrm>
          <a:prstGeom prst="rect">
            <a:avLst/>
          </a:prstGeom>
          <a:noFill/>
          <a:ln w="720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4199" tIns="73414" rIns="114199" bIns="73414"/>
          <a:lstStyle>
            <a:lvl1pPr eaLnBrk="0">
              <a:spcBef>
                <a:spcPct val="20000"/>
              </a:spcBef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500">
                <a:solidFill>
                  <a:schemeClr val="tx1"/>
                </a:solidFill>
                <a:latin typeface="Calibri" pitchFamily="34" charset="0"/>
              </a:defRPr>
            </a:lvl1pPr>
            <a:lvl2pPr marL="817563" indent="-314325" eaLnBrk="0">
              <a:spcBef>
                <a:spcPct val="20000"/>
              </a:spcBef>
              <a:buFont typeface="Arial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100">
                <a:solidFill>
                  <a:schemeClr val="tx1"/>
                </a:solidFill>
                <a:latin typeface="Calibri" pitchFamily="34" charset="0"/>
              </a:defRPr>
            </a:lvl2pPr>
            <a:lvl3pPr marL="1258888" indent="-250825" eaLnBrk="0">
              <a:spcBef>
                <a:spcPct val="20000"/>
              </a:spcBef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63713" indent="-250825" eaLnBrk="0">
              <a:spcBef>
                <a:spcPct val="20000"/>
              </a:spcBef>
              <a:buFont typeface="Arial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4pPr>
            <a:lvl5pPr marL="2266950" indent="-250825" eaLnBrk="0">
              <a:spcBef>
                <a:spcPct val="20000"/>
              </a:spcBef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5pPr>
            <a:lvl6pPr marL="2724150" indent="-250825" defTabSz="4524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6pPr>
            <a:lvl7pPr marL="3181350" indent="-250825" defTabSz="4524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7pPr>
            <a:lvl8pPr marL="3638550" indent="-250825" defTabSz="4524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8pPr>
            <a:lvl9pPr marL="4095750" indent="-250825" defTabSz="4524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>
              <a:spcBef>
                <a:spcPct val="0"/>
              </a:spcBef>
              <a:buSzTx/>
              <a:buFont typeface="Times New Roman" pitchFamily="18" charset="0"/>
              <a:buNone/>
            </a:pPr>
            <a:r>
              <a:rPr lang="en-US" altLang="it-IT" sz="2200" b="1">
                <a:solidFill>
                  <a:srgbClr val="000080"/>
                </a:solidFill>
                <a:latin typeface="Arial" pitchFamily="34" charset="0"/>
              </a:rPr>
              <a:t>Camera INFN – modulo singolo (senza scheda)</a:t>
            </a:r>
          </a:p>
        </p:txBody>
      </p:sp>
      <p:pic>
        <p:nvPicPr>
          <p:cNvPr id="36867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69" y="1209219"/>
            <a:ext cx="7560941" cy="541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309113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/>
          <p:cNvSpPr txBox="1">
            <a:spLocks noChangeArrowheads="1"/>
          </p:cNvSpPr>
          <p:nvPr/>
        </p:nvSpPr>
        <p:spPr bwMode="auto">
          <a:xfrm>
            <a:off x="455184" y="447700"/>
            <a:ext cx="7644488" cy="503841"/>
          </a:xfrm>
          <a:prstGeom prst="rect">
            <a:avLst/>
          </a:prstGeom>
          <a:noFill/>
          <a:ln w="720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4199" tIns="73414" rIns="114199" bIns="73414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2509838" indent="-223838" defTabSz="452438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2967038" indent="-223838" defTabSz="452438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3424238" indent="-223838" defTabSz="452438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3881438" indent="-223838" defTabSz="452438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eaLnBrk="1"/>
            <a:r>
              <a:rPr lang="en-US" altLang="it-IT" sz="2200" b="1">
                <a:solidFill>
                  <a:srgbClr val="000080"/>
                </a:solidFill>
              </a:rPr>
              <a:t>Camera INFN</a:t>
            </a:r>
          </a:p>
        </p:txBody>
      </p:sp>
      <p:sp>
        <p:nvSpPr>
          <p:cNvPr id="5" name="Segnaposto contenuto 3"/>
          <p:cNvSpPr txBox="1">
            <a:spLocks/>
          </p:cNvSpPr>
          <p:nvPr/>
        </p:nvSpPr>
        <p:spPr>
          <a:xfrm>
            <a:off x="414851" y="1451064"/>
            <a:ext cx="7880723" cy="4524495"/>
          </a:xfrm>
          <a:prstGeom prst="rect">
            <a:avLst/>
          </a:prstGeom>
        </p:spPr>
        <p:txBody>
          <a:bodyPr lIns="82936" tIns="41469" rIns="82936" bIns="41469"/>
          <a:lstStyle>
            <a:lvl1pPr marL="339725" indent="-339725" algn="l" defTabSz="454025" rtl="0" eaLnBrk="0" fontAlgn="base" hangingPunct="0">
              <a:lnSpc>
                <a:spcPct val="10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DejaVu Sans"/>
                <a:cs typeface="+mn-cs"/>
              </a:defRPr>
            </a:lvl1pPr>
            <a:lvl2pPr marL="739775" indent="-282575" algn="l" defTabSz="454025" rtl="0" eaLnBrk="0" fontAlgn="base" hangingPunct="0">
              <a:lnSpc>
                <a:spcPct val="104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DejaVu Sans"/>
                <a:cs typeface="+mn-cs"/>
              </a:defRPr>
            </a:lvl2pPr>
            <a:lvl3pPr marL="1139825" indent="-225425" algn="l" defTabSz="454025" rtl="0" eaLnBrk="0" fontAlgn="base" hangingPunct="0">
              <a:lnSpc>
                <a:spcPct val="104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DejaVu Sans"/>
                <a:cs typeface="+mn-cs"/>
              </a:defRPr>
            </a:lvl3pPr>
            <a:lvl4pPr marL="1597025" indent="-225425" algn="l" defTabSz="454025" rtl="0" eaLnBrk="0" fontAlgn="base" hangingPunct="0">
              <a:lnSpc>
                <a:spcPct val="104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DejaVu Sans"/>
                <a:cs typeface="+mn-cs"/>
              </a:defRPr>
            </a:lvl4pPr>
            <a:lvl5pPr marL="2054225" indent="-225425" algn="l" defTabSz="454025" rtl="0" eaLnBrk="0" fontAlgn="base" hangingPunct="0">
              <a:lnSpc>
                <a:spcPct val="10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DejaVu Sans"/>
                <a:cs typeface="+mn-cs"/>
              </a:defRPr>
            </a:lvl5pPr>
            <a:lvl6pPr marL="2512777" indent="-228435" algn="l" defTabSz="456868" rtl="0" fontAlgn="base" hangingPunct="0">
              <a:lnSpc>
                <a:spcPct val="10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69644" indent="-228435" algn="l" defTabSz="456868" rtl="0" fontAlgn="base" hangingPunct="0">
              <a:lnSpc>
                <a:spcPct val="10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6515" indent="-228435" algn="l" defTabSz="456868" rtl="0" fontAlgn="base" hangingPunct="0">
              <a:lnSpc>
                <a:spcPct val="10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3381" indent="-228435" algn="l" defTabSz="456868" rtl="0" fontAlgn="base" hangingPunct="0">
              <a:lnSpc>
                <a:spcPct val="10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it-IT" kern="0" dirty="0" smtClean="0"/>
              <a:t>Passi successivi:</a:t>
            </a:r>
          </a:p>
          <a:p>
            <a:pPr>
              <a:defRPr/>
            </a:pPr>
            <a:r>
              <a:rPr lang="it-IT" kern="0" dirty="0" smtClean="0"/>
              <a:t>Definizione degli ultimi dettagli (riduzione dello spazio tra i moduli da 5 a 2.5 mm)</a:t>
            </a:r>
          </a:p>
          <a:p>
            <a:pPr>
              <a:defRPr/>
            </a:pPr>
            <a:r>
              <a:rPr lang="it-IT" kern="0" dirty="0" smtClean="0"/>
              <a:t>Realizzazione del primo prototipo (basso costo e limitato tempo per la realizzazione)</a:t>
            </a:r>
          </a:p>
          <a:p>
            <a:pPr>
              <a:defRPr/>
            </a:pPr>
            <a:endParaRPr lang="it-IT" kern="0" dirty="0"/>
          </a:p>
        </p:txBody>
      </p:sp>
    </p:spTree>
    <p:extLst>
      <p:ext uri="{BB962C8B-B14F-4D97-AF65-F5344CB8AC3E}">
        <p14:creationId xmlns:p14="http://schemas.microsoft.com/office/powerpoint/2010/main" val="3675836023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828821" y="2120540"/>
            <a:ext cx="3224595" cy="2604915"/>
          </a:xfrm>
          <a:prstGeom prst="rect">
            <a:avLst/>
          </a:prstGeom>
        </p:spPr>
      </p:pic>
      <p:pic>
        <p:nvPicPr>
          <p:cNvPr id="5" name="Immagine 4" descr="impulsato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10700"/>
            <a:ext cx="5448453" cy="3224594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59087" y="33869"/>
            <a:ext cx="8463180" cy="863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GAIN OF 16 CHANNELS </a:t>
            </a:r>
            <a:endParaRPr lang="it-IT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15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8" y="773270"/>
            <a:ext cx="4274945" cy="291373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358" y="826192"/>
            <a:ext cx="4094040" cy="286080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26" y="3828129"/>
            <a:ext cx="4151467" cy="284357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304533" y="4052241"/>
            <a:ext cx="4596130" cy="261946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just"/>
            <a:endParaRPr lang="it-IT" dirty="0"/>
          </a:p>
          <a:p>
            <a:pPr marL="285750" indent="-285750" algn="just">
              <a:buFont typeface="Arial"/>
              <a:buChar char="•"/>
            </a:pPr>
            <a:r>
              <a:rPr lang="it-IT" dirty="0" smtClean="0"/>
              <a:t>Look for the minimum of </a:t>
            </a:r>
            <a:r>
              <a:rPr lang="it-IT" dirty="0" err="1" smtClean="0"/>
              <a:t>each</a:t>
            </a:r>
            <a:r>
              <a:rPr lang="it-IT" dirty="0" smtClean="0"/>
              <a:t> </a:t>
            </a:r>
            <a:r>
              <a:rPr lang="it-IT" dirty="0" err="1" smtClean="0"/>
              <a:t>acquired</a:t>
            </a:r>
            <a:r>
              <a:rPr lang="it-IT" dirty="0" smtClean="0"/>
              <a:t> </a:t>
            </a:r>
            <a:endParaRPr lang="it-IT" dirty="0"/>
          </a:p>
          <a:p>
            <a:pPr algn="just"/>
            <a:r>
              <a:rPr lang="it-IT" dirty="0"/>
              <a:t> </a:t>
            </a:r>
            <a:r>
              <a:rPr lang="it-IT" dirty="0" smtClean="0"/>
              <a:t>   </a:t>
            </a:r>
            <a:r>
              <a:rPr lang="it-IT" dirty="0" err="1" smtClean="0"/>
              <a:t>waveform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a </a:t>
            </a:r>
            <a:r>
              <a:rPr lang="it-IT" dirty="0" err="1" smtClean="0"/>
              <a:t>fixed</a:t>
            </a:r>
            <a:r>
              <a:rPr lang="it-IT" dirty="0" smtClean="0"/>
              <a:t> time (</a:t>
            </a:r>
            <a:r>
              <a:rPr lang="it-IT" dirty="0" err="1" smtClean="0"/>
              <a:t>mean</a:t>
            </a:r>
            <a:r>
              <a:rPr lang="it-IT" dirty="0" smtClean="0"/>
              <a:t> of the </a:t>
            </a:r>
          </a:p>
          <a:p>
            <a:pPr algn="just"/>
            <a:r>
              <a:rPr lang="it-IT" dirty="0"/>
              <a:t> </a:t>
            </a:r>
            <a:r>
              <a:rPr lang="it-IT" dirty="0" smtClean="0"/>
              <a:t>   </a:t>
            </a:r>
            <a:r>
              <a:rPr lang="it-IT" dirty="0" err="1" smtClean="0"/>
              <a:t>distribution</a:t>
            </a:r>
            <a:r>
              <a:rPr lang="it-IT" dirty="0" smtClean="0"/>
              <a:t> of </a:t>
            </a:r>
            <a:r>
              <a:rPr lang="it-IT" dirty="0" err="1" smtClean="0"/>
              <a:t>times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which</a:t>
            </a:r>
            <a:r>
              <a:rPr lang="it-IT" dirty="0" smtClean="0"/>
              <a:t> minima </a:t>
            </a:r>
          </a:p>
          <a:p>
            <a:pPr algn="just"/>
            <a:r>
              <a:rPr lang="it-IT" dirty="0"/>
              <a:t> </a:t>
            </a:r>
            <a:r>
              <a:rPr lang="it-IT" dirty="0" smtClean="0"/>
              <a:t>   are </a:t>
            </a:r>
            <a:r>
              <a:rPr lang="it-IT" dirty="0" err="1" smtClean="0"/>
              <a:t>detected</a:t>
            </a:r>
            <a:r>
              <a:rPr lang="it-IT" dirty="0" smtClean="0"/>
              <a:t>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9140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720791"/>
              </p:ext>
            </p:extLst>
          </p:nvPr>
        </p:nvGraphicFramePr>
        <p:xfrm>
          <a:off x="211676" y="793852"/>
          <a:ext cx="8714032" cy="5698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508"/>
                <a:gridCol w="2178508"/>
                <a:gridCol w="2178508"/>
                <a:gridCol w="2178508"/>
              </a:tblGrid>
              <a:tr h="1424524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16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13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2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4524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12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7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9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6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4524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11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4524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8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15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5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14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Immagine 4" descr="Multigaus_CH1_30V.pdf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199" y="3755098"/>
            <a:ext cx="2000881" cy="1342935"/>
          </a:xfrm>
          <a:prstGeom prst="rect">
            <a:avLst/>
          </a:prstGeom>
        </p:spPr>
      </p:pic>
      <p:pic>
        <p:nvPicPr>
          <p:cNvPr id="6" name="Immagine 5" descr="Multigaus_CH3_30V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68" y="886417"/>
            <a:ext cx="2000881" cy="1260999"/>
          </a:xfrm>
          <a:prstGeom prst="rect">
            <a:avLst/>
          </a:prstGeom>
        </p:spPr>
      </p:pic>
      <p:pic>
        <p:nvPicPr>
          <p:cNvPr id="7" name="Immagine 6" descr="Multigaus_CH4_30V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01" y="3771582"/>
            <a:ext cx="2000881" cy="1260999"/>
          </a:xfrm>
          <a:prstGeom prst="rect">
            <a:avLst/>
          </a:prstGeom>
        </p:spPr>
      </p:pic>
      <p:pic>
        <p:nvPicPr>
          <p:cNvPr id="8" name="Immagine 7" descr="Multigaus_CH5_30V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25" y="5176929"/>
            <a:ext cx="2000881" cy="1260999"/>
          </a:xfrm>
          <a:prstGeom prst="rect">
            <a:avLst/>
          </a:prstGeom>
        </p:spPr>
      </p:pic>
      <p:pic>
        <p:nvPicPr>
          <p:cNvPr id="9" name="Immagine 8" descr="Multigaus_CH8_30V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79" y="5158255"/>
            <a:ext cx="2000881" cy="1260999"/>
          </a:xfrm>
          <a:prstGeom prst="rect">
            <a:avLst/>
          </a:prstGeom>
        </p:spPr>
      </p:pic>
      <p:pic>
        <p:nvPicPr>
          <p:cNvPr id="10" name="Immagine 9" descr="Multigaus_CH9_30V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24" y="2310439"/>
            <a:ext cx="2000881" cy="1260999"/>
          </a:xfrm>
          <a:prstGeom prst="rect">
            <a:avLst/>
          </a:prstGeom>
        </p:spPr>
      </p:pic>
      <p:pic>
        <p:nvPicPr>
          <p:cNvPr id="11" name="Immagine 10" descr="Multigaus_CH10_30V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717" y="3771582"/>
            <a:ext cx="2000881" cy="1260999"/>
          </a:xfrm>
          <a:prstGeom prst="rect">
            <a:avLst/>
          </a:prstGeom>
        </p:spPr>
      </p:pic>
      <p:pic>
        <p:nvPicPr>
          <p:cNvPr id="12" name="Immagine 11" descr="Multigaus_CH11_30V.pd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67" y="3771581"/>
            <a:ext cx="2000881" cy="1260999"/>
          </a:xfrm>
          <a:prstGeom prst="rect">
            <a:avLst/>
          </a:prstGeom>
        </p:spPr>
      </p:pic>
      <p:pic>
        <p:nvPicPr>
          <p:cNvPr id="13" name="Immagine 12" descr="Multigaus_CH12_30V.pd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78" y="2328887"/>
            <a:ext cx="2000881" cy="1260999"/>
          </a:xfrm>
          <a:prstGeom prst="rect">
            <a:avLst/>
          </a:prstGeom>
        </p:spPr>
      </p:pic>
      <p:pic>
        <p:nvPicPr>
          <p:cNvPr id="14" name="Immagine 13" descr="Multigaus_CH13_30V.pd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23" y="887764"/>
            <a:ext cx="2000881" cy="1260999"/>
          </a:xfrm>
          <a:prstGeom prst="rect">
            <a:avLst/>
          </a:prstGeom>
        </p:spPr>
      </p:pic>
      <p:pic>
        <p:nvPicPr>
          <p:cNvPr id="15" name="Immagine 14" descr="Multigaus_CH15_30V.pd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66" y="5176930"/>
            <a:ext cx="2000881" cy="1260999"/>
          </a:xfrm>
          <a:prstGeom prst="rect">
            <a:avLst/>
          </a:prstGeom>
        </p:spPr>
      </p:pic>
      <p:pic>
        <p:nvPicPr>
          <p:cNvPr id="16" name="Immagine 15" descr="hist_CH16_30V_cp.pd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77" y="886418"/>
            <a:ext cx="2000881" cy="1260998"/>
          </a:xfrm>
          <a:prstGeom prst="rect">
            <a:avLst/>
          </a:prstGeom>
        </p:spPr>
      </p:pic>
      <p:pic>
        <p:nvPicPr>
          <p:cNvPr id="17" name="Immagine 16" descr="hist_CH7_30V_cp.pd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68" y="2328888"/>
            <a:ext cx="2000881" cy="1260999"/>
          </a:xfrm>
          <a:prstGeom prst="rect">
            <a:avLst/>
          </a:prstGeom>
        </p:spPr>
      </p:pic>
      <p:pic>
        <p:nvPicPr>
          <p:cNvPr id="18" name="Immagine 17" descr="hist_CH2_30V_cp.pd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385" y="887765"/>
            <a:ext cx="2000881" cy="1260999"/>
          </a:xfrm>
          <a:prstGeom prst="rect">
            <a:avLst/>
          </a:prstGeom>
        </p:spPr>
      </p:pic>
      <p:pic>
        <p:nvPicPr>
          <p:cNvPr id="19" name="Immagine 18" descr="hist_CH6_30V_cp.pd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386" y="2328887"/>
            <a:ext cx="2000881" cy="1260999"/>
          </a:xfrm>
          <a:prstGeom prst="rect">
            <a:avLst/>
          </a:prstGeom>
        </p:spPr>
      </p:pic>
      <p:pic>
        <p:nvPicPr>
          <p:cNvPr id="20" name="Immagine 19" descr="hist_CH14_30V_cp.pdf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387" y="5199186"/>
            <a:ext cx="2000881" cy="126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718173"/>
              </p:ext>
            </p:extLst>
          </p:nvPr>
        </p:nvGraphicFramePr>
        <p:xfrm>
          <a:off x="211676" y="793852"/>
          <a:ext cx="8714032" cy="5698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508"/>
                <a:gridCol w="2178508"/>
                <a:gridCol w="2178508"/>
                <a:gridCol w="2178508"/>
              </a:tblGrid>
              <a:tr h="1424524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16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13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2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4524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12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7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9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6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4524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11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4524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8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15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5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14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Immagine 4" descr="GAIN_CH1_30V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358" y="3681403"/>
            <a:ext cx="2012870" cy="1339978"/>
          </a:xfrm>
          <a:prstGeom prst="rect">
            <a:avLst/>
          </a:prstGeom>
        </p:spPr>
      </p:pic>
      <p:pic>
        <p:nvPicPr>
          <p:cNvPr id="6" name="Immagine 5" descr="GAIN_CH2_30V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974" y="834489"/>
            <a:ext cx="2014178" cy="1340849"/>
          </a:xfrm>
          <a:prstGeom prst="rect">
            <a:avLst/>
          </a:prstGeom>
        </p:spPr>
      </p:pic>
      <p:pic>
        <p:nvPicPr>
          <p:cNvPr id="7" name="Immagine 6" descr="GAIN_CH3_30V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933" y="852130"/>
            <a:ext cx="2014178" cy="1340849"/>
          </a:xfrm>
          <a:prstGeom prst="rect">
            <a:avLst/>
          </a:prstGeom>
        </p:spPr>
      </p:pic>
      <p:pic>
        <p:nvPicPr>
          <p:cNvPr id="8" name="Immagine 7" descr="GAIN_CH4_30V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83" y="3681632"/>
            <a:ext cx="2014178" cy="1340849"/>
          </a:xfrm>
          <a:prstGeom prst="rect">
            <a:avLst/>
          </a:prstGeom>
        </p:spPr>
      </p:pic>
      <p:pic>
        <p:nvPicPr>
          <p:cNvPr id="9" name="Immagine 8" descr="GAIN_CH5_30V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258" y="5110773"/>
            <a:ext cx="2014178" cy="1340849"/>
          </a:xfrm>
          <a:prstGeom prst="rect">
            <a:avLst/>
          </a:prstGeom>
        </p:spPr>
      </p:pic>
      <p:pic>
        <p:nvPicPr>
          <p:cNvPr id="10" name="Immagine 9" descr="GAIN_CH6_30V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074" y="2260481"/>
            <a:ext cx="2012870" cy="1339978"/>
          </a:xfrm>
          <a:prstGeom prst="rect">
            <a:avLst/>
          </a:prstGeom>
        </p:spPr>
      </p:pic>
      <p:pic>
        <p:nvPicPr>
          <p:cNvPr id="11" name="Immagine 10" descr="GAIN_CH7_30V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932" y="2259820"/>
            <a:ext cx="2014178" cy="1340849"/>
          </a:xfrm>
          <a:prstGeom prst="rect">
            <a:avLst/>
          </a:prstGeom>
        </p:spPr>
      </p:pic>
      <p:pic>
        <p:nvPicPr>
          <p:cNvPr id="12" name="Immagine 11" descr="GAIN_CH8_30V.pd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83" y="5110545"/>
            <a:ext cx="2012870" cy="1339978"/>
          </a:xfrm>
          <a:prstGeom prst="rect">
            <a:avLst/>
          </a:prstGeom>
        </p:spPr>
      </p:pic>
      <p:pic>
        <p:nvPicPr>
          <p:cNvPr id="13" name="Immagine 12" descr="GAIN_CH9_30V.pd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358" y="2259592"/>
            <a:ext cx="2012870" cy="1339978"/>
          </a:xfrm>
          <a:prstGeom prst="rect">
            <a:avLst/>
          </a:prstGeom>
        </p:spPr>
      </p:pic>
      <p:pic>
        <p:nvPicPr>
          <p:cNvPr id="14" name="Immagine 13" descr="GAIN_CH10_30V.pd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286" y="3680741"/>
            <a:ext cx="2014178" cy="1340849"/>
          </a:xfrm>
          <a:prstGeom prst="rect">
            <a:avLst/>
          </a:prstGeom>
        </p:spPr>
      </p:pic>
      <p:pic>
        <p:nvPicPr>
          <p:cNvPr id="15" name="Immagine 14" descr="GAIN_CH11_30V.pd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032" y="3682295"/>
            <a:ext cx="2012870" cy="1339978"/>
          </a:xfrm>
          <a:prstGeom prst="rect">
            <a:avLst/>
          </a:prstGeom>
        </p:spPr>
      </p:pic>
      <p:pic>
        <p:nvPicPr>
          <p:cNvPr id="16" name="Immagine 15" descr="GAIN_CH12_30V.pd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83" y="2260482"/>
            <a:ext cx="2012870" cy="1339978"/>
          </a:xfrm>
          <a:prstGeom prst="rect">
            <a:avLst/>
          </a:prstGeom>
        </p:spPr>
      </p:pic>
      <p:pic>
        <p:nvPicPr>
          <p:cNvPr id="17" name="Immagine 16" descr="GAIN_CH13_30V.pd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68" y="834490"/>
            <a:ext cx="2014178" cy="1340849"/>
          </a:xfrm>
          <a:prstGeom prst="rect">
            <a:avLst/>
          </a:prstGeom>
        </p:spPr>
      </p:pic>
      <p:pic>
        <p:nvPicPr>
          <p:cNvPr id="18" name="Immagine 17" descr="GAIN_CH14_30V.pd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385" y="5110545"/>
            <a:ext cx="2012870" cy="1339978"/>
          </a:xfrm>
          <a:prstGeom prst="rect">
            <a:avLst/>
          </a:prstGeom>
        </p:spPr>
      </p:pic>
      <p:pic>
        <p:nvPicPr>
          <p:cNvPr id="19" name="Immagine 18" descr="GAIN_CH15_30V.pd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931" y="5110773"/>
            <a:ext cx="2014178" cy="1340849"/>
          </a:xfrm>
          <a:prstGeom prst="rect">
            <a:avLst/>
          </a:prstGeom>
        </p:spPr>
      </p:pic>
      <p:pic>
        <p:nvPicPr>
          <p:cNvPr id="20" name="Immagine 19" descr="GAIN_CH16_30V.pd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82" y="852131"/>
            <a:ext cx="2014178" cy="134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5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59087" y="-107259"/>
            <a:ext cx="8463180" cy="863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SNR and GAIN (HV = 30V)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3" name="Immagine 2" descr="SNR vs GAIN_30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72" y="1012053"/>
            <a:ext cx="7938610" cy="514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2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it-IT" dirty="0" smtClean="0">
                <a:solidFill>
                  <a:srgbClr val="FF0000"/>
                </a:solidFill>
              </a:rPr>
              <a:t>Nuova scheda sensori per 16x4=64 canali</a:t>
            </a:r>
          </a:p>
          <a:p>
            <a:pPr>
              <a:defRPr/>
            </a:pPr>
            <a:r>
              <a:rPr lang="it-IT" dirty="0" smtClean="0"/>
              <a:t>Connettori sensori </a:t>
            </a:r>
            <a:r>
              <a:rPr lang="it-IT" dirty="0" smtClean="0">
                <a:sym typeface="Wingdings" pitchFamily="2" charset="2"/>
              </a:rPr>
              <a:t> scheda HV</a:t>
            </a:r>
          </a:p>
          <a:p>
            <a:pPr>
              <a:defRPr/>
            </a:pPr>
            <a:r>
              <a:rPr lang="it-IT" dirty="0" smtClean="0">
                <a:sym typeface="Wingdings" pitchFamily="2" charset="2"/>
              </a:rPr>
              <a:t>Nuova scheda HV</a:t>
            </a:r>
          </a:p>
          <a:p>
            <a:pPr>
              <a:defRPr/>
            </a:pPr>
            <a:r>
              <a:rPr lang="it-IT" dirty="0" smtClean="0">
                <a:sym typeface="Wingdings" pitchFamily="2" charset="2"/>
              </a:rPr>
              <a:t>Connettori scheda HV  scheda laterale</a:t>
            </a:r>
          </a:p>
          <a:p>
            <a:pPr>
              <a:defRPr/>
            </a:pPr>
            <a:r>
              <a:rPr lang="it-IT" dirty="0" smtClean="0">
                <a:solidFill>
                  <a:srgbClr val="FF0000"/>
                </a:solidFill>
                <a:sym typeface="Wingdings" pitchFamily="2" charset="2"/>
              </a:rPr>
              <a:t>Posizione </a:t>
            </a:r>
            <a:r>
              <a:rPr lang="it-IT" dirty="0" err="1" smtClean="0">
                <a:solidFill>
                  <a:srgbClr val="FF0000"/>
                </a:solidFill>
                <a:sym typeface="Wingdings" pitchFamily="2" charset="2"/>
              </a:rPr>
              <a:t>preampli</a:t>
            </a:r>
            <a:r>
              <a:rPr lang="it-IT" dirty="0" smtClean="0">
                <a:solidFill>
                  <a:srgbClr val="FF0000"/>
                </a:solidFill>
                <a:sym typeface="Wingdings" pitchFamily="2" charset="2"/>
              </a:rPr>
              <a:t> su scheda laterale</a:t>
            </a:r>
          </a:p>
          <a:p>
            <a:pPr>
              <a:defRPr/>
            </a:pPr>
            <a:r>
              <a:rPr lang="it-IT" dirty="0" smtClean="0">
                <a:sym typeface="Wingdings" pitchFamily="2" charset="2"/>
              </a:rPr>
              <a:t>Connettori scheda laterale  </a:t>
            </a:r>
            <a:r>
              <a:rPr lang="it-IT" dirty="0" err="1" smtClean="0">
                <a:sym typeface="Wingdings" pitchFamily="2" charset="2"/>
              </a:rPr>
              <a:t>backplane</a:t>
            </a:r>
            <a:endParaRPr lang="it-IT" dirty="0" smtClean="0">
              <a:sym typeface="Wingdings" pitchFamily="2" charset="2"/>
            </a:endParaRPr>
          </a:p>
          <a:p>
            <a:pPr>
              <a:defRPr/>
            </a:pPr>
            <a:r>
              <a:rPr lang="it-IT" dirty="0" smtClean="0">
                <a:sym typeface="Wingdings" pitchFamily="2" charset="2"/>
              </a:rPr>
              <a:t>Nuova scheda </a:t>
            </a:r>
            <a:r>
              <a:rPr lang="it-IT" dirty="0" err="1" smtClean="0">
                <a:sym typeface="Wingdings" pitchFamily="2" charset="2"/>
              </a:rPr>
              <a:t>backplane</a:t>
            </a:r>
            <a:r>
              <a:rPr lang="it-IT" dirty="0" smtClean="0">
                <a:sym typeface="Wingdings" pitchFamily="2" charset="2"/>
              </a:rPr>
              <a:t> con logica di trigger tra schede laterali contigue</a:t>
            </a:r>
            <a:endParaRPr lang="it-IT" dirty="0"/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455184" y="447700"/>
            <a:ext cx="7644488" cy="503841"/>
          </a:xfrm>
          <a:prstGeom prst="rect">
            <a:avLst/>
          </a:prstGeom>
          <a:noFill/>
          <a:ln w="720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4199" tIns="73414" rIns="114199" bIns="73414"/>
          <a:lstStyle>
            <a:lvl1pPr eaLnBrk="0">
              <a:spcBef>
                <a:spcPct val="20000"/>
              </a:spcBef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500">
                <a:solidFill>
                  <a:schemeClr val="tx1"/>
                </a:solidFill>
                <a:latin typeface="Calibri" pitchFamily="34" charset="0"/>
              </a:defRPr>
            </a:lvl1pPr>
            <a:lvl2pPr marL="817563" indent="-314325" eaLnBrk="0">
              <a:spcBef>
                <a:spcPct val="20000"/>
              </a:spcBef>
              <a:buFont typeface="Arial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100">
                <a:solidFill>
                  <a:schemeClr val="tx1"/>
                </a:solidFill>
                <a:latin typeface="Calibri" pitchFamily="34" charset="0"/>
              </a:defRPr>
            </a:lvl2pPr>
            <a:lvl3pPr marL="1258888" indent="-250825" eaLnBrk="0">
              <a:spcBef>
                <a:spcPct val="20000"/>
              </a:spcBef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63713" indent="-250825" eaLnBrk="0">
              <a:spcBef>
                <a:spcPct val="20000"/>
              </a:spcBef>
              <a:buFont typeface="Arial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4pPr>
            <a:lvl5pPr marL="2266950" indent="-250825" eaLnBrk="0">
              <a:spcBef>
                <a:spcPct val="20000"/>
              </a:spcBef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5pPr>
            <a:lvl6pPr marL="2724150" indent="-250825" defTabSz="4524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6pPr>
            <a:lvl7pPr marL="3181350" indent="-250825" defTabSz="4524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7pPr>
            <a:lvl8pPr marL="3638550" indent="-250825" defTabSz="4524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8pPr>
            <a:lvl9pPr marL="4095750" indent="-250825" defTabSz="4524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>
              <a:spcBef>
                <a:spcPct val="0"/>
              </a:spcBef>
              <a:buSzTx/>
              <a:buFont typeface="Times New Roman" pitchFamily="18" charset="0"/>
              <a:buNone/>
            </a:pPr>
            <a:r>
              <a:rPr lang="en-US" altLang="it-IT" sz="2200" b="1">
                <a:solidFill>
                  <a:srgbClr val="000080"/>
                </a:solidFill>
                <a:latin typeface="Arial" pitchFamily="34" charset="0"/>
              </a:rPr>
              <a:t>Camera INFN – definizione scheda</a:t>
            </a:r>
          </a:p>
        </p:txBody>
      </p:sp>
    </p:spTree>
    <p:extLst>
      <p:ext uri="{BB962C8B-B14F-4D97-AF65-F5344CB8AC3E}">
        <p14:creationId xmlns:p14="http://schemas.microsoft.com/office/powerpoint/2010/main" val="123715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488" y="161229"/>
            <a:ext cx="4523025" cy="653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2 5"/>
          <p:cNvCxnSpPr/>
          <p:nvPr/>
        </p:nvCxnSpPr>
        <p:spPr>
          <a:xfrm>
            <a:off x="1499513" y="1426592"/>
            <a:ext cx="1858185" cy="143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460" name="CasellaDiTesto 6"/>
          <p:cNvSpPr txBox="1">
            <a:spLocks noChangeArrowheads="1"/>
          </p:cNvSpPr>
          <p:nvPr/>
        </p:nvSpPr>
        <p:spPr bwMode="auto">
          <a:xfrm>
            <a:off x="135403" y="1202023"/>
            <a:ext cx="1186523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 altLang="en-US"/>
              <a:t>Scheda HV</a:t>
            </a:r>
          </a:p>
        </p:txBody>
      </p:sp>
      <p:cxnSp>
        <p:nvCxnSpPr>
          <p:cNvPr id="9" name="Connettore 2 8"/>
          <p:cNvCxnSpPr>
            <a:stCxn id="19462" idx="3"/>
          </p:cNvCxnSpPr>
          <p:nvPr/>
        </p:nvCxnSpPr>
        <p:spPr>
          <a:xfrm>
            <a:off x="2064171" y="894661"/>
            <a:ext cx="1436132" cy="24833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462" name="CasellaDiTesto 9"/>
          <p:cNvSpPr txBox="1">
            <a:spLocks noChangeArrowheads="1"/>
          </p:cNvSpPr>
          <p:nvPr/>
        </p:nvSpPr>
        <p:spPr bwMode="auto">
          <a:xfrm>
            <a:off x="135403" y="571500"/>
            <a:ext cx="1928768" cy="64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it-IT" altLang="en-US"/>
              <a:t>Connettori sensori e posizione</a:t>
            </a:r>
          </a:p>
        </p:txBody>
      </p:sp>
      <p:sp>
        <p:nvSpPr>
          <p:cNvPr id="19463" name="CasellaDiTesto 10"/>
          <p:cNvSpPr txBox="1">
            <a:spLocks noChangeArrowheads="1"/>
          </p:cNvSpPr>
          <p:nvPr/>
        </p:nvSpPr>
        <p:spPr bwMode="auto">
          <a:xfrm>
            <a:off x="135403" y="214494"/>
            <a:ext cx="2222448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 altLang="en-US"/>
              <a:t>Nuova scheda sensori</a:t>
            </a:r>
          </a:p>
        </p:txBody>
      </p:sp>
      <p:cxnSp>
        <p:nvCxnSpPr>
          <p:cNvPr id="12" name="Connettore 2 11"/>
          <p:cNvCxnSpPr>
            <a:stCxn id="19463" idx="3"/>
          </p:cNvCxnSpPr>
          <p:nvPr/>
        </p:nvCxnSpPr>
        <p:spPr>
          <a:xfrm>
            <a:off x="2357851" y="399155"/>
            <a:ext cx="1928939" cy="4573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465" name="CasellaDiTesto 16"/>
          <p:cNvSpPr txBox="1">
            <a:spLocks noChangeArrowheads="1"/>
          </p:cNvSpPr>
          <p:nvPr/>
        </p:nvSpPr>
        <p:spPr bwMode="auto">
          <a:xfrm>
            <a:off x="135403" y="2785524"/>
            <a:ext cx="1616384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it-IT" altLang="en-US"/>
              <a:t>Scheda laterale</a:t>
            </a:r>
          </a:p>
        </p:txBody>
      </p:sp>
    </p:spTree>
    <p:extLst>
      <p:ext uri="{BB962C8B-B14F-4D97-AF65-F5344CB8AC3E}">
        <p14:creationId xmlns:p14="http://schemas.microsoft.com/office/powerpoint/2010/main" val="348597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381</Words>
  <Application>Microsoft Office PowerPoint</Application>
  <PresentationFormat>Presentazione su schermo (4:3)</PresentationFormat>
  <Paragraphs>103</Paragraphs>
  <Slides>21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Francy</dc:creator>
  <cp:lastModifiedBy>Francy</cp:lastModifiedBy>
  <cp:revision>4</cp:revision>
  <dcterms:created xsi:type="dcterms:W3CDTF">2015-03-11T10:08:07Z</dcterms:created>
  <dcterms:modified xsi:type="dcterms:W3CDTF">2015-03-11T10:36:09Z</dcterms:modified>
</cp:coreProperties>
</file>