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27" r:id="rId1"/>
  </p:sldMasterIdLst>
  <p:sldIdLst>
    <p:sldId id="256" r:id="rId2"/>
    <p:sldId id="279" r:id="rId3"/>
    <p:sldId id="258" r:id="rId4"/>
    <p:sldId id="280" r:id="rId5"/>
    <p:sldId id="259" r:id="rId6"/>
    <p:sldId id="260" r:id="rId7"/>
    <p:sldId id="281" r:id="rId8"/>
    <p:sldId id="261" r:id="rId9"/>
    <p:sldId id="264" r:id="rId10"/>
    <p:sldId id="265" r:id="rId11"/>
    <p:sldId id="263" r:id="rId12"/>
    <p:sldId id="282" r:id="rId13"/>
    <p:sldId id="266" r:id="rId14"/>
    <p:sldId id="262" r:id="rId15"/>
    <p:sldId id="267" r:id="rId16"/>
    <p:sldId id="268" r:id="rId17"/>
    <p:sldId id="283" r:id="rId18"/>
    <p:sldId id="269" r:id="rId19"/>
    <p:sldId id="271" r:id="rId20"/>
    <p:sldId id="270" r:id="rId21"/>
    <p:sldId id="272" r:id="rId22"/>
    <p:sldId id="273" r:id="rId23"/>
    <p:sldId id="274" r:id="rId24"/>
    <p:sldId id="275" r:id="rId25"/>
    <p:sldId id="277" r:id="rId26"/>
    <p:sldId id="278" r:id="rId27"/>
    <p:sldId id="276" r:id="rId28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72" d="100"/>
          <a:sy n="72" d="100"/>
        </p:scale>
        <p:origin x="-118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8B608-ADC3-7D4A-BA4D-4FCBCD5750D7}" type="datetimeFigureOut">
              <a:rPr lang="it-IT" smtClean="0"/>
              <a:t>10/03/15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0D47D-E2B5-E747-A4D9-0DF4470A5E0B}" type="slidenum">
              <a:rPr lang="it-IT" smtClean="0"/>
              <a:t>‹n.›</a:t>
            </a:fld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8B608-ADC3-7D4A-BA4D-4FCBCD5750D7}" type="datetimeFigureOut">
              <a:rPr lang="it-IT" smtClean="0"/>
              <a:t>10/03/15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0D47D-E2B5-E747-A4D9-0DF4470A5E0B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8B608-ADC3-7D4A-BA4D-4FCBCD5750D7}" type="datetimeFigureOut">
              <a:rPr lang="it-IT" smtClean="0"/>
              <a:t>10/03/15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0D47D-E2B5-E747-A4D9-0DF4470A5E0B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8B608-ADC3-7D4A-BA4D-4FCBCD5750D7}" type="datetimeFigureOut">
              <a:rPr lang="it-IT" smtClean="0"/>
              <a:t>10/03/15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0D47D-E2B5-E747-A4D9-0DF4470A5E0B}" type="slidenum">
              <a:rPr lang="it-IT" smtClean="0"/>
              <a:t>‹n.›</a:t>
            </a:fld>
            <a:endParaRPr lang="it-IT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8B608-ADC3-7D4A-BA4D-4FCBCD5750D7}" type="datetimeFigureOut">
              <a:rPr lang="it-IT" smtClean="0"/>
              <a:t>10/03/15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0D47D-E2B5-E747-A4D9-0DF4470A5E0B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8B608-ADC3-7D4A-BA4D-4FCBCD5750D7}" type="datetimeFigureOut">
              <a:rPr lang="it-IT" smtClean="0"/>
              <a:t>10/03/15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0D47D-E2B5-E747-A4D9-0DF4470A5E0B}" type="slidenum">
              <a:rPr lang="it-IT" smtClean="0"/>
              <a:t>‹n.›</a:t>
            </a:fld>
            <a:endParaRPr lang="it-IT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8B608-ADC3-7D4A-BA4D-4FCBCD5750D7}" type="datetimeFigureOut">
              <a:rPr lang="it-IT" smtClean="0"/>
              <a:t>10/03/15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0D47D-E2B5-E747-A4D9-0DF4470A5E0B}" type="slidenum">
              <a:rPr lang="it-IT" smtClean="0"/>
              <a:t>‹n.›</a:t>
            </a:fld>
            <a:endParaRPr lang="it-IT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8B608-ADC3-7D4A-BA4D-4FCBCD5750D7}" type="datetimeFigureOut">
              <a:rPr lang="it-IT" smtClean="0"/>
              <a:t>10/03/15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0D47D-E2B5-E747-A4D9-0DF4470A5E0B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8B608-ADC3-7D4A-BA4D-4FCBCD5750D7}" type="datetimeFigureOut">
              <a:rPr lang="it-IT" smtClean="0"/>
              <a:t>10/03/15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0D47D-E2B5-E747-A4D9-0DF4470A5E0B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8B608-ADC3-7D4A-BA4D-4FCBCD5750D7}" type="datetimeFigureOut">
              <a:rPr lang="it-IT" smtClean="0"/>
              <a:t>10/03/15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0D47D-E2B5-E747-A4D9-0DF4470A5E0B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8B608-ADC3-7D4A-BA4D-4FCBCD5750D7}" type="datetimeFigureOut">
              <a:rPr lang="it-IT" smtClean="0"/>
              <a:t>10/03/15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0D47D-E2B5-E747-A4D9-0DF4470A5E0B}" type="slidenum">
              <a:rPr lang="it-IT" smtClean="0"/>
              <a:t>‹n.›</a:t>
            </a:fld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898B608-ADC3-7D4A-BA4D-4FCBCD5750D7}" type="datetimeFigureOut">
              <a:rPr lang="it-IT" smtClean="0"/>
              <a:t>10/03/15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700D47D-E2B5-E747-A4D9-0DF4470A5E0B}" type="slidenum">
              <a:rPr lang="it-IT" smtClean="0"/>
              <a:t>‹n.›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emf"/><Relationship Id="rId5" Type="http://schemas.openxmlformats.org/officeDocument/2006/relationships/image" Target="../media/image30.emf"/><Relationship Id="rId6" Type="http://schemas.openxmlformats.org/officeDocument/2006/relationships/image" Target="../media/image31.emf"/><Relationship Id="rId7" Type="http://schemas.openxmlformats.org/officeDocument/2006/relationships/image" Target="../media/image32.emf"/><Relationship Id="rId8" Type="http://schemas.openxmlformats.org/officeDocument/2006/relationships/image" Target="../media/image33.emf"/><Relationship Id="rId9" Type="http://schemas.openxmlformats.org/officeDocument/2006/relationships/image" Target="../media/image34.emf"/><Relationship Id="rId10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5.emf"/><Relationship Id="rId12" Type="http://schemas.openxmlformats.org/officeDocument/2006/relationships/image" Target="../media/image46.emf"/><Relationship Id="rId13" Type="http://schemas.openxmlformats.org/officeDocument/2006/relationships/image" Target="../media/image47.emf"/><Relationship Id="rId14" Type="http://schemas.openxmlformats.org/officeDocument/2006/relationships/image" Target="../media/image48.emf"/><Relationship Id="rId15" Type="http://schemas.openxmlformats.org/officeDocument/2006/relationships/image" Target="../media/image49.emf"/><Relationship Id="rId16" Type="http://schemas.openxmlformats.org/officeDocument/2006/relationships/image" Target="../media/image50.emf"/><Relationship Id="rId17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Relationship Id="rId3" Type="http://schemas.openxmlformats.org/officeDocument/2006/relationships/image" Target="../media/image37.emf"/><Relationship Id="rId4" Type="http://schemas.openxmlformats.org/officeDocument/2006/relationships/image" Target="../media/image38.emf"/><Relationship Id="rId5" Type="http://schemas.openxmlformats.org/officeDocument/2006/relationships/image" Target="../media/image39.emf"/><Relationship Id="rId6" Type="http://schemas.openxmlformats.org/officeDocument/2006/relationships/image" Target="../media/image40.emf"/><Relationship Id="rId7" Type="http://schemas.openxmlformats.org/officeDocument/2006/relationships/image" Target="../media/image41.emf"/><Relationship Id="rId8" Type="http://schemas.openxmlformats.org/officeDocument/2006/relationships/image" Target="../media/image42.emf"/><Relationship Id="rId9" Type="http://schemas.openxmlformats.org/officeDocument/2006/relationships/image" Target="../media/image43.emf"/><Relationship Id="rId10" Type="http://schemas.openxmlformats.org/officeDocument/2006/relationships/image" Target="../media/image44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emf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4.emf"/><Relationship Id="rId12" Type="http://schemas.openxmlformats.org/officeDocument/2006/relationships/image" Target="../media/image65.emf"/><Relationship Id="rId13" Type="http://schemas.openxmlformats.org/officeDocument/2006/relationships/image" Target="../media/image66.emf"/><Relationship Id="rId14" Type="http://schemas.openxmlformats.org/officeDocument/2006/relationships/image" Target="../media/image67.emf"/><Relationship Id="rId15" Type="http://schemas.openxmlformats.org/officeDocument/2006/relationships/image" Target="../media/image68.emf"/><Relationship Id="rId16" Type="http://schemas.openxmlformats.org/officeDocument/2006/relationships/image" Target="../media/image69.emf"/><Relationship Id="rId17" Type="http://schemas.openxmlformats.org/officeDocument/2006/relationships/image" Target="../media/image7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emf"/><Relationship Id="rId3" Type="http://schemas.openxmlformats.org/officeDocument/2006/relationships/image" Target="../media/image56.emf"/><Relationship Id="rId4" Type="http://schemas.openxmlformats.org/officeDocument/2006/relationships/image" Target="../media/image57.emf"/><Relationship Id="rId5" Type="http://schemas.openxmlformats.org/officeDocument/2006/relationships/image" Target="../media/image58.emf"/><Relationship Id="rId6" Type="http://schemas.openxmlformats.org/officeDocument/2006/relationships/image" Target="../media/image59.emf"/><Relationship Id="rId7" Type="http://schemas.openxmlformats.org/officeDocument/2006/relationships/image" Target="../media/image60.emf"/><Relationship Id="rId8" Type="http://schemas.openxmlformats.org/officeDocument/2006/relationships/image" Target="../media/image61.emf"/><Relationship Id="rId9" Type="http://schemas.openxmlformats.org/officeDocument/2006/relationships/image" Target="../media/image62.emf"/><Relationship Id="rId10" Type="http://schemas.openxmlformats.org/officeDocument/2006/relationships/image" Target="../media/image63.emf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0.emf"/><Relationship Id="rId12" Type="http://schemas.openxmlformats.org/officeDocument/2006/relationships/image" Target="../media/image81.emf"/><Relationship Id="rId13" Type="http://schemas.openxmlformats.org/officeDocument/2006/relationships/image" Target="../media/image82.emf"/><Relationship Id="rId14" Type="http://schemas.openxmlformats.org/officeDocument/2006/relationships/image" Target="../media/image83.emf"/><Relationship Id="rId15" Type="http://schemas.openxmlformats.org/officeDocument/2006/relationships/image" Target="../media/image84.emf"/><Relationship Id="rId16" Type="http://schemas.openxmlformats.org/officeDocument/2006/relationships/image" Target="../media/image85.emf"/><Relationship Id="rId17" Type="http://schemas.openxmlformats.org/officeDocument/2006/relationships/image" Target="../media/image8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emf"/><Relationship Id="rId3" Type="http://schemas.openxmlformats.org/officeDocument/2006/relationships/image" Target="../media/image72.emf"/><Relationship Id="rId4" Type="http://schemas.openxmlformats.org/officeDocument/2006/relationships/image" Target="../media/image73.emf"/><Relationship Id="rId5" Type="http://schemas.openxmlformats.org/officeDocument/2006/relationships/image" Target="../media/image74.emf"/><Relationship Id="rId6" Type="http://schemas.openxmlformats.org/officeDocument/2006/relationships/image" Target="../media/image75.emf"/><Relationship Id="rId7" Type="http://schemas.openxmlformats.org/officeDocument/2006/relationships/image" Target="../media/image76.emf"/><Relationship Id="rId8" Type="http://schemas.openxmlformats.org/officeDocument/2006/relationships/image" Target="../media/image77.emf"/><Relationship Id="rId9" Type="http://schemas.openxmlformats.org/officeDocument/2006/relationships/image" Target="../media/image78.emf"/><Relationship Id="rId10" Type="http://schemas.openxmlformats.org/officeDocument/2006/relationships/image" Target="../media/image79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emf"/><Relationship Id="rId3" Type="http://schemas.openxmlformats.org/officeDocument/2006/relationships/image" Target="../media/image9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emf"/><Relationship Id="rId3" Type="http://schemas.openxmlformats.org/officeDocument/2006/relationships/image" Target="../media/image93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emf"/><Relationship Id="rId3" Type="http://schemas.openxmlformats.org/officeDocument/2006/relationships/image" Target="../media/image9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4" Type="http://schemas.openxmlformats.org/officeDocument/2006/relationships/image" Target="../media/image99.emf"/><Relationship Id="rId5" Type="http://schemas.openxmlformats.org/officeDocument/2006/relationships/image" Target="../media/image10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emf"/><Relationship Id="rId3" Type="http://schemas.openxmlformats.org/officeDocument/2006/relationships/image" Target="../media/image10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.emf"/><Relationship Id="rId12" Type="http://schemas.openxmlformats.org/officeDocument/2006/relationships/image" Target="../media/image19.emf"/><Relationship Id="rId13" Type="http://schemas.openxmlformats.org/officeDocument/2006/relationships/image" Target="../media/image20.emf"/><Relationship Id="rId14" Type="http://schemas.openxmlformats.org/officeDocument/2006/relationships/image" Target="../media/image21.emf"/><Relationship Id="rId15" Type="http://schemas.openxmlformats.org/officeDocument/2006/relationships/image" Target="../media/image22.emf"/><Relationship Id="rId16" Type="http://schemas.openxmlformats.org/officeDocument/2006/relationships/image" Target="../media/image23.emf"/><Relationship Id="rId17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Relationship Id="rId3" Type="http://schemas.openxmlformats.org/officeDocument/2006/relationships/image" Target="../media/image10.emf"/><Relationship Id="rId4" Type="http://schemas.openxmlformats.org/officeDocument/2006/relationships/image" Target="../media/image11.emf"/><Relationship Id="rId5" Type="http://schemas.openxmlformats.org/officeDocument/2006/relationships/image" Target="../media/image12.emf"/><Relationship Id="rId6" Type="http://schemas.openxmlformats.org/officeDocument/2006/relationships/image" Target="../media/image13.emf"/><Relationship Id="rId7" Type="http://schemas.openxmlformats.org/officeDocument/2006/relationships/image" Target="../media/image14.emf"/><Relationship Id="rId8" Type="http://schemas.openxmlformats.org/officeDocument/2006/relationships/image" Target="../media/image15.emf"/><Relationship Id="rId9" Type="http://schemas.openxmlformats.org/officeDocument/2006/relationships/image" Target="../media/image16.emf"/><Relationship Id="rId10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221716" y="1531838"/>
            <a:ext cx="8674169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u="sng" dirty="0" err="1" smtClean="0">
                <a:solidFill>
                  <a:srgbClr val="FF0000"/>
                </a:solidFill>
              </a:rPr>
              <a:t>Study</a:t>
            </a:r>
            <a:r>
              <a:rPr lang="it-IT" sz="3600" b="1" u="sng" dirty="0" smtClean="0">
                <a:solidFill>
                  <a:srgbClr val="FF0000"/>
                </a:solidFill>
              </a:rPr>
              <a:t> and </a:t>
            </a:r>
            <a:r>
              <a:rPr lang="it-IT" sz="3600" b="1" u="sng" dirty="0" err="1">
                <a:solidFill>
                  <a:srgbClr val="FF0000"/>
                </a:solidFill>
              </a:rPr>
              <a:t>c</a:t>
            </a:r>
            <a:r>
              <a:rPr lang="it-IT" sz="3600" b="1" u="sng" dirty="0" err="1" smtClean="0">
                <a:solidFill>
                  <a:srgbClr val="FF0000"/>
                </a:solidFill>
              </a:rPr>
              <a:t>haracterization</a:t>
            </a:r>
            <a:r>
              <a:rPr lang="it-IT" sz="3600" b="1" u="sng" dirty="0" smtClean="0">
                <a:solidFill>
                  <a:srgbClr val="FF0000"/>
                </a:solidFill>
              </a:rPr>
              <a:t> of FBK </a:t>
            </a:r>
            <a:r>
              <a:rPr lang="it-IT" sz="3600" b="1" u="sng" dirty="0" err="1" smtClean="0">
                <a:solidFill>
                  <a:srgbClr val="FF0000"/>
                </a:solidFill>
              </a:rPr>
              <a:t>SiPM</a:t>
            </a:r>
            <a:endParaRPr lang="it-IT" sz="3600" b="1" u="sng" dirty="0" smtClean="0">
              <a:solidFill>
                <a:srgbClr val="FF0000"/>
              </a:solidFill>
            </a:endParaRPr>
          </a:p>
          <a:p>
            <a:endParaRPr lang="it-IT" sz="4000" b="1" u="sng" dirty="0" smtClean="0">
              <a:solidFill>
                <a:srgbClr val="FF0000"/>
              </a:solidFill>
            </a:endParaRPr>
          </a:p>
          <a:p>
            <a:r>
              <a:rPr lang="it-IT" sz="3200" dirty="0" smtClean="0"/>
              <a:t>Daniela Simone</a:t>
            </a:r>
          </a:p>
          <a:p>
            <a:pPr algn="ctr"/>
            <a:r>
              <a:rPr lang="it-IT" sz="2800" dirty="0" smtClean="0"/>
              <a:t> </a:t>
            </a:r>
            <a:r>
              <a:rPr lang="it-IT" sz="2000" dirty="0" smtClean="0"/>
              <a:t>INFN Bari</a:t>
            </a:r>
          </a:p>
          <a:p>
            <a:pPr algn="ctr"/>
            <a:endParaRPr lang="it-IT" sz="2000" dirty="0"/>
          </a:p>
          <a:p>
            <a:pPr algn="ctr"/>
            <a:endParaRPr lang="it-IT" sz="2000" dirty="0" smtClean="0"/>
          </a:p>
          <a:p>
            <a:r>
              <a:rPr lang="it-IT" sz="2400" dirty="0" smtClean="0"/>
              <a:t>CTA </a:t>
            </a:r>
            <a:r>
              <a:rPr lang="it-IT" sz="2400" dirty="0" smtClean="0"/>
              <a:t>Meeting</a:t>
            </a:r>
            <a:r>
              <a:rPr lang="it-IT" sz="2400" dirty="0"/>
              <a:t> </a:t>
            </a:r>
            <a:r>
              <a:rPr lang="it-IT" sz="2400" dirty="0" smtClean="0"/>
              <a:t>- </a:t>
            </a:r>
            <a:r>
              <a:rPr lang="it-IT" sz="2400" dirty="0" smtClean="0"/>
              <a:t>12</a:t>
            </a:r>
            <a:r>
              <a:rPr lang="it-IT" sz="2400" baseline="30000" dirty="0" smtClean="0"/>
              <a:t>th</a:t>
            </a:r>
            <a:r>
              <a:rPr lang="it-IT" sz="2400" dirty="0" smtClean="0"/>
              <a:t> </a:t>
            </a:r>
            <a:r>
              <a:rPr lang="it-IT" sz="2400" dirty="0" smtClean="0"/>
              <a:t>March </a:t>
            </a:r>
            <a:r>
              <a:rPr lang="it-IT" sz="2400" dirty="0" smtClean="0"/>
              <a:t>2015 </a:t>
            </a:r>
            <a:r>
              <a:rPr lang="it-IT" dirty="0" smtClean="0"/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45832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59087" y="-107259"/>
            <a:ext cx="8463180" cy="8636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dirty="0" smtClean="0">
                <a:solidFill>
                  <a:srgbClr val="FF0000"/>
                </a:solidFill>
              </a:rPr>
              <a:t>SNR and GAIN (HV = 29V)</a:t>
            </a:r>
            <a:endParaRPr lang="it-IT" sz="3600" b="1" dirty="0">
              <a:solidFill>
                <a:srgbClr val="FF0000"/>
              </a:solidFill>
            </a:endParaRPr>
          </a:p>
        </p:txBody>
      </p:sp>
      <p:pic>
        <p:nvPicPr>
          <p:cNvPr id="2" name="Immagine 1" descr="SNR vs GAIN_29V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35200" y="0"/>
            <a:ext cx="4656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477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3726878"/>
              </p:ext>
            </p:extLst>
          </p:nvPr>
        </p:nvGraphicFramePr>
        <p:xfrm>
          <a:off x="211676" y="793852"/>
          <a:ext cx="8714032" cy="5698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8508"/>
                <a:gridCol w="2178508"/>
                <a:gridCol w="2178508"/>
                <a:gridCol w="2178508"/>
              </a:tblGrid>
              <a:tr h="1424524"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16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3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13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2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24524"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12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7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9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6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24524"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4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11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1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24524"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8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15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5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14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Rettangolo 5"/>
          <p:cNvSpPr/>
          <p:nvPr/>
        </p:nvSpPr>
        <p:spPr>
          <a:xfrm>
            <a:off x="359087" y="-107259"/>
            <a:ext cx="8463180" cy="8636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dirty="0" smtClean="0">
                <a:solidFill>
                  <a:srgbClr val="FF0000"/>
                </a:solidFill>
              </a:rPr>
              <a:t>AMPLITUDE DISTRIBUTION (HV = 30V)</a:t>
            </a:r>
            <a:endParaRPr lang="it-IT" sz="3600" b="1" dirty="0">
              <a:solidFill>
                <a:srgbClr val="FF0000"/>
              </a:solidFill>
            </a:endParaRPr>
          </a:p>
        </p:txBody>
      </p:sp>
      <p:pic>
        <p:nvPicPr>
          <p:cNvPr id="2" name="Immagine 1" descr="Multigaus_CH1_30V.pdf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65798" y="3307543"/>
            <a:ext cx="1368000" cy="2145600"/>
          </a:xfrm>
          <a:prstGeom prst="rect">
            <a:avLst/>
          </a:prstGeom>
        </p:spPr>
      </p:pic>
      <p:pic>
        <p:nvPicPr>
          <p:cNvPr id="4" name="Immagine 3" descr="Multigaus_CH3_30V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08867" y="487834"/>
            <a:ext cx="1368000" cy="2014691"/>
          </a:xfrm>
          <a:prstGeom prst="rect">
            <a:avLst/>
          </a:prstGeom>
        </p:spPr>
      </p:pic>
      <p:pic>
        <p:nvPicPr>
          <p:cNvPr id="23" name="Immagine 22" descr="Multigaus_CH4_30V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8400" y="3372999"/>
            <a:ext cx="1368000" cy="2014691"/>
          </a:xfrm>
          <a:prstGeom prst="rect">
            <a:avLst/>
          </a:prstGeom>
        </p:spPr>
      </p:pic>
      <p:pic>
        <p:nvPicPr>
          <p:cNvPr id="24" name="Immagine 23" descr="Multigaus_CH5_30V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75224" y="4778346"/>
            <a:ext cx="1368000" cy="2014691"/>
          </a:xfrm>
          <a:prstGeom prst="rect">
            <a:avLst/>
          </a:prstGeom>
        </p:spPr>
      </p:pic>
      <p:pic>
        <p:nvPicPr>
          <p:cNvPr id="27" name="Immagine 26" descr="Multigaus_CH8_30V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7478" y="4759672"/>
            <a:ext cx="1368000" cy="2014691"/>
          </a:xfrm>
          <a:prstGeom prst="rect">
            <a:avLst/>
          </a:prstGeom>
        </p:spPr>
      </p:pic>
      <p:pic>
        <p:nvPicPr>
          <p:cNvPr id="28" name="Immagine 27" descr="Multigaus_CH9_30V.pdf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75223" y="1911856"/>
            <a:ext cx="1368000" cy="2014691"/>
          </a:xfrm>
          <a:prstGeom prst="rect">
            <a:avLst/>
          </a:prstGeom>
        </p:spPr>
      </p:pic>
      <p:pic>
        <p:nvPicPr>
          <p:cNvPr id="29" name="Immagine 28" descr="Multigaus_CH10_30V.pdf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25316" y="3372999"/>
            <a:ext cx="1368000" cy="2014691"/>
          </a:xfrm>
          <a:prstGeom prst="rect">
            <a:avLst/>
          </a:prstGeom>
        </p:spPr>
      </p:pic>
      <p:pic>
        <p:nvPicPr>
          <p:cNvPr id="30" name="Immagine 29" descr="Multigaus_CH11_30V.pdf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08866" y="3372998"/>
            <a:ext cx="1368000" cy="2014691"/>
          </a:xfrm>
          <a:prstGeom prst="rect">
            <a:avLst/>
          </a:prstGeom>
        </p:spPr>
      </p:pic>
      <p:pic>
        <p:nvPicPr>
          <p:cNvPr id="31" name="Immagine 30" descr="Multigaus_CH12_30V.pdf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7477" y="1930304"/>
            <a:ext cx="1368000" cy="2014691"/>
          </a:xfrm>
          <a:prstGeom prst="rect">
            <a:avLst/>
          </a:prstGeom>
        </p:spPr>
      </p:pic>
      <p:pic>
        <p:nvPicPr>
          <p:cNvPr id="32" name="Immagine 31" descr="Multigaus_CH13_30V.pdf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75222" y="489181"/>
            <a:ext cx="1368000" cy="2014691"/>
          </a:xfrm>
          <a:prstGeom prst="rect">
            <a:avLst/>
          </a:prstGeom>
        </p:spPr>
      </p:pic>
      <p:pic>
        <p:nvPicPr>
          <p:cNvPr id="34" name="Immagine 33" descr="Multigaus_CH15_30V.pdf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08865" y="4778347"/>
            <a:ext cx="1368000" cy="2014691"/>
          </a:xfrm>
          <a:prstGeom prst="rect">
            <a:avLst/>
          </a:prstGeom>
        </p:spPr>
      </p:pic>
      <p:pic>
        <p:nvPicPr>
          <p:cNvPr id="7" name="Immagine 6" descr="hist_CH16_30V_cp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7476" y="487835"/>
            <a:ext cx="1368000" cy="2014690"/>
          </a:xfrm>
          <a:prstGeom prst="rect">
            <a:avLst/>
          </a:prstGeom>
        </p:spPr>
      </p:pic>
      <p:pic>
        <p:nvPicPr>
          <p:cNvPr id="10" name="Immagine 9" descr="hist_CH7_30V_cp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08867" y="1930305"/>
            <a:ext cx="1368000" cy="2014691"/>
          </a:xfrm>
          <a:prstGeom prst="rect">
            <a:avLst/>
          </a:prstGeom>
        </p:spPr>
      </p:pic>
      <p:pic>
        <p:nvPicPr>
          <p:cNvPr id="11" name="Immagine 10" descr="hist_CH2_30V_cp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40984" y="489182"/>
            <a:ext cx="1368000" cy="2014691"/>
          </a:xfrm>
          <a:prstGeom prst="rect">
            <a:avLst/>
          </a:prstGeom>
        </p:spPr>
      </p:pic>
      <p:pic>
        <p:nvPicPr>
          <p:cNvPr id="12" name="Immagine 11" descr="hist_CH6_30V_cp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40985" y="1930304"/>
            <a:ext cx="1368000" cy="2014691"/>
          </a:xfrm>
          <a:prstGeom prst="rect">
            <a:avLst/>
          </a:prstGeom>
        </p:spPr>
      </p:pic>
      <p:pic>
        <p:nvPicPr>
          <p:cNvPr id="13" name="Immagine 12" descr="hist_CH14_30V_cp.pdf"/>
          <p:cNvPicPr>
            <a:picLocks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40986" y="4800603"/>
            <a:ext cx="1368000" cy="201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717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6644728"/>
              </p:ext>
            </p:extLst>
          </p:nvPr>
        </p:nvGraphicFramePr>
        <p:xfrm>
          <a:off x="211676" y="793852"/>
          <a:ext cx="8714032" cy="5698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8508"/>
                <a:gridCol w="2178508"/>
                <a:gridCol w="2178508"/>
                <a:gridCol w="2178508"/>
              </a:tblGrid>
              <a:tr h="1424524"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16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3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13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2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24524"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12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7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9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6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24524"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4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11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1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24524"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8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15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5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14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Rettangolo 5"/>
          <p:cNvSpPr/>
          <p:nvPr/>
        </p:nvSpPr>
        <p:spPr>
          <a:xfrm>
            <a:off x="359087" y="-107259"/>
            <a:ext cx="8463180" cy="8636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dirty="0" smtClean="0">
                <a:solidFill>
                  <a:srgbClr val="FF0000"/>
                </a:solidFill>
              </a:rPr>
              <a:t>GAIN (HV = 30V)</a:t>
            </a:r>
            <a:endParaRPr lang="it-IT" sz="3600" b="1" dirty="0">
              <a:solidFill>
                <a:srgbClr val="FF0000"/>
              </a:solidFill>
            </a:endParaRPr>
          </a:p>
        </p:txBody>
      </p:sp>
      <p:pic>
        <p:nvPicPr>
          <p:cNvPr id="2" name="Immagine 1" descr="GAIN_CH1_30V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78206" y="3352931"/>
            <a:ext cx="1368000" cy="2014690"/>
          </a:xfrm>
          <a:prstGeom prst="rect">
            <a:avLst/>
          </a:prstGeom>
        </p:spPr>
      </p:pic>
      <p:pic>
        <p:nvPicPr>
          <p:cNvPr id="7" name="Immagine 6" descr="GAIN_CH2_30V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29822" y="505579"/>
            <a:ext cx="1368889" cy="2016000"/>
          </a:xfrm>
          <a:prstGeom prst="rect">
            <a:avLst/>
          </a:prstGeom>
        </p:spPr>
      </p:pic>
      <p:pic>
        <p:nvPicPr>
          <p:cNvPr id="8" name="Immagine 7" descr="GAIN_CH3_30V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89781" y="523220"/>
            <a:ext cx="1368889" cy="2016000"/>
          </a:xfrm>
          <a:prstGeom prst="rect">
            <a:avLst/>
          </a:prstGeom>
        </p:spPr>
      </p:pic>
      <p:pic>
        <p:nvPicPr>
          <p:cNvPr id="9" name="Immagine 8" descr="GAIN_CH4_30V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3431" y="3352722"/>
            <a:ext cx="1368889" cy="2016000"/>
          </a:xfrm>
          <a:prstGeom prst="rect">
            <a:avLst/>
          </a:prstGeom>
        </p:spPr>
      </p:pic>
      <p:pic>
        <p:nvPicPr>
          <p:cNvPr id="10" name="Immagine 9" descr="GAIN_CH5_30V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77106" y="4781863"/>
            <a:ext cx="1368889" cy="2016000"/>
          </a:xfrm>
          <a:prstGeom prst="rect">
            <a:avLst/>
          </a:prstGeom>
        </p:spPr>
      </p:pic>
      <p:pic>
        <p:nvPicPr>
          <p:cNvPr id="11" name="Immagine 10" descr="GAIN_CH6_30V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30922" y="1932009"/>
            <a:ext cx="1368000" cy="2014690"/>
          </a:xfrm>
          <a:prstGeom prst="rect">
            <a:avLst/>
          </a:prstGeom>
        </p:spPr>
      </p:pic>
      <p:pic>
        <p:nvPicPr>
          <p:cNvPr id="12" name="Immagine 11" descr="GAIN_CH7_30V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89780" y="1930910"/>
            <a:ext cx="1368889" cy="2016000"/>
          </a:xfrm>
          <a:prstGeom prst="rect">
            <a:avLst/>
          </a:prstGeom>
        </p:spPr>
      </p:pic>
      <p:pic>
        <p:nvPicPr>
          <p:cNvPr id="13" name="Immagine 12" descr="GAIN_CH8_30V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4531" y="4782073"/>
            <a:ext cx="1368000" cy="2014690"/>
          </a:xfrm>
          <a:prstGeom prst="rect">
            <a:avLst/>
          </a:prstGeom>
        </p:spPr>
      </p:pic>
      <p:pic>
        <p:nvPicPr>
          <p:cNvPr id="14" name="Immagine 13" descr="GAIN_CH9_30V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78206" y="1931120"/>
            <a:ext cx="1368000" cy="2014690"/>
          </a:xfrm>
          <a:prstGeom prst="rect">
            <a:avLst/>
          </a:prstGeom>
        </p:spPr>
      </p:pic>
      <p:pic>
        <p:nvPicPr>
          <p:cNvPr id="15" name="Immagine 14" descr="GAIN_CH10_30V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31134" y="3351831"/>
            <a:ext cx="1368889" cy="2016000"/>
          </a:xfrm>
          <a:prstGeom prst="rect">
            <a:avLst/>
          </a:prstGeom>
        </p:spPr>
      </p:pic>
      <p:pic>
        <p:nvPicPr>
          <p:cNvPr id="18" name="Immagine 17" descr="GAIN_CH11_30V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90880" y="3353822"/>
            <a:ext cx="1368000" cy="2014691"/>
          </a:xfrm>
          <a:prstGeom prst="rect">
            <a:avLst/>
          </a:prstGeom>
        </p:spPr>
      </p:pic>
      <p:pic>
        <p:nvPicPr>
          <p:cNvPr id="19" name="Immagine 18" descr="GAIN_CH12_30V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4531" y="1932010"/>
            <a:ext cx="1368000" cy="2014690"/>
          </a:xfrm>
          <a:prstGeom prst="rect">
            <a:avLst/>
          </a:prstGeom>
        </p:spPr>
      </p:pic>
      <p:pic>
        <p:nvPicPr>
          <p:cNvPr id="20" name="Immagine 19" descr="GAIN_CH13_30V.pd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78416" y="505580"/>
            <a:ext cx="1368889" cy="2016000"/>
          </a:xfrm>
          <a:prstGeom prst="rect">
            <a:avLst/>
          </a:prstGeom>
        </p:spPr>
      </p:pic>
      <p:pic>
        <p:nvPicPr>
          <p:cNvPr id="21" name="Immagine 20" descr="GAIN_CH14_30V.pd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32233" y="4782073"/>
            <a:ext cx="1368000" cy="2014690"/>
          </a:xfrm>
          <a:prstGeom prst="rect">
            <a:avLst/>
          </a:prstGeom>
        </p:spPr>
      </p:pic>
      <p:pic>
        <p:nvPicPr>
          <p:cNvPr id="22" name="Immagine 21" descr="GAIN_CH15_30V.pd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89779" y="4781863"/>
            <a:ext cx="1368889" cy="2016000"/>
          </a:xfrm>
          <a:prstGeom prst="rect">
            <a:avLst/>
          </a:prstGeom>
        </p:spPr>
      </p:pic>
      <p:pic>
        <p:nvPicPr>
          <p:cNvPr id="36" name="Immagine 35" descr="GAIN_CH16_30V.pdf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3430" y="523221"/>
            <a:ext cx="1368889" cy="2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55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359087" y="-107259"/>
            <a:ext cx="8463180" cy="8636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dirty="0" smtClean="0">
                <a:solidFill>
                  <a:srgbClr val="FF0000"/>
                </a:solidFill>
              </a:rPr>
              <a:t>GAIN (HV = 30V)</a:t>
            </a:r>
            <a:endParaRPr lang="it-IT" sz="3600" b="1" dirty="0">
              <a:solidFill>
                <a:srgbClr val="FF000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133928" y="6040935"/>
            <a:ext cx="6922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Values</a:t>
            </a:r>
            <a:r>
              <a:rPr lang="it-IT" dirty="0" smtClean="0"/>
              <a:t> </a:t>
            </a:r>
            <a:r>
              <a:rPr lang="it-IT" dirty="0" err="1" smtClean="0"/>
              <a:t>between</a:t>
            </a:r>
            <a:r>
              <a:rPr lang="it-IT" dirty="0" smtClean="0"/>
              <a:t> ≈ 4.7 </a:t>
            </a:r>
            <a:r>
              <a:rPr lang="it-IT" dirty="0" err="1" smtClean="0"/>
              <a:t>mV</a:t>
            </a:r>
            <a:r>
              <a:rPr lang="it-IT" dirty="0" smtClean="0"/>
              <a:t>/PE and ≈ 5.7 </a:t>
            </a:r>
            <a:r>
              <a:rPr lang="it-IT" dirty="0" err="1" smtClean="0"/>
              <a:t>mV</a:t>
            </a:r>
            <a:r>
              <a:rPr lang="it-IT" dirty="0" smtClean="0"/>
              <a:t>/PE (</a:t>
            </a:r>
            <a:r>
              <a:rPr lang="it-IT" dirty="0" err="1" smtClean="0"/>
              <a:t>Variation</a:t>
            </a:r>
            <a:r>
              <a:rPr lang="it-IT" dirty="0" smtClean="0"/>
              <a:t> of 10 %)</a:t>
            </a:r>
            <a:endParaRPr lang="it-IT" dirty="0"/>
          </a:p>
        </p:txBody>
      </p:sp>
      <p:pic>
        <p:nvPicPr>
          <p:cNvPr id="2" name="Immagine 1" descr="GAIN_30V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22500" y="0"/>
            <a:ext cx="4680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963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59087" y="-107259"/>
            <a:ext cx="8463180" cy="8636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dirty="0" err="1" smtClean="0">
                <a:solidFill>
                  <a:srgbClr val="FF0000"/>
                </a:solidFill>
              </a:rPr>
              <a:t>Signal</a:t>
            </a:r>
            <a:r>
              <a:rPr lang="it-IT" sz="3600" b="1" dirty="0" smtClean="0">
                <a:solidFill>
                  <a:srgbClr val="FF0000"/>
                </a:solidFill>
              </a:rPr>
              <a:t> to </a:t>
            </a:r>
            <a:r>
              <a:rPr lang="it-IT" sz="3600" b="1" dirty="0" err="1" smtClean="0">
                <a:solidFill>
                  <a:srgbClr val="FF0000"/>
                </a:solidFill>
              </a:rPr>
              <a:t>Noise</a:t>
            </a:r>
            <a:r>
              <a:rPr lang="it-IT" sz="3600" b="1" dirty="0" smtClean="0">
                <a:solidFill>
                  <a:srgbClr val="FF0000"/>
                </a:solidFill>
              </a:rPr>
              <a:t> Ratio (HV = 30V)</a:t>
            </a:r>
            <a:endParaRPr lang="it-IT" sz="3600" b="1" dirty="0">
              <a:solidFill>
                <a:srgbClr val="FF0000"/>
              </a:solidFill>
            </a:endParaRPr>
          </a:p>
        </p:txBody>
      </p:sp>
      <p:pic>
        <p:nvPicPr>
          <p:cNvPr id="5" name="Immagine 4" descr="SNR_30V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22500" y="0"/>
            <a:ext cx="4680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013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59087" y="-107259"/>
            <a:ext cx="8463180" cy="8636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dirty="0" smtClean="0">
                <a:solidFill>
                  <a:srgbClr val="FF0000"/>
                </a:solidFill>
              </a:rPr>
              <a:t>SNR and GAIN (HV = 30V)</a:t>
            </a:r>
            <a:endParaRPr lang="it-IT" sz="3600" b="1" dirty="0">
              <a:solidFill>
                <a:srgbClr val="FF0000"/>
              </a:solidFill>
            </a:endParaRPr>
          </a:p>
        </p:txBody>
      </p:sp>
      <p:pic>
        <p:nvPicPr>
          <p:cNvPr id="3" name="Immagine 2" descr="SNR vs GAIN_30V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35200" y="0"/>
            <a:ext cx="4656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418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7454530"/>
              </p:ext>
            </p:extLst>
          </p:nvPr>
        </p:nvGraphicFramePr>
        <p:xfrm>
          <a:off x="211676" y="793852"/>
          <a:ext cx="8714032" cy="5698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8508"/>
                <a:gridCol w="2178508"/>
                <a:gridCol w="2178508"/>
                <a:gridCol w="2178508"/>
              </a:tblGrid>
              <a:tr h="1424524"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16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3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13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2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24524"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12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7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9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6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24524"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4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11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1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24524"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8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15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5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14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Rettangolo 5"/>
          <p:cNvSpPr/>
          <p:nvPr/>
        </p:nvSpPr>
        <p:spPr>
          <a:xfrm>
            <a:off x="359087" y="-107259"/>
            <a:ext cx="8463180" cy="8636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dirty="0" smtClean="0">
                <a:solidFill>
                  <a:srgbClr val="FF0000"/>
                </a:solidFill>
              </a:rPr>
              <a:t>AMPLITUDE DISTRIBUTION (HV = 31V)</a:t>
            </a:r>
            <a:endParaRPr lang="it-IT" sz="3600" b="1" dirty="0">
              <a:solidFill>
                <a:srgbClr val="FF0000"/>
              </a:solidFill>
            </a:endParaRPr>
          </a:p>
        </p:txBody>
      </p:sp>
      <p:pic>
        <p:nvPicPr>
          <p:cNvPr id="7" name="Immagine 6" descr="Multigaus_CH1_31V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75225" y="3354325"/>
            <a:ext cx="1368000" cy="2014691"/>
          </a:xfrm>
          <a:prstGeom prst="rect">
            <a:avLst/>
          </a:prstGeom>
        </p:spPr>
      </p:pic>
      <p:pic>
        <p:nvPicPr>
          <p:cNvPr id="8" name="Immagine 7" descr="Multigaus_CH2_31V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68274" y="497214"/>
            <a:ext cx="1368000" cy="2014691"/>
          </a:xfrm>
          <a:prstGeom prst="rect">
            <a:avLst/>
          </a:prstGeom>
        </p:spPr>
      </p:pic>
      <p:pic>
        <p:nvPicPr>
          <p:cNvPr id="9" name="Immagine 8" descr="Multigaus_CH3_31V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90192" y="497215"/>
            <a:ext cx="1368000" cy="2014691"/>
          </a:xfrm>
          <a:prstGeom prst="rect">
            <a:avLst/>
          </a:prstGeom>
        </p:spPr>
      </p:pic>
      <p:pic>
        <p:nvPicPr>
          <p:cNvPr id="10" name="Immagine 9" descr="Multigaus_CH4_31V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9725" y="3354325"/>
            <a:ext cx="1368000" cy="2014691"/>
          </a:xfrm>
          <a:prstGeom prst="rect">
            <a:avLst/>
          </a:prstGeom>
        </p:spPr>
      </p:pic>
      <p:pic>
        <p:nvPicPr>
          <p:cNvPr id="15" name="Immagine 14" descr="Multigaus_CH8_31V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9724" y="4781930"/>
            <a:ext cx="1368000" cy="2014691"/>
          </a:xfrm>
          <a:prstGeom prst="rect">
            <a:avLst/>
          </a:prstGeom>
        </p:spPr>
      </p:pic>
      <p:pic>
        <p:nvPicPr>
          <p:cNvPr id="17" name="Immagine 16" descr="Multigaus_CH10_31V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68275" y="3354326"/>
            <a:ext cx="1368000" cy="2014691"/>
          </a:xfrm>
          <a:prstGeom prst="rect">
            <a:avLst/>
          </a:prstGeom>
        </p:spPr>
      </p:pic>
      <p:pic>
        <p:nvPicPr>
          <p:cNvPr id="18" name="Immagine 17" descr="Multigaus_CH11_31V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90192" y="3354327"/>
            <a:ext cx="1368000" cy="2014691"/>
          </a:xfrm>
          <a:prstGeom prst="rect">
            <a:avLst/>
          </a:prstGeom>
        </p:spPr>
      </p:pic>
      <p:pic>
        <p:nvPicPr>
          <p:cNvPr id="21" name="Immagine 20" descr="Multigaus_CH14_31V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68276" y="4781929"/>
            <a:ext cx="1368000" cy="2014691"/>
          </a:xfrm>
          <a:prstGeom prst="rect">
            <a:avLst/>
          </a:prstGeom>
        </p:spPr>
      </p:pic>
      <p:pic>
        <p:nvPicPr>
          <p:cNvPr id="22" name="Immagine 21" descr="Multigaus_CH15_31V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90192" y="4781929"/>
            <a:ext cx="1368000" cy="2014691"/>
          </a:xfrm>
          <a:prstGeom prst="rect">
            <a:avLst/>
          </a:prstGeom>
        </p:spPr>
      </p:pic>
      <p:pic>
        <p:nvPicPr>
          <p:cNvPr id="2" name="Immagine 1" descr="hist_CH13_31V_cp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75222" y="497214"/>
            <a:ext cx="1368000" cy="2014691"/>
          </a:xfrm>
          <a:prstGeom prst="rect">
            <a:avLst/>
          </a:prstGeom>
        </p:spPr>
      </p:pic>
      <p:pic>
        <p:nvPicPr>
          <p:cNvPr id="3" name="Immagine 2" descr="hist_CH16_31V_cp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9725" y="497216"/>
            <a:ext cx="1368000" cy="2014691"/>
          </a:xfrm>
          <a:prstGeom prst="rect">
            <a:avLst/>
          </a:prstGeom>
        </p:spPr>
      </p:pic>
      <p:pic>
        <p:nvPicPr>
          <p:cNvPr id="4" name="Immagine 3" descr="hist_CH7_31V_cp.pdf"/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63420" y="1916848"/>
            <a:ext cx="1368000" cy="2068236"/>
          </a:xfrm>
          <a:prstGeom prst="rect">
            <a:avLst/>
          </a:prstGeom>
        </p:spPr>
      </p:pic>
      <p:pic>
        <p:nvPicPr>
          <p:cNvPr id="13" name="Immagine 12" descr="hist_CH12_31V_cp.pdf"/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6252" y="1878166"/>
            <a:ext cx="1368000" cy="2145600"/>
          </a:xfrm>
          <a:prstGeom prst="rect">
            <a:avLst/>
          </a:prstGeom>
        </p:spPr>
      </p:pic>
      <p:pic>
        <p:nvPicPr>
          <p:cNvPr id="24" name="Immagine 23" descr="hist_CH9_31V_cp.pdf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47616" y="1908123"/>
            <a:ext cx="1368000" cy="2069910"/>
          </a:xfrm>
          <a:prstGeom prst="rect">
            <a:avLst/>
          </a:prstGeom>
        </p:spPr>
      </p:pic>
      <p:pic>
        <p:nvPicPr>
          <p:cNvPr id="25" name="Immagine 24" descr="hist_CH6_31V_cp.pdf"/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35865" y="1903321"/>
            <a:ext cx="1368000" cy="2079514"/>
          </a:xfrm>
          <a:prstGeom prst="rect">
            <a:avLst/>
          </a:prstGeom>
        </p:spPr>
      </p:pic>
      <p:pic>
        <p:nvPicPr>
          <p:cNvPr id="26" name="Immagine 25" descr="hist_CH5_31V_cp.pdf"/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85461" y="4716474"/>
            <a:ext cx="1368000" cy="214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201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2242354"/>
              </p:ext>
            </p:extLst>
          </p:nvPr>
        </p:nvGraphicFramePr>
        <p:xfrm>
          <a:off x="211676" y="793852"/>
          <a:ext cx="8714032" cy="5698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8508"/>
                <a:gridCol w="2178508"/>
                <a:gridCol w="2178508"/>
                <a:gridCol w="2178508"/>
              </a:tblGrid>
              <a:tr h="1424524"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16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3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13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2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24524"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12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7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9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6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24524"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4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11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1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24524"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8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15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5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14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Rettangolo 5"/>
          <p:cNvSpPr/>
          <p:nvPr/>
        </p:nvSpPr>
        <p:spPr>
          <a:xfrm>
            <a:off x="359087" y="-107259"/>
            <a:ext cx="8463180" cy="8636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dirty="0" smtClean="0">
                <a:solidFill>
                  <a:srgbClr val="FF0000"/>
                </a:solidFill>
              </a:rPr>
              <a:t>AMPLITUDE DISTRIBUTION (HV = 31V)</a:t>
            </a:r>
            <a:endParaRPr lang="it-IT" sz="3600" b="1" dirty="0">
              <a:solidFill>
                <a:srgbClr val="FF0000"/>
              </a:solidFill>
            </a:endParaRPr>
          </a:p>
        </p:txBody>
      </p:sp>
      <p:pic>
        <p:nvPicPr>
          <p:cNvPr id="11" name="Immagine 10" descr="GAIN_CH1_31V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58648" y="3341742"/>
            <a:ext cx="1241086" cy="2016000"/>
          </a:xfrm>
          <a:prstGeom prst="rect">
            <a:avLst/>
          </a:prstGeom>
        </p:spPr>
      </p:pic>
      <p:pic>
        <p:nvPicPr>
          <p:cNvPr id="12" name="Immagine 11" descr="GAIN_CH2_31V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29822" y="505579"/>
            <a:ext cx="1368889" cy="2016000"/>
          </a:xfrm>
          <a:prstGeom prst="rect">
            <a:avLst/>
          </a:prstGeom>
        </p:spPr>
      </p:pic>
      <p:pic>
        <p:nvPicPr>
          <p:cNvPr id="14" name="Immagine 13" descr="GAIN_CH3_31V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90879" y="505789"/>
            <a:ext cx="1368000" cy="2014690"/>
          </a:xfrm>
          <a:prstGeom prst="rect">
            <a:avLst/>
          </a:prstGeom>
        </p:spPr>
      </p:pic>
      <p:pic>
        <p:nvPicPr>
          <p:cNvPr id="16" name="Immagine 15" descr="GAIN_CH4_31V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9879" y="3297281"/>
            <a:ext cx="1294009" cy="2051999"/>
          </a:xfrm>
          <a:prstGeom prst="rect">
            <a:avLst/>
          </a:prstGeom>
        </p:spPr>
      </p:pic>
      <p:pic>
        <p:nvPicPr>
          <p:cNvPr id="19" name="Immagine 18" descr="GAIN_CH5_31V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56491" y="4737762"/>
            <a:ext cx="1245400" cy="2016000"/>
          </a:xfrm>
          <a:prstGeom prst="rect">
            <a:avLst/>
          </a:prstGeom>
        </p:spPr>
      </p:pic>
      <p:pic>
        <p:nvPicPr>
          <p:cNvPr id="20" name="Immagine 19" descr="GAIN_CH6_31V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29822" y="1927392"/>
            <a:ext cx="1368889" cy="2016000"/>
          </a:xfrm>
          <a:prstGeom prst="rect">
            <a:avLst/>
          </a:prstGeom>
        </p:spPr>
      </p:pic>
      <p:pic>
        <p:nvPicPr>
          <p:cNvPr id="23" name="Immagine 22" descr="GAIN_CH7_31V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89779" y="1927392"/>
            <a:ext cx="1368889" cy="2016000"/>
          </a:xfrm>
          <a:prstGeom prst="rect">
            <a:avLst/>
          </a:prstGeom>
        </p:spPr>
      </p:pic>
      <p:pic>
        <p:nvPicPr>
          <p:cNvPr id="27" name="Immagine 26" descr="GAIN_CH8_31V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0437" y="4781863"/>
            <a:ext cx="1368889" cy="2016000"/>
          </a:xfrm>
          <a:prstGeom prst="rect">
            <a:avLst/>
          </a:prstGeom>
        </p:spPr>
      </p:pic>
      <p:pic>
        <p:nvPicPr>
          <p:cNvPr id="28" name="Immagine 27" descr="GAIN_CH9_31V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77106" y="1927392"/>
            <a:ext cx="1368889" cy="2016000"/>
          </a:xfrm>
          <a:prstGeom prst="rect">
            <a:avLst/>
          </a:prstGeom>
        </p:spPr>
      </p:pic>
      <p:pic>
        <p:nvPicPr>
          <p:cNvPr id="29" name="Immagine 28" descr="GAIN_CH10_31V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66919" y="3349415"/>
            <a:ext cx="1368000" cy="2014690"/>
          </a:xfrm>
          <a:prstGeom prst="rect">
            <a:avLst/>
          </a:prstGeom>
        </p:spPr>
      </p:pic>
      <p:pic>
        <p:nvPicPr>
          <p:cNvPr id="30" name="Immagine 29" descr="GAIN_CH11_31V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89779" y="3352721"/>
            <a:ext cx="1368889" cy="2016000"/>
          </a:xfrm>
          <a:prstGeom prst="rect">
            <a:avLst/>
          </a:prstGeom>
        </p:spPr>
      </p:pic>
      <p:pic>
        <p:nvPicPr>
          <p:cNvPr id="31" name="Immagine 30" descr="GAIN_CH12_31V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0438" y="1927392"/>
            <a:ext cx="1368889" cy="2016000"/>
          </a:xfrm>
          <a:prstGeom prst="rect">
            <a:avLst/>
          </a:prstGeom>
        </p:spPr>
      </p:pic>
      <p:pic>
        <p:nvPicPr>
          <p:cNvPr id="32" name="Immagine 31" descr="GAIN_CH13_31V.pd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77105" y="504690"/>
            <a:ext cx="1368889" cy="2016000"/>
          </a:xfrm>
          <a:prstGeom prst="rect">
            <a:avLst/>
          </a:prstGeom>
        </p:spPr>
      </p:pic>
      <p:pic>
        <p:nvPicPr>
          <p:cNvPr id="33" name="Immagine 32" descr="GAIN_CH14_31V.pd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29822" y="4781863"/>
            <a:ext cx="1368889" cy="2016000"/>
          </a:xfrm>
          <a:prstGeom prst="rect">
            <a:avLst/>
          </a:prstGeom>
        </p:spPr>
      </p:pic>
      <p:pic>
        <p:nvPicPr>
          <p:cNvPr id="34" name="Immagine 33" descr="GAIN_CH15_31V.pd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91089" y="4781866"/>
            <a:ext cx="1368889" cy="2016000"/>
          </a:xfrm>
          <a:prstGeom prst="rect">
            <a:avLst/>
          </a:prstGeom>
        </p:spPr>
      </p:pic>
      <p:pic>
        <p:nvPicPr>
          <p:cNvPr id="35" name="Immagine 34" descr="GAIN_CH16_31V.pdf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0438" y="505579"/>
            <a:ext cx="1368889" cy="2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142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359087" y="-107259"/>
            <a:ext cx="8463180" cy="8636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dirty="0" smtClean="0">
                <a:solidFill>
                  <a:srgbClr val="FF0000"/>
                </a:solidFill>
              </a:rPr>
              <a:t>GAIN (HV = 31V)</a:t>
            </a:r>
            <a:endParaRPr lang="it-IT" sz="3600" b="1" dirty="0">
              <a:solidFill>
                <a:srgbClr val="FF000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133928" y="6040935"/>
            <a:ext cx="6922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Values</a:t>
            </a:r>
            <a:r>
              <a:rPr lang="it-IT" dirty="0" smtClean="0"/>
              <a:t> </a:t>
            </a:r>
            <a:r>
              <a:rPr lang="it-IT" dirty="0" err="1" smtClean="0"/>
              <a:t>between</a:t>
            </a:r>
            <a:r>
              <a:rPr lang="it-IT" dirty="0" smtClean="0"/>
              <a:t> ≈ 5.6 </a:t>
            </a:r>
            <a:r>
              <a:rPr lang="it-IT" dirty="0" err="1" smtClean="0"/>
              <a:t>mV</a:t>
            </a:r>
            <a:r>
              <a:rPr lang="it-IT" dirty="0" smtClean="0"/>
              <a:t>/PE and ≈ 6.9 </a:t>
            </a:r>
            <a:r>
              <a:rPr lang="it-IT" dirty="0" err="1" smtClean="0"/>
              <a:t>mV</a:t>
            </a:r>
            <a:r>
              <a:rPr lang="it-IT" dirty="0" smtClean="0"/>
              <a:t>/PE (</a:t>
            </a:r>
            <a:r>
              <a:rPr lang="it-IT" dirty="0" err="1" smtClean="0"/>
              <a:t>Variation</a:t>
            </a:r>
            <a:r>
              <a:rPr lang="it-IT" dirty="0" smtClean="0"/>
              <a:t> of 10 %)</a:t>
            </a:r>
            <a:endParaRPr lang="it-IT" dirty="0"/>
          </a:p>
        </p:txBody>
      </p:sp>
      <p:pic>
        <p:nvPicPr>
          <p:cNvPr id="3" name="Immagine 2" descr="GAIN_31V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22500" y="0"/>
            <a:ext cx="4680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461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59087" y="-107259"/>
            <a:ext cx="8463180" cy="8636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dirty="0" err="1" smtClean="0">
                <a:solidFill>
                  <a:srgbClr val="FF0000"/>
                </a:solidFill>
              </a:rPr>
              <a:t>Signal</a:t>
            </a:r>
            <a:r>
              <a:rPr lang="it-IT" sz="3600" b="1" dirty="0" smtClean="0">
                <a:solidFill>
                  <a:srgbClr val="FF0000"/>
                </a:solidFill>
              </a:rPr>
              <a:t> to </a:t>
            </a:r>
            <a:r>
              <a:rPr lang="it-IT" sz="3600" b="1" dirty="0" err="1" smtClean="0">
                <a:solidFill>
                  <a:srgbClr val="FF0000"/>
                </a:solidFill>
              </a:rPr>
              <a:t>Noise</a:t>
            </a:r>
            <a:r>
              <a:rPr lang="it-IT" sz="3600" b="1" dirty="0" smtClean="0">
                <a:solidFill>
                  <a:srgbClr val="FF0000"/>
                </a:solidFill>
              </a:rPr>
              <a:t> Ratio (HV = 31V)</a:t>
            </a:r>
            <a:endParaRPr lang="it-IT" sz="3600" b="1" dirty="0">
              <a:solidFill>
                <a:srgbClr val="FF0000"/>
              </a:solidFill>
            </a:endParaRPr>
          </a:p>
        </p:txBody>
      </p:sp>
      <p:pic>
        <p:nvPicPr>
          <p:cNvPr id="2" name="Immagine 1" descr="SNR_31V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22500" y="0"/>
            <a:ext cx="4680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257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59087" y="33869"/>
            <a:ext cx="8463180" cy="8636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dirty="0" smtClean="0">
                <a:solidFill>
                  <a:srgbClr val="FF0000"/>
                </a:solidFill>
              </a:rPr>
              <a:t>OUTLOOK </a:t>
            </a:r>
            <a:endParaRPr lang="it-IT" sz="3600" b="1" dirty="0">
              <a:solidFill>
                <a:srgbClr val="FF0000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747890" y="1213555"/>
            <a:ext cx="7718778" cy="344311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285750" indent="-285750">
              <a:buFont typeface="Arial"/>
              <a:buChar char="•"/>
            </a:pPr>
            <a:endParaRPr lang="it-IT" sz="2400" dirty="0" smtClean="0"/>
          </a:p>
          <a:p>
            <a:pPr marL="285750" indent="-285750">
              <a:buFont typeface="Arial"/>
              <a:buChar char="•"/>
            </a:pPr>
            <a:r>
              <a:rPr lang="it-IT" sz="2400" dirty="0" err="1" smtClean="0"/>
              <a:t>Study</a:t>
            </a:r>
            <a:r>
              <a:rPr lang="it-IT" sz="2400" dirty="0" smtClean="0"/>
              <a:t> of performances of FBK </a:t>
            </a:r>
            <a:r>
              <a:rPr lang="it-IT" sz="2400" dirty="0" err="1" smtClean="0"/>
              <a:t>matrix</a:t>
            </a:r>
            <a:r>
              <a:rPr lang="it-IT" sz="2400" dirty="0" smtClean="0"/>
              <a:t> </a:t>
            </a:r>
            <a:r>
              <a:rPr lang="it-IT" sz="2400" dirty="0" err="1" smtClean="0"/>
              <a:t>SiPM</a:t>
            </a:r>
            <a:r>
              <a:rPr lang="it-IT" sz="2400" dirty="0" smtClean="0"/>
              <a:t> 3x3 mm</a:t>
            </a:r>
            <a:r>
              <a:rPr lang="it-IT" sz="2400" baseline="30000" dirty="0" smtClean="0"/>
              <a:t>2</a:t>
            </a:r>
            <a:r>
              <a:rPr lang="it-IT" sz="2400" dirty="0" smtClean="0"/>
              <a:t> – 40 </a:t>
            </a:r>
            <a:r>
              <a:rPr lang="it-IT" sz="2400" dirty="0" smtClean="0">
                <a:latin typeface="Symbol" charset="2"/>
                <a:cs typeface="Symbol" charset="2"/>
              </a:rPr>
              <a:t>m</a:t>
            </a:r>
            <a:r>
              <a:rPr lang="it-IT" sz="2400" dirty="0" smtClean="0">
                <a:cs typeface="Symbol" charset="2"/>
              </a:rPr>
              <a:t>m </a:t>
            </a:r>
            <a:r>
              <a:rPr lang="it-IT" sz="2400" dirty="0" err="1" smtClean="0">
                <a:cs typeface="Symbol" charset="2"/>
              </a:rPr>
              <a:t>cell</a:t>
            </a:r>
            <a:endParaRPr lang="it-IT" sz="2400" dirty="0" smtClean="0">
              <a:cs typeface="Symbol" charset="2"/>
            </a:endParaRPr>
          </a:p>
          <a:p>
            <a:pPr marL="285750" indent="-285750">
              <a:buFont typeface="Arial"/>
              <a:buChar char="•"/>
            </a:pPr>
            <a:endParaRPr lang="it-IT" sz="2400" dirty="0">
              <a:cs typeface="Symbol" charset="2"/>
            </a:endParaRPr>
          </a:p>
          <a:p>
            <a:pPr marL="285750" indent="-285750">
              <a:buFont typeface="Arial"/>
              <a:buChar char="•"/>
            </a:pPr>
            <a:r>
              <a:rPr lang="it-IT" sz="2400" dirty="0" smtClean="0">
                <a:cs typeface="Symbol" charset="2"/>
              </a:rPr>
              <a:t>Data </a:t>
            </a:r>
            <a:r>
              <a:rPr lang="it-IT" sz="2400" dirty="0" err="1" smtClean="0">
                <a:cs typeface="Symbol" charset="2"/>
              </a:rPr>
              <a:t>acquisition</a:t>
            </a:r>
            <a:r>
              <a:rPr lang="it-IT" sz="2400" dirty="0" smtClean="0">
                <a:cs typeface="Symbol" charset="2"/>
              </a:rPr>
              <a:t> </a:t>
            </a:r>
            <a:r>
              <a:rPr lang="it-IT" sz="2400" dirty="0" smtClean="0">
                <a:cs typeface="Symbol" charset="2"/>
              </a:rPr>
              <a:t>FBK </a:t>
            </a:r>
            <a:r>
              <a:rPr lang="it-IT" sz="2400" dirty="0" err="1" smtClean="0">
                <a:cs typeface="Symbol" charset="2"/>
              </a:rPr>
              <a:t>SiPM</a:t>
            </a:r>
            <a:r>
              <a:rPr lang="it-IT" sz="2400" dirty="0" smtClean="0">
                <a:cs typeface="Symbol" charset="2"/>
              </a:rPr>
              <a:t> 1x1 mm</a:t>
            </a:r>
            <a:r>
              <a:rPr lang="it-IT" sz="2400" baseline="30000" dirty="0" smtClean="0">
                <a:cs typeface="Symbol" charset="2"/>
              </a:rPr>
              <a:t>2</a:t>
            </a:r>
            <a:r>
              <a:rPr lang="it-IT" sz="2400" dirty="0" smtClean="0">
                <a:cs typeface="Symbol" charset="2"/>
              </a:rPr>
              <a:t> – 40 </a:t>
            </a:r>
            <a:r>
              <a:rPr lang="it-IT" sz="2400" dirty="0" smtClean="0">
                <a:latin typeface="Symbol" charset="2"/>
                <a:cs typeface="Symbol" charset="2"/>
              </a:rPr>
              <a:t>m</a:t>
            </a:r>
            <a:r>
              <a:rPr lang="it-IT" sz="2400" dirty="0" smtClean="0">
                <a:cs typeface="Symbol" charset="2"/>
              </a:rPr>
              <a:t>m and 50 </a:t>
            </a:r>
            <a:r>
              <a:rPr lang="it-IT" sz="2400" dirty="0" smtClean="0">
                <a:latin typeface="Symbol" charset="2"/>
                <a:cs typeface="Symbol" charset="2"/>
              </a:rPr>
              <a:t>m</a:t>
            </a:r>
            <a:r>
              <a:rPr lang="it-IT" sz="2400" dirty="0" smtClean="0">
                <a:cs typeface="Symbol" charset="2"/>
              </a:rPr>
              <a:t>m </a:t>
            </a:r>
            <a:r>
              <a:rPr lang="it-IT" sz="2400" dirty="0" err="1" smtClean="0">
                <a:cs typeface="Symbol" charset="2"/>
              </a:rPr>
              <a:t>cell</a:t>
            </a:r>
            <a:endParaRPr lang="it-IT" sz="2400" dirty="0" smtClean="0">
              <a:cs typeface="Symbol" charset="2"/>
            </a:endParaRPr>
          </a:p>
          <a:p>
            <a:pPr marL="285750" indent="-285750">
              <a:buFont typeface="Arial"/>
              <a:buChar char="•"/>
            </a:pPr>
            <a:endParaRPr lang="it-IT" sz="2400" dirty="0">
              <a:cs typeface="Symbol" charset="2"/>
            </a:endParaRPr>
          </a:p>
          <a:p>
            <a:pPr marL="285750" indent="-285750">
              <a:buFont typeface="Arial"/>
              <a:buChar char="•"/>
            </a:pPr>
            <a:r>
              <a:rPr lang="it-IT" sz="2400" dirty="0" err="1" smtClean="0">
                <a:cs typeface="Symbol" charset="2"/>
              </a:rPr>
              <a:t>Conclusions</a:t>
            </a:r>
            <a:r>
              <a:rPr lang="it-IT" sz="2400" dirty="0" smtClean="0">
                <a:cs typeface="Symbol" charset="2"/>
              </a:rPr>
              <a:t> 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4225176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59087" y="-107259"/>
            <a:ext cx="8463180" cy="8636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dirty="0" smtClean="0">
                <a:solidFill>
                  <a:srgbClr val="FF0000"/>
                </a:solidFill>
              </a:rPr>
              <a:t>SNR and GAIN (HV = 31V)</a:t>
            </a:r>
            <a:endParaRPr lang="it-IT" sz="3600" b="1" dirty="0">
              <a:solidFill>
                <a:srgbClr val="FF0000"/>
              </a:solidFill>
            </a:endParaRPr>
          </a:p>
        </p:txBody>
      </p:sp>
      <p:pic>
        <p:nvPicPr>
          <p:cNvPr id="2" name="Immagine 1" descr="SNR vs GAIN_31V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35200" y="0"/>
            <a:ext cx="4656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305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59087" y="-107259"/>
            <a:ext cx="8463180" cy="8636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dirty="0" smtClean="0">
                <a:solidFill>
                  <a:srgbClr val="FF0000"/>
                </a:solidFill>
              </a:rPr>
              <a:t>FBK 1x1 mm</a:t>
            </a:r>
            <a:r>
              <a:rPr lang="it-IT" sz="3600" b="1" baseline="30000" dirty="0" smtClean="0">
                <a:solidFill>
                  <a:srgbClr val="FF0000"/>
                </a:solidFill>
              </a:rPr>
              <a:t>2 </a:t>
            </a:r>
            <a:r>
              <a:rPr lang="it-IT" sz="3600" b="1" dirty="0" smtClean="0">
                <a:solidFill>
                  <a:srgbClr val="FF0000"/>
                </a:solidFill>
              </a:rPr>
              <a:t>– 40</a:t>
            </a:r>
            <a:r>
              <a:rPr lang="it-IT" sz="36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it-IT" sz="3600" b="1" dirty="0" smtClean="0">
                <a:solidFill>
                  <a:srgbClr val="FF0000"/>
                </a:solidFill>
                <a:cs typeface="Symbol" charset="2"/>
              </a:rPr>
              <a:t>m and </a:t>
            </a:r>
            <a:r>
              <a:rPr lang="it-IT" sz="3600" b="1" dirty="0" smtClean="0">
                <a:solidFill>
                  <a:srgbClr val="FF0000"/>
                </a:solidFill>
              </a:rPr>
              <a:t>50</a:t>
            </a:r>
            <a:r>
              <a:rPr lang="it-IT" sz="36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it-IT" sz="3600" b="1" dirty="0" smtClean="0">
                <a:solidFill>
                  <a:srgbClr val="FF0000"/>
                </a:solidFill>
                <a:cs typeface="Symbol" charset="2"/>
              </a:rPr>
              <a:t>m </a:t>
            </a:r>
            <a:r>
              <a:rPr lang="it-IT" sz="3600" b="1" dirty="0" err="1" smtClean="0">
                <a:solidFill>
                  <a:srgbClr val="FF0000"/>
                </a:solidFill>
                <a:cs typeface="Symbol" charset="2"/>
              </a:rPr>
              <a:t>SiPM</a:t>
            </a:r>
            <a:endParaRPr lang="it-IT" sz="3600" b="1" dirty="0">
              <a:solidFill>
                <a:srgbClr val="FF00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48237" y="1284941"/>
            <a:ext cx="839204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dirty="0" err="1" smtClean="0"/>
              <a:t>SiPM</a:t>
            </a:r>
            <a:r>
              <a:rPr lang="it-IT" dirty="0" smtClean="0"/>
              <a:t> 1x1 mm</a:t>
            </a:r>
            <a:r>
              <a:rPr lang="it-IT" baseline="30000" dirty="0" smtClean="0"/>
              <a:t>2</a:t>
            </a:r>
            <a:r>
              <a:rPr lang="it-IT" dirty="0" smtClean="0"/>
              <a:t>, </a:t>
            </a:r>
            <a:r>
              <a:rPr lang="it-IT" dirty="0" err="1" smtClean="0"/>
              <a:t>cell</a:t>
            </a:r>
            <a:r>
              <a:rPr lang="it-IT" dirty="0" smtClean="0"/>
              <a:t> 40 and 50 </a:t>
            </a:r>
            <a:r>
              <a:rPr lang="it-IT" dirty="0" smtClean="0">
                <a:latin typeface="Symbol" charset="2"/>
                <a:cs typeface="Symbol" charset="2"/>
              </a:rPr>
              <a:t>m</a:t>
            </a:r>
            <a:r>
              <a:rPr lang="it-IT" dirty="0" smtClean="0">
                <a:cs typeface="Symbol" charset="2"/>
              </a:rPr>
              <a:t>m;</a:t>
            </a:r>
          </a:p>
          <a:p>
            <a:pPr marL="285750" indent="-285750">
              <a:buFont typeface="Arial"/>
              <a:buChar char="•"/>
            </a:pPr>
            <a:r>
              <a:rPr lang="it-IT" dirty="0" err="1" smtClean="0">
                <a:cs typeface="Symbol" charset="2"/>
              </a:rPr>
              <a:t>AdvanSiD</a:t>
            </a:r>
            <a:r>
              <a:rPr lang="it-IT" dirty="0" smtClean="0">
                <a:cs typeface="Symbol" charset="2"/>
              </a:rPr>
              <a:t> </a:t>
            </a:r>
            <a:r>
              <a:rPr lang="it-IT" dirty="0" err="1" smtClean="0">
                <a:cs typeface="Symbol" charset="2"/>
              </a:rPr>
              <a:t>evaluation</a:t>
            </a:r>
            <a:r>
              <a:rPr lang="it-IT" dirty="0" smtClean="0">
                <a:cs typeface="Symbol" charset="2"/>
              </a:rPr>
              <a:t> </a:t>
            </a:r>
            <a:r>
              <a:rPr lang="it-IT" dirty="0" err="1" smtClean="0">
                <a:cs typeface="Symbol" charset="2"/>
              </a:rPr>
              <a:t>board</a:t>
            </a:r>
            <a:r>
              <a:rPr lang="it-IT" dirty="0" smtClean="0">
                <a:cs typeface="Symbol" charset="2"/>
              </a:rPr>
              <a:t> </a:t>
            </a:r>
            <a:r>
              <a:rPr lang="it-IT" dirty="0" err="1" smtClean="0">
                <a:cs typeface="Symbol" charset="2"/>
              </a:rPr>
              <a:t>signal</a:t>
            </a:r>
            <a:r>
              <a:rPr lang="it-IT" dirty="0" smtClean="0">
                <a:cs typeface="Symbol" charset="2"/>
              </a:rPr>
              <a:t> </a:t>
            </a:r>
            <a:r>
              <a:rPr lang="it-IT" dirty="0" err="1" smtClean="0">
                <a:cs typeface="Symbol" charset="2"/>
              </a:rPr>
              <a:t>amplifier</a:t>
            </a:r>
            <a:r>
              <a:rPr lang="it-IT" dirty="0" smtClean="0">
                <a:cs typeface="Symbol" charset="2"/>
              </a:rPr>
              <a:t>;</a:t>
            </a:r>
          </a:p>
          <a:p>
            <a:pPr marL="285750" indent="-285750">
              <a:buFont typeface="Arial"/>
              <a:buChar char="•"/>
            </a:pPr>
            <a:r>
              <a:rPr lang="it-IT" dirty="0" smtClean="0">
                <a:cs typeface="Symbol" charset="2"/>
              </a:rPr>
              <a:t>Laser (380 nm) </a:t>
            </a:r>
            <a:r>
              <a:rPr lang="it-IT" dirty="0" err="1" smtClean="0">
                <a:cs typeface="Symbol" charset="2"/>
              </a:rPr>
              <a:t>controlled</a:t>
            </a:r>
            <a:r>
              <a:rPr lang="it-IT" dirty="0" smtClean="0">
                <a:cs typeface="Symbol" charset="2"/>
              </a:rPr>
              <a:t> by a </a:t>
            </a:r>
            <a:r>
              <a:rPr lang="it-IT" dirty="0" err="1" smtClean="0">
                <a:cs typeface="Symbol" charset="2"/>
              </a:rPr>
              <a:t>picosecond</a:t>
            </a:r>
            <a:r>
              <a:rPr lang="it-IT" dirty="0" smtClean="0">
                <a:cs typeface="Symbol" charset="2"/>
              </a:rPr>
              <a:t> </a:t>
            </a:r>
            <a:r>
              <a:rPr lang="it-IT" dirty="0" err="1" smtClean="0">
                <a:cs typeface="Symbol" charset="2"/>
              </a:rPr>
              <a:t>pulsed</a:t>
            </a:r>
            <a:r>
              <a:rPr lang="it-IT" dirty="0" smtClean="0">
                <a:cs typeface="Symbol" charset="2"/>
              </a:rPr>
              <a:t> driver (PDL 800-B);</a:t>
            </a:r>
          </a:p>
          <a:p>
            <a:pPr marL="285750" indent="-285750">
              <a:buFont typeface="Arial"/>
              <a:buChar char="•"/>
            </a:pPr>
            <a:r>
              <a:rPr lang="it-IT" dirty="0" err="1" smtClean="0"/>
              <a:t>Peltier</a:t>
            </a:r>
            <a:r>
              <a:rPr lang="it-IT" dirty="0" smtClean="0"/>
              <a:t> </a:t>
            </a:r>
            <a:r>
              <a:rPr lang="it-IT" dirty="0" err="1" smtClean="0"/>
              <a:t>cell</a:t>
            </a:r>
            <a:r>
              <a:rPr lang="it-IT" dirty="0" smtClean="0"/>
              <a:t> for temperature control;</a:t>
            </a:r>
          </a:p>
          <a:p>
            <a:pPr marL="285750" indent="-285750">
              <a:buFont typeface="Arial"/>
              <a:buChar char="•"/>
            </a:pPr>
            <a:r>
              <a:rPr lang="it-IT" dirty="0" err="1" smtClean="0"/>
              <a:t>Waveform</a:t>
            </a:r>
            <a:r>
              <a:rPr lang="it-IT" dirty="0" smtClean="0"/>
              <a:t> generator </a:t>
            </a:r>
            <a:r>
              <a:rPr lang="it-IT" dirty="0" err="1" smtClean="0"/>
              <a:t>LeCroy</a:t>
            </a:r>
            <a:r>
              <a:rPr lang="it-IT" dirty="0" smtClean="0"/>
              <a:t> </a:t>
            </a:r>
            <a:r>
              <a:rPr lang="it-IT" dirty="0" err="1" smtClean="0"/>
              <a:t>ArbStudio</a:t>
            </a:r>
            <a:r>
              <a:rPr lang="it-IT" dirty="0" smtClean="0"/>
              <a:t>;</a:t>
            </a:r>
          </a:p>
          <a:p>
            <a:pPr marL="285750" indent="-285750">
              <a:buFont typeface="Arial"/>
              <a:buChar char="•"/>
            </a:pPr>
            <a:r>
              <a:rPr lang="it-IT" dirty="0" err="1" smtClean="0"/>
              <a:t>Keithley</a:t>
            </a:r>
            <a:r>
              <a:rPr lang="it-IT" dirty="0" smtClean="0"/>
              <a:t> 2400 source </a:t>
            </a:r>
            <a:r>
              <a:rPr lang="it-IT" dirty="0" err="1" smtClean="0"/>
              <a:t>meter</a:t>
            </a:r>
            <a:r>
              <a:rPr lang="it-IT" dirty="0" smtClean="0"/>
              <a:t>;</a:t>
            </a:r>
          </a:p>
          <a:p>
            <a:pPr marL="285750" indent="-285750">
              <a:buFont typeface="Arial"/>
              <a:buChar char="•"/>
            </a:pPr>
            <a:r>
              <a:rPr lang="it-IT" dirty="0" smtClean="0"/>
              <a:t>DT5742 </a:t>
            </a:r>
            <a:r>
              <a:rPr lang="it-IT" dirty="0" err="1" smtClean="0"/>
              <a:t>Switched</a:t>
            </a:r>
            <a:r>
              <a:rPr lang="it-IT" dirty="0" smtClean="0"/>
              <a:t> </a:t>
            </a:r>
            <a:r>
              <a:rPr lang="it-IT" dirty="0" err="1" smtClean="0"/>
              <a:t>Capacitor</a:t>
            </a:r>
            <a:r>
              <a:rPr lang="it-IT" dirty="0" smtClean="0"/>
              <a:t> </a:t>
            </a:r>
            <a:r>
              <a:rPr lang="it-IT" dirty="0" err="1" smtClean="0"/>
              <a:t>Digitizer</a:t>
            </a:r>
            <a:r>
              <a:rPr lang="it-IT" dirty="0" smtClean="0"/>
              <a:t> (12 bit, 5 GS/</a:t>
            </a:r>
            <a:r>
              <a:rPr lang="it-IT" dirty="0" err="1" smtClean="0"/>
              <a:t>s</a:t>
            </a:r>
            <a:r>
              <a:rPr lang="it-IT" dirty="0" smtClean="0"/>
              <a:t> – 1024 </a:t>
            </a:r>
            <a:r>
              <a:rPr lang="it-IT" dirty="0" err="1" smtClean="0"/>
              <a:t>storage</a:t>
            </a:r>
            <a:r>
              <a:rPr lang="it-IT" dirty="0" smtClean="0"/>
              <a:t> </a:t>
            </a:r>
            <a:r>
              <a:rPr lang="it-IT" dirty="0" err="1" smtClean="0"/>
              <a:t>cells</a:t>
            </a:r>
            <a:r>
              <a:rPr lang="it-IT" dirty="0" smtClean="0"/>
              <a:t>/CH)</a:t>
            </a:r>
          </a:p>
          <a:p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029" y="3800093"/>
            <a:ext cx="2095500" cy="2133600"/>
          </a:xfrm>
          <a:prstGeom prst="rect">
            <a:avLst/>
          </a:prstGeom>
        </p:spPr>
      </p:pic>
      <p:pic>
        <p:nvPicPr>
          <p:cNvPr id="9" name="Immagine 8" descr="dt574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446" y="4210921"/>
            <a:ext cx="3501506" cy="12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141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59087" y="-107259"/>
            <a:ext cx="8463180" cy="8636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dirty="0" smtClean="0">
                <a:solidFill>
                  <a:srgbClr val="FF0000"/>
                </a:solidFill>
              </a:rPr>
              <a:t>FBK 1x1 mm</a:t>
            </a:r>
            <a:r>
              <a:rPr lang="it-IT" sz="3600" b="1" baseline="30000" dirty="0" smtClean="0">
                <a:solidFill>
                  <a:srgbClr val="FF0000"/>
                </a:solidFill>
              </a:rPr>
              <a:t>2 </a:t>
            </a:r>
            <a:r>
              <a:rPr lang="it-IT" sz="3600" b="1" dirty="0" smtClean="0">
                <a:solidFill>
                  <a:srgbClr val="FF0000"/>
                </a:solidFill>
              </a:rPr>
              <a:t>: I – V plots </a:t>
            </a:r>
            <a:endParaRPr lang="it-IT" sz="3600" b="1" dirty="0">
              <a:solidFill>
                <a:srgbClr val="FF0000"/>
              </a:solidFill>
            </a:endParaRPr>
          </a:p>
        </p:txBody>
      </p:sp>
      <p:pic>
        <p:nvPicPr>
          <p:cNvPr id="2" name="Immagine 1" descr="Caratt_IV_40_u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5555" y="814188"/>
            <a:ext cx="2634122" cy="3879343"/>
          </a:xfrm>
          <a:prstGeom prst="rect">
            <a:avLst/>
          </a:prstGeom>
        </p:spPr>
      </p:pic>
      <p:pic>
        <p:nvPicPr>
          <p:cNvPr id="3" name="Immagine 2" descr="Caratt_IV_50u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31969" y="814188"/>
            <a:ext cx="2634123" cy="3879344"/>
          </a:xfrm>
          <a:prstGeom prst="rect">
            <a:avLst/>
          </a:prstGeom>
        </p:spPr>
      </p:pic>
      <p:cxnSp>
        <p:nvCxnSpPr>
          <p:cNvPr id="8" name="Connettore 2 7"/>
          <p:cNvCxnSpPr/>
          <p:nvPr/>
        </p:nvCxnSpPr>
        <p:spPr>
          <a:xfrm flipH="1">
            <a:off x="2052320" y="3586480"/>
            <a:ext cx="254000" cy="762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>
            <a:off x="6289040" y="3586480"/>
            <a:ext cx="345440" cy="8940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690880" y="4643120"/>
            <a:ext cx="3498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Breakdown </a:t>
            </a:r>
            <a:r>
              <a:rPr lang="it-IT" dirty="0" err="1" smtClean="0"/>
              <a:t>voltage</a:t>
            </a:r>
            <a:r>
              <a:rPr lang="it-IT" dirty="0" smtClean="0"/>
              <a:t>: 26V @ 21°C</a:t>
            </a:r>
            <a:endParaRPr lang="it-IT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4988560" y="4632960"/>
            <a:ext cx="3704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Breakdown </a:t>
            </a:r>
            <a:r>
              <a:rPr lang="it-IT" dirty="0" err="1" smtClean="0"/>
              <a:t>voltage</a:t>
            </a:r>
            <a:r>
              <a:rPr lang="it-IT" dirty="0" smtClean="0"/>
              <a:t>: 25.2V @ 21°C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19172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-107259"/>
            <a:ext cx="9144000" cy="8636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dirty="0" smtClean="0">
                <a:solidFill>
                  <a:srgbClr val="FF0000"/>
                </a:solidFill>
              </a:rPr>
              <a:t>FBK 1x1 mm</a:t>
            </a:r>
            <a:r>
              <a:rPr lang="it-IT" sz="3600" b="1" baseline="30000" dirty="0" smtClean="0">
                <a:solidFill>
                  <a:srgbClr val="FF0000"/>
                </a:solidFill>
              </a:rPr>
              <a:t>2 </a:t>
            </a:r>
            <a:r>
              <a:rPr lang="it-IT" sz="3600" b="1" dirty="0" smtClean="0">
                <a:solidFill>
                  <a:srgbClr val="FF0000"/>
                </a:solidFill>
              </a:rPr>
              <a:t>: Data </a:t>
            </a:r>
            <a:r>
              <a:rPr lang="it-IT" sz="3600" b="1" dirty="0" err="1" smtClean="0">
                <a:solidFill>
                  <a:srgbClr val="FF0000"/>
                </a:solidFill>
              </a:rPr>
              <a:t>acquisition</a:t>
            </a:r>
            <a:r>
              <a:rPr lang="it-IT" sz="3600" b="1" dirty="0" smtClean="0">
                <a:solidFill>
                  <a:srgbClr val="FF0000"/>
                </a:solidFill>
              </a:rPr>
              <a:t> (DOMINO) </a:t>
            </a:r>
            <a:endParaRPr lang="it-IT" sz="3600" b="1" dirty="0">
              <a:solidFill>
                <a:srgbClr val="FF0000"/>
              </a:solidFill>
            </a:endParaRPr>
          </a:p>
        </p:txBody>
      </p:sp>
      <p:sp>
        <p:nvSpPr>
          <p:cNvPr id="11" name="Freccia curva 10"/>
          <p:cNvSpPr/>
          <p:nvPr/>
        </p:nvSpPr>
        <p:spPr>
          <a:xfrm rot="5400000">
            <a:off x="5485893" y="1626587"/>
            <a:ext cx="1265188" cy="1698332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13" name="Immagine 12" descr="TRG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1766" y="350185"/>
            <a:ext cx="2374641" cy="39600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359087" y="3892112"/>
            <a:ext cx="450636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dirty="0" err="1" smtClean="0"/>
              <a:t>Spikes</a:t>
            </a:r>
            <a:r>
              <a:rPr lang="it-IT" dirty="0" smtClean="0"/>
              <a:t> </a:t>
            </a:r>
            <a:r>
              <a:rPr lang="it-IT" dirty="0" err="1" smtClean="0"/>
              <a:t>at</a:t>
            </a:r>
            <a:r>
              <a:rPr lang="it-IT" dirty="0" smtClean="0"/>
              <a:t> </a:t>
            </a:r>
            <a:r>
              <a:rPr lang="it-IT" dirty="0" err="1" smtClean="0"/>
              <a:t>constant</a:t>
            </a:r>
            <a:r>
              <a:rPr lang="it-IT" dirty="0" smtClean="0"/>
              <a:t> time </a:t>
            </a:r>
            <a:r>
              <a:rPr lang="it-IT" dirty="0" err="1" smtClean="0"/>
              <a:t>intervals</a:t>
            </a:r>
            <a:endParaRPr lang="it-IT" dirty="0" smtClean="0"/>
          </a:p>
          <a:p>
            <a:r>
              <a:rPr lang="it-IT" dirty="0" smtClean="0"/>
              <a:t>(</a:t>
            </a:r>
            <a:r>
              <a:rPr lang="it-IT" dirty="0" err="1" smtClean="0"/>
              <a:t>maybe</a:t>
            </a:r>
            <a:r>
              <a:rPr lang="it-IT" dirty="0" smtClean="0"/>
              <a:t> due to a clock </a:t>
            </a:r>
            <a:r>
              <a:rPr lang="it-IT" dirty="0" err="1" smtClean="0"/>
              <a:t>ofthe</a:t>
            </a:r>
            <a:r>
              <a:rPr lang="it-IT" dirty="0" smtClean="0"/>
              <a:t> </a:t>
            </a:r>
            <a:r>
              <a:rPr lang="it-IT" dirty="0" err="1" smtClean="0"/>
              <a:t>board</a:t>
            </a:r>
            <a:r>
              <a:rPr lang="it-IT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it-IT" dirty="0" err="1" smtClean="0"/>
              <a:t>Jitter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equal</a:t>
            </a:r>
            <a:r>
              <a:rPr lang="it-IT" dirty="0" smtClean="0"/>
              <a:t> to the </a:t>
            </a:r>
            <a:r>
              <a:rPr lang="it-IT" dirty="0" err="1" smtClean="0"/>
              <a:t>distance</a:t>
            </a:r>
            <a:r>
              <a:rPr lang="it-IT" dirty="0" smtClean="0"/>
              <a:t> </a:t>
            </a:r>
            <a:r>
              <a:rPr lang="it-IT" dirty="0" err="1" smtClean="0"/>
              <a:t>between</a:t>
            </a:r>
            <a:endParaRPr lang="it-IT" dirty="0" smtClean="0"/>
          </a:p>
          <a:p>
            <a:r>
              <a:rPr lang="it-IT" dirty="0" smtClean="0"/>
              <a:t> </a:t>
            </a:r>
            <a:r>
              <a:rPr lang="it-IT" dirty="0" err="1" smtClean="0"/>
              <a:t>two</a:t>
            </a:r>
            <a:r>
              <a:rPr lang="it-IT" dirty="0" smtClean="0"/>
              <a:t> consecutive </a:t>
            </a:r>
            <a:r>
              <a:rPr lang="it-IT" dirty="0" err="1" smtClean="0"/>
              <a:t>spikes</a:t>
            </a:r>
            <a:endParaRPr lang="it-IT" dirty="0" smtClean="0"/>
          </a:p>
          <a:p>
            <a:pPr marL="285750" indent="-285750">
              <a:buFont typeface="Arial"/>
              <a:buChar char="•"/>
            </a:pPr>
            <a:r>
              <a:rPr lang="it-IT" dirty="0" err="1" smtClean="0"/>
              <a:t>Jitter</a:t>
            </a:r>
            <a:r>
              <a:rPr lang="it-IT" dirty="0" smtClean="0"/>
              <a:t> </a:t>
            </a:r>
            <a:r>
              <a:rPr lang="it-IT" dirty="0" err="1" smtClean="0"/>
              <a:t>squeezing</a:t>
            </a:r>
            <a:r>
              <a:rPr lang="it-IT" dirty="0" smtClean="0"/>
              <a:t> </a:t>
            </a:r>
            <a:r>
              <a:rPr lang="it-IT" dirty="0" err="1" smtClean="0"/>
              <a:t>algorithm</a:t>
            </a:r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3863764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-107259"/>
            <a:ext cx="9144000" cy="8636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dirty="0" smtClean="0">
                <a:solidFill>
                  <a:srgbClr val="FF0000"/>
                </a:solidFill>
              </a:rPr>
              <a:t>FBK 1x1 mm</a:t>
            </a:r>
            <a:r>
              <a:rPr lang="it-IT" sz="3600" b="1" baseline="30000" dirty="0" smtClean="0">
                <a:solidFill>
                  <a:srgbClr val="FF0000"/>
                </a:solidFill>
              </a:rPr>
              <a:t>2 </a:t>
            </a:r>
            <a:r>
              <a:rPr lang="it-IT" sz="3600" b="1" dirty="0" smtClean="0">
                <a:solidFill>
                  <a:srgbClr val="FF0000"/>
                </a:solidFill>
              </a:rPr>
              <a:t>: Data </a:t>
            </a:r>
            <a:r>
              <a:rPr lang="it-IT" sz="3600" b="1" dirty="0" err="1" smtClean="0">
                <a:solidFill>
                  <a:srgbClr val="FF0000"/>
                </a:solidFill>
              </a:rPr>
              <a:t>acquisition</a:t>
            </a:r>
            <a:r>
              <a:rPr lang="it-IT" sz="3600" b="1" dirty="0" smtClean="0">
                <a:solidFill>
                  <a:srgbClr val="FF0000"/>
                </a:solidFill>
              </a:rPr>
              <a:t> (DOMINO)  </a:t>
            </a:r>
            <a:endParaRPr lang="it-IT" sz="3600" b="1" dirty="0">
              <a:solidFill>
                <a:srgbClr val="FF0000"/>
              </a:solidFill>
            </a:endParaRPr>
          </a:p>
        </p:txBody>
      </p:sp>
      <p:pic>
        <p:nvPicPr>
          <p:cNvPr id="6" name="Immagine 5" descr="All_WF_RAW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6833" y="464575"/>
            <a:ext cx="2691169" cy="3963357"/>
          </a:xfrm>
          <a:prstGeom prst="rect">
            <a:avLst/>
          </a:prstGeom>
        </p:spPr>
      </p:pic>
      <p:sp>
        <p:nvSpPr>
          <p:cNvPr id="7" name="Freccia curva 6"/>
          <p:cNvSpPr/>
          <p:nvPr/>
        </p:nvSpPr>
        <p:spPr>
          <a:xfrm rot="5400000">
            <a:off x="4709810" y="2363915"/>
            <a:ext cx="1252422" cy="1287805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8" name="Immagine 7" descr="All_WF_aft_cor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27673" y="3279771"/>
            <a:ext cx="2688889" cy="3960000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359087" y="3892112"/>
            <a:ext cx="450636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dirty="0" err="1" smtClean="0"/>
              <a:t>Spikes</a:t>
            </a:r>
            <a:r>
              <a:rPr lang="it-IT" dirty="0" smtClean="0"/>
              <a:t> </a:t>
            </a:r>
            <a:r>
              <a:rPr lang="it-IT" dirty="0" err="1" smtClean="0"/>
              <a:t>at</a:t>
            </a:r>
            <a:r>
              <a:rPr lang="it-IT" dirty="0" smtClean="0"/>
              <a:t> </a:t>
            </a:r>
            <a:r>
              <a:rPr lang="it-IT" dirty="0" err="1" smtClean="0"/>
              <a:t>constant</a:t>
            </a:r>
            <a:r>
              <a:rPr lang="it-IT" dirty="0" smtClean="0"/>
              <a:t> time </a:t>
            </a:r>
            <a:r>
              <a:rPr lang="it-IT" dirty="0" err="1" smtClean="0"/>
              <a:t>intervals</a:t>
            </a:r>
            <a:endParaRPr lang="it-IT" dirty="0" smtClean="0"/>
          </a:p>
          <a:p>
            <a:r>
              <a:rPr lang="it-IT" dirty="0" smtClean="0"/>
              <a:t>(</a:t>
            </a:r>
            <a:r>
              <a:rPr lang="it-IT" dirty="0" err="1" smtClean="0"/>
              <a:t>maybe</a:t>
            </a:r>
            <a:r>
              <a:rPr lang="it-IT" dirty="0" smtClean="0"/>
              <a:t> due to a clock </a:t>
            </a:r>
            <a:r>
              <a:rPr lang="it-IT" dirty="0" err="1" smtClean="0"/>
              <a:t>ofthe</a:t>
            </a:r>
            <a:r>
              <a:rPr lang="it-IT" dirty="0" smtClean="0"/>
              <a:t> </a:t>
            </a:r>
            <a:r>
              <a:rPr lang="it-IT" dirty="0" err="1" smtClean="0"/>
              <a:t>board</a:t>
            </a:r>
            <a:r>
              <a:rPr lang="it-IT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it-IT" dirty="0" err="1" smtClean="0"/>
              <a:t>Jitter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equal</a:t>
            </a:r>
            <a:r>
              <a:rPr lang="it-IT" dirty="0" smtClean="0"/>
              <a:t> to the </a:t>
            </a:r>
            <a:r>
              <a:rPr lang="it-IT" dirty="0" err="1" smtClean="0"/>
              <a:t>distance</a:t>
            </a:r>
            <a:r>
              <a:rPr lang="it-IT" dirty="0" smtClean="0"/>
              <a:t> </a:t>
            </a:r>
            <a:r>
              <a:rPr lang="it-IT" dirty="0" err="1" smtClean="0"/>
              <a:t>between</a:t>
            </a:r>
            <a:endParaRPr lang="it-IT" dirty="0" smtClean="0"/>
          </a:p>
          <a:p>
            <a:r>
              <a:rPr lang="it-IT" dirty="0" smtClean="0"/>
              <a:t> </a:t>
            </a:r>
            <a:r>
              <a:rPr lang="it-IT" dirty="0" err="1" smtClean="0"/>
              <a:t>two</a:t>
            </a:r>
            <a:r>
              <a:rPr lang="it-IT" dirty="0" smtClean="0"/>
              <a:t> consecutive </a:t>
            </a:r>
            <a:r>
              <a:rPr lang="it-IT" dirty="0" err="1" smtClean="0"/>
              <a:t>spikes</a:t>
            </a:r>
            <a:endParaRPr lang="it-IT" dirty="0" smtClean="0"/>
          </a:p>
          <a:p>
            <a:pPr marL="285750" indent="-285750">
              <a:buFont typeface="Arial"/>
              <a:buChar char="•"/>
            </a:pPr>
            <a:r>
              <a:rPr lang="it-IT" dirty="0" err="1" smtClean="0"/>
              <a:t>Jitter</a:t>
            </a:r>
            <a:r>
              <a:rPr lang="it-IT" dirty="0" smtClean="0"/>
              <a:t> </a:t>
            </a:r>
            <a:r>
              <a:rPr lang="it-IT" dirty="0" err="1" smtClean="0"/>
              <a:t>squeezing</a:t>
            </a:r>
            <a:r>
              <a:rPr lang="it-IT" dirty="0" smtClean="0"/>
              <a:t> </a:t>
            </a:r>
            <a:r>
              <a:rPr lang="it-IT" dirty="0" err="1" smtClean="0"/>
              <a:t>algorithm</a:t>
            </a:r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1146730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-107259"/>
            <a:ext cx="9144000" cy="8636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 smtClean="0">
                <a:solidFill>
                  <a:srgbClr val="FF0000"/>
                </a:solidFill>
              </a:rPr>
              <a:t>FBK 1x1 mm</a:t>
            </a:r>
            <a:r>
              <a:rPr lang="it-IT" sz="2800" b="1" baseline="30000" dirty="0" smtClean="0">
                <a:solidFill>
                  <a:srgbClr val="FF0000"/>
                </a:solidFill>
              </a:rPr>
              <a:t>2 </a:t>
            </a:r>
            <a:r>
              <a:rPr lang="it-IT" sz="2800" b="1" dirty="0" smtClean="0">
                <a:solidFill>
                  <a:srgbClr val="FF0000"/>
                </a:solidFill>
              </a:rPr>
              <a:t>and 3x3 mm</a:t>
            </a:r>
            <a:r>
              <a:rPr lang="it-IT" sz="2800" b="1" baseline="30000" dirty="0" smtClean="0">
                <a:solidFill>
                  <a:srgbClr val="FF0000"/>
                </a:solidFill>
              </a:rPr>
              <a:t>2</a:t>
            </a:r>
            <a:r>
              <a:rPr lang="it-IT" sz="2800" b="1" dirty="0" smtClean="0">
                <a:solidFill>
                  <a:srgbClr val="FF0000"/>
                </a:solidFill>
              </a:rPr>
              <a:t>: 40</a:t>
            </a:r>
            <a:r>
              <a:rPr lang="it-IT" sz="28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it-IT" sz="2800" b="1" dirty="0" smtClean="0">
                <a:solidFill>
                  <a:srgbClr val="FF0000"/>
                </a:solidFill>
                <a:cs typeface="Symbol" charset="2"/>
              </a:rPr>
              <a:t>m and 50</a:t>
            </a:r>
            <a:r>
              <a:rPr lang="it-IT" sz="28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it-IT" sz="2800" b="1" dirty="0" smtClean="0">
                <a:solidFill>
                  <a:srgbClr val="FF0000"/>
                </a:solidFill>
                <a:cs typeface="Symbol" charset="2"/>
              </a:rPr>
              <a:t>m </a:t>
            </a:r>
            <a:r>
              <a:rPr lang="it-IT" sz="2800" b="1" dirty="0" err="1" smtClean="0">
                <a:solidFill>
                  <a:srgbClr val="FF0000"/>
                </a:solidFill>
                <a:cs typeface="Symbol" charset="2"/>
              </a:rPr>
              <a:t>cell</a:t>
            </a:r>
            <a:r>
              <a:rPr lang="it-IT" sz="2800" b="1" dirty="0" smtClean="0">
                <a:solidFill>
                  <a:srgbClr val="FF0000"/>
                </a:solidFill>
              </a:rPr>
              <a:t>  </a:t>
            </a:r>
            <a:endParaRPr lang="it-IT" sz="2800" b="1" dirty="0">
              <a:solidFill>
                <a:srgbClr val="FF0000"/>
              </a:solidFill>
            </a:endParaRPr>
          </a:p>
        </p:txBody>
      </p:sp>
      <p:pic>
        <p:nvPicPr>
          <p:cNvPr id="5" name="Immagine 4" descr="1PE_zoom_40um_1x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12953" y="589011"/>
            <a:ext cx="2331867" cy="4199266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479253" y="1119673"/>
            <a:ext cx="4199267" cy="26738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77500" lnSpcReduction="20000"/>
          </a:bodyPr>
          <a:lstStyle/>
          <a:p>
            <a:pPr algn="ctr"/>
            <a:r>
              <a:rPr lang="it-IT" dirty="0" smtClean="0">
                <a:solidFill>
                  <a:schemeClr val="tx1"/>
                </a:solidFill>
              </a:rPr>
              <a:t>FBK 1x1 mm</a:t>
            </a:r>
            <a:r>
              <a:rPr lang="it-IT" baseline="30000" dirty="0" smtClean="0">
                <a:solidFill>
                  <a:schemeClr val="tx1"/>
                </a:solidFill>
              </a:rPr>
              <a:t>2</a:t>
            </a:r>
            <a:r>
              <a:rPr lang="it-IT" dirty="0" smtClean="0">
                <a:solidFill>
                  <a:schemeClr val="tx1"/>
                </a:solidFill>
              </a:rPr>
              <a:t>, 40 </a:t>
            </a:r>
            <a:r>
              <a:rPr lang="it-IT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m</a:t>
            </a:r>
            <a:r>
              <a:rPr lang="it-IT" dirty="0" smtClean="0">
                <a:solidFill>
                  <a:schemeClr val="tx1"/>
                </a:solidFill>
                <a:cs typeface="Symbol" charset="2"/>
              </a:rPr>
              <a:t>m, T = 23°C, HV = 31V 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8" name="Immagine 7" descr="1PE_50um_1x1_zoo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66069" y="698380"/>
            <a:ext cx="2340000" cy="3972395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4735888" y="1135857"/>
            <a:ext cx="4199267" cy="26738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77500" lnSpcReduction="20000"/>
          </a:bodyPr>
          <a:lstStyle/>
          <a:p>
            <a:pPr algn="ctr"/>
            <a:r>
              <a:rPr lang="it-IT" dirty="0" smtClean="0">
                <a:solidFill>
                  <a:schemeClr val="tx1"/>
                </a:solidFill>
              </a:rPr>
              <a:t>FBK 1x1 mm</a:t>
            </a:r>
            <a:r>
              <a:rPr lang="it-IT" baseline="30000" dirty="0" smtClean="0">
                <a:solidFill>
                  <a:schemeClr val="tx1"/>
                </a:solidFill>
              </a:rPr>
              <a:t>2</a:t>
            </a:r>
            <a:r>
              <a:rPr lang="it-IT" dirty="0" smtClean="0">
                <a:solidFill>
                  <a:schemeClr val="tx1"/>
                </a:solidFill>
              </a:rPr>
              <a:t>, 50 </a:t>
            </a:r>
            <a:r>
              <a:rPr lang="it-IT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m</a:t>
            </a:r>
            <a:r>
              <a:rPr lang="it-IT" dirty="0" smtClean="0">
                <a:solidFill>
                  <a:schemeClr val="tx1"/>
                </a:solidFill>
                <a:cs typeface="Symbol" charset="2"/>
              </a:rPr>
              <a:t>m, T = 23°C, HV = 28V 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2751667" y="1975556"/>
            <a:ext cx="1397000" cy="33866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pPr algn="ctr"/>
            <a:r>
              <a:rPr lang="it-IT" dirty="0" smtClean="0">
                <a:solidFill>
                  <a:schemeClr val="accent5"/>
                </a:solidFill>
              </a:rPr>
              <a:t>SINGLE PE</a:t>
            </a:r>
            <a:endParaRPr lang="it-IT" dirty="0">
              <a:solidFill>
                <a:schemeClr val="accent5"/>
              </a:solidFill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6911622" y="1975556"/>
            <a:ext cx="1397000" cy="33866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pPr algn="ctr"/>
            <a:r>
              <a:rPr lang="it-IT" dirty="0" smtClean="0">
                <a:solidFill>
                  <a:schemeClr val="accent5"/>
                </a:solidFill>
              </a:rPr>
              <a:t>SINGLE PE</a:t>
            </a:r>
            <a:endParaRPr lang="it-IT" dirty="0">
              <a:solidFill>
                <a:schemeClr val="accent5"/>
              </a:solidFill>
            </a:endParaRPr>
          </a:p>
        </p:txBody>
      </p:sp>
      <p:pic>
        <p:nvPicPr>
          <p:cNvPr id="12" name="Immagine 11" descr="1PE_zoom_40um_Matrix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08886" y="3285552"/>
            <a:ext cx="2340000" cy="4199267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479253" y="3895621"/>
            <a:ext cx="4199267" cy="26738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77500" lnSpcReduction="20000"/>
          </a:bodyPr>
          <a:lstStyle/>
          <a:p>
            <a:pPr algn="ctr"/>
            <a:r>
              <a:rPr lang="it-IT" dirty="0" smtClean="0">
                <a:solidFill>
                  <a:schemeClr val="tx1"/>
                </a:solidFill>
              </a:rPr>
              <a:t>FBK 3x3 mm</a:t>
            </a:r>
            <a:r>
              <a:rPr lang="it-IT" baseline="30000" dirty="0" smtClean="0">
                <a:solidFill>
                  <a:schemeClr val="tx1"/>
                </a:solidFill>
              </a:rPr>
              <a:t>2</a:t>
            </a:r>
            <a:r>
              <a:rPr lang="it-IT" dirty="0" smtClean="0">
                <a:solidFill>
                  <a:schemeClr val="tx1"/>
                </a:solidFill>
              </a:rPr>
              <a:t>, 40 </a:t>
            </a:r>
            <a:r>
              <a:rPr lang="it-IT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m</a:t>
            </a:r>
            <a:r>
              <a:rPr lang="it-IT" dirty="0" smtClean="0">
                <a:solidFill>
                  <a:schemeClr val="tx1"/>
                </a:solidFill>
                <a:cs typeface="Symbol" charset="2"/>
              </a:rPr>
              <a:t>m, T = 23°C, HV = 31V 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14" name="Immagine 13" descr="1PE_50um_Matrix_zoom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39979" y="3372898"/>
            <a:ext cx="2392180" cy="3972396"/>
          </a:xfrm>
          <a:prstGeom prst="rect">
            <a:avLst/>
          </a:prstGeom>
        </p:spPr>
      </p:pic>
      <p:sp>
        <p:nvSpPr>
          <p:cNvPr id="15" name="Rettangolo 14"/>
          <p:cNvSpPr/>
          <p:nvPr/>
        </p:nvSpPr>
        <p:spPr>
          <a:xfrm>
            <a:off x="4735888" y="3895621"/>
            <a:ext cx="4199267" cy="26738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77500" lnSpcReduction="20000"/>
          </a:bodyPr>
          <a:lstStyle/>
          <a:p>
            <a:pPr algn="ctr"/>
            <a:r>
              <a:rPr lang="it-IT" dirty="0" smtClean="0">
                <a:solidFill>
                  <a:schemeClr val="tx1"/>
                </a:solidFill>
              </a:rPr>
              <a:t>FBK 3x3 mm</a:t>
            </a:r>
            <a:r>
              <a:rPr lang="it-IT" baseline="30000" dirty="0" smtClean="0">
                <a:solidFill>
                  <a:schemeClr val="tx1"/>
                </a:solidFill>
              </a:rPr>
              <a:t>2</a:t>
            </a:r>
            <a:r>
              <a:rPr lang="it-IT" dirty="0" smtClean="0">
                <a:solidFill>
                  <a:schemeClr val="tx1"/>
                </a:solidFill>
              </a:rPr>
              <a:t>, 50 </a:t>
            </a:r>
            <a:r>
              <a:rPr lang="it-IT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m</a:t>
            </a:r>
            <a:r>
              <a:rPr lang="it-IT" dirty="0" smtClean="0">
                <a:solidFill>
                  <a:schemeClr val="tx1"/>
                </a:solidFill>
                <a:cs typeface="Symbol" charset="2"/>
              </a:rPr>
              <a:t>m, T = 23°C, HV = 28V 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6911622" y="4639734"/>
            <a:ext cx="1397000" cy="33866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pPr algn="ctr"/>
            <a:r>
              <a:rPr lang="it-IT" dirty="0" smtClean="0">
                <a:solidFill>
                  <a:schemeClr val="accent5"/>
                </a:solidFill>
              </a:rPr>
              <a:t>SINGLE PE</a:t>
            </a:r>
            <a:endParaRPr lang="it-IT" dirty="0">
              <a:solidFill>
                <a:schemeClr val="accent5"/>
              </a:solidFill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2751667" y="4639734"/>
            <a:ext cx="1397000" cy="33866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pPr algn="ctr"/>
            <a:r>
              <a:rPr lang="it-IT" dirty="0" smtClean="0">
                <a:solidFill>
                  <a:schemeClr val="accent5"/>
                </a:solidFill>
              </a:rPr>
              <a:t>SINGLE PE</a:t>
            </a:r>
            <a:endParaRPr lang="it-IT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991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-107259"/>
            <a:ext cx="9144000" cy="8636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dirty="0" smtClean="0">
                <a:solidFill>
                  <a:srgbClr val="FF0000"/>
                </a:solidFill>
              </a:rPr>
              <a:t>CONCLUSIONS</a:t>
            </a:r>
            <a:endParaRPr lang="it-IT" sz="3600" b="1" dirty="0">
              <a:solidFill>
                <a:srgbClr val="FF00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317515" y="1393651"/>
            <a:ext cx="869639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dirty="0" err="1" smtClean="0"/>
              <a:t>Study</a:t>
            </a:r>
            <a:r>
              <a:rPr lang="it-IT" dirty="0" smtClean="0"/>
              <a:t> of performances of </a:t>
            </a:r>
            <a:r>
              <a:rPr lang="it-IT" dirty="0" err="1" smtClean="0"/>
              <a:t>matrix</a:t>
            </a:r>
            <a:r>
              <a:rPr lang="it-IT" dirty="0" smtClean="0"/>
              <a:t> </a:t>
            </a:r>
            <a:r>
              <a:rPr lang="it-IT" dirty="0" err="1" smtClean="0"/>
              <a:t>SiPM</a:t>
            </a:r>
            <a:r>
              <a:rPr lang="it-IT" dirty="0" smtClean="0"/>
              <a:t> 3x3 mm</a:t>
            </a:r>
            <a:r>
              <a:rPr lang="it-IT" baseline="30000" dirty="0" smtClean="0"/>
              <a:t>2</a:t>
            </a:r>
            <a:r>
              <a:rPr lang="it-IT" dirty="0" smtClean="0"/>
              <a:t> with 40 </a:t>
            </a:r>
            <a:r>
              <a:rPr lang="it-IT" dirty="0" smtClean="0">
                <a:latin typeface="Symbol" charset="2"/>
                <a:cs typeface="Symbol" charset="2"/>
              </a:rPr>
              <a:t>m</a:t>
            </a:r>
            <a:r>
              <a:rPr lang="it-IT" dirty="0" smtClean="0">
                <a:cs typeface="Symbol" charset="2"/>
              </a:rPr>
              <a:t>m </a:t>
            </a:r>
            <a:r>
              <a:rPr lang="it-IT" dirty="0" err="1" smtClean="0">
                <a:cs typeface="Symbol" charset="2"/>
              </a:rPr>
              <a:t>cell</a:t>
            </a:r>
            <a:endParaRPr lang="it-IT" dirty="0" smtClean="0">
              <a:cs typeface="Symbol" charset="2"/>
            </a:endParaRPr>
          </a:p>
          <a:p>
            <a:pPr marL="285750" indent="-285750">
              <a:buFont typeface="Arial"/>
              <a:buChar char="•"/>
            </a:pPr>
            <a:endParaRPr lang="it-IT" dirty="0">
              <a:cs typeface="Symbol" charset="2"/>
            </a:endParaRPr>
          </a:p>
          <a:p>
            <a:pPr marL="742950" lvl="1" indent="-285750">
              <a:buFont typeface="Arial"/>
              <a:buChar char="•"/>
            </a:pPr>
            <a:r>
              <a:rPr lang="it-IT" dirty="0" smtClean="0"/>
              <a:t>Gain shows </a:t>
            </a:r>
            <a:r>
              <a:rPr lang="it-IT" dirty="0" err="1" smtClean="0"/>
              <a:t>variation</a:t>
            </a:r>
            <a:r>
              <a:rPr lang="it-IT" dirty="0" smtClean="0"/>
              <a:t> of 10 %  (HV = 29V, 30V, 31V)</a:t>
            </a:r>
          </a:p>
          <a:p>
            <a:pPr marL="742950" lvl="1" indent="-285750">
              <a:buFont typeface="Arial"/>
              <a:buChar char="•"/>
            </a:pPr>
            <a:endParaRPr lang="it-IT" dirty="0"/>
          </a:p>
          <a:p>
            <a:pPr marL="742950" lvl="1" indent="-285750">
              <a:buFont typeface="Arial"/>
              <a:buChar char="•"/>
            </a:pPr>
            <a:r>
              <a:rPr lang="it-IT" dirty="0" smtClean="0"/>
              <a:t>SNR </a:t>
            </a:r>
            <a:r>
              <a:rPr lang="it-IT" dirty="0" err="1" smtClean="0"/>
              <a:t>related</a:t>
            </a:r>
            <a:r>
              <a:rPr lang="it-IT" dirty="0" smtClean="0"/>
              <a:t> to the </a:t>
            </a:r>
            <a:r>
              <a:rPr lang="it-IT" dirty="0" err="1" smtClean="0"/>
              <a:t>amount</a:t>
            </a:r>
            <a:r>
              <a:rPr lang="it-IT" dirty="0" smtClean="0"/>
              <a:t> of light </a:t>
            </a:r>
            <a:r>
              <a:rPr lang="it-IT" dirty="0" err="1" smtClean="0"/>
              <a:t>incident</a:t>
            </a:r>
            <a:r>
              <a:rPr lang="it-IT" dirty="0" smtClean="0"/>
              <a:t> on the </a:t>
            </a:r>
            <a:r>
              <a:rPr lang="it-IT" dirty="0" err="1" smtClean="0"/>
              <a:t>SiPM</a:t>
            </a:r>
            <a:endParaRPr lang="it-IT" dirty="0" smtClean="0"/>
          </a:p>
          <a:p>
            <a:pPr marL="742950" lvl="1" indent="-285750">
              <a:buFont typeface="Arial"/>
              <a:buChar char="•"/>
            </a:pPr>
            <a:endParaRPr lang="it-IT" dirty="0"/>
          </a:p>
          <a:p>
            <a:pPr marL="742950" lvl="1" indent="-285750">
              <a:buFont typeface="Arial"/>
              <a:buChar char="•"/>
            </a:pPr>
            <a:r>
              <a:rPr lang="it-IT" dirty="0" err="1" smtClean="0"/>
              <a:t>Determination</a:t>
            </a:r>
            <a:r>
              <a:rPr lang="it-IT" dirty="0" smtClean="0"/>
              <a:t> of link </a:t>
            </a:r>
            <a:r>
              <a:rPr lang="it-IT" dirty="0" err="1" smtClean="0"/>
              <a:t>between</a:t>
            </a:r>
            <a:r>
              <a:rPr lang="it-IT" dirty="0" smtClean="0"/>
              <a:t> </a:t>
            </a:r>
            <a:r>
              <a:rPr lang="it-IT" dirty="0" err="1" smtClean="0"/>
              <a:t>number</a:t>
            </a:r>
            <a:r>
              <a:rPr lang="it-IT" dirty="0" smtClean="0"/>
              <a:t> of </a:t>
            </a:r>
            <a:r>
              <a:rPr lang="it-IT" dirty="0" err="1" smtClean="0"/>
              <a:t>photons</a:t>
            </a:r>
            <a:r>
              <a:rPr lang="it-IT" dirty="0" smtClean="0"/>
              <a:t> and SNR (work in progress)</a:t>
            </a:r>
          </a:p>
          <a:p>
            <a:pPr lvl="1"/>
            <a:endParaRPr lang="it-IT" dirty="0" smtClean="0"/>
          </a:p>
          <a:p>
            <a:pPr marL="265113" lvl="1" indent="-265113">
              <a:buFont typeface="Arial"/>
              <a:buChar char="•"/>
            </a:pPr>
            <a:r>
              <a:rPr lang="it-IT" dirty="0" err="1"/>
              <a:t>A</a:t>
            </a:r>
            <a:r>
              <a:rPr lang="it-IT" dirty="0" err="1" smtClean="0"/>
              <a:t>cquisition</a:t>
            </a:r>
            <a:r>
              <a:rPr lang="it-IT" dirty="0" smtClean="0"/>
              <a:t> (</a:t>
            </a:r>
            <a:r>
              <a:rPr lang="it-IT" dirty="0" err="1" smtClean="0"/>
              <a:t>using</a:t>
            </a:r>
            <a:r>
              <a:rPr lang="it-IT" dirty="0" smtClean="0"/>
              <a:t> DOMINO) of </a:t>
            </a:r>
            <a:r>
              <a:rPr lang="it-IT" dirty="0" err="1" smtClean="0"/>
              <a:t>waveforms</a:t>
            </a:r>
            <a:r>
              <a:rPr lang="it-IT" dirty="0" smtClean="0"/>
              <a:t> </a:t>
            </a:r>
            <a:r>
              <a:rPr lang="it-IT" dirty="0" err="1" smtClean="0"/>
              <a:t>generated</a:t>
            </a:r>
            <a:r>
              <a:rPr lang="it-IT" dirty="0" smtClean="0"/>
              <a:t> from </a:t>
            </a:r>
            <a:r>
              <a:rPr lang="it-IT" dirty="0" err="1" smtClean="0"/>
              <a:t>SiPM</a:t>
            </a:r>
            <a:r>
              <a:rPr lang="it-IT" dirty="0" smtClean="0"/>
              <a:t> 1x1 mm</a:t>
            </a:r>
            <a:r>
              <a:rPr lang="it-IT" baseline="30000" dirty="0" smtClean="0"/>
              <a:t>2</a:t>
            </a:r>
            <a:r>
              <a:rPr lang="it-IT" dirty="0" smtClean="0"/>
              <a:t> with </a:t>
            </a:r>
          </a:p>
          <a:p>
            <a:pPr marL="0" lvl="1"/>
            <a:r>
              <a:rPr lang="it-IT" dirty="0" smtClean="0"/>
              <a:t>    40 </a:t>
            </a:r>
            <a:r>
              <a:rPr lang="it-IT" dirty="0" smtClean="0">
                <a:latin typeface="Symbol" charset="2"/>
                <a:cs typeface="Symbol" charset="2"/>
              </a:rPr>
              <a:t>m</a:t>
            </a:r>
            <a:r>
              <a:rPr lang="it-IT" dirty="0" smtClean="0">
                <a:cs typeface="Symbol" charset="2"/>
              </a:rPr>
              <a:t>m and </a:t>
            </a:r>
            <a:r>
              <a:rPr lang="it-IT" dirty="0" smtClean="0"/>
              <a:t>50 </a:t>
            </a:r>
            <a:r>
              <a:rPr lang="it-IT" dirty="0">
                <a:latin typeface="Symbol" charset="2"/>
                <a:cs typeface="Symbol" charset="2"/>
              </a:rPr>
              <a:t>m</a:t>
            </a:r>
            <a:r>
              <a:rPr lang="it-IT" dirty="0">
                <a:cs typeface="Symbol" charset="2"/>
              </a:rPr>
              <a:t>m </a:t>
            </a:r>
            <a:r>
              <a:rPr lang="it-IT" dirty="0" err="1" smtClean="0">
                <a:cs typeface="Symbol" charset="2"/>
              </a:rPr>
              <a:t>cell</a:t>
            </a:r>
            <a:endParaRPr lang="it-IT" dirty="0" smtClean="0">
              <a:cs typeface="Symbol" charset="2"/>
            </a:endParaRPr>
          </a:p>
          <a:p>
            <a:pPr marL="0" lvl="1"/>
            <a:endParaRPr lang="it-IT" dirty="0">
              <a:cs typeface="Symbol" charset="2"/>
            </a:endParaRPr>
          </a:p>
          <a:p>
            <a:pPr marL="285750" lvl="1" indent="-285750">
              <a:buFont typeface="Arial"/>
              <a:buChar char="•"/>
            </a:pPr>
            <a:r>
              <a:rPr lang="it-IT" dirty="0" err="1" smtClean="0">
                <a:cs typeface="Symbol" charset="2"/>
              </a:rPr>
              <a:t>Need</a:t>
            </a:r>
            <a:r>
              <a:rPr lang="it-IT" dirty="0" smtClean="0">
                <a:cs typeface="Symbol" charset="2"/>
              </a:rPr>
              <a:t> to </a:t>
            </a:r>
            <a:r>
              <a:rPr lang="it-IT" dirty="0" err="1" smtClean="0">
                <a:cs typeface="Symbol" charset="2"/>
              </a:rPr>
              <a:t>study</a:t>
            </a:r>
            <a:r>
              <a:rPr lang="it-IT" dirty="0" smtClean="0">
                <a:cs typeface="Symbol" charset="2"/>
              </a:rPr>
              <a:t> a model for the </a:t>
            </a:r>
            <a:r>
              <a:rPr lang="it-IT" dirty="0" err="1" smtClean="0">
                <a:cs typeface="Symbol" charset="2"/>
              </a:rPr>
              <a:t>SiPM</a:t>
            </a:r>
            <a:r>
              <a:rPr lang="it-IT" dirty="0" smtClean="0">
                <a:cs typeface="Symbol" charset="2"/>
              </a:rPr>
              <a:t> 1x1 mm</a:t>
            </a:r>
            <a:r>
              <a:rPr lang="it-IT" baseline="30000" dirty="0" smtClean="0">
                <a:cs typeface="Symbol" charset="2"/>
              </a:rPr>
              <a:t>2</a:t>
            </a:r>
            <a:r>
              <a:rPr lang="it-IT" dirty="0" smtClean="0">
                <a:cs typeface="Symbol" charset="2"/>
              </a:rPr>
              <a:t> with </a:t>
            </a:r>
            <a:r>
              <a:rPr lang="it-IT" dirty="0"/>
              <a:t>40 </a:t>
            </a:r>
            <a:r>
              <a:rPr lang="it-IT" dirty="0">
                <a:latin typeface="Symbol" charset="2"/>
                <a:cs typeface="Symbol" charset="2"/>
              </a:rPr>
              <a:t>m</a:t>
            </a:r>
            <a:r>
              <a:rPr lang="it-IT" dirty="0">
                <a:cs typeface="Symbol" charset="2"/>
              </a:rPr>
              <a:t>m </a:t>
            </a:r>
            <a:r>
              <a:rPr lang="it-IT" dirty="0" err="1" smtClean="0">
                <a:cs typeface="Symbol" charset="2"/>
              </a:rPr>
              <a:t>cell</a:t>
            </a:r>
            <a:r>
              <a:rPr lang="it-IT" dirty="0" smtClean="0">
                <a:cs typeface="Symbol" charset="2"/>
              </a:rPr>
              <a:t> (work in progress)</a:t>
            </a:r>
            <a:endParaRPr lang="it-IT" dirty="0">
              <a:cs typeface="Symbol" charset="2"/>
            </a:endParaRPr>
          </a:p>
          <a:p>
            <a:pPr marL="0" lvl="1"/>
            <a:r>
              <a:rPr lang="it-IT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02380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59087" y="-107259"/>
            <a:ext cx="8463180" cy="8636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dirty="0" smtClean="0">
                <a:solidFill>
                  <a:srgbClr val="FF0000"/>
                </a:solidFill>
              </a:rPr>
              <a:t>FBK 1x1 mm</a:t>
            </a:r>
            <a:r>
              <a:rPr lang="it-IT" sz="3600" b="1" baseline="30000" dirty="0" smtClean="0">
                <a:solidFill>
                  <a:srgbClr val="FF0000"/>
                </a:solidFill>
              </a:rPr>
              <a:t>2 </a:t>
            </a:r>
            <a:r>
              <a:rPr lang="it-IT" sz="3600" b="1" dirty="0" smtClean="0">
                <a:solidFill>
                  <a:srgbClr val="FF0000"/>
                </a:solidFill>
              </a:rPr>
              <a:t>: Data </a:t>
            </a:r>
            <a:r>
              <a:rPr lang="it-IT" sz="3600" b="1" dirty="0" err="1" smtClean="0">
                <a:solidFill>
                  <a:srgbClr val="FF0000"/>
                </a:solidFill>
              </a:rPr>
              <a:t>acquisition</a:t>
            </a:r>
            <a:r>
              <a:rPr lang="it-IT" sz="3600" b="1" dirty="0" smtClean="0">
                <a:solidFill>
                  <a:srgbClr val="FF0000"/>
                </a:solidFill>
              </a:rPr>
              <a:t>  </a:t>
            </a:r>
            <a:endParaRPr lang="it-IT" sz="3600" b="1" dirty="0">
              <a:solidFill>
                <a:srgbClr val="FF0000"/>
              </a:solidFill>
            </a:endParaRPr>
          </a:p>
        </p:txBody>
      </p:sp>
      <p:pic>
        <p:nvPicPr>
          <p:cNvPr id="5" name="Immagine 4" descr="Distribuzione_minimi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34380" y="928943"/>
            <a:ext cx="2465159" cy="3707547"/>
          </a:xfrm>
          <a:prstGeom prst="rect">
            <a:avLst/>
          </a:prstGeom>
        </p:spPr>
      </p:pic>
      <p:pic>
        <p:nvPicPr>
          <p:cNvPr id="6" name="Immagine 5" descr="BASELINE_HIST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65810" y="967465"/>
            <a:ext cx="2465158" cy="3630504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651651" y="4411848"/>
            <a:ext cx="35984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Baseline </a:t>
            </a:r>
            <a:r>
              <a:rPr lang="it-IT" dirty="0" err="1" smtClean="0"/>
              <a:t>correction</a:t>
            </a:r>
            <a:r>
              <a:rPr lang="it-IT" dirty="0" smtClean="0"/>
              <a:t> </a:t>
            </a:r>
            <a:r>
              <a:rPr lang="it-IT" dirty="0" err="1" smtClean="0"/>
              <a:t>between</a:t>
            </a:r>
            <a:r>
              <a:rPr lang="it-IT" dirty="0" smtClean="0"/>
              <a:t> </a:t>
            </a:r>
            <a:r>
              <a:rPr lang="it-IT" dirty="0" err="1"/>
              <a:t>t</a:t>
            </a:r>
            <a:r>
              <a:rPr lang="it-IT" dirty="0" err="1" smtClean="0"/>
              <a:t>wo</a:t>
            </a:r>
            <a:r>
              <a:rPr lang="it-IT" dirty="0" smtClean="0"/>
              <a:t> </a:t>
            </a:r>
          </a:p>
          <a:p>
            <a:r>
              <a:rPr lang="it-IT" dirty="0" smtClean="0"/>
              <a:t>consecutive </a:t>
            </a:r>
            <a:r>
              <a:rPr lang="it-IT" dirty="0" err="1" smtClean="0"/>
              <a:t>spikes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5039466" y="4445271"/>
            <a:ext cx="38786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Minima </a:t>
            </a:r>
            <a:r>
              <a:rPr lang="it-IT" dirty="0" err="1" smtClean="0"/>
              <a:t>distribution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gaussian</a:t>
            </a:r>
            <a:endParaRPr lang="it-IT" dirty="0" smtClean="0"/>
          </a:p>
          <a:p>
            <a:r>
              <a:rPr lang="it-IT" dirty="0" err="1" smtClean="0"/>
              <a:t>after</a:t>
            </a:r>
            <a:r>
              <a:rPr lang="it-IT" dirty="0" smtClean="0"/>
              <a:t> </a:t>
            </a:r>
            <a:r>
              <a:rPr lang="it-IT" dirty="0" err="1" smtClean="0"/>
              <a:t>correction</a:t>
            </a:r>
            <a:r>
              <a:rPr lang="it-IT" dirty="0" smtClean="0"/>
              <a:t> --&gt; </a:t>
            </a:r>
            <a:r>
              <a:rPr lang="it-IT" dirty="0" err="1" smtClean="0"/>
              <a:t>value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chosen</a:t>
            </a:r>
            <a:endParaRPr lang="it-IT" dirty="0" smtClean="0"/>
          </a:p>
          <a:p>
            <a:r>
              <a:rPr lang="it-IT" dirty="0" smtClean="0"/>
              <a:t>to </a:t>
            </a:r>
            <a:r>
              <a:rPr lang="it-IT" dirty="0" err="1" smtClean="0"/>
              <a:t>draw</a:t>
            </a:r>
            <a:r>
              <a:rPr lang="it-IT" dirty="0" smtClean="0"/>
              <a:t> the </a:t>
            </a:r>
            <a:r>
              <a:rPr lang="it-IT" dirty="0" err="1" smtClean="0"/>
              <a:t>histogram</a:t>
            </a:r>
            <a:r>
              <a:rPr lang="it-IT" dirty="0" smtClean="0"/>
              <a:t> of </a:t>
            </a:r>
            <a:r>
              <a:rPr lang="it-IT" dirty="0" err="1" smtClean="0"/>
              <a:t>amplitude</a:t>
            </a:r>
            <a:endParaRPr lang="it-IT" dirty="0" smtClean="0"/>
          </a:p>
          <a:p>
            <a:r>
              <a:rPr lang="it-IT" dirty="0" err="1"/>
              <a:t>d</a:t>
            </a:r>
            <a:r>
              <a:rPr lang="it-IT" dirty="0" err="1" smtClean="0"/>
              <a:t>istribution</a:t>
            </a:r>
            <a:r>
              <a:rPr lang="it-IT" dirty="0" smtClean="0"/>
              <a:t> </a:t>
            </a:r>
            <a:r>
              <a:rPr lang="it-IT" dirty="0" err="1" smtClean="0"/>
              <a:t>at</a:t>
            </a:r>
            <a:r>
              <a:rPr lang="it-IT" dirty="0" smtClean="0"/>
              <a:t> minimum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4469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448237" y="1284941"/>
            <a:ext cx="760977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dirty="0" err="1" smtClean="0"/>
              <a:t>SiPM</a:t>
            </a:r>
            <a:r>
              <a:rPr lang="it-IT" dirty="0" smtClean="0"/>
              <a:t> Matrix 3x3 mm</a:t>
            </a:r>
            <a:r>
              <a:rPr lang="it-IT" baseline="30000" dirty="0" smtClean="0"/>
              <a:t>2</a:t>
            </a:r>
            <a:r>
              <a:rPr lang="it-IT" dirty="0" smtClean="0"/>
              <a:t>, </a:t>
            </a:r>
            <a:r>
              <a:rPr lang="it-IT" dirty="0" err="1" smtClean="0"/>
              <a:t>cell</a:t>
            </a:r>
            <a:r>
              <a:rPr lang="it-IT" dirty="0" smtClean="0"/>
              <a:t> 40 </a:t>
            </a:r>
            <a:r>
              <a:rPr lang="it-IT" dirty="0" smtClean="0">
                <a:latin typeface="Symbol" charset="2"/>
                <a:cs typeface="Symbol" charset="2"/>
              </a:rPr>
              <a:t>m</a:t>
            </a:r>
            <a:r>
              <a:rPr lang="it-IT" dirty="0" smtClean="0">
                <a:cs typeface="Symbol" charset="2"/>
              </a:rPr>
              <a:t>m, 16 </a:t>
            </a:r>
            <a:r>
              <a:rPr lang="it-IT" dirty="0" err="1" smtClean="0">
                <a:cs typeface="Symbol" charset="2"/>
              </a:rPr>
              <a:t>channels</a:t>
            </a:r>
            <a:r>
              <a:rPr lang="it-IT" dirty="0" smtClean="0">
                <a:cs typeface="Symbol" charset="2"/>
              </a:rPr>
              <a:t>;</a:t>
            </a:r>
          </a:p>
          <a:p>
            <a:pPr marL="285750" indent="-285750">
              <a:buFont typeface="Arial"/>
              <a:buChar char="•"/>
            </a:pPr>
            <a:r>
              <a:rPr lang="it-IT" dirty="0" smtClean="0">
                <a:cs typeface="Symbol" charset="2"/>
              </a:rPr>
              <a:t>AD8000 OPA </a:t>
            </a:r>
            <a:r>
              <a:rPr lang="it-IT" dirty="0" err="1" smtClean="0">
                <a:cs typeface="Symbol" charset="2"/>
              </a:rPr>
              <a:t>based</a:t>
            </a:r>
            <a:r>
              <a:rPr lang="it-IT" dirty="0" smtClean="0">
                <a:cs typeface="Symbol" charset="2"/>
              </a:rPr>
              <a:t> </a:t>
            </a:r>
            <a:r>
              <a:rPr lang="it-IT" dirty="0" err="1" smtClean="0">
                <a:cs typeface="Symbol" charset="2"/>
              </a:rPr>
              <a:t>electronics</a:t>
            </a:r>
            <a:r>
              <a:rPr lang="it-IT" dirty="0" smtClean="0">
                <a:cs typeface="Symbol" charset="2"/>
              </a:rPr>
              <a:t>;</a:t>
            </a:r>
          </a:p>
          <a:p>
            <a:pPr marL="285750" indent="-285750">
              <a:buFont typeface="Arial"/>
              <a:buChar char="•"/>
            </a:pPr>
            <a:r>
              <a:rPr lang="it-IT" dirty="0" smtClean="0">
                <a:cs typeface="Symbol" charset="2"/>
              </a:rPr>
              <a:t>Laser (380 nm) </a:t>
            </a:r>
            <a:r>
              <a:rPr lang="it-IT" dirty="0" err="1" smtClean="0">
                <a:cs typeface="Symbol" charset="2"/>
              </a:rPr>
              <a:t>controlled</a:t>
            </a:r>
            <a:r>
              <a:rPr lang="it-IT" dirty="0" smtClean="0">
                <a:cs typeface="Symbol" charset="2"/>
              </a:rPr>
              <a:t> by a </a:t>
            </a:r>
            <a:r>
              <a:rPr lang="it-IT" dirty="0" err="1" smtClean="0">
                <a:cs typeface="Symbol" charset="2"/>
              </a:rPr>
              <a:t>picosecond</a:t>
            </a:r>
            <a:r>
              <a:rPr lang="it-IT" dirty="0" smtClean="0">
                <a:cs typeface="Symbol" charset="2"/>
              </a:rPr>
              <a:t> </a:t>
            </a:r>
            <a:r>
              <a:rPr lang="it-IT" dirty="0" err="1" smtClean="0">
                <a:cs typeface="Symbol" charset="2"/>
              </a:rPr>
              <a:t>pulsed</a:t>
            </a:r>
            <a:r>
              <a:rPr lang="it-IT" dirty="0" smtClean="0">
                <a:cs typeface="Symbol" charset="2"/>
              </a:rPr>
              <a:t> driver (PDL 800-B);</a:t>
            </a:r>
          </a:p>
          <a:p>
            <a:pPr marL="285750" indent="-285750">
              <a:buFont typeface="Arial"/>
              <a:buChar char="•"/>
            </a:pPr>
            <a:r>
              <a:rPr lang="it-IT" dirty="0" err="1" smtClean="0"/>
              <a:t>Peltier</a:t>
            </a:r>
            <a:r>
              <a:rPr lang="it-IT" dirty="0" smtClean="0"/>
              <a:t> </a:t>
            </a:r>
            <a:r>
              <a:rPr lang="it-IT" dirty="0" err="1" smtClean="0"/>
              <a:t>cell</a:t>
            </a:r>
            <a:r>
              <a:rPr lang="it-IT" dirty="0" smtClean="0"/>
              <a:t> for temperature control;</a:t>
            </a:r>
          </a:p>
          <a:p>
            <a:pPr marL="285750" indent="-285750">
              <a:buFont typeface="Arial"/>
              <a:buChar char="•"/>
            </a:pPr>
            <a:r>
              <a:rPr lang="it-IT" dirty="0" err="1" smtClean="0"/>
              <a:t>Waveform</a:t>
            </a:r>
            <a:r>
              <a:rPr lang="it-IT" dirty="0" smtClean="0"/>
              <a:t> generator </a:t>
            </a:r>
            <a:r>
              <a:rPr lang="it-IT" dirty="0" err="1" smtClean="0"/>
              <a:t>LeCroy</a:t>
            </a:r>
            <a:r>
              <a:rPr lang="it-IT" dirty="0" smtClean="0"/>
              <a:t> </a:t>
            </a:r>
            <a:r>
              <a:rPr lang="it-IT" dirty="0" err="1" smtClean="0"/>
              <a:t>ArbStudio</a:t>
            </a:r>
            <a:r>
              <a:rPr lang="it-IT" dirty="0" smtClean="0"/>
              <a:t>;</a:t>
            </a:r>
          </a:p>
          <a:p>
            <a:pPr marL="285750" indent="-285750">
              <a:buFont typeface="Arial"/>
              <a:buChar char="•"/>
            </a:pPr>
            <a:r>
              <a:rPr lang="it-IT" dirty="0" err="1" smtClean="0"/>
              <a:t>Keithley</a:t>
            </a:r>
            <a:r>
              <a:rPr lang="it-IT" dirty="0" smtClean="0"/>
              <a:t> 2400 source </a:t>
            </a:r>
            <a:r>
              <a:rPr lang="it-IT" dirty="0" err="1" smtClean="0"/>
              <a:t>meter</a:t>
            </a:r>
            <a:r>
              <a:rPr lang="it-IT" dirty="0" smtClean="0"/>
              <a:t>;</a:t>
            </a:r>
          </a:p>
          <a:p>
            <a:pPr marL="285750" indent="-285750">
              <a:buFont typeface="Arial"/>
              <a:buChar char="•"/>
            </a:pPr>
            <a:r>
              <a:rPr lang="it-IT" dirty="0" smtClean="0"/>
              <a:t>Tektronix TDS5104b </a:t>
            </a:r>
            <a:r>
              <a:rPr lang="it-IT" dirty="0" err="1" smtClean="0"/>
              <a:t>Oscilloscope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359087" y="33869"/>
            <a:ext cx="8463180" cy="8636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dirty="0" smtClean="0">
                <a:solidFill>
                  <a:srgbClr val="FF0000"/>
                </a:solidFill>
              </a:rPr>
              <a:t>SETUP </a:t>
            </a:r>
            <a:endParaRPr lang="it-IT" sz="3600" b="1" dirty="0">
              <a:solidFill>
                <a:srgbClr val="FF0000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0822" y="3853746"/>
            <a:ext cx="3346237" cy="251830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617" y="3850735"/>
            <a:ext cx="29083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621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828821" y="2120540"/>
            <a:ext cx="3224595" cy="2604915"/>
          </a:xfrm>
          <a:prstGeom prst="rect">
            <a:avLst/>
          </a:prstGeom>
        </p:spPr>
      </p:pic>
      <p:pic>
        <p:nvPicPr>
          <p:cNvPr id="7" name="Immagine 6" descr="impulsato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810700"/>
            <a:ext cx="5448453" cy="3224594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359087" y="33869"/>
            <a:ext cx="8463180" cy="8636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dirty="0" smtClean="0">
                <a:solidFill>
                  <a:srgbClr val="FF0000"/>
                </a:solidFill>
              </a:rPr>
              <a:t>GAIN OF 16 CHANNELS </a:t>
            </a:r>
            <a:endParaRPr lang="it-IT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877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88" y="773270"/>
            <a:ext cx="4274945" cy="291373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4358" y="826192"/>
            <a:ext cx="4094040" cy="286080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426" y="3828129"/>
            <a:ext cx="4151467" cy="2843572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359087" y="-107259"/>
            <a:ext cx="8463180" cy="8636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dirty="0" smtClean="0">
                <a:solidFill>
                  <a:srgbClr val="FF0000"/>
                </a:solidFill>
              </a:rPr>
              <a:t>SOME WAVEFORMS… </a:t>
            </a:r>
            <a:endParaRPr lang="it-IT" sz="3600" b="1" dirty="0">
              <a:solidFill>
                <a:srgbClr val="FF0000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4304533" y="4052241"/>
            <a:ext cx="4596130" cy="2619460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it-IT" dirty="0" err="1" smtClean="0"/>
              <a:t>Waveforms</a:t>
            </a:r>
            <a:r>
              <a:rPr lang="it-IT" dirty="0" smtClean="0"/>
              <a:t> </a:t>
            </a:r>
            <a:r>
              <a:rPr lang="it-IT" dirty="0" err="1" smtClean="0"/>
              <a:t>corrected</a:t>
            </a:r>
            <a:r>
              <a:rPr lang="it-IT" dirty="0" smtClean="0"/>
              <a:t> (first 50 </a:t>
            </a:r>
            <a:r>
              <a:rPr lang="it-IT" dirty="0" err="1" smtClean="0"/>
              <a:t>points</a:t>
            </a:r>
            <a:r>
              <a:rPr lang="it-IT" dirty="0" smtClean="0"/>
              <a:t>)</a:t>
            </a:r>
          </a:p>
          <a:p>
            <a:pPr marL="285750" indent="-285750" algn="just">
              <a:buFont typeface="Arial"/>
              <a:buChar char="•"/>
            </a:pPr>
            <a:endParaRPr lang="it-IT" dirty="0"/>
          </a:p>
          <a:p>
            <a:pPr marL="285750" indent="-285750" algn="just">
              <a:buFont typeface="Arial"/>
              <a:buChar char="•"/>
            </a:pPr>
            <a:r>
              <a:rPr lang="it-IT" dirty="0" smtClean="0"/>
              <a:t>Look for the minimum of </a:t>
            </a:r>
            <a:r>
              <a:rPr lang="it-IT" dirty="0" err="1" smtClean="0"/>
              <a:t>each</a:t>
            </a:r>
            <a:r>
              <a:rPr lang="it-IT" dirty="0" smtClean="0"/>
              <a:t> </a:t>
            </a:r>
            <a:r>
              <a:rPr lang="it-IT" dirty="0" err="1" smtClean="0"/>
              <a:t>acquired</a:t>
            </a:r>
            <a:r>
              <a:rPr lang="it-IT" dirty="0" smtClean="0"/>
              <a:t> </a:t>
            </a:r>
            <a:endParaRPr lang="it-IT" dirty="0"/>
          </a:p>
          <a:p>
            <a:pPr algn="just"/>
            <a:r>
              <a:rPr lang="it-IT" dirty="0"/>
              <a:t> </a:t>
            </a:r>
            <a:r>
              <a:rPr lang="it-IT" dirty="0" smtClean="0"/>
              <a:t>   </a:t>
            </a:r>
            <a:r>
              <a:rPr lang="it-IT" dirty="0" err="1" smtClean="0"/>
              <a:t>waveform</a:t>
            </a:r>
            <a:r>
              <a:rPr lang="it-IT" dirty="0" smtClean="0"/>
              <a:t> </a:t>
            </a:r>
            <a:r>
              <a:rPr lang="it-IT" dirty="0" err="1" smtClean="0"/>
              <a:t>at</a:t>
            </a:r>
            <a:r>
              <a:rPr lang="it-IT" dirty="0" smtClean="0"/>
              <a:t> a </a:t>
            </a:r>
            <a:r>
              <a:rPr lang="it-IT" dirty="0" err="1" smtClean="0"/>
              <a:t>fixed</a:t>
            </a:r>
            <a:r>
              <a:rPr lang="it-IT" dirty="0" smtClean="0"/>
              <a:t> time (</a:t>
            </a:r>
            <a:r>
              <a:rPr lang="it-IT" dirty="0" err="1" smtClean="0"/>
              <a:t>mean</a:t>
            </a:r>
            <a:r>
              <a:rPr lang="it-IT" dirty="0" smtClean="0"/>
              <a:t> of the </a:t>
            </a:r>
          </a:p>
          <a:p>
            <a:pPr algn="just"/>
            <a:r>
              <a:rPr lang="it-IT" dirty="0"/>
              <a:t> </a:t>
            </a:r>
            <a:r>
              <a:rPr lang="it-IT" dirty="0" smtClean="0"/>
              <a:t>   </a:t>
            </a:r>
            <a:r>
              <a:rPr lang="it-IT" dirty="0" err="1" smtClean="0"/>
              <a:t>distribution</a:t>
            </a:r>
            <a:r>
              <a:rPr lang="it-IT" dirty="0" smtClean="0"/>
              <a:t> of </a:t>
            </a:r>
            <a:r>
              <a:rPr lang="it-IT" dirty="0" err="1" smtClean="0"/>
              <a:t>times</a:t>
            </a:r>
            <a:r>
              <a:rPr lang="it-IT" dirty="0" smtClean="0"/>
              <a:t> </a:t>
            </a:r>
            <a:r>
              <a:rPr lang="it-IT" dirty="0" err="1" smtClean="0"/>
              <a:t>at</a:t>
            </a:r>
            <a:r>
              <a:rPr lang="it-IT" dirty="0" smtClean="0"/>
              <a:t> </a:t>
            </a:r>
            <a:r>
              <a:rPr lang="it-IT" dirty="0" err="1" smtClean="0"/>
              <a:t>which</a:t>
            </a:r>
            <a:r>
              <a:rPr lang="it-IT" dirty="0" smtClean="0"/>
              <a:t> minima </a:t>
            </a:r>
          </a:p>
          <a:p>
            <a:pPr algn="just"/>
            <a:r>
              <a:rPr lang="it-IT" dirty="0"/>
              <a:t> </a:t>
            </a:r>
            <a:r>
              <a:rPr lang="it-IT" dirty="0" smtClean="0"/>
              <a:t>   are </a:t>
            </a:r>
            <a:r>
              <a:rPr lang="it-IT" dirty="0" err="1" smtClean="0"/>
              <a:t>detected</a:t>
            </a:r>
            <a:r>
              <a:rPr lang="it-IT" dirty="0" smtClean="0"/>
              <a:t>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85562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385653"/>
              </p:ext>
            </p:extLst>
          </p:nvPr>
        </p:nvGraphicFramePr>
        <p:xfrm>
          <a:off x="211676" y="793852"/>
          <a:ext cx="8714032" cy="5698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8508"/>
                <a:gridCol w="2178508"/>
                <a:gridCol w="2178508"/>
                <a:gridCol w="2178508"/>
              </a:tblGrid>
              <a:tr h="1424524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24524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24524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24524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Rettangolo 5"/>
          <p:cNvSpPr/>
          <p:nvPr/>
        </p:nvSpPr>
        <p:spPr>
          <a:xfrm>
            <a:off x="359087" y="-107259"/>
            <a:ext cx="8463180" cy="8636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dirty="0" smtClean="0">
                <a:solidFill>
                  <a:srgbClr val="FF0000"/>
                </a:solidFill>
              </a:rPr>
              <a:t>AMPLITUDE DISTRIBUTION (HV = 29V)</a:t>
            </a:r>
            <a:endParaRPr lang="it-IT" sz="3600" b="1" dirty="0">
              <a:solidFill>
                <a:srgbClr val="FF0000"/>
              </a:solidFill>
            </a:endParaRPr>
          </a:p>
        </p:txBody>
      </p:sp>
      <p:pic>
        <p:nvPicPr>
          <p:cNvPr id="7" name="Immagine 6" descr="Multigaus_CH1_29V.pdf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83748" y="3278115"/>
            <a:ext cx="1368000" cy="2146042"/>
          </a:xfrm>
          <a:prstGeom prst="rect">
            <a:avLst/>
          </a:prstGeom>
        </p:spPr>
      </p:pic>
      <p:pic>
        <p:nvPicPr>
          <p:cNvPr id="8" name="Immagine 7" descr="Multigaus_CH2_29V.pdf"/>
          <p:cNvPicPr>
            <a:picLocks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59139" y="434359"/>
            <a:ext cx="1368000" cy="2145600"/>
          </a:xfrm>
          <a:prstGeom prst="rect">
            <a:avLst/>
          </a:prstGeom>
        </p:spPr>
      </p:pic>
      <p:pic>
        <p:nvPicPr>
          <p:cNvPr id="9" name="Immagine 8" descr="Multigaus_CH3_29V.pdf"/>
          <p:cNvPicPr>
            <a:picLocks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98851" y="434359"/>
            <a:ext cx="1368000" cy="2145600"/>
          </a:xfrm>
          <a:prstGeom prst="rect">
            <a:avLst/>
          </a:prstGeom>
        </p:spPr>
      </p:pic>
      <p:pic>
        <p:nvPicPr>
          <p:cNvPr id="10" name="Immagine 9" descr="Multigaus_CH4_29V.pdf"/>
          <p:cNvPicPr>
            <a:picLocks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0014" y="3278336"/>
            <a:ext cx="1368000" cy="2145600"/>
          </a:xfrm>
          <a:prstGeom prst="rect">
            <a:avLst/>
          </a:prstGeom>
        </p:spPr>
      </p:pic>
      <p:pic>
        <p:nvPicPr>
          <p:cNvPr id="11" name="Immagine 10" descr="Multigaus_CH5_29V.pdf"/>
          <p:cNvPicPr>
            <a:picLocks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84231" y="4707463"/>
            <a:ext cx="1368000" cy="2145600"/>
          </a:xfrm>
          <a:prstGeom prst="rect">
            <a:avLst/>
          </a:prstGeom>
        </p:spPr>
      </p:pic>
      <p:pic>
        <p:nvPicPr>
          <p:cNvPr id="12" name="Immagine 11" descr="Multigaus_CH6_29V.pdf"/>
          <p:cNvPicPr>
            <a:picLocks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60461" y="1861020"/>
            <a:ext cx="1368000" cy="2145600"/>
          </a:xfrm>
          <a:prstGeom prst="rect">
            <a:avLst/>
          </a:prstGeom>
        </p:spPr>
      </p:pic>
      <p:pic>
        <p:nvPicPr>
          <p:cNvPr id="13" name="Immagine 12" descr="Multigaus_CH7_29V.pdf"/>
          <p:cNvPicPr>
            <a:picLocks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98851" y="1861020"/>
            <a:ext cx="1368000" cy="2145600"/>
          </a:xfrm>
          <a:prstGeom prst="rect">
            <a:avLst/>
          </a:prstGeom>
        </p:spPr>
      </p:pic>
      <p:pic>
        <p:nvPicPr>
          <p:cNvPr id="14" name="Immagine 13" descr="Multigaus_CH8_29V.pdf"/>
          <p:cNvPicPr>
            <a:picLocks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8591" y="4719792"/>
            <a:ext cx="1368000" cy="2145600"/>
          </a:xfrm>
          <a:prstGeom prst="rect">
            <a:avLst/>
          </a:prstGeom>
        </p:spPr>
      </p:pic>
      <p:pic>
        <p:nvPicPr>
          <p:cNvPr id="15" name="Immagine 14" descr="Multigaus_CH9_29V.pdf"/>
          <p:cNvPicPr>
            <a:picLocks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71197" y="1861021"/>
            <a:ext cx="1368000" cy="2145600"/>
          </a:xfrm>
          <a:prstGeom prst="rect">
            <a:avLst/>
          </a:prstGeom>
        </p:spPr>
      </p:pic>
      <p:pic>
        <p:nvPicPr>
          <p:cNvPr id="17" name="Immagine 16" descr="Multigaus_CH11_29V.pdf"/>
          <p:cNvPicPr>
            <a:picLocks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01641" y="3290665"/>
            <a:ext cx="1368000" cy="2145600"/>
          </a:xfrm>
          <a:prstGeom prst="rect">
            <a:avLst/>
          </a:prstGeom>
        </p:spPr>
      </p:pic>
      <p:pic>
        <p:nvPicPr>
          <p:cNvPr id="18" name="Immagine 17" descr="Multigaus_CH12_29V.pdf"/>
          <p:cNvPicPr>
            <a:picLocks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8591" y="1861020"/>
            <a:ext cx="1368000" cy="2145600"/>
          </a:xfrm>
          <a:prstGeom prst="rect">
            <a:avLst/>
          </a:prstGeom>
        </p:spPr>
      </p:pic>
      <p:pic>
        <p:nvPicPr>
          <p:cNvPr id="19" name="Immagine 18" descr="Multigaus_CH13_29V.pdf"/>
          <p:cNvPicPr>
            <a:picLocks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83527" y="434359"/>
            <a:ext cx="1368000" cy="2145600"/>
          </a:xfrm>
          <a:prstGeom prst="rect">
            <a:avLst/>
          </a:prstGeom>
        </p:spPr>
      </p:pic>
      <p:pic>
        <p:nvPicPr>
          <p:cNvPr id="20" name="Immagine 19" descr="Multigaus_CH14_29V.pdf"/>
          <p:cNvPicPr>
            <a:picLocks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60461" y="4719792"/>
            <a:ext cx="1368000" cy="2145600"/>
          </a:xfrm>
          <a:prstGeom prst="rect">
            <a:avLst/>
          </a:prstGeom>
        </p:spPr>
      </p:pic>
      <p:pic>
        <p:nvPicPr>
          <p:cNvPr id="21" name="Immagine 20" descr="Multigaus_CH15_29V.pdf"/>
          <p:cNvPicPr>
            <a:picLocks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98851" y="4707463"/>
            <a:ext cx="1368000" cy="2145600"/>
          </a:xfrm>
          <a:prstGeom prst="rect">
            <a:avLst/>
          </a:prstGeom>
        </p:spPr>
      </p:pic>
      <p:pic>
        <p:nvPicPr>
          <p:cNvPr id="22" name="Immagine 21" descr="Multigaus_CH16_29V.pdf"/>
          <p:cNvPicPr>
            <a:picLocks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5136" y="434359"/>
            <a:ext cx="1368000" cy="2145600"/>
          </a:xfrm>
          <a:prstGeom prst="rect">
            <a:avLst/>
          </a:prstGeom>
        </p:spPr>
      </p:pic>
      <p:pic>
        <p:nvPicPr>
          <p:cNvPr id="2" name="Immagine 1" descr="Multigaus_CH10_29V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66148" y="3304401"/>
            <a:ext cx="1368000" cy="211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15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7142216"/>
              </p:ext>
            </p:extLst>
          </p:nvPr>
        </p:nvGraphicFramePr>
        <p:xfrm>
          <a:off x="211676" y="793852"/>
          <a:ext cx="8714032" cy="5698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8508"/>
                <a:gridCol w="2178508"/>
                <a:gridCol w="2178508"/>
                <a:gridCol w="2178508"/>
              </a:tblGrid>
              <a:tr h="1424524"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16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3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13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2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24524"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12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7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9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6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24524"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4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11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1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24524"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8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15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5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000000"/>
                          </a:solidFill>
                        </a:rPr>
                        <a:t>14</a:t>
                      </a:r>
                      <a:endParaRPr lang="it-IT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Rettangolo 5"/>
          <p:cNvSpPr/>
          <p:nvPr/>
        </p:nvSpPr>
        <p:spPr>
          <a:xfrm>
            <a:off x="359087" y="-107259"/>
            <a:ext cx="8463180" cy="8636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dirty="0" smtClean="0">
                <a:solidFill>
                  <a:srgbClr val="FF0000"/>
                </a:solidFill>
              </a:rPr>
              <a:t>GAIN (HV = 29V)</a:t>
            </a:r>
            <a:endParaRPr lang="it-IT" sz="3600" b="1" dirty="0">
              <a:solidFill>
                <a:srgbClr val="FF0000"/>
              </a:solidFill>
            </a:endParaRPr>
          </a:p>
        </p:txBody>
      </p:sp>
      <p:pic>
        <p:nvPicPr>
          <p:cNvPr id="3" name="Immagine 2" descr="GAIN_CH1_29V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78207" y="3370574"/>
            <a:ext cx="1368000" cy="2014691"/>
          </a:xfrm>
          <a:prstGeom prst="rect">
            <a:avLst/>
          </a:prstGeom>
        </p:spPr>
      </p:pic>
      <p:pic>
        <p:nvPicPr>
          <p:cNvPr id="4" name="Immagine 3" descr="GAIN_CH2_29V.pd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12266" y="487135"/>
            <a:ext cx="1368000" cy="2051999"/>
          </a:xfrm>
          <a:prstGeom prst="rect">
            <a:avLst/>
          </a:prstGeom>
        </p:spPr>
      </p:pic>
      <p:pic>
        <p:nvPicPr>
          <p:cNvPr id="16" name="Immagine 15" descr="GAIN_CH3_29V.pdf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12499" y="511498"/>
            <a:ext cx="1350359" cy="2020913"/>
          </a:xfrm>
          <a:prstGeom prst="rect">
            <a:avLst/>
          </a:prstGeom>
        </p:spPr>
      </p:pic>
      <p:pic>
        <p:nvPicPr>
          <p:cNvPr id="23" name="Immagine 22" descr="GAIN_CH4_29V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1872" y="3370574"/>
            <a:ext cx="1368000" cy="2014690"/>
          </a:xfrm>
          <a:prstGeom prst="rect">
            <a:avLst/>
          </a:prstGeom>
        </p:spPr>
      </p:pic>
      <p:pic>
        <p:nvPicPr>
          <p:cNvPr id="24" name="Immagine 23" descr="GAIN_CH5_29V.pdf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85063" y="4773647"/>
            <a:ext cx="1368889" cy="2016000"/>
          </a:xfrm>
          <a:prstGeom prst="rect">
            <a:avLst/>
          </a:prstGeom>
        </p:spPr>
      </p:pic>
      <p:pic>
        <p:nvPicPr>
          <p:cNvPr id="25" name="Immagine 24" descr="GAIN_CH6_29V.pdf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12267" y="1925699"/>
            <a:ext cx="1368000" cy="2051999"/>
          </a:xfrm>
          <a:prstGeom prst="rect">
            <a:avLst/>
          </a:prstGeom>
        </p:spPr>
      </p:pic>
      <p:pic>
        <p:nvPicPr>
          <p:cNvPr id="26" name="Immagine 25" descr="GAIN_CH7_29V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00778" y="1926502"/>
            <a:ext cx="1368889" cy="2016000"/>
          </a:xfrm>
          <a:prstGeom prst="rect">
            <a:avLst/>
          </a:prstGeom>
        </p:spPr>
      </p:pic>
      <p:pic>
        <p:nvPicPr>
          <p:cNvPr id="27" name="Immagine 26" descr="GAIN_CH8_29V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1872" y="4774747"/>
            <a:ext cx="1368000" cy="2014690"/>
          </a:xfrm>
          <a:prstGeom prst="rect">
            <a:avLst/>
          </a:prstGeom>
        </p:spPr>
      </p:pic>
      <p:pic>
        <p:nvPicPr>
          <p:cNvPr id="28" name="Immagine 27" descr="GAIN_CH9_29V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68523" y="1926712"/>
            <a:ext cx="1368000" cy="2014690"/>
          </a:xfrm>
          <a:prstGeom prst="rect">
            <a:avLst/>
          </a:prstGeom>
        </p:spPr>
      </p:pic>
      <p:pic>
        <p:nvPicPr>
          <p:cNvPr id="29" name="Immagine 28" descr="GAIN_CH10_29V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30922" y="3370574"/>
            <a:ext cx="1368000" cy="2014691"/>
          </a:xfrm>
          <a:prstGeom prst="rect">
            <a:avLst/>
          </a:prstGeom>
        </p:spPr>
      </p:pic>
      <p:pic>
        <p:nvPicPr>
          <p:cNvPr id="30" name="Immagine 29" descr="GAIN_CH11_29V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87786" y="3370574"/>
            <a:ext cx="1368000" cy="2014691"/>
          </a:xfrm>
          <a:prstGeom prst="rect">
            <a:avLst/>
          </a:prstGeom>
        </p:spPr>
      </p:pic>
      <p:pic>
        <p:nvPicPr>
          <p:cNvPr id="31" name="Immagine 30" descr="GAIN_CH12_29V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1872" y="1944354"/>
            <a:ext cx="1368000" cy="2014691"/>
          </a:xfrm>
          <a:prstGeom prst="rect">
            <a:avLst/>
          </a:prstGeom>
        </p:spPr>
      </p:pic>
      <p:pic>
        <p:nvPicPr>
          <p:cNvPr id="32" name="Immagine 31" descr="GAIN_CH13_29V.pd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78207" y="505789"/>
            <a:ext cx="1368000" cy="2014691"/>
          </a:xfrm>
          <a:prstGeom prst="rect">
            <a:avLst/>
          </a:prstGeom>
        </p:spPr>
      </p:pic>
      <p:pic>
        <p:nvPicPr>
          <p:cNvPr id="33" name="Immagine 32" descr="GAIN_CH14_29V.pd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30922" y="4774747"/>
            <a:ext cx="1368000" cy="2014691"/>
          </a:xfrm>
          <a:prstGeom prst="rect">
            <a:avLst/>
          </a:prstGeom>
        </p:spPr>
      </p:pic>
      <p:pic>
        <p:nvPicPr>
          <p:cNvPr id="34" name="Immagine 33" descr="GAIN_CH15_29V.pd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87785" y="4774748"/>
            <a:ext cx="1368000" cy="2014690"/>
          </a:xfrm>
          <a:prstGeom prst="rect">
            <a:avLst/>
          </a:prstGeom>
        </p:spPr>
      </p:pic>
      <p:pic>
        <p:nvPicPr>
          <p:cNvPr id="35" name="Immagine 34" descr="GAIN_CH16_29V.pdf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1871" y="505789"/>
            <a:ext cx="1368000" cy="201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832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GAIN_29V.pdf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22500" y="0"/>
            <a:ext cx="4680857" cy="685800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359087" y="-107259"/>
            <a:ext cx="8463180" cy="8636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dirty="0" smtClean="0">
                <a:solidFill>
                  <a:srgbClr val="FF0000"/>
                </a:solidFill>
              </a:rPr>
              <a:t>GAIN (HV = 29V)</a:t>
            </a:r>
            <a:endParaRPr lang="it-IT" sz="3600" b="1" dirty="0">
              <a:solidFill>
                <a:srgbClr val="FF000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133928" y="6040935"/>
            <a:ext cx="7043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Values</a:t>
            </a:r>
            <a:r>
              <a:rPr lang="it-IT" dirty="0" smtClean="0"/>
              <a:t> </a:t>
            </a:r>
            <a:r>
              <a:rPr lang="it-IT" dirty="0" err="1" smtClean="0"/>
              <a:t>between</a:t>
            </a:r>
            <a:r>
              <a:rPr lang="it-IT" dirty="0" smtClean="0"/>
              <a:t> ≈ 3.65 </a:t>
            </a:r>
            <a:r>
              <a:rPr lang="it-IT" dirty="0" err="1" smtClean="0"/>
              <a:t>mV</a:t>
            </a:r>
            <a:r>
              <a:rPr lang="it-IT" dirty="0" smtClean="0"/>
              <a:t>/PE and ≈ 4.4 </a:t>
            </a:r>
            <a:r>
              <a:rPr lang="it-IT" dirty="0" err="1" smtClean="0"/>
              <a:t>mV</a:t>
            </a:r>
            <a:r>
              <a:rPr lang="it-IT" dirty="0" smtClean="0"/>
              <a:t>/PE (</a:t>
            </a:r>
            <a:r>
              <a:rPr lang="it-IT" dirty="0" err="1" smtClean="0"/>
              <a:t>Variation</a:t>
            </a:r>
            <a:r>
              <a:rPr lang="it-IT" dirty="0" smtClean="0"/>
              <a:t> of 10 %)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06081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59087" y="-107259"/>
            <a:ext cx="8463180" cy="8636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dirty="0" err="1" smtClean="0">
                <a:solidFill>
                  <a:srgbClr val="FF0000"/>
                </a:solidFill>
              </a:rPr>
              <a:t>Signal</a:t>
            </a:r>
            <a:r>
              <a:rPr lang="it-IT" sz="3600" b="1" dirty="0" smtClean="0">
                <a:solidFill>
                  <a:srgbClr val="FF0000"/>
                </a:solidFill>
              </a:rPr>
              <a:t> to </a:t>
            </a:r>
            <a:r>
              <a:rPr lang="it-IT" sz="3600" b="1" dirty="0" err="1" smtClean="0">
                <a:solidFill>
                  <a:srgbClr val="FF0000"/>
                </a:solidFill>
              </a:rPr>
              <a:t>Noise</a:t>
            </a:r>
            <a:r>
              <a:rPr lang="it-IT" sz="3600" b="1" dirty="0" smtClean="0">
                <a:solidFill>
                  <a:srgbClr val="FF0000"/>
                </a:solidFill>
              </a:rPr>
              <a:t> Ratio (HV = 29V)</a:t>
            </a:r>
            <a:endParaRPr lang="it-IT" sz="3600" b="1" dirty="0">
              <a:solidFill>
                <a:srgbClr val="FF0000"/>
              </a:solidFill>
            </a:endParaRPr>
          </a:p>
        </p:txBody>
      </p:sp>
      <p:pic>
        <p:nvPicPr>
          <p:cNvPr id="2" name="Immagine 1" descr="SNR_29V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35200" y="0"/>
            <a:ext cx="4656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302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lica">
  <a:themeElements>
    <a:clrScheme name="Elic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Elica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lica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Elica.thmx</Template>
  <TotalTime>2893</TotalTime>
  <Words>772</Words>
  <Application>Microsoft Macintosh PowerPoint</Application>
  <PresentationFormat>Presentazione su schermo (4:3)</PresentationFormat>
  <Paragraphs>181</Paragraphs>
  <Slides>27</Slides>
  <Notes>0</Notes>
  <HiddenSlides>1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28" baseType="lpstr">
      <vt:lpstr>Elica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>CNRS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TITOLO </dc:title>
  <dc:creator>Daniela Simone</dc:creator>
  <cp:lastModifiedBy>Daniela Simone</cp:lastModifiedBy>
  <cp:revision>65</cp:revision>
  <dcterms:created xsi:type="dcterms:W3CDTF">2015-03-08T16:17:09Z</dcterms:created>
  <dcterms:modified xsi:type="dcterms:W3CDTF">2015-03-10T16:53:33Z</dcterms:modified>
</cp:coreProperties>
</file>