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158" r:id="rId2"/>
  </p:sldMasterIdLst>
  <p:notesMasterIdLst>
    <p:notesMasterId r:id="rId32"/>
  </p:notesMasterIdLst>
  <p:handoutMasterIdLst>
    <p:handoutMasterId r:id="rId33"/>
  </p:handoutMasterIdLst>
  <p:sldIdLst>
    <p:sldId id="262" r:id="rId3"/>
    <p:sldId id="291" r:id="rId4"/>
    <p:sldId id="300" r:id="rId5"/>
    <p:sldId id="322" r:id="rId6"/>
    <p:sldId id="286" r:id="rId7"/>
    <p:sldId id="289" r:id="rId8"/>
    <p:sldId id="312" r:id="rId9"/>
    <p:sldId id="263" r:id="rId10"/>
    <p:sldId id="264" r:id="rId11"/>
    <p:sldId id="258" r:id="rId12"/>
    <p:sldId id="313" r:id="rId13"/>
    <p:sldId id="314" r:id="rId14"/>
    <p:sldId id="315" r:id="rId15"/>
    <p:sldId id="302" r:id="rId16"/>
    <p:sldId id="270" r:id="rId17"/>
    <p:sldId id="266" r:id="rId18"/>
    <p:sldId id="305" r:id="rId19"/>
    <p:sldId id="306" r:id="rId20"/>
    <p:sldId id="310" r:id="rId21"/>
    <p:sldId id="260" r:id="rId22"/>
    <p:sldId id="287" r:id="rId23"/>
    <p:sldId id="307" r:id="rId24"/>
    <p:sldId id="284" r:id="rId25"/>
    <p:sldId id="319" r:id="rId26"/>
    <p:sldId id="320" r:id="rId27"/>
    <p:sldId id="281" r:id="rId28"/>
    <p:sldId id="318" r:id="rId29"/>
    <p:sldId id="317" r:id="rId30"/>
    <p:sldId id="321" r:id="rId31"/>
  </p:sldIdLst>
  <p:sldSz cx="9906000" cy="6858000" type="A4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505FF"/>
    <a:srgbClr val="0B0BA1"/>
    <a:srgbClr val="4D4D4D"/>
    <a:srgbClr val="808080"/>
    <a:srgbClr val="0099FF"/>
    <a:srgbClr val="3333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1" autoAdjust="0"/>
    <p:restoredTop sz="93020" autoAdjust="0"/>
  </p:normalViewPr>
  <p:slideViewPr>
    <p:cSldViewPr>
      <p:cViewPr>
        <p:scale>
          <a:sx n="79" d="100"/>
          <a:sy n="79" d="100"/>
        </p:scale>
        <p:origin x="-1224" y="-144"/>
      </p:cViewPr>
      <p:guideLst>
        <p:guide orient="horz" pos="2640"/>
        <p:guide pos="5564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067" y="-8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F8A930B-C6BE-4070-AE18-A54942D3C4D9}" type="datetimeFigureOut">
              <a:rPr lang="it-IT" altLang="it-IT"/>
              <a:pPr>
                <a:defRPr/>
              </a:pPr>
              <a:t>05/05/2015</a:t>
            </a:fld>
            <a:endParaRPr lang="it-IT" altLang="it-IT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F14F327-FCA6-41FC-AB65-CCCD37FFA5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1F264F5-9695-4F3D-8D1B-FF56F4941CE1}" type="datetimeFigureOut">
              <a:rPr lang="it-IT" altLang="it-IT"/>
              <a:pPr>
                <a:defRPr/>
              </a:pPr>
              <a:t>05/05/2015</a:t>
            </a:fld>
            <a:endParaRPr lang="it-IT" alt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4FAF84-F50E-41F2-B016-8944A2A99AB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dirty="0" smtClean="0">
                <a:latin typeface="Arial" pitchFamily="34" charset="0"/>
              </a:rPr>
              <a:t>           </a:t>
            </a:r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t-IT" dirty="0" smtClean="0">
                <a:latin typeface="Arial" pitchFamily="34" charset="0"/>
              </a:rPr>
              <a:t>.</a:t>
            </a:r>
            <a:endParaRPr lang="it-IT" altLang="it-I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41B6BA-9B9C-46F0-8004-503474E01F6A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EC7F13-AAE9-4223-85CB-78CC09BBC63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2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F8CFAD7-B14C-46A2-B727-B5C55B0D40E5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44C85B-09A1-4B09-B2EC-9B7D361B377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6E0530-2413-48CE-BF70-48AB2C1F61C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14FE30-0217-4322-9A30-B1B5780E7B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0E79AE-3B08-47DA-8A36-4C46FC2619D6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D85874-22F6-434E-832E-DFE40E624E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BE1C6C-A6EA-4232-A222-F7A256B965F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37E272-4831-432E-B158-6AB55204E2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B35CC3-3306-4876-9C1A-592DEBA9BFD2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5A70E9-A5C8-48DA-92A9-E64304A820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F9A75F-592A-4576-A64C-81291DA8C442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62A0D88-BF71-4B1F-8831-CF4C927E91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9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27FA92-2824-4918-87A4-26410F8985FD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C4948F-707C-40BC-8AAE-625FAA691E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6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4BCC0F-8EDF-470C-AB52-5321A089CAF0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581B0E-9373-4381-8E48-0E5DD20A63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85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D15A4D-1293-49DF-A5CB-188ED7C98209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B92DDF-E9D8-44F3-A78E-199393EBD0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5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20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36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5BC0"/>
            </a:gs>
            <a:gs pos="100000">
              <a:srgbClr val="0B0BA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rere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38" r:id="rId1"/>
    <p:sldLayoutId id="2147488039" r:id="rId2"/>
    <p:sldLayoutId id="2147488040" r:id="rId3"/>
    <p:sldLayoutId id="2147488041" r:id="rId4"/>
    <p:sldLayoutId id="2147488042" r:id="rId5"/>
    <p:sldLayoutId id="2147488043" r:id="rId6"/>
    <p:sldLayoutId id="2147488044" r:id="rId7"/>
    <p:sldLayoutId id="2147488045" r:id="rId8"/>
    <p:sldLayoutId id="2147488046" r:id="rId9"/>
    <p:sldLayoutId id="2147488047" r:id="rId10"/>
    <p:sldLayoutId id="21474880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D66723-9C27-4864-B928-2F22DDFC8646}" type="datetimeFigureOut">
              <a:rPr lang="en-US"/>
              <a:pPr>
                <a:defRPr/>
              </a:pPr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7A894B-B909-453D-B655-A522C11E24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9" r:id="rId1"/>
    <p:sldLayoutId id="2147488050" r:id="rId2"/>
    <p:sldLayoutId id="2147488051" r:id="rId3"/>
    <p:sldLayoutId id="2147488052" r:id="rId4"/>
    <p:sldLayoutId id="2147488053" r:id="rId5"/>
    <p:sldLayoutId id="2147488054" r:id="rId6"/>
    <p:sldLayoutId id="2147488055" r:id="rId7"/>
    <p:sldLayoutId id="2147488056" r:id="rId8"/>
    <p:sldLayoutId id="2147488057" r:id="rId9"/>
    <p:sldLayoutId id="21474880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514600"/>
            <a:ext cx="8089900" cy="1143000"/>
          </a:xfrm>
        </p:spPr>
        <p:txBody>
          <a:bodyPr/>
          <a:lstStyle/>
          <a:p>
            <a:r>
              <a:rPr lang="en-US" altLang="it-IT" sz="4000" b="1" dirty="0" smtClean="0"/>
              <a:t>Andrea </a:t>
            </a:r>
            <a:r>
              <a:rPr lang="en-US" altLang="it-IT" sz="4000" b="1" dirty="0" err="1" smtClean="0"/>
              <a:t>Vinante</a:t>
            </a:r>
            <a:r>
              <a:rPr lang="en-US" altLang="it-IT" sz="4000" dirty="0" smtClean="0"/>
              <a:t/>
            </a:r>
            <a:br>
              <a:rPr lang="en-US" altLang="it-IT" sz="4000" dirty="0" smtClean="0"/>
            </a:br>
            <a:r>
              <a:rPr lang="en-US" altLang="it-IT" sz="4000" dirty="0" smtClean="0"/>
              <a:t/>
            </a:r>
            <a:br>
              <a:rPr lang="en-US" altLang="it-IT" sz="4000" dirty="0" smtClean="0"/>
            </a:br>
            <a:r>
              <a:rPr lang="en-US" altLang="it-IT" sz="3200" dirty="0" smtClean="0"/>
              <a:t/>
            </a:r>
            <a:br>
              <a:rPr lang="en-US" altLang="it-IT" sz="3200" dirty="0" smtClean="0"/>
            </a:br>
            <a:r>
              <a:rPr lang="en-US" altLang="it-IT" sz="3200" dirty="0" smtClean="0"/>
              <a:t>Testing the limits of quantum mechanics </a:t>
            </a:r>
            <a:br>
              <a:rPr lang="en-US" altLang="it-IT" sz="3200" dirty="0" smtClean="0"/>
            </a:br>
            <a:r>
              <a:rPr lang="en-US" altLang="it-IT" sz="3200" dirty="0" smtClean="0"/>
              <a:t>(&amp; other) using micro-</a:t>
            </a:r>
            <a:r>
              <a:rPr lang="en-US" altLang="it-IT" sz="3200" dirty="0" err="1" smtClean="0"/>
              <a:t>magnetomechanical</a:t>
            </a:r>
            <a:r>
              <a:rPr lang="en-US" altLang="it-IT" sz="3200" dirty="0" smtClean="0"/>
              <a:t> systems</a:t>
            </a:r>
            <a:br>
              <a:rPr lang="en-US" altLang="it-IT" sz="3200" dirty="0" smtClean="0"/>
            </a:br>
            <a:r>
              <a:rPr lang="en-US" altLang="it-IT" sz="3200" dirty="0" smtClean="0"/>
              <a:t/>
            </a:r>
            <a:br>
              <a:rPr lang="en-US" altLang="it-IT" sz="3200" dirty="0" smtClean="0"/>
            </a:br>
            <a:r>
              <a:rPr lang="en-US" altLang="it-IT" sz="3200" dirty="0" smtClean="0"/>
              <a:t/>
            </a:r>
            <a:br>
              <a:rPr lang="en-US" altLang="it-IT" sz="3200" dirty="0" smtClean="0"/>
            </a:br>
            <a:r>
              <a:rPr lang="en-US" altLang="it-IT" sz="3200" b="1" dirty="0" smtClean="0"/>
              <a:t>INFN – </a:t>
            </a:r>
            <a:r>
              <a:rPr lang="en-US" altLang="it-IT" sz="3200" b="1" dirty="0" err="1" smtClean="0"/>
              <a:t>Tifpa</a:t>
            </a:r>
            <a:r>
              <a:rPr lang="en-US" altLang="it-IT" sz="3200" b="1" dirty="0" smtClean="0"/>
              <a:t> Trento</a:t>
            </a:r>
            <a:endParaRPr lang="it-IT" altLang="it-IT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28600"/>
            <a:ext cx="10318750" cy="563562"/>
          </a:xfrm>
        </p:spPr>
        <p:txBody>
          <a:bodyPr/>
          <a:lstStyle/>
          <a:p>
            <a:r>
              <a:rPr lang="en-US" altLang="it-IT" sz="3200" dirty="0" smtClean="0"/>
              <a:t>Suppress dissipation / </a:t>
            </a:r>
            <a:r>
              <a:rPr lang="en-US" altLang="it-IT" sz="3200" dirty="0" err="1" smtClean="0"/>
              <a:t>decoherence</a:t>
            </a:r>
            <a:r>
              <a:rPr lang="en-US" altLang="it-IT" sz="3200" dirty="0" smtClean="0"/>
              <a:t/>
            </a:r>
            <a:br>
              <a:rPr lang="en-US" altLang="it-IT" sz="3200" dirty="0" smtClean="0"/>
            </a:br>
            <a:r>
              <a:rPr lang="en-US" altLang="it-IT" sz="3200" dirty="0" smtClean="0"/>
              <a:t>Optically levitated nanoparticles</a:t>
            </a:r>
            <a:endParaRPr lang="it-IT" altLang="it-IT" sz="3200" dirty="0" smtClean="0"/>
          </a:p>
        </p:txBody>
      </p:sp>
      <p:pic>
        <p:nvPicPr>
          <p:cNvPr id="1945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1639887"/>
            <a:ext cx="4464049" cy="346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4800600" y="1659087"/>
            <a:ext cx="48704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000" b="1" dirty="0">
                <a:solidFill>
                  <a:srgbClr val="FFFF00"/>
                </a:solidFill>
              </a:rPr>
              <a:t>Dielectric </a:t>
            </a:r>
            <a:r>
              <a:rPr lang="en-US" altLang="it-IT" sz="2000" b="1" dirty="0" err="1">
                <a:solidFill>
                  <a:srgbClr val="FFFF00"/>
                </a:solidFill>
              </a:rPr>
              <a:t>nanosphere</a:t>
            </a:r>
            <a:r>
              <a:rPr lang="en-US" altLang="it-IT" sz="2000" dirty="0">
                <a:solidFill>
                  <a:srgbClr val="FFFFFF"/>
                </a:solidFill>
              </a:rPr>
              <a:t> trapped in </a:t>
            </a:r>
            <a:r>
              <a:rPr lang="en-US" altLang="it-IT" sz="2000" dirty="0" smtClean="0">
                <a:solidFill>
                  <a:srgbClr val="FFFFFF"/>
                </a:solidFill>
              </a:rPr>
              <a:t>maximum optical </a:t>
            </a:r>
            <a:r>
              <a:rPr lang="en-US" altLang="it-IT" sz="2000" dirty="0">
                <a:solidFill>
                  <a:srgbClr val="FFFFFF"/>
                </a:solidFill>
              </a:rPr>
              <a:t>field (harmonic trap)</a:t>
            </a:r>
          </a:p>
          <a:p>
            <a:pPr algn="l"/>
            <a:endParaRPr lang="en-US" altLang="it-IT" sz="2000" dirty="0">
              <a:solidFill>
                <a:srgbClr val="FFFFFF"/>
              </a:solidFill>
            </a:endParaRPr>
          </a:p>
          <a:p>
            <a:pPr algn="l"/>
            <a:r>
              <a:rPr lang="en-US" altLang="it-IT" sz="2000" dirty="0">
                <a:solidFill>
                  <a:srgbClr val="FFFFFF"/>
                </a:solidFill>
              </a:rPr>
              <a:t>Center of mass motion = </a:t>
            </a:r>
            <a:br>
              <a:rPr lang="en-US" altLang="it-IT" sz="2000" dirty="0">
                <a:solidFill>
                  <a:srgbClr val="FFFFFF"/>
                </a:solidFill>
              </a:rPr>
            </a:br>
            <a:r>
              <a:rPr lang="en-US" altLang="it-IT" sz="2000" dirty="0">
                <a:solidFill>
                  <a:srgbClr val="FFFFFF"/>
                </a:solidFill>
              </a:rPr>
              <a:t>Mechanical resonator (3 axis) with </a:t>
            </a:r>
            <a:br>
              <a:rPr lang="en-US" altLang="it-IT" sz="2000" dirty="0">
                <a:solidFill>
                  <a:srgbClr val="FFFFFF"/>
                </a:solidFill>
              </a:rPr>
            </a:br>
            <a:r>
              <a:rPr lang="en-US" altLang="it-IT" sz="2000" b="1" dirty="0">
                <a:solidFill>
                  <a:srgbClr val="FFFF00"/>
                </a:solidFill>
              </a:rPr>
              <a:t>PURE OPTICAL SPRING</a:t>
            </a:r>
          </a:p>
          <a:p>
            <a:pPr algn="l"/>
            <a:r>
              <a:rPr lang="en-US" altLang="it-IT" sz="2000" b="1" dirty="0">
                <a:solidFill>
                  <a:srgbClr val="FFFF00"/>
                </a:solidFill>
              </a:rPr>
              <a:t>(NO MECHANICAL - CLAMPING LOSS</a:t>
            </a:r>
            <a:r>
              <a:rPr lang="en-US" altLang="it-IT" sz="2000" b="1" dirty="0" smtClean="0">
                <a:solidFill>
                  <a:srgbClr val="FFFF00"/>
                </a:solidFill>
              </a:rPr>
              <a:t>)</a:t>
            </a:r>
            <a:br>
              <a:rPr lang="en-US" altLang="it-IT" sz="2000" b="1" dirty="0" smtClean="0">
                <a:solidFill>
                  <a:srgbClr val="FFFF00"/>
                </a:solidFill>
              </a:rPr>
            </a:br>
            <a:r>
              <a:rPr lang="en-US" altLang="it-IT" sz="2000" b="1" dirty="0" smtClean="0">
                <a:solidFill>
                  <a:srgbClr val="FFFF00"/>
                </a:solidFill>
              </a:rPr>
              <a:t/>
            </a:r>
            <a:br>
              <a:rPr lang="en-US" altLang="it-IT" sz="2000" b="1" dirty="0" smtClean="0">
                <a:solidFill>
                  <a:srgbClr val="FFFF00"/>
                </a:solidFill>
              </a:rPr>
            </a:br>
            <a:r>
              <a:rPr lang="en-US" altLang="it-IT" sz="2000" dirty="0" smtClean="0">
                <a:solidFill>
                  <a:schemeClr val="bg1"/>
                </a:solidFill>
              </a:rPr>
              <a:t>Strong Decoupling between </a:t>
            </a:r>
            <a:br>
              <a:rPr lang="en-US" altLang="it-IT" sz="2000" dirty="0" smtClean="0">
                <a:solidFill>
                  <a:schemeClr val="bg1"/>
                </a:solidFill>
              </a:rPr>
            </a:br>
            <a:r>
              <a:rPr lang="en-US" altLang="it-IT" sz="2000" b="1" dirty="0" smtClean="0">
                <a:solidFill>
                  <a:srgbClr val="FFFF00"/>
                </a:solidFill>
              </a:rPr>
              <a:t>CM and bulk modes </a:t>
            </a:r>
            <a:r>
              <a:rPr lang="en-US" altLang="it-IT" sz="2000" dirty="0" smtClean="0">
                <a:solidFill>
                  <a:schemeClr val="bg1"/>
                </a:solidFill>
              </a:rPr>
              <a:t>!</a:t>
            </a:r>
            <a:endParaRPr lang="en-US" altLang="it-IT" sz="2000" dirty="0">
              <a:solidFill>
                <a:schemeClr val="bg1"/>
              </a:solidFill>
            </a:endParaRPr>
          </a:p>
          <a:p>
            <a:pPr algn="l"/>
            <a:endParaRPr lang="en-US" altLang="it-IT" sz="2000" b="1" dirty="0">
              <a:solidFill>
                <a:srgbClr val="FFFF00"/>
              </a:solidFill>
            </a:endParaRPr>
          </a:p>
        </p:txBody>
      </p:sp>
      <p:sp>
        <p:nvSpPr>
          <p:cNvPr id="19461" name="Rectangle 21"/>
          <p:cNvSpPr>
            <a:spLocks noChangeArrowheads="1"/>
          </p:cNvSpPr>
          <p:nvPr/>
        </p:nvSpPr>
        <p:spPr bwMode="auto">
          <a:xfrm>
            <a:off x="2785393" y="1054099"/>
            <a:ext cx="30189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dirty="0" smtClean="0">
                <a:solidFill>
                  <a:srgbClr val="FFFFFF"/>
                </a:solidFill>
              </a:rPr>
              <a:t>( </a:t>
            </a:r>
            <a:r>
              <a:rPr lang="en-US" altLang="it-IT" dirty="0" err="1" smtClean="0">
                <a:solidFill>
                  <a:srgbClr val="FFFFFF"/>
                </a:solidFill>
              </a:rPr>
              <a:t>Aspelmeyer</a:t>
            </a:r>
            <a:r>
              <a:rPr lang="en-US" altLang="it-IT" dirty="0">
                <a:solidFill>
                  <a:srgbClr val="FFFFFF"/>
                </a:solidFill>
              </a:rPr>
              <a:t>, </a:t>
            </a:r>
            <a:r>
              <a:rPr lang="en-US" altLang="it-IT" dirty="0" err="1">
                <a:solidFill>
                  <a:srgbClr val="FFFFFF"/>
                </a:solidFill>
              </a:rPr>
              <a:t>Quidant</a:t>
            </a:r>
            <a:r>
              <a:rPr lang="en-US" altLang="it-IT" dirty="0">
                <a:solidFill>
                  <a:srgbClr val="FFFFFF"/>
                </a:solidFill>
              </a:rPr>
              <a:t>, </a:t>
            </a:r>
            <a:r>
              <a:rPr lang="en-US" altLang="it-IT" dirty="0" smtClean="0">
                <a:solidFill>
                  <a:srgbClr val="FFFFFF"/>
                </a:solidFill>
              </a:rPr>
              <a:t> … </a:t>
            </a:r>
            <a:r>
              <a:rPr lang="en-US" altLang="it-IT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" name="Rettangolo 1"/>
          <p:cNvSpPr/>
          <p:nvPr/>
        </p:nvSpPr>
        <p:spPr>
          <a:xfrm>
            <a:off x="317232" y="5410200"/>
            <a:ext cx="857250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it-IT" sz="2200" b="1" dirty="0">
                <a:solidFill>
                  <a:srgbClr val="FFFF00"/>
                </a:solidFill>
              </a:rPr>
              <a:t>ULTRA-HIGH Q up to </a:t>
            </a:r>
            <a:r>
              <a:rPr lang="en-US" altLang="it-IT" sz="2200" b="1" dirty="0" smtClean="0">
                <a:solidFill>
                  <a:srgbClr val="FFFF00"/>
                </a:solidFill>
              </a:rPr>
              <a:t>10</a:t>
            </a:r>
            <a:r>
              <a:rPr lang="en-US" altLang="it-IT" sz="2200" b="1" baseline="30000" dirty="0" smtClean="0">
                <a:solidFill>
                  <a:srgbClr val="FFFF00"/>
                </a:solidFill>
              </a:rPr>
              <a:t>7</a:t>
            </a:r>
            <a:r>
              <a:rPr lang="en-US" altLang="it-IT" sz="2200" b="1" dirty="0" smtClean="0">
                <a:solidFill>
                  <a:srgbClr val="FFFF00"/>
                </a:solidFill>
              </a:rPr>
              <a:t>-10</a:t>
            </a:r>
            <a:r>
              <a:rPr lang="en-US" altLang="it-IT" sz="2200" b="1" baseline="30000" dirty="0" smtClean="0">
                <a:solidFill>
                  <a:srgbClr val="FFFF00"/>
                </a:solidFill>
              </a:rPr>
              <a:t>8</a:t>
            </a:r>
            <a:r>
              <a:rPr lang="en-US" altLang="it-IT" sz="2200" dirty="0" smtClean="0">
                <a:solidFill>
                  <a:srgbClr val="FFFFFF"/>
                </a:solidFill>
              </a:rPr>
              <a:t> DEMONSTRATED at </a:t>
            </a:r>
            <a:r>
              <a:rPr lang="en-US" altLang="it-IT" sz="2200" dirty="0">
                <a:solidFill>
                  <a:srgbClr val="FFFFFF"/>
                </a:solidFill>
              </a:rPr>
              <a:t>room T</a:t>
            </a:r>
          </a:p>
          <a:p>
            <a:pPr algn="l"/>
            <a:r>
              <a:rPr lang="en-US" altLang="it-IT" sz="2200" b="1" dirty="0">
                <a:solidFill>
                  <a:srgbClr val="FFFF00"/>
                </a:solidFill>
              </a:rPr>
              <a:t>Limited by residual </a:t>
            </a:r>
            <a:r>
              <a:rPr lang="en-US" altLang="it-IT" sz="2200" b="1" dirty="0" smtClean="0">
                <a:solidFill>
                  <a:srgbClr val="FFFF00"/>
                </a:solidFill>
              </a:rPr>
              <a:t>GAS  </a:t>
            </a:r>
            <a:r>
              <a:rPr lang="en-US" altLang="it-IT" sz="2200" dirty="0" smtClean="0">
                <a:solidFill>
                  <a:srgbClr val="FFFFFF"/>
                </a:solidFill>
              </a:rPr>
              <a:t>( </a:t>
            </a:r>
            <a:r>
              <a:rPr lang="en-US" altLang="it-IT" sz="2200" dirty="0">
                <a:solidFill>
                  <a:srgbClr val="FFFFFF"/>
                </a:solidFill>
              </a:rPr>
              <a:t>typically Q&lt;10</a:t>
            </a:r>
            <a:r>
              <a:rPr lang="en-US" altLang="it-IT" sz="2200" baseline="30000" dirty="0">
                <a:solidFill>
                  <a:srgbClr val="FFFFFF"/>
                </a:solidFill>
              </a:rPr>
              <a:t>6</a:t>
            </a:r>
            <a:r>
              <a:rPr lang="en-US" altLang="it-IT" sz="2200" dirty="0">
                <a:solidFill>
                  <a:srgbClr val="FFFFFF"/>
                </a:solidFill>
              </a:rPr>
              <a:t> for </a:t>
            </a:r>
            <a:r>
              <a:rPr lang="en-US" altLang="it-IT" sz="2200" dirty="0" err="1">
                <a:solidFill>
                  <a:srgbClr val="FFFFFF"/>
                </a:solidFill>
              </a:rPr>
              <a:t>nanoresonators</a:t>
            </a:r>
            <a:r>
              <a:rPr lang="en-US" altLang="it-IT" sz="2200" dirty="0">
                <a:solidFill>
                  <a:srgbClr val="FFFFFF"/>
                </a:solidFill>
              </a:rPr>
              <a:t> </a:t>
            </a:r>
            <a:r>
              <a:rPr lang="en-US" altLang="it-IT" sz="2200" dirty="0" smtClean="0">
                <a:solidFill>
                  <a:srgbClr val="FFFFFF"/>
                </a:solidFill>
              </a:rPr>
              <a:t>)</a:t>
            </a:r>
          </a:p>
          <a:p>
            <a:pPr algn="l"/>
            <a:endParaRPr lang="en-US" altLang="it-I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it-IT" sz="4200" dirty="0" err="1" smtClean="0"/>
              <a:t>Wavefunction</a:t>
            </a:r>
            <a:r>
              <a:rPr lang="en-US" altLang="it-IT" sz="4200" dirty="0" smtClean="0"/>
              <a:t> expansion protocols</a:t>
            </a:r>
            <a:br>
              <a:rPr lang="en-US" altLang="it-IT" sz="4200" dirty="0" smtClean="0"/>
            </a:br>
            <a:r>
              <a:rPr lang="en-US" altLang="it-IT" sz="2400" dirty="0" smtClean="0"/>
              <a:t>to test </a:t>
            </a:r>
            <a:r>
              <a:rPr lang="en-US" altLang="it-IT" sz="2400" dirty="0" err="1" smtClean="0"/>
              <a:t>decoherence</a:t>
            </a:r>
            <a:r>
              <a:rPr lang="en-US" altLang="it-IT" sz="2400" dirty="0" smtClean="0"/>
              <a:t> and collapse models</a:t>
            </a:r>
            <a:br>
              <a:rPr lang="en-US" altLang="it-IT" sz="2400" dirty="0" smtClean="0"/>
            </a:br>
            <a:endParaRPr lang="it-IT" altLang="it-IT" sz="2400" dirty="0" smtClean="0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068888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419725" y="1371600"/>
            <a:ext cx="44100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lphaLcParenBoth"/>
            </a:pPr>
            <a:r>
              <a:rPr lang="en-US" altLang="it-IT" dirty="0" smtClean="0">
                <a:solidFill>
                  <a:srgbClr val="FFFF00"/>
                </a:solidFill>
              </a:rPr>
              <a:t>COOLING TO GROUND STATE </a:t>
            </a:r>
            <a:r>
              <a:rPr lang="en-US" altLang="it-IT" dirty="0" smtClean="0">
                <a:solidFill>
                  <a:schemeClr val="bg1"/>
                </a:solidFill>
              </a:rPr>
              <a:t>of nanoparticle in the harmonic trap</a:t>
            </a:r>
            <a:endParaRPr lang="en-US" altLang="it-IT" dirty="0">
              <a:solidFill>
                <a:schemeClr val="bg1"/>
              </a:solidFill>
            </a:endParaRPr>
          </a:p>
          <a:p>
            <a:pPr>
              <a:buFontTx/>
              <a:buAutoNum type="alphaLcParenBoth"/>
            </a:pPr>
            <a:endParaRPr lang="en-US" altLang="it-IT" dirty="0">
              <a:solidFill>
                <a:srgbClr val="FFFF00"/>
              </a:solidFill>
            </a:endParaRPr>
          </a:p>
          <a:p>
            <a:pPr>
              <a:buFontTx/>
              <a:buAutoNum type="alphaLcParenBoth"/>
            </a:pPr>
            <a:r>
              <a:rPr lang="en-US" altLang="it-IT" dirty="0" smtClean="0">
                <a:solidFill>
                  <a:schemeClr val="bg1"/>
                </a:solidFill>
              </a:rPr>
              <a:t>Removing optical trap:</a:t>
            </a:r>
            <a:r>
              <a:rPr lang="en-US" altLang="it-IT" dirty="0" smtClean="0">
                <a:solidFill>
                  <a:srgbClr val="FFFF00"/>
                </a:solidFill>
              </a:rPr>
              <a:t/>
            </a:r>
            <a:br>
              <a:rPr lang="en-US" altLang="it-IT" dirty="0" smtClean="0">
                <a:solidFill>
                  <a:srgbClr val="FFFF00"/>
                </a:solidFill>
              </a:rPr>
            </a:br>
            <a:r>
              <a:rPr lang="en-US" altLang="it-IT" dirty="0" smtClean="0">
                <a:solidFill>
                  <a:srgbClr val="FFFF00"/>
                </a:solidFill>
              </a:rPr>
              <a:t>COHERENT EXPANSION OF </a:t>
            </a:r>
            <a:br>
              <a:rPr lang="en-US" altLang="it-IT" dirty="0" smtClean="0">
                <a:solidFill>
                  <a:srgbClr val="FFFF00"/>
                </a:solidFill>
              </a:rPr>
            </a:br>
            <a:r>
              <a:rPr lang="en-US" altLang="it-IT" dirty="0" smtClean="0">
                <a:solidFill>
                  <a:srgbClr val="FFFF00"/>
                </a:solidFill>
              </a:rPr>
              <a:t>WAVEFUNCTION IN FREE SPACE</a:t>
            </a:r>
            <a:endParaRPr lang="en-US" altLang="it-IT" dirty="0">
              <a:solidFill>
                <a:srgbClr val="FFFF00"/>
              </a:solidFill>
            </a:endParaRPr>
          </a:p>
          <a:p>
            <a:pPr>
              <a:buFontTx/>
              <a:buAutoNum type="alphaLcParenBoth"/>
            </a:pPr>
            <a:endParaRPr lang="en-US" altLang="it-IT" dirty="0">
              <a:solidFill>
                <a:srgbClr val="FFFF00"/>
              </a:solidFill>
            </a:endParaRPr>
          </a:p>
          <a:p>
            <a:pPr>
              <a:buFontTx/>
              <a:buAutoNum type="alphaLcParenBoth"/>
            </a:pPr>
            <a:r>
              <a:rPr lang="en-US" altLang="it-IT" dirty="0">
                <a:solidFill>
                  <a:schemeClr val="bg1"/>
                </a:solidFill>
              </a:rPr>
              <a:t>Virtual double slit (x</a:t>
            </a:r>
            <a:r>
              <a:rPr lang="en-US" altLang="it-IT" baseline="30000" dirty="0">
                <a:solidFill>
                  <a:schemeClr val="bg1"/>
                </a:solidFill>
              </a:rPr>
              <a:t>2</a:t>
            </a:r>
            <a:r>
              <a:rPr lang="en-US" altLang="it-IT" dirty="0">
                <a:solidFill>
                  <a:schemeClr val="bg1"/>
                </a:solidFill>
              </a:rPr>
              <a:t> measurement)</a:t>
            </a:r>
          </a:p>
          <a:p>
            <a:pPr>
              <a:buFontTx/>
              <a:buAutoNum type="alphaLcParenBoth"/>
            </a:pPr>
            <a:endParaRPr lang="en-US" altLang="it-IT" dirty="0">
              <a:solidFill>
                <a:schemeClr val="bg1"/>
              </a:solidFill>
            </a:endParaRPr>
          </a:p>
          <a:p>
            <a:pPr>
              <a:buFontTx/>
              <a:buAutoNum type="alphaLcParenBoth"/>
            </a:pPr>
            <a:r>
              <a:rPr lang="en-US" altLang="it-IT" dirty="0">
                <a:solidFill>
                  <a:schemeClr val="bg1"/>
                </a:solidFill>
              </a:rPr>
              <a:t>Measurement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165100" y="4724400"/>
            <a:ext cx="924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it-IT" dirty="0" err="1" smtClean="0">
                <a:solidFill>
                  <a:srgbClr val="FFFFFF"/>
                </a:solidFill>
              </a:rPr>
              <a:t>O.Romero-Isart</a:t>
            </a:r>
            <a:r>
              <a:rPr lang="en-US" altLang="it-IT" dirty="0" smtClean="0">
                <a:solidFill>
                  <a:srgbClr val="FFFFFF"/>
                </a:solidFill>
              </a:rPr>
              <a:t> et al, </a:t>
            </a:r>
            <a:r>
              <a:rPr lang="en-US" altLang="it-IT" dirty="0">
                <a:solidFill>
                  <a:srgbClr val="FFFFFF"/>
                </a:solidFill>
              </a:rPr>
              <a:t>Phys. Rev. A 052121 (2011)</a:t>
            </a:r>
          </a:p>
          <a:p>
            <a:pPr algn="l"/>
            <a:endParaRPr lang="it-IT" altLang="it-IT" dirty="0">
              <a:solidFill>
                <a:srgbClr val="FFFFFF"/>
              </a:solidFill>
            </a:endParaRPr>
          </a:p>
          <a:p>
            <a:pPr algn="l"/>
            <a:r>
              <a:rPr lang="it-IT" altLang="it-IT" dirty="0">
                <a:solidFill>
                  <a:srgbClr val="FFFFFF"/>
                </a:solidFill>
              </a:rPr>
              <a:t>Kaltenbaek et al. Experimental Astronomy 34, 123 (2012) </a:t>
            </a:r>
          </a:p>
          <a:p>
            <a:pPr algn="l"/>
            <a:r>
              <a:rPr lang="it-IT" altLang="it-IT" dirty="0">
                <a:solidFill>
                  <a:srgbClr val="FFFFFF"/>
                </a:solidFill>
              </a:rPr>
              <a:t>(MAQRO proposal)</a:t>
            </a:r>
          </a:p>
        </p:txBody>
      </p:sp>
    </p:spTree>
    <p:extLst>
      <p:ext uri="{BB962C8B-B14F-4D97-AF65-F5344CB8AC3E}">
        <p14:creationId xmlns:p14="http://schemas.microsoft.com/office/powerpoint/2010/main" val="36739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0600"/>
              </p:ext>
            </p:extLst>
          </p:nvPr>
        </p:nvGraphicFramePr>
        <p:xfrm>
          <a:off x="870780" y="1813825"/>
          <a:ext cx="7092119" cy="496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Graph" r:id="rId3" imgW="4191840" imgH="2937600" progId="Origin50.Graph">
                  <p:embed/>
                </p:oleObj>
              </mc:Choice>
              <mc:Fallback>
                <p:oleObj name="Graph" r:id="rId3" imgW="4191840" imgH="2937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780" y="1813825"/>
                        <a:ext cx="7092119" cy="496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76200" y="802"/>
            <a:ext cx="9917229" cy="88873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t-IT" sz="2400" b="1" u="sng" dirty="0"/>
              <a:t>The </a:t>
            </a:r>
            <a:r>
              <a:rPr lang="en-US" altLang="it-IT" sz="2400" b="1" u="sng" dirty="0" smtClean="0"/>
              <a:t>Problem</a:t>
            </a:r>
            <a:r>
              <a:rPr lang="en-US" altLang="it-IT" sz="2400" b="1" dirty="0" smtClean="0"/>
              <a:t>: NANOPARTICLE OVERHEATING !</a:t>
            </a:r>
            <a:br>
              <a:rPr lang="en-US" altLang="it-IT" sz="2400" b="1" dirty="0" smtClean="0"/>
            </a:br>
            <a:endParaRPr lang="en-US" alt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2590800" y="1830035"/>
            <a:ext cx="4701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Example: R=50 nm, 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b="1" dirty="0" err="1"/>
              <a:t>x</a:t>
            </a:r>
            <a:r>
              <a:rPr lang="en-US" sz="2400" b="1" dirty="0"/>
              <a:t>=100 nm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0737" y="449877"/>
            <a:ext cx="70711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Particle absorbs energy from trapping laser and re-emits Blackbody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Need to </a:t>
            </a:r>
            <a:r>
              <a:rPr lang="en-US" u="sng" dirty="0" smtClean="0">
                <a:solidFill>
                  <a:schemeClr val="bg1"/>
                </a:solidFill>
              </a:rPr>
              <a:t>cool bulk at least below 100 K </a:t>
            </a:r>
            <a:r>
              <a:rPr lang="en-US" dirty="0" smtClean="0">
                <a:solidFill>
                  <a:schemeClr val="bg1"/>
                </a:solidFill>
              </a:rPr>
              <a:t>(MAQRO proposal: T=90 K)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Otherways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decoherence</a:t>
            </a:r>
            <a:r>
              <a:rPr lang="en-US" u="sng" dirty="0" smtClean="0">
                <a:solidFill>
                  <a:schemeClr val="bg1"/>
                </a:solidFill>
              </a:rPr>
              <a:t> from BB radiation will eventually dominate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906000" cy="1143000"/>
          </a:xfrm>
        </p:spPr>
        <p:txBody>
          <a:bodyPr/>
          <a:lstStyle/>
          <a:p>
            <a:r>
              <a:rPr lang="en-US" altLang="it-IT" dirty="0" smtClean="0"/>
              <a:t>A better way? Magnetic levitation!</a:t>
            </a:r>
            <a:endParaRPr lang="it-IT" altLang="it-IT" dirty="0" smtClean="0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82550" y="990600"/>
            <a:ext cx="374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dirty="0">
                <a:solidFill>
                  <a:srgbClr val="FFFFFF"/>
                </a:solidFill>
              </a:rPr>
              <a:t>(O. Romero-</a:t>
            </a:r>
            <a:r>
              <a:rPr lang="en-US" altLang="it-IT" dirty="0" err="1">
                <a:solidFill>
                  <a:srgbClr val="FFFFFF"/>
                </a:solidFill>
              </a:rPr>
              <a:t>Isart</a:t>
            </a:r>
            <a:r>
              <a:rPr lang="en-US" altLang="it-IT" dirty="0">
                <a:solidFill>
                  <a:srgbClr val="FFFFFF"/>
                </a:solidFill>
              </a:rPr>
              <a:t> et al, PRL 2012)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257800" y="1066800"/>
            <a:ext cx="477043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dirty="0" smtClean="0">
                <a:solidFill>
                  <a:srgbClr val="FFFF00"/>
                </a:solidFill>
              </a:rPr>
              <a:t>SUPERCONDUCTING MICROPARTICLE</a:t>
            </a:r>
            <a:endParaRPr lang="en-US" altLang="it-IT" dirty="0">
              <a:solidFill>
                <a:srgbClr val="FFFF00"/>
              </a:solidFill>
            </a:endParaRPr>
          </a:p>
          <a:p>
            <a:pPr algn="l"/>
            <a:r>
              <a:rPr lang="en-US" altLang="it-IT" dirty="0">
                <a:solidFill>
                  <a:srgbClr val="FFFFFF"/>
                </a:solidFill>
              </a:rPr>
              <a:t>trapped in a </a:t>
            </a:r>
            <a:r>
              <a:rPr lang="en-US" altLang="it-IT" dirty="0" smtClean="0">
                <a:solidFill>
                  <a:srgbClr val="FFFFFF"/>
                </a:solidFill>
              </a:rPr>
              <a:t>magnetic field</a:t>
            </a:r>
          </a:p>
          <a:p>
            <a:pPr algn="l"/>
            <a:r>
              <a:rPr lang="en-US" altLang="it-IT" dirty="0" smtClean="0">
                <a:solidFill>
                  <a:srgbClr val="FFFFFF"/>
                </a:solidFill>
              </a:rPr>
              <a:t>(zero-field point)</a:t>
            </a:r>
            <a:endParaRPr lang="en-US" altLang="it-IT" dirty="0">
              <a:solidFill>
                <a:srgbClr val="FFFFFF"/>
              </a:solidFill>
            </a:endParaRPr>
          </a:p>
          <a:p>
            <a:pPr algn="l"/>
            <a:endParaRPr lang="en-US" altLang="it-IT" dirty="0">
              <a:solidFill>
                <a:srgbClr val="FFFFFF"/>
              </a:solidFill>
            </a:endParaRPr>
          </a:p>
          <a:p>
            <a:pPr algn="l"/>
            <a:r>
              <a:rPr lang="en-US" altLang="it-IT" dirty="0">
                <a:solidFill>
                  <a:schemeClr val="bg1"/>
                </a:solidFill>
              </a:rPr>
              <a:t>PURE MAGNETIC SPRING</a:t>
            </a:r>
          </a:p>
          <a:p>
            <a:pPr algn="l"/>
            <a:r>
              <a:rPr lang="en-US" altLang="it-IT" dirty="0" smtClean="0">
                <a:solidFill>
                  <a:schemeClr val="bg1"/>
                </a:solidFill>
              </a:rPr>
              <a:t>NO CLAMPING LOSS </a:t>
            </a:r>
            <a:br>
              <a:rPr lang="en-US" altLang="it-IT" dirty="0" smtClean="0">
                <a:solidFill>
                  <a:schemeClr val="bg1"/>
                </a:solidFill>
              </a:rPr>
            </a:br>
            <a:r>
              <a:rPr lang="en-US" altLang="it-IT" dirty="0" smtClean="0">
                <a:solidFill>
                  <a:schemeClr val="bg1"/>
                </a:solidFill>
              </a:rPr>
              <a:t>(as in optical case) !</a:t>
            </a:r>
            <a:endParaRPr lang="en-US" altLang="it-IT" dirty="0">
              <a:solidFill>
                <a:schemeClr val="bg1"/>
              </a:solidFill>
            </a:endParaRPr>
          </a:p>
          <a:p>
            <a:pPr algn="l"/>
            <a:endParaRPr lang="en-US" altLang="it-IT" dirty="0">
              <a:solidFill>
                <a:srgbClr val="FFFFFF"/>
              </a:solidFill>
            </a:endParaRPr>
          </a:p>
          <a:p>
            <a:pPr algn="l"/>
            <a:r>
              <a:rPr lang="en-US" altLang="it-IT" dirty="0" smtClean="0">
                <a:solidFill>
                  <a:srgbClr val="FFFF00"/>
                </a:solidFill>
              </a:rPr>
              <a:t>ULTRAHIGH </a:t>
            </a:r>
            <a:r>
              <a:rPr lang="en-US" altLang="it-IT" dirty="0">
                <a:solidFill>
                  <a:srgbClr val="FFFF00"/>
                </a:solidFill>
              </a:rPr>
              <a:t>Q</a:t>
            </a:r>
            <a:r>
              <a:rPr lang="en-US" altLang="it-IT" dirty="0">
                <a:solidFill>
                  <a:srgbClr val="FFFFFF"/>
                </a:solidFill>
              </a:rPr>
              <a:t> foreseen (Q&gt;10</a:t>
            </a:r>
            <a:r>
              <a:rPr lang="en-US" altLang="it-IT" baseline="30000" dirty="0">
                <a:solidFill>
                  <a:srgbClr val="FFFFFF"/>
                </a:solidFill>
              </a:rPr>
              <a:t>9</a:t>
            </a:r>
            <a:r>
              <a:rPr lang="en-US" altLang="it-IT" dirty="0">
                <a:solidFill>
                  <a:srgbClr val="FFFFFF"/>
                </a:solidFill>
              </a:rPr>
              <a:t>)</a:t>
            </a:r>
          </a:p>
          <a:p>
            <a:pPr algn="l"/>
            <a:endParaRPr lang="en-US" altLang="it-IT" dirty="0">
              <a:solidFill>
                <a:srgbClr val="FFFFFF"/>
              </a:solidFill>
            </a:endParaRPr>
          </a:p>
        </p:txBody>
      </p:sp>
      <p:pic>
        <p:nvPicPr>
          <p:cNvPr id="2048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752600"/>
            <a:ext cx="13525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447800"/>
            <a:ext cx="338455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3632200" y="1371600"/>
            <a:ext cx="1095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1600">
                <a:solidFill>
                  <a:srgbClr val="FFFFFF"/>
                </a:solidFill>
              </a:rPr>
              <a:t>Field lines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22745" y="4490740"/>
            <a:ext cx="78689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800" dirty="0" smtClean="0">
                <a:solidFill>
                  <a:schemeClr val="bg1"/>
                </a:solidFill>
              </a:rPr>
              <a:t>KEY ADVANTAGE</a:t>
            </a:r>
            <a:r>
              <a:rPr lang="en-US" altLang="it-IT" sz="2800" dirty="0">
                <a:solidFill>
                  <a:schemeClr val="bg1"/>
                </a:solidFill>
              </a:rPr>
              <a:t> </a:t>
            </a:r>
            <a:r>
              <a:rPr lang="en-US" altLang="it-IT" sz="2800" dirty="0" smtClean="0">
                <a:solidFill>
                  <a:schemeClr val="bg1"/>
                </a:solidFill>
              </a:rPr>
              <a:t>over OPTICAL: </a:t>
            </a:r>
          </a:p>
          <a:p>
            <a:r>
              <a:rPr lang="en-US" altLang="it-IT" sz="2800" dirty="0" smtClean="0">
                <a:solidFill>
                  <a:schemeClr val="bg1"/>
                </a:solidFill>
              </a:rPr>
              <a:t>NO </a:t>
            </a:r>
            <a:r>
              <a:rPr lang="en-US" altLang="it-IT" sz="2800" dirty="0">
                <a:solidFill>
                  <a:schemeClr val="bg1"/>
                </a:solidFill>
              </a:rPr>
              <a:t>power </a:t>
            </a:r>
            <a:r>
              <a:rPr lang="en-US" altLang="it-IT" sz="2800" dirty="0" smtClean="0">
                <a:solidFill>
                  <a:schemeClr val="bg1"/>
                </a:solidFill>
              </a:rPr>
              <a:t>absorption (Trapping field is static !)</a:t>
            </a:r>
          </a:p>
          <a:p>
            <a:pPr algn="l"/>
            <a:endParaRPr lang="en-US" altLang="it-IT" sz="2400" dirty="0" smtClean="0">
              <a:solidFill>
                <a:schemeClr val="bg1"/>
              </a:solidFill>
            </a:endParaRPr>
          </a:p>
          <a:p>
            <a:pPr algn="l"/>
            <a:endParaRPr lang="en-US" altLang="it-IT" sz="2400" dirty="0">
              <a:solidFill>
                <a:schemeClr val="bg1"/>
              </a:solidFill>
            </a:endParaRPr>
          </a:p>
          <a:p>
            <a:pPr algn="l"/>
            <a:r>
              <a:rPr lang="en-US" altLang="it-IT" sz="2400" dirty="0" smtClean="0">
                <a:solidFill>
                  <a:srgbClr val="FFFF00"/>
                </a:solidFill>
              </a:rPr>
              <a:t>     LOW TEMPERATURE operation is possible </a:t>
            </a:r>
            <a:endParaRPr lang="it-IT" sz="2400" dirty="0"/>
          </a:p>
        </p:txBody>
      </p:sp>
      <p:sp>
        <p:nvSpPr>
          <p:cNvPr id="3" name="Freccia in giù 2"/>
          <p:cNvSpPr/>
          <p:nvPr/>
        </p:nvSpPr>
        <p:spPr>
          <a:xfrm>
            <a:off x="4703512" y="5515957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86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57" y="0"/>
            <a:ext cx="9906000" cy="1143000"/>
          </a:xfrm>
        </p:spPr>
        <p:txBody>
          <a:bodyPr/>
          <a:lstStyle/>
          <a:p>
            <a:r>
              <a:rPr lang="en-US" altLang="it-IT" sz="3200" dirty="0" smtClean="0"/>
              <a:t>Magnetic Levitation:</a:t>
            </a:r>
            <a:br>
              <a:rPr lang="en-US" altLang="it-IT" sz="3200" dirty="0" smtClean="0"/>
            </a:br>
            <a:r>
              <a:rPr lang="en-US" altLang="it-IT" sz="3200" dirty="0" smtClean="0"/>
              <a:t>Summary of attracting features</a:t>
            </a:r>
            <a:endParaRPr lang="it-IT" altLang="it-IT" sz="3200" dirty="0" smtClean="0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3737008" y="1456194"/>
            <a:ext cx="9906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it-IT" sz="2200" b="1" u="sng" dirty="0" smtClean="0">
                <a:solidFill>
                  <a:schemeClr val="bg1"/>
                </a:solidFill>
              </a:rPr>
              <a:t> NO CLAMPING LOSSES</a:t>
            </a:r>
            <a:br>
              <a:rPr lang="en-US" altLang="it-IT" sz="2200" b="1" u="sng" dirty="0" smtClean="0">
                <a:solidFill>
                  <a:schemeClr val="bg1"/>
                </a:solidFill>
              </a:rPr>
            </a:br>
            <a:r>
              <a:rPr lang="en-US" altLang="it-IT" sz="2200" dirty="0" smtClean="0">
                <a:solidFill>
                  <a:schemeClr val="bg1"/>
                </a:solidFill>
              </a:rPr>
              <a:t> as in optical levitation</a:t>
            </a:r>
          </a:p>
        </p:txBody>
      </p:sp>
      <p:pic>
        <p:nvPicPr>
          <p:cNvPr id="2048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84550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761873" y="3200400"/>
            <a:ext cx="4953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it-IT" sz="2200" b="1" u="sng" dirty="0" smtClean="0">
                <a:solidFill>
                  <a:schemeClr val="bg1"/>
                </a:solidFill>
              </a:rPr>
              <a:t>NO </a:t>
            </a:r>
            <a:r>
              <a:rPr lang="en-US" altLang="it-IT" sz="2200" b="1" u="sng" dirty="0">
                <a:solidFill>
                  <a:schemeClr val="bg1"/>
                </a:solidFill>
              </a:rPr>
              <a:t>BLACKBODY </a:t>
            </a:r>
            <a:r>
              <a:rPr lang="en-US" altLang="it-IT" sz="2200" b="1" u="sng" dirty="0" smtClean="0">
                <a:solidFill>
                  <a:schemeClr val="bg1"/>
                </a:solidFill>
              </a:rPr>
              <a:t>PHOTONS</a:t>
            </a:r>
          </a:p>
          <a:p>
            <a:pPr algn="l"/>
            <a:r>
              <a:rPr lang="en-US" altLang="it-IT" sz="2200" b="1" dirty="0">
                <a:solidFill>
                  <a:schemeClr val="bg1"/>
                </a:solidFill>
              </a:rPr>
              <a:t> </a:t>
            </a:r>
            <a:r>
              <a:rPr lang="en-US" altLang="it-IT" sz="2200" b="1" dirty="0" smtClean="0">
                <a:solidFill>
                  <a:schemeClr val="bg1"/>
                </a:solidFill>
              </a:rPr>
              <a:t>    </a:t>
            </a:r>
            <a:r>
              <a:rPr lang="en-US" altLang="it-IT" sz="2200" b="1" dirty="0">
                <a:solidFill>
                  <a:schemeClr val="bg1"/>
                </a:solidFill>
              </a:rPr>
              <a:t>(T&lt;10 </a:t>
            </a:r>
            <a:r>
              <a:rPr lang="en-US" altLang="it-IT" sz="2200" b="1" dirty="0" smtClean="0">
                <a:solidFill>
                  <a:schemeClr val="bg1"/>
                </a:solidFill>
              </a:rPr>
              <a:t>K is sufficient)</a:t>
            </a:r>
          </a:p>
          <a:p>
            <a:pPr algn="l"/>
            <a:endParaRPr lang="en-US" altLang="it-IT" sz="2400" dirty="0">
              <a:solidFill>
                <a:schemeClr val="bg1"/>
              </a:solidFill>
            </a:endParaRPr>
          </a:p>
          <a:p>
            <a:pPr algn="l"/>
            <a:endParaRPr lang="en-US" altLang="it-IT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04800" y="4419600"/>
                <a:ext cx="96012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endParaRPr lang="en-US" altLang="it-IT" dirty="0" smtClean="0">
                  <a:solidFill>
                    <a:srgbClr val="FFFF00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it-IT" sz="2200" b="1" u="sng" dirty="0" smtClean="0">
                    <a:solidFill>
                      <a:schemeClr val="bg1"/>
                    </a:solidFill>
                  </a:rPr>
                  <a:t>NO </a:t>
                </a:r>
                <a:r>
                  <a:rPr lang="en-US" altLang="it-IT" sz="2200" b="1" u="sng" dirty="0">
                    <a:solidFill>
                      <a:schemeClr val="bg1"/>
                    </a:solidFill>
                  </a:rPr>
                  <a:t>RESIDUAL GAS</a:t>
                </a:r>
                <a:r>
                  <a:rPr lang="en-US" altLang="it-IT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it-IT" sz="2200" b="1" dirty="0" smtClean="0">
                    <a:solidFill>
                      <a:schemeClr val="bg1"/>
                    </a:solidFill>
                  </a:rPr>
                  <a:t>?</a:t>
                </a:r>
              </a:p>
              <a:p>
                <a:pPr algn="l"/>
                <a:r>
                  <a:rPr lang="en-US" altLang="it-IT" sz="2200" b="1" dirty="0" smtClean="0">
                    <a:solidFill>
                      <a:schemeClr val="bg1"/>
                    </a:solidFill>
                  </a:rPr>
                  <a:t>    T&lt;0.1 </a:t>
                </a:r>
                <a:r>
                  <a:rPr lang="en-US" altLang="it-IT" sz="2200" b="1" dirty="0">
                    <a:solidFill>
                      <a:schemeClr val="bg1"/>
                    </a:solidFill>
                  </a:rPr>
                  <a:t>K: </a:t>
                </a:r>
                <a:r>
                  <a:rPr lang="en-US" altLang="it-IT" sz="2200" b="1" dirty="0" err="1" smtClean="0">
                    <a:solidFill>
                      <a:schemeClr val="bg1"/>
                    </a:solidFill>
                  </a:rPr>
                  <a:t>Vapour</a:t>
                </a:r>
                <a:r>
                  <a:rPr lang="en-US" altLang="it-IT" sz="2200" b="1" dirty="0" smtClean="0">
                    <a:solidFill>
                      <a:schemeClr val="bg1"/>
                    </a:solidFill>
                  </a:rPr>
                  <a:t> pressure of everything (He included)  </a:t>
                </a:r>
                <a:r>
                  <a:rPr lang="en-US" altLang="it-IT" sz="2400" b="1" dirty="0">
                    <a:solidFill>
                      <a:schemeClr val="bg1"/>
                    </a:solidFill>
                    <a:latin typeface="Symbol" panose="05050102010706020507" pitchFamily="18" charset="2"/>
                    <a:sym typeface="Symbol"/>
                  </a:rPr>
                  <a:t> </a:t>
                </a:r>
                <a:r>
                  <a:rPr lang="en-US" altLang="it-IT" sz="2400" b="1" dirty="0" smtClean="0">
                    <a:solidFill>
                      <a:schemeClr val="bg1"/>
                    </a:solidFill>
                    <a:latin typeface="Symbol" panose="05050102010706020507" pitchFamily="18" charset="2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it-IT" sz="2400" b="1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it-IT" sz="2400" b="1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altLang="it-IT" sz="2400" b="1" i="1">
                            <a:solidFill>
                              <a:schemeClr val="bg1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altLang="it-IT" sz="24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it-IT" sz="22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96012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698" b="-11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692444" y="5696632"/>
            <a:ext cx="7417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Looks like a PROMISING SYSTEM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But no experimental attempt yet !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915400" cy="1143000"/>
          </a:xfrm>
        </p:spPr>
        <p:txBody>
          <a:bodyPr/>
          <a:lstStyle/>
          <a:p>
            <a:r>
              <a:rPr lang="en-US" altLang="it-IT" dirty="0" smtClean="0"/>
              <a:t>Realistic proposal:</a:t>
            </a:r>
            <a:br>
              <a:rPr lang="en-US" altLang="it-IT" dirty="0" smtClean="0"/>
            </a:br>
            <a:r>
              <a:rPr lang="en-US" altLang="it-IT" dirty="0" smtClean="0"/>
              <a:t>do a first experimental exploration</a:t>
            </a:r>
            <a:endParaRPr lang="it-IT" altLang="it-IT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61087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it-IT" sz="2600" dirty="0" smtClean="0">
                <a:solidFill>
                  <a:srgbClr val="FFFFFF"/>
                </a:solidFill>
              </a:rPr>
              <a:t>Levitate type </a:t>
            </a:r>
            <a:r>
              <a:rPr lang="en-US" altLang="it-IT" sz="2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it-IT" sz="2600" dirty="0" smtClean="0">
                <a:solidFill>
                  <a:srgbClr val="FFFFFF"/>
                </a:solidFill>
              </a:rPr>
              <a:t> (</a:t>
            </a:r>
            <a:r>
              <a:rPr lang="en-US" altLang="it-IT" sz="2600" dirty="0" err="1" smtClean="0">
                <a:solidFill>
                  <a:srgbClr val="FFFFFF"/>
                </a:solidFill>
              </a:rPr>
              <a:t>Pb</a:t>
            </a:r>
            <a:r>
              <a:rPr lang="en-US" altLang="it-IT" sz="2600" dirty="0" smtClean="0">
                <a:solidFill>
                  <a:srgbClr val="FFFFFF"/>
                </a:solidFill>
              </a:rPr>
              <a:t>) </a:t>
            </a:r>
            <a:br>
              <a:rPr lang="en-US" altLang="it-IT" sz="2600" dirty="0" smtClean="0">
                <a:solidFill>
                  <a:srgbClr val="FFFFFF"/>
                </a:solidFill>
              </a:rPr>
            </a:br>
            <a:r>
              <a:rPr lang="en-US" altLang="it-IT" sz="2600" b="1" dirty="0" smtClean="0">
                <a:solidFill>
                  <a:srgbClr val="FFFF00"/>
                </a:solidFill>
              </a:rPr>
              <a:t>superconducting </a:t>
            </a:r>
            <a:r>
              <a:rPr lang="en-US" altLang="it-IT" sz="2600" b="1" dirty="0" err="1" smtClean="0">
                <a:solidFill>
                  <a:srgbClr val="FFFF00"/>
                </a:solidFill>
              </a:rPr>
              <a:t>microparticles</a:t>
            </a:r>
            <a:r>
              <a:rPr lang="en-US" altLang="it-IT" sz="2600" b="1" dirty="0" smtClean="0">
                <a:solidFill>
                  <a:srgbClr val="FFFF00"/>
                </a:solidFill>
              </a:rPr>
              <a:t> (D</a:t>
            </a:r>
            <a:r>
              <a:rPr lang="en-US" altLang="it-IT" sz="2600" b="1" dirty="0" smtClean="0">
                <a:solidFill>
                  <a:srgbClr val="FFFF00"/>
                </a:solidFill>
                <a:sym typeface="Symbol" pitchFamily="18" charset="2"/>
              </a:rPr>
              <a:t>1-10 </a:t>
            </a:r>
            <a:r>
              <a:rPr lang="en-US" altLang="it-IT" sz="2600" b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altLang="it-IT" sz="2600" b="1" dirty="0" smtClean="0">
                <a:solidFill>
                  <a:srgbClr val="FFFF00"/>
                </a:solidFill>
                <a:sym typeface="Symbol" pitchFamily="18" charset="2"/>
              </a:rPr>
              <a:t>m)</a:t>
            </a:r>
          </a:p>
          <a:p>
            <a:pPr>
              <a:lnSpc>
                <a:spcPct val="80000"/>
              </a:lnSpc>
            </a:pPr>
            <a:endParaRPr lang="en-US" altLang="it-IT" sz="26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it-IT" sz="2600" b="1" dirty="0" smtClean="0">
                <a:solidFill>
                  <a:srgbClr val="FFFF00"/>
                </a:solidFill>
              </a:rPr>
              <a:t>Trap resonant frequencies up to 20</a:t>
            </a:r>
            <a:r>
              <a:rPr lang="en-US" altLang="it-IT" sz="2600" b="1" dirty="0" smtClean="0">
                <a:solidFill>
                  <a:srgbClr val="FFFF00"/>
                </a:solidFill>
                <a:sym typeface="Symbol" pitchFamily="18" charset="2"/>
              </a:rPr>
              <a:t> kHz</a:t>
            </a:r>
          </a:p>
          <a:p>
            <a:pPr>
              <a:lnSpc>
                <a:spcPct val="80000"/>
              </a:lnSpc>
            </a:pPr>
            <a:endParaRPr lang="en-US" altLang="it-IT" sz="2600" dirty="0" smtClean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altLang="it-IT" sz="2600" b="1" dirty="0" smtClean="0">
                <a:solidFill>
                  <a:srgbClr val="FFFF00"/>
                </a:solidFill>
              </a:rPr>
              <a:t>Q&gt;10</a:t>
            </a:r>
            <a:r>
              <a:rPr lang="en-US" altLang="it-IT" sz="2600" b="1" baseline="30000" dirty="0" smtClean="0">
                <a:solidFill>
                  <a:srgbClr val="FFFF00"/>
                </a:solidFill>
              </a:rPr>
              <a:t>9</a:t>
            </a:r>
            <a:r>
              <a:rPr lang="en-US" altLang="it-IT" sz="2600" b="1" dirty="0" smtClean="0">
                <a:solidFill>
                  <a:srgbClr val="FFFF00"/>
                </a:solidFill>
              </a:rPr>
              <a:t>  at   T</a:t>
            </a:r>
            <a:r>
              <a:rPr lang="en-US" altLang="it-IT" sz="2600" b="1" dirty="0" smtClean="0">
                <a:solidFill>
                  <a:srgbClr val="FFFF00"/>
                </a:solidFill>
                <a:sym typeface="Symbol" pitchFamily="18" charset="2"/>
              </a:rPr>
              <a:t></a:t>
            </a:r>
            <a:r>
              <a:rPr lang="en-US" altLang="it-IT" sz="2600" b="1" dirty="0" smtClean="0">
                <a:solidFill>
                  <a:srgbClr val="FFFF00"/>
                </a:solidFill>
              </a:rPr>
              <a:t>100 </a:t>
            </a:r>
            <a:r>
              <a:rPr lang="en-US" altLang="it-IT" sz="2600" b="1" dirty="0" err="1" smtClean="0">
                <a:solidFill>
                  <a:srgbClr val="FFFF00"/>
                </a:solidFill>
              </a:rPr>
              <a:t>mK</a:t>
            </a:r>
            <a:endParaRPr lang="en-US" altLang="it-IT" sz="26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it-IT" sz="2600" b="1" dirty="0" smtClean="0">
              <a:solidFill>
                <a:srgbClr val="FFFF00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it-IT" sz="2600" b="1" dirty="0" smtClean="0">
                <a:solidFill>
                  <a:srgbClr val="FFFF00"/>
                </a:solidFill>
                <a:sym typeface="Symbol" pitchFamily="18" charset="2"/>
              </a:rPr>
              <a:t>	10</a:t>
            </a:r>
            <a:r>
              <a:rPr lang="en-US" altLang="it-IT" sz="2600" b="1" baseline="30000" dirty="0">
                <a:solidFill>
                  <a:srgbClr val="FFFF00"/>
                </a:solidFill>
                <a:sym typeface="Symbol" pitchFamily="18" charset="2"/>
              </a:rPr>
              <a:t>4</a:t>
            </a:r>
            <a:r>
              <a:rPr lang="en-US" altLang="it-IT" sz="2600" b="1" dirty="0" smtClean="0">
                <a:solidFill>
                  <a:srgbClr val="FFFF00"/>
                </a:solidFill>
                <a:sym typeface="Symbol" pitchFamily="18" charset="2"/>
              </a:rPr>
              <a:t>  improvement in T/Q </a:t>
            </a:r>
            <a:r>
              <a:rPr lang="en-US" altLang="it-IT" sz="2600" dirty="0" smtClean="0">
                <a:solidFill>
                  <a:srgbClr val="FFFFFF"/>
                </a:solidFill>
                <a:sym typeface="Symbol" pitchFamily="18" charset="2"/>
              </a:rPr>
              <a:t>compared to current optical levitation</a:t>
            </a:r>
          </a:p>
          <a:p>
            <a:pPr>
              <a:lnSpc>
                <a:spcPct val="80000"/>
              </a:lnSpc>
            </a:pPr>
            <a:endParaRPr lang="en-US" altLang="it-IT" sz="26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altLang="it-IT" sz="24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en-US" altLang="it-IT" sz="2400" dirty="0" smtClean="0"/>
          </a:p>
          <a:p>
            <a:pPr>
              <a:lnSpc>
                <a:spcPct val="80000"/>
              </a:lnSpc>
            </a:pPr>
            <a:endParaRPr lang="en-US" altLang="it-IT" sz="2400" dirty="0" smtClean="0"/>
          </a:p>
          <a:p>
            <a:pPr>
              <a:lnSpc>
                <a:spcPct val="80000"/>
              </a:lnSpc>
            </a:pPr>
            <a:endParaRPr lang="it-IT" altLang="it-IT" sz="2400" dirty="0" smtClean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96" y="2133600"/>
            <a:ext cx="3103966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-228600"/>
            <a:ext cx="8915400" cy="1143000"/>
          </a:xfrm>
        </p:spPr>
        <p:txBody>
          <a:bodyPr/>
          <a:lstStyle/>
          <a:p>
            <a:r>
              <a:rPr lang="en-US" altLang="it-IT" dirty="0"/>
              <a:t>L</a:t>
            </a:r>
            <a:r>
              <a:rPr lang="en-US" altLang="it-IT" dirty="0" smtClean="0"/>
              <a:t>evitation schemes</a:t>
            </a:r>
            <a:endParaRPr lang="it-IT" altLang="it-IT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0" y="914400"/>
            <a:ext cx="635635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200" dirty="0">
                <a:solidFill>
                  <a:srgbClr val="FFFFFF"/>
                </a:solidFill>
              </a:rPr>
              <a:t>1) </a:t>
            </a:r>
            <a:r>
              <a:rPr lang="en-US" altLang="it-IT" sz="2200" b="1" dirty="0">
                <a:solidFill>
                  <a:srgbClr val="FFFF00"/>
                </a:solidFill>
              </a:rPr>
              <a:t>Cantilever with SC </a:t>
            </a:r>
            <a:r>
              <a:rPr lang="en-US" altLang="it-IT" sz="2200" b="1" dirty="0" err="1">
                <a:solidFill>
                  <a:srgbClr val="FFFF00"/>
                </a:solidFill>
              </a:rPr>
              <a:t>microparticle</a:t>
            </a:r>
            <a:r>
              <a:rPr lang="en-US" altLang="it-IT" sz="2200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US" altLang="it-IT" sz="2200" dirty="0">
                <a:solidFill>
                  <a:srgbClr val="FFFFFF"/>
                </a:solidFill>
              </a:rPr>
              <a:t>    above a </a:t>
            </a:r>
            <a:r>
              <a:rPr lang="en-US" altLang="it-IT" sz="2200" dirty="0" smtClean="0">
                <a:solidFill>
                  <a:srgbClr val="FFFFFF"/>
                </a:solidFill>
              </a:rPr>
              <a:t>micro-</a:t>
            </a:r>
            <a:r>
              <a:rPr lang="en-US" altLang="it-IT" sz="2200" dirty="0" err="1" smtClean="0">
                <a:solidFill>
                  <a:srgbClr val="FFFFFF"/>
                </a:solidFill>
              </a:rPr>
              <a:t>ferromagnet</a:t>
            </a:r>
            <a:endParaRPr lang="en-US" altLang="it-IT" sz="2200" dirty="0">
              <a:solidFill>
                <a:srgbClr val="FFFFFF"/>
              </a:solidFill>
            </a:endParaRPr>
          </a:p>
          <a:p>
            <a:pPr algn="l"/>
            <a:r>
              <a:rPr lang="en-US" altLang="it-IT" sz="2000" dirty="0">
                <a:solidFill>
                  <a:srgbClr val="FFFFFF"/>
                </a:solidFill>
              </a:rPr>
              <a:t>	</a:t>
            </a:r>
            <a:r>
              <a:rPr lang="en-US" altLang="it-IT" sz="2000" dirty="0" smtClean="0">
                <a:solidFill>
                  <a:srgbClr val="FFFFFF"/>
                </a:solidFill>
              </a:rPr>
              <a:t>“</a:t>
            </a:r>
            <a:r>
              <a:rPr lang="en-US" altLang="it-IT" sz="2000" dirty="0" err="1" smtClean="0">
                <a:solidFill>
                  <a:srgbClr val="FFFFFF"/>
                </a:solidFill>
              </a:rPr>
              <a:t>Semilevitation</a:t>
            </a:r>
            <a:r>
              <a:rPr lang="en-US" altLang="it-IT" sz="2000" dirty="0" smtClean="0">
                <a:solidFill>
                  <a:srgbClr val="FFFFFF"/>
                </a:solidFill>
              </a:rPr>
              <a:t>”</a:t>
            </a:r>
          </a:p>
          <a:p>
            <a:pPr algn="l"/>
            <a:r>
              <a:rPr lang="en-US" altLang="it-IT" sz="2000" dirty="0">
                <a:solidFill>
                  <a:srgbClr val="FFFFFF"/>
                </a:solidFill>
              </a:rPr>
              <a:t>	</a:t>
            </a:r>
            <a:r>
              <a:rPr lang="en-US" altLang="it-IT" sz="2000" dirty="0" smtClean="0">
                <a:solidFill>
                  <a:srgbClr val="FFFFFF"/>
                </a:solidFill>
              </a:rPr>
              <a:t>SQUID readout</a:t>
            </a:r>
          </a:p>
          <a:p>
            <a:pPr algn="l"/>
            <a:r>
              <a:rPr lang="en-US" altLang="it-IT" sz="2000" dirty="0" smtClean="0">
                <a:solidFill>
                  <a:srgbClr val="FFFFFF"/>
                </a:solidFill>
              </a:rPr>
              <a:t>	</a:t>
            </a:r>
            <a:r>
              <a:rPr lang="en-US" altLang="it-IT" sz="2000" u="sng" dirty="0" smtClean="0">
                <a:solidFill>
                  <a:srgbClr val="FFFFFF"/>
                </a:solidFill>
              </a:rPr>
              <a:t>Magnetic </a:t>
            </a:r>
            <a:r>
              <a:rPr lang="en-US" altLang="it-IT" sz="2000" u="sng" dirty="0">
                <a:solidFill>
                  <a:srgbClr val="FFFFFF"/>
                </a:solidFill>
              </a:rPr>
              <a:t>spring</a:t>
            </a:r>
            <a:r>
              <a:rPr lang="en-US" altLang="it-IT" sz="2000" dirty="0">
                <a:solidFill>
                  <a:srgbClr val="FFFFFF"/>
                </a:solidFill>
              </a:rPr>
              <a:t> </a:t>
            </a:r>
            <a:r>
              <a:rPr lang="en-US" altLang="it-IT" sz="2000" dirty="0" smtClean="0">
                <a:solidFill>
                  <a:srgbClr val="FFFFFF"/>
                </a:solidFill>
              </a:rPr>
              <a:t>dilution</a:t>
            </a:r>
            <a:r>
              <a:rPr lang="en-US" altLang="it-IT" dirty="0">
                <a:solidFill>
                  <a:srgbClr val="FFFFFF"/>
                </a:solidFill>
              </a:rPr>
              <a:t>	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0" y="2811621"/>
            <a:ext cx="553085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200" dirty="0">
                <a:solidFill>
                  <a:srgbClr val="FFFFFF"/>
                </a:solidFill>
              </a:rPr>
              <a:t>2) </a:t>
            </a:r>
            <a:r>
              <a:rPr lang="en-US" altLang="it-IT" sz="2200" b="1" dirty="0">
                <a:solidFill>
                  <a:srgbClr val="FFFF00"/>
                </a:solidFill>
              </a:rPr>
              <a:t>Levitation</a:t>
            </a:r>
            <a:r>
              <a:rPr lang="en-US" altLang="it-IT" sz="2200" dirty="0">
                <a:solidFill>
                  <a:srgbClr val="FFFFFF"/>
                </a:solidFill>
              </a:rPr>
              <a:t> </a:t>
            </a:r>
            <a:r>
              <a:rPr lang="en-US" altLang="it-IT" sz="2200" b="1" dirty="0" smtClean="0">
                <a:solidFill>
                  <a:srgbClr val="FFFF00"/>
                </a:solidFill>
              </a:rPr>
              <a:t>above</a:t>
            </a:r>
            <a:r>
              <a:rPr lang="en-US" altLang="it-IT" sz="2200" dirty="0" smtClean="0">
                <a:solidFill>
                  <a:srgbClr val="FFFFFF"/>
                </a:solidFill>
              </a:rPr>
              <a:t>  </a:t>
            </a:r>
            <a:r>
              <a:rPr lang="en-US" altLang="it-IT" sz="2200" b="1" dirty="0" smtClean="0">
                <a:solidFill>
                  <a:srgbClr val="FFFF00"/>
                </a:solidFill>
              </a:rPr>
              <a:t>micro-</a:t>
            </a:r>
            <a:r>
              <a:rPr lang="en-US" altLang="it-IT" sz="2200" b="1" dirty="0" err="1" smtClean="0">
                <a:solidFill>
                  <a:srgbClr val="FFFF00"/>
                </a:solidFill>
              </a:rPr>
              <a:t>ferromagnet</a:t>
            </a:r>
            <a:endParaRPr lang="en-US" altLang="it-IT" sz="2200" b="1" dirty="0">
              <a:solidFill>
                <a:srgbClr val="FFFF00"/>
              </a:solidFill>
            </a:endParaRPr>
          </a:p>
          <a:p>
            <a:pPr lvl="0" algn="l"/>
            <a:r>
              <a:rPr lang="en-US" altLang="it-IT" sz="2200" dirty="0" smtClean="0">
                <a:solidFill>
                  <a:srgbClr val="FFFFFF"/>
                </a:solidFill>
              </a:rPr>
              <a:t>	</a:t>
            </a:r>
            <a:r>
              <a:rPr lang="en-US" altLang="it-IT" sz="2000" u="sng" dirty="0">
                <a:solidFill>
                  <a:srgbClr val="FFFFFF"/>
                </a:solidFill>
              </a:rPr>
              <a:t>Easy “setup” (2D circuit)</a:t>
            </a:r>
          </a:p>
          <a:p>
            <a:pPr algn="l"/>
            <a:r>
              <a:rPr lang="en-US" altLang="it-IT" sz="2200" dirty="0">
                <a:solidFill>
                  <a:srgbClr val="FFFFFF"/>
                </a:solidFill>
              </a:rPr>
              <a:t>	</a:t>
            </a:r>
            <a:r>
              <a:rPr lang="en-US" altLang="it-IT" sz="2000" dirty="0" smtClean="0">
                <a:solidFill>
                  <a:srgbClr val="FFFFFF"/>
                </a:solidFill>
              </a:rPr>
              <a:t>SQUID </a:t>
            </a:r>
            <a:r>
              <a:rPr lang="en-US" altLang="it-IT" sz="2000" dirty="0">
                <a:solidFill>
                  <a:srgbClr val="FFFFFF"/>
                </a:solidFill>
              </a:rPr>
              <a:t>readout</a:t>
            </a:r>
          </a:p>
          <a:p>
            <a:pPr algn="l"/>
            <a:r>
              <a:rPr lang="en-US" altLang="it-IT" sz="2000" dirty="0">
                <a:solidFill>
                  <a:srgbClr val="FFFFFF"/>
                </a:solidFill>
              </a:rPr>
              <a:t>	</a:t>
            </a:r>
            <a:r>
              <a:rPr lang="en-US" altLang="it-IT" sz="2000" dirty="0" smtClean="0">
                <a:solidFill>
                  <a:srgbClr val="FFFFFF"/>
                </a:solidFill>
              </a:rPr>
              <a:t>Need weak external field to stabilize</a:t>
            </a:r>
            <a:endParaRPr lang="en-US" altLang="it-IT" sz="2000" dirty="0">
              <a:solidFill>
                <a:srgbClr val="FFFFFF"/>
              </a:solidFill>
            </a:endParaRPr>
          </a:p>
          <a:p>
            <a:pPr algn="l"/>
            <a:r>
              <a:rPr lang="en-US" altLang="it-IT" sz="2000" dirty="0">
                <a:solidFill>
                  <a:srgbClr val="FFFFFF"/>
                </a:solidFill>
              </a:rPr>
              <a:t>	</a:t>
            </a:r>
            <a:endParaRPr lang="en-US" altLang="it-IT" sz="2000" dirty="0" smtClean="0">
              <a:solidFill>
                <a:srgbClr val="FFFFFF"/>
              </a:solidFill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0" y="4956175"/>
            <a:ext cx="4953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200" dirty="0">
                <a:solidFill>
                  <a:srgbClr val="FFFFFF"/>
                </a:solidFill>
              </a:rPr>
              <a:t>3) </a:t>
            </a:r>
            <a:r>
              <a:rPr lang="en-US" altLang="it-IT" sz="2200" b="1" dirty="0">
                <a:solidFill>
                  <a:srgbClr val="FFFF00"/>
                </a:solidFill>
              </a:rPr>
              <a:t>Anti-Helmholtz Coils Trap</a:t>
            </a:r>
          </a:p>
          <a:p>
            <a:pPr lvl="2" algn="l"/>
            <a:r>
              <a:rPr lang="en-US" altLang="it-IT" sz="2000" dirty="0" smtClean="0">
                <a:solidFill>
                  <a:srgbClr val="FFFFFF"/>
                </a:solidFill>
              </a:rPr>
              <a:t>3D microfabrication</a:t>
            </a:r>
          </a:p>
          <a:p>
            <a:pPr lvl="2" algn="l"/>
            <a:r>
              <a:rPr lang="en-US" altLang="it-IT" sz="2000" u="sng" dirty="0">
                <a:solidFill>
                  <a:srgbClr val="FFFFFF"/>
                </a:solidFill>
              </a:rPr>
              <a:t>Tunable </a:t>
            </a:r>
            <a:r>
              <a:rPr lang="en-US" altLang="it-IT" sz="2000" u="sng" dirty="0" smtClean="0">
                <a:solidFill>
                  <a:srgbClr val="FFFFFF"/>
                </a:solidFill>
              </a:rPr>
              <a:t>symmetric trap</a:t>
            </a:r>
            <a:endParaRPr lang="en-US" altLang="it-IT" sz="2000" dirty="0" smtClean="0">
              <a:solidFill>
                <a:srgbClr val="FFFFFF"/>
              </a:solidFill>
            </a:endParaRPr>
          </a:p>
          <a:p>
            <a:pPr lvl="2" algn="l"/>
            <a:r>
              <a:rPr lang="en-US" altLang="it-IT" sz="2000" dirty="0" smtClean="0">
                <a:solidFill>
                  <a:srgbClr val="FFFFFF"/>
                </a:solidFill>
              </a:rPr>
              <a:t>SQUID or Microwave LC</a:t>
            </a:r>
            <a:br>
              <a:rPr lang="en-US" altLang="it-IT" sz="2000" dirty="0" smtClean="0">
                <a:solidFill>
                  <a:srgbClr val="FFFFFF"/>
                </a:solidFill>
              </a:rPr>
            </a:br>
            <a:endParaRPr lang="en-US" altLang="it-IT" sz="2000" u="sng" dirty="0">
              <a:solidFill>
                <a:srgbClr val="FFFFFF"/>
              </a:solidFill>
            </a:endParaRPr>
          </a:p>
        </p:txBody>
      </p:sp>
      <p:pic>
        <p:nvPicPr>
          <p:cNvPr id="2356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905653"/>
            <a:ext cx="231140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914400"/>
            <a:ext cx="3302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3" y="4944826"/>
            <a:ext cx="2324417" cy="18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0"/>
            <a:ext cx="8915400" cy="563563"/>
          </a:xfrm>
        </p:spPr>
        <p:txBody>
          <a:bodyPr/>
          <a:lstStyle/>
          <a:p>
            <a:r>
              <a:rPr lang="en-US" altLang="it-IT" sz="3400" smtClean="0"/>
              <a:t>Ultralow power detection techniques</a:t>
            </a:r>
            <a:endParaRPr lang="it-IT" altLang="it-IT" sz="3400" smtClean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47650" y="685800"/>
            <a:ext cx="47879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it-IT" dirty="0">
                <a:solidFill>
                  <a:srgbClr val="FFFFFF"/>
                </a:solidFill>
              </a:rPr>
              <a:t> </a:t>
            </a:r>
            <a:r>
              <a:rPr lang="en-US" altLang="it-IT" sz="2400" dirty="0">
                <a:solidFill>
                  <a:srgbClr val="FFFFFF"/>
                </a:solidFill>
              </a:rPr>
              <a:t>Conventional </a:t>
            </a:r>
            <a:r>
              <a:rPr lang="en-US" altLang="it-IT" sz="2400" b="1" dirty="0">
                <a:solidFill>
                  <a:srgbClr val="FFFF00"/>
                </a:solidFill>
              </a:rPr>
              <a:t>dc SQUID</a:t>
            </a:r>
          </a:p>
          <a:p>
            <a:pPr lvl="1" algn="l">
              <a:spcBef>
                <a:spcPct val="50000"/>
              </a:spcBef>
            </a:pPr>
            <a:r>
              <a:rPr lang="en-US" altLang="it-IT" dirty="0">
                <a:solidFill>
                  <a:srgbClr val="FFFFFF"/>
                </a:solidFill>
              </a:rPr>
              <a:t>Sensitive </a:t>
            </a:r>
            <a:r>
              <a:rPr lang="en-US" altLang="it-IT" b="1" dirty="0">
                <a:solidFill>
                  <a:srgbClr val="FFFF00"/>
                </a:solidFill>
              </a:rPr>
              <a:t>near quantum limited</a:t>
            </a:r>
            <a:r>
              <a:rPr lang="en-US" altLang="it-IT" dirty="0">
                <a:solidFill>
                  <a:srgbClr val="FFFFFF"/>
                </a:solidFill>
              </a:rPr>
              <a:t>   </a:t>
            </a:r>
            <a:r>
              <a:rPr lang="en-US" altLang="it-IT" b="1" dirty="0">
                <a:solidFill>
                  <a:srgbClr val="FFFF00"/>
                </a:solidFill>
              </a:rPr>
              <a:t>magnetometer</a:t>
            </a:r>
            <a:r>
              <a:rPr lang="en-US" altLang="it-IT" dirty="0">
                <a:solidFill>
                  <a:srgbClr val="FFFFFF"/>
                </a:solidFill>
              </a:rPr>
              <a:t> based on Josephson effect.</a:t>
            </a:r>
          </a:p>
          <a:p>
            <a:pPr lvl="1" algn="l">
              <a:spcBef>
                <a:spcPct val="50000"/>
              </a:spcBef>
            </a:pPr>
            <a:r>
              <a:rPr lang="en-US" altLang="it-IT" b="1" dirty="0" smtClean="0">
                <a:solidFill>
                  <a:srgbClr val="FFFF00"/>
                </a:solidFill>
              </a:rPr>
              <a:t>FEEDBACK-COOLING</a:t>
            </a:r>
            <a:r>
              <a:rPr lang="en-US" altLang="it-IT" dirty="0" smtClean="0">
                <a:solidFill>
                  <a:schemeClr val="bg1"/>
                </a:solidFill>
              </a:rPr>
              <a:t> techniques to freeze the CM motion close to ground state</a:t>
            </a:r>
            <a:endParaRPr lang="it-IT" altLang="it-IT" dirty="0">
              <a:solidFill>
                <a:schemeClr val="bg1"/>
              </a:solidFill>
            </a:endParaRPr>
          </a:p>
        </p:txBody>
      </p:sp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715000"/>
            <a:ext cx="23939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762000"/>
            <a:ext cx="30543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196850" y="3609975"/>
            <a:ext cx="454025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b="1" dirty="0">
                <a:solidFill>
                  <a:srgbClr val="FFFF00"/>
                </a:solidFill>
              </a:rPr>
              <a:t>Microwave </a:t>
            </a:r>
            <a:r>
              <a:rPr lang="en-US" altLang="it-IT" sz="2400" b="1" dirty="0" smtClean="0">
                <a:solidFill>
                  <a:srgbClr val="FFFF00"/>
                </a:solidFill>
              </a:rPr>
              <a:t>LC-detection</a:t>
            </a:r>
            <a:endParaRPr lang="en-US" altLang="it-IT" sz="2400" b="1" dirty="0">
              <a:solidFill>
                <a:srgbClr val="FFFF00"/>
              </a:solidFill>
            </a:endParaRPr>
          </a:p>
          <a:p>
            <a:pPr lvl="1" algn="l">
              <a:spcBef>
                <a:spcPct val="50000"/>
              </a:spcBef>
            </a:pPr>
            <a:r>
              <a:rPr lang="en-US" altLang="it-IT" dirty="0">
                <a:solidFill>
                  <a:srgbClr val="FFFFFF"/>
                </a:solidFill>
              </a:rPr>
              <a:t>Motion of SC particle changes inductance L of a pick-loop embedded in a LC resonator</a:t>
            </a:r>
          </a:p>
          <a:p>
            <a:pPr lvl="1" algn="l">
              <a:spcBef>
                <a:spcPct val="50000"/>
              </a:spcBef>
            </a:pPr>
            <a:r>
              <a:rPr lang="en-US" altLang="it-IT" b="1" dirty="0">
                <a:solidFill>
                  <a:srgbClr val="FFFF00"/>
                </a:solidFill>
              </a:rPr>
              <a:t>Measure LC frequency shift</a:t>
            </a:r>
            <a:r>
              <a:rPr lang="en-US" altLang="it-IT" dirty="0">
                <a:solidFill>
                  <a:srgbClr val="FFFFFF"/>
                </a:solidFill>
              </a:rPr>
              <a:t> (standard </a:t>
            </a:r>
            <a:r>
              <a:rPr lang="en-US" altLang="it-IT" dirty="0" err="1">
                <a:solidFill>
                  <a:srgbClr val="FFFFFF"/>
                </a:solidFill>
              </a:rPr>
              <a:t>optomechanics</a:t>
            </a:r>
            <a:r>
              <a:rPr lang="en-US" altLang="it-IT" dirty="0">
                <a:solidFill>
                  <a:srgbClr val="FFFFFF"/>
                </a:solidFill>
              </a:rPr>
              <a:t> scheme)</a:t>
            </a:r>
          </a:p>
          <a:p>
            <a:pPr lvl="1" algn="l">
              <a:spcBef>
                <a:spcPct val="50000"/>
              </a:spcBef>
            </a:pPr>
            <a:endParaRPr lang="en-US" altLang="it-IT" dirty="0">
              <a:solidFill>
                <a:srgbClr val="FFFFFF"/>
              </a:solidFill>
            </a:endParaRPr>
          </a:p>
          <a:p>
            <a:pPr lvl="1" algn="l">
              <a:spcBef>
                <a:spcPct val="50000"/>
              </a:spcBef>
            </a:pPr>
            <a:r>
              <a:rPr lang="en-US" altLang="it-IT" b="1" dirty="0">
                <a:solidFill>
                  <a:srgbClr val="FFFF00"/>
                </a:solidFill>
              </a:rPr>
              <a:t>Allows for ground state cooling</a:t>
            </a:r>
            <a:r>
              <a:rPr lang="en-US" altLang="it-IT" dirty="0">
                <a:solidFill>
                  <a:srgbClr val="FFFFFF"/>
                </a:solidFill>
              </a:rPr>
              <a:t> </a:t>
            </a:r>
            <a:endParaRPr lang="it-IT" altLang="it-IT" dirty="0">
              <a:solidFill>
                <a:srgbClr val="FFFFFF"/>
              </a:solidFill>
            </a:endParaRPr>
          </a:p>
        </p:txBody>
      </p:sp>
      <p:pic>
        <p:nvPicPr>
          <p:cNvPr id="18741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733800"/>
            <a:ext cx="31448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4922838" y="3200400"/>
            <a:ext cx="409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altLang="it-IT" sz="1400">
                <a:solidFill>
                  <a:schemeClr val="bg1"/>
                </a:solidFill>
                <a:latin typeface="Arial Narrow" pitchFamily="34" charset="0"/>
              </a:rPr>
              <a:t>A. Vinante, Appl. Phys. Lett. </a:t>
            </a:r>
            <a:r>
              <a:rPr lang="it-IT" altLang="it-IT" sz="1400">
                <a:solidFill>
                  <a:schemeClr val="bg1"/>
                </a:solidFill>
                <a:latin typeface="Arial Narrow" pitchFamily="34" charset="0"/>
              </a:rPr>
              <a:t>105, 032602 (2014)</a:t>
            </a:r>
            <a:endParaRPr lang="en-US" altLang="it-IT" sz="140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r>
              <a:rPr lang="en-US" altLang="it-IT" sz="3600" dirty="0" smtClean="0"/>
              <a:t>Preliminary results: Superconducting </a:t>
            </a:r>
            <a:r>
              <a:rPr lang="en-US" altLang="it-IT" sz="3600" dirty="0" err="1" smtClean="0"/>
              <a:t>microparticle</a:t>
            </a:r>
            <a:r>
              <a:rPr lang="en-US" altLang="it-IT" sz="3600" dirty="0" smtClean="0"/>
              <a:t> on a cantilever </a:t>
            </a:r>
            <a:endParaRPr lang="it-IT" altLang="it-IT" sz="3600" dirty="0" smtClean="0"/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5108575" y="1338262"/>
            <a:ext cx="4797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it-IT" b="1" dirty="0" smtClean="0">
                <a:solidFill>
                  <a:srgbClr val="FFFF00"/>
                </a:solidFill>
              </a:rPr>
              <a:t>Superconducting (</a:t>
            </a:r>
            <a:r>
              <a:rPr lang="en-US" altLang="it-IT" b="1" dirty="0" err="1" smtClean="0">
                <a:solidFill>
                  <a:srgbClr val="FFFF00"/>
                </a:solidFill>
              </a:rPr>
              <a:t>Pb</a:t>
            </a:r>
            <a:r>
              <a:rPr lang="en-US" altLang="it-IT" b="1" dirty="0" smtClean="0">
                <a:solidFill>
                  <a:srgbClr val="FFFF00"/>
                </a:solidFill>
              </a:rPr>
              <a:t>) </a:t>
            </a:r>
            <a:r>
              <a:rPr lang="en-US" altLang="it-IT" b="1" dirty="0">
                <a:solidFill>
                  <a:srgbClr val="FFFF00"/>
                </a:solidFill>
              </a:rPr>
              <a:t>Microsphere</a:t>
            </a:r>
            <a:r>
              <a:rPr lang="en-US" altLang="it-IT" dirty="0">
                <a:solidFill>
                  <a:schemeClr val="bg1"/>
                </a:solidFill>
              </a:rPr>
              <a:t> </a:t>
            </a:r>
            <a:r>
              <a:rPr lang="en-US" altLang="it-IT" dirty="0" smtClean="0">
                <a:solidFill>
                  <a:schemeClr val="bg1"/>
                </a:solidFill>
              </a:rPr>
              <a:t/>
            </a:r>
            <a:br>
              <a:rPr lang="en-US" altLang="it-IT" dirty="0" smtClean="0">
                <a:solidFill>
                  <a:schemeClr val="bg1"/>
                </a:solidFill>
              </a:rPr>
            </a:br>
            <a:r>
              <a:rPr lang="en-US" altLang="it-IT" dirty="0" smtClean="0">
                <a:solidFill>
                  <a:schemeClr val="bg1"/>
                </a:solidFill>
              </a:rPr>
              <a:t>on </a:t>
            </a:r>
            <a:r>
              <a:rPr lang="en-US" altLang="it-IT" dirty="0">
                <a:solidFill>
                  <a:schemeClr val="bg1"/>
                </a:solidFill>
              </a:rPr>
              <a:t>a </a:t>
            </a:r>
            <a:r>
              <a:rPr lang="en-US" altLang="it-IT" b="1" dirty="0">
                <a:solidFill>
                  <a:srgbClr val="FFFF00"/>
                </a:solidFill>
              </a:rPr>
              <a:t>silicon </a:t>
            </a:r>
            <a:r>
              <a:rPr lang="en-US" altLang="it-IT" b="1" dirty="0" err="1" smtClean="0">
                <a:solidFill>
                  <a:srgbClr val="FFFF00"/>
                </a:solidFill>
              </a:rPr>
              <a:t>microcantilever</a:t>
            </a:r>
            <a:endParaRPr lang="en-US" altLang="it-IT" b="1" dirty="0" smtClean="0">
              <a:solidFill>
                <a:srgbClr val="FFFF00"/>
              </a:solidFill>
            </a:endParaRPr>
          </a:p>
          <a:p>
            <a:pPr algn="l"/>
            <a:endParaRPr lang="en-US" altLang="it-IT" b="1" dirty="0">
              <a:solidFill>
                <a:srgbClr val="FFFF00"/>
              </a:solidFill>
            </a:endParaRPr>
          </a:p>
          <a:p>
            <a:pPr algn="l">
              <a:buFontTx/>
              <a:buChar char="•"/>
            </a:pPr>
            <a:endParaRPr lang="en-US" altLang="it-IT" dirty="0">
              <a:solidFill>
                <a:schemeClr val="bg1"/>
              </a:solidFill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268995" y="6491287"/>
            <a:ext cx="457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dirty="0">
                <a:solidFill>
                  <a:schemeClr val="bg1"/>
                </a:solidFill>
                <a:latin typeface="Arial Narrow" pitchFamily="34" charset="0"/>
              </a:rPr>
              <a:t>A. </a:t>
            </a:r>
            <a:r>
              <a:rPr lang="en-US" altLang="it-IT" dirty="0" err="1">
                <a:solidFill>
                  <a:schemeClr val="bg1"/>
                </a:solidFill>
                <a:latin typeface="Arial Narrow" pitchFamily="34" charset="0"/>
              </a:rPr>
              <a:t>Vinante</a:t>
            </a:r>
            <a:r>
              <a:rPr lang="en-US" altLang="it-IT" dirty="0">
                <a:solidFill>
                  <a:schemeClr val="bg1"/>
                </a:solidFill>
                <a:latin typeface="Arial Narrow" pitchFamily="34" charset="0"/>
              </a:rPr>
              <a:t>, Appl. Phys. Lett. </a:t>
            </a:r>
            <a:r>
              <a:rPr lang="it-IT" altLang="it-IT" dirty="0">
                <a:solidFill>
                  <a:schemeClr val="bg1"/>
                </a:solidFill>
                <a:latin typeface="Arial Narrow" pitchFamily="34" charset="0"/>
              </a:rPr>
              <a:t>105, 032602 (2014)</a:t>
            </a: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4" y="4174168"/>
            <a:ext cx="4213835" cy="197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5105400" y="3670280"/>
            <a:ext cx="4953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it-IT" b="1" dirty="0" smtClean="0">
                <a:solidFill>
                  <a:srgbClr val="FFFF00"/>
                </a:solidFill>
              </a:rPr>
              <a:t>Weak </a:t>
            </a:r>
            <a:r>
              <a:rPr lang="en-US" altLang="it-IT" b="1" dirty="0">
                <a:solidFill>
                  <a:srgbClr val="FFFF00"/>
                </a:solidFill>
              </a:rPr>
              <a:t>B field</a:t>
            </a:r>
            <a:r>
              <a:rPr lang="en-US" altLang="it-IT" dirty="0">
                <a:solidFill>
                  <a:schemeClr val="bg1"/>
                </a:solidFill>
              </a:rPr>
              <a:t> (100 </a:t>
            </a:r>
            <a:r>
              <a:rPr lang="en-US" altLang="it-IT" dirty="0" err="1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altLang="it-IT" dirty="0" err="1">
                <a:solidFill>
                  <a:schemeClr val="bg1"/>
                </a:solidFill>
              </a:rPr>
              <a:t>T</a:t>
            </a:r>
            <a:r>
              <a:rPr lang="en-US" altLang="it-IT" dirty="0">
                <a:solidFill>
                  <a:schemeClr val="bg1"/>
                </a:solidFill>
              </a:rPr>
              <a:t>) through a</a:t>
            </a:r>
            <a:r>
              <a:rPr lang="en-US" altLang="it-IT" dirty="0">
                <a:solidFill>
                  <a:srgbClr val="FFFFFF"/>
                </a:solidFill>
              </a:rPr>
              <a:t> on-chip </a:t>
            </a:r>
            <a:r>
              <a:rPr lang="en-US" altLang="it-IT" dirty="0" err="1">
                <a:solidFill>
                  <a:srgbClr val="FFFFFF"/>
                </a:solidFill>
              </a:rPr>
              <a:t>microcoil</a:t>
            </a:r>
            <a:r>
              <a:rPr lang="en-US" altLang="it-IT" dirty="0">
                <a:solidFill>
                  <a:srgbClr val="FFFFFF"/>
                </a:solidFill>
              </a:rPr>
              <a:t> (</a:t>
            </a:r>
            <a:r>
              <a:rPr lang="en-US" altLang="it-IT" dirty="0" smtClean="0">
                <a:solidFill>
                  <a:srgbClr val="FFFFFF"/>
                </a:solidFill>
              </a:rPr>
              <a:t>RED loop)</a:t>
            </a:r>
            <a:endParaRPr lang="en-US" altLang="it-IT" dirty="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endParaRPr lang="en-US" alt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it-IT" b="1" dirty="0" smtClean="0">
                <a:solidFill>
                  <a:srgbClr val="FFFF00"/>
                </a:solidFill>
              </a:rPr>
              <a:t>SQUID</a:t>
            </a:r>
            <a:r>
              <a:rPr lang="en-US" altLang="it-IT" dirty="0" smtClean="0">
                <a:solidFill>
                  <a:schemeClr val="bg1"/>
                </a:solidFill>
              </a:rPr>
              <a:t> </a:t>
            </a:r>
            <a:r>
              <a:rPr lang="en-US" altLang="it-IT" dirty="0">
                <a:solidFill>
                  <a:schemeClr val="bg1"/>
                </a:solidFill>
              </a:rPr>
              <a:t>readout (BLUE loop</a:t>
            </a:r>
            <a:r>
              <a:rPr lang="en-US" altLang="it-IT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FontTx/>
              <a:buChar char="•"/>
            </a:pPr>
            <a:endParaRPr lang="en-US" altLang="it-IT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it-IT" dirty="0" smtClean="0">
                <a:solidFill>
                  <a:schemeClr val="bg1"/>
                </a:solidFill>
              </a:rPr>
              <a:t>Coupling  and </a:t>
            </a:r>
            <a:r>
              <a:rPr lang="en-US" altLang="it-IT" dirty="0">
                <a:solidFill>
                  <a:schemeClr val="bg1"/>
                </a:solidFill>
              </a:rPr>
              <a:t>magnetic spring (frequency shift) in </a:t>
            </a:r>
            <a:r>
              <a:rPr lang="en-US" altLang="it-IT" b="1" dirty="0">
                <a:solidFill>
                  <a:srgbClr val="FFFF00"/>
                </a:solidFill>
              </a:rPr>
              <a:t>agreement with </a:t>
            </a:r>
            <a:r>
              <a:rPr lang="en-US" altLang="it-IT" b="1" dirty="0" smtClean="0">
                <a:solidFill>
                  <a:srgbClr val="FFFF00"/>
                </a:solidFill>
              </a:rPr>
              <a:t>Meissner effect</a:t>
            </a:r>
            <a:endParaRPr lang="en-US" altLang="it-IT" b="1" dirty="0">
              <a:solidFill>
                <a:srgbClr val="FFFF00"/>
              </a:solidFill>
            </a:endParaRPr>
          </a:p>
          <a:p>
            <a:pPr algn="l">
              <a:buFontTx/>
              <a:buChar char="•"/>
            </a:pPr>
            <a:endParaRPr lang="en-US" altLang="it-IT" b="1" dirty="0" smtClean="0">
              <a:solidFill>
                <a:srgbClr val="FFFF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it-IT" dirty="0" smtClean="0">
                <a:solidFill>
                  <a:srgbClr val="FFFFFF"/>
                </a:solidFill>
              </a:rPr>
              <a:t>Displacement </a:t>
            </a:r>
            <a:r>
              <a:rPr lang="en-US" altLang="it-IT" dirty="0">
                <a:solidFill>
                  <a:srgbClr val="FFFFFF"/>
                </a:solidFill>
              </a:rPr>
              <a:t>sensitivity</a:t>
            </a:r>
            <a:r>
              <a:rPr lang="en-US" altLang="it-IT" b="1" dirty="0">
                <a:solidFill>
                  <a:srgbClr val="FFFF00"/>
                </a:solidFill>
              </a:rPr>
              <a:t> 20 </a:t>
            </a:r>
            <a:r>
              <a:rPr lang="en-US" altLang="it-IT" b="1" dirty="0" smtClean="0">
                <a:solidFill>
                  <a:srgbClr val="FFFF00"/>
                </a:solidFill>
              </a:rPr>
              <a:t>pm/</a:t>
            </a:r>
            <a:r>
              <a:rPr lang="en-US" altLang="it-IT" b="1" dirty="0" err="1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Ö</a:t>
            </a:r>
            <a:r>
              <a:rPr lang="en-US" altLang="it-IT" b="1" dirty="0" err="1" smtClean="0">
                <a:solidFill>
                  <a:srgbClr val="FFFF00"/>
                </a:solidFill>
                <a:sym typeface="Symbol" pitchFamily="18" charset="2"/>
              </a:rPr>
              <a:t>Hz</a:t>
            </a:r>
            <a:endParaRPr lang="en-US" altLang="it-IT" b="1" dirty="0" smtClean="0">
              <a:solidFill>
                <a:srgbClr val="FFFF00"/>
              </a:solidFill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altLang="it-IT" b="1" dirty="0">
              <a:solidFill>
                <a:srgbClr val="FFFF00"/>
              </a:solidFill>
              <a:sym typeface="Symbol" pitchFamily="18" charset="2"/>
            </a:endParaRPr>
          </a:p>
          <a:p>
            <a:pPr algn="l"/>
            <a:endParaRPr lang="en-US" altLang="it-IT" b="1" dirty="0">
              <a:solidFill>
                <a:srgbClr val="FFFF00"/>
              </a:solidFill>
              <a:sym typeface="Symbol" pitchFamily="18" charset="2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1274951"/>
            <a:ext cx="4206421" cy="25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915400" cy="1143000"/>
          </a:xfrm>
        </p:spPr>
        <p:txBody>
          <a:bodyPr/>
          <a:lstStyle/>
          <a:p>
            <a:r>
              <a:rPr lang="en-US" dirty="0" smtClean="0"/>
              <a:t>Very high mechanical Q -  low T/Q 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81927"/>
              </p:ext>
            </p:extLst>
          </p:nvPr>
        </p:nvGraphicFramePr>
        <p:xfrm>
          <a:off x="1295400" y="838200"/>
          <a:ext cx="6201334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Graph" r:id="rId3" imgW="4191840" imgH="2937600" progId="Origin50.Graph">
                  <p:embed/>
                </p:oleObj>
              </mc:Choice>
              <mc:Fallback>
                <p:oleObj name="Graph" r:id="rId3" imgW="4191840" imgH="2937600" progId="Origin50.Graph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838200"/>
                        <a:ext cx="6201334" cy="434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6200" y="5334000"/>
            <a:ext cx="812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Surprisingly high </a:t>
            </a:r>
            <a:r>
              <a:rPr lang="en-US" b="1" dirty="0" smtClean="0">
                <a:solidFill>
                  <a:srgbClr val="FFFF00"/>
                </a:solidFill>
              </a:rPr>
              <a:t>Q&gt;10</a:t>
            </a:r>
            <a:r>
              <a:rPr lang="en-US" b="1" baseline="30000" dirty="0" smtClean="0">
                <a:solidFill>
                  <a:srgbClr val="FFFF00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given the thickness (2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m) and the manual </a:t>
            </a:r>
            <a:r>
              <a:rPr lang="en-US" dirty="0" err="1" smtClean="0">
                <a:solidFill>
                  <a:schemeClr val="bg1"/>
                </a:solidFill>
              </a:rPr>
              <a:t>glueing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Observed </a:t>
            </a:r>
            <a:r>
              <a:rPr lang="en-US" dirty="0" err="1" smtClean="0">
                <a:solidFill>
                  <a:schemeClr val="bg1"/>
                </a:solidFill>
              </a:rPr>
              <a:t>behaviour</a:t>
            </a:r>
            <a:r>
              <a:rPr lang="en-US" dirty="0" smtClean="0">
                <a:solidFill>
                  <a:schemeClr val="bg1"/>
                </a:solidFill>
              </a:rPr>
              <a:t> in agreement with </a:t>
            </a:r>
            <a:r>
              <a:rPr lang="en-US" dirty="0" smtClean="0">
                <a:solidFill>
                  <a:srgbClr val="FFFF00"/>
                </a:solidFill>
              </a:rPr>
              <a:t>tunneling two-level systems </a:t>
            </a:r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-275616"/>
            <a:ext cx="9410700" cy="1143000"/>
          </a:xfrm>
        </p:spPr>
        <p:txBody>
          <a:bodyPr/>
          <a:lstStyle/>
          <a:p>
            <a:r>
              <a:rPr lang="en-US" altLang="it-IT" sz="3200" dirty="0" smtClean="0">
                <a:solidFill>
                  <a:srgbClr val="FFFF00"/>
                </a:solidFill>
              </a:rPr>
              <a:t>Brief Self-Presentation</a:t>
            </a:r>
            <a:endParaRPr lang="it-IT" altLang="it-IT" sz="3200" dirty="0" smtClean="0">
              <a:solidFill>
                <a:srgbClr val="FFFF00"/>
              </a:solidFill>
            </a:endParaRP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49" y="1436284"/>
            <a:ext cx="2776153" cy="19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20" name="Picture 8" descr="Full grav wave (circle &amp; mass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28800"/>
            <a:ext cx="1664524" cy="11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314358" y="661483"/>
            <a:ext cx="43338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it-IT" sz="2000" dirty="0" smtClean="0">
                <a:solidFill>
                  <a:schemeClr val="bg1"/>
                </a:solidFill>
              </a:rPr>
              <a:t>1) The </a:t>
            </a:r>
            <a:r>
              <a:rPr lang="en-US" altLang="it-IT" sz="2000" dirty="0">
                <a:solidFill>
                  <a:schemeClr val="bg1"/>
                </a:solidFill>
              </a:rPr>
              <a:t>AURIGA </a:t>
            </a:r>
            <a:r>
              <a:rPr lang="en-US" altLang="it-IT" sz="2000" dirty="0" smtClean="0">
                <a:solidFill>
                  <a:schemeClr val="bg1"/>
                </a:solidFill>
              </a:rPr>
              <a:t>gravitational wave </a:t>
            </a:r>
            <a:br>
              <a:rPr lang="en-US" altLang="it-IT" sz="2000" dirty="0" smtClean="0">
                <a:solidFill>
                  <a:schemeClr val="bg1"/>
                </a:solidFill>
              </a:rPr>
            </a:br>
            <a:r>
              <a:rPr lang="en-US" altLang="it-IT" sz="2000" dirty="0" smtClean="0">
                <a:solidFill>
                  <a:schemeClr val="bg1"/>
                </a:solidFill>
              </a:rPr>
              <a:t>detector, INFN </a:t>
            </a:r>
            <a:r>
              <a:rPr lang="en-US" altLang="it-IT" sz="2000" dirty="0" err="1" smtClean="0">
                <a:solidFill>
                  <a:schemeClr val="bg1"/>
                </a:solidFill>
              </a:rPr>
              <a:t>Legnaro</a:t>
            </a:r>
            <a:r>
              <a:rPr lang="en-US" altLang="it-IT" sz="2000" dirty="0">
                <a:solidFill>
                  <a:schemeClr val="bg1"/>
                </a:solidFill>
              </a:rPr>
              <a:t> </a:t>
            </a:r>
            <a:r>
              <a:rPr lang="en-US" altLang="it-IT" sz="2000" dirty="0" smtClean="0">
                <a:solidFill>
                  <a:schemeClr val="bg1"/>
                </a:solidFill>
              </a:rPr>
              <a:t>(&lt;2009)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126100" y="2966936"/>
            <a:ext cx="45983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it-IT" sz="20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n-US" altLang="it-IT" sz="1800" dirty="0" smtClean="0">
                <a:solidFill>
                  <a:schemeClr val="bg1"/>
                </a:solidFill>
              </a:rPr>
              <a:t> </a:t>
            </a:r>
            <a:r>
              <a:rPr lang="en-US" altLang="it-IT" sz="1600" dirty="0" smtClean="0">
                <a:solidFill>
                  <a:schemeClr val="bg1"/>
                </a:solidFill>
              </a:rPr>
              <a:t>SQUID-based displacement sensor with </a:t>
            </a:r>
            <a:br>
              <a:rPr lang="en-US" altLang="it-IT" sz="1600" dirty="0" smtClean="0">
                <a:solidFill>
                  <a:schemeClr val="bg1"/>
                </a:solidFill>
              </a:rPr>
            </a:br>
            <a:r>
              <a:rPr lang="en-US" altLang="it-IT" sz="1600" dirty="0" smtClean="0">
                <a:solidFill>
                  <a:srgbClr val="FFFF00"/>
                </a:solidFill>
              </a:rPr>
              <a:t>extreme </a:t>
            </a:r>
            <a:r>
              <a:rPr lang="en-US" altLang="it-IT" sz="1600" dirty="0">
                <a:solidFill>
                  <a:srgbClr val="FFFF00"/>
                </a:solidFill>
              </a:rPr>
              <a:t>displacement sensitivity </a:t>
            </a:r>
            <a:r>
              <a:rPr lang="en-US" altLang="it-IT" sz="1600" dirty="0">
                <a:solidFill>
                  <a:schemeClr val="bg1"/>
                </a:solidFill>
              </a:rPr>
              <a:t>(</a:t>
            </a:r>
            <a:r>
              <a:rPr lang="en-US" altLang="it-IT" sz="1600" dirty="0">
                <a:solidFill>
                  <a:schemeClr val="bg1"/>
                </a:solidFill>
                <a:sym typeface="Symbol" pitchFamily="18" charset="2"/>
              </a:rPr>
              <a:t>10</a:t>
            </a:r>
            <a:r>
              <a:rPr lang="en-US" altLang="it-IT" sz="1600" baseline="30000" dirty="0">
                <a:solidFill>
                  <a:schemeClr val="bg1"/>
                </a:solidFill>
                <a:sym typeface="Symbol" pitchFamily="18" charset="2"/>
              </a:rPr>
              <a:t>-20</a:t>
            </a:r>
            <a:r>
              <a:rPr lang="en-US" altLang="it-IT" sz="1600" dirty="0">
                <a:solidFill>
                  <a:schemeClr val="bg1"/>
                </a:solidFill>
                <a:sym typeface="Symbol" pitchFamily="18" charset="2"/>
              </a:rPr>
              <a:t> m/Hz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</a:p>
          <a:p>
            <a:pPr algn="l"/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(P. </a:t>
            </a:r>
            <a:r>
              <a:rPr lang="en-US" altLang="it-IT" sz="1600" dirty="0" err="1" smtClean="0">
                <a:solidFill>
                  <a:schemeClr val="bg1"/>
                </a:solidFill>
                <a:sym typeface="Symbol" pitchFamily="18" charset="2"/>
              </a:rPr>
              <a:t>Falferi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et al, PRL 2005)</a:t>
            </a:r>
          </a:p>
          <a:p>
            <a:pPr algn="l">
              <a:buFontTx/>
              <a:buChar char="•"/>
            </a:pPr>
            <a:endParaRPr lang="en-US" altLang="it-IT" sz="1600" dirty="0">
              <a:solidFill>
                <a:schemeClr val="bg1"/>
              </a:solidFill>
              <a:sym typeface="Symbol" pitchFamily="18" charset="2"/>
            </a:endParaRPr>
          </a:p>
          <a:p>
            <a:pPr algn="l"/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</a:p>
          <a:p>
            <a:pPr algn="l">
              <a:buFontTx/>
              <a:buChar char="•"/>
            </a:pP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  <a:t>Feedback-cooling below 1 </a:t>
            </a:r>
            <a:r>
              <a:rPr lang="en-US" altLang="it-IT" sz="1600" dirty="0" err="1" smtClean="0">
                <a:solidFill>
                  <a:srgbClr val="FFFF00"/>
                </a:solidFill>
                <a:sym typeface="Symbol" pitchFamily="18" charset="2"/>
              </a:rPr>
              <a:t>mK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/>
            </a:r>
            <a:b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(A. </a:t>
            </a:r>
            <a:r>
              <a:rPr lang="en-US" altLang="it-IT" sz="1600" dirty="0" err="1" smtClean="0">
                <a:solidFill>
                  <a:schemeClr val="bg1"/>
                </a:solidFill>
                <a:sym typeface="Symbol" pitchFamily="18" charset="2"/>
              </a:rPr>
              <a:t>Vinante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et al, PRL 2008 + Physics 2008)</a:t>
            </a:r>
          </a:p>
          <a:p>
            <a:pPr algn="l">
              <a:buFontTx/>
              <a:buChar char="•"/>
            </a:pPr>
            <a:endParaRPr lang="en-US" altLang="it-IT" sz="1600" dirty="0">
              <a:solidFill>
                <a:schemeClr val="bg1"/>
              </a:solidFill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altLang="it-IT" sz="1600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  <a:t>Limit on Planck-scale physics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with macroscopic</a:t>
            </a:r>
            <a:b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</a:b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objects</a:t>
            </a:r>
          </a:p>
          <a:p>
            <a:pPr algn="l"/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( F. Marin et al, Nature Phys. 2013)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441951" y="690667"/>
            <a:ext cx="4464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2) </a:t>
            </a:r>
            <a:r>
              <a:rPr lang="en-US" sz="2000" dirty="0" err="1" smtClean="0">
                <a:solidFill>
                  <a:schemeClr val="bg1"/>
                </a:solidFill>
              </a:rPr>
              <a:t>Ultracold</a:t>
            </a:r>
            <a:r>
              <a:rPr lang="en-US" sz="2000" dirty="0" smtClean="0">
                <a:solidFill>
                  <a:schemeClr val="bg1"/>
                </a:solidFill>
              </a:rPr>
              <a:t> Micro-</a:t>
            </a:r>
            <a:r>
              <a:rPr lang="en-US" sz="2000" dirty="0" err="1" smtClean="0">
                <a:solidFill>
                  <a:schemeClr val="bg1"/>
                </a:solidFill>
              </a:rPr>
              <a:t>Nanomechanical</a:t>
            </a:r>
            <a:r>
              <a:rPr lang="en-US" sz="2000" dirty="0" smtClean="0">
                <a:solidFill>
                  <a:schemeClr val="bg1"/>
                </a:solidFill>
              </a:rPr>
              <a:t> Systems (Leiden University , Trento)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334000" y="2989632"/>
            <a:ext cx="4800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it-IT" sz="20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pPr algn="l">
              <a:buFontTx/>
              <a:buChar char="•"/>
            </a:pPr>
            <a:r>
              <a:rPr lang="en-US" altLang="it-IT" sz="1800" dirty="0" smtClean="0">
                <a:solidFill>
                  <a:schemeClr val="bg1"/>
                </a:solidFill>
              </a:rPr>
              <a:t> </a:t>
            </a:r>
            <a:r>
              <a:rPr lang="en-US" altLang="it-IT" sz="1600" dirty="0" smtClean="0">
                <a:solidFill>
                  <a:schemeClr val="bg1"/>
                </a:solidFill>
              </a:rPr>
              <a:t>SQUID-based detection &amp; </a:t>
            </a:r>
            <a:r>
              <a:rPr lang="en-US" altLang="it-IT" sz="1600" dirty="0" smtClean="0">
                <a:solidFill>
                  <a:srgbClr val="FFFF00"/>
                </a:solidFill>
              </a:rPr>
              <a:t>Cooling thermal </a:t>
            </a:r>
          </a:p>
          <a:p>
            <a:pPr algn="l"/>
            <a:r>
              <a:rPr lang="en-US" altLang="it-IT" sz="1600" dirty="0">
                <a:solidFill>
                  <a:srgbClr val="FFFF00"/>
                </a:solidFill>
              </a:rPr>
              <a:t>m</a:t>
            </a:r>
            <a:r>
              <a:rPr lang="en-US" altLang="it-IT" sz="1600" dirty="0" smtClean="0">
                <a:solidFill>
                  <a:srgbClr val="FFFF00"/>
                </a:solidFill>
              </a:rPr>
              <a:t>otion below </a:t>
            </a:r>
            <a:r>
              <a:rPr lang="en-US" altLang="it-IT" sz="1600" dirty="0">
                <a:solidFill>
                  <a:srgbClr val="FFFF00"/>
                </a:solidFill>
              </a:rPr>
              <a:t>20 </a:t>
            </a:r>
            <a:r>
              <a:rPr lang="en-US" altLang="it-IT" sz="1600" dirty="0" err="1" smtClean="0">
                <a:solidFill>
                  <a:srgbClr val="FFFF00"/>
                </a:solidFill>
              </a:rPr>
              <a:t>mK</a:t>
            </a:r>
            <a:r>
              <a:rPr lang="en-US" altLang="it-IT" sz="1600" dirty="0" smtClean="0">
                <a:solidFill>
                  <a:srgbClr val="FFFF00"/>
                </a:solidFill>
              </a:rPr>
              <a:t> 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altLang="it-IT" sz="1600" dirty="0" err="1" smtClean="0">
                <a:solidFill>
                  <a:schemeClr val="bg1"/>
                </a:solidFill>
                <a:sym typeface="Symbol" pitchFamily="18" charset="2"/>
              </a:rPr>
              <a:t>O.Usenko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et al, APL 2011)</a:t>
            </a:r>
          </a:p>
          <a:p>
            <a:pPr algn="l">
              <a:buFontTx/>
              <a:buChar char="•"/>
            </a:pPr>
            <a:endParaRPr lang="en-US" altLang="it-IT" sz="1600" dirty="0">
              <a:solidFill>
                <a:schemeClr val="bg1"/>
              </a:solidFill>
              <a:sym typeface="Symbol" pitchFamily="18" charset="2"/>
            </a:endParaRPr>
          </a:p>
          <a:p>
            <a:pPr algn="l"/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</a:p>
          <a:p>
            <a:pPr algn="l">
              <a:buFontTx/>
              <a:buChar char="•"/>
            </a:pP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  <a:t>Coupling mechanical motion to electron spins</a:t>
            </a:r>
          </a:p>
          <a:p>
            <a:pPr algn="l"/>
            <a: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  <a:t>(Magnetic Resonance Force Microscopy)</a:t>
            </a:r>
            <a:b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</a:b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(A. </a:t>
            </a:r>
            <a:r>
              <a:rPr lang="en-US" altLang="it-IT" sz="1600" dirty="0" err="1" smtClean="0">
                <a:solidFill>
                  <a:schemeClr val="bg1"/>
                </a:solidFill>
                <a:sym typeface="Symbol" pitchFamily="18" charset="2"/>
              </a:rPr>
              <a:t>Vinante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 et al, Nature Comm. 2011)</a:t>
            </a:r>
          </a:p>
          <a:p>
            <a:pPr algn="l">
              <a:buFontTx/>
              <a:buChar char="•"/>
            </a:pPr>
            <a:endParaRPr lang="en-US" altLang="it-IT" sz="1600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altLang="it-IT" sz="1600" dirty="0" smtClean="0">
              <a:solidFill>
                <a:schemeClr val="bg1"/>
              </a:solidFill>
              <a:sym typeface="Symbol" pitchFamily="18" charset="2"/>
            </a:endParaRPr>
          </a:p>
          <a:p>
            <a:pPr algn="l">
              <a:buFontTx/>
              <a:buChar char="•"/>
            </a:pPr>
            <a:r>
              <a:rPr lang="en-US" altLang="it-IT" sz="16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  <a:t>Parametric thermal squeezing well beyond 3 dB </a:t>
            </a:r>
            <a:br>
              <a:rPr lang="en-US" altLang="it-IT" sz="1600" dirty="0" smtClean="0">
                <a:solidFill>
                  <a:srgbClr val="FFFF00"/>
                </a:solidFill>
                <a:sym typeface="Symbol" pitchFamily="18" charset="2"/>
              </a:rPr>
            </a:b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(A. </a:t>
            </a:r>
            <a:r>
              <a:rPr lang="en-US" altLang="it-IT" sz="1600" dirty="0" err="1" smtClean="0">
                <a:solidFill>
                  <a:schemeClr val="bg1"/>
                </a:solidFill>
                <a:sym typeface="Symbol" pitchFamily="18" charset="2"/>
              </a:rPr>
              <a:t>Vinante</a:t>
            </a:r>
            <a:r>
              <a:rPr lang="en-US" altLang="it-IT" sz="16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1600" dirty="0" smtClean="0">
                <a:solidFill>
                  <a:schemeClr val="bg1"/>
                </a:solidFill>
                <a:sym typeface="Symbol" pitchFamily="18" charset="2"/>
              </a:rPr>
              <a:t>et al, PRL 2012)</a:t>
            </a:r>
          </a:p>
        </p:txBody>
      </p:sp>
      <p:pic>
        <p:nvPicPr>
          <p:cNvPr id="17" name="Picture 10" descr="20100209_Cantilever29_004"/>
          <p:cNvPicPr>
            <a:picLocks noChangeAspect="1" noChangeArrowheads="1"/>
          </p:cNvPicPr>
          <p:nvPr/>
        </p:nvPicPr>
        <p:blipFill>
          <a:blip r:embed="rId4">
            <a:lum bright="3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5"/>
          <a:stretch>
            <a:fillRect/>
          </a:stretch>
        </p:blipFill>
        <p:spPr bwMode="auto">
          <a:xfrm>
            <a:off x="5562600" y="1419757"/>
            <a:ext cx="3698806" cy="207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800600" y="690667"/>
            <a:ext cx="228600" cy="601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372600" cy="563563"/>
          </a:xfrm>
        </p:spPr>
        <p:txBody>
          <a:bodyPr/>
          <a:lstStyle/>
          <a:p>
            <a:r>
              <a:rPr lang="en-US" altLang="it-IT" sz="3600" dirty="0" smtClean="0"/>
              <a:t>Other applications of levitated microsystems: </a:t>
            </a:r>
            <a:br>
              <a:rPr lang="en-US" altLang="it-IT" sz="3600" dirty="0" smtClean="0"/>
            </a:br>
            <a:r>
              <a:rPr lang="en-US" altLang="it-IT" sz="3600" dirty="0" smtClean="0"/>
              <a:t>force sensing applications</a:t>
            </a:r>
            <a:endParaRPr lang="it-IT" altLang="it-IT" sz="3600" dirty="0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30200" y="942975"/>
            <a:ext cx="95758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 altLang="it-IT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it-IT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it-IT" sz="2400" dirty="0">
                <a:solidFill>
                  <a:srgbClr val="FFFFFF"/>
                </a:solidFill>
              </a:rPr>
              <a:t>  Ultralow </a:t>
            </a:r>
            <a:r>
              <a:rPr lang="en-US" altLang="it-IT" sz="2400" b="1" dirty="0">
                <a:solidFill>
                  <a:srgbClr val="FFFF00"/>
                </a:solidFill>
              </a:rPr>
              <a:t>force noise</a:t>
            </a:r>
            <a:r>
              <a:rPr lang="en-US" altLang="it-IT" sz="2400" dirty="0">
                <a:solidFill>
                  <a:srgbClr val="FFFF00"/>
                </a:solidFill>
              </a:rPr>
              <a:t> </a:t>
            </a:r>
            <a:r>
              <a:rPr lang="en-US" altLang="it-IT" sz="2400" dirty="0">
                <a:solidFill>
                  <a:srgbClr val="FFFF00"/>
                </a:solidFill>
                <a:sym typeface="Symbol" pitchFamily="18" charset="2"/>
              </a:rPr>
              <a:t>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T/Q</a:t>
            </a:r>
            <a:r>
              <a:rPr lang="en-US" altLang="it-IT" sz="2400" dirty="0">
                <a:solidFill>
                  <a:srgbClr val="FFFF00"/>
                </a:solidFill>
              </a:rPr>
              <a:t> </a:t>
            </a:r>
            <a:r>
              <a:rPr lang="en-US" altLang="it-IT" sz="2400" dirty="0">
                <a:solidFill>
                  <a:srgbClr val="FFFF00"/>
                </a:solidFill>
                <a:sym typeface="Symbol" pitchFamily="18" charset="2"/>
              </a:rPr>
              <a:t> </a:t>
            </a:r>
            <a:r>
              <a:rPr lang="en-US" altLang="it-IT" sz="2400" b="1" dirty="0">
                <a:solidFill>
                  <a:srgbClr val="FFFF00"/>
                </a:solidFill>
                <a:sym typeface="Symbol" pitchFamily="18" charset="2"/>
              </a:rPr>
              <a:t>1 </a:t>
            </a:r>
            <a:r>
              <a:rPr lang="en-US" altLang="it-IT" sz="2400" b="1" dirty="0" err="1">
                <a:solidFill>
                  <a:srgbClr val="FFFF00"/>
                </a:solidFill>
                <a:sym typeface="Symbol" pitchFamily="18" charset="2"/>
              </a:rPr>
              <a:t>zN</a:t>
            </a:r>
            <a:r>
              <a:rPr lang="en-US" altLang="it-IT" sz="2400" b="1" dirty="0">
                <a:solidFill>
                  <a:srgbClr val="FFFF00"/>
                </a:solidFill>
                <a:sym typeface="Symbol" pitchFamily="18" charset="2"/>
              </a:rPr>
              <a:t>/</a:t>
            </a:r>
            <a:r>
              <a:rPr lang="en-US" altLang="it-IT" sz="2400" b="1" dirty="0" err="1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Ö</a:t>
            </a:r>
            <a:r>
              <a:rPr lang="en-US" altLang="it-IT" sz="2400" b="1" dirty="0" err="1">
                <a:solidFill>
                  <a:srgbClr val="FFFF00"/>
                </a:solidFill>
                <a:sym typeface="Symbol" pitchFamily="18" charset="2"/>
              </a:rPr>
              <a:t>Hz</a:t>
            </a:r>
            <a:r>
              <a:rPr lang="en-US" altLang="it-IT" sz="2400" b="1" dirty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(=10</a:t>
            </a:r>
            <a:r>
              <a:rPr lang="en-US" altLang="it-IT" sz="2400" baseline="30000" dirty="0">
                <a:solidFill>
                  <a:schemeClr val="bg1"/>
                </a:solidFill>
                <a:sym typeface="Symbol" pitchFamily="18" charset="2"/>
              </a:rPr>
              <a:t>-21</a:t>
            </a:r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 N/</a:t>
            </a:r>
            <a:r>
              <a:rPr lang="en-US" altLang="it-IT" sz="2400" dirty="0" err="1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Ö</a:t>
            </a:r>
            <a:r>
              <a:rPr lang="en-US" altLang="it-IT" sz="2400" dirty="0" err="1">
                <a:solidFill>
                  <a:schemeClr val="bg1"/>
                </a:solidFill>
                <a:sym typeface="Symbol" pitchFamily="18" charset="2"/>
              </a:rPr>
              <a:t>Hz</a:t>
            </a:r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 )</a:t>
            </a:r>
          </a:p>
          <a:p>
            <a:pPr algn="l"/>
            <a:r>
              <a:rPr lang="en-US" altLang="it-IT" sz="2400" dirty="0">
                <a:solidFill>
                  <a:srgbClr val="FFFF00"/>
                </a:solidFill>
                <a:sym typeface="Symbol" pitchFamily="18" charset="2"/>
              </a:rPr>
              <a:t>	</a:t>
            </a:r>
            <a: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  <a:t/>
            </a:r>
            <a:b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</a:br>
            <a: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  <a:t/>
            </a:r>
            <a:b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</a:br>
            <a: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  <a:t>	</a:t>
            </a:r>
            <a:r>
              <a:rPr lang="en-US" altLang="it-IT" sz="2400" b="1" dirty="0">
                <a:solidFill>
                  <a:srgbClr val="FFFF00"/>
                </a:solidFill>
                <a:sym typeface="Symbol" pitchFamily="18" charset="2"/>
              </a:rPr>
              <a:t>I</a:t>
            </a:r>
            <a:r>
              <a:rPr lang="en-US" altLang="it-IT" sz="2400" b="1" dirty="0" smtClean="0">
                <a:solidFill>
                  <a:srgbClr val="FFFF00"/>
                </a:solidFill>
                <a:sym typeface="Symbol" pitchFamily="18" charset="2"/>
              </a:rPr>
              <a:t>ndirect effects of collapse models</a:t>
            </a:r>
            <a: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(anomalous diffusion)</a:t>
            </a:r>
            <a:endParaRPr lang="en-US" altLang="it-IT" sz="2400" dirty="0">
              <a:solidFill>
                <a:schemeClr val="bg1"/>
              </a:solidFill>
              <a:sym typeface="Symbol" pitchFamily="18" charset="2"/>
            </a:endParaRPr>
          </a:p>
          <a:p>
            <a:pPr algn="l"/>
            <a:r>
              <a:rPr lang="en-US" altLang="it-IT" sz="2400" dirty="0">
                <a:solidFill>
                  <a:srgbClr val="FFFF00"/>
                </a:solidFill>
                <a:sym typeface="Symbol" pitchFamily="18" charset="2"/>
              </a:rPr>
              <a:t>	</a:t>
            </a:r>
            <a:endParaRPr lang="en-US" altLang="it-IT" sz="2400" dirty="0" smtClean="0">
              <a:solidFill>
                <a:srgbClr val="FFFF00"/>
              </a:solidFill>
              <a:sym typeface="Symbol" pitchFamily="18" charset="2"/>
            </a:endParaRPr>
          </a:p>
          <a:p>
            <a:pPr algn="l"/>
            <a:endParaRPr lang="en-US" altLang="it-IT" sz="2400" dirty="0">
              <a:solidFill>
                <a:srgbClr val="FFFFFF"/>
              </a:solidFill>
              <a:sym typeface="Symbol" pitchFamily="18" charset="2"/>
            </a:endParaRPr>
          </a:p>
          <a:p>
            <a:pPr algn="l"/>
            <a:r>
              <a:rPr lang="en-US" altLang="it-IT" sz="2400" dirty="0">
                <a:solidFill>
                  <a:srgbClr val="FFFF00"/>
                </a:solidFill>
                <a:sym typeface="Symbol" pitchFamily="18" charset="2"/>
              </a:rPr>
              <a:t>	</a:t>
            </a:r>
            <a: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  <a:t>E</a:t>
            </a:r>
            <a:r>
              <a:rPr lang="en-US" altLang="it-IT" sz="2400" b="1" dirty="0" smtClean="0">
                <a:solidFill>
                  <a:srgbClr val="FFFF00"/>
                </a:solidFill>
                <a:sym typeface="Symbol" pitchFamily="18" charset="2"/>
              </a:rPr>
              <a:t>xotic </a:t>
            </a:r>
            <a:r>
              <a:rPr lang="en-US" altLang="it-IT" sz="2400" b="1" dirty="0">
                <a:solidFill>
                  <a:srgbClr val="FFFF00"/>
                </a:solidFill>
                <a:sym typeface="Symbol" pitchFamily="18" charset="2"/>
              </a:rPr>
              <a:t>forces at </a:t>
            </a:r>
            <a:r>
              <a:rPr lang="en-US" altLang="it-IT" sz="2400" b="1" dirty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altLang="it-IT" sz="2400" b="1" dirty="0">
                <a:solidFill>
                  <a:srgbClr val="FFFF00"/>
                </a:solidFill>
                <a:sym typeface="Symbol" pitchFamily="18" charset="2"/>
              </a:rPr>
              <a:t>m scale</a:t>
            </a:r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:</a:t>
            </a:r>
          </a:p>
          <a:p>
            <a:pPr algn="l"/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		</a:t>
            </a:r>
            <a:r>
              <a:rPr lang="en-US" altLang="it-IT" sz="2400" dirty="0" err="1">
                <a:solidFill>
                  <a:schemeClr val="bg1"/>
                </a:solidFill>
                <a:sym typeface="Symbol" pitchFamily="18" charset="2"/>
              </a:rPr>
              <a:t>nonnewtonian</a:t>
            </a:r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 gravity</a:t>
            </a:r>
          </a:p>
          <a:p>
            <a:pPr algn="l"/>
            <a:r>
              <a:rPr lang="en-US" altLang="it-IT" sz="2400" dirty="0">
                <a:solidFill>
                  <a:schemeClr val="bg1"/>
                </a:solidFill>
                <a:sym typeface="Symbol" pitchFamily="18" charset="2"/>
              </a:rPr>
              <a:t>		spin-gravity</a:t>
            </a:r>
          </a:p>
          <a:p>
            <a:pPr algn="l"/>
            <a:endParaRPr lang="en-US" altLang="it-IT" sz="2400" dirty="0">
              <a:solidFill>
                <a:schemeClr val="bg1"/>
              </a:solidFill>
              <a:sym typeface="Symbol" pitchFamily="18" charset="2"/>
            </a:endParaRPr>
          </a:p>
          <a:p>
            <a:pPr algn="l"/>
            <a:endParaRPr lang="en-US" altLang="it-IT" sz="2400" dirty="0">
              <a:solidFill>
                <a:schemeClr val="bg1"/>
              </a:solidFill>
              <a:sym typeface="Symbol" pitchFamily="18" charset="2"/>
            </a:endParaRPr>
          </a:p>
          <a:p>
            <a:pPr algn="l"/>
            <a:endParaRPr lang="it-IT" altLang="it-IT" sz="26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5300" y="0"/>
            <a:ext cx="8915400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it-IT" sz="4000" kern="0" dirty="0" err="1" smtClean="0"/>
              <a:t>Decoherence</a:t>
            </a:r>
            <a:r>
              <a:rPr lang="en-US" altLang="it-IT" sz="4000" kern="0" dirty="0" smtClean="0"/>
              <a:t> as sensor of classically undetectable dark matter?</a:t>
            </a:r>
          </a:p>
          <a:p>
            <a:pPr>
              <a:defRPr/>
            </a:pPr>
            <a:endParaRPr lang="it-IT" altLang="it-IT" sz="4000" kern="0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52600"/>
            <a:ext cx="4291012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asellaDiTesto 2"/>
          <p:cNvSpPr txBox="1">
            <a:spLocks noChangeArrowheads="1"/>
          </p:cNvSpPr>
          <p:nvPr/>
        </p:nvSpPr>
        <p:spPr bwMode="auto">
          <a:xfrm>
            <a:off x="-244475" y="1447800"/>
            <a:ext cx="56467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C. Jess Riedel, Phys. Rev. D </a:t>
            </a:r>
            <a:r>
              <a:rPr lang="it-IT" altLang="it-IT" sz="1600" b="1" dirty="0">
                <a:solidFill>
                  <a:schemeClr val="bg1"/>
                </a:solidFill>
              </a:rPr>
              <a:t>88</a:t>
            </a:r>
            <a:r>
              <a:rPr lang="it-IT" altLang="it-IT" sz="1600" dirty="0">
                <a:solidFill>
                  <a:schemeClr val="bg1"/>
                </a:solidFill>
              </a:rPr>
              <a:t>, 116005 (2013)</a:t>
            </a:r>
          </a:p>
          <a:p>
            <a:endParaRPr lang="it-IT" alt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05400" y="1641002"/>
            <a:ext cx="4876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</a:rPr>
              <a:t>Hypothetical Dark Matter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with: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Mass &lt; 1 MeV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285750" indent="-285750" algn="l">
              <a:buFontTx/>
              <a:buChar char="-"/>
              <a:defRPr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spinless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only elastic scattering with ordinary matter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285750" indent="-285750" algn="l">
              <a:buFontTx/>
              <a:buChar char="-"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rgbClr val="FFFF00"/>
                </a:solidFill>
                <a:latin typeface="Arial" charset="0"/>
              </a:rPr>
              <a:t>CLASSICALLY UNDETECTABLE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7086600" y="2934021"/>
            <a:ext cx="304800" cy="674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60406" y="4711430"/>
            <a:ext cx="78236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However, 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DM would still cause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decoherence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of a massive superposition !</a:t>
            </a:r>
          </a:p>
          <a:p>
            <a:pPr algn="l"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istinguishable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by other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effects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through DM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modulation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1312" y="6009487"/>
            <a:ext cx="9253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u="sng" dirty="0" smtClean="0">
                <a:solidFill>
                  <a:schemeClr val="bg1"/>
                </a:solidFill>
                <a:latin typeface="Arial" charset="0"/>
              </a:rPr>
              <a:t>Is </a:t>
            </a:r>
            <a:r>
              <a:rPr lang="en-US" u="sng" dirty="0">
                <a:solidFill>
                  <a:schemeClr val="bg1"/>
                </a:solidFill>
                <a:latin typeface="Arial" charset="0"/>
              </a:rPr>
              <a:t>such candidate </a:t>
            </a:r>
            <a:r>
              <a:rPr lang="en-US" u="sng" dirty="0">
                <a:solidFill>
                  <a:srgbClr val="FFFF00"/>
                </a:solidFill>
                <a:latin typeface="Arial" charset="0"/>
              </a:rPr>
              <a:t>compatible with cosmology/particle physics ?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 May 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be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( J. Bateman et al, Scientific Reports 2015 )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351" y="-14591"/>
            <a:ext cx="8915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8621" y="1246098"/>
            <a:ext cx="9240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MAGNETICALLY LEVITATED MICROPARTICLES </a:t>
            </a:r>
            <a:r>
              <a:rPr lang="en-US" sz="2400" dirty="0" smtClean="0">
                <a:solidFill>
                  <a:schemeClr val="bg1"/>
                </a:solidFill>
              </a:rPr>
              <a:t>are in principle </a:t>
            </a:r>
            <a:r>
              <a:rPr lang="en-US" sz="2400" dirty="0" smtClean="0">
                <a:solidFill>
                  <a:srgbClr val="FFFF00"/>
                </a:solidFill>
              </a:rPr>
              <a:t>a </a:t>
            </a:r>
            <a:r>
              <a:rPr lang="en-US" sz="2400" u="sng" dirty="0" smtClean="0">
                <a:solidFill>
                  <a:srgbClr val="FFFF00"/>
                </a:solidFill>
              </a:rPr>
              <a:t>nearly ideal system</a:t>
            </a:r>
            <a:r>
              <a:rPr lang="en-US" sz="2400" dirty="0" smtClean="0">
                <a:solidFill>
                  <a:schemeClr val="bg1"/>
                </a:solidFill>
              </a:rPr>
              <a:t> to probe macro-limits of Quantum Mechanics, </a:t>
            </a:r>
            <a:r>
              <a:rPr lang="en-US" sz="2400" dirty="0" err="1" smtClean="0">
                <a:solidFill>
                  <a:schemeClr val="bg1"/>
                </a:solidFill>
              </a:rPr>
              <a:t>ie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</a:rPr>
              <a:t>Decoherence</a:t>
            </a:r>
            <a:r>
              <a:rPr lang="en-US" sz="2400" u="sng" dirty="0" smtClean="0">
                <a:solidFill>
                  <a:schemeClr val="bg1"/>
                </a:solidFill>
              </a:rPr>
              <a:t> vs Collapse Models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FIELD IS ESSENTIALLY UNEXPLORED </a:t>
            </a:r>
            <a:r>
              <a:rPr lang="en-US" sz="2400" dirty="0" smtClean="0">
                <a:solidFill>
                  <a:schemeClr val="bg1"/>
                </a:solidFill>
              </a:rPr>
              <a:t>(at micro-scale).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Unique experimental opportunity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TIMELINESS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Simple “explorative” levitation schemes are not very demanding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Symmetric Tunable trap requires more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EXTRA-APPLICATIONS </a:t>
            </a:r>
            <a:r>
              <a:rPr lang="en-US" sz="2400" dirty="0" smtClean="0">
                <a:solidFill>
                  <a:schemeClr val="bg1"/>
                </a:solidFill>
              </a:rPr>
              <a:t>of INFN interest can devised (force sensing, </a:t>
            </a:r>
            <a:r>
              <a:rPr lang="en-US" sz="2400" dirty="0" smtClean="0">
                <a:solidFill>
                  <a:srgbClr val="FFFF00"/>
                </a:solidFill>
              </a:rPr>
              <a:t>UNCONVENTIONAL DARK MATTER DETECTION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362200"/>
            <a:ext cx="8915400" cy="1143000"/>
          </a:xfrm>
        </p:spPr>
        <p:txBody>
          <a:bodyPr/>
          <a:lstStyle/>
          <a:p>
            <a:r>
              <a:rPr lang="en-US" altLang="it-IT" smtClean="0">
                <a:solidFill>
                  <a:srgbClr val="333333"/>
                </a:solidFill>
              </a:rPr>
              <a:t>Extra-Slides</a:t>
            </a:r>
            <a:endParaRPr lang="it-IT" altLang="it-IT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343589"/>
              </p:ext>
            </p:extLst>
          </p:nvPr>
        </p:nvGraphicFramePr>
        <p:xfrm>
          <a:off x="786920" y="1247995"/>
          <a:ext cx="7899880" cy="553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Graph" r:id="rId3" imgW="4191840" imgH="2937600" progId="Origin50.Graph">
                  <p:embed/>
                </p:oleObj>
              </mc:Choice>
              <mc:Fallback>
                <p:oleObj name="Graph" r:id="rId3" imgW="4191840" imgH="2937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920" y="1247995"/>
                        <a:ext cx="7899880" cy="55338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077"/>
            <a:ext cx="9601200" cy="1143000"/>
          </a:xfrm>
        </p:spPr>
        <p:txBody>
          <a:bodyPr/>
          <a:lstStyle/>
          <a:p>
            <a:pPr algn="l"/>
            <a:r>
              <a:rPr lang="en-US" sz="2800" b="1" dirty="0" smtClean="0"/>
              <a:t>DUE TO LOW DECOHERENCE, LARGE AND MASSIVE DELOCALIZATIONS BECOME POSSIBLE !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2202817" y="1324195"/>
            <a:ext cx="532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Example: </a:t>
            </a:r>
            <a:r>
              <a:rPr lang="en-US" sz="2400" b="1" dirty="0" smtClean="0"/>
              <a:t>diameter=1 </a:t>
            </a:r>
            <a:r>
              <a:rPr lang="en-US" sz="2400" b="1" dirty="0" smtClean="0">
                <a:latin typeface="Symbol" panose="05050102010706020507" pitchFamily="18" charset="2"/>
              </a:rPr>
              <a:t>m</a:t>
            </a:r>
            <a:r>
              <a:rPr lang="en-US" sz="2400" b="1" dirty="0" smtClean="0"/>
              <a:t>m</a:t>
            </a:r>
            <a:r>
              <a:rPr lang="en-US" sz="2400" b="1" dirty="0"/>
              <a:t>, </a:t>
            </a:r>
            <a:r>
              <a:rPr lang="en-US" sz="2400" b="1" dirty="0" err="1" smtClean="0">
                <a:latin typeface="Symbol" panose="05050102010706020507" pitchFamily="18" charset="2"/>
              </a:rPr>
              <a:t>D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=1 </a:t>
            </a:r>
            <a:r>
              <a:rPr lang="en-US" sz="2400" b="1" dirty="0" smtClean="0">
                <a:latin typeface="Symbol" panose="05050102010706020507" pitchFamily="18" charset="2"/>
              </a:rPr>
              <a:t>m</a:t>
            </a:r>
            <a:r>
              <a:rPr lang="en-US" sz="2400" b="1" dirty="0" smtClean="0"/>
              <a:t>m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033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74638"/>
            <a:ext cx="9410700" cy="487362"/>
          </a:xfrm>
        </p:spPr>
        <p:txBody>
          <a:bodyPr/>
          <a:lstStyle/>
          <a:p>
            <a:r>
              <a:rPr lang="en-US" altLang="it-IT" sz="3400" dirty="0" smtClean="0"/>
              <a:t>Possible sources of dissipation / </a:t>
            </a:r>
            <a:r>
              <a:rPr lang="en-US" altLang="it-IT" sz="3400" dirty="0" err="1" smtClean="0"/>
              <a:t>decoherence</a:t>
            </a:r>
            <a:endParaRPr lang="it-IT" altLang="it-IT" sz="34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914400"/>
            <a:ext cx="8915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it-IT" sz="1800" dirty="0" smtClean="0">
              <a:solidFill>
                <a:srgbClr val="FFFF00"/>
              </a:solidFill>
            </a:endParaRPr>
          </a:p>
          <a:p>
            <a:r>
              <a:rPr lang="en-US" altLang="it-IT" sz="1800" dirty="0" smtClean="0">
                <a:solidFill>
                  <a:srgbClr val="FFFF00"/>
                </a:solidFill>
              </a:rPr>
              <a:t>Intrinsic losses in superconductor </a:t>
            </a:r>
            <a:r>
              <a:rPr lang="en-US" altLang="it-IT" sz="1800" dirty="0" smtClean="0">
                <a:solidFill>
                  <a:schemeClr val="bg1"/>
                </a:solidFill>
              </a:rPr>
              <a:t>(quasiparticles and residual surface loss)</a:t>
            </a:r>
          </a:p>
          <a:p>
            <a:pPr>
              <a:buFontTx/>
              <a:buNone/>
            </a:pPr>
            <a:r>
              <a:rPr lang="en-US" altLang="it-IT" sz="1800" dirty="0" smtClean="0">
                <a:solidFill>
                  <a:srgbClr val="FFFF00"/>
                </a:solidFill>
              </a:rPr>
              <a:t>	</a:t>
            </a:r>
            <a:r>
              <a:rPr lang="en-US" altLang="it-IT" sz="1800" dirty="0" smtClean="0">
                <a:solidFill>
                  <a:schemeClr val="bg1"/>
                </a:solidFill>
              </a:rPr>
              <a:t>Negligible if T&lt;&lt;T</a:t>
            </a:r>
            <a:r>
              <a:rPr lang="en-US" altLang="it-IT" sz="1800" baseline="-25000" dirty="0" smtClean="0">
                <a:solidFill>
                  <a:schemeClr val="bg1"/>
                </a:solidFill>
              </a:rPr>
              <a:t>c  </a:t>
            </a:r>
            <a:r>
              <a:rPr lang="en-US" altLang="it-IT" sz="1800" dirty="0" smtClean="0">
                <a:solidFill>
                  <a:schemeClr val="bg1"/>
                </a:solidFill>
              </a:rPr>
              <a:t>and  f&lt;&lt;</a:t>
            </a:r>
            <a:r>
              <a:rPr lang="en-US" altLang="it-IT" sz="1800" dirty="0" err="1" smtClean="0">
                <a:solidFill>
                  <a:schemeClr val="bg1"/>
                </a:solidFill>
              </a:rPr>
              <a:t>f</a:t>
            </a:r>
            <a:r>
              <a:rPr lang="en-US" altLang="it-IT" sz="1800" baseline="-25000" dirty="0" err="1" smtClean="0">
                <a:solidFill>
                  <a:schemeClr val="bg1"/>
                </a:solidFill>
              </a:rPr>
              <a:t>gap</a:t>
            </a:r>
            <a:endParaRPr lang="en-US" altLang="it-IT" sz="1800" baseline="-250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it-IT" sz="1800" baseline="-25000" dirty="0" smtClean="0">
              <a:solidFill>
                <a:schemeClr val="bg1"/>
              </a:solidFill>
            </a:endParaRPr>
          </a:p>
          <a:p>
            <a:r>
              <a:rPr lang="en-US" altLang="it-IT" sz="1800" dirty="0" smtClean="0">
                <a:solidFill>
                  <a:srgbClr val="FFFF00"/>
                </a:solidFill>
              </a:rPr>
              <a:t>Vortices in superconductor</a:t>
            </a:r>
            <a:br>
              <a:rPr lang="en-US" altLang="it-IT" sz="1800" dirty="0" smtClean="0">
                <a:solidFill>
                  <a:srgbClr val="FFFF00"/>
                </a:solidFill>
              </a:rPr>
            </a:br>
            <a:r>
              <a:rPr lang="en-US" altLang="it-IT" sz="1800" dirty="0" smtClean="0">
                <a:solidFill>
                  <a:schemeClr val="bg1"/>
                </a:solidFill>
              </a:rPr>
              <a:t>Absent in Type I superconductor (unlikely even in Type II microspheres)</a:t>
            </a:r>
          </a:p>
          <a:p>
            <a:endParaRPr lang="en-US" altLang="it-IT" sz="1800" dirty="0" smtClean="0">
              <a:solidFill>
                <a:schemeClr val="bg1"/>
              </a:solidFill>
            </a:endParaRPr>
          </a:p>
          <a:p>
            <a:r>
              <a:rPr lang="en-US" altLang="it-IT" sz="1800" dirty="0" smtClean="0">
                <a:solidFill>
                  <a:srgbClr val="FFFF00"/>
                </a:solidFill>
              </a:rPr>
              <a:t>Ferromagnetic losses </a:t>
            </a:r>
            <a:r>
              <a:rPr lang="en-US" altLang="it-IT" sz="1800" dirty="0" smtClean="0">
                <a:solidFill>
                  <a:schemeClr val="bg1"/>
                </a:solidFill>
              </a:rPr>
              <a:t>(</a:t>
            </a:r>
            <a:r>
              <a:rPr lang="en-US" altLang="it-IT" sz="1800" dirty="0" err="1" smtClean="0">
                <a:solidFill>
                  <a:schemeClr val="bg1"/>
                </a:solidFill>
              </a:rPr>
              <a:t>ferromagnet</a:t>
            </a:r>
            <a:r>
              <a:rPr lang="en-US" altLang="it-IT" sz="1800" dirty="0" smtClean="0">
                <a:solidFill>
                  <a:schemeClr val="bg1"/>
                </a:solidFill>
              </a:rPr>
              <a:t> scheme only)</a:t>
            </a:r>
          </a:p>
          <a:p>
            <a:pPr>
              <a:buFontTx/>
              <a:buNone/>
            </a:pPr>
            <a:r>
              <a:rPr lang="en-US" altLang="it-IT" sz="1800" dirty="0" smtClean="0">
                <a:solidFill>
                  <a:schemeClr val="bg1"/>
                </a:solidFill>
              </a:rPr>
              <a:t>	Negligible provided that the </a:t>
            </a:r>
            <a:r>
              <a:rPr lang="en-US" altLang="it-IT" sz="1800" dirty="0" err="1" smtClean="0">
                <a:solidFill>
                  <a:schemeClr val="bg1"/>
                </a:solidFill>
              </a:rPr>
              <a:t>ferromagnet</a:t>
            </a:r>
            <a:r>
              <a:rPr lang="en-US" altLang="it-IT" sz="1800" dirty="0" smtClean="0">
                <a:solidFill>
                  <a:schemeClr val="bg1"/>
                </a:solidFill>
              </a:rPr>
              <a:t> particle behaves as </a:t>
            </a:r>
            <a:r>
              <a:rPr lang="en-US" altLang="it-IT" sz="1800" dirty="0" smtClean="0">
                <a:solidFill>
                  <a:srgbClr val="FFFF00"/>
                </a:solidFill>
              </a:rPr>
              <a:t>single domain.</a:t>
            </a:r>
          </a:p>
          <a:p>
            <a:pPr>
              <a:buFontTx/>
              <a:buNone/>
            </a:pPr>
            <a:endParaRPr lang="en-US" altLang="it-IT" sz="1800" dirty="0" smtClean="0">
              <a:solidFill>
                <a:srgbClr val="FFFF00"/>
              </a:solidFill>
            </a:endParaRPr>
          </a:p>
          <a:p>
            <a:r>
              <a:rPr lang="en-US" altLang="it-IT" sz="1800" dirty="0" smtClean="0">
                <a:solidFill>
                  <a:srgbClr val="FFFF00"/>
                </a:solidFill>
              </a:rPr>
              <a:t>Eddy currents in </a:t>
            </a:r>
            <a:r>
              <a:rPr lang="en-US" altLang="it-IT" sz="1800" dirty="0" err="1" smtClean="0">
                <a:solidFill>
                  <a:srgbClr val="FFFF00"/>
                </a:solidFill>
              </a:rPr>
              <a:t>ferromagnet</a:t>
            </a:r>
            <a:r>
              <a:rPr lang="en-US" altLang="it-IT" sz="1800" dirty="0" smtClean="0">
                <a:solidFill>
                  <a:srgbClr val="FFFF00"/>
                </a:solidFill>
              </a:rPr>
              <a:t> </a:t>
            </a:r>
            <a:r>
              <a:rPr lang="en-US" altLang="it-IT" sz="1800" dirty="0" smtClean="0">
                <a:solidFill>
                  <a:schemeClr val="bg1"/>
                </a:solidFill>
              </a:rPr>
              <a:t>(</a:t>
            </a:r>
            <a:r>
              <a:rPr lang="en-US" altLang="it-IT" sz="1800" dirty="0" err="1" smtClean="0">
                <a:solidFill>
                  <a:schemeClr val="bg1"/>
                </a:solidFill>
              </a:rPr>
              <a:t>ferromagnet</a:t>
            </a:r>
            <a:r>
              <a:rPr lang="en-US" altLang="it-IT" sz="1800" dirty="0" smtClean="0">
                <a:solidFill>
                  <a:schemeClr val="bg1"/>
                </a:solidFill>
              </a:rPr>
              <a:t> scheme only)</a:t>
            </a:r>
            <a:br>
              <a:rPr lang="en-US" altLang="it-IT" sz="1800" dirty="0" smtClean="0">
                <a:solidFill>
                  <a:schemeClr val="bg1"/>
                </a:solidFill>
              </a:rPr>
            </a:br>
            <a:r>
              <a:rPr lang="en-US" altLang="it-IT" sz="1800" dirty="0" smtClean="0">
                <a:solidFill>
                  <a:schemeClr val="bg1"/>
                </a:solidFill>
              </a:rPr>
              <a:t>Negligible down to Q=10</a:t>
            </a:r>
            <a:r>
              <a:rPr lang="en-US" altLang="it-IT" sz="1800" baseline="30000" dirty="0" smtClean="0">
                <a:solidFill>
                  <a:schemeClr val="bg1"/>
                </a:solidFill>
              </a:rPr>
              <a:t>12  </a:t>
            </a:r>
            <a:r>
              <a:rPr lang="en-US" altLang="it-IT" sz="1800" dirty="0" smtClean="0">
                <a:solidFill>
                  <a:schemeClr val="bg1"/>
                </a:solidFill>
              </a:rPr>
              <a:t>level.</a:t>
            </a:r>
          </a:p>
          <a:p>
            <a:pPr>
              <a:buFontTx/>
              <a:buNone/>
            </a:pPr>
            <a:r>
              <a:rPr lang="en-US" altLang="it-IT" sz="1800" dirty="0" smtClean="0">
                <a:solidFill>
                  <a:schemeClr val="bg1"/>
                </a:solidFill>
              </a:rPr>
              <a:t>	Absent if a insulating </a:t>
            </a:r>
            <a:r>
              <a:rPr lang="en-US" altLang="it-IT" sz="1800" dirty="0" err="1" smtClean="0">
                <a:solidFill>
                  <a:schemeClr val="bg1"/>
                </a:solidFill>
              </a:rPr>
              <a:t>ferromagnet</a:t>
            </a:r>
            <a:r>
              <a:rPr lang="en-US" altLang="it-IT" sz="1800" dirty="0" smtClean="0">
                <a:solidFill>
                  <a:schemeClr val="bg1"/>
                </a:solidFill>
              </a:rPr>
              <a:t> is used</a:t>
            </a:r>
          </a:p>
          <a:p>
            <a:pPr>
              <a:buFontTx/>
              <a:buNone/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r>
              <a:rPr lang="en-US" altLang="it-IT" sz="1800" dirty="0" smtClean="0">
                <a:solidFill>
                  <a:srgbClr val="FFFF00"/>
                </a:solidFill>
              </a:rPr>
              <a:t>Magnetic coupling</a:t>
            </a:r>
            <a:r>
              <a:rPr lang="en-US" altLang="it-IT" sz="1800" dirty="0" smtClean="0">
                <a:solidFill>
                  <a:schemeClr val="bg1"/>
                </a:solidFill>
              </a:rPr>
              <a:t> to the nearby substrate (</a:t>
            </a:r>
            <a:r>
              <a:rPr lang="en-US" altLang="it-IT" sz="1800" dirty="0" smtClean="0">
                <a:solidFill>
                  <a:srgbClr val="FFFF00"/>
                </a:solidFill>
              </a:rPr>
              <a:t>paramagnetic spins</a:t>
            </a:r>
            <a:r>
              <a:rPr lang="en-US" altLang="it-IT" sz="1800" dirty="0" smtClean="0">
                <a:solidFill>
                  <a:schemeClr val="bg1"/>
                </a:solidFill>
              </a:rPr>
              <a:t> or others)</a:t>
            </a:r>
          </a:p>
          <a:p>
            <a:pPr>
              <a:buFontTx/>
              <a:buNone/>
            </a:pPr>
            <a:r>
              <a:rPr lang="en-US" altLang="it-IT" sz="1800" dirty="0" smtClean="0">
                <a:solidFill>
                  <a:schemeClr val="bg1"/>
                </a:solidFill>
              </a:rPr>
              <a:t> 	Can be suppressed by playing with distance from substrate</a:t>
            </a:r>
          </a:p>
          <a:p>
            <a:pPr>
              <a:buFontTx/>
              <a:buNone/>
            </a:pPr>
            <a:endParaRPr lang="en-US" altLang="it-IT" sz="1800" dirty="0">
              <a:solidFill>
                <a:schemeClr val="bg1"/>
              </a:solidFill>
            </a:endParaRPr>
          </a:p>
          <a:p>
            <a:r>
              <a:rPr lang="en-US" altLang="it-IT" sz="1800" dirty="0" smtClean="0">
                <a:solidFill>
                  <a:srgbClr val="FFFF00"/>
                </a:solidFill>
              </a:rPr>
              <a:t>Coupling to readout losses</a:t>
            </a:r>
            <a:r>
              <a:rPr lang="en-US" altLang="it-IT" sz="1800" dirty="0" smtClean="0">
                <a:solidFill>
                  <a:schemeClr val="bg1"/>
                </a:solidFill>
              </a:rPr>
              <a:t>? Use non-dissipative SQUIDs</a:t>
            </a:r>
          </a:p>
          <a:p>
            <a:pPr>
              <a:buFontTx/>
              <a:buNone/>
            </a:pPr>
            <a:endParaRPr lang="it-IT" altLang="it-IT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r>
              <a:rPr lang="en-US" altLang="it-IT" sz="3400" smtClean="0"/>
              <a:t>Other technical sources of decoherence</a:t>
            </a:r>
            <a:endParaRPr lang="it-IT" altLang="it-IT" sz="3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990600"/>
            <a:ext cx="8915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it-IT" sz="1800" dirty="0" smtClean="0">
                <a:solidFill>
                  <a:srgbClr val="FFFF00"/>
                </a:solidFill>
              </a:rPr>
              <a:t>Trap frequency fluctuations</a:t>
            </a:r>
            <a:r>
              <a:rPr lang="en-US" altLang="it-IT" sz="1800" dirty="0" smtClean="0">
                <a:solidFill>
                  <a:schemeClr val="bg1"/>
                </a:solidFill>
              </a:rPr>
              <a:t>, due to coil current fluctuations or vibrations</a:t>
            </a:r>
          </a:p>
          <a:p>
            <a:pPr>
              <a:lnSpc>
                <a:spcPct val="90000"/>
              </a:lnSpc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Symbol" pitchFamily="18" charset="2"/>
              <a:buChar char="G"/>
            </a:pPr>
            <a:r>
              <a:rPr lang="en-US" altLang="it-IT" b="1" i="1" dirty="0" smtClean="0">
                <a:solidFill>
                  <a:srgbClr val="FFFF00"/>
                </a:solidFill>
                <a:sym typeface="Symbol" pitchFamily="18" charset="2"/>
              </a:rPr>
              <a:t> </a:t>
            </a:r>
            <a:r>
              <a:rPr lang="en-US" altLang="it-IT" b="1" i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en-US" altLang="it-IT" b="1" baseline="-25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it-IT" b="1" baseline="30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2 </a:t>
            </a:r>
            <a:r>
              <a:rPr lang="en-US" altLang="it-IT" b="1" i="1" dirty="0" err="1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it-IT" b="1" i="1" baseline="-25000" dirty="0" err="1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en-US" altLang="it-IT" b="1" i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it-IT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(2</a:t>
            </a:r>
            <a:r>
              <a:rPr lang="en-US" altLang="it-IT" b="1" i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en-US" altLang="it-IT" b="1" baseline="-25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it-IT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  <a:buFont typeface="Symbol" pitchFamily="18" charset="2"/>
              <a:buNone/>
            </a:pPr>
            <a:endParaRPr lang="en-US" altLang="it-IT" sz="1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it-IT" sz="1800" dirty="0" smtClean="0">
                <a:solidFill>
                  <a:srgbClr val="FFFF00"/>
                </a:solidFill>
              </a:rPr>
              <a:t>Trap center fluctuations</a:t>
            </a:r>
            <a:r>
              <a:rPr lang="en-US" altLang="it-IT" sz="1800" dirty="0" smtClean="0">
                <a:solidFill>
                  <a:schemeClr val="bg1"/>
                </a:solidFill>
              </a:rPr>
              <a:t>, due to vibrational noise</a:t>
            </a:r>
          </a:p>
          <a:p>
            <a:pPr>
              <a:lnSpc>
                <a:spcPct val="90000"/>
              </a:lnSpc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Symbol" pitchFamily="18" charset="2"/>
              <a:buChar char="G"/>
            </a:pPr>
            <a:r>
              <a:rPr lang="en-US" altLang="it-IT" b="1" i="1" dirty="0" smtClean="0">
                <a:solidFill>
                  <a:srgbClr val="FFFF00"/>
                </a:solidFill>
                <a:sym typeface="Symbol" pitchFamily="18" charset="2"/>
              </a:rPr>
              <a:t> </a:t>
            </a:r>
            <a:r>
              <a:rPr lang="en-US" altLang="it-IT" b="1" i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en-US" altLang="it-IT" b="1" baseline="-25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it-IT" b="1" baseline="30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2 </a:t>
            </a:r>
            <a:r>
              <a:rPr lang="en-US" altLang="it-IT" b="1" i="1" dirty="0" err="1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it-IT" b="1" i="1" baseline="-2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it-IT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it-IT" b="1" i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en-US" altLang="it-IT" b="1" baseline="-25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it-IT" b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) / </a:t>
            </a:r>
            <a:r>
              <a:rPr lang="en-US" altLang="it-IT" b="1" i="1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it-IT" b="1" baseline="30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it-IT" b="1" baseline="-25000" dirty="0" smtClean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zp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it-IT" sz="16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it-IT" sz="1600" dirty="0" smtClean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sz="1800" dirty="0" smtClean="0">
                <a:solidFill>
                  <a:schemeClr val="bg1"/>
                </a:solidFill>
              </a:rPr>
              <a:t>Solutions: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it-IT" sz="1800" u="sng" dirty="0" smtClean="0">
                <a:solidFill>
                  <a:schemeClr val="bg1"/>
                </a:solidFill>
              </a:rPr>
              <a:t>Persistent current</a:t>
            </a:r>
            <a:r>
              <a:rPr lang="en-US" altLang="it-IT" sz="1800" dirty="0" smtClean="0">
                <a:solidFill>
                  <a:schemeClr val="bg1"/>
                </a:solidFill>
              </a:rPr>
              <a:t> in superconducting coils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altLang="it-IT" sz="1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it-IT" sz="1800" dirty="0" smtClean="0">
                <a:solidFill>
                  <a:schemeClr val="bg1"/>
                </a:solidFill>
              </a:rPr>
              <a:t>Strong </a:t>
            </a:r>
            <a:r>
              <a:rPr lang="en-US" altLang="it-IT" sz="1800" u="sng" dirty="0" smtClean="0">
                <a:solidFill>
                  <a:schemeClr val="bg1"/>
                </a:solidFill>
              </a:rPr>
              <a:t>passive vibrational attenuation</a:t>
            </a:r>
            <a:r>
              <a:rPr lang="en-US" altLang="it-IT" sz="1800" dirty="0" smtClean="0">
                <a:solidFill>
                  <a:schemeClr val="bg1"/>
                </a:solidFill>
              </a:rPr>
              <a:t> (&lt; 10</a:t>
            </a:r>
            <a:r>
              <a:rPr lang="en-US" altLang="it-IT" sz="1800" baseline="30000" dirty="0" smtClean="0">
                <a:solidFill>
                  <a:schemeClr val="bg1"/>
                </a:solidFill>
              </a:rPr>
              <a:t>-20</a:t>
            </a:r>
            <a:r>
              <a:rPr lang="en-US" altLang="it-IT" sz="1800" dirty="0" smtClean="0">
                <a:solidFill>
                  <a:schemeClr val="bg1"/>
                </a:solidFill>
              </a:rPr>
              <a:t> m achieved at f&gt;1kHz in gravitational wave detectors)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915400" cy="944563"/>
          </a:xfrm>
        </p:spPr>
        <p:txBody>
          <a:bodyPr/>
          <a:lstStyle/>
          <a:p>
            <a:r>
              <a:rPr lang="en-US" altLang="it-IT" dirty="0" err="1" smtClean="0"/>
              <a:t>Thermalization</a:t>
            </a:r>
            <a:r>
              <a:rPr lang="en-US" altLang="it-IT" dirty="0" smtClean="0"/>
              <a:t> under continuous measurement</a:t>
            </a:r>
            <a:endParaRPr lang="it-IT" altLang="it-IT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915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 sz="2200" dirty="0" smtClean="0">
                <a:solidFill>
                  <a:srgbClr val="FFFF00"/>
                </a:solidFill>
              </a:rPr>
              <a:t>Power dissipation </a:t>
            </a:r>
            <a:r>
              <a:rPr lang="en-US" altLang="it-IT" sz="2200" dirty="0" smtClean="0">
                <a:solidFill>
                  <a:srgbClr val="FFFF00"/>
                </a:solidFill>
                <a:sym typeface="Symbol" pitchFamily="18" charset="2"/>
              </a:rPr>
              <a:t> </a:t>
            </a:r>
            <a:r>
              <a:rPr lang="en-US" altLang="it-IT" sz="2200" dirty="0" err="1" smtClean="0">
                <a:solidFill>
                  <a:srgbClr val="FFFF00"/>
                </a:solidFill>
                <a:sym typeface="Symbol" pitchFamily="18" charset="2"/>
              </a:rPr>
              <a:t>aW</a:t>
            </a:r>
            <a:r>
              <a:rPr lang="en-US" altLang="it-IT" sz="2200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altLang="it-IT" sz="2200" dirty="0" smtClean="0">
                <a:solidFill>
                  <a:schemeClr val="bg1"/>
                </a:solidFill>
              </a:rPr>
              <a:t>in the superconducting particle (residual surface resistivity) due to continuous measurement using microwaves (or SQUIDs).</a:t>
            </a:r>
          </a:p>
          <a:p>
            <a:endParaRPr lang="en-US" altLang="it-IT" sz="2200" dirty="0" smtClean="0">
              <a:solidFill>
                <a:schemeClr val="bg1"/>
              </a:solidFill>
            </a:endParaRPr>
          </a:p>
          <a:p>
            <a:r>
              <a:rPr lang="en-US" altLang="it-IT" sz="2200" dirty="0" smtClean="0">
                <a:solidFill>
                  <a:schemeClr val="bg1"/>
                </a:solidFill>
              </a:rPr>
              <a:t>To maintain particle overheating  T&lt; 100 </a:t>
            </a:r>
            <a:r>
              <a:rPr lang="en-US" altLang="it-IT" sz="2200" dirty="0" err="1" smtClean="0">
                <a:solidFill>
                  <a:schemeClr val="bg1"/>
                </a:solidFill>
              </a:rPr>
              <a:t>mK</a:t>
            </a:r>
            <a:r>
              <a:rPr lang="en-US" altLang="it-IT" sz="2200" dirty="0" smtClean="0">
                <a:solidFill>
                  <a:schemeClr val="bg1"/>
                </a:solidFill>
              </a:rPr>
              <a:t>, </a:t>
            </a:r>
            <a:r>
              <a:rPr lang="en-US" altLang="it-IT" sz="2200" dirty="0" smtClean="0">
                <a:solidFill>
                  <a:srgbClr val="FFFF00"/>
                </a:solidFill>
              </a:rPr>
              <a:t>a residual gas pressure of the order of 10</a:t>
            </a:r>
            <a:r>
              <a:rPr lang="en-US" altLang="it-IT" sz="2200" baseline="30000" dirty="0" smtClean="0">
                <a:solidFill>
                  <a:srgbClr val="FFFF00"/>
                </a:solidFill>
              </a:rPr>
              <a:t>-10</a:t>
            </a:r>
            <a:r>
              <a:rPr lang="en-US" altLang="it-IT" sz="2200" dirty="0" smtClean="0">
                <a:solidFill>
                  <a:srgbClr val="FFFF00"/>
                </a:solidFill>
              </a:rPr>
              <a:t> mbar is needed to remove power.</a:t>
            </a:r>
          </a:p>
          <a:p>
            <a:endParaRPr lang="en-US" altLang="it-IT" sz="2200" dirty="0" smtClean="0">
              <a:solidFill>
                <a:srgbClr val="FFFF00"/>
              </a:solidFill>
            </a:endParaRPr>
          </a:p>
          <a:p>
            <a:r>
              <a:rPr lang="en-US" altLang="it-IT" sz="2200" dirty="0" smtClean="0">
                <a:solidFill>
                  <a:schemeClr val="bg1"/>
                </a:solidFill>
              </a:rPr>
              <a:t>It may be possible to </a:t>
            </a:r>
            <a:r>
              <a:rPr lang="en-US" altLang="it-IT" sz="2200" dirty="0" smtClean="0">
                <a:solidFill>
                  <a:srgbClr val="FFFF00"/>
                </a:solidFill>
              </a:rPr>
              <a:t>probe the particle temperature</a:t>
            </a:r>
            <a:r>
              <a:rPr lang="en-US" altLang="it-IT" sz="2200" dirty="0" smtClean="0">
                <a:solidFill>
                  <a:schemeClr val="bg1"/>
                </a:solidFill>
              </a:rPr>
              <a:t> by measuring the frequency shift due to T-dependent penetration depth, for Tc/2 &lt; T &lt; Tc </a:t>
            </a:r>
            <a:endParaRPr lang="it-IT" altLang="it-IT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8915400" cy="1143000"/>
          </a:xfrm>
        </p:spPr>
        <p:txBody>
          <a:bodyPr/>
          <a:lstStyle/>
          <a:p>
            <a:r>
              <a:rPr lang="en-US" altLang="it-IT" smtClean="0"/>
              <a:t>Microwave optomechanics</a:t>
            </a:r>
            <a:endParaRPr lang="it-IT" altLang="it-IT" smtClean="0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5695950" y="1143000"/>
            <a:ext cx="37115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it-IT" sz="32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=-</a:t>
            </a:r>
            <a:r>
              <a:rPr lang="en-US" altLang="it-IT" sz="3200">
                <a:solidFill>
                  <a:srgbClr val="FFFFFF"/>
                </a:solidFill>
                <a:latin typeface="MT Extra" pitchFamily="18" charset="2"/>
                <a:cs typeface="Times New Roman" pitchFamily="18" charset="0"/>
              </a:rPr>
              <a:t>h</a:t>
            </a:r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it-IT" sz="3200" baseline="-25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altLang="it-IT" sz="3200" i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(b+b</a:t>
            </a:r>
            <a:r>
              <a:rPr lang="en-US" altLang="it-IT" sz="3200" i="1" baseline="30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it-IT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t-IT" sz="2600">
                <a:solidFill>
                  <a:srgbClr val="FFFFFF"/>
                </a:solidFill>
                <a:cs typeface="Arial" pitchFamily="34" charset="0"/>
              </a:rPr>
              <a:t>cavity LC mode</a:t>
            </a:r>
          </a:p>
          <a:p>
            <a:pPr algn="l"/>
            <a:r>
              <a:rPr lang="en-US" altLang="it-IT" sz="3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it-IT" sz="3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it-IT" sz="2600">
                <a:solidFill>
                  <a:srgbClr val="FFFFFF"/>
                </a:solidFill>
                <a:cs typeface="Arial" pitchFamily="34" charset="0"/>
              </a:rPr>
              <a:t>mechanical mode</a:t>
            </a:r>
            <a:endParaRPr lang="it-IT" altLang="it-IT" sz="26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963738" y="950913"/>
            <a:ext cx="20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-1503363" y="2779713"/>
            <a:ext cx="20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247650" y="3502025"/>
            <a:ext cx="6786563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>
                <a:solidFill>
                  <a:srgbClr val="FFFFFF"/>
                </a:solidFill>
              </a:rPr>
              <a:t>Assume:		L pick-up loop radius  r=10 </a:t>
            </a:r>
            <a:r>
              <a:rPr lang="en-US" altLang="it-IT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US" altLang="it-IT">
                <a:solidFill>
                  <a:srgbClr val="FFFFFF"/>
                </a:solidFill>
              </a:rPr>
              <a:t>m,</a:t>
            </a:r>
          </a:p>
          <a:p>
            <a:pPr algn="l"/>
            <a:r>
              <a:rPr lang="en-US" altLang="it-IT">
                <a:solidFill>
                  <a:srgbClr val="FFFFFF"/>
                </a:solidFill>
              </a:rPr>
              <a:t>			microsphere radius a=2 </a:t>
            </a:r>
            <a:r>
              <a:rPr lang="en-US" altLang="it-IT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US" altLang="it-IT">
                <a:solidFill>
                  <a:srgbClr val="FFFFFF"/>
                </a:solidFill>
              </a:rPr>
              <a:t>m</a:t>
            </a:r>
          </a:p>
          <a:p>
            <a:pPr algn="l"/>
            <a:r>
              <a:rPr lang="en-US" altLang="it-IT">
                <a:solidFill>
                  <a:srgbClr val="FFFFFF"/>
                </a:solidFill>
              </a:rPr>
              <a:t>			Trap frequency 12 kHz</a:t>
            </a:r>
          </a:p>
          <a:p>
            <a:pPr algn="l">
              <a:buFontTx/>
              <a:buChar char="•"/>
            </a:pPr>
            <a:endParaRPr lang="en-US" altLang="it-IT">
              <a:solidFill>
                <a:srgbClr val="FFFFFF"/>
              </a:solidFill>
            </a:endParaRPr>
          </a:p>
          <a:p>
            <a:pPr algn="l">
              <a:buFontTx/>
              <a:buAutoNum type="arabicParenBoth"/>
            </a:pPr>
            <a:r>
              <a:rPr lang="en-US" altLang="it-IT" b="1">
                <a:solidFill>
                  <a:srgbClr val="FFFF00"/>
                </a:solidFill>
              </a:rPr>
              <a:t>Pure diamagnetic inductance shift</a:t>
            </a:r>
            <a:r>
              <a:rPr lang="en-US" altLang="it-IT">
                <a:solidFill>
                  <a:srgbClr val="FFFFFF"/>
                </a:solidFill>
              </a:rPr>
              <a:t> :   </a:t>
            </a:r>
            <a:r>
              <a:rPr lang="en-US" altLang="it-IT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it-IT" baseline="-25000">
                <a:solidFill>
                  <a:srgbClr val="FFFFFF"/>
                </a:solidFill>
              </a:rPr>
              <a:t>0</a:t>
            </a:r>
            <a:r>
              <a:rPr lang="en-US" altLang="it-IT">
                <a:solidFill>
                  <a:srgbClr val="FFFFFF"/>
                </a:solidFill>
              </a:rPr>
              <a:t> ~ 1 Hz</a:t>
            </a:r>
          </a:p>
          <a:p>
            <a:pPr algn="l">
              <a:buFontTx/>
              <a:buAutoNum type="arabicParenBoth"/>
            </a:pPr>
            <a:endParaRPr lang="en-US" altLang="it-IT">
              <a:solidFill>
                <a:srgbClr val="FFFFFF"/>
              </a:solidFill>
            </a:endParaRPr>
          </a:p>
          <a:p>
            <a:pPr algn="l">
              <a:buFontTx/>
              <a:buAutoNum type="arabicParenBoth"/>
            </a:pPr>
            <a:r>
              <a:rPr lang="en-US" altLang="it-IT" b="1">
                <a:solidFill>
                  <a:srgbClr val="FFFF00"/>
                </a:solidFill>
              </a:rPr>
              <a:t>Flux-induced “SQUID” inductance shift</a:t>
            </a:r>
            <a:r>
              <a:rPr lang="en-US" altLang="it-IT">
                <a:solidFill>
                  <a:srgbClr val="FFFFFF"/>
                </a:solidFill>
              </a:rPr>
              <a:t>:    </a:t>
            </a:r>
            <a:r>
              <a:rPr lang="en-US" altLang="it-IT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it-IT" baseline="-25000">
                <a:solidFill>
                  <a:srgbClr val="FFFFFF"/>
                </a:solidFill>
              </a:rPr>
              <a:t>0</a:t>
            </a:r>
            <a:r>
              <a:rPr lang="en-US" altLang="it-IT">
                <a:solidFill>
                  <a:srgbClr val="FFFFFF"/>
                </a:solidFill>
              </a:rPr>
              <a:t> ~ 10</a:t>
            </a:r>
            <a:r>
              <a:rPr lang="en-US" altLang="it-IT" baseline="30000">
                <a:solidFill>
                  <a:srgbClr val="FFFFFF"/>
                </a:solidFill>
              </a:rPr>
              <a:t>3</a:t>
            </a:r>
            <a:r>
              <a:rPr lang="en-US" altLang="it-IT">
                <a:solidFill>
                  <a:srgbClr val="FFFFFF"/>
                </a:solidFill>
              </a:rPr>
              <a:t> Hz</a:t>
            </a:r>
          </a:p>
          <a:p>
            <a:pPr algn="l">
              <a:buFontTx/>
              <a:buAutoNum type="arabicParenBoth"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38200"/>
            <a:ext cx="52006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95300" y="5791200"/>
            <a:ext cx="20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247650" y="5791200"/>
            <a:ext cx="8124825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Aft>
                <a:spcPct val="20000"/>
              </a:spcAft>
            </a:pPr>
            <a:r>
              <a:rPr lang="en-US" altLang="it-IT" b="1">
                <a:solidFill>
                  <a:srgbClr val="FFFF00"/>
                </a:solidFill>
              </a:rPr>
              <a:t>Ground state cooling</a:t>
            </a:r>
            <a:r>
              <a:rPr lang="en-US" altLang="it-IT">
                <a:solidFill>
                  <a:srgbClr val="FFFFFF"/>
                </a:solidFill>
              </a:rPr>
              <a:t> achievable for cavity decay rate </a:t>
            </a:r>
            <a:r>
              <a:rPr lang="en-US" altLang="it-IT">
                <a:solidFill>
                  <a:srgbClr val="FFFFFF"/>
                </a:solidFill>
                <a:latin typeface="Symbol" pitchFamily="18" charset="2"/>
              </a:rPr>
              <a:t>k </a:t>
            </a:r>
            <a:r>
              <a:rPr lang="en-US" altLang="it-IT">
                <a:solidFill>
                  <a:srgbClr val="FFFFFF"/>
                </a:solidFill>
              </a:rPr>
              <a:t>~ 10</a:t>
            </a:r>
            <a:r>
              <a:rPr lang="en-US" altLang="it-IT" baseline="30000">
                <a:solidFill>
                  <a:srgbClr val="FFFFFF"/>
                </a:solidFill>
              </a:rPr>
              <a:t>4</a:t>
            </a:r>
            <a:r>
              <a:rPr lang="en-US" altLang="it-IT">
                <a:solidFill>
                  <a:srgbClr val="FFFFFF"/>
                </a:solidFill>
              </a:rPr>
              <a:t> Hz</a:t>
            </a:r>
          </a:p>
          <a:p>
            <a:pPr algn="l">
              <a:spcAft>
                <a:spcPct val="20000"/>
              </a:spcAft>
            </a:pPr>
            <a:endParaRPr lang="en-US" altLang="it-IT">
              <a:solidFill>
                <a:srgbClr val="FFFFFF"/>
              </a:solidFill>
            </a:endParaRPr>
          </a:p>
          <a:p>
            <a:pPr algn="l">
              <a:spcAft>
                <a:spcPct val="20000"/>
              </a:spcAft>
            </a:pPr>
            <a:r>
              <a:rPr lang="en-US" altLang="it-IT">
                <a:solidFill>
                  <a:srgbClr val="FFFFFF"/>
                </a:solidFill>
              </a:rPr>
              <a:t>Very high coupling factor g</a:t>
            </a:r>
            <a:r>
              <a:rPr lang="en-US" altLang="it-IT" baseline="-25000">
                <a:solidFill>
                  <a:srgbClr val="FFFFFF"/>
                </a:solidFill>
              </a:rPr>
              <a:t>0</a:t>
            </a:r>
            <a:r>
              <a:rPr lang="en-US" altLang="it-IT">
                <a:solidFill>
                  <a:srgbClr val="FFFFFF"/>
                </a:solidFill>
              </a:rPr>
              <a:t> compared to relevant damping rates!	</a:t>
            </a:r>
          </a:p>
        </p:txBody>
      </p:sp>
    </p:spTree>
    <p:extLst>
      <p:ext uri="{BB962C8B-B14F-4D97-AF65-F5344CB8AC3E}">
        <p14:creationId xmlns:p14="http://schemas.microsoft.com/office/powerpoint/2010/main" val="42518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>
          <a:xfrm>
            <a:off x="914400" y="19050"/>
            <a:ext cx="7772400" cy="1047750"/>
          </a:xfrm>
        </p:spPr>
        <p:txBody>
          <a:bodyPr/>
          <a:lstStyle/>
          <a:p>
            <a:r>
              <a:rPr lang="en-US" altLang="it-IT" smtClean="0"/>
              <a:t>Decoherence: an example</a:t>
            </a:r>
            <a:endParaRPr lang="it-IT" altLang="it-IT" smtClean="0"/>
          </a:p>
        </p:txBody>
      </p:sp>
      <p:sp>
        <p:nvSpPr>
          <p:cNvPr id="4" name="Ovale 3"/>
          <p:cNvSpPr/>
          <p:nvPr/>
        </p:nvSpPr>
        <p:spPr>
          <a:xfrm>
            <a:off x="2286000" y="1219200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343400" y="1219200"/>
            <a:ext cx="1600200" cy="1600200"/>
          </a:xfrm>
          <a:prstGeom prst="ellipse">
            <a:avLst/>
          </a:prstGeom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3086100" y="30480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CasellaDiTesto 11"/>
          <p:cNvSpPr txBox="1">
            <a:spLocks noChangeArrowheads="1"/>
          </p:cNvSpPr>
          <p:nvPr/>
        </p:nvSpPr>
        <p:spPr bwMode="auto">
          <a:xfrm>
            <a:off x="3662775" y="2678113"/>
            <a:ext cx="702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dirty="0">
                <a:solidFill>
                  <a:srgbClr val="FFFF00"/>
                </a:solidFill>
              </a:rPr>
              <a:t>1 </a:t>
            </a:r>
            <a:r>
              <a:rPr lang="en-US" altLang="it-IT" dirty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it-IT" dirty="0" smtClean="0">
                <a:solidFill>
                  <a:srgbClr val="FFFF00"/>
                </a:solidFill>
              </a:rPr>
              <a:t>m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1000" y="3382963"/>
            <a:ext cx="8382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Any environment particle (residual gas, blackbody photon) scattering off the body gets entangled with the mass position, recording “which-path” information. This leads to localization.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Localization time =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decoherence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time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sym typeface="Symbol"/>
              </a:rPr>
              <a:t>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sym typeface="Symbol"/>
              </a:rPr>
              <a:t>10</a:t>
            </a:r>
            <a:r>
              <a:rPr lang="en-US" sz="2400" baseline="30000" dirty="0" smtClean="0">
                <a:solidFill>
                  <a:srgbClr val="FFFF00"/>
                </a:solidFill>
                <a:latin typeface="Arial" charset="0"/>
                <a:sym typeface="Symbol"/>
              </a:rPr>
              <a:t>-16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sym typeface="Symbol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sym typeface="Symbol"/>
              </a:rPr>
              <a:t>sec !!</a:t>
            </a:r>
            <a:endParaRPr lang="en-US" sz="2400" baseline="30000" dirty="0">
              <a:solidFill>
                <a:srgbClr val="FFFF00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(Room 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pressure and temperature) </a:t>
            </a:r>
          </a:p>
        </p:txBody>
      </p:sp>
      <p:sp>
        <p:nvSpPr>
          <p:cNvPr id="2" name="Ovale 1"/>
          <p:cNvSpPr/>
          <p:nvPr/>
        </p:nvSpPr>
        <p:spPr>
          <a:xfrm flipV="1">
            <a:off x="6477000" y="133056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5943600" y="1367396"/>
            <a:ext cx="533400" cy="46140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943600" y="1828800"/>
            <a:ext cx="7620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3999" y="152400"/>
            <a:ext cx="8823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Test quantum mechanics with mechanical resonators?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(D. </a:t>
            </a:r>
            <a:r>
              <a:rPr lang="en-US" sz="2800" dirty="0" err="1" smtClean="0">
                <a:solidFill>
                  <a:srgbClr val="FFFF00"/>
                </a:solidFill>
              </a:rPr>
              <a:t>Bouwmeester</a:t>
            </a:r>
            <a:r>
              <a:rPr lang="en-US" sz="2800" dirty="0" smtClean="0">
                <a:solidFill>
                  <a:srgbClr val="FFFF00"/>
                </a:solidFill>
              </a:rPr>
              <a:t> – Leiden University)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53" y="1371600"/>
            <a:ext cx="6858000" cy="27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505200" cy="237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10100" y="4800600"/>
            <a:ext cx="482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Idea: couple to a single photon interferometer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Similar schemes: couple to a </a:t>
            </a:r>
            <a:r>
              <a:rPr lang="en-US" dirty="0" err="1" smtClean="0">
                <a:solidFill>
                  <a:schemeClr val="bg1"/>
                </a:solidFill>
              </a:rPr>
              <a:t>qubit</a:t>
            </a:r>
            <a:r>
              <a:rPr lang="en-US" dirty="0" smtClean="0">
                <a:solidFill>
                  <a:schemeClr val="bg1"/>
                </a:solidFill>
              </a:rPr>
              <a:t> (example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 spin) 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-228600"/>
            <a:ext cx="8915400" cy="1143000"/>
          </a:xfrm>
        </p:spPr>
        <p:txBody>
          <a:bodyPr/>
          <a:lstStyle/>
          <a:p>
            <a:r>
              <a:rPr lang="en-US" altLang="it-IT" sz="3600" dirty="0" smtClean="0"/>
              <a:t>Is quantum mechanics true at all scales?</a:t>
            </a:r>
            <a:endParaRPr lang="it-IT" altLang="it-IT" sz="3600" dirty="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7913"/>
            <a:ext cx="9080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2700">
              <a:buFontTx/>
              <a:buNone/>
            </a:pPr>
            <a:r>
              <a:rPr lang="en-US" altLang="it-IT" sz="2400" dirty="0" smtClean="0">
                <a:solidFill>
                  <a:srgbClr val="FFFFFF"/>
                </a:solidFill>
              </a:rPr>
              <a:t>Are quantum </a:t>
            </a:r>
            <a:r>
              <a:rPr lang="en-US" altLang="it-IT" sz="2400" dirty="0" err="1" smtClean="0">
                <a:solidFill>
                  <a:srgbClr val="FFFFFF"/>
                </a:solidFill>
              </a:rPr>
              <a:t>superpositions</a:t>
            </a:r>
            <a:r>
              <a:rPr lang="en-US" altLang="it-IT" sz="2400" dirty="0" smtClean="0">
                <a:solidFill>
                  <a:srgbClr val="FFFFFF"/>
                </a:solidFill>
              </a:rPr>
              <a:t> of an arbitrarily massive object (</a:t>
            </a:r>
            <a:r>
              <a:rPr lang="en-US" altLang="it-IT" sz="2400" dirty="0" err="1" smtClean="0">
                <a:solidFill>
                  <a:srgbClr val="FFFFFF"/>
                </a:solidFill>
              </a:rPr>
              <a:t>Schroedinger</a:t>
            </a:r>
            <a:r>
              <a:rPr lang="en-US" altLang="it-IT" sz="2400" dirty="0" smtClean="0">
                <a:solidFill>
                  <a:srgbClr val="FFFFFF"/>
                </a:solidFill>
              </a:rPr>
              <a:t> cats) possible?</a:t>
            </a:r>
          </a:p>
          <a:p>
            <a:pPr marL="0" indent="12700">
              <a:buFontTx/>
              <a:buNone/>
            </a:pPr>
            <a:endParaRPr lang="it-IT" altLang="it-IT" sz="2000" dirty="0" smtClean="0">
              <a:solidFill>
                <a:srgbClr val="FFFFFF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42950" y="2755900"/>
            <a:ext cx="8477250" cy="12065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400" dirty="0" smtClean="0">
                <a:solidFill>
                  <a:srgbClr val="FFFFFF"/>
                </a:solidFill>
              </a:rPr>
              <a:t>Yes in principle, </a:t>
            </a:r>
            <a:r>
              <a:rPr lang="en-US" altLang="it-IT" sz="2400" dirty="0">
                <a:solidFill>
                  <a:srgbClr val="FFFFFF"/>
                </a:solidFill>
              </a:rPr>
              <a:t>but coupling to environment destroys quantum </a:t>
            </a:r>
            <a:r>
              <a:rPr lang="en-US" altLang="it-IT" sz="2400" dirty="0" err="1">
                <a:solidFill>
                  <a:srgbClr val="FFFFFF"/>
                </a:solidFill>
              </a:rPr>
              <a:t>superpositions</a:t>
            </a:r>
            <a:r>
              <a:rPr lang="en-US" altLang="it-IT" sz="2400" dirty="0">
                <a:solidFill>
                  <a:srgbClr val="FFFFFF"/>
                </a:solidFill>
              </a:rPr>
              <a:t> very quickly, NATURALLY LEADING TO LOCALIZATION and classical </a:t>
            </a:r>
            <a:r>
              <a:rPr lang="en-US" altLang="it-IT" sz="2400" dirty="0" err="1" smtClean="0">
                <a:solidFill>
                  <a:srgbClr val="FFFFFF"/>
                </a:solidFill>
              </a:rPr>
              <a:t>behaviour</a:t>
            </a:r>
            <a:endParaRPr lang="en-US" altLang="it-IT" sz="2400" dirty="0">
              <a:solidFill>
                <a:srgbClr val="FFFFFF"/>
              </a:solidFill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38125" y="1801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742950" y="4862513"/>
            <a:ext cx="8477250" cy="1538287"/>
          </a:xfrm>
          <a:prstGeom prst="rect">
            <a:avLst/>
          </a:prstGeom>
          <a:noFill/>
          <a:ln w="19050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>
                <a:solidFill>
                  <a:srgbClr val="FFFF00"/>
                </a:solidFill>
              </a:rPr>
              <a:t>CSL</a:t>
            </a:r>
            <a:r>
              <a:rPr lang="en-US" altLang="it-IT" sz="2400" dirty="0">
                <a:solidFill>
                  <a:srgbClr val="FFFFFF"/>
                </a:solidFill>
              </a:rPr>
              <a:t>: Continuous Spontaneous Localization  (</a:t>
            </a:r>
            <a:r>
              <a:rPr lang="en-US" altLang="it-IT" sz="2400" dirty="0" err="1">
                <a:solidFill>
                  <a:srgbClr val="FFFFFF"/>
                </a:solidFill>
              </a:rPr>
              <a:t>Ghirardi</a:t>
            </a:r>
            <a:r>
              <a:rPr lang="en-US" altLang="it-IT" sz="2400" dirty="0">
                <a:solidFill>
                  <a:srgbClr val="FFFFFF"/>
                </a:solidFill>
              </a:rPr>
              <a:t> et al)</a:t>
            </a:r>
          </a:p>
          <a:p>
            <a:pPr algn="l">
              <a:buFontTx/>
              <a:buChar char="•"/>
            </a:pPr>
            <a:endParaRPr lang="en-US" altLang="it-IT" sz="2200" dirty="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r>
              <a:rPr lang="en-US" altLang="it-IT" sz="2400" dirty="0">
                <a:solidFill>
                  <a:srgbClr val="FFFFFF"/>
                </a:solidFill>
              </a:rPr>
              <a:t> Massive quantum </a:t>
            </a:r>
            <a:r>
              <a:rPr lang="en-US" altLang="it-IT" sz="2400" dirty="0" err="1">
                <a:solidFill>
                  <a:srgbClr val="FFFFFF"/>
                </a:solidFill>
              </a:rPr>
              <a:t>superpositions</a:t>
            </a:r>
            <a:r>
              <a:rPr lang="en-US" altLang="it-IT" sz="2400" dirty="0">
                <a:solidFill>
                  <a:srgbClr val="FFFFFF"/>
                </a:solidFill>
              </a:rPr>
              <a:t> may be eventually  </a:t>
            </a:r>
            <a:r>
              <a:rPr lang="en-US" altLang="it-IT" sz="2400" dirty="0">
                <a:solidFill>
                  <a:srgbClr val="FFFF00"/>
                </a:solidFill>
              </a:rPr>
              <a:t>“collapsed” by gravity</a:t>
            </a:r>
            <a:r>
              <a:rPr lang="en-US" altLang="it-IT" sz="2400" dirty="0">
                <a:solidFill>
                  <a:schemeClr val="bg1"/>
                </a:solidFill>
              </a:rPr>
              <a:t> </a:t>
            </a:r>
            <a:r>
              <a:rPr lang="en-US" altLang="it-IT" sz="2400" dirty="0">
                <a:solidFill>
                  <a:srgbClr val="FFFFFF"/>
                </a:solidFill>
              </a:rPr>
              <a:t>(</a:t>
            </a:r>
            <a:r>
              <a:rPr lang="en-US" altLang="it-IT" sz="2400" dirty="0" err="1">
                <a:solidFill>
                  <a:srgbClr val="FFFFFF"/>
                </a:solidFill>
              </a:rPr>
              <a:t>Diosi</a:t>
            </a:r>
            <a:r>
              <a:rPr lang="en-US" altLang="it-IT" sz="2400" dirty="0">
                <a:solidFill>
                  <a:srgbClr val="FFFFFF"/>
                </a:solidFill>
              </a:rPr>
              <a:t>, Penrose et al)</a:t>
            </a:r>
            <a:r>
              <a:rPr lang="en-US" altLang="it-IT" sz="2400" dirty="0"/>
              <a:t> </a:t>
            </a:r>
            <a:endParaRPr lang="en-US" altLang="it-IT" sz="2400" dirty="0">
              <a:solidFill>
                <a:srgbClr val="FFFFFF"/>
              </a:solidFill>
            </a:endParaRPr>
          </a:p>
        </p:txBody>
      </p:sp>
      <p:sp>
        <p:nvSpPr>
          <p:cNvPr id="14343" name="Rectangle 15"/>
          <p:cNvSpPr>
            <a:spLocks noChangeArrowheads="1"/>
          </p:cNvSpPr>
          <p:nvPr/>
        </p:nvSpPr>
        <p:spPr bwMode="auto">
          <a:xfrm>
            <a:off x="2423572" y="2374900"/>
            <a:ext cx="4839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smtClean="0">
                <a:solidFill>
                  <a:srgbClr val="FFFF00"/>
                </a:solidFill>
              </a:rPr>
              <a:t>The </a:t>
            </a:r>
            <a:r>
              <a:rPr lang="en-US" altLang="it-IT" b="1" dirty="0">
                <a:solidFill>
                  <a:srgbClr val="FFFF00"/>
                </a:solidFill>
              </a:rPr>
              <a:t>DECOHERENCE </a:t>
            </a:r>
            <a:r>
              <a:rPr lang="en-US" altLang="it-IT" b="1" dirty="0" smtClean="0">
                <a:solidFill>
                  <a:srgbClr val="FFFF00"/>
                </a:solidFill>
              </a:rPr>
              <a:t>PICTURE </a:t>
            </a:r>
            <a:r>
              <a:rPr lang="en-US" altLang="it-IT" dirty="0" smtClean="0">
                <a:solidFill>
                  <a:schemeClr val="bg1"/>
                </a:solidFill>
              </a:rPr>
              <a:t>(</a:t>
            </a:r>
            <a:r>
              <a:rPr lang="en-US" altLang="it-IT" dirty="0" err="1" smtClean="0">
                <a:solidFill>
                  <a:schemeClr val="bg1"/>
                </a:solidFill>
              </a:rPr>
              <a:t>Zurek</a:t>
            </a:r>
            <a:r>
              <a:rPr lang="en-US" altLang="it-IT" dirty="0" smtClean="0">
                <a:solidFill>
                  <a:schemeClr val="bg1"/>
                </a:solidFill>
              </a:rPr>
              <a:t> et al)</a:t>
            </a: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1958308" y="4481513"/>
            <a:ext cx="48654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>
                <a:solidFill>
                  <a:schemeClr val="bg1"/>
                </a:solidFill>
              </a:rPr>
              <a:t>Alternative picture: </a:t>
            </a:r>
            <a:r>
              <a:rPr lang="en-US" altLang="it-IT" b="1" dirty="0" smtClean="0">
                <a:solidFill>
                  <a:srgbClr val="FFFF00"/>
                </a:solidFill>
              </a:rPr>
              <a:t>COLLAPSE MODELS </a:t>
            </a:r>
            <a:endParaRPr lang="it-IT" alt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38254" grpId="0" animBg="1"/>
      <p:bldP spid="14343" grpId="0"/>
      <p:bldP spid="1382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9601200" cy="914400"/>
          </a:xfrm>
        </p:spPr>
        <p:txBody>
          <a:bodyPr/>
          <a:lstStyle/>
          <a:p>
            <a:r>
              <a:rPr lang="en-US" altLang="it-IT" dirty="0"/>
              <a:t>C</a:t>
            </a:r>
            <a:r>
              <a:rPr lang="en-US" altLang="it-IT" dirty="0" smtClean="0"/>
              <a:t>ollapse model: basics</a:t>
            </a:r>
            <a:endParaRPr lang="it-IT" altLang="it-IT" dirty="0" smtClean="0"/>
          </a:p>
        </p:txBody>
      </p:sp>
      <p:sp>
        <p:nvSpPr>
          <p:cNvPr id="16387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304800" y="1066800"/>
            <a:ext cx="975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buFontTx/>
              <a:buChar char="•"/>
            </a:pPr>
            <a:r>
              <a:rPr lang="en-US" altLang="it-IT" sz="2200" u="sng" dirty="0" smtClean="0">
                <a:solidFill>
                  <a:schemeClr val="bg1"/>
                </a:solidFill>
              </a:rPr>
              <a:t>Quantum and Classical are microscopic-macroscopic limits of a more general theory.</a:t>
            </a:r>
          </a:p>
          <a:p>
            <a:pPr marL="457200" indent="-457200" algn="l">
              <a:buFontTx/>
              <a:buChar char="•"/>
            </a:pPr>
            <a:endParaRPr lang="en-US" altLang="it-IT" sz="2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•"/>
            </a:pPr>
            <a:r>
              <a:rPr lang="en-US" altLang="it-IT" sz="2200" dirty="0" smtClean="0">
                <a:solidFill>
                  <a:srgbClr val="FFFF00"/>
                </a:solidFill>
              </a:rPr>
              <a:t>Schrodinger Equation + (Universal stochastic collapse term)</a:t>
            </a:r>
          </a:p>
          <a:p>
            <a:pPr marL="457200" indent="-457200" algn="l">
              <a:buFontTx/>
              <a:buChar char="•"/>
            </a:pPr>
            <a:endParaRPr lang="en-US" altLang="it-IT" sz="2200" dirty="0" smtClean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6729" y="3003305"/>
            <a:ext cx="8651727" cy="195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 algn="l">
              <a:spcBef>
                <a:spcPct val="20000"/>
              </a:spcBef>
              <a:buFontTx/>
              <a:buChar char="•"/>
            </a:pPr>
            <a:r>
              <a:rPr lang="en-US" altLang="it-IT" sz="2200" kern="0" dirty="0">
                <a:solidFill>
                  <a:srgbClr val="FFFF00"/>
                </a:solidFill>
                <a:latin typeface="Arial"/>
                <a:sym typeface="Symbol" pitchFamily="18" charset="2"/>
              </a:rPr>
              <a:t>Stochastic Collapse  Mass</a:t>
            </a:r>
            <a:r>
              <a:rPr lang="en-US" altLang="it-IT" sz="2200" kern="0" baseline="30000" dirty="0">
                <a:solidFill>
                  <a:srgbClr val="FFFF00"/>
                </a:solidFill>
                <a:latin typeface="Arial"/>
                <a:sym typeface="Symbol" pitchFamily="18" charset="2"/>
              </a:rPr>
              <a:t>2</a:t>
            </a:r>
            <a:r>
              <a:rPr lang="en-US" altLang="it-IT" sz="2200" kern="0" dirty="0">
                <a:solidFill>
                  <a:srgbClr val="FFFF00"/>
                </a:solidFill>
                <a:latin typeface="Arial"/>
                <a:sym typeface="Symbol" pitchFamily="18" charset="2"/>
              </a:rPr>
              <a:t>   </a:t>
            </a:r>
            <a:r>
              <a:rPr lang="en-US" altLang="it-IT" sz="2200" kern="0" dirty="0">
                <a:solidFill>
                  <a:srgbClr val="FFFFFF"/>
                </a:solidFill>
                <a:latin typeface="Arial"/>
                <a:sym typeface="Symbol" pitchFamily="18" charset="2"/>
              </a:rPr>
              <a:t/>
            </a:r>
            <a:br>
              <a:rPr lang="en-US" altLang="it-IT" sz="2200" kern="0" dirty="0">
                <a:solidFill>
                  <a:srgbClr val="FFFFFF"/>
                </a:solidFill>
                <a:latin typeface="Arial"/>
                <a:sym typeface="Symbol" pitchFamily="18" charset="2"/>
              </a:rPr>
            </a:br>
            <a:r>
              <a:rPr lang="en-US" altLang="it-IT" sz="2200" kern="0" dirty="0">
                <a:solidFill>
                  <a:srgbClr val="FFFFFF"/>
                </a:solidFill>
                <a:latin typeface="Arial"/>
                <a:sym typeface="Symbol" pitchFamily="18" charset="2"/>
              </a:rPr>
              <a:t>May be related with gravity (</a:t>
            </a:r>
            <a:r>
              <a:rPr lang="en-US" altLang="it-IT" sz="2200" kern="0" dirty="0" err="1" smtClean="0">
                <a:solidFill>
                  <a:srgbClr val="FFFFFF"/>
                </a:solidFill>
                <a:latin typeface="Arial"/>
                <a:sym typeface="Symbol" pitchFamily="18" charset="2"/>
              </a:rPr>
              <a:t>Karolhyazy</a:t>
            </a:r>
            <a:r>
              <a:rPr lang="en-US" altLang="it-IT" sz="2200" kern="0" dirty="0">
                <a:solidFill>
                  <a:srgbClr val="FFFFFF"/>
                </a:solidFill>
                <a:latin typeface="Arial"/>
                <a:sym typeface="Symbol" pitchFamily="18" charset="2"/>
              </a:rPr>
              <a:t>, </a:t>
            </a:r>
            <a:r>
              <a:rPr lang="en-US" altLang="it-IT" sz="2200" kern="0" dirty="0" err="1">
                <a:solidFill>
                  <a:srgbClr val="FFFFFF"/>
                </a:solidFill>
                <a:latin typeface="Arial"/>
                <a:sym typeface="Symbol" pitchFamily="18" charset="2"/>
              </a:rPr>
              <a:t>Diosi</a:t>
            </a:r>
            <a:r>
              <a:rPr lang="en-US" altLang="it-IT" sz="2200" kern="0" dirty="0">
                <a:solidFill>
                  <a:srgbClr val="FFFFFF"/>
                </a:solidFill>
                <a:latin typeface="Arial"/>
                <a:sym typeface="Symbol" pitchFamily="18" charset="2"/>
              </a:rPr>
              <a:t>, Penrose models)</a:t>
            </a:r>
          </a:p>
          <a:p>
            <a:endParaRPr lang="it-IT" sz="2400" dirty="0"/>
          </a:p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altLang="it-IT" sz="2200" kern="0" dirty="0" smtClean="0">
                <a:solidFill>
                  <a:srgbClr val="FFFF00"/>
                </a:solidFill>
                <a:latin typeface="Arial"/>
              </a:rPr>
              <a:t>Micro-Macro </a:t>
            </a:r>
            <a:r>
              <a:rPr lang="en-US" altLang="it-IT" sz="2200" kern="0" dirty="0">
                <a:solidFill>
                  <a:srgbClr val="FFFF00"/>
                </a:solidFill>
                <a:latin typeface="Arial"/>
              </a:rPr>
              <a:t>size-scale transition </a:t>
            </a:r>
            <a:r>
              <a:rPr lang="en-US" altLang="it-IT" sz="2200" kern="0" dirty="0">
                <a:solidFill>
                  <a:srgbClr val="FFFF00"/>
                </a:solidFill>
                <a:latin typeface="Arial"/>
                <a:sym typeface="Symbol" pitchFamily="18" charset="2"/>
              </a:rPr>
              <a:t> 10</a:t>
            </a:r>
            <a:r>
              <a:rPr lang="en-US" altLang="it-IT" sz="2200" kern="0" baseline="30000" dirty="0">
                <a:solidFill>
                  <a:srgbClr val="FFFF00"/>
                </a:solidFill>
                <a:latin typeface="Arial"/>
                <a:sym typeface="Symbol" pitchFamily="18" charset="2"/>
              </a:rPr>
              <a:t>-7</a:t>
            </a:r>
            <a:r>
              <a:rPr lang="en-US" altLang="it-IT" sz="2200" kern="0" dirty="0">
                <a:solidFill>
                  <a:srgbClr val="FFFF00"/>
                </a:solidFill>
                <a:latin typeface="Arial"/>
                <a:sym typeface="Symbol" pitchFamily="18" charset="2"/>
              </a:rPr>
              <a:t>-10</a:t>
            </a:r>
            <a:r>
              <a:rPr lang="en-US" altLang="it-IT" sz="2200" kern="0" baseline="30000" dirty="0">
                <a:solidFill>
                  <a:srgbClr val="FFFF00"/>
                </a:solidFill>
                <a:latin typeface="Arial"/>
                <a:sym typeface="Symbol" pitchFamily="18" charset="2"/>
              </a:rPr>
              <a:t>-6</a:t>
            </a:r>
            <a:r>
              <a:rPr lang="en-US" altLang="it-IT" sz="2200" kern="0" dirty="0">
                <a:solidFill>
                  <a:srgbClr val="FFFF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it-IT" sz="2200" kern="0" dirty="0" smtClean="0">
                <a:solidFill>
                  <a:srgbClr val="FFFF00"/>
                </a:solidFill>
                <a:latin typeface="Arial"/>
                <a:sym typeface="Symbol" pitchFamily="18" charset="2"/>
              </a:rPr>
              <a:t>m</a:t>
            </a:r>
          </a:p>
          <a:p>
            <a:pPr marL="457200" lvl="0" indent="-457200" algn="l">
              <a:spcBef>
                <a:spcPct val="20000"/>
              </a:spcBef>
              <a:buFontTx/>
              <a:buChar char="•"/>
            </a:pPr>
            <a:endParaRPr lang="en-US" altLang="it-IT" sz="2200" kern="0" dirty="0">
              <a:solidFill>
                <a:srgbClr val="FFFF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4800" y="4928985"/>
            <a:ext cx="9980272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spcBef>
                <a:spcPct val="20000"/>
              </a:spcBef>
              <a:buFontTx/>
              <a:buChar char="•"/>
            </a:pPr>
            <a:r>
              <a:rPr lang="en-US" altLang="it-IT" sz="2200" kern="0" dirty="0">
                <a:solidFill>
                  <a:srgbClr val="FFFFFF"/>
                </a:solidFill>
                <a:latin typeface="Arial"/>
              </a:rPr>
              <a:t>Everything else is naturally derived by Fundamental Equation</a:t>
            </a:r>
            <a:br>
              <a:rPr lang="en-US" altLang="it-IT" sz="2200" kern="0" dirty="0">
                <a:solidFill>
                  <a:srgbClr val="FFFFFF"/>
                </a:solidFill>
                <a:latin typeface="Arial"/>
              </a:rPr>
            </a:br>
            <a:r>
              <a:rPr lang="en-US" altLang="it-IT" sz="2200" kern="0" dirty="0">
                <a:solidFill>
                  <a:srgbClr val="FFFFFF"/>
                </a:solidFill>
                <a:latin typeface="Arial"/>
              </a:rPr>
              <a:t>- Quantum Mechanics at </a:t>
            </a:r>
            <a:r>
              <a:rPr lang="en-US" altLang="it-IT" sz="2200" kern="0" dirty="0" err="1">
                <a:solidFill>
                  <a:srgbClr val="FFFFFF"/>
                </a:solidFill>
                <a:latin typeface="Arial"/>
              </a:rPr>
              <a:t>microscale</a:t>
            </a:r>
            <a:r>
              <a:rPr lang="en-US" altLang="it-IT" sz="2200" kern="0" dirty="0">
                <a:solidFill>
                  <a:srgbClr val="FFFFFF"/>
                </a:solidFill>
                <a:latin typeface="Arial"/>
              </a:rPr>
              <a:t/>
            </a:r>
            <a:br>
              <a:rPr lang="en-US" altLang="it-IT" sz="2200" kern="0" dirty="0">
                <a:solidFill>
                  <a:srgbClr val="FFFFFF"/>
                </a:solidFill>
                <a:latin typeface="Arial"/>
              </a:rPr>
            </a:br>
            <a:r>
              <a:rPr lang="en-US" altLang="it-IT" sz="2200" kern="0" dirty="0">
                <a:solidFill>
                  <a:srgbClr val="FFFFFF"/>
                </a:solidFill>
                <a:latin typeface="Arial"/>
              </a:rPr>
              <a:t>- Measurement Postulate and Born rule</a:t>
            </a:r>
            <a:r>
              <a:rPr lang="it-IT" altLang="it-IT" sz="2200" kern="0" dirty="0">
                <a:solidFill>
                  <a:srgbClr val="FFFFFF"/>
                </a:solidFill>
                <a:latin typeface="Arial"/>
              </a:rPr>
              <a:t/>
            </a:r>
            <a:br>
              <a:rPr lang="it-IT" altLang="it-IT" sz="2200" kern="0" dirty="0">
                <a:solidFill>
                  <a:srgbClr val="FFFFFF"/>
                </a:solidFill>
                <a:latin typeface="Arial"/>
              </a:rPr>
            </a:br>
            <a:r>
              <a:rPr lang="it-IT" altLang="it-IT" sz="2200" kern="0" dirty="0">
                <a:solidFill>
                  <a:srgbClr val="FFFFFF"/>
                </a:solidFill>
                <a:latin typeface="Arial"/>
              </a:rPr>
              <a:t>- Classical Mechanics at macroscale</a:t>
            </a:r>
          </a:p>
          <a:p>
            <a:pPr marL="457200" lvl="0" indent="-457200" algn="l">
              <a:spcBef>
                <a:spcPct val="20000"/>
              </a:spcBef>
              <a:buFontTx/>
              <a:buChar char="•"/>
            </a:pPr>
            <a:endParaRPr lang="en-US" altLang="it-IT" sz="2200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915400" cy="1143000"/>
          </a:xfrm>
        </p:spPr>
        <p:txBody>
          <a:bodyPr/>
          <a:lstStyle/>
          <a:p>
            <a:r>
              <a:rPr lang="en-US" sz="4000" dirty="0" err="1" smtClean="0"/>
              <a:t>Decoherence</a:t>
            </a:r>
            <a:r>
              <a:rPr lang="en-US" sz="4000" dirty="0" smtClean="0"/>
              <a:t>  vs  Collapse models</a:t>
            </a:r>
            <a:br>
              <a:rPr lang="en-US" sz="4000" dirty="0" smtClean="0"/>
            </a:br>
            <a:r>
              <a:rPr lang="en-US" sz="4000" dirty="0" smtClean="0"/>
              <a:t>can we test experimentally?</a:t>
            </a:r>
            <a:endParaRPr lang="it-IT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62400" y="1524000"/>
                <a:ext cx="4419600" cy="14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i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𝛤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e>
                        </m:d>
                      </m: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𝛤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𝐶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it-I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524000"/>
                <a:ext cx="4419600" cy="1437894"/>
              </a:xfrm>
              <a:prstGeom prst="rect">
                <a:avLst/>
              </a:prstGeom>
              <a:blipFill rotWithShape="1">
                <a:blip r:embed="rId2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102340" y="3343692"/>
            <a:ext cx="4926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ENVIRONMENT DECOHERENCE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: Depends on environment parameters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(Pressure, Temperature, Loss Factor …)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r</a:t>
            </a:r>
            <a:r>
              <a:rPr lang="en-US" baseline="-25000" dirty="0" err="1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: Wavelength of the environment “particle”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     (gas particle, blackbody photon … )</a:t>
            </a:r>
            <a:endParaRPr lang="en-US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5181600" y="3352800"/>
                <a:ext cx="4926860" cy="329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SPONTANEOUS COLLAPSE (CSL)</a:t>
                </a:r>
              </a:p>
              <a:p>
                <a:pPr algn="l"/>
                <a:r>
                  <a:rPr lang="en-US" sz="2400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: model parameter x M</a:t>
                </a:r>
                <a:r>
                  <a:rPr lang="en-US" baseline="30000" dirty="0" smtClean="0">
                    <a:solidFill>
                      <a:schemeClr val="bg1"/>
                    </a:solidFill>
                  </a:rPr>
                  <a:t>2</a:t>
                </a:r>
              </a:p>
              <a:p>
                <a:pPr algn="l"/>
                <a:endParaRPr lang="en-US" dirty="0">
                  <a:solidFill>
                    <a:schemeClr val="bg1"/>
                  </a:solidFill>
                </a:endParaRPr>
              </a:p>
              <a:p>
                <a:pPr algn="l"/>
                <a:r>
                  <a:rPr lang="en-US" dirty="0" err="1" smtClean="0">
                    <a:solidFill>
                      <a:schemeClr val="bg1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chemeClr val="bg1"/>
                    </a:solidFill>
                  </a:rPr>
                  <a:t>C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: model parameter </a:t>
                </a:r>
              </a:p>
              <a:p>
                <a:pPr algn="l"/>
                <a:endParaRPr lang="en-US" dirty="0">
                  <a:solidFill>
                    <a:schemeClr val="bg1"/>
                  </a:solidFill>
                </a:endParaRPr>
              </a:p>
              <a:p>
                <a:pPr algn="l"/>
                <a:endParaRPr lang="en-US" dirty="0" smtClean="0">
                  <a:solidFill>
                    <a:schemeClr val="bg1"/>
                  </a:solidFill>
                </a:endParaRP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GRAVITY-BASED (DIOSI-PENROSE)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it-IT" sz="2000" dirty="0" smtClean="0">
                  <a:solidFill>
                    <a:schemeClr val="bg1"/>
                  </a:solidFill>
                </a:endParaRPr>
              </a:p>
              <a:p>
                <a:pPr algn="l"/>
                <a:endParaRPr lang="en-US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it-IT" sz="20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it-IT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352800"/>
                <a:ext cx="4926860" cy="3295197"/>
              </a:xfrm>
              <a:prstGeom prst="rect">
                <a:avLst/>
              </a:prstGeom>
              <a:blipFill rotWithShape="1">
                <a:blip r:embed="rId3"/>
                <a:stretch>
                  <a:fillRect l="-1856" t="-924" b="-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457200" y="1715869"/>
            <a:ext cx="300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FORMALLY,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EFFECT IS SIMILAR !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(Indirect) methods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85800" y="4800600"/>
            <a:ext cx="9067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it-IT" sz="2400" dirty="0" smtClean="0">
                <a:solidFill>
                  <a:srgbClr val="FFFFFF"/>
                </a:solidFill>
                <a:cs typeface="Arial" panose="020B0604020202020204" pitchFamily="34" charset="0"/>
                <a:sym typeface="Symbol" pitchFamily="18" charset="2"/>
              </a:rPr>
              <a:t>Spontaneous emission </a:t>
            </a:r>
            <a:r>
              <a:rPr lang="en-US" altLang="it-IT" sz="2400" dirty="0">
                <a:solidFill>
                  <a:srgbClr val="FFFFFF"/>
                </a:solidFill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n-US" altLang="it-IT" sz="2400" dirty="0">
                <a:solidFill>
                  <a:srgbClr val="FFFFFF"/>
                </a:solidFill>
                <a:cs typeface="Arial" panose="020B0604020202020204" pitchFamily="34" charset="0"/>
                <a:sym typeface="Symbol" pitchFamily="18" charset="2"/>
              </a:rPr>
            </a:br>
            <a:r>
              <a:rPr lang="en-US" altLang="it-IT" sz="2400" dirty="0" smtClean="0">
                <a:solidFill>
                  <a:srgbClr val="FFFF00"/>
                </a:solidFill>
                <a:cs typeface="Arial" panose="020B0604020202020204" pitchFamily="34" charset="0"/>
                <a:sym typeface="Symbol" pitchFamily="18" charset="2"/>
              </a:rPr>
              <a:t>NEXT PRESENTATION BY C</a:t>
            </a:r>
            <a:r>
              <a:rPr lang="en-US" altLang="it-IT" sz="2400" dirty="0">
                <a:solidFill>
                  <a:srgbClr val="FFFF00"/>
                </a:solidFill>
                <a:cs typeface="Arial" panose="020B0604020202020204" pitchFamily="34" charset="0"/>
                <a:sym typeface="Symbol" pitchFamily="18" charset="2"/>
              </a:rPr>
              <a:t>. </a:t>
            </a:r>
            <a:r>
              <a:rPr lang="en-US" altLang="it-IT" sz="2400" dirty="0" smtClean="0">
                <a:solidFill>
                  <a:srgbClr val="FFFF00"/>
                </a:solidFill>
                <a:cs typeface="Arial" panose="020B0604020202020204" pitchFamily="34" charset="0"/>
                <a:sym typeface="Symbol" pitchFamily="18" charset="2"/>
              </a:rPr>
              <a:t>CURCEANU </a:t>
            </a:r>
            <a:endParaRPr lang="en-US" altLang="it-IT" sz="2400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800" y="1447800"/>
            <a:ext cx="922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altLang="it-IT" sz="2400" dirty="0" smtClean="0">
                <a:solidFill>
                  <a:srgbClr val="FFFFFF"/>
                </a:solidFill>
                <a:sym typeface="Symbol" pitchFamily="18" charset="2"/>
              </a:rPr>
              <a:t>Look for side effects of collapse models</a:t>
            </a:r>
          </a:p>
          <a:p>
            <a:pPr lvl="0" algn="l">
              <a:lnSpc>
                <a:spcPct val="80000"/>
              </a:lnSpc>
            </a:pPr>
            <a:endParaRPr lang="en-US" altLang="it-IT" sz="2400" dirty="0">
              <a:solidFill>
                <a:srgbClr val="FFFFFF"/>
              </a:solidFill>
              <a:sym typeface="Symbol" pitchFamily="18" charset="2"/>
            </a:endParaRPr>
          </a:p>
          <a:p>
            <a:pPr lvl="0" algn="l">
              <a:lnSpc>
                <a:spcPct val="80000"/>
              </a:lnSpc>
            </a:pPr>
            <a:endParaRPr lang="en-US" altLang="it-IT" sz="2400" dirty="0" smtClean="0">
              <a:solidFill>
                <a:srgbClr val="FFFFFF"/>
              </a:solidFill>
              <a:sym typeface="Symbol" pitchFamily="18" charset="2"/>
            </a:endParaRPr>
          </a:p>
          <a:p>
            <a:pPr marL="285750" lvl="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it-IT" sz="2400" dirty="0" smtClean="0">
                <a:solidFill>
                  <a:srgbClr val="FFFF00"/>
                </a:solidFill>
                <a:sym typeface="Symbol" pitchFamily="18" charset="2"/>
              </a:rPr>
              <a:t> Anomalous Heating/Diffusion 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of a free particle/resonator</a:t>
            </a:r>
          </a:p>
          <a:p>
            <a:pPr lvl="0" algn="l">
              <a:lnSpc>
                <a:spcPct val="80000"/>
              </a:lnSpc>
            </a:pPr>
            <a:r>
              <a:rPr lang="en-US" altLang="it-IT" sz="2400" dirty="0" smtClean="0">
                <a:solidFill>
                  <a:srgbClr val="FFFF00"/>
                </a:solidFill>
                <a:latin typeface="Arial Narrow" panose="020B0606020202030204" pitchFamily="34" charset="0"/>
                <a:sym typeface="Symbol" pitchFamily="18" charset="2"/>
              </a:rPr>
              <a:t>       </a:t>
            </a:r>
            <a:r>
              <a:rPr lang="en-US" altLang="it-IT" sz="2400" dirty="0" err="1" smtClean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Collett</a:t>
            </a:r>
            <a:r>
              <a:rPr lang="en-US" altLang="it-IT" sz="2400" dirty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, Pearle, Found. Phys. 33, 1495 (2003</a:t>
            </a:r>
            <a:r>
              <a:rPr lang="en-US" altLang="it-IT" sz="2400" dirty="0" smtClean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) </a:t>
            </a:r>
          </a:p>
          <a:p>
            <a:pPr marL="285750" lvl="0" indent="-285750" algn="l">
              <a:lnSpc>
                <a:spcPct val="80000"/>
              </a:lnSpc>
              <a:buFontTx/>
              <a:buChar char="-"/>
            </a:pPr>
            <a:endParaRPr lang="en-US" altLang="it-IT" sz="2400" dirty="0">
              <a:solidFill>
                <a:srgbClr val="FFFFFF"/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marL="285750" lvl="0" indent="-285750" algn="l">
              <a:lnSpc>
                <a:spcPct val="80000"/>
              </a:lnSpc>
              <a:buFontTx/>
              <a:buChar char="-"/>
            </a:pPr>
            <a:endParaRPr lang="en-US" altLang="it-IT" sz="2400" dirty="0" smtClean="0">
              <a:solidFill>
                <a:srgbClr val="FFFFFF"/>
              </a:solidFill>
              <a:latin typeface="Arial Narrow" panose="020B0606020202030204" pitchFamily="34" charset="0"/>
              <a:sym typeface="Symbol" pitchFamily="18" charset="2"/>
            </a:endParaRPr>
          </a:p>
          <a:p>
            <a:pPr marL="285750" lvl="0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it-IT" sz="2400" dirty="0" smtClean="0">
                <a:solidFill>
                  <a:srgbClr val="FFFF00"/>
                </a:solidFill>
                <a:cs typeface="Arial" panose="020B0604020202020204" pitchFamily="34" charset="0"/>
                <a:sym typeface="Symbol" pitchFamily="18" charset="2"/>
              </a:rPr>
              <a:t> Broadening of spectral lines</a:t>
            </a:r>
          </a:p>
          <a:p>
            <a:pPr lvl="0" algn="l">
              <a:lnSpc>
                <a:spcPct val="80000"/>
              </a:lnSpc>
            </a:pPr>
            <a:r>
              <a:rPr lang="en-US" altLang="it-IT" sz="2400" dirty="0" smtClean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      </a:t>
            </a:r>
            <a:r>
              <a:rPr lang="en-US" altLang="it-IT" sz="2400" dirty="0" err="1" smtClean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Bahrami</a:t>
            </a:r>
            <a:r>
              <a:rPr lang="en-US" altLang="it-IT" sz="2400" dirty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, </a:t>
            </a:r>
            <a:r>
              <a:rPr lang="en-US" altLang="it-IT" sz="2400" dirty="0" err="1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Bassi</a:t>
            </a:r>
            <a:r>
              <a:rPr lang="en-US" altLang="it-IT" sz="2400" dirty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, Ulbricht, Phys. Rev. A 89 032127 (2014</a:t>
            </a:r>
            <a:r>
              <a:rPr lang="en-US" altLang="it-IT" sz="2400" dirty="0" smtClean="0">
                <a:solidFill>
                  <a:srgbClr val="FFFFFF"/>
                </a:solidFill>
                <a:latin typeface="Arial Narrow" panose="020B0606020202030204" pitchFamily="34" charset="0"/>
                <a:sym typeface="Symbol" pitchFamily="18" charset="2"/>
              </a:rPr>
              <a:t>)</a:t>
            </a:r>
          </a:p>
          <a:p>
            <a:pPr lvl="0" algn="l">
              <a:lnSpc>
                <a:spcPct val="80000"/>
              </a:lnSpc>
            </a:pPr>
            <a:endParaRPr lang="en-US" altLang="it-IT" sz="2400" dirty="0">
              <a:solidFill>
                <a:srgbClr val="FFFFFF"/>
              </a:solidFill>
              <a:latin typeface="Arial Narrow" panose="020B060602020203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5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52400"/>
            <a:ext cx="8915400" cy="411163"/>
          </a:xfrm>
        </p:spPr>
        <p:txBody>
          <a:bodyPr/>
          <a:lstStyle/>
          <a:p>
            <a:r>
              <a:rPr lang="en-US" altLang="it-IT" sz="4000" dirty="0" smtClean="0"/>
              <a:t>Experimental (Direct) Methods</a:t>
            </a:r>
            <a:endParaRPr lang="it-IT" altLang="it-IT" sz="4000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286000"/>
            <a:ext cx="1781175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6000"/>
            <a:ext cx="239395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47650" y="990600"/>
            <a:ext cx="46085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>
                <a:solidFill>
                  <a:srgbClr val="FFFF00"/>
                </a:solidFill>
              </a:rPr>
              <a:t>“Double-slit” MATTER WAVE INTERFEROMETRY with complex molecules.</a:t>
            </a:r>
          </a:p>
          <a:p>
            <a:pPr algn="l"/>
            <a:r>
              <a:rPr lang="en-US" altLang="it-IT">
                <a:solidFill>
                  <a:srgbClr val="FFFF00"/>
                </a:solidFill>
              </a:rPr>
              <a:t> (M. Arndt et al, Vienna)</a:t>
            </a:r>
            <a:endParaRPr lang="it-IT" altLang="it-IT">
              <a:solidFill>
                <a:srgbClr val="FFFF00"/>
              </a:solidFill>
            </a:endParaRP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330200" y="5105400"/>
            <a:ext cx="38798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dirty="0">
                <a:solidFill>
                  <a:srgbClr val="FFFF00"/>
                </a:solidFill>
              </a:rPr>
              <a:t>Quantum </a:t>
            </a:r>
            <a:r>
              <a:rPr lang="en-US" altLang="it-IT" dirty="0" err="1">
                <a:solidFill>
                  <a:srgbClr val="FFFF00"/>
                </a:solidFill>
              </a:rPr>
              <a:t>behaviour</a:t>
            </a:r>
            <a:r>
              <a:rPr lang="en-US" altLang="it-IT" dirty="0">
                <a:solidFill>
                  <a:srgbClr val="FFFF00"/>
                </a:solidFill>
              </a:rPr>
              <a:t> demonstrated for molecules made of up to </a:t>
            </a:r>
            <a:r>
              <a:rPr lang="en-US" altLang="it-IT" dirty="0" smtClean="0">
                <a:solidFill>
                  <a:srgbClr val="FFFF00"/>
                </a:solidFill>
              </a:rPr>
              <a:t>800 atoms (&gt;10000 </a:t>
            </a:r>
            <a:r>
              <a:rPr lang="en-US" altLang="it-IT" dirty="0">
                <a:solidFill>
                  <a:srgbClr val="FFFF00"/>
                </a:solidFill>
              </a:rPr>
              <a:t>AU) !</a:t>
            </a:r>
            <a:endParaRPr lang="it-IT" altLang="it-IT" dirty="0">
              <a:solidFill>
                <a:srgbClr val="FFFF00"/>
              </a:solidFill>
            </a:endParaRPr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5365749" y="5131318"/>
            <a:ext cx="37455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dirty="0">
                <a:solidFill>
                  <a:schemeClr val="bg1"/>
                </a:solidFill>
              </a:rPr>
              <a:t>Trillions of </a:t>
            </a:r>
            <a:r>
              <a:rPr lang="en-US" altLang="it-IT" dirty="0" smtClean="0">
                <a:solidFill>
                  <a:schemeClr val="bg1"/>
                </a:solidFill>
              </a:rPr>
              <a:t>atoms…</a:t>
            </a:r>
          </a:p>
          <a:p>
            <a:pPr algn="l"/>
            <a:r>
              <a:rPr lang="en-US" altLang="it-IT" dirty="0" smtClean="0">
                <a:solidFill>
                  <a:srgbClr val="FFFF00"/>
                </a:solidFill>
              </a:rPr>
              <a:t>BUT, LITTLE PROBLEM:</a:t>
            </a:r>
            <a:br>
              <a:rPr lang="en-US" altLang="it-IT" dirty="0" smtClean="0">
                <a:solidFill>
                  <a:srgbClr val="FFFF00"/>
                </a:solidFill>
              </a:rPr>
            </a:br>
            <a:r>
              <a:rPr lang="en-US" altLang="it-IT" dirty="0" smtClean="0">
                <a:solidFill>
                  <a:srgbClr val="FFFF00"/>
                </a:solidFill>
              </a:rPr>
              <a:t>ENVIRONMENT DECOHERENCE</a:t>
            </a:r>
            <a:br>
              <a:rPr lang="en-US" altLang="it-IT" dirty="0" smtClean="0">
                <a:solidFill>
                  <a:srgbClr val="FFFF00"/>
                </a:solidFill>
              </a:rPr>
            </a:br>
            <a:r>
              <a:rPr lang="en-US" altLang="it-IT" dirty="0" smtClean="0">
                <a:solidFill>
                  <a:srgbClr val="FFFF00"/>
                </a:solidFill>
              </a:rPr>
              <a:t>IS WAY TOO LARGE!</a:t>
            </a:r>
            <a:endParaRPr lang="en-US" altLang="it-IT" dirty="0">
              <a:solidFill>
                <a:srgbClr val="FFFF00"/>
              </a:solidFill>
            </a:endParaRPr>
          </a:p>
        </p:txBody>
      </p:sp>
      <p:pic>
        <p:nvPicPr>
          <p:cNvPr id="14645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209800"/>
            <a:ext cx="37592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5297488" y="914400"/>
            <a:ext cx="46085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>
                <a:solidFill>
                  <a:srgbClr val="FFFF00"/>
                </a:solidFill>
              </a:rPr>
              <a:t>Create quantum superposition of MICROMECHANICAL RESONATOR </a:t>
            </a:r>
            <a:r>
              <a:rPr lang="en-US" altLang="it-IT">
                <a:solidFill>
                  <a:schemeClr val="bg1"/>
                </a:solidFill>
              </a:rPr>
              <a:t>by coupling to a single photon or qubit</a:t>
            </a:r>
          </a:p>
          <a:p>
            <a:pPr algn="l"/>
            <a:r>
              <a:rPr lang="en-US" altLang="it-IT">
                <a:solidFill>
                  <a:srgbClr val="FFFF00"/>
                </a:solidFill>
              </a:rPr>
              <a:t>(D. Bouwmeester et al, Leiden)</a:t>
            </a:r>
            <a:endParaRPr lang="it-IT" altLang="it-IT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0" grpId="0"/>
      <p:bldP spid="1464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9410700" cy="685800"/>
          </a:xfrm>
        </p:spPr>
        <p:txBody>
          <a:bodyPr/>
          <a:lstStyle/>
          <a:p>
            <a:pPr algn="l"/>
            <a:r>
              <a:rPr lang="en-US" altLang="it-IT" sz="3800" dirty="0" err="1" smtClean="0"/>
              <a:t>Decoherence</a:t>
            </a:r>
            <a:r>
              <a:rPr lang="en-US" altLang="it-IT" sz="3800" dirty="0" smtClean="0"/>
              <a:t> in a mechanical resonator</a:t>
            </a:r>
            <a:endParaRPr lang="it-IT" altLang="it-IT" sz="3800" dirty="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47650" y="744538"/>
            <a:ext cx="891462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it-IT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Mathematica1" pitchFamily="2" charset="2"/>
              </a:rPr>
              <a:t> 		</a:t>
            </a:r>
            <a:endParaRPr lang="en-US" altLang="it-IT" sz="2800" i="1" dirty="0">
              <a:solidFill>
                <a:srgbClr val="FFFF00"/>
              </a:solidFill>
              <a:latin typeface="Symbol" pitchFamily="18" charset="2"/>
              <a:sym typeface="Symbol" pitchFamily="18" charset="2"/>
            </a:endParaRPr>
          </a:p>
          <a:p>
            <a:pPr algn="l"/>
            <a:endParaRPr lang="en-US" altLang="it-IT" sz="2800" i="1" dirty="0">
              <a:solidFill>
                <a:srgbClr val="FFFF00"/>
              </a:solidFill>
              <a:latin typeface="Symbol" pitchFamily="18" charset="2"/>
              <a:sym typeface="Symbol" pitchFamily="18" charset="2"/>
            </a:endParaRPr>
          </a:p>
          <a:p>
            <a:pPr algn="l"/>
            <a:r>
              <a:rPr lang="en-US" altLang="it-IT" sz="2800" b="1" i="1" dirty="0" smtClean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altLang="it-IT" sz="2800" b="1" i="1" dirty="0">
                <a:solidFill>
                  <a:srgbClr val="FFFF00"/>
                </a:solidFill>
                <a:sym typeface="Symbol" pitchFamily="18" charset="2"/>
              </a:rPr>
              <a:t> </a:t>
            </a:r>
            <a:r>
              <a:rPr lang="en-US" altLang="it-IT" sz="2800" b="1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T/Q</a:t>
            </a:r>
            <a:r>
              <a:rPr lang="en-US" altLang="it-IT" sz="2400" dirty="0">
                <a:solidFill>
                  <a:srgbClr val="FFFFFF"/>
                </a:solidFill>
                <a:sym typeface="Symbol" pitchFamily="18" charset="2"/>
              </a:rPr>
              <a:t>     		</a:t>
            </a:r>
            <a:r>
              <a:rPr lang="en-US" altLang="it-IT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    Temperature</a:t>
            </a:r>
          </a:p>
          <a:p>
            <a:pPr algn="l"/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			</a:t>
            </a:r>
            <a:r>
              <a:rPr lang="en-US" altLang="it-IT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   Quality Factor (=isolation from thermal bath</a:t>
            </a:r>
            <a:r>
              <a:rPr lang="en-US" altLang="it-IT" sz="2200" dirty="0" smtClean="0">
                <a:solidFill>
                  <a:srgbClr val="FFFFFF"/>
                </a:solidFill>
                <a:sym typeface="Symbol" pitchFamily="18" charset="2"/>
              </a:rPr>
              <a:t>)</a:t>
            </a:r>
            <a:endParaRPr lang="en-US" altLang="it-IT" sz="2200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8437" name="Text Box 46"/>
          <p:cNvSpPr txBox="1">
            <a:spLocks noChangeArrowheads="1"/>
          </p:cNvSpPr>
          <p:nvPr/>
        </p:nvSpPr>
        <p:spPr bwMode="auto">
          <a:xfrm>
            <a:off x="228600" y="914400"/>
            <a:ext cx="75469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en-US" altLang="it-IT" sz="2200" dirty="0" smtClean="0">
              <a:solidFill>
                <a:srgbClr val="FFFFFF"/>
              </a:solidFill>
            </a:endParaRPr>
          </a:p>
          <a:p>
            <a:pPr algn="l"/>
            <a:r>
              <a:rPr lang="en-US" altLang="it-IT" sz="2200" dirty="0" smtClean="0">
                <a:solidFill>
                  <a:srgbClr val="FFFFFF"/>
                </a:solidFill>
              </a:rPr>
              <a:t>From </a:t>
            </a:r>
            <a:r>
              <a:rPr lang="en-US" altLang="it-IT" sz="2200" dirty="0">
                <a:solidFill>
                  <a:srgbClr val="FFFFFF"/>
                </a:solidFill>
              </a:rPr>
              <a:t>intrinsic</a:t>
            </a:r>
            <a:r>
              <a:rPr lang="en-US" altLang="it-IT" sz="2200" b="1" dirty="0">
                <a:solidFill>
                  <a:srgbClr val="FFFF00"/>
                </a:solidFill>
              </a:rPr>
              <a:t> mechanical </a:t>
            </a:r>
            <a:r>
              <a:rPr lang="en-US" altLang="it-IT" sz="2200" b="1" dirty="0" smtClean="0">
                <a:solidFill>
                  <a:srgbClr val="FFFF00"/>
                </a:solidFill>
              </a:rPr>
              <a:t>(for ex. Clamping) </a:t>
            </a:r>
            <a:r>
              <a:rPr lang="en-US" altLang="it-IT" sz="2200" b="1" dirty="0">
                <a:solidFill>
                  <a:srgbClr val="FFFF00"/>
                </a:solidFill>
              </a:rPr>
              <a:t>losses</a:t>
            </a:r>
            <a:endParaRPr lang="it-IT" altLang="it-IT" sz="2200" dirty="0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8600" y="3090005"/>
            <a:ext cx="9067800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From</a:t>
            </a:r>
            <a:r>
              <a:rPr lang="en-US" altLang="it-IT" sz="2200" b="1" dirty="0">
                <a:solidFill>
                  <a:srgbClr val="FFFF00"/>
                </a:solidFill>
                <a:sym typeface="Symbol" pitchFamily="18" charset="2"/>
              </a:rPr>
              <a:t> residual gas scattering</a:t>
            </a:r>
          </a:p>
          <a:p>
            <a:pPr lvl="0" algn="l">
              <a:spcBef>
                <a:spcPct val="30000"/>
              </a:spcBef>
            </a:pPr>
            <a:r>
              <a:rPr lang="en-US" altLang="it-IT" sz="2800" i="1" dirty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it-IT" sz="2800" b="1" i="1" dirty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altLang="it-IT" sz="2800" b="1" i="1" dirty="0">
                <a:solidFill>
                  <a:srgbClr val="FFFF00"/>
                </a:solidFill>
                <a:sym typeface="Symbol" pitchFamily="18" charset="2"/>
              </a:rPr>
              <a:t>  </a:t>
            </a:r>
            <a:r>
              <a:rPr lang="en-US" altLang="it-IT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T</a:t>
            </a:r>
            <a:r>
              <a:rPr lang="en-US" altLang="it-IT" sz="2800" b="1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1/2 </a:t>
            </a:r>
            <a:r>
              <a:rPr lang="en-US" altLang="it-IT" sz="2800" b="1" i="1" dirty="0">
                <a:solidFill>
                  <a:srgbClr val="FFFF00"/>
                </a:solidFill>
                <a:sym typeface="Symbol" pitchFamily="18" charset="2"/>
              </a:rPr>
              <a:t>  </a:t>
            </a:r>
            <a:r>
              <a:rPr lang="en-US" altLang="it-IT" sz="2800" b="1" i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T/Q</a:t>
            </a:r>
            <a:r>
              <a:rPr lang="en-US" altLang="it-IT" sz="2800" b="1" i="1" baseline="-2500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GAS</a:t>
            </a:r>
            <a:r>
              <a:rPr lang="en-US" altLang="it-IT" sz="2800" i="1" baseline="-25000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   	   </a:t>
            </a:r>
            <a:r>
              <a:rPr lang="en-US" altLang="it-IT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   	Gas Pressure</a:t>
            </a:r>
            <a:endParaRPr lang="en-US" altLang="it-IT" sz="2800" i="1" baseline="3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l"/>
            <a:r>
              <a:rPr lang="en-US" altLang="it-IT" sz="2800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	   </a:t>
            </a:r>
            <a:r>
              <a:rPr lang="en-US" altLang="it-IT" sz="22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altLang="it-IT" sz="2200" i="1" baseline="-25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GAS</a:t>
            </a:r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  	Quality Factor due only to </a:t>
            </a:r>
            <a:r>
              <a:rPr lang="en-US" altLang="it-IT" sz="2200" dirty="0" smtClean="0">
                <a:solidFill>
                  <a:srgbClr val="FFFFFF"/>
                </a:solidFill>
                <a:sym typeface="Symbol" pitchFamily="18" charset="2"/>
              </a:rPr>
              <a:t>gas</a:t>
            </a:r>
            <a:endParaRPr lang="en-US" altLang="it-IT" sz="2800" i="1" baseline="3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8328" y="4935784"/>
            <a:ext cx="4953000" cy="14650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en-US" altLang="it-IT" sz="2200" dirty="0">
                <a:solidFill>
                  <a:srgbClr val="FFFFFF"/>
                </a:solidFill>
                <a:sym typeface="Symbol" pitchFamily="18" charset="2"/>
              </a:rPr>
              <a:t>From</a:t>
            </a:r>
            <a:r>
              <a:rPr lang="en-US" altLang="it-IT" sz="2200" b="1" dirty="0">
                <a:solidFill>
                  <a:srgbClr val="FFFF00"/>
                </a:solidFill>
                <a:sym typeface="Symbol" pitchFamily="18" charset="2"/>
              </a:rPr>
              <a:t> blackbody photons</a:t>
            </a:r>
          </a:p>
          <a:p>
            <a:pPr lvl="0" algn="l">
              <a:spcBef>
                <a:spcPct val="20000"/>
              </a:spcBef>
            </a:pPr>
            <a:r>
              <a:rPr lang="en-US" altLang="it-IT" sz="2800" i="1" dirty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it-IT" sz="2800" b="1" i="1" dirty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G </a:t>
            </a:r>
            <a:r>
              <a:rPr lang="en-US" altLang="it-IT" sz="2800" b="1" i="1" dirty="0">
                <a:solidFill>
                  <a:srgbClr val="FFFF00"/>
                </a:solidFill>
                <a:sym typeface="Symbol" pitchFamily="18" charset="2"/>
              </a:rPr>
              <a:t> </a:t>
            </a:r>
            <a:r>
              <a:rPr lang="en-US" altLang="it-IT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it-IT" sz="2800" b="1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   </a:t>
            </a:r>
            <a:r>
              <a:rPr lang="en-US" altLang="it-IT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it-IT" sz="2800" dirty="0">
                <a:solidFill>
                  <a:srgbClr val="FFFFFF"/>
                </a:solidFill>
                <a:cs typeface="Arial" panose="020B0604020202020204" pitchFamily="34" charset="0"/>
                <a:sym typeface="Symbol" pitchFamily="18" charset="2"/>
              </a:rPr>
              <a:t>  	</a:t>
            </a:r>
            <a:r>
              <a:rPr lang="en-US" altLang="it-IT" sz="2200" dirty="0">
                <a:solidFill>
                  <a:srgbClr val="FFFFFF"/>
                </a:solidFill>
                <a:cs typeface="Arial" panose="020B0604020202020204" pitchFamily="34" charset="0"/>
                <a:sym typeface="Symbol" pitchFamily="18" charset="2"/>
              </a:rPr>
              <a:t>(scattering)</a:t>
            </a:r>
            <a:endParaRPr lang="en-US" altLang="it-IT" sz="2200" baseline="30000" dirty="0">
              <a:solidFill>
                <a:srgbClr val="FFFFFF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lvl="0" algn="l">
              <a:spcBef>
                <a:spcPct val="20000"/>
              </a:spcBef>
            </a:pPr>
            <a:r>
              <a:rPr lang="en-US" altLang="it-IT" sz="2800" b="1" i="1" dirty="0">
                <a:solidFill>
                  <a:srgbClr val="FFFF00"/>
                </a:solidFill>
                <a:latin typeface="Symbol" pitchFamily="18" charset="2"/>
                <a:sym typeface="Symbol" pitchFamily="18" charset="2"/>
              </a:rPr>
              <a:t> G </a:t>
            </a:r>
            <a:r>
              <a:rPr lang="en-US" altLang="it-IT" sz="2800" b="1" i="1" dirty="0">
                <a:solidFill>
                  <a:srgbClr val="FFFF00"/>
                </a:solidFill>
                <a:sym typeface="Symbol" pitchFamily="18" charset="2"/>
              </a:rPr>
              <a:t> </a:t>
            </a:r>
            <a:r>
              <a:rPr lang="en-US" altLang="it-IT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it-IT" sz="2800" b="1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	</a:t>
            </a:r>
            <a:r>
              <a:rPr lang="en-US" altLang="it-IT" sz="2200" dirty="0">
                <a:solidFill>
                  <a:srgbClr val="FFFFFF"/>
                </a:solidFill>
                <a:cs typeface="Arial" panose="020B0604020202020204" pitchFamily="34" charset="0"/>
                <a:sym typeface="Symbol" pitchFamily="18" charset="2"/>
              </a:rPr>
              <a:t>(absorption-emission)</a:t>
            </a:r>
            <a:endParaRPr lang="en-US" altLang="it-IT" sz="2200" baseline="30000" dirty="0">
              <a:solidFill>
                <a:srgbClr val="FFFFFF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58270</TotalTime>
  <Words>1292</Words>
  <Application>Microsoft Office PowerPoint</Application>
  <PresentationFormat>A4 (21x29,7 cm)</PresentationFormat>
  <Paragraphs>292</Paragraphs>
  <Slides>29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Default Design</vt:lpstr>
      <vt:lpstr>4_Office Theme</vt:lpstr>
      <vt:lpstr>Graph</vt:lpstr>
      <vt:lpstr>Andrea Vinante   Testing the limits of quantum mechanics  (&amp; other) using micro-magnetomechanical systems   INFN – Tifpa Trento</vt:lpstr>
      <vt:lpstr>Brief Self-Presentation</vt:lpstr>
      <vt:lpstr>Presentazione standard di PowerPoint</vt:lpstr>
      <vt:lpstr>Is quantum mechanics true at all scales?</vt:lpstr>
      <vt:lpstr>Collapse model: basics</vt:lpstr>
      <vt:lpstr>Decoherence  vs  Collapse models can we test experimentally?</vt:lpstr>
      <vt:lpstr>Experimental (Indirect) methods</vt:lpstr>
      <vt:lpstr>Experimental (Direct) Methods</vt:lpstr>
      <vt:lpstr>Decoherence in a mechanical resonator</vt:lpstr>
      <vt:lpstr>Suppress dissipation / decoherence Optically levitated nanoparticles</vt:lpstr>
      <vt:lpstr>Wavefunction expansion protocols to test decoherence and collapse models </vt:lpstr>
      <vt:lpstr>The Problem: NANOPARTICLE OVERHEATING ! </vt:lpstr>
      <vt:lpstr>A better way? Magnetic levitation!</vt:lpstr>
      <vt:lpstr>Magnetic Levitation: Summary of attracting features</vt:lpstr>
      <vt:lpstr>Realistic proposal: do a first experimental exploration</vt:lpstr>
      <vt:lpstr>Levitation schemes</vt:lpstr>
      <vt:lpstr>Ultralow power detection techniques</vt:lpstr>
      <vt:lpstr>Preliminary results: Superconducting microparticle on a cantilever </vt:lpstr>
      <vt:lpstr>Very high mechanical Q -  low T/Q </vt:lpstr>
      <vt:lpstr>Other applications of levitated microsystems:  force sensing applications</vt:lpstr>
      <vt:lpstr>Presentazione standard di PowerPoint</vt:lpstr>
      <vt:lpstr>Conclusions</vt:lpstr>
      <vt:lpstr>Extra-Slides</vt:lpstr>
      <vt:lpstr>DUE TO LOW DECOHERENCE, LARGE AND MASSIVE DELOCALIZATIONS BECOME POSSIBLE !</vt:lpstr>
      <vt:lpstr>Possible sources of dissipation / decoherence</vt:lpstr>
      <vt:lpstr>Other technical sources of decoherence</vt:lpstr>
      <vt:lpstr>Thermalization under continuous measurement</vt:lpstr>
      <vt:lpstr>Microwave optomechanics</vt:lpstr>
      <vt:lpstr>Decoherence: an example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UltraMagLev</dc:title>
  <dc:creator>Vinante</dc:creator>
  <cp:lastModifiedBy>Andrea</cp:lastModifiedBy>
  <cp:revision>594</cp:revision>
  <dcterms:created xsi:type="dcterms:W3CDTF">2007-10-01T19:33:50Z</dcterms:created>
  <dcterms:modified xsi:type="dcterms:W3CDTF">2015-05-05T21:52:01Z</dcterms:modified>
</cp:coreProperties>
</file>