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61"/>
  </p:notesMasterIdLst>
  <p:handoutMasterIdLst>
    <p:handoutMasterId r:id="rId62"/>
  </p:handoutMasterIdLst>
  <p:sldIdLst>
    <p:sldId id="379" r:id="rId2"/>
    <p:sldId id="426" r:id="rId3"/>
    <p:sldId id="416" r:id="rId4"/>
    <p:sldId id="429" r:id="rId5"/>
    <p:sldId id="495" r:id="rId6"/>
    <p:sldId id="420" r:id="rId7"/>
    <p:sldId id="422" r:id="rId8"/>
    <p:sldId id="445" r:id="rId9"/>
    <p:sldId id="370" r:id="rId10"/>
    <p:sldId id="342" r:id="rId11"/>
    <p:sldId id="438" r:id="rId12"/>
    <p:sldId id="343" r:id="rId13"/>
    <p:sldId id="344" r:id="rId14"/>
    <p:sldId id="462" r:id="rId15"/>
    <p:sldId id="386" r:id="rId16"/>
    <p:sldId id="351" r:id="rId17"/>
    <p:sldId id="430" r:id="rId18"/>
    <p:sldId id="410" r:id="rId19"/>
    <p:sldId id="411" r:id="rId20"/>
    <p:sldId id="433" r:id="rId21"/>
    <p:sldId id="434" r:id="rId22"/>
    <p:sldId id="469" r:id="rId23"/>
    <p:sldId id="458" r:id="rId24"/>
    <p:sldId id="459" r:id="rId25"/>
    <p:sldId id="460" r:id="rId26"/>
    <p:sldId id="475" r:id="rId27"/>
    <p:sldId id="461" r:id="rId28"/>
    <p:sldId id="480" r:id="rId29"/>
    <p:sldId id="481" r:id="rId30"/>
    <p:sldId id="482" r:id="rId31"/>
    <p:sldId id="483" r:id="rId32"/>
    <p:sldId id="484" r:id="rId33"/>
    <p:sldId id="485" r:id="rId34"/>
    <p:sldId id="486" r:id="rId35"/>
    <p:sldId id="487" r:id="rId36"/>
    <p:sldId id="488" r:id="rId37"/>
    <p:sldId id="489" r:id="rId38"/>
    <p:sldId id="490" r:id="rId39"/>
    <p:sldId id="491" r:id="rId40"/>
    <p:sldId id="492" r:id="rId41"/>
    <p:sldId id="447" r:id="rId42"/>
    <p:sldId id="453" r:id="rId43"/>
    <p:sldId id="457" r:id="rId44"/>
    <p:sldId id="327" r:id="rId45"/>
    <p:sldId id="452" r:id="rId46"/>
    <p:sldId id="324" r:id="rId47"/>
    <p:sldId id="374" r:id="rId48"/>
    <p:sldId id="494" r:id="rId49"/>
    <p:sldId id="372" r:id="rId50"/>
    <p:sldId id="377" r:id="rId51"/>
    <p:sldId id="383" r:id="rId52"/>
    <p:sldId id="384" r:id="rId53"/>
    <p:sldId id="451" r:id="rId54"/>
    <p:sldId id="471" r:id="rId55"/>
    <p:sldId id="474" r:id="rId56"/>
    <p:sldId id="470" r:id="rId57"/>
    <p:sldId id="478" r:id="rId58"/>
    <p:sldId id="477" r:id="rId59"/>
    <p:sldId id="479" r:id="rId60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42"/>
    <a:srgbClr val="0098DB"/>
    <a:srgbClr val="00549F"/>
    <a:srgbClr val="FDC82F"/>
    <a:srgbClr val="00338D"/>
    <a:srgbClr val="FF0000"/>
    <a:srgbClr val="D0103A"/>
    <a:srgbClr val="A9C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8" autoAdjust="0"/>
    <p:restoredTop sz="94258" autoAdjust="0"/>
  </p:normalViewPr>
  <p:slideViewPr>
    <p:cSldViewPr snapToGrid="0">
      <p:cViewPr>
        <p:scale>
          <a:sx n="70" d="100"/>
          <a:sy n="70" d="100"/>
        </p:scale>
        <p:origin x="-154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490" cy="4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95" tIns="44698" rIns="89395" bIns="44698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02" y="1"/>
            <a:ext cx="3170490" cy="4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95" tIns="44698" rIns="89395" bIns="44698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299"/>
            <a:ext cx="3170490" cy="4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95" tIns="44698" rIns="89395" bIns="44698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02" y="9119299"/>
            <a:ext cx="3170490" cy="4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95" tIns="44698" rIns="89395" bIns="44698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7839AD7A-CB1C-4B72-901F-A5F028E441D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46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39725" cy="5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146" tIns="43073" rIns="86146" bIns="43073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61803" y="1"/>
            <a:ext cx="3139724" cy="5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146" tIns="43073" rIns="86146" bIns="43073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C93CC1B5-8D4D-4A26-AA6D-5DB33342AC6A}" type="datetimeFigureOut">
              <a:rPr lang="en-US"/>
              <a:pPr>
                <a:defRPr/>
              </a:pPr>
              <a:t>5/12/2015</a:t>
            </a:fld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8100" y="715963"/>
            <a:ext cx="4765675" cy="3573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1747" y="4574997"/>
            <a:ext cx="5418034" cy="42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146" tIns="43073" rIns="86146" bIns="43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9993"/>
            <a:ext cx="3139725" cy="4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146" tIns="43073" rIns="86146" bIns="43073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61803" y="9149993"/>
            <a:ext cx="3139724" cy="4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146" tIns="43073" rIns="86146" bIns="43073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7029EFF3-AE62-4C11-BF6D-BBD2126F5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02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Dietmar will have to explain that some missions are developed jointly with different agencies.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6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1761" indent="-285293" defTabSz="8606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1171" indent="-228234" defTabSz="8606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97640" indent="-228234" defTabSz="8606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4108" indent="-228234" defTabSz="8606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0577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67045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3514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79982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EBCBA40-D429-488C-ACEC-BD57385B4210}" type="slidenum">
              <a:rPr lang="en-US" altLang="en-US" sz="1100"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en-US" sz="1100"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715963" y="6405563"/>
            <a:ext cx="5216525" cy="230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797539287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84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381000"/>
            <a:ext cx="1912938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0" y="381000"/>
            <a:ext cx="5588000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2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5950" y="1673225"/>
            <a:ext cx="7653338" cy="43180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946520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5950" y="381000"/>
            <a:ext cx="6105525" cy="427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5950" y="1673225"/>
            <a:ext cx="3749675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18025" y="1673225"/>
            <a:ext cx="3751263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5950" y="3908425"/>
            <a:ext cx="3749675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8025" y="3908425"/>
            <a:ext cx="3751263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427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18025" y="1673225"/>
            <a:ext cx="3751263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18025" y="3908425"/>
            <a:ext cx="3751263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44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8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25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4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58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104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65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52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80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5" descr="PPT_Header02" hidden="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6" descr="PPT_Header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2" descr="signat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9" name="Text Box 34"/>
          <p:cNvSpPr txBox="1">
            <a:spLocks noChangeAspect="1" noChangeArrowheads="1"/>
          </p:cNvSpPr>
          <p:nvPr/>
        </p:nvSpPr>
        <p:spPr bwMode="auto">
          <a:xfrm>
            <a:off x="96838" y="6473825"/>
            <a:ext cx="6977062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800">
                <a:solidFill>
                  <a:schemeClr val="bg2"/>
                </a:solidFill>
              </a:rPr>
              <a:t>Techno Days – Harmo Sessions</a:t>
            </a:r>
            <a:r>
              <a:rPr lang="en-GB" sz="800" noProof="1">
                <a:solidFill>
                  <a:schemeClr val="bg2"/>
                </a:solidFill>
              </a:rPr>
              <a:t> | </a:t>
            </a:r>
            <a:r>
              <a:rPr lang="en-GB" sz="800">
                <a:solidFill>
                  <a:schemeClr val="bg2"/>
                </a:solidFill>
              </a:rPr>
              <a:t>22</a:t>
            </a:r>
            <a:r>
              <a:rPr lang="en-GB" sz="800" noProof="1">
                <a:solidFill>
                  <a:schemeClr val="bg2"/>
                </a:solidFill>
              </a:rPr>
              <a:t>/</a:t>
            </a:r>
            <a:r>
              <a:rPr lang="en-GB" sz="800">
                <a:solidFill>
                  <a:schemeClr val="bg2"/>
                </a:solidFill>
              </a:rPr>
              <a:t>11</a:t>
            </a:r>
            <a:r>
              <a:rPr lang="en-GB" sz="800" noProof="1">
                <a:solidFill>
                  <a:schemeClr val="bg2"/>
                </a:solidFill>
              </a:rPr>
              <a:t>/2011</a:t>
            </a:r>
            <a:r>
              <a:rPr lang="en-GB" sz="800">
                <a:solidFill>
                  <a:schemeClr val="bg2"/>
                </a:solidFill>
              </a:rPr>
              <a:t/>
            </a:r>
            <a:br>
              <a:rPr lang="en-GB" sz="800">
                <a:solidFill>
                  <a:schemeClr val="bg2"/>
                </a:solidFill>
              </a:rPr>
            </a:br>
            <a:r>
              <a:rPr lang="en-GB" sz="800" noProof="1">
                <a:solidFill>
                  <a:schemeClr val="bg2"/>
                </a:solidFill>
              </a:rPr>
              <a:t>Slide </a:t>
            </a:r>
            <a:fld id="{A572225D-BD95-4C5C-9B80-6AC6B29DC7A8}" type="slidenum">
              <a:rPr sz="800" noProof="1">
                <a:solidFill>
                  <a:schemeClr val="bg2"/>
                </a:solidFill>
              </a:rPr>
              <a:pPr eaLnBrk="1" hangingPunct="1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6" r:id="rId2"/>
    <p:sldLayoutId id="2147483955" r:id="rId3"/>
    <p:sldLayoutId id="2147483954" r:id="rId4"/>
    <p:sldLayoutId id="2147483953" r:id="rId5"/>
    <p:sldLayoutId id="2147483952" r:id="rId6"/>
    <p:sldLayoutId id="2147483951" r:id="rId7"/>
    <p:sldLayoutId id="2147483950" r:id="rId8"/>
    <p:sldLayoutId id="2147483949" r:id="rId9"/>
    <p:sldLayoutId id="2147483948" r:id="rId10"/>
    <p:sldLayoutId id="2147483947" r:id="rId11"/>
    <p:sldLayoutId id="2147483946" r:id="rId12"/>
    <p:sldLayoutId id="2147483945" r:id="rId13"/>
    <p:sldLayoutId id="2147483944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Ø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zoran%20sodnik\Documents\OGS\Images,%20photographs%20and%20videos\OGS\Videos\Wide%20field%20camera\ARTEMIS%20and%20OGS%20link.wmv" TargetMode="External"/><Relationship Id="rId1" Type="http://schemas.microsoft.com/office/2007/relationships/media" Target="file:///C:\Users\zoran%20sodnik\Documents\OGS\Images,%20photographs%20and%20videos\OGS\Videos\Wide%20field%20camera\ARTEMIS%20and%20OGS%20link.wmv" TargetMode="Externa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38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avi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0198" y="4246127"/>
            <a:ext cx="8588741" cy="1938992"/>
          </a:xfrm>
          <a:noFill/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Zoran </a:t>
            </a:r>
            <a:r>
              <a:rPr lang="en-US" sz="2400" dirty="0" err="1" smtClean="0">
                <a:solidFill>
                  <a:schemeClr val="tx1"/>
                </a:solidFill>
              </a:rPr>
              <a:t>Sodnik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12.05.2015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European Space Agency - zoran.sodnik@esa.int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80325" y="6303475"/>
            <a:ext cx="8022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dirty="0" smtClean="0">
                <a:solidFill>
                  <a:schemeClr val="bg2"/>
                </a:solidFill>
              </a:rPr>
              <a:t>LNF Mini-Workshop Series: International Year of Light 2015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164376"/>
            <a:ext cx="71264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38" y="1366891"/>
            <a:ext cx="5357002" cy="402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362" y="1366891"/>
            <a:ext cx="3224830" cy="201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7" y="96872"/>
            <a:ext cx="735844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First generation optical data relay (1a)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3" descr="C:\Old Data\My Pictures\ARTEMIS and SP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" y="1147313"/>
            <a:ext cx="9146048" cy="57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05" y="5324655"/>
            <a:ext cx="971550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429" y="2605177"/>
            <a:ext cx="478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SILEX inter satellite link between SPOT-4 (LEO) and ARTEMIS (GEO)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7" y="96872"/>
            <a:ext cx="748127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First generation optical data relay (1b)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429" y="2605177"/>
            <a:ext cx="478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SILEX inter satellite link between SPOT-4 (LEO) and ARTEMIS (GEO)</a:t>
            </a:r>
            <a:endParaRPr lang="en-GB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28522"/>
              </p:ext>
            </p:extLst>
          </p:nvPr>
        </p:nvGraphicFramePr>
        <p:xfrm>
          <a:off x="0" y="1113995"/>
          <a:ext cx="9144000" cy="576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Photo Editor Photo" r:id="rId3" imgW="16347182" imgH="11247619" progId="MSPhotoEd.3">
                  <p:embed/>
                </p:oleObj>
              </mc:Choice>
              <mc:Fallback>
                <p:oleObj name="Photo Editor Photo" r:id="rId3" imgW="16347182" imgH="1124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13995"/>
                        <a:ext cx="9144000" cy="576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22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141832"/>
            <a:ext cx="746762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First generation </a:t>
            </a:r>
            <a:r>
              <a:rPr lang="en-US" sz="2400" b="1" i="1" dirty="0" smtClean="0">
                <a:solidFill>
                  <a:srgbClr val="FFFF00"/>
                </a:solidFill>
              </a:rPr>
              <a:t>optical data </a:t>
            </a:r>
            <a:r>
              <a:rPr lang="en-US" sz="2400" b="1" i="1" dirty="0">
                <a:solidFill>
                  <a:srgbClr val="FFFF00"/>
                </a:solidFill>
              </a:rPr>
              <a:t>relay </a:t>
            </a:r>
            <a:r>
              <a:rPr lang="en-US" sz="2400" b="1" i="1" dirty="0" smtClean="0">
                <a:solidFill>
                  <a:srgbClr val="FFFF00"/>
                </a:solidFill>
              </a:rPr>
              <a:t>(1c)</a:t>
            </a:r>
            <a:r>
              <a:rPr lang="en-US" sz="1400" b="1" i="1" dirty="0" smtClean="0">
                <a:solidFill>
                  <a:srgbClr val="FFFF00"/>
                </a:solidFill>
              </a:rPr>
              <a:t> </a:t>
            </a:r>
            <a:endParaRPr lang="en-GB" sz="1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4" y="1495146"/>
            <a:ext cx="27305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495146"/>
            <a:ext cx="506412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90599" y="5838546"/>
            <a:ext cx="3143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en-US" sz="2000" b="1" dirty="0">
                <a:latin typeface="Arial" pitchFamily="34" charset="0"/>
              </a:rPr>
              <a:t>PASTEL (SPOT-4)</a:t>
            </a:r>
            <a:endParaRPr lang="en-GB" altLang="en-US" sz="2000" b="1" dirty="0">
              <a:latin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54648" y="5876646"/>
            <a:ext cx="2970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en-US" sz="2000" b="1" dirty="0">
                <a:latin typeface="Arial" pitchFamily="34" charset="0"/>
              </a:rPr>
              <a:t>OPALE (ARTEMIS)</a:t>
            </a:r>
            <a:endParaRPr lang="en-GB" altLang="en-US" sz="2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96874"/>
            <a:ext cx="735844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First generation </a:t>
            </a:r>
            <a:r>
              <a:rPr lang="en-US" sz="2400" b="1" i="1" dirty="0" smtClean="0">
                <a:solidFill>
                  <a:srgbClr val="FFFF00"/>
                </a:solidFill>
              </a:rPr>
              <a:t>optical data </a:t>
            </a:r>
            <a:r>
              <a:rPr lang="en-US" sz="2400" b="1" i="1" dirty="0">
                <a:solidFill>
                  <a:srgbClr val="FFFF00"/>
                </a:solidFill>
              </a:rPr>
              <a:t>relay </a:t>
            </a:r>
            <a:r>
              <a:rPr lang="en-US" sz="2400" b="1" i="1" dirty="0" smtClean="0">
                <a:solidFill>
                  <a:srgbClr val="FFFF00"/>
                </a:solidFill>
              </a:rPr>
              <a:t>(1d)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8264" y="3287503"/>
            <a:ext cx="39694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cs typeface="Times New Roman" pitchFamily="18" charset="0"/>
              </a:rPr>
              <a:t>30 November 2001 17:45 </a:t>
            </a:r>
            <a:r>
              <a:rPr lang="en-US" altLang="en-US" sz="1400" dirty="0" err="1">
                <a:cs typeface="Times New Roman" pitchFamily="18" charset="0"/>
              </a:rPr>
              <a:t>Lanzarote</a:t>
            </a:r>
            <a:r>
              <a:rPr lang="en-US" altLang="en-US" sz="1400" dirty="0">
                <a:cs typeface="Times New Roman" pitchFamily="18" charset="0"/>
              </a:rPr>
              <a:t>, Canary Islands, in the Atlantic ocean west of Africa, the first image transmitted via optical </a:t>
            </a:r>
            <a:r>
              <a:rPr lang="en-US" altLang="en-US" sz="1400" dirty="0" smtClean="0">
                <a:cs typeface="Times New Roman" pitchFamily="18" charset="0"/>
              </a:rPr>
              <a:t>inter-satellite </a:t>
            </a:r>
            <a:r>
              <a:rPr lang="en-US" altLang="en-US" sz="1400" dirty="0">
                <a:cs typeface="Times New Roman" pitchFamily="18" charset="0"/>
              </a:rPr>
              <a:t>link from SPOT4 to ARTEMIS and then to SPOTIMAGE in Toulouse, France via ARTEMIS’ </a:t>
            </a:r>
            <a:r>
              <a:rPr lang="en-US" altLang="en-US" sz="1400" dirty="0" err="1">
                <a:cs typeface="Times New Roman" pitchFamily="18" charset="0"/>
              </a:rPr>
              <a:t>Ka</a:t>
            </a:r>
            <a:r>
              <a:rPr lang="en-US" altLang="en-US" sz="1400" dirty="0">
                <a:cs typeface="Times New Roman" pitchFamily="18" charset="0"/>
              </a:rPr>
              <a:t>-band feeder </a:t>
            </a:r>
            <a:r>
              <a:rPr lang="en-US" altLang="en-US" sz="1400" dirty="0" smtClean="0">
                <a:cs typeface="Times New Roman" pitchFamily="18" charset="0"/>
              </a:rPr>
              <a:t>link.</a:t>
            </a:r>
            <a:endParaRPr lang="en-US" altLang="en-US" sz="1400" dirty="0">
              <a:cs typeface="Times New Roman" pitchFamily="18" charset="0"/>
            </a:endParaRPr>
          </a:p>
        </p:txBody>
      </p:sp>
      <p:pic>
        <p:nvPicPr>
          <p:cNvPr id="7" name="Picture 2054" descr="C:\Old Data\My Pictures\first image high res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" y="1145737"/>
            <a:ext cx="5218155" cy="571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55" descr="C:\Old Data\My Pictures\ARTEMIS and S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62" y="1174638"/>
            <a:ext cx="3870627" cy="21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56" descr="C:\Old Data\My Pictures\sr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56" y="4921250"/>
            <a:ext cx="1706563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2057"/>
          <p:cNvSpPr>
            <a:spLocks noChangeShapeType="1"/>
          </p:cNvSpPr>
          <p:nvPr/>
        </p:nvSpPr>
        <p:spPr bwMode="auto">
          <a:xfrm flipV="1">
            <a:off x="5909480" y="2556935"/>
            <a:ext cx="2524835" cy="3332687"/>
          </a:xfrm>
          <a:prstGeom prst="line">
            <a:avLst/>
          </a:prstGeom>
          <a:noFill/>
          <a:ln w="38100">
            <a:solidFill>
              <a:srgbClr val="00854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2060"/>
          <p:cNvSpPr>
            <a:spLocks noChangeShapeType="1"/>
          </p:cNvSpPr>
          <p:nvPr/>
        </p:nvSpPr>
        <p:spPr bwMode="auto">
          <a:xfrm flipV="1">
            <a:off x="5846195" y="2224647"/>
            <a:ext cx="1755608" cy="66457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96874"/>
            <a:ext cx="74949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First generation </a:t>
            </a:r>
            <a:r>
              <a:rPr lang="en-US" sz="2400" b="1" i="1" dirty="0" smtClean="0">
                <a:solidFill>
                  <a:srgbClr val="FFFF00"/>
                </a:solidFill>
              </a:rPr>
              <a:t>optical data </a:t>
            </a:r>
            <a:r>
              <a:rPr lang="en-US" sz="2400" b="1" i="1" dirty="0">
                <a:solidFill>
                  <a:srgbClr val="FFFF00"/>
                </a:solidFill>
              </a:rPr>
              <a:t>relay </a:t>
            </a:r>
            <a:r>
              <a:rPr lang="en-US" sz="2400" b="1" i="1" dirty="0" smtClean="0">
                <a:solidFill>
                  <a:srgbClr val="FFFF00"/>
                </a:solidFill>
              </a:rPr>
              <a:t>(2)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1031" descr="C:\Documents and Settings\Zoran Sodnik\My Documents\OGS\OICETS and LUCE-EM tests\Pictures and videos\oicets_009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928"/>
            <a:ext cx="9144000" cy="56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1887" y="1466192"/>
            <a:ext cx="4658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ESA cooperation with JAXA.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Inter-satellite </a:t>
            </a:r>
            <a:r>
              <a:rPr lang="en-US" b="1" dirty="0">
                <a:solidFill>
                  <a:schemeClr val="bg1"/>
                </a:solidFill>
              </a:rPr>
              <a:t>link between </a:t>
            </a:r>
            <a:r>
              <a:rPr lang="en-US" b="1" dirty="0" smtClean="0">
                <a:solidFill>
                  <a:schemeClr val="bg1"/>
                </a:solidFill>
              </a:rPr>
              <a:t>OICETS (</a:t>
            </a:r>
            <a:r>
              <a:rPr lang="en-US" b="1" dirty="0">
                <a:solidFill>
                  <a:schemeClr val="bg1"/>
                </a:solidFill>
              </a:rPr>
              <a:t>LEO) and ARTEMIS (GEO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Performed in 2005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45606"/>
            <a:ext cx="9144000" cy="5712394"/>
            <a:chOff x="360363" y="576263"/>
            <a:chExt cx="8555037" cy="5118100"/>
          </a:xfrm>
        </p:grpSpPr>
        <p:pic>
          <p:nvPicPr>
            <p:cNvPr id="11" name="Picture 5" descr="ARTEMIS and SPO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63" y="576263"/>
              <a:ext cx="8555037" cy="511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Myste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25" y="4437063"/>
              <a:ext cx="2279650" cy="658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169127"/>
            <a:ext cx="733214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First generation </a:t>
            </a:r>
            <a:r>
              <a:rPr lang="en-US" sz="2400" b="1" i="1" dirty="0" smtClean="0">
                <a:solidFill>
                  <a:srgbClr val="FFFF00"/>
                </a:solidFill>
              </a:rPr>
              <a:t>optical data </a:t>
            </a:r>
            <a:r>
              <a:rPr lang="en-US" sz="2400" b="1" i="1" dirty="0">
                <a:solidFill>
                  <a:srgbClr val="FFFF00"/>
                </a:solidFill>
              </a:rPr>
              <a:t>relay </a:t>
            </a:r>
            <a:r>
              <a:rPr lang="en-US" sz="2400" b="1" i="1" dirty="0" smtClean="0">
                <a:solidFill>
                  <a:srgbClr val="FFFF00"/>
                </a:solidFill>
              </a:rPr>
              <a:t>(3)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6935" y="5728353"/>
            <a:ext cx="6024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/>
              <a:t>ESA cooperation with </a:t>
            </a:r>
            <a:r>
              <a:rPr lang="en-US" altLang="en-US" b="1" dirty="0" err="1" smtClean="0"/>
              <a:t>Astrium</a:t>
            </a:r>
            <a:r>
              <a:rPr lang="en-US" altLang="en-US" b="1" dirty="0" smtClean="0"/>
              <a:t>/French </a:t>
            </a:r>
            <a:r>
              <a:rPr lang="en-US" altLang="en-US" b="1" dirty="0" err="1" smtClean="0"/>
              <a:t>DoD</a:t>
            </a:r>
            <a:endParaRPr lang="en-US" altLang="en-US" b="1" dirty="0" smtClean="0"/>
          </a:p>
          <a:p>
            <a:r>
              <a:rPr lang="en-GB" altLang="en-US" b="1" dirty="0" smtClean="0"/>
              <a:t>LOLA experiment performed in 2006</a:t>
            </a:r>
          </a:p>
          <a:p>
            <a:r>
              <a:rPr lang="en-GB" altLang="en-US" b="1" dirty="0" err="1" smtClean="0"/>
              <a:t>Mystere</a:t>
            </a:r>
            <a:r>
              <a:rPr lang="en-GB" altLang="en-US" b="1" dirty="0" smtClean="0"/>
              <a:t> </a:t>
            </a:r>
            <a:r>
              <a:rPr lang="en-GB" altLang="en-US" b="1" dirty="0"/>
              <a:t>20 </a:t>
            </a:r>
            <a:r>
              <a:rPr lang="en-GB" altLang="en-US" b="1" dirty="0" smtClean="0"/>
              <a:t>(airplane) to ARTEMIS (GEO) </a:t>
            </a:r>
            <a:r>
              <a:rPr lang="en-US" altLang="en-US" b="1" dirty="0" smtClean="0"/>
              <a:t>link</a:t>
            </a:r>
            <a:endParaRPr lang="en-GB" altLang="en-US" b="1" dirty="0"/>
          </a:p>
        </p:txBody>
      </p:sp>
      <p:pic>
        <p:nvPicPr>
          <p:cNvPr id="7" name="Picture 2" descr="Télescope co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2348" r="2202" b="6580"/>
          <a:stretch>
            <a:fillRect/>
          </a:stretch>
        </p:blipFill>
        <p:spPr bwMode="auto">
          <a:xfrm>
            <a:off x="0" y="2294374"/>
            <a:ext cx="3169301" cy="23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40360" y="193748"/>
            <a:ext cx="80544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First generation </a:t>
            </a:r>
            <a:r>
              <a:rPr lang="en-US" sz="2400" b="1" i="1" dirty="0" smtClean="0">
                <a:solidFill>
                  <a:srgbClr val="FFFF00"/>
                </a:solidFill>
              </a:rPr>
              <a:t>optical data </a:t>
            </a:r>
            <a:r>
              <a:rPr lang="en-US" sz="2400" b="1" i="1" dirty="0">
                <a:solidFill>
                  <a:srgbClr val="FFFF00"/>
                </a:solidFill>
              </a:rPr>
              <a:t>relay </a:t>
            </a:r>
            <a:r>
              <a:rPr lang="en-US" sz="2400" b="1" i="1" dirty="0" smtClean="0">
                <a:solidFill>
                  <a:srgbClr val="FFFF00"/>
                </a:solidFill>
              </a:rPr>
              <a:t>(summary)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546706"/>
              </p:ext>
            </p:extLst>
          </p:nvPr>
        </p:nvGraphicFramePr>
        <p:xfrm>
          <a:off x="438082" y="1407085"/>
          <a:ext cx="8155123" cy="4744930"/>
        </p:xfrm>
        <a:graphic>
          <a:graphicData uri="http://schemas.openxmlformats.org/drawingml/2006/table">
            <a:tbl>
              <a:tblPr/>
              <a:tblGrid>
                <a:gridCol w="2959667"/>
                <a:gridCol w="1316182"/>
                <a:gridCol w="1290205"/>
                <a:gridCol w="1264228"/>
                <a:gridCol w="1324841"/>
              </a:tblGrid>
              <a:tr h="325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ARTEMIS</a:t>
                      </a:r>
                      <a:endParaRPr kumimoji="0" lang="en-GB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SPOT-4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OICETS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LOLA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Orbit and launch date: 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GEO - 2001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LEO - 1998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LEO - 2005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 - 2006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Antenna diameter Rx: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mm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mm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mm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 mm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 diameter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Tx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(1/e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 mm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mm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 mm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mm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power (ex aperture):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mW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mW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mW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mW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data rate: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Mbps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Mbps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wavelength: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 nm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 nm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 nm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 nm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modulation scheme: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2-PPM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NRZ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NRZ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NRZ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data rate: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Mbps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wavelength: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 nm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 nm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 nm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 nm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modulation scheme: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NRZ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2-PPM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2-PPM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Link distance: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&lt;45000 km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9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Beacon wavelength: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801 nm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Optical terminal mass: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kg 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kg 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kg 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kg 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1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221445"/>
            <a:ext cx="64463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8966" y="3338422"/>
            <a:ext cx="459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ESA Optical Ground Station (OGS)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6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81" name="Picture 5" descr="ARTEMIS and S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" y="1171575"/>
            <a:ext cx="91440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382" name="Picture 6" descr="OGS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" y="5528805"/>
            <a:ext cx="1955419" cy="130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3383" name="Line 7"/>
          <p:cNvSpPr>
            <a:spLocks noChangeShapeType="1"/>
          </p:cNvSpPr>
          <p:nvPr/>
        </p:nvSpPr>
        <p:spPr bwMode="auto">
          <a:xfrm flipH="1">
            <a:off x="1364776" y="4092357"/>
            <a:ext cx="4136162" cy="16124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3379" name="Text Box 3"/>
          <p:cNvSpPr txBox="1">
            <a:spLocks noChangeArrowheads="1"/>
          </p:cNvSpPr>
          <p:nvPr/>
        </p:nvSpPr>
        <p:spPr bwMode="auto">
          <a:xfrm>
            <a:off x="240256" y="2206558"/>
            <a:ext cx="374488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The OGS was developed as an alternative check-out and test facility for the optical communication payload onboard ARTEMIS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1016"/>
            <a:ext cx="75679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ESA Optical Ground Station (1)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314" name="Group 10"/>
          <p:cNvGrpSpPr>
            <a:grpSpLocks/>
          </p:cNvGrpSpPr>
          <p:nvPr/>
        </p:nvGrpSpPr>
        <p:grpSpPr bwMode="auto">
          <a:xfrm>
            <a:off x="0" y="1121435"/>
            <a:ext cx="9144000" cy="5736566"/>
            <a:chOff x="624" y="528"/>
            <a:chExt cx="4866" cy="3102"/>
          </a:xfrm>
        </p:grpSpPr>
        <p:pic>
          <p:nvPicPr>
            <p:cNvPr id="482315" name="Picture 11" descr="Izañ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528"/>
              <a:ext cx="4866" cy="3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2316" name="Line 12"/>
            <p:cNvSpPr>
              <a:spLocks noChangeShapeType="1"/>
            </p:cNvSpPr>
            <p:nvPr/>
          </p:nvSpPr>
          <p:spPr bwMode="auto">
            <a:xfrm flipH="1">
              <a:off x="3984" y="2496"/>
              <a:ext cx="24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2317" name="Text Box 13"/>
            <p:cNvSpPr txBox="1">
              <a:spLocks noChangeArrowheads="1"/>
            </p:cNvSpPr>
            <p:nvPr/>
          </p:nvSpPr>
          <p:spPr bwMode="auto">
            <a:xfrm>
              <a:off x="4224" y="2352"/>
              <a:ext cx="65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OGS</a:t>
              </a:r>
            </a:p>
          </p:txBody>
        </p:sp>
      </p:grpSp>
      <p:sp>
        <p:nvSpPr>
          <p:cNvPr id="482307" name="Rectangle 3"/>
          <p:cNvSpPr>
            <a:spLocks noChangeArrowheads="1"/>
          </p:cNvSpPr>
          <p:nvPr/>
        </p:nvSpPr>
        <p:spPr bwMode="auto">
          <a:xfrm>
            <a:off x="0" y="2720975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 u="sng">
                <a:latin typeface="Helv" charset="0"/>
                <a:cs typeface="Times New Roman" pitchFamily="18" charset="0"/>
              </a:rPr>
              <a:t/>
            </a:r>
            <a:br>
              <a:rPr lang="en-US" altLang="en-US" b="1" i="1" u="sng">
                <a:latin typeface="Helv" charset="0"/>
                <a:cs typeface="Times New Roman" pitchFamily="18" charset="0"/>
              </a:rPr>
            </a:br>
            <a:endParaRPr lang="en-US" altLang="en-US" sz="2400"/>
          </a:p>
        </p:txBody>
      </p:sp>
      <p:sp>
        <p:nvSpPr>
          <p:cNvPr id="482308" name="Rectangle 4"/>
          <p:cNvSpPr>
            <a:spLocks noChangeArrowheads="1"/>
          </p:cNvSpPr>
          <p:nvPr/>
        </p:nvSpPr>
        <p:spPr bwMode="auto">
          <a:xfrm>
            <a:off x="709613" y="966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82309" name="Text Box 5"/>
          <p:cNvSpPr txBox="1">
            <a:spLocks noChangeArrowheads="1"/>
          </p:cNvSpPr>
          <p:nvPr/>
        </p:nvSpPr>
        <p:spPr bwMode="auto">
          <a:xfrm>
            <a:off x="5396482" y="1542365"/>
            <a:ext cx="32236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/>
              <a:t>Observatorio</a:t>
            </a:r>
            <a:r>
              <a:rPr lang="en-US" altLang="en-US" b="1" dirty="0"/>
              <a:t> del </a:t>
            </a:r>
            <a:r>
              <a:rPr lang="en-US" altLang="en-US" b="1" dirty="0" err="1" smtClean="0"/>
              <a:t>Teide</a:t>
            </a:r>
            <a:r>
              <a:rPr lang="en-US" altLang="en-US" b="1" dirty="0" smtClean="0"/>
              <a:t>, </a:t>
            </a:r>
            <a:r>
              <a:rPr lang="en-US" altLang="en-US" b="1" dirty="0" err="1"/>
              <a:t>Izaña</a:t>
            </a:r>
            <a:r>
              <a:rPr lang="en-US" altLang="en-US" b="1" dirty="0"/>
              <a:t>, Tenerife, Spain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77718"/>
            <a:ext cx="75472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ESA Optical Ground Station </a:t>
            </a:r>
            <a:r>
              <a:rPr lang="en-US" sz="2400" b="1" i="1" dirty="0" smtClean="0">
                <a:solidFill>
                  <a:srgbClr val="FFFF00"/>
                </a:solidFill>
              </a:rPr>
              <a:t>(2)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59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110522"/>
            <a:ext cx="735844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Presentation outline</a:t>
            </a:r>
            <a:endParaRPr lang="en-GB" sz="2400" b="1" i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600" b="1" dirty="0" smtClean="0">
              <a:solidFill>
                <a:schemeClr val="bg2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79412" y="1422400"/>
            <a:ext cx="8764588" cy="468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19000"/>
              </a:lnSpc>
              <a:spcBef>
                <a:spcPct val="20000"/>
              </a:spcBef>
              <a:buAutoNum type="arabicPeriod"/>
            </a:pPr>
            <a:r>
              <a:rPr lang="en-US" sz="2400" b="1" dirty="0" smtClean="0"/>
              <a:t>Why laser communication?</a:t>
            </a: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AutoNum type="arabicPeriod"/>
            </a:pPr>
            <a:r>
              <a:rPr lang="en-US" sz="2400" b="1" dirty="0" smtClean="0"/>
              <a:t>First generation optical data-relay </a:t>
            </a: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AutoNum type="arabicPeriod"/>
            </a:pPr>
            <a:r>
              <a:rPr lang="en-US" sz="2400" b="1" dirty="0" smtClean="0"/>
              <a:t>ESA optical ground station (OGS)</a:t>
            </a: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Shower curtain effect</a:t>
            </a: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SILEX acquisition strategy</a:t>
            </a: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AutoNum type="arabicPeriod"/>
            </a:pPr>
            <a:r>
              <a:rPr lang="en-US" sz="2400" b="1" dirty="0" smtClean="0"/>
              <a:t>Second generation inter-satellite link demo.</a:t>
            </a: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AutoNum type="arabicPeriod"/>
            </a:pPr>
            <a:r>
              <a:rPr lang="en-US" sz="2400" b="1" dirty="0" smtClean="0"/>
              <a:t>Recent developments</a:t>
            </a: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AutoNum type="arabicPeriod"/>
            </a:pPr>
            <a:r>
              <a:rPr lang="en-US" sz="2400" b="1" dirty="0" smtClean="0"/>
              <a:t>Planned activities</a:t>
            </a: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AutoNum type="arabicPeriod"/>
            </a:pPr>
            <a:r>
              <a:rPr lang="en-US" sz="2400" b="1" dirty="0" smtClean="0"/>
              <a:t>Summary and Conclusions</a:t>
            </a:r>
            <a:endParaRPr lang="en-US" sz="1400" b="1" dirty="0" smtClean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96873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ESA Optical Ground Station </a:t>
            </a:r>
            <a:r>
              <a:rPr lang="en-US" sz="2400" b="1" i="1" dirty="0" smtClean="0">
                <a:solidFill>
                  <a:srgbClr val="FFFF00"/>
                </a:solidFill>
              </a:rPr>
              <a:t>(3)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251"/>
            <a:ext cx="9144000" cy="56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110521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ESA Optical Ground Station </a:t>
            </a:r>
            <a:r>
              <a:rPr lang="en-US" sz="2400" b="1" i="1" dirty="0" smtClean="0">
                <a:solidFill>
                  <a:srgbClr val="FFFF00"/>
                </a:solidFill>
              </a:rPr>
              <a:t>(4)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5" descr="Tele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727200"/>
            <a:ext cx="3952875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939"/>
            <a:ext cx="5232850" cy="42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96873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ESA Optical Ground Station </a:t>
            </a:r>
            <a:r>
              <a:rPr lang="en-US" sz="2400" b="1" i="1" dirty="0" smtClean="0">
                <a:solidFill>
                  <a:srgbClr val="FFFF00"/>
                </a:solidFill>
              </a:rPr>
              <a:t>(5)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134" y="1247175"/>
            <a:ext cx="85858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50000"/>
            </a:pPr>
            <a:r>
              <a:rPr lang="en-US" altLang="en-US" sz="2000" b="1" dirty="0" smtClean="0">
                <a:cs typeface="Times New Roman" pitchFamily="18" charset="0"/>
              </a:rPr>
              <a:t>Facts about the Optical Ground Station (OGS)</a:t>
            </a:r>
          </a:p>
          <a:p>
            <a:pPr>
              <a:buSzPct val="150000"/>
            </a:pPr>
            <a:endParaRPr lang="en-US" altLang="en-US" sz="1600" b="1" dirty="0">
              <a:cs typeface="Times New Roman" pitchFamily="18" charset="0"/>
            </a:endParaRPr>
          </a:p>
          <a:p>
            <a:pPr>
              <a:buSzPct val="150000"/>
            </a:pPr>
            <a:r>
              <a:rPr lang="en-US" altLang="en-US" b="1" dirty="0" smtClean="0">
                <a:cs typeface="Times New Roman" pitchFamily="18" charset="0"/>
              </a:rPr>
              <a:t>Built </a:t>
            </a:r>
            <a:r>
              <a:rPr lang="en-US" altLang="en-US" b="1" dirty="0">
                <a:cs typeface="Times New Roman" pitchFamily="18" charset="0"/>
              </a:rPr>
              <a:t>for: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</a:rPr>
              <a:t>In-orbit </a:t>
            </a:r>
            <a:r>
              <a:rPr lang="en-US" altLang="en-US" sz="1600" b="1" dirty="0">
                <a:cs typeface="Times New Roman" pitchFamily="18" charset="0"/>
              </a:rPr>
              <a:t>check-out of the laser communication </a:t>
            </a:r>
            <a:r>
              <a:rPr lang="en-US" altLang="en-US" sz="1600" b="1" dirty="0" smtClean="0">
                <a:cs typeface="Times New Roman" pitchFamily="18" charset="0"/>
              </a:rPr>
              <a:t>terminals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</a:rPr>
              <a:t>Space </a:t>
            </a:r>
            <a:r>
              <a:rPr lang="en-US" altLang="en-US" sz="1600" b="1" dirty="0">
                <a:cs typeface="Times New Roman" pitchFamily="18" charset="0"/>
              </a:rPr>
              <a:t>Debris observations in GEO and </a:t>
            </a:r>
            <a:r>
              <a:rPr lang="en-US" altLang="en-US" sz="1600" b="1" dirty="0" smtClean="0">
                <a:cs typeface="Times New Roman" pitchFamily="18" charset="0"/>
              </a:rPr>
              <a:t>GTO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</a:rPr>
              <a:t>Astronomical observations (</a:t>
            </a:r>
            <a:r>
              <a:rPr lang="en-US" altLang="en-US" sz="1600" b="1" dirty="0" smtClean="0">
                <a:cs typeface="Times New Roman" pitchFamily="18" charset="0"/>
              </a:rPr>
              <a:t>Asteroid </a:t>
            </a:r>
            <a:r>
              <a:rPr lang="en-US" altLang="en-US" sz="1600" b="1" dirty="0" smtClean="0">
                <a:cs typeface="Times New Roman" pitchFamily="18" charset="0"/>
              </a:rPr>
              <a:t>and </a:t>
            </a:r>
            <a:r>
              <a:rPr lang="en-US" altLang="en-US" sz="1600" b="1" dirty="0" smtClean="0">
                <a:cs typeface="Times New Roman" pitchFamily="18" charset="0"/>
              </a:rPr>
              <a:t>NEO detection).</a:t>
            </a:r>
            <a:endParaRPr lang="en-US" altLang="en-US" sz="1600" dirty="0">
              <a:cs typeface="Times New Roman" pitchFamily="18" charset="0"/>
            </a:endParaRPr>
          </a:p>
          <a:p>
            <a:pPr>
              <a:buSzPct val="150000"/>
            </a:pPr>
            <a:endParaRPr lang="en-GB" altLang="en-US" sz="1600" b="1" dirty="0">
              <a:cs typeface="Times New Roman" pitchFamily="18" charset="0"/>
            </a:endParaRPr>
          </a:p>
          <a:p>
            <a:pPr>
              <a:buSzPct val="150000"/>
            </a:pPr>
            <a:r>
              <a:rPr lang="en-US" altLang="en-US" b="1" dirty="0">
                <a:cs typeface="Times New Roman" pitchFamily="18" charset="0"/>
              </a:rPr>
              <a:t>Location:</a:t>
            </a:r>
            <a:endParaRPr lang="en-US" altLang="en-US" dirty="0">
              <a:cs typeface="Times New Roman" pitchFamily="18" charset="0"/>
            </a:endParaRPr>
          </a:p>
          <a:p>
            <a:pPr lvl="1">
              <a:buSzPct val="150000"/>
            </a:pPr>
            <a:r>
              <a:rPr lang="en-US" altLang="en-US" sz="1600" b="1" dirty="0" err="1">
                <a:cs typeface="Times New Roman" pitchFamily="18" charset="0"/>
              </a:rPr>
              <a:t>Observatorio</a:t>
            </a:r>
            <a:r>
              <a:rPr lang="en-US" altLang="en-US" sz="1600" b="1" dirty="0">
                <a:cs typeface="Times New Roman" pitchFamily="18" charset="0"/>
              </a:rPr>
              <a:t> del </a:t>
            </a:r>
            <a:r>
              <a:rPr lang="en-US" altLang="en-US" sz="1600" b="1" dirty="0" err="1">
                <a:cs typeface="Times New Roman" pitchFamily="18" charset="0"/>
              </a:rPr>
              <a:t>Teide</a:t>
            </a:r>
            <a:r>
              <a:rPr lang="en-US" altLang="en-US" sz="1600" b="1" dirty="0">
                <a:cs typeface="Times New Roman" pitchFamily="18" charset="0"/>
              </a:rPr>
              <a:t> </a:t>
            </a:r>
            <a:r>
              <a:rPr lang="en-US" altLang="en-US" sz="1600" b="1" dirty="0" smtClean="0">
                <a:cs typeface="Times New Roman" pitchFamily="18" charset="0"/>
              </a:rPr>
              <a:t>in </a:t>
            </a:r>
            <a:r>
              <a:rPr lang="en-US" altLang="en-US" sz="1600" b="1" dirty="0" err="1" smtClean="0">
                <a:cs typeface="Times New Roman" pitchFamily="18" charset="0"/>
              </a:rPr>
              <a:t>Izaña</a:t>
            </a:r>
            <a:r>
              <a:rPr lang="en-US" altLang="en-US" sz="1600" b="1" dirty="0" smtClean="0">
                <a:cs typeface="Times New Roman" pitchFamily="18" charset="0"/>
              </a:rPr>
              <a:t>, </a:t>
            </a:r>
            <a:r>
              <a:rPr lang="en-US" altLang="en-US" sz="1600" b="1" dirty="0">
                <a:cs typeface="Times New Roman" pitchFamily="18" charset="0"/>
              </a:rPr>
              <a:t>Tenerife, Spain</a:t>
            </a:r>
            <a:endParaRPr lang="en-US" altLang="en-US" sz="1600" dirty="0">
              <a:cs typeface="Times New Roman" pitchFamily="18" charset="0"/>
            </a:endParaRPr>
          </a:p>
          <a:p>
            <a:pPr lvl="1">
              <a:buSzPct val="150000"/>
            </a:pPr>
            <a:r>
              <a:rPr lang="en-US" altLang="en-US" sz="1600" b="1" dirty="0">
                <a:cs typeface="Times New Roman" pitchFamily="18" charset="0"/>
              </a:rPr>
              <a:t>Geographic longitude:		16</a:t>
            </a: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</a:t>
            </a:r>
            <a:r>
              <a:rPr lang="en-US" altLang="en-US" sz="1600" b="1" dirty="0">
                <a:cs typeface="Times New Roman" pitchFamily="18" charset="0"/>
              </a:rPr>
              <a:t>30’36.36” West</a:t>
            </a:r>
            <a:endParaRPr lang="en-US" altLang="en-US" sz="1600" dirty="0">
              <a:cs typeface="Times New Roman" pitchFamily="18" charset="0"/>
              <a:sym typeface="Symbol" pitchFamily="18" charset="2"/>
            </a:endParaRPr>
          </a:p>
          <a:p>
            <a:pPr lvl="1">
              <a:buSzPct val="150000"/>
            </a:pP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Geographic latitude:		</a:t>
            </a: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28</a:t>
            </a: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</a:t>
            </a:r>
            <a:r>
              <a:rPr lang="en-US" altLang="en-US" sz="1600" b="1" dirty="0">
                <a:cs typeface="Times New Roman" pitchFamily="18" charset="0"/>
              </a:rPr>
              <a:t>17’58.29” North</a:t>
            </a:r>
            <a:endParaRPr lang="en-US" altLang="en-US" sz="1600" dirty="0">
              <a:cs typeface="Times New Roman" pitchFamily="18" charset="0"/>
              <a:sym typeface="Symbol" pitchFamily="18" charset="2"/>
            </a:endParaRPr>
          </a:p>
          <a:p>
            <a:pPr lvl="1">
              <a:buSzPct val="150000"/>
            </a:pP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Altitude above sea level:		2393 meters</a:t>
            </a:r>
            <a:endParaRPr lang="en-US" altLang="en-US" sz="1600" dirty="0">
              <a:cs typeface="Times New Roman" pitchFamily="18" charset="0"/>
              <a:sym typeface="Symbol" pitchFamily="18" charset="2"/>
            </a:endParaRPr>
          </a:p>
          <a:p>
            <a:pPr>
              <a:buSzPct val="150000"/>
            </a:pPr>
            <a:endParaRPr lang="en-GB" altLang="en-US" sz="1600" b="1" dirty="0">
              <a:cs typeface="Times New Roman" pitchFamily="18" charset="0"/>
              <a:sym typeface="Symbol" pitchFamily="18" charset="2"/>
            </a:endParaRPr>
          </a:p>
          <a:p>
            <a:pPr>
              <a:buSzPct val="150000"/>
            </a:pP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Features:</a:t>
            </a:r>
            <a:endParaRPr lang="en-US" altLang="en-US" dirty="0">
              <a:cs typeface="Times New Roman" pitchFamily="18" charset="0"/>
              <a:sym typeface="Symbol" pitchFamily="18" charset="2"/>
            </a:endParaRP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High </a:t>
            </a: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altitude, good seeing </a:t>
            </a: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conditions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Location </a:t>
            </a: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is well above the first cloud inversion </a:t>
            </a: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layer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Relative </a:t>
            </a: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proximity to equator minimizes Zenith angle to GEO </a:t>
            </a: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satellites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Excellent </a:t>
            </a: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infrastructure with lodging and food </a:t>
            </a: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facilities</a:t>
            </a:r>
          </a:p>
          <a:p>
            <a:pPr marL="742950" lvl="1" indent="-285750">
              <a:buSzPct val="150000"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cs typeface="Times New Roman" pitchFamily="18" charset="0"/>
                <a:sym typeface="Symbol" pitchFamily="18" charset="2"/>
              </a:rPr>
              <a:t>OGS </a:t>
            </a:r>
            <a:r>
              <a:rPr lang="en-US" altLang="en-US" sz="1600" b="1" dirty="0">
                <a:cs typeface="Times New Roman" pitchFamily="18" charset="0"/>
                <a:sym typeface="Symbol" pitchFamily="18" charset="2"/>
              </a:rPr>
              <a:t>experimental time is controlled by ESA</a:t>
            </a:r>
          </a:p>
        </p:txBody>
      </p:sp>
    </p:spTree>
    <p:extLst>
      <p:ext uri="{BB962C8B-B14F-4D97-AF65-F5344CB8AC3E}">
        <p14:creationId xmlns:p14="http://schemas.microsoft.com/office/powerpoint/2010/main" val="24781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221445"/>
            <a:ext cx="64463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33842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dirty="0" smtClean="0"/>
              <a:t>ifference between laser up- and downlink through the atmosphere</a:t>
            </a:r>
          </a:p>
          <a:p>
            <a:pPr algn="ctr"/>
            <a:r>
              <a:rPr lang="en-US" b="1" dirty="0" smtClean="0"/>
              <a:t>“Shower Curtain Effect”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9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3857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Shower Curtain Effect (1)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58" t="-403" r="-15758" b="-403"/>
          <a:stretch>
            <a:fillRect/>
          </a:stretch>
        </p:blipFill>
        <p:spPr bwMode="auto">
          <a:xfrm>
            <a:off x="-533400" y="1495146"/>
            <a:ext cx="1005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129" y="4302289"/>
            <a:ext cx="88433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cs typeface="Times New Roman" pitchFamily="18" charset="0"/>
              </a:rPr>
              <a:t>Extension of turbulent atmosphere</a:t>
            </a:r>
            <a:r>
              <a:rPr lang="en-US" altLang="en-US" b="1" dirty="0" smtClean="0">
                <a:cs typeface="Times New Roman" pitchFamily="18" charset="0"/>
              </a:rPr>
              <a:t>:	</a:t>
            </a:r>
            <a:r>
              <a:rPr lang="en-US" altLang="en-US" b="1" dirty="0" smtClean="0">
                <a:cs typeface="Times New Roman" pitchFamily="18" charset="0"/>
                <a:sym typeface="Symbol" pitchFamily="18" charset="2"/>
              </a:rPr>
              <a:t></a:t>
            </a:r>
            <a:r>
              <a:rPr lang="en-US" altLang="en-US" b="1" dirty="0">
                <a:cs typeface="Times New Roman" pitchFamily="18" charset="0"/>
              </a:rPr>
              <a:t>20 km -&gt; </a:t>
            </a:r>
            <a:r>
              <a:rPr lang="en-US" altLang="en-US" b="1" dirty="0" smtClean="0">
                <a:cs typeface="Times New Roman" pitchFamily="18" charset="0"/>
              </a:rPr>
              <a:t>is smaller 							than the line-width 							of the drawing</a:t>
            </a:r>
            <a:endParaRPr lang="en-US" altLang="en-US" dirty="0">
              <a:cs typeface="Times New Roman" pitchFamily="18" charset="0"/>
            </a:endParaRPr>
          </a:p>
          <a:p>
            <a:endParaRPr lang="en-US" altLang="en-US" b="1" dirty="0">
              <a:cs typeface="Times New Roman" pitchFamily="18" charset="0"/>
            </a:endParaRPr>
          </a:p>
          <a:p>
            <a:r>
              <a:rPr lang="en-US" altLang="en-US" b="1" dirty="0">
                <a:cs typeface="Times New Roman" pitchFamily="18" charset="0"/>
              </a:rPr>
              <a:t>Atmospheric turbulence effects on the propagation of a </a:t>
            </a:r>
            <a:r>
              <a:rPr lang="en-US" altLang="en-US" b="1" dirty="0" smtClean="0">
                <a:cs typeface="Times New Roman" pitchFamily="18" charset="0"/>
              </a:rPr>
              <a:t>laser </a:t>
            </a:r>
            <a:r>
              <a:rPr lang="en-US" altLang="en-US" b="1" dirty="0" smtClean="0">
                <a:cs typeface="Times New Roman" pitchFamily="18" charset="0"/>
              </a:rPr>
              <a:t>beam </a:t>
            </a:r>
            <a:r>
              <a:rPr lang="en-US" altLang="en-US" b="1" dirty="0">
                <a:cs typeface="Times New Roman" pitchFamily="18" charset="0"/>
              </a:rPr>
              <a:t>decrease with height above ground.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82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how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" y="1495146"/>
            <a:ext cx="8629301" cy="513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4949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Shower Curtain Effect (2)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6030" y="6025065"/>
            <a:ext cx="4735773" cy="4712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350 </a:t>
            </a:r>
            <a:r>
              <a:rPr lang="en-US" b="1" dirty="0" err="1" smtClean="0">
                <a:solidFill>
                  <a:srgbClr val="FF0000"/>
                </a:solidFill>
              </a:rPr>
              <a:t>mW</a:t>
            </a:r>
            <a:r>
              <a:rPr lang="en-US" b="1" dirty="0" smtClean="0">
                <a:solidFill>
                  <a:schemeClr val="tx1"/>
                </a:solidFill>
              </a:rPr>
              <a:t>                        </a:t>
            </a:r>
            <a:r>
              <a:rPr lang="en-US" b="1" dirty="0" smtClean="0">
                <a:solidFill>
                  <a:srgbClr val="00B050"/>
                </a:solidFill>
              </a:rPr>
              <a:t>10 </a:t>
            </a:r>
            <a:r>
              <a:rPr lang="en-US" b="1" dirty="0" err="1" smtClean="0">
                <a:solidFill>
                  <a:srgbClr val="00B050"/>
                </a:solidFill>
              </a:rPr>
              <a:t>mW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46762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Shower Curtain Effect (3)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6" descr="C:\Data\OGS\ARTEMIS communication data\2003-07-21\21h00m\Norm irrad OPALE O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1" y="1422400"/>
            <a:ext cx="7129462" cy="513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30385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Shower Curtain Effect (4)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7" descr="C:\Data\OGS\Incohs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0" y="1377654"/>
            <a:ext cx="895826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6177833"/>
            <a:ext cx="802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Mitigation of uplink scintillation by multiple (4) transmitters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0614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98615"/>
            <a:ext cx="64463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33842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SILEX Acquisition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96873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SILEX </a:t>
            </a:r>
            <a:r>
              <a:rPr lang="en-US" sz="2400" b="1" i="1" dirty="0">
                <a:solidFill>
                  <a:srgbClr val="FFFF00"/>
                </a:solidFill>
              </a:rPr>
              <a:t>A</a:t>
            </a:r>
            <a:r>
              <a:rPr lang="en-US" sz="2400" b="1" i="1" dirty="0" smtClean="0">
                <a:solidFill>
                  <a:srgbClr val="FFFF00"/>
                </a:solidFill>
              </a:rPr>
              <a:t>cquisition Strategy (1)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6878" y="4533332"/>
            <a:ext cx="8857980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Scan </a:t>
            </a:r>
            <a:r>
              <a:rPr lang="en-US" altLang="en-US" dirty="0">
                <a:cs typeface="Times New Roman" pitchFamily="18" charset="0"/>
              </a:rPr>
              <a:t>FOV</a:t>
            </a:r>
            <a:r>
              <a:rPr lang="en-US" altLang="en-US" dirty="0" smtClean="0">
                <a:cs typeface="Times New Roman" pitchFamily="18" charset="0"/>
              </a:rPr>
              <a:t>:		5796 </a:t>
            </a:r>
            <a:r>
              <a:rPr lang="en-US" altLang="en-US" dirty="0">
                <a:cs typeface="Times New Roman" pitchFamily="18" charset="0"/>
              </a:rPr>
              <a:t>x 5472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en-US" dirty="0" smtClean="0">
                <a:cs typeface="Times New Roman" pitchFamily="18" charset="0"/>
              </a:rPr>
              <a:t>rad	</a:t>
            </a:r>
            <a:r>
              <a:rPr lang="en-GB" altLang="en-US" dirty="0" smtClean="0">
                <a:cs typeface="Times New Roman" pitchFamily="18" charset="0"/>
              </a:rPr>
              <a:t>Rx FOV (</a:t>
            </a:r>
            <a:r>
              <a:rPr lang="en-GB" altLang="en-US" dirty="0" err="1" smtClean="0">
                <a:cs typeface="Times New Roman" pitchFamily="18" charset="0"/>
              </a:rPr>
              <a:t>diam</a:t>
            </a:r>
            <a:r>
              <a:rPr lang="en-GB" altLang="en-US" dirty="0" smtClean="0">
                <a:cs typeface="Times New Roman" pitchFamily="18" charset="0"/>
              </a:rPr>
              <a:t>):	 </a:t>
            </a:r>
            <a:r>
              <a:rPr lang="en-GB" altLang="en-US" dirty="0">
                <a:cs typeface="Times New Roman" pitchFamily="18" charset="0"/>
              </a:rPr>
              <a:t>2327 </a:t>
            </a:r>
            <a:r>
              <a:rPr lang="en-GB" altLang="en-US" dirty="0"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>
                <a:cs typeface="Times New Roman" pitchFamily="18" charset="0"/>
              </a:rPr>
              <a:t>rad</a:t>
            </a:r>
            <a:r>
              <a:rPr lang="en-GB" altLang="en-US" dirty="0"/>
              <a:t> </a:t>
            </a:r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Scan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interval:	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	316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en-US" dirty="0">
                <a:cs typeface="Times New Roman" pitchFamily="18" charset="0"/>
              </a:rPr>
              <a:t>rad</a:t>
            </a:r>
            <a:endParaRPr lang="en-US" altLang="en-US" dirty="0">
              <a:cs typeface="Times New Roman" pitchFamily="18" charset="0"/>
              <a:sym typeface="Symbol" pitchFamily="18" charset="2"/>
            </a:endParaRPr>
          </a:p>
          <a:p>
            <a:r>
              <a:rPr lang="en-US" altLang="en-US" dirty="0">
                <a:cs typeface="Times New Roman" pitchFamily="18" charset="0"/>
                <a:sym typeface="Symbol" pitchFamily="18" charset="2"/>
              </a:rPr>
              <a:t>Rx FOV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	1050 x 1050 </a:t>
            </a:r>
            <a:r>
              <a:rPr lang="en-US" altLang="en-US" dirty="0">
                <a:cs typeface="Times New Roman" pitchFamily="18" charset="0"/>
              </a:rPr>
              <a:t>rad</a:t>
            </a:r>
            <a:endParaRPr lang="en-US" altLang="en-US" dirty="0">
              <a:cs typeface="Times New Roman" pitchFamily="18" charset="0"/>
              <a:sym typeface="Symbol" pitchFamily="18" charset="2"/>
            </a:endParaRPr>
          </a:p>
          <a:p>
            <a:r>
              <a:rPr lang="en-US" altLang="en-US" dirty="0">
                <a:cs typeface="Times New Roman" pitchFamily="18" charset="0"/>
                <a:sym typeface="Symbol" pitchFamily="18" charset="2"/>
              </a:rPr>
              <a:t>Beacon FOV:	 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	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diam</a:t>
            </a:r>
            <a:r>
              <a:rPr lang="en-US" altLang="en-US" dirty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. 750 </a:t>
            </a:r>
            <a:r>
              <a:rPr lang="en-US" altLang="en-US" dirty="0">
                <a:solidFill>
                  <a:srgbClr val="0066FF"/>
                </a:solidFill>
                <a:cs typeface="Times New Roman" pitchFamily="18" charset="0"/>
              </a:rPr>
              <a:t>rad</a:t>
            </a:r>
            <a:endParaRPr lang="en-US" altLang="en-US" dirty="0">
              <a:solidFill>
                <a:srgbClr val="0066FF"/>
              </a:solidFill>
              <a:cs typeface="Times New Roman" pitchFamily="18" charset="0"/>
              <a:sym typeface="Symbol" pitchFamily="18" charset="2"/>
            </a:endParaRPr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Beacon wavelength:	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801 </a:t>
            </a:r>
            <a:r>
              <a:rPr lang="en-US" altLang="en-US" dirty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nm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981200" y="1219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/>
              <a:t>ARTEMIS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867399" y="1219200"/>
            <a:ext cx="2416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OGS (or LEO satellite)</a:t>
            </a:r>
          </a:p>
        </p:txBody>
      </p: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1447800" y="1828800"/>
            <a:ext cx="6286500" cy="1600200"/>
            <a:chOff x="912" y="1152"/>
            <a:chExt cx="3960" cy="1008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H="1">
              <a:off x="912" y="1152"/>
              <a:ext cx="648" cy="8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 flipV="1">
              <a:off x="912" y="2016"/>
              <a:ext cx="648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560" y="1152"/>
              <a:ext cx="792" cy="10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1632" y="1224"/>
              <a:ext cx="6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280" y="1224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>
              <a:off x="2064" y="1440"/>
              <a:ext cx="2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3648" y="1440"/>
              <a:ext cx="1224" cy="504"/>
              <a:chOff x="9801" y="4688"/>
              <a:chExt cx="3060" cy="1260"/>
            </a:xfrm>
          </p:grpSpPr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9801" y="4688"/>
                <a:ext cx="1260" cy="126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Line 17"/>
              <p:cNvSpPr>
                <a:spLocks noChangeShapeType="1"/>
              </p:cNvSpPr>
              <p:nvPr/>
            </p:nvSpPr>
            <p:spPr bwMode="auto">
              <a:xfrm flipV="1">
                <a:off x="10521" y="5048"/>
                <a:ext cx="2340" cy="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18"/>
              <p:cNvSpPr>
                <a:spLocks noChangeShapeType="1"/>
              </p:cNvSpPr>
              <p:nvPr/>
            </p:nvSpPr>
            <p:spPr bwMode="auto">
              <a:xfrm>
                <a:off x="10521" y="4688"/>
                <a:ext cx="234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912" y="1296"/>
              <a:ext cx="1152" cy="720"/>
              <a:chOff x="912" y="1296"/>
              <a:chExt cx="1152" cy="720"/>
            </a:xfrm>
          </p:grpSpPr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912" y="1296"/>
                <a:ext cx="1104" cy="720"/>
              </a:xfrm>
              <a:custGeom>
                <a:avLst/>
                <a:gdLst>
                  <a:gd name="T0" fmla="*/ 0 w 1104"/>
                  <a:gd name="T1" fmla="*/ 720 h 720"/>
                  <a:gd name="T2" fmla="*/ 1008 w 1104"/>
                  <a:gd name="T3" fmla="*/ 0 h 720"/>
                  <a:gd name="T4" fmla="*/ 1104 w 1104"/>
                  <a:gd name="T5" fmla="*/ 192 h 720"/>
                  <a:gd name="T6" fmla="*/ 0 w 1104"/>
                  <a:gd name="T7" fmla="*/ 72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4" h="720">
                    <a:moveTo>
                      <a:pt x="0" y="720"/>
                    </a:moveTo>
                    <a:lnTo>
                      <a:pt x="1008" y="0"/>
                    </a:lnTo>
                    <a:lnTo>
                      <a:pt x="1104" y="192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Oval 21"/>
              <p:cNvSpPr>
                <a:spLocks noChangeArrowheads="1"/>
              </p:cNvSpPr>
              <p:nvPr/>
            </p:nvSpPr>
            <p:spPr bwMode="auto">
              <a:xfrm>
                <a:off x="1848" y="1296"/>
                <a:ext cx="216" cy="21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22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125910"/>
            <a:ext cx="68671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600" b="1" dirty="0" smtClean="0">
              <a:solidFill>
                <a:schemeClr val="bg2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642293"/>
            <a:ext cx="9144000" cy="46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19000"/>
              </a:lnSpc>
              <a:spcBef>
                <a:spcPct val="20000"/>
              </a:spcBef>
            </a:pPr>
            <a:r>
              <a:rPr lang="en-US" b="1" dirty="0" smtClean="0"/>
              <a:t>Why laser communication?</a:t>
            </a:r>
          </a:p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2000" b="1" dirty="0" smtClean="0">
              <a:solidFill>
                <a:schemeClr val="bg2"/>
              </a:solidFill>
            </a:endParaRP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bg2"/>
              </a:solidFill>
            </a:endParaRPr>
          </a:p>
        </p:txBody>
      </p:sp>
      <p:pic>
        <p:nvPicPr>
          <p:cNvPr id="5" name="Picture 163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198563"/>
            <a:ext cx="294163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0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SILEX Acquisition Strategy </a:t>
            </a:r>
            <a:r>
              <a:rPr lang="en-US" sz="2400" b="1" i="1" dirty="0" smtClean="0">
                <a:solidFill>
                  <a:srgbClr val="FFFF00"/>
                </a:solidFill>
              </a:rPr>
              <a:t>(2)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9705" y="4640576"/>
            <a:ext cx="876458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dirty="0">
                <a:cs typeface="Times New Roman" pitchFamily="18" charset="0"/>
                <a:sym typeface="Symbol" pitchFamily="18" charset="2"/>
              </a:rPr>
              <a:t>Scan duration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	        208 s	</a:t>
            </a:r>
            <a:r>
              <a:rPr lang="en-GB" altLang="en-US" dirty="0" smtClean="0">
                <a:cs typeface="Times New Roman" pitchFamily="18" charset="0"/>
              </a:rPr>
              <a:t>Response </a:t>
            </a:r>
            <a:r>
              <a:rPr lang="en-GB" altLang="en-US" dirty="0">
                <a:cs typeface="Times New Roman" pitchFamily="18" charset="0"/>
              </a:rPr>
              <a:t>time</a:t>
            </a:r>
            <a:r>
              <a:rPr lang="en-GB" altLang="en-US" dirty="0" smtClean="0">
                <a:cs typeface="Times New Roman" pitchFamily="18" charset="0"/>
              </a:rPr>
              <a:t>:		&lt;</a:t>
            </a:r>
            <a:r>
              <a:rPr lang="en-GB" altLang="en-US" dirty="0">
                <a:cs typeface="Times New Roman" pitchFamily="18" charset="0"/>
              </a:rPr>
              <a:t>0.35 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Beacon FOV (</a:t>
            </a:r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diam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):	    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750 </a:t>
            </a:r>
            <a:r>
              <a:rPr lang="en-GB" altLang="en-US" dirty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 smtClean="0">
                <a:solidFill>
                  <a:srgbClr val="0066FF"/>
                </a:solidFill>
                <a:cs typeface="Times New Roman" pitchFamily="18" charset="0"/>
              </a:rPr>
              <a:t>rad	</a:t>
            </a:r>
            <a:r>
              <a:rPr lang="en-GB" altLang="en-US" dirty="0">
                <a:cs typeface="Times New Roman" pitchFamily="18" charset="0"/>
              </a:rPr>
              <a:t>Laser </a:t>
            </a:r>
            <a:r>
              <a:rPr lang="en-GB" altLang="en-US" dirty="0" smtClean="0">
                <a:cs typeface="Times New Roman" pitchFamily="18" charset="0"/>
              </a:rPr>
              <a:t>FOV (</a:t>
            </a:r>
            <a:r>
              <a:rPr lang="en-GB" altLang="en-US" dirty="0" err="1" smtClean="0">
                <a:cs typeface="Times New Roman" pitchFamily="18" charset="0"/>
              </a:rPr>
              <a:t>diam</a:t>
            </a:r>
            <a:r>
              <a:rPr lang="en-GB" altLang="en-US" dirty="0" smtClean="0">
                <a:cs typeface="Times New Roman" pitchFamily="18" charset="0"/>
              </a:rPr>
              <a:t>):</a:t>
            </a:r>
            <a:r>
              <a:rPr lang="en-GB" altLang="en-US" dirty="0">
                <a:cs typeface="Times New Roman" pitchFamily="18" charset="0"/>
              </a:rPr>
              <a:t>	</a:t>
            </a:r>
            <a:r>
              <a:rPr lang="en-GB" altLang="en-US" dirty="0" smtClean="0">
                <a:cs typeface="Times New Roman" pitchFamily="18" charset="0"/>
              </a:rPr>
              <a:t> </a:t>
            </a:r>
            <a:r>
              <a:rPr lang="en-GB" altLang="en-US" dirty="0" smtClean="0">
                <a:solidFill>
                  <a:srgbClr val="FF0000"/>
                </a:solidFill>
                <a:cs typeface="Times New Roman" pitchFamily="18" charset="0"/>
              </a:rPr>
              <a:t>27 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</a:rPr>
              <a:t>rad</a:t>
            </a:r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Far-Field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illumination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       0.75 s</a:t>
            </a:r>
            <a:r>
              <a:rPr lang="en-GB" altLang="en-US" dirty="0" smtClean="0"/>
              <a:t> 	Laser </a:t>
            </a:r>
            <a:r>
              <a:rPr lang="en-GB" altLang="en-US" dirty="0"/>
              <a:t>wavelength:      </a:t>
            </a:r>
            <a:r>
              <a:rPr lang="en-GB" altLang="en-US" dirty="0" smtClean="0"/>
              <a:t>   </a:t>
            </a:r>
            <a:r>
              <a:rPr lang="en-GB" altLang="en-US" dirty="0" smtClean="0">
                <a:solidFill>
                  <a:srgbClr val="FF0000"/>
                </a:solidFill>
              </a:rPr>
              <a:t>847 </a:t>
            </a:r>
            <a:r>
              <a:rPr lang="en-GB" altLang="en-US" dirty="0">
                <a:solidFill>
                  <a:srgbClr val="FF0000"/>
                </a:solidFill>
              </a:rPr>
              <a:t>nm</a:t>
            </a:r>
            <a:endParaRPr lang="en-US" altLang="en-US" dirty="0">
              <a:solidFill>
                <a:srgbClr val="0066FF"/>
              </a:solidFill>
              <a:cs typeface="Times New Roman" pitchFamily="18" charset="0"/>
              <a:sym typeface="Symbol" pitchFamily="18" charset="2"/>
            </a:endParaRPr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Beacon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wavelength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     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801 nm	</a:t>
            </a:r>
            <a:r>
              <a:rPr lang="en-GB" altLang="en-US" dirty="0" smtClean="0"/>
              <a:t>Laser </a:t>
            </a:r>
            <a:r>
              <a:rPr lang="en-GB" altLang="en-US" dirty="0"/>
              <a:t>power</a:t>
            </a:r>
            <a:r>
              <a:rPr lang="en-GB" altLang="en-US" dirty="0" smtClean="0"/>
              <a:t>:		      </a:t>
            </a:r>
            <a:r>
              <a:rPr lang="en-GB" altLang="en-US" dirty="0" smtClean="0">
                <a:solidFill>
                  <a:srgbClr val="FF0000"/>
                </a:solidFill>
              </a:rPr>
              <a:t>3 </a:t>
            </a:r>
            <a:r>
              <a:rPr lang="en-GB" altLang="en-US" dirty="0">
                <a:solidFill>
                  <a:srgbClr val="FF0000"/>
                </a:solidFill>
              </a:rPr>
              <a:t>W</a:t>
            </a:r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Max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. beacon 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power:  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19 </a:t>
            </a:r>
            <a:r>
              <a:rPr lang="en-US" altLang="en-US" dirty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x 900 </a:t>
            </a:r>
            <a:r>
              <a:rPr lang="en-US" altLang="en-US" dirty="0" err="1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mW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	</a:t>
            </a:r>
            <a:endParaRPr lang="en-US" altLang="en-US" dirty="0">
              <a:solidFill>
                <a:srgbClr val="0066FF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1219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/>
              <a:t>ARTEMIS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867399" y="1219200"/>
            <a:ext cx="20483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OGS (or LEO satellite)</a:t>
            </a: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447800" y="1828800"/>
            <a:ext cx="6286500" cy="1752600"/>
            <a:chOff x="912" y="1152"/>
            <a:chExt cx="3960" cy="1104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912" y="1152"/>
              <a:ext cx="648" cy="8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 flipV="1">
              <a:off x="912" y="2016"/>
              <a:ext cx="648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560" y="1152"/>
              <a:ext cx="792" cy="10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632" y="1224"/>
              <a:ext cx="6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2280" y="1224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3648" y="1440"/>
              <a:ext cx="504" cy="50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3936" y="1584"/>
              <a:ext cx="936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936" y="1440"/>
              <a:ext cx="936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1632" y="1438"/>
              <a:ext cx="6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1632" y="1438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632" y="1654"/>
              <a:ext cx="6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2280" y="1654"/>
              <a:ext cx="0" cy="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>
              <a:off x="2136" y="187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" name="Group 22"/>
            <p:cNvGrpSpPr>
              <a:grpSpLocks/>
            </p:cNvGrpSpPr>
            <p:nvPr/>
          </p:nvGrpSpPr>
          <p:grpSpPr bwMode="auto">
            <a:xfrm rot="1346600">
              <a:off x="1008" y="1536"/>
              <a:ext cx="1152" cy="720"/>
              <a:chOff x="912" y="1296"/>
              <a:chExt cx="1152" cy="720"/>
            </a:xfrm>
          </p:grpSpPr>
          <p:sp>
            <p:nvSpPr>
              <p:cNvPr id="26" name="Freeform 23"/>
              <p:cNvSpPr>
                <a:spLocks/>
              </p:cNvSpPr>
              <p:nvPr/>
            </p:nvSpPr>
            <p:spPr bwMode="auto">
              <a:xfrm>
                <a:off x="912" y="1296"/>
                <a:ext cx="1104" cy="720"/>
              </a:xfrm>
              <a:custGeom>
                <a:avLst/>
                <a:gdLst>
                  <a:gd name="T0" fmla="*/ 0 w 1104"/>
                  <a:gd name="T1" fmla="*/ 720 h 720"/>
                  <a:gd name="T2" fmla="*/ 1008 w 1104"/>
                  <a:gd name="T3" fmla="*/ 0 h 720"/>
                  <a:gd name="T4" fmla="*/ 1104 w 1104"/>
                  <a:gd name="T5" fmla="*/ 192 h 720"/>
                  <a:gd name="T6" fmla="*/ 0 w 1104"/>
                  <a:gd name="T7" fmla="*/ 72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4" h="720">
                    <a:moveTo>
                      <a:pt x="0" y="720"/>
                    </a:moveTo>
                    <a:lnTo>
                      <a:pt x="1008" y="0"/>
                    </a:lnTo>
                    <a:lnTo>
                      <a:pt x="1104" y="192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Oval 24"/>
              <p:cNvSpPr>
                <a:spLocks noChangeArrowheads="1"/>
              </p:cNvSpPr>
              <p:nvPr/>
            </p:nvSpPr>
            <p:spPr bwMode="auto">
              <a:xfrm>
                <a:off x="1848" y="1296"/>
                <a:ext cx="216" cy="21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8" name="Line 25"/>
          <p:cNvSpPr>
            <a:spLocks noChangeShapeType="1"/>
          </p:cNvSpPr>
          <p:nvPr/>
        </p:nvSpPr>
        <p:spPr bwMode="auto">
          <a:xfrm flipH="1">
            <a:off x="1447800" y="2511425"/>
            <a:ext cx="62865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SILEX Acquisition Strategy </a:t>
            </a:r>
            <a:r>
              <a:rPr lang="en-US" sz="2400" b="1" i="1" dirty="0" smtClean="0">
                <a:solidFill>
                  <a:srgbClr val="FFFF00"/>
                </a:solidFill>
              </a:rPr>
              <a:t>(3)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8087" y="4908645"/>
            <a:ext cx="866592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/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Alignment optimization:     27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sec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.	</a:t>
            </a:r>
            <a:r>
              <a:rPr lang="en-GB" altLang="en-US" dirty="0" smtClean="0">
                <a:cs typeface="Times New Roman" pitchFamily="18" charset="0"/>
              </a:rPr>
              <a:t>Laser FOV (</a:t>
            </a:r>
            <a:r>
              <a:rPr lang="en-GB" altLang="en-US" dirty="0" err="1" smtClean="0">
                <a:cs typeface="Times New Roman" pitchFamily="18" charset="0"/>
              </a:rPr>
              <a:t>diam</a:t>
            </a:r>
            <a:r>
              <a:rPr lang="en-GB" altLang="en-US" dirty="0" smtClean="0">
                <a:cs typeface="Times New Roman" pitchFamily="18" charset="0"/>
              </a:rPr>
              <a:t>):</a:t>
            </a:r>
            <a:r>
              <a:rPr lang="en-GB" altLang="en-US" dirty="0">
                <a:cs typeface="Times New Roman" pitchFamily="18" charset="0"/>
              </a:rPr>
              <a:t>	</a:t>
            </a:r>
            <a:r>
              <a:rPr lang="en-GB" altLang="en-US" dirty="0" smtClean="0">
                <a:solidFill>
                  <a:srgbClr val="FF0000"/>
                </a:solidFill>
                <a:cs typeface="Times New Roman" pitchFamily="18" charset="0"/>
              </a:rPr>
              <a:t>27 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</a:rPr>
              <a:t>rad</a:t>
            </a:r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Beacon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wavelength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   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801 nm	</a:t>
            </a:r>
            <a:r>
              <a:rPr lang="en-GB" altLang="en-US" dirty="0" smtClean="0"/>
              <a:t>Laser </a:t>
            </a:r>
            <a:r>
              <a:rPr lang="en-GB" altLang="en-US" dirty="0"/>
              <a:t>wavelength:        </a:t>
            </a:r>
            <a:r>
              <a:rPr lang="en-GB" altLang="en-US" dirty="0" smtClean="0">
                <a:solidFill>
                  <a:srgbClr val="FF0000"/>
                </a:solidFill>
              </a:rPr>
              <a:t>847 </a:t>
            </a:r>
            <a:r>
              <a:rPr lang="en-GB" altLang="en-US" dirty="0">
                <a:solidFill>
                  <a:srgbClr val="FF0000"/>
                </a:solidFill>
              </a:rPr>
              <a:t>nm</a:t>
            </a:r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Beacon </a:t>
            </a:r>
            <a:r>
              <a:rPr lang="en-US" altLang="en-US" dirty="0" err="1">
                <a:cs typeface="Times New Roman" pitchFamily="18" charset="0"/>
                <a:sym typeface="Symbol" pitchFamily="18" charset="2"/>
              </a:rPr>
              <a:t>polarisation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   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random	</a:t>
            </a:r>
            <a:r>
              <a:rPr lang="en-GB" altLang="en-US" dirty="0" smtClean="0"/>
              <a:t>Laser polarisation:	     </a:t>
            </a:r>
            <a:r>
              <a:rPr lang="en-GB" altLang="en-US" dirty="0" smtClean="0">
                <a:solidFill>
                  <a:srgbClr val="FF0000"/>
                </a:solidFill>
              </a:rPr>
              <a:t>LHC</a:t>
            </a:r>
            <a:endParaRPr lang="en-US" altLang="en-US" dirty="0">
              <a:solidFill>
                <a:srgbClr val="0066FF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81200" y="1219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/>
              <a:t>ARTEMIS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867399" y="1219200"/>
            <a:ext cx="21028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OGS (or LEO satellite)</a:t>
            </a: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447800" y="2133600"/>
            <a:ext cx="6286500" cy="1600200"/>
            <a:chOff x="912" y="1344"/>
            <a:chExt cx="3960" cy="1008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1632" y="1344"/>
              <a:ext cx="792" cy="10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3648" y="1440"/>
              <a:ext cx="504" cy="50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3936" y="1584"/>
              <a:ext cx="936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3936" y="1440"/>
              <a:ext cx="936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912" y="1968"/>
              <a:ext cx="72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912" y="1344"/>
              <a:ext cx="72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8" name="Group 15"/>
            <p:cNvGrpSpPr>
              <a:grpSpLocks/>
            </p:cNvGrpSpPr>
            <p:nvPr/>
          </p:nvGrpSpPr>
          <p:grpSpPr bwMode="auto">
            <a:xfrm rot="1485056">
              <a:off x="1011" y="1536"/>
              <a:ext cx="1152" cy="720"/>
              <a:chOff x="912" y="1296"/>
              <a:chExt cx="1152" cy="720"/>
            </a:xfrm>
          </p:grpSpPr>
          <p:sp>
            <p:nvSpPr>
              <p:cNvPr id="19" name="Freeform 16"/>
              <p:cNvSpPr>
                <a:spLocks/>
              </p:cNvSpPr>
              <p:nvPr/>
            </p:nvSpPr>
            <p:spPr bwMode="auto">
              <a:xfrm>
                <a:off x="912" y="1296"/>
                <a:ext cx="1104" cy="720"/>
              </a:xfrm>
              <a:custGeom>
                <a:avLst/>
                <a:gdLst>
                  <a:gd name="T0" fmla="*/ 0 w 1104"/>
                  <a:gd name="T1" fmla="*/ 720 h 720"/>
                  <a:gd name="T2" fmla="*/ 1008 w 1104"/>
                  <a:gd name="T3" fmla="*/ 0 h 720"/>
                  <a:gd name="T4" fmla="*/ 1104 w 1104"/>
                  <a:gd name="T5" fmla="*/ 192 h 720"/>
                  <a:gd name="T6" fmla="*/ 0 w 1104"/>
                  <a:gd name="T7" fmla="*/ 72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4" h="720">
                    <a:moveTo>
                      <a:pt x="0" y="720"/>
                    </a:moveTo>
                    <a:lnTo>
                      <a:pt x="1008" y="0"/>
                    </a:lnTo>
                    <a:lnTo>
                      <a:pt x="1104" y="192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Oval 17"/>
              <p:cNvSpPr>
                <a:spLocks noChangeArrowheads="1"/>
              </p:cNvSpPr>
              <p:nvPr/>
            </p:nvSpPr>
            <p:spPr bwMode="auto">
              <a:xfrm>
                <a:off x="1848" y="1296"/>
                <a:ext cx="216" cy="21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1447800" y="2511425"/>
            <a:ext cx="6286500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SILEX Acquisition Strategy </a:t>
            </a:r>
            <a:r>
              <a:rPr lang="en-US" sz="2400" b="1" i="1" dirty="0" smtClean="0">
                <a:solidFill>
                  <a:srgbClr val="FFFF00"/>
                </a:solidFill>
              </a:rPr>
              <a:t>(4)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 rot="1485056">
            <a:off x="1604963" y="2438400"/>
            <a:ext cx="1828800" cy="1143000"/>
            <a:chOff x="912" y="1296"/>
            <a:chExt cx="1152" cy="720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912" y="1296"/>
              <a:ext cx="1104" cy="720"/>
            </a:xfrm>
            <a:custGeom>
              <a:avLst/>
              <a:gdLst>
                <a:gd name="T0" fmla="*/ 0 w 1104"/>
                <a:gd name="T1" fmla="*/ 720 h 720"/>
                <a:gd name="T2" fmla="*/ 1008 w 1104"/>
                <a:gd name="T3" fmla="*/ 0 h 720"/>
                <a:gd name="T4" fmla="*/ 1104 w 1104"/>
                <a:gd name="T5" fmla="*/ 192 h 720"/>
                <a:gd name="T6" fmla="*/ 0 w 1104"/>
                <a:gd name="T7" fmla="*/ 72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4" h="720">
                  <a:moveTo>
                    <a:pt x="0" y="720"/>
                  </a:moveTo>
                  <a:lnTo>
                    <a:pt x="1008" y="0"/>
                  </a:lnTo>
                  <a:lnTo>
                    <a:pt x="1104" y="192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1848" y="1296"/>
              <a:ext cx="216" cy="216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6470" y="4861803"/>
            <a:ext cx="879106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/>
          <a:p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Comms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laser 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FOV (</a:t>
            </a:r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diam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):   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10 </a:t>
            </a:r>
            <a:r>
              <a:rPr lang="en-GB" altLang="en-US" dirty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 smtClean="0">
                <a:solidFill>
                  <a:srgbClr val="008542"/>
                </a:solidFill>
                <a:cs typeface="Times New Roman" pitchFamily="18" charset="0"/>
              </a:rPr>
              <a:t>rad</a:t>
            </a:r>
            <a:r>
              <a:rPr lang="en-GB" altLang="en-US" dirty="0" smtClean="0">
                <a:solidFill>
                  <a:schemeClr val="accent1"/>
                </a:solidFill>
                <a:cs typeface="Times New Roman" pitchFamily="18" charset="0"/>
              </a:rPr>
              <a:t>	</a:t>
            </a:r>
            <a:r>
              <a:rPr lang="en-GB" altLang="en-US" dirty="0" smtClean="0">
                <a:cs typeface="Times New Roman" pitchFamily="18" charset="0"/>
              </a:rPr>
              <a:t>Laser FOV (</a:t>
            </a:r>
            <a:r>
              <a:rPr lang="en-GB" altLang="en-US" dirty="0" err="1" smtClean="0">
                <a:cs typeface="Times New Roman" pitchFamily="18" charset="0"/>
              </a:rPr>
              <a:t>diam</a:t>
            </a:r>
            <a:r>
              <a:rPr lang="en-GB" altLang="en-US" dirty="0" smtClean="0">
                <a:cs typeface="Times New Roman" pitchFamily="18" charset="0"/>
              </a:rPr>
              <a:t>):</a:t>
            </a:r>
            <a:r>
              <a:rPr lang="en-GB" altLang="en-US" dirty="0">
                <a:cs typeface="Times New Roman" pitchFamily="18" charset="0"/>
              </a:rPr>
              <a:t>	</a:t>
            </a:r>
            <a:r>
              <a:rPr lang="en-GB" altLang="en-US" dirty="0" smtClean="0">
                <a:solidFill>
                  <a:srgbClr val="FF0000"/>
                </a:solidFill>
                <a:cs typeface="Times New Roman" pitchFamily="18" charset="0"/>
              </a:rPr>
              <a:t>27 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</a:rPr>
              <a:t>rad</a:t>
            </a:r>
          </a:p>
          <a:p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Comms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laser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	 </a:t>
            </a:r>
            <a:r>
              <a:rPr lang="en-US" altLang="en-US" dirty="0">
                <a:solidFill>
                  <a:schemeClr val="accent1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 smtClean="0">
                <a:solidFill>
                  <a:schemeClr val="accent1"/>
                </a:solidFill>
                <a:cs typeface="Times New Roman" pitchFamily="18" charset="0"/>
                <a:sym typeface="Symbol" pitchFamily="18" charset="2"/>
              </a:rPr>
              <a:t>    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819 nm</a:t>
            </a:r>
            <a:r>
              <a:rPr lang="en-US" altLang="en-US" dirty="0" smtClean="0">
                <a:solidFill>
                  <a:schemeClr val="accent1"/>
                </a:solidFill>
                <a:cs typeface="Times New Roman" pitchFamily="18" charset="0"/>
                <a:sym typeface="Symbol" pitchFamily="18" charset="2"/>
              </a:rPr>
              <a:t>	</a:t>
            </a:r>
            <a:r>
              <a:rPr lang="en-GB" altLang="en-US" dirty="0" smtClean="0"/>
              <a:t>Laser </a:t>
            </a:r>
            <a:r>
              <a:rPr lang="en-GB" altLang="en-US" dirty="0"/>
              <a:t>wavelength:	</a:t>
            </a:r>
            <a:r>
              <a:rPr lang="en-GB" altLang="en-US" dirty="0">
                <a:solidFill>
                  <a:srgbClr val="FF0000"/>
                </a:solidFill>
              </a:rPr>
              <a:t>847 nm</a:t>
            </a:r>
          </a:p>
          <a:p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Comms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 err="1">
                <a:cs typeface="Times New Roman" pitchFamily="18" charset="0"/>
                <a:sym typeface="Symbol" pitchFamily="18" charset="2"/>
              </a:rPr>
              <a:t>polarisation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:	    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	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LHC</a:t>
            </a:r>
            <a:r>
              <a:rPr lang="en-US" altLang="en-US" dirty="0" smtClean="0">
                <a:solidFill>
                  <a:schemeClr val="accent1"/>
                </a:solidFill>
                <a:cs typeface="Times New Roman" pitchFamily="18" charset="0"/>
                <a:sym typeface="Symbol" pitchFamily="18" charset="2"/>
              </a:rPr>
              <a:t>	</a:t>
            </a:r>
            <a:r>
              <a:rPr lang="en-GB" altLang="en-US" dirty="0" smtClean="0"/>
              <a:t>Laser </a:t>
            </a:r>
            <a:r>
              <a:rPr lang="en-GB" altLang="en-US" dirty="0"/>
              <a:t>polarisation</a:t>
            </a:r>
            <a:r>
              <a:rPr lang="en-GB" altLang="en-US" dirty="0" smtClean="0"/>
              <a:t>:	     </a:t>
            </a:r>
            <a:r>
              <a:rPr lang="en-GB" altLang="en-US" dirty="0" smtClean="0">
                <a:solidFill>
                  <a:srgbClr val="FF0000"/>
                </a:solidFill>
              </a:rPr>
              <a:t>LHC</a:t>
            </a:r>
            <a:r>
              <a:rPr lang="en-GB" altLang="en-US" dirty="0" smtClean="0"/>
              <a:t> </a:t>
            </a:r>
            <a:endParaRPr lang="en-GB" altLang="en-US" dirty="0"/>
          </a:p>
          <a:p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Beacon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switch-off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     </a:t>
            </a:r>
            <a:r>
              <a:rPr lang="en-US" altLang="en-US" dirty="0" smtClean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after </a:t>
            </a:r>
            <a:r>
              <a:rPr lang="en-US" altLang="en-US" dirty="0">
                <a:solidFill>
                  <a:srgbClr val="0066FF"/>
                </a:solidFill>
                <a:cs typeface="Times New Roman" pitchFamily="18" charset="0"/>
                <a:sym typeface="Symbol" pitchFamily="18" charset="2"/>
              </a:rPr>
              <a:t>2 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81200" y="1219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/>
              <a:t>ARTEMIS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1219200"/>
            <a:ext cx="2034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OGS (or LEO satellite)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590800" y="2133600"/>
            <a:ext cx="12573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5791200" y="2286000"/>
            <a:ext cx="800100" cy="8001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6248400" y="2514600"/>
            <a:ext cx="1485900" cy="571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248400" y="2286000"/>
            <a:ext cx="14859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1447800" y="3124200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1447800" y="2133600"/>
            <a:ext cx="1143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>
            <a:off x="1447800" y="2511425"/>
            <a:ext cx="6286500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1447800" y="2587625"/>
            <a:ext cx="6286500" cy="612775"/>
          </a:xfrm>
          <a:prstGeom prst="line">
            <a:avLst/>
          </a:prstGeom>
          <a:noFill/>
          <a:ln w="38100">
            <a:solidFill>
              <a:srgbClr val="00854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0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SILEX Acquisition Strategy </a:t>
            </a:r>
            <a:r>
              <a:rPr lang="en-US" sz="2400" b="1" i="1" dirty="0" smtClean="0">
                <a:solidFill>
                  <a:srgbClr val="FFFF00"/>
                </a:solidFill>
              </a:rPr>
              <a:t>(5)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794698" y="1113996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18364" y="4654629"/>
            <a:ext cx="8693624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/>
          <a:p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Comms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laser 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FOV (</a:t>
            </a:r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diam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):    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10 </a:t>
            </a:r>
            <a:r>
              <a:rPr lang="en-GB" altLang="en-US" dirty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 smtClean="0">
                <a:solidFill>
                  <a:srgbClr val="008542"/>
                </a:solidFill>
                <a:cs typeface="Times New Roman" pitchFamily="18" charset="0"/>
              </a:rPr>
              <a:t>rad	</a:t>
            </a:r>
            <a:r>
              <a:rPr lang="en-GB" altLang="en-US" dirty="0">
                <a:cs typeface="Times New Roman" pitchFamily="18" charset="0"/>
              </a:rPr>
              <a:t>Laser </a:t>
            </a:r>
            <a:r>
              <a:rPr lang="en-GB" altLang="en-US" dirty="0" smtClean="0">
                <a:cs typeface="Times New Roman" pitchFamily="18" charset="0"/>
              </a:rPr>
              <a:t>FOV (</a:t>
            </a:r>
            <a:r>
              <a:rPr lang="en-GB" altLang="en-US" dirty="0" err="1" smtClean="0">
                <a:cs typeface="Times New Roman" pitchFamily="18" charset="0"/>
              </a:rPr>
              <a:t>diam</a:t>
            </a:r>
            <a:r>
              <a:rPr lang="en-GB" altLang="en-US" dirty="0" smtClean="0">
                <a:cs typeface="Times New Roman" pitchFamily="18" charset="0"/>
              </a:rPr>
              <a:t>):	</a:t>
            </a:r>
            <a:r>
              <a:rPr lang="en-GB" altLang="en-US" dirty="0" smtClean="0">
                <a:solidFill>
                  <a:srgbClr val="FF0000"/>
                </a:solidFill>
                <a:cs typeface="Times New Roman" pitchFamily="18" charset="0"/>
              </a:rPr>
              <a:t>27 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</a:rPr>
              <a:t>rad</a:t>
            </a:r>
          </a:p>
          <a:p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Comms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wavelength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       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819 nm</a:t>
            </a:r>
            <a:r>
              <a:rPr lang="en-US" altLang="en-US" dirty="0" smtClean="0">
                <a:solidFill>
                  <a:schemeClr val="accent1"/>
                </a:solidFill>
                <a:cs typeface="Times New Roman" pitchFamily="18" charset="0"/>
                <a:sym typeface="Symbol" pitchFamily="18" charset="2"/>
              </a:rPr>
              <a:t>	</a:t>
            </a:r>
            <a:r>
              <a:rPr lang="en-GB" altLang="en-US" dirty="0"/>
              <a:t>Wavelength</a:t>
            </a:r>
            <a:r>
              <a:rPr lang="en-GB" altLang="en-US" dirty="0" smtClean="0"/>
              <a:t>:		</a:t>
            </a:r>
            <a:r>
              <a:rPr lang="en-GB" altLang="en-US" dirty="0" smtClean="0">
                <a:solidFill>
                  <a:srgbClr val="FF0000"/>
                </a:solidFill>
              </a:rPr>
              <a:t>847 </a:t>
            </a:r>
            <a:r>
              <a:rPr lang="en-GB" altLang="en-US" dirty="0">
                <a:solidFill>
                  <a:srgbClr val="FF0000"/>
                </a:solidFill>
              </a:rPr>
              <a:t>nm</a:t>
            </a:r>
          </a:p>
          <a:p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Comms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 err="1">
                <a:cs typeface="Times New Roman" pitchFamily="18" charset="0"/>
                <a:sym typeface="Symbol" pitchFamily="18" charset="2"/>
              </a:rPr>
              <a:t>polarisation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           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 LHC</a:t>
            </a:r>
            <a:r>
              <a:rPr lang="en-US" altLang="en-US" dirty="0" smtClean="0">
                <a:solidFill>
                  <a:schemeClr val="accent1"/>
                </a:solidFill>
                <a:cs typeface="Times New Roman" pitchFamily="18" charset="0"/>
                <a:sym typeface="Symbol" pitchFamily="18" charset="2"/>
              </a:rPr>
              <a:t>	</a:t>
            </a:r>
            <a:r>
              <a:rPr lang="en-GB" altLang="en-US" dirty="0"/>
              <a:t>Laser polarisation</a:t>
            </a:r>
            <a:r>
              <a:rPr lang="en-GB" altLang="en-US" dirty="0" smtClean="0"/>
              <a:t>:	     </a:t>
            </a:r>
            <a:r>
              <a:rPr lang="en-GB" altLang="en-US" dirty="0" smtClean="0">
                <a:solidFill>
                  <a:srgbClr val="FF0000"/>
                </a:solidFill>
              </a:rPr>
              <a:t>LHC</a:t>
            </a:r>
            <a:endParaRPr lang="en-GB" altLang="en-US" dirty="0">
              <a:solidFill>
                <a:srgbClr val="FF0000"/>
              </a:solidFill>
            </a:endParaRPr>
          </a:p>
          <a:p>
            <a:r>
              <a:rPr lang="en-US" altLang="en-US" dirty="0" err="1" smtClean="0">
                <a:cs typeface="Times New Roman" pitchFamily="18" charset="0"/>
                <a:sym typeface="Symbol" pitchFamily="18" charset="2"/>
              </a:rPr>
              <a:t>Comms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dirty="0">
                <a:cs typeface="Times New Roman" pitchFamily="18" charset="0"/>
                <a:sym typeface="Symbol" pitchFamily="18" charset="2"/>
              </a:rPr>
              <a:t>power</a:t>
            </a:r>
            <a:r>
              <a:rPr lang="en-US" altLang="en-US" dirty="0" smtClean="0">
                <a:cs typeface="Times New Roman" pitchFamily="18" charset="0"/>
                <a:sym typeface="Symbol" pitchFamily="18" charset="2"/>
              </a:rPr>
              <a:t>:		        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37 </a:t>
            </a:r>
            <a:r>
              <a:rPr lang="en-US" altLang="en-US" dirty="0" err="1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mW</a:t>
            </a:r>
            <a:r>
              <a:rPr lang="en-US" altLang="en-US" dirty="0" smtClean="0">
                <a:solidFill>
                  <a:srgbClr val="008542"/>
                </a:solidFill>
                <a:cs typeface="Times New Roman" pitchFamily="18" charset="0"/>
                <a:sym typeface="Symbol" pitchFamily="18" charset="2"/>
              </a:rPr>
              <a:t>	</a:t>
            </a:r>
            <a:r>
              <a:rPr lang="en-GB" altLang="en-US" dirty="0" smtClean="0"/>
              <a:t>Laser </a:t>
            </a:r>
            <a:r>
              <a:rPr lang="en-GB" altLang="en-US" dirty="0"/>
              <a:t>power:		</a:t>
            </a:r>
            <a:r>
              <a:rPr lang="en-GB" altLang="en-US" dirty="0" smtClean="0"/>
              <a:t>     </a:t>
            </a:r>
            <a:r>
              <a:rPr lang="en-GB" altLang="en-US" dirty="0" smtClean="0">
                <a:solidFill>
                  <a:srgbClr val="FF0000"/>
                </a:solidFill>
              </a:rPr>
              <a:t>3 </a:t>
            </a:r>
            <a:r>
              <a:rPr lang="en-GB" altLang="en-US" dirty="0">
                <a:solidFill>
                  <a:srgbClr val="FF0000"/>
                </a:solidFill>
              </a:rPr>
              <a:t>W</a:t>
            </a:r>
            <a:endParaRPr lang="en-US" altLang="en-US" dirty="0">
              <a:solidFill>
                <a:schemeClr val="accent1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981200" y="1219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/>
              <a:t>ARTEMIS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867399" y="1219200"/>
            <a:ext cx="1866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 smtClean="0"/>
              <a:t>OGS (or LEO satellite)</a:t>
            </a:r>
            <a:endParaRPr lang="en-GB" altLang="en-US" b="1" dirty="0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90800" y="2133600"/>
            <a:ext cx="12573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791200" y="2286000"/>
            <a:ext cx="800100" cy="8001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V="1">
            <a:off x="6248400" y="2514600"/>
            <a:ext cx="1485900" cy="571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6248400" y="2286000"/>
            <a:ext cx="14859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1447800" y="3124200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V="1">
            <a:off x="1447800" y="2133600"/>
            <a:ext cx="1143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H="1">
            <a:off x="1447800" y="2511425"/>
            <a:ext cx="6286500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>
            <a:off x="1447800" y="2587625"/>
            <a:ext cx="6286500" cy="612775"/>
          </a:xfrm>
          <a:prstGeom prst="line">
            <a:avLst/>
          </a:prstGeom>
          <a:noFill/>
          <a:ln w="38100">
            <a:solidFill>
              <a:srgbClr val="00854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66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SILEX Acquisition Strategy </a:t>
            </a:r>
            <a:r>
              <a:rPr lang="en-US" sz="2400" b="1" i="1" dirty="0" smtClean="0">
                <a:solidFill>
                  <a:srgbClr val="FFFF00"/>
                </a:solidFill>
              </a:rPr>
              <a:t>(6)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794698" y="1113996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0" y="1191189"/>
            <a:ext cx="9253182" cy="5127724"/>
            <a:chOff x="144" y="722"/>
            <a:chExt cx="5472" cy="2897"/>
          </a:xfrm>
        </p:grpSpPr>
        <p:pic>
          <p:nvPicPr>
            <p:cNvPr id="17" name="Picture 6" descr="telescope3"/>
            <p:cNvPicPr>
              <a:picLocks noChangeAspect="1" noChangeArrowheads="1"/>
            </p:cNvPicPr>
            <p:nvPr/>
          </p:nvPicPr>
          <p:blipFill>
            <a:blip r:embed="rId2"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2"/>
              <a:ext cx="5472" cy="2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 flipV="1">
              <a:off x="2352" y="2352"/>
              <a:ext cx="1344" cy="115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3696" y="3427"/>
              <a:ext cx="16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rgbClr val="FF0000"/>
                  </a:solidFill>
                </a:rPr>
                <a:t>Wide Field Camera Telescope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 descr="Artemis schema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94" y="1244142"/>
            <a:ext cx="1304925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2654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SILEX Acquisition Strategy </a:t>
            </a:r>
            <a:r>
              <a:rPr lang="en-US" sz="2400" b="1" i="1" dirty="0" smtClean="0">
                <a:solidFill>
                  <a:srgbClr val="FFFF00"/>
                </a:solidFill>
              </a:rPr>
              <a:t>(7)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794698" y="1113996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14312" y="1401762"/>
            <a:ext cx="8615217" cy="5048250"/>
            <a:chOff x="240" y="305"/>
            <a:chExt cx="5689" cy="3463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2232" y="392"/>
              <a:ext cx="1376" cy="3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Cloud"/>
            <p:cNvSpPr>
              <a:spLocks noChangeAspect="1" noEditPoints="1" noChangeArrowheads="1"/>
            </p:cNvSpPr>
            <p:nvPr/>
          </p:nvSpPr>
          <p:spPr bwMode="auto">
            <a:xfrm>
              <a:off x="1248" y="804"/>
              <a:ext cx="2580" cy="456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488" y="2904"/>
              <a:ext cx="1392" cy="864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928" y="3192"/>
              <a:ext cx="432" cy="28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920" y="3552"/>
              <a:ext cx="288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2160" y="3000"/>
              <a:ext cx="288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1632" y="3192"/>
              <a:ext cx="288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2448" y="3336"/>
              <a:ext cx="288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1632" y="600"/>
              <a:ext cx="1296" cy="26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1920" y="600"/>
              <a:ext cx="1008" cy="26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2160" y="600"/>
              <a:ext cx="768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2448" y="600"/>
              <a:ext cx="480" cy="24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V="1">
              <a:off x="2448" y="600"/>
              <a:ext cx="480" cy="27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2736" y="600"/>
              <a:ext cx="192" cy="28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1968" y="3192"/>
              <a:ext cx="432" cy="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2748" y="93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2792" y="101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2824" y="8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2864" y="9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2352" y="3096"/>
              <a:ext cx="384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>
              <a:off x="1536" y="3384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2352" y="3480"/>
              <a:ext cx="24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H="1" flipV="1">
              <a:off x="1808" y="3000"/>
              <a:ext cx="256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H="1" flipV="1">
              <a:off x="2232" y="576"/>
              <a:ext cx="696" cy="27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V="1">
              <a:off x="3360" y="600"/>
              <a:ext cx="248" cy="27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369" y="3114"/>
              <a:ext cx="989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en-US" b="1" dirty="0"/>
                <a:t>Zeiss 1 m </a:t>
              </a:r>
            </a:p>
            <a:p>
              <a:r>
                <a:rPr lang="en-GB" altLang="en-US" b="1" dirty="0"/>
                <a:t>Telescope</a:t>
              </a:r>
              <a:endParaRPr lang="en-US" altLang="en-US" b="1" dirty="0"/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3456" y="3067"/>
              <a:ext cx="168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b="1"/>
                <a:t>Zeiss 0.18 m Maksutov</a:t>
              </a:r>
            </a:p>
            <a:p>
              <a:r>
                <a:rPr lang="en-GB" altLang="en-US" b="1"/>
                <a:t>Wide Field Camera</a:t>
              </a:r>
            </a:p>
            <a:p>
              <a:r>
                <a:rPr lang="en-GB" altLang="en-US" b="1"/>
                <a:t>FOV: 4.91 x 3.68 mrad</a:t>
              </a:r>
              <a:endParaRPr lang="en-US" altLang="en-US" b="1"/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3935" y="305"/>
              <a:ext cx="1399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b="1"/>
                <a:t>ARTEMIS,</a:t>
              </a:r>
            </a:p>
            <a:p>
              <a:r>
                <a:rPr lang="en-GB" altLang="en-US" sz="1800" b="1"/>
                <a:t>Distance: </a:t>
              </a:r>
              <a:r>
                <a:rPr lang="en-US" altLang="en-US" sz="1800" b="1">
                  <a:cs typeface="Times New Roman" pitchFamily="18" charset="0"/>
                </a:rPr>
                <a:t>~</a:t>
              </a:r>
              <a:r>
                <a:rPr lang="en-GB" altLang="en-US" sz="1800" b="1"/>
                <a:t>38000 km</a:t>
              </a:r>
              <a:endParaRPr lang="en-US" altLang="en-US" sz="1800" b="1"/>
            </a:p>
          </p:txBody>
        </p:sp>
        <p:sp>
          <p:nvSpPr>
            <p:cNvPr id="36" name="Cloud"/>
            <p:cNvSpPr>
              <a:spLocks noChangeAspect="1" noEditPoints="1" noChangeArrowheads="1"/>
            </p:cNvSpPr>
            <p:nvPr/>
          </p:nvSpPr>
          <p:spPr bwMode="auto">
            <a:xfrm>
              <a:off x="240" y="1376"/>
              <a:ext cx="3588" cy="1329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BE7D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1284" y="899"/>
              <a:ext cx="122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altLang="en-US" b="1" dirty="0"/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3975" y="1682"/>
              <a:ext cx="195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en-US" b="1" dirty="0"/>
                <a:t>Sahara Dust Layer</a:t>
              </a:r>
            </a:p>
            <a:p>
              <a:r>
                <a:rPr lang="en-GB" altLang="en-US" sz="1800" b="1" dirty="0"/>
                <a:t>Distance: 100 m to ~7 km</a:t>
              </a:r>
              <a:endParaRPr lang="en-US" altLang="en-US" sz="1800"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96396" y="2125075"/>
            <a:ext cx="2933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/>
              <a:t>Thin Cirrus cloud layer,</a:t>
            </a:r>
          </a:p>
          <a:p>
            <a:r>
              <a:rPr lang="en-GB" altLang="en-US" b="1" dirty="0"/>
              <a:t>Distance: ~8 km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0896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ARTEMIS and OGS link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3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935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57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357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7"/>
            <a:ext cx="80158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/>
            <a:r>
              <a:rPr lang="en-US" sz="2400" b="1" dirty="0">
                <a:solidFill>
                  <a:srgbClr val="FFFFFF"/>
                </a:solidFill>
              </a:rPr>
              <a:t>Laser Communication in Space, Developments at ESA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4308" y="3290827"/>
            <a:ext cx="7142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Second generation inter-satellite link demonstration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7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7"/>
            <a:ext cx="80158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Laser Communication in Space, Developments at ESA</a:t>
            </a:r>
          </a:p>
          <a:p>
            <a:pPr lvl="0"/>
            <a:endParaRPr lang="en-US" sz="800" b="1" dirty="0">
              <a:solidFill>
                <a:srgbClr val="FFFFFF"/>
              </a:solidFill>
            </a:endParaRPr>
          </a:p>
          <a:p>
            <a:pPr lvl="0"/>
            <a:r>
              <a:rPr lang="en-US" sz="2400" b="1" i="1" dirty="0">
                <a:solidFill>
                  <a:srgbClr val="FFFF00"/>
                </a:solidFill>
              </a:rPr>
              <a:t>2</a:t>
            </a:r>
            <a:r>
              <a:rPr lang="en-US" sz="2400" b="1" i="1" baseline="30000" dirty="0">
                <a:solidFill>
                  <a:srgbClr val="FFFF00"/>
                </a:solidFill>
              </a:rPr>
              <a:t>nd</a:t>
            </a:r>
            <a:r>
              <a:rPr lang="en-US" sz="2400" b="1" i="1" dirty="0">
                <a:solidFill>
                  <a:srgbClr val="FFFF00"/>
                </a:solidFill>
              </a:rPr>
              <a:t> Generation inter-satellite </a:t>
            </a:r>
            <a:r>
              <a:rPr lang="en-US" sz="2400" b="1" i="1" dirty="0" smtClean="0">
                <a:solidFill>
                  <a:srgbClr val="FFFF00"/>
                </a:solidFill>
              </a:rPr>
              <a:t>demonstration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6" descr="TSX-N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844"/>
            <a:ext cx="7720642" cy="570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600"/>
            <a:ext cx="9144000" cy="566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7"/>
            <a:ext cx="80158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Laser Communication in Space, Developments at ESA</a:t>
            </a:r>
          </a:p>
          <a:p>
            <a:pPr lvl="0"/>
            <a:endParaRPr lang="en-US" sz="800" b="1" dirty="0">
              <a:solidFill>
                <a:srgbClr val="FFFFFF"/>
              </a:solidFill>
            </a:endParaRPr>
          </a:p>
          <a:p>
            <a:pPr lvl="0"/>
            <a:r>
              <a:rPr lang="en-US" sz="2400" b="1" i="1" dirty="0">
                <a:solidFill>
                  <a:srgbClr val="FFFF00"/>
                </a:solidFill>
              </a:rPr>
              <a:t>2</a:t>
            </a:r>
            <a:r>
              <a:rPr lang="en-US" sz="2400" b="1" i="1" baseline="30000" dirty="0">
                <a:solidFill>
                  <a:srgbClr val="FFFF00"/>
                </a:solidFill>
              </a:rPr>
              <a:t>nd</a:t>
            </a:r>
            <a:r>
              <a:rPr lang="en-US" sz="2400" b="1" i="1" dirty="0">
                <a:solidFill>
                  <a:srgbClr val="FFFF00"/>
                </a:solidFill>
              </a:rPr>
              <a:t> Generation inter-satellite demonstration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7" descr="TSX-L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93" y="4250846"/>
            <a:ext cx="3476207" cy="26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1354553"/>
            <a:ext cx="424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TerraSAR</a:t>
            </a:r>
            <a:r>
              <a:rPr lang="en-US" b="1" dirty="0" smtClean="0"/>
              <a:t>-X LEO satellite (DLR)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994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96873"/>
            <a:ext cx="73857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Why laser communication (1)</a:t>
            </a:r>
            <a:endParaRPr lang="en-GB" sz="2200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0800" y="1360788"/>
            <a:ext cx="6569427" cy="3853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GB" sz="1600" b="1" dirty="0" smtClean="0">
                <a:latin typeface="+mn-lt"/>
                <a:ea typeface="MS PGothic" pitchFamily="34" charset="-128"/>
                <a:cs typeface="MS PGothic" charset="0"/>
              </a:rPr>
              <a:t>Terrestrial bandwidth availability is continuously rising</a:t>
            </a:r>
            <a:endParaRPr lang="en-GB" sz="1600" b="1" dirty="0">
              <a:latin typeface="+mn-lt"/>
              <a:ea typeface="MS PGothic" pitchFamily="34" charset="-128"/>
              <a:cs typeface="MS PGothic" charset="0"/>
            </a:endParaRPr>
          </a:p>
        </p:txBody>
      </p:sp>
      <p:grpSp>
        <p:nvGrpSpPr>
          <p:cNvPr id="27" name="Group 1"/>
          <p:cNvGrpSpPr>
            <a:grpSpLocks/>
          </p:cNvGrpSpPr>
          <p:nvPr/>
        </p:nvGrpSpPr>
        <p:grpSpPr bwMode="auto">
          <a:xfrm>
            <a:off x="1320800" y="1831975"/>
            <a:ext cx="6350000" cy="3892550"/>
            <a:chOff x="914400" y="1760538"/>
            <a:chExt cx="7332663" cy="4495800"/>
          </a:xfrm>
        </p:grpSpPr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1760538"/>
              <a:ext cx="7332663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9" name="TextBox 7"/>
            <p:cNvSpPr txBox="1">
              <a:spLocks noChangeArrowheads="1"/>
            </p:cNvSpPr>
            <p:nvPr/>
          </p:nvSpPr>
          <p:spPr bwMode="auto">
            <a:xfrm>
              <a:off x="5167313" y="5209980"/>
              <a:ext cx="302260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WDM: Wavelength-division multiplexing</a:t>
              </a:r>
            </a:p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EDFA: Erbium-doped fibre amplifier</a:t>
              </a:r>
            </a:p>
          </p:txBody>
        </p:sp>
      </p:grpSp>
      <p:sp>
        <p:nvSpPr>
          <p:cNvPr id="50" name="TextBox 3"/>
          <p:cNvSpPr txBox="1">
            <a:spLocks noChangeArrowheads="1"/>
          </p:cNvSpPr>
          <p:nvPr/>
        </p:nvSpPr>
        <p:spPr bwMode="auto">
          <a:xfrm>
            <a:off x="1736725" y="5726113"/>
            <a:ext cx="602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</a:rPr>
              <a:t>Richardson D.J., </a:t>
            </a:r>
            <a:r>
              <a:rPr lang="en-GB" altLang="en-US" sz="1000" dirty="0" err="1">
                <a:solidFill>
                  <a:schemeClr val="tx1"/>
                </a:solidFill>
              </a:rPr>
              <a:t>Fini</a:t>
            </a:r>
            <a:r>
              <a:rPr lang="en-GB" altLang="en-US" sz="1000" dirty="0">
                <a:solidFill>
                  <a:schemeClr val="tx1"/>
                </a:solidFill>
              </a:rPr>
              <a:t> J.M., Nelson L.E. (2013) </a:t>
            </a:r>
            <a:r>
              <a:rPr lang="en-GB" altLang="en-US" sz="1000" i="1" dirty="0">
                <a:solidFill>
                  <a:schemeClr val="tx1"/>
                </a:solidFill>
              </a:rPr>
              <a:t>Space-division multiplexing in optical fibres</a:t>
            </a:r>
            <a:r>
              <a:rPr lang="en-GB" altLang="en-US" sz="10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</a:rPr>
              <a:t>Nature Photonics </a:t>
            </a:r>
            <a:r>
              <a:rPr lang="en-GB" altLang="en-US" sz="1000" b="1" dirty="0">
                <a:solidFill>
                  <a:schemeClr val="tx1"/>
                </a:solidFill>
              </a:rPr>
              <a:t>7</a:t>
            </a:r>
            <a:r>
              <a:rPr lang="en-GB" altLang="en-US" sz="1000" dirty="0">
                <a:solidFill>
                  <a:schemeClr val="tx1"/>
                </a:solidFill>
              </a:rPr>
              <a:t>, 354-362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8359" y="2441258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400" b="1" dirty="0"/>
              <a:t>100 </a:t>
            </a:r>
            <a:r>
              <a:rPr lang="en-GB" altLang="en-US" sz="1400" b="1" dirty="0" err="1"/>
              <a:t>Tbit</a:t>
            </a:r>
            <a:r>
              <a:rPr lang="en-GB" altLang="en-US" sz="1400" b="1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42899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7"/>
            <a:ext cx="80158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Laser Communication in Space, Developments at ESA</a:t>
            </a:r>
          </a:p>
          <a:p>
            <a:pPr lvl="0"/>
            <a:endParaRPr lang="en-US" sz="800" b="1" dirty="0">
              <a:solidFill>
                <a:srgbClr val="FFFFFF"/>
              </a:solidFill>
            </a:endParaRPr>
          </a:p>
          <a:p>
            <a:pPr lvl="0"/>
            <a:r>
              <a:rPr lang="en-US" sz="2400" b="1" i="1" dirty="0">
                <a:solidFill>
                  <a:srgbClr val="FFFF00"/>
                </a:solidFill>
              </a:rPr>
              <a:t>2</a:t>
            </a:r>
            <a:r>
              <a:rPr lang="en-US" sz="2400" b="1" i="1" baseline="30000" dirty="0">
                <a:solidFill>
                  <a:srgbClr val="FFFF00"/>
                </a:solidFill>
              </a:rPr>
              <a:t>nd</a:t>
            </a:r>
            <a:r>
              <a:rPr lang="en-US" sz="2400" b="1" i="1" dirty="0">
                <a:solidFill>
                  <a:srgbClr val="FFFF00"/>
                </a:solidFill>
              </a:rPr>
              <a:t> Generation inter-satellite demonstration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10" descr="NFI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497"/>
            <a:ext cx="9144000" cy="566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388" y="1487322"/>
            <a:ext cx="407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NFIRE LEO satellite (US </a:t>
            </a:r>
            <a:r>
              <a:rPr lang="en-US" b="1" dirty="0" err="1" smtClean="0"/>
              <a:t>DoD</a:t>
            </a:r>
            <a:r>
              <a:rPr lang="en-US" b="1" dirty="0" smtClean="0"/>
              <a:t>)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39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221445"/>
            <a:ext cx="64463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4505" y="333842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Recent Developments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0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180098"/>
            <a:ext cx="726933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Recent Developments (1a)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zoran sodnik\Documents\ARTES\RUAG laser communication developments\iss-fu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96"/>
            <a:ext cx="9144000" cy="57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2" y="5368339"/>
            <a:ext cx="1298688" cy="123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1446663" y="3603009"/>
            <a:ext cx="3425589" cy="20062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67758" y="5522878"/>
            <a:ext cx="300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OPALS (JPL)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ISS to ground link experiment 50 Mbps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ISS 2014-09-05_081807UTC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4316" y="1181431"/>
            <a:ext cx="4509684" cy="4509684"/>
          </a:xfrm>
          <a:prstGeom prst="rect">
            <a:avLst/>
          </a:prstGeom>
        </p:spPr>
      </p:pic>
      <p:pic>
        <p:nvPicPr>
          <p:cNvPr id="2" name="ISS 2014-10-08 19UTC0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92" y="1181430"/>
            <a:ext cx="4655362" cy="4509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868" y="5935093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ISS open loop tracking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29023" y="5904934"/>
            <a:ext cx="261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OPALS laser beam closed tracking </a:t>
            </a:r>
            <a:endParaRPr lang="en-GB" b="1" dirty="0"/>
          </a:p>
        </p:txBody>
      </p:sp>
      <p:sp>
        <p:nvSpPr>
          <p:cNvPr id="6" name="Rectangle 5"/>
          <p:cNvSpPr/>
          <p:nvPr/>
        </p:nvSpPr>
        <p:spPr>
          <a:xfrm>
            <a:off x="133348" y="206432"/>
            <a:ext cx="74821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Recent Developments </a:t>
            </a:r>
            <a:r>
              <a:rPr lang="en-US" sz="2400" b="1" i="1" dirty="0" smtClean="0">
                <a:solidFill>
                  <a:srgbClr val="FFFF00"/>
                </a:solidFill>
              </a:rPr>
              <a:t>(1b)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4507" y="1195037"/>
            <a:ext cx="9213009" cy="57020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31750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Recent Developments </a:t>
            </a:r>
            <a:r>
              <a:rPr lang="en-US" sz="2400" b="1" i="1" dirty="0" smtClean="0">
                <a:solidFill>
                  <a:srgbClr val="FFFF00"/>
                </a:solidFill>
              </a:rPr>
              <a:t>(2a)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310238">
            <a:off x="1932317" y="1470118"/>
            <a:ext cx="6394807" cy="4602878"/>
            <a:chOff x="1450165" y="1865205"/>
            <a:chExt cx="5725239" cy="41835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15125">
              <a:off x="4242300" y="2807230"/>
              <a:ext cx="3875130" cy="199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25345">
              <a:off x="1450165" y="2921697"/>
              <a:ext cx="3871810" cy="3127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-34508" y="1265852"/>
            <a:ext cx="9213009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2000" b="1" dirty="0" smtClean="0">
                <a:solidFill>
                  <a:schemeClr val="bg1"/>
                </a:solidFill>
              </a:rPr>
              <a:t>Laser Communication Terminal (LCT) testing on </a:t>
            </a:r>
            <a:r>
              <a:rPr lang="en-GB" sz="2000" b="1" dirty="0" err="1" smtClean="0">
                <a:solidFill>
                  <a:schemeClr val="bg1"/>
                </a:solidFill>
              </a:rPr>
              <a:t>Alphasat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350" y="5162031"/>
            <a:ext cx="560321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Acquisition, pointing </a:t>
            </a:r>
            <a:r>
              <a:rPr lang="en-US" dirty="0">
                <a:solidFill>
                  <a:schemeClr val="bg1"/>
                </a:solidFill>
              </a:rPr>
              <a:t>and tracking </a:t>
            </a:r>
            <a:r>
              <a:rPr lang="en-US" dirty="0" smtClean="0">
                <a:solidFill>
                  <a:schemeClr val="bg1"/>
                </a:solidFill>
              </a:rPr>
              <a:t>from ESA’s Optical </a:t>
            </a:r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round Station (OGS) until LCT on Sentinel 1a is ready: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2.0 </a:t>
            </a:r>
            <a:r>
              <a:rPr lang="en-US" sz="1600" dirty="0">
                <a:solidFill>
                  <a:schemeClr val="bg1"/>
                </a:solidFill>
              </a:rPr>
              <a:t>W transmit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13.5 </a:t>
            </a:r>
            <a:r>
              <a:rPr lang="en-US" sz="1600" dirty="0">
                <a:solidFill>
                  <a:schemeClr val="bg1"/>
                </a:solidFill>
              </a:rPr>
              <a:t>cm transmit </a:t>
            </a:r>
            <a:r>
              <a:rPr lang="en-US" sz="1600" dirty="0" smtClean="0">
                <a:solidFill>
                  <a:schemeClr val="bg1"/>
                </a:solidFill>
              </a:rPr>
              <a:t>aperture</a:t>
            </a:r>
            <a:endParaRPr lang="en-US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1.8 </a:t>
            </a:r>
            <a:r>
              <a:rPr lang="en-US" sz="1600" dirty="0" err="1">
                <a:solidFill>
                  <a:schemeClr val="bg1"/>
                </a:solidFill>
              </a:rPr>
              <a:t>Gbps</a:t>
            </a:r>
            <a:r>
              <a:rPr lang="en-US" sz="1600" dirty="0">
                <a:solidFill>
                  <a:schemeClr val="bg1"/>
                </a:solidFill>
              </a:rPr>
              <a:t> over 45000 </a:t>
            </a:r>
            <a:r>
              <a:rPr lang="en-US" sz="1600" dirty="0" smtClean="0">
                <a:solidFill>
                  <a:schemeClr val="bg1"/>
                </a:solidFill>
              </a:rPr>
              <a:t>km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93" y="4043736"/>
            <a:ext cx="1604509" cy="12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lphasat_25032014_1300UT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351" y="1724440"/>
            <a:ext cx="2068032" cy="15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4"/>
            <a:ext cx="80158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Recent Developments (3)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665" y="1213749"/>
            <a:ext cx="495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European Data Relay System (EDRS)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4596" y="2199736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Data rate: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1800 Mbps 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9" name="Picture 10" descr="Sentinel-1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5" y="2616821"/>
            <a:ext cx="4458535" cy="334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lphasat_1500x1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60" y="1187289"/>
            <a:ext cx="4696714" cy="31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4930" y="4288987"/>
            <a:ext cx="4424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Alphasat</a:t>
            </a:r>
            <a:r>
              <a:rPr lang="en-US" b="1" dirty="0" smtClean="0"/>
              <a:t>, GEO satellite carrying an EDRS technology demon-</a:t>
            </a:r>
            <a:r>
              <a:rPr lang="en-US" b="1" dirty="0" err="1" smtClean="0"/>
              <a:t>stration</a:t>
            </a:r>
            <a:r>
              <a:rPr lang="en-US" b="1" dirty="0" smtClean="0"/>
              <a:t> payload (TDP#1) was launched on July 25</a:t>
            </a:r>
            <a:r>
              <a:rPr lang="en-US" b="1" baseline="30000" dirty="0" smtClean="0"/>
              <a:t>th</a:t>
            </a:r>
            <a:r>
              <a:rPr lang="en-US" b="1" dirty="0" smtClean="0"/>
              <a:t>, 2013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21106"/>
            <a:ext cx="4121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Sentinel 1a, LEO satellite and first EDRS customer was</a:t>
            </a:r>
          </a:p>
          <a:p>
            <a:r>
              <a:rPr lang="en-US" b="1" dirty="0" smtClean="0"/>
              <a:t>launched </a:t>
            </a:r>
            <a:r>
              <a:rPr lang="en-US" b="1" dirty="0"/>
              <a:t>o</a:t>
            </a:r>
            <a:r>
              <a:rPr lang="en-US" b="1" dirty="0" smtClean="0"/>
              <a:t>n April 3</a:t>
            </a:r>
            <a:r>
              <a:rPr lang="en-US" b="1" baseline="30000" dirty="0" smtClean="0"/>
              <a:t>rd</a:t>
            </a:r>
            <a:r>
              <a:rPr lang="en-US" b="1" dirty="0" smtClean="0"/>
              <a:t>, 2014</a:t>
            </a:r>
            <a:endParaRPr lang="en-GB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57202" y="3330054"/>
            <a:ext cx="3409530" cy="4859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1582" y="1389148"/>
            <a:ext cx="386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LEO-GEO inter-satellite link demonstration is imminent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6274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zoran sodnik\Documents\Laser Communication Projects\Conferences, presentations\2014-02-02 Photonics West\LADEE link scena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0849"/>
            <a:ext cx="9143999" cy="566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37209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Recent Developments </a:t>
            </a:r>
            <a:r>
              <a:rPr lang="en-US" sz="2400" b="1" i="1" dirty="0" smtClean="0">
                <a:solidFill>
                  <a:srgbClr val="FFFF00"/>
                </a:solidFill>
              </a:rPr>
              <a:t>(4)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118858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27872" y="1182625"/>
            <a:ext cx="6116128" cy="42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sz="2000" b="1" dirty="0" smtClean="0">
                <a:solidFill>
                  <a:schemeClr val="bg1"/>
                </a:solidFill>
              </a:rPr>
              <a:t>LADEE Lunar data return experiment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545" y="3847385"/>
            <a:ext cx="4327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LADEE spacecraft downlink to ESA’s Optical Ground Station (OGS):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8</a:t>
            </a:r>
            <a:r>
              <a:rPr lang="en-US" sz="1600" dirty="0" smtClean="0">
                <a:solidFill>
                  <a:schemeClr val="bg1"/>
                </a:solidFill>
              </a:rPr>
              <a:t>0 Mbps over 400000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0.5 W transmit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10 cm transmit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1 meter receive aperture</a:t>
            </a:r>
          </a:p>
        </p:txBody>
      </p:sp>
      <p:pic>
        <p:nvPicPr>
          <p:cNvPr id="9" name="Picture 2" descr="C:\Users\zoran sodnik\Documents\OGS\Images, photographs and videos\OGS\Dome\Telescope\telescope panorama 2 ligh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95" y="1605117"/>
            <a:ext cx="745397" cy="51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7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110521"/>
            <a:ext cx="746762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Recent Developments </a:t>
            </a:r>
            <a:r>
              <a:rPr lang="en-US" sz="2400" b="1" i="1" dirty="0" smtClean="0">
                <a:solidFill>
                  <a:srgbClr val="FFFF00"/>
                </a:solidFill>
              </a:rPr>
              <a:t>(summary)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666924"/>
              </p:ext>
            </p:extLst>
          </p:nvPr>
        </p:nvGraphicFramePr>
        <p:xfrm>
          <a:off x="427205" y="1422400"/>
          <a:ext cx="8494931" cy="4937760"/>
        </p:xfrm>
        <a:graphic>
          <a:graphicData uri="http://schemas.openxmlformats.org/drawingml/2006/table">
            <a:tbl>
              <a:tblPr/>
              <a:tblGrid>
                <a:gridCol w="2883843"/>
                <a:gridCol w="1519594"/>
                <a:gridCol w="1399411"/>
                <a:gridCol w="1268255"/>
                <a:gridCol w="1423828"/>
              </a:tblGrid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OPALS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OGS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Alphasat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OGS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Alphasat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Sentinel 1a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LADEE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OGS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Orbit: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LEO to Earth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GEO to Earth</a:t>
                      </a:r>
                      <a:endParaRPr lang="en-GB" sz="16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GEO to LEO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Moon to Earth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Date: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Antenna diameter: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 mm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 mm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mm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power (ex aperture):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Watt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Watt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Watt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mW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data rate: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80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wavelength: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1550 nm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1064 nm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1550 nm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Transmit modulation scheme: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NRZ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BPSK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–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data rate: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wavelength: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 nm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1064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1560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modulation scheme: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BPSK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4 - PPM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Link distance: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&lt;2000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&lt;45000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400000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Beacon wavelength: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1570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Optical terminal mass: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kg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53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5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227453" y="140319"/>
            <a:ext cx="738606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1800" b="1" dirty="0">
                <a:solidFill>
                  <a:srgbClr val="FFFFFF"/>
                </a:solidFill>
              </a:rPr>
              <a:t>Laser Communication in Space, Developments at ESA</a:t>
            </a: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sz="800" b="1" dirty="0">
              <a:solidFill>
                <a:srgbClr val="FFFFFF"/>
              </a:solidFill>
            </a:endParaRPr>
          </a:p>
          <a:p>
            <a:pPr lvl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2400" b="1" i="1" dirty="0" smtClean="0">
                <a:solidFill>
                  <a:srgbClr val="FFFF00"/>
                </a:solidFill>
              </a:rPr>
              <a:t>Timeline of Developments Worldwide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grpSp>
        <p:nvGrpSpPr>
          <p:cNvPr id="11267" name="Group 10"/>
          <p:cNvGrpSpPr>
            <a:grpSpLocks/>
          </p:cNvGrpSpPr>
          <p:nvPr/>
        </p:nvGrpSpPr>
        <p:grpSpPr bwMode="auto">
          <a:xfrm>
            <a:off x="298450" y="1263650"/>
            <a:ext cx="8445500" cy="4841875"/>
            <a:chOff x="-183186" y="1151224"/>
            <a:chExt cx="9275195" cy="5460714"/>
          </a:xfrm>
        </p:grpSpPr>
        <p:sp>
          <p:nvSpPr>
            <p:cNvPr id="20483" name="Rectangle 3"/>
            <p:cNvSpPr>
              <a:spLocks noChangeArrowheads="1"/>
            </p:cNvSpPr>
            <p:nvPr/>
          </p:nvSpPr>
          <p:spPr bwMode="auto">
            <a:xfrm>
              <a:off x="134123" y="1317732"/>
              <a:ext cx="496886" cy="399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defRPr/>
              </a:pPr>
              <a:endParaRPr lang="en-GB" altLang="en-US" sz="1050">
                <a:solidFill>
                  <a:schemeClr val="bg2"/>
                </a:solidFill>
                <a:ea typeface="MS PGothic" pitchFamily="34" charset="-128"/>
              </a:endParaRPr>
            </a:p>
          </p:txBody>
        </p:sp>
        <p:sp>
          <p:nvSpPr>
            <p:cNvPr id="3" name="Right Arrow 2"/>
            <p:cNvSpPr>
              <a:spLocks noChangeArrowheads="1"/>
            </p:cNvSpPr>
            <p:nvPr/>
          </p:nvSpPr>
          <p:spPr bwMode="auto">
            <a:xfrm>
              <a:off x="723412" y="3371318"/>
              <a:ext cx="8267476" cy="725112"/>
            </a:xfrm>
            <a:prstGeom prst="rightArrow">
              <a:avLst>
                <a:gd name="adj1" fmla="val 50000"/>
                <a:gd name="adj2" fmla="val 49988"/>
              </a:avLst>
            </a:prstGeom>
            <a:gradFill rotWithShape="1">
              <a:gsLst>
                <a:gs pos="0">
                  <a:srgbClr val="7DD2FF"/>
                </a:gs>
                <a:gs pos="100000">
                  <a:srgbClr val="00A5FC"/>
                </a:gs>
              </a:gsLst>
              <a:lin ang="5400000"/>
            </a:gradFill>
            <a:ln w="9525">
              <a:solidFill>
                <a:srgbClr val="0097D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r>
                <a:rPr lang="en-US" sz="1600" dirty="0">
                  <a:solidFill>
                    <a:schemeClr val="lt1"/>
                  </a:solidFill>
                  <a:latin typeface="+mn-lt"/>
                  <a:ea typeface="+mn-ea"/>
                </a:rPr>
                <a:t>  77       90  91  92  93     95  96   97      01     05      08        13   14 </a:t>
              </a:r>
              <a:endParaRPr lang="en-GB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127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50" y="2144713"/>
              <a:ext cx="885825" cy="944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025" y="2112963"/>
              <a:ext cx="738188" cy="98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2914" y="5697538"/>
              <a:ext cx="7635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148" y="4400550"/>
              <a:ext cx="1282700" cy="94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0" y="4433888"/>
              <a:ext cx="1149350" cy="88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938" y="2144713"/>
              <a:ext cx="814387" cy="94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9" name="TextBox 1"/>
            <p:cNvSpPr txBox="1">
              <a:spLocks noChangeArrowheads="1"/>
            </p:cNvSpPr>
            <p:nvPr/>
          </p:nvSpPr>
          <p:spPr bwMode="auto">
            <a:xfrm>
              <a:off x="-183186" y="2430463"/>
              <a:ext cx="632293" cy="347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</a:rPr>
                <a:t>ESA</a:t>
              </a:r>
              <a:endParaRPr lang="en-GB" altLang="en-US" sz="1400" b="1">
                <a:solidFill>
                  <a:schemeClr val="tx1"/>
                </a:solidFill>
              </a:endParaRPr>
            </a:p>
          </p:txBody>
        </p:sp>
        <p:pic>
          <p:nvPicPr>
            <p:cNvPr id="11280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575" y="2125663"/>
              <a:ext cx="679450" cy="95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588" y="2135188"/>
              <a:ext cx="519112" cy="960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2" name="TextBox 9"/>
            <p:cNvSpPr txBox="1">
              <a:spLocks noChangeArrowheads="1"/>
            </p:cNvSpPr>
            <p:nvPr/>
          </p:nvSpPr>
          <p:spPr bwMode="auto">
            <a:xfrm>
              <a:off x="-183186" y="1347788"/>
              <a:ext cx="646375" cy="347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</a:rPr>
                <a:t>DLR</a:t>
              </a:r>
              <a:endParaRPr lang="en-GB" altLang="en-US" sz="1400" b="1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>
              <a:off x="1166250" y="3111710"/>
              <a:ext cx="0" cy="41000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27"/>
            <p:cNvCxnSpPr>
              <a:cxnSpLocks noChangeShapeType="1"/>
            </p:cNvCxnSpPr>
            <p:nvPr/>
          </p:nvCxnSpPr>
          <p:spPr bwMode="auto">
            <a:xfrm>
              <a:off x="1969985" y="3104549"/>
              <a:ext cx="0" cy="41000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>
              <a:off x="2890530" y="3104549"/>
              <a:ext cx="0" cy="41000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>
              <a:off x="3288039" y="3104549"/>
              <a:ext cx="0" cy="41716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30"/>
            <p:cNvCxnSpPr>
              <a:cxnSpLocks noChangeShapeType="1"/>
            </p:cNvCxnSpPr>
            <p:nvPr/>
          </p:nvCxnSpPr>
          <p:spPr bwMode="auto">
            <a:xfrm>
              <a:off x="4398621" y="3104549"/>
              <a:ext cx="0" cy="42253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88" name="TextBox 21526"/>
            <p:cNvSpPr txBox="1">
              <a:spLocks noChangeArrowheads="1"/>
            </p:cNvSpPr>
            <p:nvPr/>
          </p:nvSpPr>
          <p:spPr bwMode="auto">
            <a:xfrm>
              <a:off x="-183186" y="4681538"/>
              <a:ext cx="817122" cy="347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</a:rPr>
                <a:t>NASA</a:t>
              </a:r>
              <a:endParaRPr lang="en-GB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289" name="TextBox 21527"/>
            <p:cNvSpPr txBox="1">
              <a:spLocks noChangeArrowheads="1"/>
            </p:cNvSpPr>
            <p:nvPr/>
          </p:nvSpPr>
          <p:spPr bwMode="auto">
            <a:xfrm>
              <a:off x="-183186" y="5889625"/>
              <a:ext cx="769594" cy="347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</a:rPr>
                <a:t>JAXA</a:t>
              </a:r>
              <a:endParaRPr lang="en-GB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5" name="TextBox 21528"/>
            <p:cNvSpPr txBox="1">
              <a:spLocks noChangeArrowheads="1"/>
            </p:cNvSpPr>
            <p:nvPr/>
          </p:nvSpPr>
          <p:spPr bwMode="auto">
            <a:xfrm>
              <a:off x="514197" y="1475287"/>
              <a:ext cx="1049562" cy="649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CO</a:t>
              </a:r>
              <a:r>
                <a:rPr lang="en-US" sz="1050" baseline="-25000" dirty="0" smtClean="0"/>
                <a:t>2</a:t>
              </a:r>
              <a:r>
                <a:rPr lang="en-US" sz="1050" dirty="0" smtClean="0"/>
                <a:t> laser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Coherent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breadboard</a:t>
              </a:r>
              <a:endParaRPr lang="en-GB" sz="1050" dirty="0" smtClean="0"/>
            </a:p>
          </p:txBody>
        </p:sp>
        <p:sp>
          <p:nvSpPr>
            <p:cNvPr id="20504" name="TextBox 21529"/>
            <p:cNvSpPr txBox="1">
              <a:spLocks noChangeArrowheads="1"/>
            </p:cNvSpPr>
            <p:nvPr/>
          </p:nvSpPr>
          <p:spPr bwMode="auto">
            <a:xfrm>
              <a:off x="1504481" y="1851270"/>
              <a:ext cx="869986" cy="28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MOMOT</a:t>
              </a:r>
              <a:r>
                <a:rPr lang="en-US" sz="1050" baseline="30000" dirty="0" smtClean="0"/>
                <a:t>1</a:t>
              </a:r>
              <a:endParaRPr lang="en-GB" sz="1050" baseline="30000" dirty="0" smtClean="0"/>
            </a:p>
          </p:txBody>
        </p:sp>
        <p:sp>
          <p:nvSpPr>
            <p:cNvPr id="20505" name="TextBox 21530"/>
            <p:cNvSpPr txBox="1">
              <a:spLocks noChangeArrowheads="1"/>
            </p:cNvSpPr>
            <p:nvPr/>
          </p:nvSpPr>
          <p:spPr bwMode="auto">
            <a:xfrm>
              <a:off x="2503483" y="1836947"/>
              <a:ext cx="681691" cy="28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050" dirty="0" smtClean="0"/>
                <a:t>SOUT</a:t>
              </a:r>
              <a:r>
                <a:rPr lang="en-US" sz="1050" baseline="30000" dirty="0" smtClean="0"/>
                <a:t>2</a:t>
              </a:r>
              <a:endParaRPr lang="en-GB" sz="1050" baseline="30000" dirty="0" smtClean="0"/>
            </a:p>
          </p:txBody>
        </p:sp>
        <p:sp>
          <p:nvSpPr>
            <p:cNvPr id="20506" name="TextBox 21531"/>
            <p:cNvSpPr txBox="1">
              <a:spLocks noChangeArrowheads="1"/>
            </p:cNvSpPr>
            <p:nvPr/>
          </p:nvSpPr>
          <p:spPr bwMode="auto">
            <a:xfrm>
              <a:off x="3138101" y="1423365"/>
              <a:ext cx="730508" cy="65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Optical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Phased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Array</a:t>
              </a:r>
              <a:endParaRPr lang="en-GB" sz="1050" dirty="0" smtClean="0"/>
            </a:p>
          </p:txBody>
        </p:sp>
        <p:sp>
          <p:nvSpPr>
            <p:cNvPr id="20507" name="TextBox 21532"/>
            <p:cNvSpPr txBox="1">
              <a:spLocks noChangeArrowheads="1"/>
            </p:cNvSpPr>
            <p:nvPr/>
          </p:nvSpPr>
          <p:spPr bwMode="auto">
            <a:xfrm>
              <a:off x="4771721" y="1151224"/>
              <a:ext cx="857781" cy="1015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Short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Range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Optical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Inter-sat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Link</a:t>
              </a:r>
              <a:endParaRPr lang="en-GB" sz="1050" dirty="0" smtClean="0"/>
            </a:p>
          </p:txBody>
        </p:sp>
        <p:sp>
          <p:nvSpPr>
            <p:cNvPr id="20508" name="TextBox 21533"/>
            <p:cNvSpPr txBox="1">
              <a:spLocks noChangeArrowheads="1"/>
            </p:cNvSpPr>
            <p:nvPr/>
          </p:nvSpPr>
          <p:spPr bwMode="auto">
            <a:xfrm>
              <a:off x="5509204" y="1154805"/>
              <a:ext cx="1126274" cy="1015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sz="1050" dirty="0" smtClean="0"/>
                <a:t>Semi-conductor</a:t>
              </a:r>
            </a:p>
            <a:p>
              <a:pPr algn="ctr" eaLnBrk="1" hangingPunct="1">
                <a:defRPr/>
              </a:pPr>
              <a:r>
                <a:rPr lang="en-GB" sz="1050" dirty="0" smtClean="0"/>
                <a:t>Inter-sat</a:t>
              </a:r>
            </a:p>
            <a:p>
              <a:pPr algn="ctr" eaLnBrk="1" hangingPunct="1">
                <a:defRPr/>
              </a:pPr>
              <a:r>
                <a:rPr lang="en-GB" sz="1050" dirty="0" smtClean="0"/>
                <a:t>Link</a:t>
              </a:r>
            </a:p>
            <a:p>
              <a:pPr algn="ctr" eaLnBrk="1" hangingPunct="1">
                <a:defRPr/>
              </a:pPr>
              <a:r>
                <a:rPr lang="en-GB" sz="1050" dirty="0" smtClean="0"/>
                <a:t>Experiment</a:t>
              </a:r>
              <a:endParaRPr lang="en-US" sz="1050" dirty="0" smtClean="0"/>
            </a:p>
          </p:txBody>
        </p:sp>
        <p:pic>
          <p:nvPicPr>
            <p:cNvPr id="11296" name="Picture 3" descr="C:\Old Data\My Pictures\ARTEMIS and SPOT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238" y="2117725"/>
              <a:ext cx="1065212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7" name="Picture 1031" descr="C:\Documents and Settings\Zoran Sodnik\My Documents\OGS\OICETS and LUCE-EM tests\Pictures and videos\oicets_009.jp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370" y="5826634"/>
              <a:ext cx="1204104" cy="74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98" name="Group 69"/>
            <p:cNvGrpSpPr>
              <a:grpSpLocks/>
            </p:cNvGrpSpPr>
            <p:nvPr/>
          </p:nvGrpSpPr>
          <p:grpSpPr bwMode="auto">
            <a:xfrm>
              <a:off x="7683500" y="2116138"/>
              <a:ext cx="1304925" cy="957262"/>
              <a:chOff x="-34507" y="1195037"/>
              <a:chExt cx="9213009" cy="5702060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-35957" y="1195702"/>
                <a:ext cx="9219545" cy="570563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 dirty="0"/>
              </a:p>
            </p:txBody>
          </p:sp>
          <p:grpSp>
            <p:nvGrpSpPr>
              <p:cNvPr id="11329" name="Group 71"/>
              <p:cNvGrpSpPr>
                <a:grpSpLocks/>
              </p:cNvGrpSpPr>
              <p:nvPr/>
            </p:nvGrpSpPr>
            <p:grpSpPr bwMode="auto">
              <a:xfrm rot="310238">
                <a:off x="1932317" y="1470118"/>
                <a:ext cx="6394807" cy="4602878"/>
                <a:chOff x="1450165" y="1865205"/>
                <a:chExt cx="5725239" cy="4183513"/>
              </a:xfrm>
            </p:grpSpPr>
            <p:pic>
              <p:nvPicPr>
                <p:cNvPr id="11332" name="Picture 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815125">
                  <a:off x="4242300" y="2807230"/>
                  <a:ext cx="3875130" cy="1991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33" name="Picture 2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574655">
                  <a:off x="1450165" y="2921697"/>
                  <a:ext cx="3871810" cy="3127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330" name="Picture 2" descr="C:\Users\zoran sodnik\Documents\OGS\Images, photographs and videos\OGS\Dome\Telescope\telescope panorama 2 lighter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073" y="2091476"/>
                <a:ext cx="1881295" cy="130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31" name="Picture 3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3993" y="4043736"/>
                <a:ext cx="1604509" cy="1281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20481"/>
            <p:cNvSpPr txBox="1">
              <a:spLocks noChangeArrowheads="1"/>
            </p:cNvSpPr>
            <p:nvPr/>
          </p:nvSpPr>
          <p:spPr bwMode="auto">
            <a:xfrm>
              <a:off x="8011065" y="1647165"/>
              <a:ext cx="965876" cy="469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050" dirty="0" smtClean="0"/>
                <a:t>TDP#1 </a:t>
              </a:r>
              <a:r>
                <a:rPr lang="en-US" sz="1050" baseline="30000" dirty="0" smtClean="0"/>
                <a:t>3</a:t>
              </a:r>
            </a:p>
            <a:p>
              <a:pPr eaLnBrk="1" hangingPunct="1">
                <a:defRPr/>
              </a:pPr>
              <a:r>
                <a:rPr lang="en-GB" sz="1050" dirty="0" smtClean="0"/>
                <a:t>Sentinel-1</a:t>
              </a:r>
            </a:p>
          </p:txBody>
        </p:sp>
        <p:pic>
          <p:nvPicPr>
            <p:cNvPr id="11300" name="Picture 4" descr="C:\Users\zoran sodnik\Documents\Laser Communication Projects\Conferences, presentations\2014-02-02 Photonics West\LADEE link scenario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733" y="4381500"/>
              <a:ext cx="1565276" cy="96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9" name="Straight Arrow Connector 78"/>
            <p:cNvCxnSpPr>
              <a:cxnSpLocks noChangeShapeType="1"/>
            </p:cNvCxnSpPr>
            <p:nvPr/>
          </p:nvCxnSpPr>
          <p:spPr bwMode="auto">
            <a:xfrm flipH="1">
              <a:off x="5671345" y="3117081"/>
              <a:ext cx="0" cy="3938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Arrow Connector 79"/>
            <p:cNvCxnSpPr>
              <a:cxnSpLocks noChangeShapeType="1"/>
            </p:cNvCxnSpPr>
            <p:nvPr/>
          </p:nvCxnSpPr>
          <p:spPr bwMode="auto">
            <a:xfrm>
              <a:off x="7993631" y="3111710"/>
              <a:ext cx="0" cy="42253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Arrow Connector 80"/>
            <p:cNvCxnSpPr>
              <a:cxnSpLocks noChangeShapeType="1"/>
            </p:cNvCxnSpPr>
            <p:nvPr/>
          </p:nvCxnSpPr>
          <p:spPr bwMode="auto">
            <a:xfrm flipV="1">
              <a:off x="5578942" y="3922760"/>
              <a:ext cx="0" cy="41179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83"/>
            <p:cNvCxnSpPr>
              <a:cxnSpLocks noChangeShapeType="1"/>
              <a:stCxn id="20522" idx="0"/>
            </p:cNvCxnSpPr>
            <p:nvPr/>
          </p:nvCxnSpPr>
          <p:spPr bwMode="auto">
            <a:xfrm flipH="1" flipV="1">
              <a:off x="6115927" y="3969311"/>
              <a:ext cx="34869" cy="154869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85"/>
            <p:cNvCxnSpPr>
              <a:cxnSpLocks noChangeShapeType="1"/>
            </p:cNvCxnSpPr>
            <p:nvPr/>
          </p:nvCxnSpPr>
          <p:spPr bwMode="auto">
            <a:xfrm flipV="1">
              <a:off x="7073085" y="3935294"/>
              <a:ext cx="0" cy="43327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19" name="TextBox 20488"/>
            <p:cNvSpPr txBox="1">
              <a:spLocks noChangeArrowheads="1"/>
            </p:cNvSpPr>
            <p:nvPr/>
          </p:nvSpPr>
          <p:spPr bwMode="auto">
            <a:xfrm>
              <a:off x="4881559" y="5337175"/>
              <a:ext cx="789786" cy="29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050" dirty="0" err="1" smtClean="0"/>
                <a:t>GeoLite</a:t>
              </a:r>
              <a:endParaRPr lang="en-GB" sz="1050" dirty="0" smtClean="0"/>
            </a:p>
          </p:txBody>
        </p:sp>
        <p:sp>
          <p:nvSpPr>
            <p:cNvPr id="20520" name="TextBox 20489"/>
            <p:cNvSpPr txBox="1">
              <a:spLocks noChangeArrowheads="1"/>
            </p:cNvSpPr>
            <p:nvPr/>
          </p:nvSpPr>
          <p:spPr bwMode="auto">
            <a:xfrm>
              <a:off x="7698987" y="5338966"/>
              <a:ext cx="1229137" cy="649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Lunar Laser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Comm. Demo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(LLCD)</a:t>
              </a:r>
              <a:endParaRPr lang="en-GB" sz="1050" dirty="0" smtClean="0"/>
            </a:p>
          </p:txBody>
        </p:sp>
        <p:sp>
          <p:nvSpPr>
            <p:cNvPr id="20521" name="TextBox 20490"/>
            <p:cNvSpPr txBox="1">
              <a:spLocks noChangeArrowheads="1"/>
            </p:cNvSpPr>
            <p:nvPr/>
          </p:nvSpPr>
          <p:spPr bwMode="auto">
            <a:xfrm>
              <a:off x="2334367" y="5319271"/>
              <a:ext cx="1051306" cy="83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Galileo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Optical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Pointing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Experiment</a:t>
              </a:r>
              <a:endParaRPr lang="en-GB" sz="1050" dirty="0" smtClean="0"/>
            </a:p>
          </p:txBody>
        </p:sp>
        <p:sp>
          <p:nvSpPr>
            <p:cNvPr id="20522" name="TextBox 20492"/>
            <p:cNvSpPr txBox="1">
              <a:spLocks noChangeArrowheads="1"/>
            </p:cNvSpPr>
            <p:nvPr/>
          </p:nvSpPr>
          <p:spPr bwMode="auto">
            <a:xfrm>
              <a:off x="5824769" y="5518005"/>
              <a:ext cx="653797" cy="28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050" dirty="0" smtClean="0"/>
                <a:t>LUCE</a:t>
              </a:r>
              <a:r>
                <a:rPr lang="en-US" sz="1050" baseline="30000" dirty="0" smtClean="0"/>
                <a:t>4</a:t>
              </a:r>
              <a:endParaRPr lang="en-GB" sz="1050" baseline="30000" dirty="0" smtClean="0"/>
            </a:p>
          </p:txBody>
        </p:sp>
        <p:sp>
          <p:nvSpPr>
            <p:cNvPr id="20523" name="TextBox 20495"/>
            <p:cNvSpPr txBox="1">
              <a:spLocks noChangeArrowheads="1"/>
            </p:cNvSpPr>
            <p:nvPr/>
          </p:nvSpPr>
          <p:spPr bwMode="auto">
            <a:xfrm>
              <a:off x="3422285" y="5195734"/>
              <a:ext cx="1192525" cy="469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Laser Comm.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Experiment</a:t>
              </a:r>
              <a:endParaRPr lang="en-GB" sz="1050" dirty="0" smtClean="0"/>
            </a:p>
          </p:txBody>
        </p:sp>
        <p:cxnSp>
          <p:nvCxnSpPr>
            <p:cNvPr id="96" name="Straight Arrow Connector 95"/>
            <p:cNvCxnSpPr>
              <a:cxnSpLocks noChangeShapeType="1"/>
            </p:cNvCxnSpPr>
            <p:nvPr/>
          </p:nvCxnSpPr>
          <p:spPr bwMode="auto">
            <a:xfrm flipV="1">
              <a:off x="2888786" y="3969311"/>
              <a:ext cx="0" cy="41000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1312" name="Group 96"/>
            <p:cNvGrpSpPr>
              <a:grpSpLocks/>
            </p:cNvGrpSpPr>
            <p:nvPr/>
          </p:nvGrpSpPr>
          <p:grpSpPr bwMode="auto">
            <a:xfrm>
              <a:off x="6511925" y="1214438"/>
              <a:ext cx="1362075" cy="877887"/>
              <a:chOff x="0" y="1192600"/>
              <a:chExt cx="9144000" cy="5665401"/>
            </a:xfrm>
          </p:grpSpPr>
          <p:pic>
            <p:nvPicPr>
              <p:cNvPr id="113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92600"/>
                <a:ext cx="9144000" cy="5665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27" name="Picture 7" descr="TSX-LCT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7793" y="4250846"/>
                <a:ext cx="3476207" cy="2607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313" name="Picture 10" descr="NFIRE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591" y="4379913"/>
              <a:ext cx="1154113" cy="95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1" name="Straight Arrow Connector 100"/>
            <p:cNvCxnSpPr>
              <a:cxnSpLocks noChangeShapeType="1"/>
            </p:cNvCxnSpPr>
            <p:nvPr/>
          </p:nvCxnSpPr>
          <p:spPr bwMode="auto">
            <a:xfrm>
              <a:off x="7073085" y="2513717"/>
              <a:ext cx="0" cy="101336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28" name="TextBox 20497"/>
            <p:cNvSpPr txBox="1">
              <a:spLocks noChangeArrowheads="1"/>
            </p:cNvSpPr>
            <p:nvPr/>
          </p:nvSpPr>
          <p:spPr bwMode="auto">
            <a:xfrm>
              <a:off x="6300734" y="5330013"/>
              <a:ext cx="1168117" cy="46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Near Field IR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Explorer</a:t>
              </a:r>
              <a:endParaRPr lang="en-GB" sz="1050" dirty="0" smtClean="0"/>
            </a:p>
          </p:txBody>
        </p:sp>
        <p:cxnSp>
          <p:nvCxnSpPr>
            <p:cNvPr id="104" name="Straight Arrow Connector 103"/>
            <p:cNvCxnSpPr>
              <a:cxnSpLocks noChangeShapeType="1"/>
            </p:cNvCxnSpPr>
            <p:nvPr/>
          </p:nvCxnSpPr>
          <p:spPr bwMode="auto">
            <a:xfrm flipV="1">
              <a:off x="7984914" y="3929922"/>
              <a:ext cx="0" cy="41179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30" name="TextBox 20500"/>
            <p:cNvSpPr txBox="1">
              <a:spLocks noChangeArrowheads="1"/>
            </p:cNvSpPr>
            <p:nvPr/>
          </p:nvSpPr>
          <p:spPr bwMode="auto">
            <a:xfrm>
              <a:off x="6628504" y="2209350"/>
              <a:ext cx="1068739" cy="28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err="1" smtClean="0"/>
                <a:t>TerraSAR</a:t>
              </a:r>
              <a:r>
                <a:rPr lang="en-US" sz="1050" dirty="0" smtClean="0"/>
                <a:t>-X</a:t>
              </a:r>
              <a:endParaRPr lang="en-GB" sz="1050" dirty="0" smtClean="0"/>
            </a:p>
          </p:txBody>
        </p:sp>
        <p:cxnSp>
          <p:nvCxnSpPr>
            <p:cNvPr id="112" name="Straight Arrow Connector 111"/>
            <p:cNvCxnSpPr>
              <a:cxnSpLocks noChangeShapeType="1"/>
            </p:cNvCxnSpPr>
            <p:nvPr/>
          </p:nvCxnSpPr>
          <p:spPr bwMode="auto">
            <a:xfrm flipV="1">
              <a:off x="3959270" y="3969311"/>
              <a:ext cx="0" cy="121030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319" name="Picture 2050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950" y="2098675"/>
              <a:ext cx="9017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0506"/>
            <p:cNvSpPr txBox="1">
              <a:spLocks noChangeArrowheads="1"/>
            </p:cNvSpPr>
            <p:nvPr/>
          </p:nvSpPr>
          <p:spPr bwMode="auto">
            <a:xfrm>
              <a:off x="3994139" y="1392928"/>
              <a:ext cx="747944" cy="649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Optical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Ground</a:t>
              </a:r>
            </a:p>
            <a:p>
              <a:pPr algn="ctr" eaLnBrk="1" hangingPunct="1">
                <a:defRPr/>
              </a:pPr>
              <a:r>
                <a:rPr lang="en-US" sz="1050" dirty="0" smtClean="0"/>
                <a:t>Station</a:t>
              </a:r>
              <a:endParaRPr lang="en-GB" sz="1050" dirty="0" smtClean="0"/>
            </a:p>
          </p:txBody>
        </p:sp>
        <p:cxnSp>
          <p:nvCxnSpPr>
            <p:cNvPr id="116" name="Straight Arrow Connector 115"/>
            <p:cNvCxnSpPr>
              <a:cxnSpLocks noChangeShapeType="1"/>
            </p:cNvCxnSpPr>
            <p:nvPr/>
          </p:nvCxnSpPr>
          <p:spPr bwMode="auto">
            <a:xfrm>
              <a:off x="4944324" y="3086645"/>
              <a:ext cx="0" cy="4476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Rectangle 20510"/>
            <p:cNvSpPr>
              <a:spLocks noChangeArrowheads="1"/>
            </p:cNvSpPr>
            <p:nvPr/>
          </p:nvSpPr>
          <p:spPr bwMode="auto">
            <a:xfrm>
              <a:off x="1990906" y="1213888"/>
              <a:ext cx="913572" cy="587251"/>
            </a:xfrm>
            <a:prstGeom prst="rect">
              <a:avLst/>
            </a:prstGeom>
            <a:solidFill>
              <a:srgbClr val="1BB129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050" dirty="0" err="1">
                  <a:solidFill>
                    <a:schemeClr val="lt1"/>
                  </a:solidFill>
                  <a:latin typeface="+mn-lt"/>
                  <a:ea typeface="+mn-ea"/>
                </a:rPr>
                <a:t>Solacos</a:t>
              </a:r>
              <a:endParaRPr lang="en-US" sz="1050" dirty="0">
                <a:solidFill>
                  <a:schemeClr val="lt1"/>
                </a:solidFill>
                <a:latin typeface="+mn-lt"/>
                <a:ea typeface="+mn-ea"/>
              </a:endParaRPr>
            </a:p>
            <a:p>
              <a:pPr algn="ctr">
                <a:defRPr/>
              </a:pPr>
              <a:r>
                <a:rPr lang="en-US" sz="1050" dirty="0">
                  <a:solidFill>
                    <a:schemeClr val="lt1"/>
                  </a:solidFill>
                  <a:latin typeface="+mn-lt"/>
                  <a:ea typeface="+mn-ea"/>
                </a:rPr>
                <a:t>Coherent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chemeClr val="lt1"/>
                  </a:solidFill>
                  <a:latin typeface="+mn-lt"/>
                  <a:ea typeface="+mn-ea"/>
                </a:rPr>
                <a:t>SILEX</a:t>
              </a:r>
              <a:endParaRPr lang="en-GB" sz="105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121" name="Straight Arrow Connector 120"/>
            <p:cNvCxnSpPr>
              <a:cxnSpLocks noChangeShapeType="1"/>
            </p:cNvCxnSpPr>
            <p:nvPr/>
          </p:nvCxnSpPr>
          <p:spPr bwMode="auto">
            <a:xfrm>
              <a:off x="2437231" y="1801139"/>
              <a:ext cx="0" cy="169729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324" name="Picture 66" descr="http://upload.wikimedia.org/wikipedia/commons/e/ea/Galileo_encounter_with_Io.gif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314" y="4433888"/>
              <a:ext cx="1114418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9" name="Straight Arrow Connector 68"/>
            <p:cNvCxnSpPr>
              <a:cxnSpLocks noChangeShapeType="1"/>
            </p:cNvCxnSpPr>
            <p:nvPr/>
          </p:nvCxnSpPr>
          <p:spPr bwMode="auto">
            <a:xfrm>
              <a:off x="8532360" y="3100968"/>
              <a:ext cx="0" cy="42253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68" name="Footer Placeholder 7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800" smtClean="0">
                <a:solidFill>
                  <a:schemeClr val="tx1"/>
                </a:solidFill>
              </a:rPr>
              <a:t>ESA UNCLASSIFIED – For Official Use</a:t>
            </a:r>
          </a:p>
        </p:txBody>
      </p:sp>
      <p:sp>
        <p:nvSpPr>
          <p:cNvPr id="11269" name="TextBox 67"/>
          <p:cNvSpPr txBox="1">
            <a:spLocks noChangeArrowheads="1"/>
          </p:cNvSpPr>
          <p:nvPr/>
        </p:nvSpPr>
        <p:spPr bwMode="auto">
          <a:xfrm>
            <a:off x="4424363" y="6437313"/>
            <a:ext cx="250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8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347663" y="5792788"/>
            <a:ext cx="2684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aseline="30000">
                <a:solidFill>
                  <a:schemeClr val="tx1"/>
                </a:solidFill>
              </a:rPr>
              <a:t>1 </a:t>
            </a:r>
            <a:r>
              <a:rPr lang="en-GB" altLang="en-US" sz="900">
                <a:solidFill>
                  <a:schemeClr val="tx1"/>
                </a:solidFill>
              </a:rPr>
              <a:t>Miniaturised Optical Monolithic Terminal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aseline="30000">
                <a:solidFill>
                  <a:schemeClr val="tx1"/>
                </a:solidFill>
              </a:rPr>
              <a:t>2 </a:t>
            </a:r>
            <a:r>
              <a:rPr lang="en-GB" altLang="en-US" sz="900">
                <a:solidFill>
                  <a:schemeClr val="tx1"/>
                </a:solidFill>
              </a:rPr>
              <a:t>Small Optical User Terminal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aseline="30000">
                <a:solidFill>
                  <a:schemeClr val="tx1"/>
                </a:solidFill>
              </a:rPr>
              <a:t>3 </a:t>
            </a:r>
            <a:r>
              <a:rPr lang="en-GB" altLang="en-US" sz="900">
                <a:solidFill>
                  <a:schemeClr val="tx1"/>
                </a:solidFill>
              </a:rPr>
              <a:t>Technology Demonstration Payload #1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aseline="30000">
                <a:solidFill>
                  <a:schemeClr val="tx1"/>
                </a:solidFill>
              </a:rPr>
              <a:t>4 </a:t>
            </a:r>
            <a:r>
              <a:rPr lang="en-GB" altLang="en-US" sz="900">
                <a:solidFill>
                  <a:schemeClr val="tx1"/>
                </a:solidFill>
              </a:rPr>
              <a:t>Laser Utilising Communication Equipment</a:t>
            </a:r>
          </a:p>
        </p:txBody>
      </p:sp>
    </p:spTree>
    <p:extLst>
      <p:ext uri="{BB962C8B-B14F-4D97-AF65-F5344CB8AC3E}">
        <p14:creationId xmlns:p14="http://schemas.microsoft.com/office/powerpoint/2010/main" val="2837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221445"/>
            <a:ext cx="70718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42980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Planned </a:t>
            </a:r>
            <a:r>
              <a:rPr lang="en-US" b="1" dirty="0" smtClean="0"/>
              <a:t>Activities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09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96873"/>
            <a:ext cx="73857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Why laser communication (2)</a:t>
            </a:r>
            <a:endParaRPr lang="en-GB" sz="2200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075" y="1318371"/>
            <a:ext cx="8678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542"/>
                </a:solidFill>
              </a:rPr>
              <a:t>Advantages: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Bandwidth: Unlike the radio frequency spectrum which is becoming scarce, the optical spectrum is not regulated and bandwidth (= data that can be transmitted) is available in abundance.</a:t>
            </a:r>
            <a:endParaRPr lang="en-US" sz="8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Security: Optical communication is safe against jamming, interference and eavesdropping.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Disadvantages: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Availability: Cloud coverage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New technology with little heritage (no commercial application yet)</a:t>
            </a:r>
            <a:endParaRPr lang="en-GB" b="1" dirty="0"/>
          </a:p>
        </p:txBody>
      </p: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flipH="1" flipV="1">
            <a:off x="1395948" y="3535931"/>
            <a:ext cx="9525" cy="2293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1429721" y="5829869"/>
            <a:ext cx="6818322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856226" y="5461569"/>
            <a:ext cx="45719" cy="184150"/>
          </a:xfrm>
          <a:prstGeom prst="rect">
            <a:avLst/>
          </a:prstGeom>
          <a:gradFill rotWithShape="1">
            <a:gsLst>
              <a:gs pos="0">
                <a:srgbClr val="7DD2FF"/>
              </a:gs>
              <a:gs pos="100000">
                <a:srgbClr val="00A5FC"/>
              </a:gs>
            </a:gsLst>
            <a:lin ang="5400000"/>
          </a:gradFill>
          <a:ln w="9525">
            <a:solidFill>
              <a:srgbClr val="0097D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513818" y="5181897"/>
            <a:ext cx="289931" cy="189571"/>
          </a:xfrm>
          <a:prstGeom prst="rect">
            <a:avLst/>
          </a:prstGeom>
          <a:gradFill rotWithShape="1">
            <a:gsLst>
              <a:gs pos="0">
                <a:srgbClr val="7DD2FF"/>
              </a:gs>
              <a:gs pos="100000">
                <a:srgbClr val="00A5FC"/>
              </a:gs>
            </a:gsLst>
            <a:lin ang="5400000"/>
          </a:gradFill>
          <a:ln w="9525">
            <a:solidFill>
              <a:srgbClr val="0097D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208333" y="4842483"/>
            <a:ext cx="605534" cy="176212"/>
          </a:xfrm>
          <a:prstGeom prst="rect">
            <a:avLst/>
          </a:prstGeom>
          <a:gradFill rotWithShape="1">
            <a:gsLst>
              <a:gs pos="0">
                <a:srgbClr val="7DD2FF"/>
              </a:gs>
              <a:gs pos="100000">
                <a:srgbClr val="00A5FC"/>
              </a:gs>
            </a:gsLst>
            <a:lin ang="5400000"/>
          </a:gradFill>
          <a:ln w="9525">
            <a:solidFill>
              <a:srgbClr val="0097D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883560" y="4436006"/>
            <a:ext cx="1153222" cy="165100"/>
          </a:xfrm>
          <a:prstGeom prst="rect">
            <a:avLst/>
          </a:prstGeom>
          <a:gradFill rotWithShape="1">
            <a:gsLst>
              <a:gs pos="0">
                <a:srgbClr val="7DD2FF"/>
              </a:gs>
              <a:gs pos="100000">
                <a:srgbClr val="00A5FC"/>
              </a:gs>
            </a:gsLst>
            <a:lin ang="5400000"/>
          </a:gradFill>
          <a:ln w="9525">
            <a:solidFill>
              <a:srgbClr val="0097D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520002" y="4107426"/>
            <a:ext cx="2246627" cy="184150"/>
          </a:xfrm>
          <a:prstGeom prst="rect">
            <a:avLst/>
          </a:prstGeom>
          <a:gradFill rotWithShape="1">
            <a:gsLst>
              <a:gs pos="0">
                <a:srgbClr val="7DD2FF"/>
              </a:gs>
              <a:gs pos="100000">
                <a:srgbClr val="00A5FC"/>
              </a:gs>
            </a:gsLst>
            <a:lin ang="5400000"/>
          </a:gradFill>
          <a:ln w="9525">
            <a:solidFill>
              <a:srgbClr val="0097D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1472845" y="5850506"/>
            <a:ext cx="764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4-6GHz</a:t>
            </a:r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C-band</a:t>
            </a:r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2271357" y="5869556"/>
            <a:ext cx="960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10-14GHz</a:t>
            </a:r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Ku-band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3141307" y="5880669"/>
            <a:ext cx="960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20-30GHz</a:t>
            </a:r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err="1">
                <a:solidFill>
                  <a:schemeClr val="tx1"/>
                </a:solidFill>
              </a:rPr>
              <a:t>Ka</a:t>
            </a:r>
            <a:r>
              <a:rPr lang="en-GB" altLang="en-US" sz="1200" dirty="0">
                <a:solidFill>
                  <a:schemeClr val="tx1"/>
                </a:solidFill>
              </a:rPr>
              <a:t>-band</a:t>
            </a: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4043007" y="5880669"/>
            <a:ext cx="960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40-50GHz</a:t>
            </a:r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Q/V-band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5520002" y="5869556"/>
            <a:ext cx="1034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30-360THz</a:t>
            </a:r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Optical</a:t>
            </a:r>
          </a:p>
        </p:txBody>
      </p:sp>
      <p:sp>
        <p:nvSpPr>
          <p:cNvPr id="40" name="TextBox 23"/>
          <p:cNvSpPr txBox="1">
            <a:spLocks noChangeArrowheads="1"/>
          </p:cNvSpPr>
          <p:nvPr/>
        </p:nvSpPr>
        <p:spPr bwMode="auto">
          <a:xfrm>
            <a:off x="133350" y="3541485"/>
            <a:ext cx="1111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chemeClr val="tx1"/>
                </a:solidFill>
              </a:rPr>
              <a:t>Bandwidth</a:t>
            </a: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483832" y="5045644"/>
            <a:ext cx="857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250 MHz</a:t>
            </a:r>
            <a:endParaRPr lang="en-GB" altLang="en-US" sz="1200" dirty="0">
              <a:solidFill>
                <a:schemeClr val="tx1"/>
              </a:solidFill>
            </a:endParaRPr>
          </a:p>
        </p:txBody>
      </p:sp>
      <p:sp>
        <p:nvSpPr>
          <p:cNvPr id="42" name="TextBox 25"/>
          <p:cNvSpPr txBox="1">
            <a:spLocks noChangeArrowheads="1"/>
          </p:cNvSpPr>
          <p:nvPr/>
        </p:nvSpPr>
        <p:spPr bwMode="auto">
          <a:xfrm>
            <a:off x="533045" y="5417119"/>
            <a:ext cx="7601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36 MHz</a:t>
            </a:r>
            <a:endParaRPr lang="en-GB" altLang="en-US" sz="1200" dirty="0">
              <a:solidFill>
                <a:schemeClr val="tx1"/>
              </a:solidFill>
            </a:endParaRPr>
          </a:p>
        </p:txBody>
      </p:sp>
      <p:sp>
        <p:nvSpPr>
          <p:cNvPr id="43" name="TextBox 26"/>
          <p:cNvSpPr txBox="1">
            <a:spLocks noChangeArrowheads="1"/>
          </p:cNvSpPr>
          <p:nvPr/>
        </p:nvSpPr>
        <p:spPr bwMode="auto">
          <a:xfrm>
            <a:off x="483832" y="4674169"/>
            <a:ext cx="857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500 MHz</a:t>
            </a:r>
            <a:endParaRPr lang="en-GB" altLang="en-US" sz="1200" dirty="0">
              <a:solidFill>
                <a:schemeClr val="tx1"/>
              </a:solidFill>
            </a:endParaRPr>
          </a:p>
        </p:txBody>
      </p:sp>
      <p:sp>
        <p:nvSpPr>
          <p:cNvPr id="44" name="TextBox 27"/>
          <p:cNvSpPr txBox="1">
            <a:spLocks noChangeArrowheads="1"/>
          </p:cNvSpPr>
          <p:nvPr/>
        </p:nvSpPr>
        <p:spPr bwMode="auto">
          <a:xfrm>
            <a:off x="587020" y="4301106"/>
            <a:ext cx="651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1 GHz</a:t>
            </a:r>
            <a:endParaRPr lang="en-GB" altLang="en-US" sz="1200" dirty="0">
              <a:solidFill>
                <a:schemeClr val="tx1"/>
              </a:solidFill>
            </a:endParaRPr>
          </a:p>
        </p:txBody>
      </p:sp>
      <p:sp>
        <p:nvSpPr>
          <p:cNvPr id="45" name="TextBox 28"/>
          <p:cNvSpPr txBox="1">
            <a:spLocks noChangeArrowheads="1"/>
          </p:cNvSpPr>
          <p:nvPr/>
        </p:nvSpPr>
        <p:spPr bwMode="auto">
          <a:xfrm>
            <a:off x="536220" y="3929631"/>
            <a:ext cx="8226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solidFill>
                  <a:schemeClr val="tx1"/>
                </a:solidFill>
              </a:rPr>
              <a:t>300 THz</a:t>
            </a:r>
            <a:endParaRPr lang="en-GB" altLang="en-US" sz="1200" dirty="0">
              <a:solidFill>
                <a:schemeClr val="tx1"/>
              </a:solidFill>
            </a:endParaRPr>
          </a:p>
        </p:txBody>
      </p: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7176406" y="5942838"/>
            <a:ext cx="10807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chemeClr val="tx1"/>
                </a:solidFill>
              </a:rPr>
              <a:t>Frequency</a:t>
            </a:r>
          </a:p>
        </p:txBody>
      </p:sp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>
            <a:off x="7775930" y="4199501"/>
            <a:ext cx="554605" cy="0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242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206054"/>
            <a:ext cx="746762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Planned </a:t>
            </a:r>
            <a:r>
              <a:rPr lang="en-US" sz="2400" b="1" i="1" dirty="0" smtClean="0">
                <a:solidFill>
                  <a:srgbClr val="FFFF00"/>
                </a:solidFill>
              </a:rPr>
              <a:t>Activities </a:t>
            </a:r>
            <a:r>
              <a:rPr lang="en-US" sz="2400" b="1" i="1" dirty="0" smtClean="0">
                <a:solidFill>
                  <a:srgbClr val="FFFF00"/>
                </a:solidFill>
              </a:rPr>
              <a:t>(1a)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241"/>
            <a:ext cx="9144000" cy="569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85176" y="4434803"/>
            <a:ext cx="23949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LCTs </a:t>
            </a:r>
            <a:r>
              <a:rPr lang="en-US" sz="1400" b="1" dirty="0" smtClean="0">
                <a:solidFill>
                  <a:schemeClr val="bg1"/>
                </a:solidFill>
              </a:rPr>
              <a:t>to be embarked on the following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Satellites: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EDRS-A (9º East)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</a:rPr>
              <a:t>EDRS-C (31º East)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Sentinel 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Sentinel 1b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Sentinel 2a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Sentinel </a:t>
            </a:r>
            <a:r>
              <a:rPr lang="en-US" sz="1400" b="1" dirty="0" smtClean="0">
                <a:solidFill>
                  <a:schemeClr val="bg1"/>
                </a:solidFill>
              </a:rPr>
              <a:t>2b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665" y="1213749"/>
            <a:ext cx="495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European Data Relay System (EDRS)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4596" y="2199736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Data rate: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1800 Mbps </a:t>
            </a:r>
            <a:endParaRPr lang="en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33115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Planned Activities (1b)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1229" y="1244142"/>
            <a:ext cx="14081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LCTs on the following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Satellites: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EDRS-A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EDRS-C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Sentinel 1a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Sentinel 1b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Sentinel 2a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Sentinel </a:t>
            </a:r>
            <a:r>
              <a:rPr lang="en-US" sz="1400" b="1" dirty="0" smtClean="0">
                <a:solidFill>
                  <a:schemeClr val="bg1"/>
                </a:solidFill>
              </a:rPr>
              <a:t>2b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340"/>
            <a:ext cx="9144000" cy="56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4685" y="1299259"/>
            <a:ext cx="5223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GlobeNet</a:t>
            </a:r>
            <a:r>
              <a:rPr lang="en-US" sz="2000" b="1" dirty="0" smtClean="0">
                <a:solidFill>
                  <a:schemeClr val="bg1"/>
                </a:solidFill>
              </a:rPr>
              <a:t> - EDRS extension (2020)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350" y="6061439"/>
            <a:ext cx="50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Number of GEO satellites increased and GEO crosslinks implemented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206055"/>
            <a:ext cx="73857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rgbClr val="FFFF00"/>
                </a:solidFill>
              </a:rPr>
              <a:t>Planned Activities </a:t>
            </a:r>
            <a:r>
              <a:rPr lang="en-US" sz="2400" b="1" i="1" dirty="0" smtClean="0">
                <a:solidFill>
                  <a:srgbClr val="FFFF00"/>
                </a:solidFill>
              </a:rPr>
              <a:t>(2a)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3104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OPTEL-µ small laser communication terminal for LEO to ground links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4" y="1746150"/>
            <a:ext cx="4869102" cy="439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4206" y="1730607"/>
            <a:ext cx="3933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Data rate:	2 </a:t>
            </a:r>
            <a:r>
              <a:rPr lang="en-US" sz="1400" b="1" dirty="0" err="1" smtClean="0"/>
              <a:t>Gbps</a:t>
            </a:r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Mass:		8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Volume:	8 liters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Power:	40 Watts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Link distance:	&lt;2000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r>
              <a:rPr lang="en-US" sz="1400" b="1" dirty="0" smtClean="0"/>
              <a:t>Downlink to small (60 cm diameter) ground stations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31" y="3942524"/>
            <a:ext cx="2617951" cy="24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137" y="6383389"/>
            <a:ext cx="3921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Downlink: 1550 nm, Uplink: 1064 nm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169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46762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Planned </a:t>
            </a:r>
            <a:r>
              <a:rPr lang="en-US" sz="2400" b="1" i="1" dirty="0">
                <a:solidFill>
                  <a:srgbClr val="FFFF00"/>
                </a:solidFill>
              </a:rPr>
              <a:t>Activities </a:t>
            </a:r>
            <a:r>
              <a:rPr lang="en-US" sz="2400" b="1" i="1" dirty="0" smtClean="0">
                <a:solidFill>
                  <a:srgbClr val="FFFF00"/>
                </a:solidFill>
              </a:rPr>
              <a:t>(2b)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zoran sodnik\Documents\ARTES\RUAG laser communication developments\iss-fu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796"/>
            <a:ext cx="9144000" cy="57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15" y="3084393"/>
            <a:ext cx="617363" cy="55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4" y="5659052"/>
            <a:ext cx="1093155" cy="103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1105470" y="3362875"/>
            <a:ext cx="2060811" cy="25739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23080" y="3272026"/>
            <a:ext cx="2306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Optel</a:t>
            </a:r>
            <a:r>
              <a:rPr lang="en-US" b="1" dirty="0" smtClean="0">
                <a:solidFill>
                  <a:schemeClr val="bg1"/>
                </a:solidFill>
              </a:rPr>
              <a:t>-µ on ISS  to be installed in 2018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46762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Planned </a:t>
            </a:r>
            <a:r>
              <a:rPr lang="en-US" sz="2400" b="1" i="1" dirty="0">
                <a:solidFill>
                  <a:srgbClr val="FFFF00"/>
                </a:solidFill>
              </a:rPr>
              <a:t>Activities </a:t>
            </a:r>
            <a:r>
              <a:rPr lang="en-US" sz="2400" b="1" i="1" dirty="0" smtClean="0">
                <a:solidFill>
                  <a:srgbClr val="FFFF00"/>
                </a:solidFill>
              </a:rPr>
              <a:t>(3a)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5" name="Picture 2" descr="C:\SW\AEON\aeon\source\matlab\sampGeom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9526" y="1807207"/>
            <a:ext cx="3458463" cy="374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275" y="1310480"/>
            <a:ext cx="8440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AIM (Asteroid Impact Mission S/C) + DART (</a:t>
            </a:r>
            <a:r>
              <a:rPr lang="en-US" sz="2000" b="1" dirty="0" err="1" smtClean="0"/>
              <a:t>Impactor</a:t>
            </a:r>
            <a:r>
              <a:rPr lang="en-US" sz="2000" b="1" dirty="0" smtClean="0"/>
              <a:t>)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3350" y="1889017"/>
            <a:ext cx="52953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Mission </a:t>
            </a: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goal</a:t>
            </a:r>
            <a:r>
              <a:rPr lang="en-US" b="1" dirty="0" smtClean="0"/>
              <a:t>:</a:t>
            </a:r>
          </a:p>
          <a:p>
            <a:r>
              <a:rPr lang="en-GB" dirty="0" smtClean="0">
                <a:latin typeface="Verdana" charset="0"/>
              </a:rPr>
              <a:t>Redirect </a:t>
            </a:r>
            <a:r>
              <a:rPr lang="en-GB" dirty="0">
                <a:latin typeface="Verdana" charset="0"/>
              </a:rPr>
              <a:t>secondary component of </a:t>
            </a:r>
            <a:r>
              <a:rPr lang="en-GB" dirty="0" err="1">
                <a:latin typeface="Verdana" charset="0"/>
              </a:rPr>
              <a:t>Didymos</a:t>
            </a:r>
            <a:r>
              <a:rPr lang="en-GB" dirty="0">
                <a:latin typeface="Verdana" charset="0"/>
              </a:rPr>
              <a:t>, and measure the  deflection by monitoring the binary´s orbital period </a:t>
            </a:r>
            <a:r>
              <a:rPr lang="en-GB" dirty="0" smtClean="0">
                <a:latin typeface="Verdana" charset="0"/>
              </a:rPr>
              <a:t>change.</a:t>
            </a:r>
          </a:p>
          <a:p>
            <a:r>
              <a:rPr lang="en-US" b="1" dirty="0"/>
              <a:t>Mission </a:t>
            </a:r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goal</a:t>
            </a:r>
            <a:r>
              <a:rPr lang="en-US" b="1" dirty="0"/>
              <a:t>:</a:t>
            </a:r>
          </a:p>
          <a:p>
            <a:r>
              <a:rPr lang="en-US" dirty="0"/>
              <a:t>Measure all scientific and technical parameters allowing to interpret the deflection and extrapolate results to future missions or other asteroid </a:t>
            </a:r>
            <a:r>
              <a:rPr lang="en-US" dirty="0" smtClean="0"/>
              <a:t>targets.</a:t>
            </a:r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819" y="5550779"/>
            <a:ext cx="1273413" cy="130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996808" y="4757622"/>
            <a:ext cx="3902849" cy="923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23" tIns="45711" rIns="91423" bIns="45711">
            <a:spAutoFit/>
          </a:bodyPr>
          <a:lstStyle/>
          <a:p>
            <a:pPr marL="899945" indent="-899945" algn="just"/>
            <a:r>
              <a:rPr lang="en-GB" b="1" dirty="0">
                <a:latin typeface="Verdana" charset="0"/>
              </a:rPr>
              <a:t>AIM</a:t>
            </a:r>
            <a:r>
              <a:rPr lang="en-GB" dirty="0">
                <a:latin typeface="Verdana" charset="0"/>
              </a:rPr>
              <a:t>: </a:t>
            </a:r>
            <a:r>
              <a:rPr lang="en-GB" dirty="0" smtClean="0">
                <a:latin typeface="Verdana" charset="0"/>
              </a:rPr>
              <a:t>Physical </a:t>
            </a:r>
            <a:r>
              <a:rPr lang="en-GB" dirty="0">
                <a:latin typeface="Verdana" charset="0"/>
              </a:rPr>
              <a:t>c</a:t>
            </a:r>
            <a:r>
              <a:rPr lang="en-GB" dirty="0" smtClean="0">
                <a:latin typeface="Verdana" charset="0"/>
              </a:rPr>
              <a:t>haracterization by  close-approach &amp; lander</a:t>
            </a:r>
            <a:endParaRPr lang="en-GB" dirty="0">
              <a:latin typeface="Verdan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6808" y="5818445"/>
            <a:ext cx="3902849" cy="646313"/>
          </a:xfrm>
          <a:prstGeom prst="rect">
            <a:avLst/>
          </a:prstGeom>
          <a:solidFill>
            <a:srgbClr val="FF6600"/>
          </a:solidFill>
        </p:spPr>
        <p:txBody>
          <a:bodyPr wrap="square" lIns="91423" tIns="45711" rIns="91423" bIns="45711">
            <a:spAutoFit/>
          </a:bodyPr>
          <a:lstStyle/>
          <a:p>
            <a:pPr marL="899945" indent="-899945" algn="just"/>
            <a:r>
              <a:rPr lang="en-GB" b="1" dirty="0" smtClean="0">
                <a:latin typeface="Verdana" charset="0"/>
              </a:rPr>
              <a:t>DART</a:t>
            </a:r>
            <a:r>
              <a:rPr lang="en-GB" dirty="0" smtClean="0">
                <a:latin typeface="Verdana" charset="0"/>
              </a:rPr>
              <a:t>: Deflection by kinetic impact</a:t>
            </a:r>
            <a:endParaRPr lang="en-GB" dirty="0">
              <a:latin typeface="Verdan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2" y="4474340"/>
            <a:ext cx="963599" cy="15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0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746762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Planned </a:t>
            </a:r>
            <a:r>
              <a:rPr lang="en-US" sz="2400" b="1" i="1" dirty="0">
                <a:solidFill>
                  <a:srgbClr val="FFFF00"/>
                </a:solidFill>
              </a:rPr>
              <a:t>Activities </a:t>
            </a:r>
            <a:r>
              <a:rPr lang="en-US" sz="2400" b="1" i="1" dirty="0" smtClean="0">
                <a:solidFill>
                  <a:srgbClr val="FFFF00"/>
                </a:solidFill>
              </a:rPr>
              <a:t>(3b)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3216" y="1610584"/>
            <a:ext cx="3507475" cy="320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b="1" dirty="0" smtClean="0"/>
              <a:t>The AIM spacecraft will carry a multi-function </a:t>
            </a:r>
            <a:r>
              <a:rPr lang="en-US" b="1" dirty="0" err="1" smtClean="0"/>
              <a:t>lasercom</a:t>
            </a:r>
            <a:r>
              <a:rPr lang="en-US" b="1" dirty="0" smtClean="0"/>
              <a:t> payload for:</a:t>
            </a:r>
          </a:p>
          <a:p>
            <a:pPr marL="2857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Laser communication (15 – 75 Mio km)</a:t>
            </a:r>
          </a:p>
          <a:p>
            <a:pPr marL="2857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Imaging in VIS and TIR</a:t>
            </a:r>
          </a:p>
          <a:p>
            <a:pPr marL="2857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 smtClean="0"/>
              <a:t>LIDAR system (for asteroid ranging and surface topography)</a:t>
            </a:r>
            <a:endParaRPr lang="en-GB" b="1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216" y="5257632"/>
            <a:ext cx="7304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Launch date:					 22.10.2020</a:t>
            </a:r>
          </a:p>
          <a:p>
            <a:r>
              <a:rPr lang="en-US" b="1" dirty="0"/>
              <a:t>Arrival at </a:t>
            </a:r>
            <a:r>
              <a:rPr lang="en-US" b="1" dirty="0" err="1"/>
              <a:t>Didymos</a:t>
            </a:r>
            <a:r>
              <a:rPr lang="en-US" b="1" dirty="0"/>
              <a:t>:				 29.05.2022</a:t>
            </a:r>
          </a:p>
          <a:p>
            <a:r>
              <a:rPr lang="en-GB" b="1" dirty="0"/>
              <a:t>Asteroid characterisation: 		</a:t>
            </a:r>
            <a:r>
              <a:rPr lang="en-GB" b="1" dirty="0" smtClean="0"/>
              <a:t>06.2022 </a:t>
            </a:r>
            <a:r>
              <a:rPr lang="en-GB" b="1" dirty="0"/>
              <a:t>– 02.2023</a:t>
            </a:r>
          </a:p>
          <a:p>
            <a:r>
              <a:rPr lang="en-US" b="1" dirty="0"/>
              <a:t>DART impact:					 </a:t>
            </a:r>
            <a:r>
              <a:rPr lang="en-US" b="1" dirty="0" smtClean="0"/>
              <a:t>09.10.2022</a:t>
            </a:r>
            <a:endParaRPr lang="en-US" b="1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1" y="1622425"/>
            <a:ext cx="477043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3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80158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Summary and Conclusions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878" y="1397297"/>
            <a:ext cx="89142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Optical communication can significantly enhance satellite communication by: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Replacing the large high-gain RF communication antennae with smaller and more lightweight systems (due to large antenna gains)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Solving the RF bandwidth bottleneck.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Increasing security, because interference and eavesdropping are virtually impossible.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Cloud coverage issues need to be mitigated by site diversity (network of stations in an international cooperation).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An international CCSDS standardization activity on optical communication has started to foster interoperability between ground stations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059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206055"/>
            <a:ext cx="80158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Summary and Conclusions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708" y="1367389"/>
            <a:ext cx="89142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Atmospheric turbulence and eye-safety are engineering issues and solutions exist.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Optical </a:t>
            </a:r>
            <a:r>
              <a:rPr lang="en-US" sz="2000" b="1" dirty="0"/>
              <a:t>communication has shown its potential, but it is still not a mature and well established technology (no commercial system in space yet</a:t>
            </a:r>
            <a:r>
              <a:rPr lang="en-US" sz="2000" b="1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first commercially used laser communication system in space will be EDRS and it is hoped that like SILEX it will build-up confidence in the technology such that </a:t>
            </a:r>
            <a:r>
              <a:rPr lang="en-US" sz="2000" b="1" dirty="0" smtClean="0"/>
              <a:t>missions </a:t>
            </a:r>
            <a:r>
              <a:rPr lang="en-US" sz="2000" b="1" dirty="0" smtClean="0"/>
              <a:t>will </a:t>
            </a:r>
            <a:r>
              <a:rPr lang="en-US" sz="2000" b="1" dirty="0" smtClean="0"/>
              <a:t>use </a:t>
            </a:r>
            <a:r>
              <a:rPr lang="en-US" sz="2000" b="1" dirty="0" smtClean="0"/>
              <a:t>optical communication </a:t>
            </a:r>
            <a:r>
              <a:rPr lang="en-US" sz="2000" b="1" dirty="0" smtClean="0"/>
              <a:t>technology for:</a:t>
            </a:r>
            <a:endParaRPr lang="en-US" sz="2000" b="1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Optical feeder links (</a:t>
            </a:r>
            <a:r>
              <a:rPr lang="en-US" sz="2000" b="1" dirty="0" err="1" smtClean="0"/>
              <a:t>Tbps</a:t>
            </a:r>
            <a:r>
              <a:rPr lang="en-US" sz="2000" b="1" dirty="0" smtClean="0"/>
              <a:t>)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Deep-space communication links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Optical retro-reflection links between orbiting spacecraft and planetary rovers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264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6399"/>
            <a:ext cx="9144000" cy="570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98615"/>
            <a:ext cx="6703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449" y="1453762"/>
            <a:ext cx="6329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>
                <a:solidFill>
                  <a:schemeClr val="bg1"/>
                </a:solidFill>
              </a:rPr>
              <a:t>Thank you for your attention!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182186"/>
            <a:ext cx="9144001" cy="567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33350" y="98615"/>
            <a:ext cx="6703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449" y="1453762"/>
            <a:ext cx="6329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200" dirty="0" smtClean="0">
                <a:solidFill>
                  <a:schemeClr val="bg1"/>
                </a:solidFill>
              </a:rPr>
              <a:t>Thank you for your attention!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8" y="110522"/>
            <a:ext cx="74403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Why laser communication (3)</a:t>
            </a:r>
            <a:endParaRPr lang="en-GB" sz="1600" i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2" y="1294879"/>
            <a:ext cx="9021172" cy="556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altLang="en-US" b="1" dirty="0" smtClean="0">
                <a:cs typeface="Times New Roman" pitchFamily="18" charset="0"/>
              </a:rPr>
              <a:t>Electromagnetic </a:t>
            </a:r>
            <a:r>
              <a:rPr lang="en-US" altLang="en-US" b="1" dirty="0">
                <a:cs typeface="Times New Roman" pitchFamily="18" charset="0"/>
              </a:rPr>
              <a:t>radiation </a:t>
            </a:r>
            <a:r>
              <a:rPr lang="en-US" altLang="en-US" b="1" dirty="0" smtClean="0">
                <a:cs typeface="Times New Roman" pitchFamily="18" charset="0"/>
              </a:rPr>
              <a:t>does not propagate in a straight line. </a:t>
            </a:r>
            <a:r>
              <a:rPr lang="en-US" altLang="en-US" b="1" dirty="0">
                <a:cs typeface="Times New Roman" pitchFamily="18" charset="0"/>
              </a:rPr>
              <a:t>If the </a:t>
            </a:r>
            <a:r>
              <a:rPr lang="en-US" altLang="en-US" b="1" dirty="0" smtClean="0">
                <a:cs typeface="Times New Roman" pitchFamily="18" charset="0"/>
              </a:rPr>
              <a:t>transmitter </a:t>
            </a:r>
            <a:r>
              <a:rPr lang="en-US" altLang="en-US" b="1" dirty="0">
                <a:cs typeface="Times New Roman" pitchFamily="18" charset="0"/>
              </a:rPr>
              <a:t>system is perfect, diffraction </a:t>
            </a:r>
            <a:r>
              <a:rPr lang="en-US" altLang="en-US" b="1" dirty="0" smtClean="0">
                <a:cs typeface="Times New Roman" pitchFamily="18" charset="0"/>
              </a:rPr>
              <a:t>will increase the beam size if transmitted over distance.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b="1" dirty="0">
                <a:cs typeface="Times New Roman" pitchFamily="18" charset="0"/>
              </a:rPr>
              <a:t>Diffraction </a:t>
            </a:r>
            <a:r>
              <a:rPr lang="en-US" altLang="en-US" b="1" dirty="0" smtClean="0">
                <a:cs typeface="Times New Roman" pitchFamily="18" charset="0"/>
              </a:rPr>
              <a:t>limited </a:t>
            </a:r>
            <a:r>
              <a:rPr lang="en-US" altLang="en-US" b="1" dirty="0">
                <a:cs typeface="Times New Roman" pitchFamily="18" charset="0"/>
              </a:rPr>
              <a:t>beam divergence angle:	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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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b="1" dirty="0">
                <a:cs typeface="Times New Roman" pitchFamily="18" charset="0"/>
              </a:rPr>
              <a:t> / D</a:t>
            </a:r>
          </a:p>
          <a:p>
            <a:pPr lvl="1"/>
            <a:r>
              <a:rPr lang="en-US" altLang="en-US" b="1" dirty="0">
                <a:cs typeface="Times New Roman" pitchFamily="18" charset="0"/>
              </a:rPr>
              <a:t> </a:t>
            </a:r>
          </a:p>
          <a:p>
            <a:pPr lvl="1"/>
            <a:r>
              <a:rPr lang="en-US" altLang="en-US" b="1" dirty="0" smtClean="0">
                <a:cs typeface="Times New Roman" pitchFamily="18" charset="0"/>
              </a:rPr>
              <a:t>EXAMPLE: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b="1" dirty="0" smtClean="0">
                <a:cs typeface="Times New Roman" pitchFamily="18" charset="0"/>
              </a:rPr>
              <a:t>Radio </a:t>
            </a:r>
            <a:r>
              <a:rPr lang="en-US" altLang="en-US" b="1" dirty="0" err="1" smtClean="0">
                <a:cs typeface="Times New Roman" pitchFamily="18" charset="0"/>
              </a:rPr>
              <a:t>Ka</a:t>
            </a:r>
            <a:r>
              <a:rPr lang="en-US" altLang="en-US" b="1" dirty="0" smtClean="0">
                <a:cs typeface="Times New Roman" pitchFamily="18" charset="0"/>
              </a:rPr>
              <a:t>-band wavelength</a:t>
            </a:r>
            <a:r>
              <a:rPr lang="en-US" altLang="en-US" b="1" dirty="0">
                <a:cs typeface="Times New Roman" pitchFamily="18" charset="0"/>
              </a:rPr>
              <a:t>:		</a:t>
            </a:r>
            <a:r>
              <a:rPr lang="en-US" altLang="en-US" b="1" dirty="0" smtClean="0">
                <a:cs typeface="Times New Roman" pitchFamily="18" charset="0"/>
              </a:rPr>
              <a:t>12 </a:t>
            </a:r>
            <a:r>
              <a:rPr lang="en-US" altLang="en-US" b="1" dirty="0">
                <a:cs typeface="Times New Roman" pitchFamily="18" charset="0"/>
              </a:rPr>
              <a:t>000 </a:t>
            </a:r>
            <a:r>
              <a:rPr lang="en-US" altLang="en-US" b="1" dirty="0" smtClean="0">
                <a:cs typeface="Times New Roman" pitchFamily="18" charset="0"/>
              </a:rPr>
              <a:t>µm (25 GHz)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b="1" dirty="0" smtClean="0">
                <a:cs typeface="Times New Roman" pitchFamily="18" charset="0"/>
              </a:rPr>
              <a:t>Laser </a:t>
            </a:r>
            <a:r>
              <a:rPr lang="en-US" altLang="en-US" b="1" dirty="0">
                <a:cs typeface="Times New Roman" pitchFamily="18" charset="0"/>
              </a:rPr>
              <a:t>wavelength:	</a:t>
            </a:r>
            <a:r>
              <a:rPr lang="en-US" altLang="en-US" b="1" dirty="0" smtClean="0">
                <a:cs typeface="Times New Roman" pitchFamily="18" charset="0"/>
              </a:rPr>
              <a:t>		1.550 </a:t>
            </a:r>
            <a:r>
              <a:rPr lang="en-US" altLang="en-US" b="1" dirty="0">
                <a:cs typeface="Times New Roman" pitchFamily="18" charset="0"/>
              </a:rPr>
              <a:t>µm</a:t>
            </a:r>
          </a:p>
          <a:p>
            <a:pPr lvl="1"/>
            <a:r>
              <a:rPr lang="en-US" altLang="en-US" b="1" dirty="0">
                <a:cs typeface="Times New Roman" pitchFamily="18" charset="0"/>
              </a:rPr>
              <a:t>Divergence angle ratio:			</a:t>
            </a:r>
            <a:r>
              <a:rPr lang="en-US" altLang="en-US" b="1" dirty="0" smtClean="0">
                <a:cs typeface="Times New Roman" pitchFamily="18" charset="0"/>
                <a:sym typeface="Symbol" pitchFamily="18" charset="2"/>
              </a:rPr>
              <a:t></a:t>
            </a:r>
            <a:r>
              <a:rPr lang="en-US" altLang="en-US" b="1" baseline="-30000" dirty="0" err="1">
                <a:cs typeface="Times New Roman" pitchFamily="18" charset="0"/>
              </a:rPr>
              <a:t>Ka</a:t>
            </a:r>
            <a:r>
              <a:rPr lang="en-US" altLang="en-US" b="1" dirty="0">
                <a:cs typeface="Times New Roman" pitchFamily="18" charset="0"/>
              </a:rPr>
              <a:t> / 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</a:t>
            </a:r>
            <a:r>
              <a:rPr lang="en-US" altLang="en-US" b="1" baseline="-30000" dirty="0">
                <a:cs typeface="Times New Roman" pitchFamily="18" charset="0"/>
              </a:rPr>
              <a:t>L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 </a:t>
            </a:r>
            <a:r>
              <a:rPr lang="en-US" altLang="en-US" b="1" dirty="0" smtClean="0">
                <a:cs typeface="Times New Roman" pitchFamily="18" charset="0"/>
                <a:sym typeface="Symbol" pitchFamily="18" charset="2"/>
              </a:rPr>
              <a:t>7742</a:t>
            </a:r>
            <a:endParaRPr lang="en-US" altLang="en-US" b="1" dirty="0">
              <a:cs typeface="Times New Roman" pitchFamily="18" charset="0"/>
            </a:endParaRPr>
          </a:p>
          <a:p>
            <a:pPr lvl="1"/>
            <a:r>
              <a:rPr lang="en-US" altLang="en-US" b="1" dirty="0">
                <a:cs typeface="Times New Roman" pitchFamily="18" charset="0"/>
              </a:rPr>
              <a:t>Illuminated area ratio: </a:t>
            </a:r>
            <a:r>
              <a:rPr lang="en-US" altLang="en-US" b="1" dirty="0" smtClean="0">
                <a:cs typeface="Times New Roman" pitchFamily="18" charset="0"/>
              </a:rPr>
              <a:t>(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</a:t>
            </a:r>
            <a:r>
              <a:rPr lang="en-US" altLang="en-US" b="1" baseline="-30000" dirty="0" err="1">
                <a:cs typeface="Times New Roman" pitchFamily="18" charset="0"/>
              </a:rPr>
              <a:t>Ka</a:t>
            </a:r>
            <a:r>
              <a:rPr lang="en-US" altLang="en-US" b="1" dirty="0">
                <a:cs typeface="Times New Roman" pitchFamily="18" charset="0"/>
              </a:rPr>
              <a:t> / 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</a:t>
            </a:r>
            <a:r>
              <a:rPr lang="en-US" altLang="en-US" b="1" baseline="-30000" dirty="0" smtClean="0">
                <a:cs typeface="Times New Roman" pitchFamily="18" charset="0"/>
              </a:rPr>
              <a:t>L</a:t>
            </a:r>
            <a:r>
              <a:rPr lang="en-US" altLang="en-US" b="1" dirty="0" smtClean="0">
                <a:cs typeface="Times New Roman" pitchFamily="18" charset="0"/>
              </a:rPr>
              <a:t>)</a:t>
            </a:r>
            <a:r>
              <a:rPr lang="en-US" altLang="en-US" b="1" baseline="30000" dirty="0" smtClean="0">
                <a:cs typeface="Times New Roman" pitchFamily="18" charset="0"/>
              </a:rPr>
              <a:t>2</a:t>
            </a:r>
            <a:r>
              <a:rPr lang="en-US" altLang="en-US" b="1" dirty="0" smtClean="0">
                <a:cs typeface="Times New Roman" pitchFamily="18" charset="0"/>
              </a:rPr>
              <a:t> ---&gt;	</a:t>
            </a:r>
            <a:r>
              <a:rPr lang="en-US" altLang="en-US" b="1" dirty="0" err="1" smtClean="0">
                <a:cs typeface="Times New Roman" pitchFamily="18" charset="0"/>
              </a:rPr>
              <a:t>A</a:t>
            </a:r>
            <a:r>
              <a:rPr lang="en-US" altLang="en-US" b="1" baseline="-30000" dirty="0" err="1" smtClean="0">
                <a:cs typeface="Times New Roman" pitchFamily="18" charset="0"/>
              </a:rPr>
              <a:t>Ka</a:t>
            </a:r>
            <a:r>
              <a:rPr lang="en-US" altLang="en-US" b="1" dirty="0" smtClean="0"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</a:rPr>
              <a:t>/ A</a:t>
            </a:r>
            <a:r>
              <a:rPr lang="en-US" altLang="en-US" b="1" baseline="-30000" dirty="0">
                <a:cs typeface="Times New Roman" pitchFamily="18" charset="0"/>
              </a:rPr>
              <a:t>L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>
                <a:cs typeface="Times New Roman" pitchFamily="18" charset="0"/>
                <a:sym typeface="Symbol" pitchFamily="18" charset="2"/>
              </a:rPr>
              <a:t>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smtClean="0">
                <a:cs typeface="Times New Roman" pitchFamily="18" charset="0"/>
              </a:rPr>
              <a:t>59 </a:t>
            </a:r>
            <a:r>
              <a:rPr lang="en-US" altLang="en-US" b="1" dirty="0">
                <a:cs typeface="Times New Roman" pitchFamily="18" charset="0"/>
              </a:rPr>
              <a:t>000 000</a:t>
            </a:r>
          </a:p>
          <a:p>
            <a:pPr lvl="1"/>
            <a:r>
              <a:rPr lang="en-US" altLang="en-US" b="1" dirty="0">
                <a:cs typeface="Times New Roman" pitchFamily="18" charset="0"/>
              </a:rPr>
              <a:t>						= </a:t>
            </a:r>
            <a:r>
              <a:rPr lang="en-US" altLang="en-US" b="1" dirty="0" smtClean="0">
                <a:cs typeface="Times New Roman" pitchFamily="18" charset="0"/>
              </a:rPr>
              <a:t>78 </a:t>
            </a:r>
            <a:r>
              <a:rPr lang="en-US" altLang="en-US" b="1" dirty="0">
                <a:cs typeface="Times New Roman" pitchFamily="18" charset="0"/>
              </a:rPr>
              <a:t>dB	</a:t>
            </a:r>
          </a:p>
          <a:p>
            <a:pPr lvl="1"/>
            <a:endParaRPr lang="en-US" altLang="en-US" b="1" dirty="0" smtClean="0">
              <a:cs typeface="Times New Roman" pitchFamily="18" charset="0"/>
            </a:endParaRPr>
          </a:p>
          <a:p>
            <a:pPr lvl="1"/>
            <a:r>
              <a:rPr lang="en-US" altLang="en-US" b="1" dirty="0" smtClean="0">
                <a:cs typeface="Times New Roman" pitchFamily="18" charset="0"/>
              </a:rPr>
              <a:t>Unfortunately, noise sources, optical power efficiencies and realistic antenna sizes reduce this advantage to only a factor of </a:t>
            </a:r>
            <a:r>
              <a:rPr lang="en-US" altLang="en-US" b="1" dirty="0" smtClean="0">
                <a:solidFill>
                  <a:srgbClr val="008542"/>
                </a:solidFill>
                <a:cs typeface="Times New Roman" pitchFamily="18" charset="0"/>
              </a:rPr>
              <a:t>20</a:t>
            </a:r>
            <a:r>
              <a:rPr lang="en-US" altLang="en-US" b="1" dirty="0" smtClean="0">
                <a:cs typeface="Times New Roman" pitchFamily="18" charset="0"/>
              </a:rPr>
              <a:t> with current technology.</a:t>
            </a:r>
          </a:p>
          <a:p>
            <a:pPr lvl="1"/>
            <a:endParaRPr lang="en-US" altLang="en-US" b="1" dirty="0" smtClean="0">
              <a:cs typeface="Times New Roman" pitchFamily="18" charset="0"/>
            </a:endParaRPr>
          </a:p>
          <a:p>
            <a:pPr lvl="1"/>
            <a:r>
              <a:rPr lang="en-US" altLang="en-US" b="1" dirty="0" smtClean="0">
                <a:cs typeface="Times New Roman" pitchFamily="18" charset="0"/>
              </a:rPr>
              <a:t>But laser communication terminal needs to point </a:t>
            </a:r>
            <a:r>
              <a:rPr lang="en-US" altLang="en-US" b="1" dirty="0" smtClean="0">
                <a:solidFill>
                  <a:srgbClr val="FF0000"/>
                </a:solidFill>
                <a:cs typeface="Times New Roman" pitchFamily="18" charset="0"/>
              </a:rPr>
              <a:t>7741</a:t>
            </a:r>
            <a:r>
              <a:rPr lang="en-US" altLang="en-US" b="1" dirty="0" smtClean="0">
                <a:cs typeface="Times New Roman" pitchFamily="18" charset="0"/>
              </a:rPr>
              <a:t> times more accurately than a </a:t>
            </a:r>
            <a:r>
              <a:rPr lang="en-US" altLang="en-US" b="1" dirty="0" err="1" smtClean="0">
                <a:cs typeface="Times New Roman" pitchFamily="18" charset="0"/>
              </a:rPr>
              <a:t>Ka</a:t>
            </a:r>
            <a:r>
              <a:rPr lang="en-US" altLang="en-US" b="1" dirty="0" smtClean="0">
                <a:cs typeface="Times New Roman" pitchFamily="18" charset="0"/>
              </a:rPr>
              <a:t>-band terminal of same diameter.</a:t>
            </a:r>
            <a:endParaRPr lang="en-US" altLang="en-US" b="1" dirty="0">
              <a:cs typeface="Times New Roman" pitchFamily="18" charset="0"/>
            </a:endParaRPr>
          </a:p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2000" b="1" dirty="0" smtClean="0">
              <a:solidFill>
                <a:schemeClr val="bg2"/>
              </a:solidFill>
            </a:endParaRPr>
          </a:p>
          <a:p>
            <a:pPr marL="342900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>
              <a:solidFill>
                <a:schemeClr val="bg2"/>
              </a:solidFill>
            </a:endParaRPr>
          </a:p>
          <a:p>
            <a:pPr marL="800100" lvl="1" indent="-3429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US" sz="14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96873"/>
            <a:ext cx="73857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Why laser communication (4)</a:t>
            </a:r>
            <a:endParaRPr lang="en-GB" sz="2200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318371"/>
            <a:ext cx="910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Theoretical net data rate gain of optical versus RF deep-space communication systems, assuming today’s technology</a:t>
            </a:r>
            <a:endParaRPr lang="en-GB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395920"/>
              </p:ext>
            </p:extLst>
          </p:nvPr>
        </p:nvGraphicFramePr>
        <p:xfrm>
          <a:off x="368490" y="2120332"/>
          <a:ext cx="8529448" cy="463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362"/>
                <a:gridCol w="2132362"/>
                <a:gridCol w="2132362"/>
                <a:gridCol w="2132362"/>
              </a:tblGrid>
              <a:tr h="665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Property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RF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Optical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Net gain of optical vs. RF</a:t>
                      </a:r>
                      <a:endParaRPr lang="en-GB" dirty="0"/>
                    </a:p>
                  </a:txBody>
                  <a:tcPr/>
                </a:tc>
              </a:tr>
              <a:tr h="6655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Carrier frequency 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25 GHz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/>
                        <a:t>194 THz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/>
                        <a:t>(1550 nm)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/>
                        <a:t>+78 dB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/>
                        <a:t>(59 Mio)</a:t>
                      </a:r>
                      <a:endParaRPr lang="en-GB" b="1" dirty="0"/>
                    </a:p>
                  </a:txBody>
                  <a:tcPr/>
                </a:tc>
              </a:tr>
              <a:tr h="6655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Transmitter power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100 W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5 W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-13 dB</a:t>
                      </a:r>
                      <a:endParaRPr lang="en-GB" b="1" dirty="0"/>
                    </a:p>
                  </a:txBody>
                  <a:tcPr/>
                </a:tc>
              </a:tr>
              <a:tr h="6655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TX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antenna diameter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2.5 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0.25 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-20 dB</a:t>
                      </a:r>
                      <a:endParaRPr lang="en-GB" b="1" dirty="0"/>
                    </a:p>
                  </a:txBody>
                  <a:tcPr/>
                </a:tc>
              </a:tr>
              <a:tr h="6655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RX antenna diameter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35 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10 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-11 dB</a:t>
                      </a:r>
                      <a:endParaRPr lang="en-GB" b="1" dirty="0"/>
                    </a:p>
                  </a:txBody>
                  <a:tcPr/>
                </a:tc>
              </a:tr>
              <a:tr h="6655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RX noise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temperature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100 K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13500 K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/>
                        <a:t>-21 dB</a:t>
                      </a:r>
                      <a:endParaRPr lang="en-GB" b="1" dirty="0"/>
                    </a:p>
                  </a:txBody>
                  <a:tcPr/>
                </a:tc>
              </a:tr>
              <a:tr h="5872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+13 dB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(20)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0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377636"/>
              </p:ext>
            </p:extLst>
          </p:nvPr>
        </p:nvGraphicFramePr>
        <p:xfrm>
          <a:off x="325647" y="1746150"/>
          <a:ext cx="84582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3" imgW="6811530" imgH="3830424" progId="Word.Picture.8">
                  <p:embed/>
                </p:oleObj>
              </mc:Choice>
              <mc:Fallback>
                <p:oleObj r:id="rId3" imgW="6811530" imgH="3830424" progId="Word.Pictur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69" t="-238" r="-269" b="-238"/>
                      <a:stretch>
                        <a:fillRect/>
                      </a:stretch>
                    </p:blipFill>
                    <p:spPr bwMode="auto">
                      <a:xfrm>
                        <a:off x="325647" y="1746150"/>
                        <a:ext cx="84582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96873"/>
            <a:ext cx="73857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Laser Communication in Space, Developments at ESA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Why laser communication (5)</a:t>
            </a:r>
            <a:endParaRPr lang="en-GB" sz="2200" i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880" y="1230561"/>
            <a:ext cx="7958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SILEX: </a:t>
            </a:r>
            <a:r>
              <a:rPr lang="en-US" b="1" dirty="0"/>
              <a:t>LEO to GEO inter-satellite link example</a:t>
            </a:r>
            <a:endParaRPr lang="en-GB" b="1" dirty="0"/>
          </a:p>
          <a:p>
            <a:r>
              <a:rPr lang="en-US" b="1" dirty="0" smtClean="0"/>
              <a:t>Narrow </a:t>
            </a:r>
            <a:r>
              <a:rPr lang="en-US" b="1" dirty="0" smtClean="0"/>
              <a:t>divergence angle (beam </a:t>
            </a:r>
            <a:r>
              <a:rPr lang="en-US" b="1" dirty="0" smtClean="0"/>
              <a:t>width ~10 µrad) requires: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tracking on the received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 point </a:t>
            </a:r>
            <a:r>
              <a:rPr lang="en-US" b="1" dirty="0" smtClean="0"/>
              <a:t>ahead </a:t>
            </a:r>
            <a:r>
              <a:rPr lang="en-US" b="1" dirty="0" smtClean="0"/>
              <a:t>angle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5839" y="6101392"/>
            <a:ext cx="415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Point ahead angle = 2 * </a:t>
            </a:r>
            <a:r>
              <a:rPr lang="el-GR" b="1" dirty="0" smtClean="0"/>
              <a:t>Δ</a:t>
            </a:r>
            <a:r>
              <a:rPr lang="en-US" b="1" dirty="0" smtClean="0"/>
              <a:t>v / 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181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06879" y="98615"/>
            <a:ext cx="64463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Laser Communication in Space, Developments at ESA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3350" y="1222375"/>
            <a:ext cx="8764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694867" y="1244142"/>
            <a:ext cx="7414627" cy="5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435922"/>
            <a:ext cx="910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First generation optical data </a:t>
            </a:r>
            <a:r>
              <a:rPr lang="en-US" b="1" dirty="0" smtClean="0"/>
              <a:t>relay (2001 – 2008</a:t>
            </a:r>
            <a:r>
              <a:rPr lang="en-US" b="1" dirty="0" smtClean="0"/>
              <a:t>)</a:t>
            </a:r>
          </a:p>
          <a:p>
            <a:pPr algn="ctr"/>
            <a:r>
              <a:rPr lang="en-US" b="1" dirty="0" smtClean="0"/>
              <a:t>SILEX</a:t>
            </a:r>
            <a:r>
              <a:rPr lang="en-US" b="1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8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2371</Words>
  <Application>Microsoft Office PowerPoint</Application>
  <PresentationFormat>On-screen Show (4:3)</PresentationFormat>
  <Paragraphs>613</Paragraphs>
  <Slides>59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ESA Presentation</vt:lpstr>
      <vt:lpstr>Microsoft Word Picture</vt:lpstr>
      <vt:lpstr>Photo Editor Photo</vt:lpstr>
      <vt:lpstr>Zoran Sodnik, 12.05.2015  European Space Agency - zoran.sodnik@esa.int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cycle 2011 Harmonisation RM meeting General topics</dc:title>
  <dc:creator>Frederic Haessig</dc:creator>
  <cp:lastModifiedBy>zoran sodnik</cp:lastModifiedBy>
  <cp:revision>419</cp:revision>
  <cp:lastPrinted>2014-03-19T10:38:23Z</cp:lastPrinted>
  <dcterms:created xsi:type="dcterms:W3CDTF">2011-05-09T14:06:46Z</dcterms:created>
  <dcterms:modified xsi:type="dcterms:W3CDTF">2015-05-12T11:35:28Z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ESADialog">
    <vt:bool>true</vt:bool>
  </property>
  <property fmtid="{D5CDD505-2E9C-101B-9397-08002B2CF9AE}" pid="3" name="PTitle">
    <vt:lpwstr>1st cycle 2011 Harmonisation RM meeting General topics</vt:lpwstr>
  </property>
  <property fmtid="{D5CDD505-2E9C-101B-9397-08002B2CF9AE}" pid="4" name="PSubtitle">
    <vt:lpwstr>1C11 General topics</vt:lpwstr>
  </property>
  <property fmtid="{D5CDD505-2E9C-101B-9397-08002B2CF9AE}" pid="5" name="PAuthor">
    <vt:lpwstr/>
  </property>
  <property fmtid="{D5CDD505-2E9C-101B-9397-08002B2CF9AE}" pid="6" name="PPlace">
    <vt:lpwstr/>
  </property>
  <property fmtid="{D5CDD505-2E9C-101B-9397-08002B2CF9AE}" pid="7" name="PDate">
    <vt:lpwstr>08/06/2011</vt:lpwstr>
  </property>
  <property fmtid="{D5CDD505-2E9C-101B-9397-08002B2CF9AE}" pid="8" name="PProgramme">
    <vt:lpwstr/>
  </property>
  <property fmtid="{D5CDD505-2E9C-101B-9397-08002B2CF9AE}" pid="9" name="PEmail">
    <vt:lpwstr/>
  </property>
  <property fmtid="{D5CDD505-2E9C-101B-9397-08002B2CF9AE}" pid="10" name="PClassification">
    <vt:lpwstr>ESA UNCLASSIFIED – For Official Use</vt:lpwstr>
  </property>
  <property fmtid="{D5CDD505-2E9C-101B-9397-08002B2CF9AE}" pid="11" name="POptionButton1">
    <vt:bool>true</vt:bool>
  </property>
  <property fmtid="{D5CDD505-2E9C-101B-9397-08002B2CF9AE}" pid="12" name="POptionButton2">
    <vt:bool>false</vt:bool>
  </property>
</Properties>
</file>