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305" r:id="rId4"/>
    <p:sldId id="316" r:id="rId5"/>
    <p:sldId id="308" r:id="rId6"/>
    <p:sldId id="319" r:id="rId7"/>
    <p:sldId id="294" r:id="rId8"/>
  </p:sldIdLst>
  <p:sldSz cx="9144000" cy="6858000" type="screen4x3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54" autoAdjust="0"/>
    <p:restoredTop sz="94660"/>
  </p:normalViewPr>
  <p:slideViewPr>
    <p:cSldViewPr>
      <p:cViewPr>
        <p:scale>
          <a:sx n="60" d="100"/>
          <a:sy n="60" d="100"/>
        </p:scale>
        <p:origin x="-1560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lIns="99043" tIns="49521" rIns="99043" bIns="49521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296" y="1"/>
            <a:ext cx="3076363" cy="511731"/>
          </a:xfrm>
          <a:prstGeom prst="rect">
            <a:avLst/>
          </a:prstGeom>
        </p:spPr>
        <p:txBody>
          <a:bodyPr vert="horz" lIns="99043" tIns="49521" rIns="99043" bIns="49521" rtlCol="0"/>
          <a:lstStyle>
            <a:lvl1pPr algn="r">
              <a:defRPr sz="1300"/>
            </a:lvl1pPr>
          </a:lstStyle>
          <a:p>
            <a:fld id="{F75401E1-F582-44CD-BCA4-414CB1D51D70}" type="datetimeFigureOut">
              <a:rPr lang="it-IT" smtClean="0"/>
              <a:pPr/>
              <a:t>10/03/2015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3" tIns="49521" rIns="99043" bIns="49521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3" tIns="49521" rIns="99043" bIns="49521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1731"/>
          </a:xfrm>
          <a:prstGeom prst="rect">
            <a:avLst/>
          </a:prstGeom>
        </p:spPr>
        <p:txBody>
          <a:bodyPr vert="horz" lIns="99043" tIns="49521" rIns="99043" bIns="49521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296" y="9721107"/>
            <a:ext cx="3076363" cy="511731"/>
          </a:xfrm>
          <a:prstGeom prst="rect">
            <a:avLst/>
          </a:prstGeom>
        </p:spPr>
        <p:txBody>
          <a:bodyPr vert="horz" lIns="99043" tIns="49521" rIns="99043" bIns="49521" rtlCol="0" anchor="b"/>
          <a:lstStyle>
            <a:lvl1pPr algn="r">
              <a:defRPr sz="1300"/>
            </a:lvl1pPr>
          </a:lstStyle>
          <a:p>
            <a:fld id="{50502C05-7F97-47B8-B908-1C196EF4E18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02C05-7F97-47B8-B908-1C196EF4E186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10/03/2015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10/03/2015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10/03/2015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10/03/2015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2214546" y="4643446"/>
            <a:ext cx="47149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i="1" dirty="0" smtClean="0">
                <a:solidFill>
                  <a:schemeClr val="accent1">
                    <a:lumMod val="75000"/>
                  </a:schemeClr>
                </a:solidFill>
              </a:rPr>
              <a:t>WP4</a:t>
            </a:r>
          </a:p>
          <a:p>
            <a:pPr algn="ctr"/>
            <a:r>
              <a:rPr lang="it-IT" sz="3600" b="1" i="1" dirty="0" smtClean="0">
                <a:solidFill>
                  <a:schemeClr val="accent1">
                    <a:lumMod val="75000"/>
                  </a:schemeClr>
                </a:solidFill>
              </a:rPr>
              <a:t>task 4.1 &amp; task 4.3</a:t>
            </a:r>
          </a:p>
        </p:txBody>
      </p:sp>
      <p:pic>
        <p:nvPicPr>
          <p:cNvPr id="7" name="Immagine 6" descr="logo_chaos_co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36" y="2037466"/>
            <a:ext cx="8572528" cy="1748724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0" y="620294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i="1" dirty="0" smtClean="0">
                <a:solidFill>
                  <a:schemeClr val="accent1">
                    <a:lumMod val="75000"/>
                  </a:schemeClr>
                </a:solidFill>
              </a:rPr>
              <a:t>Bruno Checcucci (Task leader), Paolo  Buzzi, Ermanno Imbergamo, Pasquale Lubrano</a:t>
            </a:r>
            <a:endParaRPr lang="it-IT" sz="2400" b="1" i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magine 16" descr="Sotto gant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1785926"/>
            <a:ext cx="8715404" cy="4277261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929058" y="6357958"/>
            <a:ext cx="464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10 Marzo 2015	     Bruno Checcucci INFN PG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Freccia in giù 6"/>
          <p:cNvSpPr/>
          <p:nvPr/>
        </p:nvSpPr>
        <p:spPr>
          <a:xfrm>
            <a:off x="6439648" y="3522668"/>
            <a:ext cx="134896" cy="33496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6511086" y="3571876"/>
            <a:ext cx="91843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dirty="0" smtClean="0">
                <a:solidFill>
                  <a:srgbClr val="FF0000"/>
                </a:solidFill>
              </a:rPr>
              <a:t>We are here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285720" y="285728"/>
            <a:ext cx="2643206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285720" y="6080959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i="1" dirty="0" smtClean="0">
                <a:solidFill>
                  <a:schemeClr val="accent1">
                    <a:lumMod val="75000"/>
                  </a:schemeClr>
                </a:solidFill>
              </a:rPr>
              <a:t>Bruno Checcucci (Task leader), Paolo  Buzzi, Ermanno Imbergamo, Pasquale Lubrano</a:t>
            </a:r>
            <a:endParaRPr lang="it-IT" sz="1600" b="1" i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1" name="Immagine 10" descr="Sopra gant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52" y="357166"/>
            <a:ext cx="8715404" cy="14664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929058" y="6357958"/>
            <a:ext cx="464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10 Marzo 2015	     Bruno Checcucci INFN PG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285720" y="56237"/>
            <a:ext cx="86975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i="1" dirty="0" smtClean="0">
                <a:solidFill>
                  <a:schemeClr val="accent1">
                    <a:lumMod val="75000"/>
                  </a:schemeClr>
                </a:solidFill>
              </a:rPr>
              <a:t>ESCO Use Case: Definizione di un HRP in tecnologia OSHW</a:t>
            </a:r>
          </a:p>
          <a:p>
            <a:pPr algn="ctr"/>
            <a:r>
              <a:rPr lang="it-IT" sz="2400" b="1" i="1" dirty="0" smtClean="0">
                <a:solidFill>
                  <a:schemeClr val="accent1">
                    <a:lumMod val="75000"/>
                  </a:schemeClr>
                </a:solidFill>
              </a:rPr>
              <a:t>per il monitoraggio di grandezze energetiche ed ambientali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431540" y="1997839"/>
            <a:ext cx="828092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i="1" dirty="0" smtClean="0">
                <a:solidFill>
                  <a:schemeClr val="accent1">
                    <a:lumMod val="75000"/>
                  </a:schemeClr>
                </a:solidFill>
              </a:rPr>
              <a:t>Obiettivo Nr. 11 del Gantt da raggiungere entro il 27/03/2015</a:t>
            </a:r>
          </a:p>
          <a:p>
            <a:pPr algn="just"/>
            <a:endParaRPr lang="it-IT" sz="20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t-IT" sz="2000" dirty="0" err="1" smtClean="0">
                <a:solidFill>
                  <a:schemeClr val="accent1">
                    <a:lumMod val="75000"/>
                  </a:schemeClr>
                </a:solidFill>
              </a:rPr>
              <a:t>Implementation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2000" dirty="0" err="1" smtClean="0">
                <a:solidFill>
                  <a:schemeClr val="accent1">
                    <a:lumMod val="75000"/>
                  </a:schemeClr>
                </a:solidFill>
              </a:rPr>
              <a:t>of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2000" dirty="0" err="1" smtClean="0">
                <a:solidFill>
                  <a:schemeClr val="accent1">
                    <a:lumMod val="75000"/>
                  </a:schemeClr>
                </a:solidFill>
              </a:rPr>
              <a:t>selected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2000" dirty="0" err="1" smtClean="0">
                <a:solidFill>
                  <a:schemeClr val="accent1">
                    <a:lumMod val="75000"/>
                  </a:schemeClr>
                </a:solidFill>
              </a:rPr>
              <a:t>algorithms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2000" dirty="0" err="1" smtClean="0">
                <a:solidFill>
                  <a:schemeClr val="accent1">
                    <a:lumMod val="75000"/>
                  </a:schemeClr>
                </a:solidFill>
              </a:rPr>
              <a:t>into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 operative </a:t>
            </a:r>
            <a:r>
              <a:rPr lang="it-IT" sz="2000" dirty="0" err="1" smtClean="0">
                <a:solidFill>
                  <a:schemeClr val="accent1">
                    <a:lumMod val="75000"/>
                  </a:schemeClr>
                </a:solidFill>
              </a:rPr>
              <a:t>tools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algn="just"/>
            <a:endParaRPr lang="it-IT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it-IT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t-IT" sz="2400" b="1" i="1" dirty="0" smtClean="0">
                <a:solidFill>
                  <a:schemeClr val="accent1">
                    <a:lumMod val="75000"/>
                  </a:schemeClr>
                </a:solidFill>
              </a:rPr>
              <a:t>Requisiti di obiettivo</a:t>
            </a:r>
          </a:p>
          <a:p>
            <a:pPr algn="just"/>
            <a:endParaRPr lang="it-IT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</a:rPr>
              <a:t>Avremmo dovuto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</a:rPr>
              <a:t>ottenere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</a:rPr>
              <a:t>dalla ESCO un layout aggiornato con la disposizione di tutti i sensori all’interno della sala Touschek.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929058" y="6357958"/>
            <a:ext cx="464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10 Marzo 2015	     Bruno Checcucci INFN PG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0" y="17137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i="1" dirty="0" smtClean="0">
                <a:solidFill>
                  <a:schemeClr val="accent1">
                    <a:lumMod val="75000"/>
                  </a:schemeClr>
                </a:solidFill>
              </a:rPr>
              <a:t>Allestimento del setup sperimentale a Perugia: Work in Progress!</a:t>
            </a:r>
            <a:endParaRPr lang="it-IT" sz="2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0" name="CasellaDiTesto 49"/>
          <p:cNvSpPr txBox="1"/>
          <p:nvPr/>
        </p:nvSpPr>
        <p:spPr>
          <a:xfrm>
            <a:off x="928662" y="5111463"/>
            <a:ext cx="742955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b="1" u="sng" dirty="0" smtClean="0">
                <a:solidFill>
                  <a:schemeClr val="accent1">
                    <a:lumMod val="75000"/>
                  </a:schemeClr>
                </a:solidFill>
              </a:rPr>
              <a:t>Wireless Sensor Network con topologia a stella comprendente: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1600" dirty="0" smtClean="0">
                <a:solidFill>
                  <a:schemeClr val="accent1">
                    <a:lumMod val="75000"/>
                  </a:schemeClr>
                </a:solidFill>
              </a:rPr>
              <a:t> 5 nodi terminali cui sono connessi fisicamente i sensori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1600" dirty="0" smtClean="0">
                <a:solidFill>
                  <a:schemeClr val="accent1">
                    <a:lumMod val="75000"/>
                  </a:schemeClr>
                </a:solidFill>
              </a:rPr>
              <a:t> 1 nodo coordinatore (PC + </a:t>
            </a:r>
            <a:r>
              <a:rPr lang="it-IT" sz="1600" dirty="0" err="1" smtClean="0">
                <a:solidFill>
                  <a:schemeClr val="accent1">
                    <a:lumMod val="75000"/>
                  </a:schemeClr>
                </a:solidFill>
              </a:rPr>
              <a:t>Xbee</a:t>
            </a:r>
            <a:r>
              <a:rPr lang="it-IT" sz="1600" dirty="0" smtClean="0">
                <a:solidFill>
                  <a:schemeClr val="accent1">
                    <a:lumMod val="75000"/>
                  </a:schemeClr>
                </a:solidFill>
              </a:rPr>
              <a:t> Usb Module)</a:t>
            </a:r>
          </a:p>
        </p:txBody>
      </p:sp>
      <p:sp>
        <p:nvSpPr>
          <p:cNvPr id="51" name="Rettangolo 50"/>
          <p:cNvSpPr/>
          <p:nvPr/>
        </p:nvSpPr>
        <p:spPr>
          <a:xfrm>
            <a:off x="928661" y="5168784"/>
            <a:ext cx="7286677" cy="1143008"/>
          </a:xfrm>
          <a:prstGeom prst="rect">
            <a:avLst/>
          </a:prstGeom>
          <a:noFill/>
          <a:ln w="31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8" name="Immagine 17" descr="DSC_029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8473" y="642918"/>
            <a:ext cx="7747054" cy="4357718"/>
          </a:xfrm>
          <a:prstGeom prst="rect">
            <a:avLst/>
          </a:prstGeom>
        </p:spPr>
      </p:pic>
      <p:sp>
        <p:nvSpPr>
          <p:cNvPr id="19" name="Ovale 18"/>
          <p:cNvSpPr/>
          <p:nvPr/>
        </p:nvSpPr>
        <p:spPr>
          <a:xfrm>
            <a:off x="3857620" y="1500174"/>
            <a:ext cx="785818" cy="7858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Ovale 22"/>
          <p:cNvSpPr/>
          <p:nvPr/>
        </p:nvSpPr>
        <p:spPr>
          <a:xfrm>
            <a:off x="1428728" y="2786058"/>
            <a:ext cx="785818" cy="7858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4" name="Ovale 23"/>
          <p:cNvSpPr/>
          <p:nvPr/>
        </p:nvSpPr>
        <p:spPr>
          <a:xfrm>
            <a:off x="1928794" y="2000240"/>
            <a:ext cx="785818" cy="7858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5" name="Ovale 24"/>
          <p:cNvSpPr/>
          <p:nvPr/>
        </p:nvSpPr>
        <p:spPr>
          <a:xfrm>
            <a:off x="2786050" y="1652574"/>
            <a:ext cx="785818" cy="7858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6" name="Ovale 25"/>
          <p:cNvSpPr/>
          <p:nvPr/>
        </p:nvSpPr>
        <p:spPr>
          <a:xfrm>
            <a:off x="5072066" y="1500174"/>
            <a:ext cx="785818" cy="7858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7" name="Ovale 26"/>
          <p:cNvSpPr/>
          <p:nvPr/>
        </p:nvSpPr>
        <p:spPr>
          <a:xfrm>
            <a:off x="4429124" y="3000372"/>
            <a:ext cx="642942" cy="642942"/>
          </a:xfrm>
          <a:prstGeom prst="ellipse">
            <a:avLst/>
          </a:prstGeom>
          <a:noFill/>
          <a:ln w="28575">
            <a:solidFill>
              <a:srgbClr val="00FF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8" name="Ovale 27"/>
          <p:cNvSpPr/>
          <p:nvPr/>
        </p:nvSpPr>
        <p:spPr>
          <a:xfrm>
            <a:off x="1142976" y="5643578"/>
            <a:ext cx="214314" cy="21431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9" name="Ovale 28"/>
          <p:cNvSpPr/>
          <p:nvPr/>
        </p:nvSpPr>
        <p:spPr>
          <a:xfrm>
            <a:off x="1142976" y="6000768"/>
            <a:ext cx="214314" cy="214314"/>
          </a:xfrm>
          <a:prstGeom prst="ellipse">
            <a:avLst/>
          </a:prstGeom>
          <a:noFill/>
          <a:ln w="28575">
            <a:solidFill>
              <a:srgbClr val="00FF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929058" y="6357958"/>
            <a:ext cx="464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10 Marzo 2015	     Bruno Checcucci INFN PG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0" y="17137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i="1" dirty="0" smtClean="0">
                <a:solidFill>
                  <a:schemeClr val="accent1">
                    <a:lumMod val="75000"/>
                  </a:schemeClr>
                </a:solidFill>
              </a:rPr>
              <a:t>Allestimento del setup sperimentale a Perugia: Work in Progress!</a:t>
            </a:r>
            <a:endParaRPr lang="it-IT" sz="2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464315" y="1097380"/>
            <a:ext cx="8215370" cy="4824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u="sng" dirty="0" smtClean="0">
                <a:solidFill>
                  <a:schemeClr val="accent1">
                    <a:lumMod val="75000"/>
                  </a:schemeClr>
                </a:solidFill>
              </a:rPr>
              <a:t>Sensori attualmente integrati sui nodi terminali:</a:t>
            </a:r>
          </a:p>
          <a:p>
            <a:pPr lvl="1">
              <a:lnSpc>
                <a:spcPct val="150000"/>
              </a:lnSpc>
            </a:pPr>
            <a:endParaRPr lang="it-IT" sz="1400" b="1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 16 Sensori per misura combinata temperatura ed umidità aria;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 3 Sensori per misura concentrazione CO2;</a:t>
            </a:r>
          </a:p>
          <a:p>
            <a:pPr marL="457200" lvl="2"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 8 Sensori per misura temperatura superficiale pareti.</a:t>
            </a:r>
          </a:p>
          <a:p>
            <a:pPr marL="0" lvl="1">
              <a:lnSpc>
                <a:spcPct val="150000"/>
              </a:lnSpc>
              <a:buFont typeface="Wingdings" pitchFamily="2" charset="2"/>
              <a:buChar char="§"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lvl="1">
              <a:lnSpc>
                <a:spcPct val="150000"/>
              </a:lnSpc>
            </a:pPr>
            <a:r>
              <a:rPr lang="it-IT" sz="2000" b="1" u="sng" dirty="0" err="1" smtClean="0">
                <a:solidFill>
                  <a:schemeClr val="accent1">
                    <a:lumMod val="75000"/>
                  </a:schemeClr>
                </a:solidFill>
              </a:rPr>
              <a:t>Features</a:t>
            </a:r>
            <a:r>
              <a:rPr lang="it-IT" sz="2000" b="1" u="sng" dirty="0" smtClean="0">
                <a:solidFill>
                  <a:schemeClr val="accent1">
                    <a:lumMod val="75000"/>
                  </a:schemeClr>
                </a:solidFill>
              </a:rPr>
              <a:t> attualmente implementate su ogni nodo terminale:</a:t>
            </a:r>
          </a:p>
          <a:p>
            <a:pPr marL="0" lvl="1">
              <a:lnSpc>
                <a:spcPct val="150000"/>
              </a:lnSpc>
            </a:pPr>
            <a:endParaRPr lang="it-IT" sz="1100" b="1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lvl="2"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2000" dirty="0" err="1" smtClean="0">
                <a:solidFill>
                  <a:schemeClr val="accent1">
                    <a:lumMod val="75000"/>
                  </a:schemeClr>
                </a:solidFill>
              </a:rPr>
              <a:t>Timestamping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 delle misurazioni;</a:t>
            </a:r>
          </a:p>
          <a:p>
            <a:pPr marL="457200" lvl="2"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2000" dirty="0" err="1" smtClean="0">
                <a:solidFill>
                  <a:schemeClr val="accent1">
                    <a:lumMod val="75000"/>
                  </a:schemeClr>
                </a:solidFill>
              </a:rPr>
              <a:t>Datastorage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 in locale su supporto </a:t>
            </a:r>
            <a:r>
              <a:rPr lang="it-IT" sz="2000" dirty="0" err="1" smtClean="0">
                <a:solidFill>
                  <a:schemeClr val="accent1">
                    <a:lumMod val="75000"/>
                  </a:schemeClr>
                </a:solidFill>
              </a:rPr>
              <a:t>microSD</a:t>
            </a:r>
            <a:r>
              <a:rPr lang="it-IT" sz="200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card;</a:t>
            </a:r>
          </a:p>
          <a:p>
            <a:pPr marL="457200" lvl="2">
              <a:lnSpc>
                <a:spcPct val="150000"/>
              </a:lnSpc>
              <a:buFont typeface="Wingdings" pitchFamily="2" charset="2"/>
              <a:buChar char="§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 Comunicazione wireless con il nodo coordinatore su protocollo ZigBee.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929058" y="6357958"/>
            <a:ext cx="464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10 Marzo 2015	     Bruno Checcucci INFN PG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285720" y="56237"/>
            <a:ext cx="86975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i="1" dirty="0" smtClean="0">
                <a:solidFill>
                  <a:schemeClr val="accent1">
                    <a:lumMod val="75000"/>
                  </a:schemeClr>
                </a:solidFill>
              </a:rPr>
              <a:t>Next step per il raggiungimento dell’obiettivo Nr. 11 del Gantt </a:t>
            </a:r>
          </a:p>
        </p:txBody>
      </p:sp>
      <p:pic>
        <p:nvPicPr>
          <p:cNvPr id="7" name="Immagine 6" descr="Arduin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00958" y="2714620"/>
            <a:ext cx="1363781" cy="1124236"/>
          </a:xfrm>
          <a:prstGeom prst="rect">
            <a:avLst/>
          </a:prstGeom>
        </p:spPr>
      </p:pic>
      <p:pic>
        <p:nvPicPr>
          <p:cNvPr id="12" name="Immagine 11" descr="Arduin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6136" y="692696"/>
            <a:ext cx="1475501" cy="1216333"/>
          </a:xfrm>
          <a:prstGeom prst="rect">
            <a:avLst/>
          </a:prstGeom>
        </p:spPr>
      </p:pic>
      <p:pic>
        <p:nvPicPr>
          <p:cNvPr id="13" name="Immagine 12" descr="Arduin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65262" y="4689501"/>
            <a:ext cx="1378638" cy="1136484"/>
          </a:xfrm>
          <a:prstGeom prst="rect">
            <a:avLst/>
          </a:prstGeom>
        </p:spPr>
      </p:pic>
      <p:pic>
        <p:nvPicPr>
          <p:cNvPr id="14" name="Immagine 13" descr="Arduin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11760" y="4149080"/>
            <a:ext cx="1361853" cy="1122647"/>
          </a:xfrm>
          <a:prstGeom prst="rect">
            <a:avLst/>
          </a:prstGeom>
        </p:spPr>
      </p:pic>
      <p:pic>
        <p:nvPicPr>
          <p:cNvPr id="15" name="Immagine 14" descr="Arduin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59832" y="1628800"/>
            <a:ext cx="1378638" cy="1136484"/>
          </a:xfrm>
          <a:prstGeom prst="rect">
            <a:avLst/>
          </a:prstGeom>
        </p:spPr>
      </p:pic>
      <p:pic>
        <p:nvPicPr>
          <p:cNvPr id="17" name="Immagine 16" descr="Beagle_Bone_A6___50e8048e0694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716016" y="2492896"/>
            <a:ext cx="2195186" cy="1723066"/>
          </a:xfrm>
          <a:prstGeom prst="rect">
            <a:avLst/>
          </a:prstGeom>
        </p:spPr>
      </p:pic>
      <p:sp>
        <p:nvSpPr>
          <p:cNvPr id="18" name="CasellaDiTesto 17"/>
          <p:cNvSpPr txBox="1"/>
          <p:nvPr/>
        </p:nvSpPr>
        <p:spPr>
          <a:xfrm>
            <a:off x="179512" y="785794"/>
            <a:ext cx="273630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b="1" u="sng" dirty="0" smtClean="0">
                <a:solidFill>
                  <a:schemeClr val="accent1">
                    <a:lumMod val="75000"/>
                  </a:schemeClr>
                </a:solidFill>
              </a:rPr>
              <a:t>Allestimento dell’intero setup sperimentale a Perugia: </a:t>
            </a:r>
          </a:p>
          <a:p>
            <a:pPr>
              <a:lnSpc>
                <a:spcPct val="150000"/>
              </a:lnSpc>
            </a:pPr>
            <a:endParaRPr lang="it-IT" sz="1000" b="1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Integrazione della BeagleBone nella </a:t>
            </a:r>
            <a:endParaRPr lang="it-IT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Wireless 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Sensor </a:t>
            </a:r>
            <a:endParaRPr lang="it-IT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Network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2915816" y="2852936"/>
            <a:ext cx="1089478" cy="3385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600" dirty="0" smtClean="0">
                <a:solidFill>
                  <a:schemeClr val="tx1"/>
                </a:solidFill>
              </a:rPr>
              <a:t>End device</a:t>
            </a:r>
            <a:endParaRPr lang="it-IT" sz="1600" dirty="0">
              <a:solidFill>
                <a:schemeClr val="tx1"/>
              </a:solidFill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5148064" y="4005064"/>
            <a:ext cx="1287564" cy="33855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600" dirty="0" smtClean="0">
                <a:solidFill>
                  <a:schemeClr val="tx1"/>
                </a:solidFill>
              </a:rPr>
              <a:t>Coordinator</a:t>
            </a:r>
            <a:endParaRPr lang="it-IT" sz="1600" dirty="0">
              <a:solidFill>
                <a:schemeClr val="tx1"/>
              </a:solidFill>
            </a:endParaRPr>
          </a:p>
        </p:txBody>
      </p:sp>
      <p:sp>
        <p:nvSpPr>
          <p:cNvPr id="20" name="CasellaDiTesto 19"/>
          <p:cNvSpPr txBox="1"/>
          <p:nvPr/>
        </p:nvSpPr>
        <p:spPr>
          <a:xfrm>
            <a:off x="1835696" y="5373216"/>
            <a:ext cx="1089478" cy="3385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600" dirty="0" smtClean="0">
                <a:solidFill>
                  <a:schemeClr val="tx1"/>
                </a:solidFill>
              </a:rPr>
              <a:t>End device</a:t>
            </a:r>
            <a:endParaRPr lang="it-IT" sz="1600" dirty="0">
              <a:solidFill>
                <a:schemeClr val="tx1"/>
              </a:solidFill>
            </a:endParaRPr>
          </a:p>
        </p:txBody>
      </p:sp>
      <p:sp>
        <p:nvSpPr>
          <p:cNvPr id="21" name="CasellaDiTesto 20"/>
          <p:cNvSpPr txBox="1"/>
          <p:nvPr/>
        </p:nvSpPr>
        <p:spPr>
          <a:xfrm>
            <a:off x="7625926" y="3897159"/>
            <a:ext cx="1089478" cy="3385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600" dirty="0" smtClean="0">
                <a:solidFill>
                  <a:schemeClr val="tx1"/>
                </a:solidFill>
              </a:rPr>
              <a:t>End device</a:t>
            </a:r>
            <a:endParaRPr lang="it-IT" sz="1600" dirty="0">
              <a:solidFill>
                <a:schemeClr val="tx1"/>
              </a:solidFill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4499992" y="692696"/>
            <a:ext cx="1089478" cy="3385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600" dirty="0" smtClean="0">
                <a:solidFill>
                  <a:schemeClr val="tx1"/>
                </a:solidFill>
              </a:rPr>
              <a:t>End device</a:t>
            </a:r>
            <a:endParaRPr lang="it-IT" sz="1600" dirty="0">
              <a:solidFill>
                <a:schemeClr val="tx1"/>
              </a:solidFill>
            </a:endParaRPr>
          </a:p>
        </p:txBody>
      </p:sp>
      <p:sp>
        <p:nvSpPr>
          <p:cNvPr id="23" name="CasellaDiTesto 22"/>
          <p:cNvSpPr txBox="1"/>
          <p:nvPr/>
        </p:nvSpPr>
        <p:spPr>
          <a:xfrm>
            <a:off x="6908138" y="5897423"/>
            <a:ext cx="1089478" cy="3385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600" dirty="0" smtClean="0">
                <a:solidFill>
                  <a:schemeClr val="tx1"/>
                </a:solidFill>
              </a:rPr>
              <a:t>End device</a:t>
            </a:r>
            <a:endParaRPr lang="it-IT" sz="1600" dirty="0">
              <a:solidFill>
                <a:schemeClr val="tx1"/>
              </a:solidFill>
            </a:endParaRPr>
          </a:p>
        </p:txBody>
      </p:sp>
      <p:cxnSp>
        <p:nvCxnSpPr>
          <p:cNvPr id="25" name="Connettore 2 24"/>
          <p:cNvCxnSpPr/>
          <p:nvPr/>
        </p:nvCxnSpPr>
        <p:spPr>
          <a:xfrm flipV="1">
            <a:off x="5652120" y="1916832"/>
            <a:ext cx="432048" cy="720080"/>
          </a:xfrm>
          <a:prstGeom prst="straightConnector1">
            <a:avLst/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sellaDiTesto 28"/>
          <p:cNvSpPr txBox="1"/>
          <p:nvPr/>
        </p:nvSpPr>
        <p:spPr>
          <a:xfrm>
            <a:off x="6012160" y="1988840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Collegamento testato fino a 10metri.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929058" y="6357958"/>
            <a:ext cx="464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10 Marzo 2015	     Bruno Checcucci INFN PG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Immagine 5" descr="logo_chaos_co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74" y="2622945"/>
            <a:ext cx="8429652" cy="16121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4090</TotalTime>
  <Words>281</Words>
  <Application>Microsoft Office PowerPoint</Application>
  <PresentationFormat>Presentazione su schermo (4:3)</PresentationFormat>
  <Paragraphs>52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Paolo</dc:creator>
  <cp:lastModifiedBy>checcucci</cp:lastModifiedBy>
  <cp:revision>492</cp:revision>
  <dcterms:created xsi:type="dcterms:W3CDTF">2014-06-27T09:20:42Z</dcterms:created>
  <dcterms:modified xsi:type="dcterms:W3CDTF">2015-03-10T08:37:50Z</dcterms:modified>
</cp:coreProperties>
</file>