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1" r:id="rId3"/>
    <p:sldId id="279" r:id="rId4"/>
    <p:sldId id="298" r:id="rId5"/>
    <p:sldId id="257" r:id="rId6"/>
    <p:sldId id="263" r:id="rId7"/>
    <p:sldId id="264" r:id="rId8"/>
    <p:sldId id="265" r:id="rId9"/>
    <p:sldId id="292" r:id="rId10"/>
    <p:sldId id="293" r:id="rId11"/>
    <p:sldId id="294" r:id="rId12"/>
    <p:sldId id="295" r:id="rId13"/>
    <p:sldId id="289" r:id="rId14"/>
    <p:sldId id="290" r:id="rId15"/>
    <p:sldId id="291" r:id="rId16"/>
    <p:sldId id="300" r:id="rId17"/>
    <p:sldId id="268" r:id="rId18"/>
    <p:sldId id="269" r:id="rId19"/>
    <p:sldId id="270" r:id="rId20"/>
    <p:sldId id="287" r:id="rId21"/>
    <p:sldId id="286" r:id="rId22"/>
    <p:sldId id="272" r:id="rId23"/>
    <p:sldId id="296" r:id="rId24"/>
    <p:sldId id="283" r:id="rId25"/>
    <p:sldId id="299" r:id="rId26"/>
    <p:sldId id="302" r:id="rId27"/>
    <p:sldId id="297" r:id="rId2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FB2EB-0ECF-4E9A-ADE5-31505DD3B312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CF859-98BD-4EAF-B5AC-40C3D1A8FD8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560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CF859-98BD-4EAF-B5AC-40C3D1A8FD8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CF859-98BD-4EAF-B5AC-40C3D1A8FD8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E81D-E9EB-4283-B1BA-1BB76A6AAFF5}" type="datetime1">
              <a:rPr lang="en-US" smtClean="0"/>
              <a:pPr/>
              <a:t>5/23/2014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CAARI 2014, San Antonio, Texas (USA)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7A2D-6D00-47BD-92DD-BC84A303745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8365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AAD1-19BA-4623-9C43-0C0E10A360CA}" type="datetime1">
              <a:rPr lang="en-US" smtClean="0"/>
              <a:pPr/>
              <a:t>5/23/2014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CAARI 2014, San Antonio, Texas (USA)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7A2D-6D00-47BD-92DD-BC84A303745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307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A4AB-8CE7-4E9A-8872-3DA66E8A9812}" type="datetime1">
              <a:rPr lang="en-US" smtClean="0"/>
              <a:pPr/>
              <a:t>5/23/2014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CAARI 2014, San Antonio, Texas (USA)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7A2D-6D00-47BD-92DD-BC84A303745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682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A6C0-AE9F-41ED-8105-5E33FB7BC9B9}" type="datetime1">
              <a:rPr lang="en-US" smtClean="0"/>
              <a:pPr/>
              <a:t>5/23/2014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CAARI 2014, San Antonio, Texas (USA)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7A2D-6D00-47BD-92DD-BC84A303745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252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5181-84D1-47E3-8AE1-ECB8CB04E3DD}" type="datetime1">
              <a:rPr lang="en-US" smtClean="0"/>
              <a:pPr/>
              <a:t>5/23/2014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CAARI 2014, San Antonio, Texas (USA)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7A2D-6D00-47BD-92DD-BC84A303745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756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9CC4-62F5-41DE-B57B-E09945446DD8}" type="datetime1">
              <a:rPr lang="en-US" smtClean="0"/>
              <a:pPr/>
              <a:t>5/23/2014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CAARI 2014, San Antonio, Texas (USA)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7A2D-6D00-47BD-92DD-BC84A303745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292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C11E6-57F7-4EED-9FB7-334186F8062A}" type="datetime1">
              <a:rPr lang="en-US" smtClean="0"/>
              <a:pPr/>
              <a:t>5/23/2014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CAARI 2014, San Antonio, Texas (USA)</a:t>
            </a:r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7A2D-6D00-47BD-92DD-BC84A303745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194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6386-65B5-41E9-A7A0-3430E720089B}" type="datetime1">
              <a:rPr lang="en-US" smtClean="0"/>
              <a:pPr/>
              <a:t>5/23/2014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CAARI 2014, San Antonio, Texas (USA)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7A2D-6D00-47BD-92DD-BC84A303745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6891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6919-6218-43B4-B0F3-5DE796494E1F}" type="datetime1">
              <a:rPr lang="en-US" smtClean="0"/>
              <a:pPr/>
              <a:t>5/23/2014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CAARI 2014, San Antonio, Texas (USA)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7A2D-6D00-47BD-92DD-BC84A303745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863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4C97-68A5-4821-A80A-32A44AC26954}" type="datetime1">
              <a:rPr lang="en-US" smtClean="0"/>
              <a:pPr/>
              <a:t>5/23/2014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CAARI 2014, San Antonio, Texas (USA)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7A2D-6D00-47BD-92DD-BC84A303745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9476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8925C-B452-4DA1-8753-580425FC193A}" type="datetime1">
              <a:rPr lang="en-US" smtClean="0"/>
              <a:pPr/>
              <a:t>5/23/2014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CAARI 2014, San Antonio, Texas (USA)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7A2D-6D00-47BD-92DD-BC84A303745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6456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E14A4-ACAE-47EC-8AB7-5FF1DFAFE58E}" type="datetime1">
              <a:rPr lang="en-US" smtClean="0"/>
              <a:pPr/>
              <a:t>5/23/2014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CAARI 2014, San Antonio, Texas (USA)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97A2D-6D00-47BD-92DD-BC84A303745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65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467544" y="540060"/>
            <a:ext cx="7776864" cy="108012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7772400" cy="1152128"/>
          </a:xfrm>
        </p:spPr>
        <p:txBody>
          <a:bodyPr>
            <a:normAutofit fontScale="90000"/>
          </a:bodyPr>
          <a:lstStyle/>
          <a:p>
            <a:r>
              <a:rPr lang="it-IT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smtClean="0">
                <a:solidFill>
                  <a:srgbClr val="FF0000"/>
                </a:solidFill>
              </a:rPr>
              <a:t>Neutron imager and flux monitor based on Micro Channel Plates (MCP) in electrostatic mirror configuration</a:t>
            </a:r>
            <a:r>
              <a:rPr lang="it-IT" sz="4000" b="1" dirty="0" smtClean="0"/>
              <a:t/>
            </a:r>
            <a:br>
              <a:rPr lang="it-IT" sz="4000" b="1" dirty="0" smtClean="0"/>
            </a:br>
            <a:endParaRPr lang="en-US" sz="40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55576" y="1772816"/>
            <a:ext cx="6400800" cy="504056"/>
          </a:xfrm>
        </p:spPr>
        <p:txBody>
          <a:bodyPr>
            <a:normAutofit/>
          </a:bodyPr>
          <a:lstStyle/>
          <a:p>
            <a:r>
              <a:rPr lang="it-IT" sz="2000" i="1" dirty="0" smtClean="0"/>
              <a:t>Vincenzo Variale </a:t>
            </a:r>
            <a:r>
              <a:rPr lang="it-IT" sz="2000" i="1" dirty="0" err="1" smtClean="0"/>
              <a:t>INFN-Bari</a:t>
            </a:r>
            <a:r>
              <a:rPr lang="it-IT" sz="2000" i="1" dirty="0" smtClean="0"/>
              <a:t>, Italy</a:t>
            </a:r>
            <a:endParaRPr lang="en-US" sz="2000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403648" y="2996952"/>
            <a:ext cx="576064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MCP detector features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Neutron detection with MCP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Proposal of a new </a:t>
            </a:r>
            <a:r>
              <a:rPr lang="en-US" dirty="0" smtClean="0"/>
              <a:t>Neutron Beam Monitor based on MCP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Monitor </a:t>
            </a:r>
            <a:r>
              <a:rPr lang="en-US" dirty="0" smtClean="0"/>
              <a:t>design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7A2D-6D00-47BD-92DD-BC84A303745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CAARI 2014, San Antonio, Texas (USA)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393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2267744" y="4352550"/>
            <a:ext cx="5184576" cy="126322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Rettangolo arrotondato 3"/>
          <p:cNvSpPr/>
          <p:nvPr/>
        </p:nvSpPr>
        <p:spPr>
          <a:xfrm>
            <a:off x="1763688" y="1772816"/>
            <a:ext cx="2088232" cy="5040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CasellaDiTesto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7544" y="332656"/>
            <a:ext cx="8403711" cy="5312223"/>
          </a:xfrm>
          <a:prstGeom prst="rect">
            <a:avLst/>
          </a:prstGeom>
          <a:blipFill rotWithShape="1">
            <a:blip r:embed="rId2" cstate="print"/>
            <a:stretch>
              <a:fillRect l="-508" b="-115"/>
            </a:stretch>
          </a:blipFill>
        </p:spPr>
        <p:txBody>
          <a:bodyPr/>
          <a:lstStyle/>
          <a:p>
            <a:endParaRPr lang="en-US" dirty="0">
              <a:noFill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55576" y="5877272"/>
            <a:ext cx="8067658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Note</a:t>
            </a:r>
            <a:r>
              <a:rPr lang="en-US" sz="1200" dirty="0" smtClean="0"/>
              <a:t>: However a  neutron flux , usually, do not have a unique energy but a very large energy distribution then a more </a:t>
            </a:r>
          </a:p>
          <a:p>
            <a:r>
              <a:rPr lang="en-US" sz="1200" dirty="0" smtClean="0"/>
              <a:t>realistic  capture reaction rate evaluation  can be done only through MC simulations. The MCNPX code has been used for that. 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7A2D-6D00-47BD-92DD-BC84A303745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CAARI 2014, San Antonio, Texas (USA)</a:t>
            </a:r>
            <a:endParaRPr lang="en-US" dirty="0"/>
          </a:p>
        </p:txBody>
      </p:sp>
      <p:sp>
        <p:nvSpPr>
          <p:cNvPr id="8" name="Freccia a destra 7"/>
          <p:cNvSpPr/>
          <p:nvPr/>
        </p:nvSpPr>
        <p:spPr>
          <a:xfrm>
            <a:off x="179512" y="6165304"/>
            <a:ext cx="43204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51776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magin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212976"/>
            <a:ext cx="4111923" cy="307844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79" y="3078252"/>
            <a:ext cx="4781383" cy="2685514"/>
          </a:xfrm>
          <a:prstGeom prst="rect">
            <a:avLst/>
          </a:prstGeom>
        </p:spPr>
      </p:pic>
      <p:sp>
        <p:nvSpPr>
          <p:cNvPr id="11" name="Rettangolo arrotondato 10"/>
          <p:cNvSpPr/>
          <p:nvPr/>
        </p:nvSpPr>
        <p:spPr>
          <a:xfrm>
            <a:off x="251520" y="5589240"/>
            <a:ext cx="4752528" cy="74957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Rettangolo arrotondato 3"/>
          <p:cNvSpPr/>
          <p:nvPr/>
        </p:nvSpPr>
        <p:spPr>
          <a:xfrm>
            <a:off x="1763688" y="404664"/>
            <a:ext cx="5588628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MCNPX simulations for </a:t>
            </a:r>
            <a:r>
              <a:rPr lang="en-US" sz="2800" b="1" i="1" dirty="0" smtClean="0"/>
              <a:t>N</a:t>
            </a:r>
            <a:r>
              <a:rPr lang="en-US" sz="2800" b="1" i="1" baseline="-25000" dirty="0" smtClean="0"/>
              <a:t>t</a:t>
            </a:r>
            <a:r>
              <a:rPr lang="en-US" sz="2800" b="1" dirty="0" smtClean="0"/>
              <a:t> evaluation</a:t>
            </a:r>
            <a:endParaRPr lang="en-US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MCNPX Geometry: </a:t>
            </a:r>
            <a:endParaRPr lang="en-US" sz="2400" dirty="0"/>
          </a:p>
        </p:txBody>
      </p:sp>
      <p:cxnSp>
        <p:nvCxnSpPr>
          <p:cNvPr id="7" name="Connettore 2 6"/>
          <p:cNvCxnSpPr/>
          <p:nvPr/>
        </p:nvCxnSpPr>
        <p:spPr>
          <a:xfrm>
            <a:off x="2562170" y="4365104"/>
            <a:ext cx="67366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2603690" y="3964994"/>
            <a:ext cx="779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/>
              <a:t>Transverse </a:t>
            </a:r>
          </a:p>
          <a:p>
            <a:r>
              <a:rPr lang="it-IT" sz="1000" dirty="0" smtClean="0"/>
              <a:t>section</a:t>
            </a:r>
            <a:endParaRPr lang="it-IT" sz="1000" dirty="0"/>
          </a:p>
        </p:txBody>
      </p:sp>
      <p:cxnSp>
        <p:nvCxnSpPr>
          <p:cNvPr id="12" name="Connettore 2 11"/>
          <p:cNvCxnSpPr/>
          <p:nvPr/>
        </p:nvCxnSpPr>
        <p:spPr>
          <a:xfrm flipH="1">
            <a:off x="1835696" y="2996952"/>
            <a:ext cx="7200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491646" y="2643183"/>
            <a:ext cx="13877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baseline="30000" dirty="0" smtClean="0"/>
              <a:t>6</a:t>
            </a:r>
            <a:r>
              <a:rPr lang="it-IT" sz="1400" i="1" dirty="0" smtClean="0"/>
              <a:t>L</a:t>
            </a:r>
            <a:r>
              <a:rPr lang="it-IT" sz="1400" i="1" baseline="-25000" dirty="0" smtClean="0"/>
              <a:t>i</a:t>
            </a:r>
            <a:r>
              <a:rPr lang="it-IT" sz="1400" i="1" dirty="0" smtClean="0"/>
              <a:t> </a:t>
            </a:r>
            <a:r>
              <a:rPr lang="en-US" sz="1400" i="1" dirty="0" smtClean="0"/>
              <a:t>deposit</a:t>
            </a:r>
            <a:r>
              <a:rPr lang="it-IT" sz="1400" i="1" dirty="0" smtClean="0"/>
              <a:t> </a:t>
            </a:r>
            <a:r>
              <a:rPr lang="en-US" sz="1400" i="1" dirty="0" smtClean="0"/>
              <a:t>depth</a:t>
            </a:r>
            <a:endParaRPr lang="en-US" sz="1400" i="1" dirty="0"/>
          </a:p>
        </p:txBody>
      </p:sp>
      <p:cxnSp>
        <p:nvCxnSpPr>
          <p:cNvPr id="15" name="Connettore 2 14"/>
          <p:cNvCxnSpPr/>
          <p:nvPr/>
        </p:nvCxnSpPr>
        <p:spPr>
          <a:xfrm flipH="1" flipV="1">
            <a:off x="2411760" y="5157193"/>
            <a:ext cx="288032" cy="1440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2699792" y="5157192"/>
            <a:ext cx="982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/>
              <a:t>Carbon </a:t>
            </a:r>
            <a:r>
              <a:rPr lang="it-IT" sz="1400" i="1" dirty="0" err="1" smtClean="0"/>
              <a:t>foil</a:t>
            </a:r>
            <a:endParaRPr lang="it-IT" sz="1400" i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4240448" y="1435200"/>
            <a:ext cx="482683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Parameters used in the simulations: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i="1" dirty="0" smtClean="0"/>
              <a:t>r = 2. cm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i="1" dirty="0" smtClean="0"/>
              <a:t>l</a:t>
            </a:r>
            <a:r>
              <a:rPr lang="en-US" i="1" baseline="-25000" dirty="0" smtClean="0"/>
              <a:t>1</a:t>
            </a:r>
            <a:r>
              <a:rPr lang="en-US" i="1" dirty="0" smtClean="0"/>
              <a:t> = 1, 2, 3, 4, 5 </a:t>
            </a:r>
            <a:r>
              <a:rPr lang="en-US" i="1" dirty="0" smtClean="0">
                <a:latin typeface="Symbol" panose="05050102010706020507" pitchFamily="18" charset="2"/>
              </a:rPr>
              <a:t>m</a:t>
            </a:r>
            <a:r>
              <a:rPr lang="en-US" i="1" dirty="0" smtClean="0"/>
              <a:t>m ; l</a:t>
            </a:r>
            <a:r>
              <a:rPr lang="en-US" i="1" baseline="-25000" dirty="0" smtClean="0"/>
              <a:t>2</a:t>
            </a:r>
            <a:r>
              <a:rPr lang="en-US" i="1" dirty="0" smtClean="0"/>
              <a:t> = 9 </a:t>
            </a:r>
            <a:r>
              <a:rPr lang="en-US" i="1" dirty="0" smtClean="0">
                <a:latin typeface="Symbol" panose="05050102010706020507" pitchFamily="18" charset="2"/>
              </a:rPr>
              <a:t>m</a:t>
            </a:r>
            <a:r>
              <a:rPr lang="en-US" i="1" dirty="0" smtClean="0"/>
              <a:t>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i="1" dirty="0" err="1" smtClean="0"/>
              <a:t>d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 = 4. cm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i="1" dirty="0" smtClean="0"/>
              <a:t>As source </a:t>
            </a:r>
            <a:r>
              <a:rPr lang="en-US" i="1" dirty="0" smtClean="0">
                <a:sym typeface="Wingdings" panose="05000000000000000000" pitchFamily="2" charset="2"/>
              </a:rPr>
              <a:t></a:t>
            </a:r>
            <a:r>
              <a:rPr lang="en-US" i="1" dirty="0" smtClean="0"/>
              <a:t> CERN </a:t>
            </a:r>
            <a:r>
              <a:rPr lang="en-US" i="1" dirty="0" err="1" smtClean="0"/>
              <a:t>n_TOF</a:t>
            </a:r>
            <a:r>
              <a:rPr lang="en-US" i="1" dirty="0" smtClean="0"/>
              <a:t> neutron </a:t>
            </a:r>
            <a:r>
              <a:rPr lang="en-US" i="1" dirty="0"/>
              <a:t>flux</a:t>
            </a:r>
            <a:endParaRPr lang="en-US" i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i="1" dirty="0" err="1" smtClean="0"/>
              <a:t>N</a:t>
            </a:r>
            <a:r>
              <a:rPr lang="en-US" i="1" baseline="-25000" dirty="0" err="1" smtClean="0"/>
              <a:t>t</a:t>
            </a:r>
            <a:r>
              <a:rPr lang="en-US" i="1" dirty="0" smtClean="0"/>
              <a:t> are the Triton exiting by the C foil (x p pulse)</a:t>
            </a:r>
          </a:p>
          <a:p>
            <a:endParaRPr lang="en-US" dirty="0" smtClean="0"/>
          </a:p>
          <a:p>
            <a:endParaRPr lang="it-IT" dirty="0"/>
          </a:p>
        </p:txBody>
      </p:sp>
      <p:cxnSp>
        <p:nvCxnSpPr>
          <p:cNvPr id="19" name="Connettore 2 18"/>
          <p:cNvCxnSpPr/>
          <p:nvPr/>
        </p:nvCxnSpPr>
        <p:spPr>
          <a:xfrm flipV="1">
            <a:off x="3995936" y="3964994"/>
            <a:ext cx="504056" cy="4001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3995936" y="3964994"/>
            <a:ext cx="2327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i="1" dirty="0" smtClean="0"/>
              <a:t>r</a:t>
            </a:r>
            <a:endParaRPr lang="it-IT" sz="1100" i="1" dirty="0"/>
          </a:p>
        </p:txBody>
      </p:sp>
      <p:cxnSp>
        <p:nvCxnSpPr>
          <p:cNvPr id="22" name="Connettore 2 21"/>
          <p:cNvCxnSpPr/>
          <p:nvPr/>
        </p:nvCxnSpPr>
        <p:spPr>
          <a:xfrm flipV="1">
            <a:off x="539552" y="3645024"/>
            <a:ext cx="0" cy="450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348634" y="4118403"/>
            <a:ext cx="33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err="1" smtClean="0"/>
              <a:t>d</a:t>
            </a:r>
            <a:r>
              <a:rPr lang="it-IT" sz="1400" i="1" baseline="-25000" dirty="0" err="1" smtClean="0"/>
              <a:t>n</a:t>
            </a:r>
            <a:endParaRPr lang="it-IT" sz="1400" i="1" baseline="-25000" dirty="0"/>
          </a:p>
        </p:txBody>
      </p:sp>
      <p:cxnSp>
        <p:nvCxnSpPr>
          <p:cNvPr id="26" name="Connettore 2 25"/>
          <p:cNvCxnSpPr/>
          <p:nvPr/>
        </p:nvCxnSpPr>
        <p:spPr>
          <a:xfrm>
            <a:off x="539552" y="4605675"/>
            <a:ext cx="0" cy="4075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1694265" y="5046924"/>
            <a:ext cx="2648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i="1" dirty="0" smtClean="0"/>
              <a:t>l</a:t>
            </a:r>
            <a:r>
              <a:rPr lang="it-IT" sz="1100" i="1" baseline="-25000" dirty="0" smtClean="0"/>
              <a:t>1</a:t>
            </a:r>
            <a:endParaRPr lang="it-IT" sz="1100" i="1" baseline="-25000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2010441" y="5046924"/>
            <a:ext cx="2648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i="1" dirty="0" smtClean="0"/>
              <a:t>l</a:t>
            </a:r>
            <a:r>
              <a:rPr lang="it-IT" sz="1100" i="1" baseline="-25000" dirty="0" smtClean="0"/>
              <a:t>2</a:t>
            </a:r>
            <a:endParaRPr lang="it-IT" sz="1100" i="1" baseline="-25000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4546081" y="4674622"/>
            <a:ext cx="786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/>
              <a:t>N</a:t>
            </a:r>
            <a:r>
              <a:rPr lang="it-IT" sz="1600" i="1" baseline="-25000" dirty="0" smtClean="0"/>
              <a:t>t </a:t>
            </a:r>
            <a:r>
              <a:rPr lang="it-IT" sz="1600" i="1" dirty="0" smtClean="0"/>
              <a:t>/cm</a:t>
            </a:r>
            <a:r>
              <a:rPr lang="it-IT" sz="1600" i="1" baseline="30000" dirty="0" smtClean="0"/>
              <a:t>2</a:t>
            </a:r>
            <a:endParaRPr lang="it-IT" sz="1600" i="1" baseline="30000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7812360" y="6021288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/>
              <a:t>l</a:t>
            </a:r>
            <a:r>
              <a:rPr lang="it-IT" sz="1600" i="1" baseline="-25000" dirty="0" smtClean="0"/>
              <a:t>1</a:t>
            </a:r>
            <a:endParaRPr lang="it-IT" sz="1600" i="1" baseline="-25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95536" y="5589240"/>
            <a:ext cx="44030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Note</a:t>
            </a:r>
            <a:r>
              <a:rPr lang="en-US" sz="1400" dirty="0" smtClean="0"/>
              <a:t> : to get the effective neutron counting, </a:t>
            </a:r>
            <a:r>
              <a:rPr lang="en-US" sz="1400" dirty="0" err="1" smtClean="0"/>
              <a:t>N</a:t>
            </a:r>
            <a:r>
              <a:rPr lang="en-US" sz="1400" baseline="-25000" dirty="0" err="1" smtClean="0"/>
              <a:t>t</a:t>
            </a:r>
            <a:r>
              <a:rPr lang="en-US" sz="1400" dirty="0" smtClean="0"/>
              <a:t> should  be</a:t>
            </a:r>
          </a:p>
          <a:p>
            <a:r>
              <a:rPr lang="en-US" sz="1400" dirty="0" smtClean="0"/>
              <a:t> multiplied for the intrinsic </a:t>
            </a:r>
            <a:r>
              <a:rPr lang="en-US" sz="1400" dirty="0"/>
              <a:t>1 </a:t>
            </a:r>
            <a:r>
              <a:rPr lang="en-US" sz="1400" dirty="0" err="1"/>
              <a:t>keV</a:t>
            </a:r>
            <a:r>
              <a:rPr lang="en-US" sz="1400" dirty="0"/>
              <a:t> electrons </a:t>
            </a:r>
            <a:r>
              <a:rPr lang="en-US" sz="1400" dirty="0" smtClean="0"/>
              <a:t>MCP detection</a:t>
            </a:r>
          </a:p>
          <a:p>
            <a:r>
              <a:rPr lang="en-US" sz="1400" dirty="0" smtClean="0"/>
              <a:t> efficiency shown before.</a:t>
            </a:r>
            <a:endParaRPr lang="en-US" sz="1400" baseline="30000" dirty="0"/>
          </a:p>
        </p:txBody>
      </p:sp>
      <p:sp>
        <p:nvSpPr>
          <p:cNvPr id="25" name="Segnaposto numero diapositiva 24"/>
          <p:cNvSpPr>
            <a:spLocks noGrp="1"/>
          </p:cNvSpPr>
          <p:nvPr>
            <p:ph type="sldNum" sz="quarter" idx="12"/>
          </p:nvPr>
        </p:nvSpPr>
        <p:spPr>
          <a:xfrm>
            <a:off x="6588224" y="6309320"/>
            <a:ext cx="2133600" cy="365125"/>
          </a:xfrm>
        </p:spPr>
        <p:txBody>
          <a:bodyPr/>
          <a:lstStyle/>
          <a:p>
            <a:fld id="{5A097A2D-6D00-47BD-92DD-BC84A303745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CAARI 2014, San Antonio, Texas (USA)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894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01533"/>
            <a:ext cx="4018046" cy="3312368"/>
          </a:xfrm>
          <a:prstGeom prst="rect">
            <a:avLst/>
          </a:prstGeom>
        </p:spPr>
      </p:pic>
      <p:sp>
        <p:nvSpPr>
          <p:cNvPr id="20" name="Rettangolo arrotondato 19"/>
          <p:cNvSpPr/>
          <p:nvPr/>
        </p:nvSpPr>
        <p:spPr>
          <a:xfrm>
            <a:off x="107504" y="6021288"/>
            <a:ext cx="8784976" cy="3600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tangolo arrotondato 4"/>
          <p:cNvSpPr/>
          <p:nvPr/>
        </p:nvSpPr>
        <p:spPr>
          <a:xfrm>
            <a:off x="323528" y="1772816"/>
            <a:ext cx="3240360" cy="3600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arrotondato 3"/>
          <p:cNvSpPr/>
          <p:nvPr/>
        </p:nvSpPr>
        <p:spPr>
          <a:xfrm>
            <a:off x="1763688" y="548680"/>
            <a:ext cx="5688632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Neutron position uncertainty evaluation </a:t>
            </a:r>
            <a:endParaRPr lang="en-US" sz="24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23528" y="1772816"/>
            <a:ext cx="8575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reaction </a:t>
            </a:r>
            <a:r>
              <a:rPr lang="en-US" b="1" i="1" baseline="30000" dirty="0" smtClean="0"/>
              <a:t>6</a:t>
            </a:r>
            <a:r>
              <a:rPr lang="en-US" b="1" i="1" dirty="0" smtClean="0"/>
              <a:t>Li(</a:t>
            </a:r>
            <a:r>
              <a:rPr lang="en-US" b="1" i="1" dirty="0" err="1" smtClean="0"/>
              <a:t>n,t</a:t>
            </a:r>
            <a:r>
              <a:rPr lang="en-US" b="1" i="1" dirty="0" smtClean="0"/>
              <a:t>)</a:t>
            </a:r>
            <a:r>
              <a:rPr lang="en-US" b="1" i="1" dirty="0" smtClean="0">
                <a:latin typeface="Symbol" panose="05050102010706020507" pitchFamily="18" charset="2"/>
              </a:rPr>
              <a:t>a</a:t>
            </a:r>
            <a:r>
              <a:rPr lang="en-US" dirty="0" smtClean="0"/>
              <a:t>  is isotropic  </a:t>
            </a:r>
            <a:r>
              <a:rPr lang="en-US" dirty="0" smtClean="0">
                <a:sym typeface="Wingdings" panose="05000000000000000000" pitchFamily="2" charset="2"/>
              </a:rPr>
              <a:t> triton coming out from C foil are uniformly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    			             spread out through a cone angle </a:t>
            </a:r>
            <a:r>
              <a:rPr lang="en-US" i="1" dirty="0" smtClean="0">
                <a:latin typeface="Symbol" panose="05050102010706020507" pitchFamily="18" charset="2"/>
                <a:sym typeface="Wingdings" panose="05000000000000000000" pitchFamily="2" charset="2"/>
              </a:rPr>
              <a:t>f</a:t>
            </a:r>
            <a:r>
              <a:rPr lang="en-US" dirty="0" smtClean="0">
                <a:sym typeface="Wingdings" panose="05000000000000000000" pitchFamily="2" charset="2"/>
              </a:rPr>
              <a:t> up to </a:t>
            </a:r>
            <a:r>
              <a:rPr lang="en-US" i="1" dirty="0" smtClean="0">
                <a:sym typeface="Wingdings" panose="05000000000000000000" pitchFamily="2" charset="2"/>
              </a:rPr>
              <a:t>90° (see fig.)</a:t>
            </a:r>
            <a:endParaRPr lang="en-US" i="1" dirty="0"/>
          </a:p>
        </p:txBody>
      </p:sp>
      <p:cxnSp>
        <p:nvCxnSpPr>
          <p:cNvPr id="8" name="Connettore 2 7"/>
          <p:cNvCxnSpPr/>
          <p:nvPr/>
        </p:nvCxnSpPr>
        <p:spPr>
          <a:xfrm flipV="1">
            <a:off x="2915816" y="3994878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2915816" y="4293096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flipH="1">
            <a:off x="2258069" y="5517232"/>
            <a:ext cx="19847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2627784" y="5503997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2411760" y="5373216"/>
            <a:ext cx="226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/>
              <a:t>l</a:t>
            </a:r>
            <a:endParaRPr lang="it-IT" sz="1400" i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419872" y="2852936"/>
            <a:ext cx="4986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Symbol" panose="05050102010706020507" pitchFamily="18" charset="2"/>
              </a:rPr>
              <a:t>  </a:t>
            </a:r>
            <a:r>
              <a:rPr lang="en-US" sz="1400" b="1" i="1" dirty="0" smtClean="0">
                <a:latin typeface="+mj-lt"/>
              </a:rPr>
              <a:t>neutron </a:t>
            </a:r>
            <a:r>
              <a:rPr lang="en-US" sz="1400" b="1" i="1" dirty="0">
                <a:latin typeface="+mj-lt"/>
              </a:rPr>
              <a:t>p</a:t>
            </a:r>
            <a:r>
              <a:rPr lang="en-US" sz="1400" b="1" i="1" dirty="0" smtClean="0">
                <a:latin typeface="+mj-lt"/>
              </a:rPr>
              <a:t>osition uncertainty </a:t>
            </a:r>
            <a:r>
              <a:rPr lang="en-US" b="1" i="1" dirty="0" smtClean="0">
                <a:latin typeface="Symbol" panose="05050102010706020507" pitchFamily="18" charset="2"/>
              </a:rPr>
              <a:t>= </a:t>
            </a:r>
            <a:r>
              <a:rPr lang="en-US" b="1" i="1" dirty="0" err="1" smtClean="0">
                <a:latin typeface="Symbol" panose="05050102010706020507" pitchFamily="18" charset="2"/>
              </a:rPr>
              <a:t>D</a:t>
            </a:r>
            <a:r>
              <a:rPr lang="en-US" b="1" i="1" dirty="0" err="1" smtClean="0"/>
              <a:t>x</a:t>
            </a:r>
            <a:r>
              <a:rPr lang="en-US" b="1" i="1" dirty="0" smtClean="0"/>
              <a:t> = l </a:t>
            </a:r>
            <a:r>
              <a:rPr lang="en-US" b="1" i="1" dirty="0" err="1" smtClean="0"/>
              <a:t>tg</a:t>
            </a:r>
            <a:r>
              <a:rPr lang="en-US" b="1" i="1" dirty="0" err="1" smtClean="0">
                <a:latin typeface="Symbol" panose="05050102010706020507" pitchFamily="18" charset="2"/>
              </a:rPr>
              <a:t>f</a:t>
            </a:r>
            <a:r>
              <a:rPr lang="en-US" b="1" i="1" dirty="0" smtClean="0">
                <a:latin typeface="Symbol" panose="05050102010706020507" pitchFamily="18" charset="2"/>
              </a:rPr>
              <a:t> 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smtClean="0">
                <a:latin typeface="+mj-lt"/>
                <a:sym typeface="Wingdings" panose="05000000000000000000" pitchFamily="2" charset="2"/>
              </a:rPr>
              <a:t> </a:t>
            </a:r>
            <a:r>
              <a:rPr lang="en-US" sz="1400" i="1" dirty="0" smtClean="0">
                <a:latin typeface="+mj-lt"/>
                <a:sym typeface="Wingdings" panose="05000000000000000000" pitchFamily="2" charset="2"/>
              </a:rPr>
              <a:t>few tens of </a:t>
            </a:r>
            <a:r>
              <a:rPr lang="en-US" sz="1400" b="1" i="1" dirty="0" smtClean="0"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sz="1400" b="1" i="1" dirty="0" smtClean="0">
                <a:latin typeface="+mj-lt"/>
                <a:sym typeface="Wingdings" panose="05000000000000000000" pitchFamily="2" charset="2"/>
              </a:rPr>
              <a:t>m</a:t>
            </a:r>
            <a:endParaRPr lang="en-US" sz="1400" b="1" i="1" dirty="0">
              <a:latin typeface="+mj-lt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434" y="3212976"/>
            <a:ext cx="5807566" cy="2453208"/>
          </a:xfrm>
          <a:prstGeom prst="rect">
            <a:avLst/>
          </a:prstGeom>
        </p:spPr>
      </p:pic>
      <p:sp>
        <p:nvSpPr>
          <p:cNvPr id="7" name="Freccia in giù 6"/>
          <p:cNvSpPr/>
          <p:nvPr/>
        </p:nvSpPr>
        <p:spPr>
          <a:xfrm>
            <a:off x="5796136" y="2492896"/>
            <a:ext cx="45719" cy="3053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egnaposto numero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7A2D-6D00-47BD-92DD-BC84A303745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CAARI 2014, San Antonio, Texas (USA)</a:t>
            </a:r>
            <a:endParaRPr lang="en-US"/>
          </a:p>
        </p:txBody>
      </p:sp>
      <p:sp>
        <p:nvSpPr>
          <p:cNvPr id="19" name="CasellaDiTesto 18"/>
          <p:cNvSpPr txBox="1"/>
          <p:nvPr/>
        </p:nvSpPr>
        <p:spPr>
          <a:xfrm>
            <a:off x="107504" y="5661248"/>
            <a:ext cx="875489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Note</a:t>
            </a:r>
            <a:r>
              <a:rPr lang="en-US" sz="1200" dirty="0" smtClean="0"/>
              <a:t>:  the most part of </a:t>
            </a:r>
            <a:r>
              <a:rPr lang="en-US" sz="1200" b="1" i="1" dirty="0" smtClean="0"/>
              <a:t>t</a:t>
            </a:r>
            <a:r>
              <a:rPr lang="en-US" sz="1200" dirty="0" smtClean="0"/>
              <a:t>  should be emitted with  angle </a:t>
            </a:r>
            <a:r>
              <a:rPr lang="en-US" sz="1200" i="1" dirty="0" smtClean="0">
                <a:latin typeface="Symbol" pitchFamily="18" charset="2"/>
              </a:rPr>
              <a:t>f</a:t>
            </a:r>
            <a:r>
              <a:rPr lang="en-US" sz="1200" i="1" dirty="0" smtClean="0"/>
              <a:t> &lt; ~85°  (</a:t>
            </a:r>
            <a:r>
              <a:rPr lang="en-US" sz="1200" dirty="0" smtClean="0"/>
              <a:t>corresponding to a </a:t>
            </a:r>
            <a:r>
              <a:rPr lang="en-US" sz="1200" i="1" dirty="0" err="1" smtClean="0">
                <a:latin typeface="Symbol" pitchFamily="18" charset="2"/>
              </a:rPr>
              <a:t>D</a:t>
            </a:r>
            <a:r>
              <a:rPr lang="en-US" sz="1200" i="1" dirty="0" err="1" smtClean="0"/>
              <a:t>x</a:t>
            </a:r>
            <a:r>
              <a:rPr lang="en-US" sz="1200" i="1" dirty="0" smtClean="0"/>
              <a:t> &lt;</a:t>
            </a:r>
            <a:r>
              <a:rPr lang="en-US" sz="1200" dirty="0" smtClean="0"/>
              <a:t> ~</a:t>
            </a:r>
            <a:r>
              <a:rPr lang="en-US" sz="1200" i="1" dirty="0" smtClean="0"/>
              <a:t>100</a:t>
            </a:r>
            <a:r>
              <a:rPr lang="en-US" sz="1200" i="1" dirty="0" smtClean="0">
                <a:latin typeface="Symbol" pitchFamily="18" charset="2"/>
              </a:rPr>
              <a:t>m).</a:t>
            </a:r>
          </a:p>
          <a:p>
            <a:endParaRPr lang="en-US" sz="1200" i="1" dirty="0" smtClean="0">
              <a:latin typeface="Symbol" pitchFamily="18" charset="2"/>
            </a:endParaRPr>
          </a:p>
          <a:p>
            <a:r>
              <a:rPr lang="en-US" sz="1400" b="1" dirty="0" smtClean="0">
                <a:latin typeface="+mj-lt"/>
              </a:rPr>
              <a:t>Furthermore the beam profile image precision will depend also on the SEE trajectories </a:t>
            </a:r>
            <a:r>
              <a:rPr lang="en-US" sz="1400" b="1" dirty="0" smtClean="0">
                <a:latin typeface="+mj-lt"/>
                <a:sym typeface="Wingdings" pitchFamily="2" charset="2"/>
              </a:rPr>
              <a:t> Simulations with SIMION</a:t>
            </a:r>
            <a:r>
              <a:rPr lang="en-US" sz="1400" b="1" dirty="0" smtClean="0">
                <a:latin typeface="+mj-lt"/>
              </a:rPr>
              <a:t> </a:t>
            </a:r>
            <a:endParaRPr lang="en-US" sz="1400" b="1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783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EMSIM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2132856"/>
            <a:ext cx="4726187" cy="4248472"/>
          </a:xfrm>
          <a:prstGeom prst="rect">
            <a:avLst/>
          </a:prstGeom>
        </p:spPr>
      </p:pic>
      <p:sp>
        <p:nvSpPr>
          <p:cNvPr id="27" name="Rettangolo arrotondato 26"/>
          <p:cNvSpPr/>
          <p:nvPr/>
        </p:nvSpPr>
        <p:spPr>
          <a:xfrm>
            <a:off x="6516216" y="5229200"/>
            <a:ext cx="2520280" cy="83099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 descr="Sim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673805"/>
            <a:ext cx="3565883" cy="4032448"/>
          </a:xfrm>
          <a:prstGeom prst="rect">
            <a:avLst/>
          </a:prstGeom>
        </p:spPr>
      </p:pic>
      <p:sp>
        <p:nvSpPr>
          <p:cNvPr id="21" name="Rettangolo arrotondato 20"/>
          <p:cNvSpPr/>
          <p:nvPr/>
        </p:nvSpPr>
        <p:spPr>
          <a:xfrm>
            <a:off x="103730" y="5095001"/>
            <a:ext cx="3563888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tangolo arrotondato 4"/>
          <p:cNvSpPr/>
          <p:nvPr/>
        </p:nvSpPr>
        <p:spPr>
          <a:xfrm>
            <a:off x="611560" y="188640"/>
            <a:ext cx="7920880" cy="504056"/>
          </a:xfrm>
          <a:prstGeom prst="round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9397"/>
            <a:ext cx="8229600" cy="864096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SE trajectory simulations in the Electrostatic mirror</a:t>
            </a:r>
            <a:endParaRPr lang="en-US" sz="2000" b="1" dirty="0"/>
          </a:p>
        </p:txBody>
      </p:sp>
      <p:sp>
        <p:nvSpPr>
          <p:cNvPr id="22" name="Rettangolo arrotondato 21"/>
          <p:cNvSpPr/>
          <p:nvPr/>
        </p:nvSpPr>
        <p:spPr>
          <a:xfrm>
            <a:off x="4355976" y="1196752"/>
            <a:ext cx="3096344" cy="4320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sellaDiTesto 18"/>
          <p:cNvSpPr txBox="1"/>
          <p:nvPr/>
        </p:nvSpPr>
        <p:spPr>
          <a:xfrm>
            <a:off x="4345846" y="820047"/>
            <a:ext cx="43407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Symbol"/>
              <a:buChar char=" "/>
            </a:pPr>
            <a:r>
              <a:rPr lang="en-US" sz="1200" dirty="0"/>
              <a:t>Trajectory simulations </a:t>
            </a:r>
            <a:r>
              <a:rPr lang="en-US" sz="1200" dirty="0" smtClean="0"/>
              <a:t>for </a:t>
            </a:r>
            <a:r>
              <a:rPr lang="en-US" sz="1200" i="1" dirty="0" smtClean="0">
                <a:latin typeface="Symbol" pitchFamily="18" charset="2"/>
                <a:sym typeface="Wingdings" pitchFamily="2" charset="2"/>
              </a:rPr>
              <a:t>f</a:t>
            </a:r>
            <a:r>
              <a:rPr lang="en-US" sz="1200" i="1" dirty="0" smtClean="0">
                <a:sym typeface="Wingdings" pitchFamily="2" charset="2"/>
              </a:rPr>
              <a:t> </a:t>
            </a:r>
            <a:r>
              <a:rPr lang="en-US" sz="1200" i="1" dirty="0">
                <a:sym typeface="Wingdings" pitchFamily="2" charset="2"/>
              </a:rPr>
              <a:t>≠ </a:t>
            </a:r>
            <a:r>
              <a:rPr lang="en-US" sz="1200" i="1" dirty="0" smtClean="0">
                <a:sym typeface="Wingdings" pitchFamily="2" charset="2"/>
              </a:rPr>
              <a:t>0 </a:t>
            </a:r>
            <a:r>
              <a:rPr lang="en-US" sz="1200" dirty="0"/>
              <a:t>(</a:t>
            </a:r>
            <a:r>
              <a:rPr lang="en-US" sz="1200" i="1" dirty="0"/>
              <a:t>blue-lines</a:t>
            </a:r>
            <a:r>
              <a:rPr lang="en-US" sz="1200" dirty="0"/>
              <a:t>);</a:t>
            </a:r>
            <a:r>
              <a:rPr lang="en-US" sz="1200" i="1" dirty="0" smtClean="0">
                <a:sym typeface="Wingdings" pitchFamily="2" charset="2"/>
              </a:rPr>
              <a:t> </a:t>
            </a:r>
            <a:r>
              <a:rPr lang="en-US" sz="1200" i="1" dirty="0" err="1" smtClean="0"/>
              <a:t>E</a:t>
            </a:r>
            <a:r>
              <a:rPr lang="en-US" sz="1200" i="1" baseline="-25000" dirty="0" err="1" smtClean="0"/>
              <a:t>kn</a:t>
            </a:r>
            <a:r>
              <a:rPr lang="en-US" sz="1200" i="1" dirty="0" smtClean="0"/>
              <a:t> </a:t>
            </a:r>
            <a:r>
              <a:rPr lang="en-US" sz="1200" i="1" dirty="0"/>
              <a:t>= 4 eV </a:t>
            </a:r>
            <a:r>
              <a:rPr lang="en-US" sz="1200" i="1" dirty="0" smtClean="0"/>
              <a:t> for all SE</a:t>
            </a:r>
            <a:endParaRPr lang="en-US" sz="1200" i="1" dirty="0">
              <a:sym typeface="Wingdings" pitchFamily="2" charset="2"/>
            </a:endParaRPr>
          </a:p>
          <a:p>
            <a:pPr>
              <a:buFont typeface="Symbol"/>
              <a:buChar char=" "/>
            </a:pPr>
            <a:endParaRPr lang="en-US" sz="1200" i="1" dirty="0" smtClean="0">
              <a:sym typeface="Wingdings" pitchFamily="2" charset="2"/>
            </a:endParaRPr>
          </a:p>
          <a:p>
            <a:pPr>
              <a:buFont typeface="Symbol"/>
              <a:buChar char=" "/>
            </a:pPr>
            <a:r>
              <a:rPr lang="en-US" sz="1200" i="1" dirty="0">
                <a:sym typeface="Wingdings" pitchFamily="2" charset="2"/>
              </a:rPr>
              <a:t>x</a:t>
            </a:r>
            <a:r>
              <a:rPr lang="en-US" sz="1200" i="1" baseline="-25000" dirty="0" smtClean="0">
                <a:sym typeface="Wingdings" pitchFamily="2" charset="2"/>
              </a:rPr>
              <a:t>i</a:t>
            </a:r>
            <a:r>
              <a:rPr lang="en-US" sz="1200" i="1" dirty="0" smtClean="0">
                <a:sym typeface="Wingdings" pitchFamily="2" charset="2"/>
              </a:rPr>
              <a:t>’ </a:t>
            </a:r>
            <a:r>
              <a:rPr lang="en-US" sz="1200" dirty="0">
                <a:sym typeface="Wingdings" pitchFamily="2" charset="2"/>
              </a:rPr>
              <a:t>final </a:t>
            </a:r>
            <a:r>
              <a:rPr lang="en-US" sz="1200" dirty="0" smtClean="0">
                <a:sym typeface="Wingdings" pitchFamily="2" charset="2"/>
              </a:rPr>
              <a:t>positions of </a:t>
            </a:r>
            <a:r>
              <a:rPr lang="en-US" sz="1200" i="1" dirty="0" err="1">
                <a:sym typeface="Wingdings" pitchFamily="2" charset="2"/>
              </a:rPr>
              <a:t>n_th</a:t>
            </a:r>
            <a:r>
              <a:rPr lang="en-US" sz="1200" i="1" dirty="0">
                <a:sym typeface="Wingdings" pitchFamily="2" charset="2"/>
              </a:rPr>
              <a:t> </a:t>
            </a:r>
            <a:r>
              <a:rPr lang="en-US" sz="1200" i="1" dirty="0" smtClean="0">
                <a:sym typeface="Wingdings" pitchFamily="2" charset="2"/>
              </a:rPr>
              <a:t> </a:t>
            </a:r>
            <a:r>
              <a:rPr lang="en-US" sz="1200" dirty="0" smtClean="0">
                <a:sym typeface="Wingdings" pitchFamily="2" charset="2"/>
              </a:rPr>
              <a:t>SE for</a:t>
            </a:r>
            <a:r>
              <a:rPr lang="en-US" sz="1200" i="1" dirty="0" smtClean="0">
                <a:sym typeface="Wingdings" pitchFamily="2" charset="2"/>
              </a:rPr>
              <a:t> </a:t>
            </a:r>
          </a:p>
          <a:p>
            <a:pPr>
              <a:buFont typeface="Symbol"/>
              <a:buChar char=" "/>
            </a:pPr>
            <a:r>
              <a:rPr lang="en-US" sz="1200" i="1" dirty="0" err="1" smtClean="0">
                <a:latin typeface="Symbol" pitchFamily="18" charset="2"/>
                <a:sym typeface="Wingdings" pitchFamily="2" charset="2"/>
              </a:rPr>
              <a:t>d</a:t>
            </a:r>
            <a:r>
              <a:rPr lang="en-US" sz="1200" i="1" dirty="0" err="1" smtClean="0">
                <a:sym typeface="Wingdings" pitchFamily="2" charset="2"/>
              </a:rPr>
              <a:t>x</a:t>
            </a:r>
            <a:r>
              <a:rPr lang="en-US" sz="1200" i="1" baseline="-25000" dirty="0" err="1" smtClean="0">
                <a:sym typeface="Wingdings" pitchFamily="2" charset="2"/>
              </a:rPr>
              <a:t>i</a:t>
            </a:r>
            <a:r>
              <a:rPr lang="en-US" sz="1200" i="1" dirty="0" smtClean="0">
                <a:sym typeface="Wingdings" pitchFamily="2" charset="2"/>
              </a:rPr>
              <a:t>  x</a:t>
            </a:r>
            <a:r>
              <a:rPr lang="en-US" sz="1200" i="1" baseline="-25000" dirty="0" smtClean="0">
                <a:sym typeface="Wingdings" pitchFamily="2" charset="2"/>
              </a:rPr>
              <a:t>i</a:t>
            </a:r>
            <a:r>
              <a:rPr lang="en-US" sz="1200" i="1" dirty="0" smtClean="0">
                <a:sym typeface="Wingdings" pitchFamily="2" charset="2"/>
              </a:rPr>
              <a:t>’ – x</a:t>
            </a:r>
            <a:r>
              <a:rPr lang="en-US" sz="1200" i="1" baseline="-25000" dirty="0" smtClean="0">
                <a:sym typeface="Wingdings" pitchFamily="2" charset="2"/>
              </a:rPr>
              <a:t>i   </a:t>
            </a:r>
            <a:r>
              <a:rPr lang="en-US" sz="1200" i="1" dirty="0" smtClean="0">
                <a:sym typeface="Wingdings" pitchFamily="2" charset="2"/>
              </a:rPr>
              <a:t>(deformation)</a:t>
            </a:r>
            <a:endParaRPr lang="en-US" sz="1200" i="1" dirty="0">
              <a:sym typeface="Wingdings" pitchFamily="2" charset="2"/>
            </a:endParaRPr>
          </a:p>
          <a:p>
            <a:pPr>
              <a:buFont typeface="Symbol"/>
              <a:buChar char=" "/>
            </a:pPr>
            <a:endParaRPr lang="en-US" sz="1200" i="1" baseline="-25000" dirty="0" smtClean="0"/>
          </a:p>
          <a:p>
            <a:r>
              <a:rPr lang="en-US" sz="1200" dirty="0" smtClean="0">
                <a:sym typeface="Wingdings" panose="05000000000000000000" pitchFamily="2" charset="2"/>
              </a:rPr>
              <a:t> </a:t>
            </a:r>
            <a:r>
              <a:rPr lang="en-US" sz="1200" dirty="0" smtClean="0"/>
              <a:t>SE trajectories with </a:t>
            </a:r>
            <a:r>
              <a:rPr lang="en-US" sz="1200" i="1" dirty="0" smtClean="0">
                <a:latin typeface="Symbol" pitchFamily="18" charset="2"/>
              </a:rPr>
              <a:t>f</a:t>
            </a:r>
            <a:r>
              <a:rPr lang="en-US" sz="1200" i="1" baseline="-25000" dirty="0"/>
              <a:t> </a:t>
            </a:r>
            <a:r>
              <a:rPr lang="en-US" sz="1200" i="1" dirty="0" smtClean="0"/>
              <a:t>=0</a:t>
            </a:r>
            <a:r>
              <a:rPr lang="en-US" sz="1200" dirty="0" smtClean="0"/>
              <a:t> (</a:t>
            </a:r>
            <a:r>
              <a:rPr lang="en-US" sz="1200" i="1" dirty="0" smtClean="0"/>
              <a:t>green lines</a:t>
            </a:r>
            <a:r>
              <a:rPr lang="en-US" sz="1200" dirty="0" smtClean="0"/>
              <a:t>) are shown for comparison</a:t>
            </a:r>
          </a:p>
          <a:p>
            <a:r>
              <a:rPr lang="en-US" sz="1200" dirty="0" smtClean="0"/>
              <a:t> </a:t>
            </a:r>
            <a:endParaRPr lang="en-US" sz="1200" i="1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CAARI 2014, San Antonio, Texas (USA)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7A2D-6D00-47BD-92DD-BC84A303745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CasellaDiTesto 7"/>
          <p:cNvSpPr txBox="1"/>
          <p:nvPr/>
        </p:nvSpPr>
        <p:spPr>
          <a:xfrm>
            <a:off x="126798" y="818128"/>
            <a:ext cx="42291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Trajectory simulations of 8 equidistant SE :</a:t>
            </a:r>
          </a:p>
          <a:p>
            <a:r>
              <a:rPr lang="en-US" sz="1200" dirty="0" smtClean="0"/>
              <a:t> </a:t>
            </a:r>
            <a:r>
              <a:rPr lang="en-US" sz="1200" i="1" dirty="0" err="1" smtClean="0"/>
              <a:t>y</a:t>
            </a:r>
            <a:r>
              <a:rPr lang="en-US" sz="1200" i="1" baseline="-25000" dirty="0" err="1" smtClean="0"/>
              <a:t>n</a:t>
            </a:r>
            <a:r>
              <a:rPr lang="en-US" sz="1200" i="1" baseline="-25000" dirty="0" smtClean="0"/>
              <a:t> </a:t>
            </a:r>
            <a:r>
              <a:rPr lang="en-US" sz="1200" dirty="0" smtClean="0">
                <a:sym typeface="Wingdings" panose="05000000000000000000" pitchFamily="2" charset="2"/>
              </a:rPr>
              <a:t> </a:t>
            </a:r>
            <a:r>
              <a:rPr lang="en-US" sz="1200" dirty="0"/>
              <a:t>initial positions </a:t>
            </a:r>
            <a:r>
              <a:rPr lang="en-US" sz="1200" dirty="0" smtClean="0"/>
              <a:t> </a:t>
            </a:r>
            <a:r>
              <a:rPr lang="en-US" sz="1200" i="1" dirty="0" smtClean="0"/>
              <a:t>of the </a:t>
            </a:r>
            <a:r>
              <a:rPr lang="en-US" sz="1200" i="1" dirty="0" err="1" smtClean="0"/>
              <a:t>n_th</a:t>
            </a:r>
            <a:r>
              <a:rPr lang="en-US" sz="1200" i="1" dirty="0" smtClean="0"/>
              <a:t> SE</a:t>
            </a:r>
          </a:p>
          <a:p>
            <a:r>
              <a:rPr lang="en-US" sz="1200" dirty="0" smtClean="0"/>
              <a:t> </a:t>
            </a:r>
            <a:r>
              <a:rPr lang="en-US" sz="1200" i="1" dirty="0" err="1" smtClean="0"/>
              <a:t>E</a:t>
            </a:r>
            <a:r>
              <a:rPr lang="en-US" sz="1200" i="1" baseline="-25000" dirty="0" err="1" smtClean="0"/>
              <a:t>kn</a:t>
            </a:r>
            <a:r>
              <a:rPr lang="en-US" sz="1200" i="1" baseline="-25000" dirty="0" smtClean="0"/>
              <a:t> </a:t>
            </a:r>
            <a:r>
              <a:rPr lang="en-US" sz="1200" i="1" dirty="0" smtClean="0">
                <a:sym typeface="Wingdings" panose="05000000000000000000" pitchFamily="2" charset="2"/>
              </a:rPr>
              <a:t> </a:t>
            </a:r>
            <a:r>
              <a:rPr lang="en-US" sz="1200" i="1" dirty="0" smtClean="0"/>
              <a:t>  initial kinetic energy  (increasing from 1 to 8 eV)</a:t>
            </a:r>
            <a:endParaRPr lang="en-US" sz="1200" i="1" dirty="0"/>
          </a:p>
          <a:p>
            <a:pPr marL="171450" indent="-171450">
              <a:buFont typeface="Symbol"/>
              <a:buChar char="f"/>
            </a:pPr>
            <a:r>
              <a:rPr lang="en-US" sz="1200" i="1" dirty="0" smtClean="0">
                <a:latin typeface="+mj-lt"/>
                <a:sym typeface="Wingdings" panose="05000000000000000000" pitchFamily="2" charset="2"/>
              </a:rPr>
              <a:t> emission Cone angle </a:t>
            </a:r>
            <a:r>
              <a:rPr lang="en-US" sz="1200" i="1" dirty="0" smtClean="0"/>
              <a:t> =0   for all  SE)</a:t>
            </a:r>
          </a:p>
          <a:p>
            <a:r>
              <a:rPr lang="en-US" sz="1200" i="1" dirty="0" err="1" smtClean="0"/>
              <a:t>x</a:t>
            </a:r>
            <a:r>
              <a:rPr lang="en-US" sz="1200" i="1" baseline="-25000" dirty="0" err="1" smtClean="0"/>
              <a:t>n</a:t>
            </a:r>
            <a:r>
              <a:rPr lang="en-US" sz="1200" i="1" dirty="0" smtClean="0"/>
              <a:t> </a:t>
            </a:r>
            <a:r>
              <a:rPr lang="en-US" sz="1200" i="1" dirty="0" smtClean="0">
                <a:sym typeface="Wingdings" panose="05000000000000000000" pitchFamily="2" charset="2"/>
              </a:rPr>
              <a:t> final positions of </a:t>
            </a:r>
            <a:r>
              <a:rPr lang="en-US" sz="1200" i="1" dirty="0" err="1" smtClean="0">
                <a:sym typeface="Wingdings" panose="05000000000000000000" pitchFamily="2" charset="2"/>
              </a:rPr>
              <a:t>th</a:t>
            </a:r>
            <a:r>
              <a:rPr lang="en-US" sz="1200" i="1" dirty="0" smtClean="0">
                <a:sym typeface="Wingdings" panose="05000000000000000000" pitchFamily="2" charset="2"/>
              </a:rPr>
              <a:t> </a:t>
            </a:r>
            <a:r>
              <a:rPr lang="en-US" sz="1200" i="1" dirty="0" err="1" smtClean="0">
                <a:sym typeface="Wingdings" panose="05000000000000000000" pitchFamily="2" charset="2"/>
              </a:rPr>
              <a:t>n_th</a:t>
            </a:r>
            <a:r>
              <a:rPr lang="en-US" sz="1200" i="1" dirty="0" smtClean="0">
                <a:sym typeface="Wingdings" panose="05000000000000000000" pitchFamily="2" charset="2"/>
              </a:rPr>
              <a:t> SE (</a:t>
            </a:r>
            <a:r>
              <a:rPr lang="en-US" sz="1200" i="1" dirty="0" err="1" smtClean="0">
                <a:sym typeface="Wingdings" panose="05000000000000000000" pitchFamily="2" charset="2"/>
              </a:rPr>
              <a:t>x</a:t>
            </a:r>
            <a:r>
              <a:rPr lang="en-US" sz="1200" i="1" baseline="-25000" dirty="0" err="1" smtClean="0">
                <a:sym typeface="Wingdings" panose="05000000000000000000" pitchFamily="2" charset="2"/>
              </a:rPr>
              <a:t>n</a:t>
            </a:r>
            <a:r>
              <a:rPr lang="en-US" sz="1200" i="1" dirty="0" smtClean="0">
                <a:sym typeface="Wingdings" panose="05000000000000000000" pitchFamily="2" charset="2"/>
              </a:rPr>
              <a:t> remain equidistant)</a:t>
            </a:r>
            <a:endParaRPr lang="en-US" sz="1200" i="1" dirty="0"/>
          </a:p>
        </p:txBody>
      </p:sp>
      <p:cxnSp>
        <p:nvCxnSpPr>
          <p:cNvPr id="12" name="Connettore 2 11"/>
          <p:cNvCxnSpPr/>
          <p:nvPr/>
        </p:nvCxnSpPr>
        <p:spPr>
          <a:xfrm flipV="1">
            <a:off x="179512" y="1714252"/>
            <a:ext cx="0" cy="3096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8604" y="2210380"/>
            <a:ext cx="253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y</a:t>
            </a:r>
            <a:endParaRPr lang="en-US" sz="1200" i="1" dirty="0"/>
          </a:p>
        </p:txBody>
      </p:sp>
      <p:cxnSp>
        <p:nvCxnSpPr>
          <p:cNvPr id="15" name="Connettore 2 14"/>
          <p:cNvCxnSpPr/>
          <p:nvPr/>
        </p:nvCxnSpPr>
        <p:spPr>
          <a:xfrm flipV="1">
            <a:off x="181850" y="4777852"/>
            <a:ext cx="352839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3203848" y="4412674"/>
            <a:ext cx="251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x</a:t>
            </a:r>
            <a:endParaRPr lang="en-US" sz="1200" i="1" dirty="0"/>
          </a:p>
        </p:txBody>
      </p:sp>
      <p:sp>
        <p:nvSpPr>
          <p:cNvPr id="20" name="Freccia in giù 19"/>
          <p:cNvSpPr/>
          <p:nvPr/>
        </p:nvSpPr>
        <p:spPr>
          <a:xfrm>
            <a:off x="6300192" y="2132856"/>
            <a:ext cx="7200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asellaDiTesto 22"/>
          <p:cNvSpPr txBox="1"/>
          <p:nvPr/>
        </p:nvSpPr>
        <p:spPr>
          <a:xfrm>
            <a:off x="6516216" y="5229200"/>
            <a:ext cx="23723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Note:</a:t>
            </a:r>
            <a:r>
              <a:rPr lang="en-US" sz="1200" dirty="0" smtClean="0"/>
              <a:t> for </a:t>
            </a:r>
            <a:r>
              <a:rPr lang="en-US" sz="1200" i="1" dirty="0" err="1" smtClean="0">
                <a:latin typeface="Symbol" pitchFamily="18" charset="2"/>
              </a:rPr>
              <a:t>f</a:t>
            </a:r>
            <a:r>
              <a:rPr lang="en-US" sz="1200" i="1" baseline="-25000" dirty="0" err="1" smtClean="0">
                <a:latin typeface="+mj-lt"/>
              </a:rPr>
              <a:t>n</a:t>
            </a:r>
            <a:r>
              <a:rPr lang="en-US" sz="1200" i="1" dirty="0"/>
              <a:t> </a:t>
            </a:r>
            <a:r>
              <a:rPr lang="en-US" sz="1200" i="1" dirty="0" smtClean="0"/>
              <a:t>= 20° </a:t>
            </a:r>
            <a:r>
              <a:rPr lang="en-US" sz="1200" i="1" dirty="0" smtClean="0">
                <a:sym typeface="Wingdings" panose="05000000000000000000" pitchFamily="2" charset="2"/>
              </a:rPr>
              <a:t></a:t>
            </a:r>
            <a:r>
              <a:rPr lang="en-US" sz="1200" i="1" dirty="0" smtClean="0"/>
              <a:t>  </a:t>
            </a:r>
            <a:r>
              <a:rPr lang="en-US" sz="1200" i="1" dirty="0" err="1" smtClean="0">
                <a:latin typeface="Symbol" pitchFamily="18" charset="2"/>
              </a:rPr>
              <a:t>d</a:t>
            </a:r>
            <a:r>
              <a:rPr lang="en-US" sz="1200" i="1" dirty="0" err="1" smtClean="0"/>
              <a:t>y</a:t>
            </a:r>
            <a:r>
              <a:rPr lang="en-US" sz="1200" i="1" baseline="-25000" dirty="0" err="1" smtClean="0"/>
              <a:t>i</a:t>
            </a:r>
            <a:r>
              <a:rPr lang="en-US" sz="1200" i="1" dirty="0">
                <a:sym typeface="Wingdings" pitchFamily="2" charset="2"/>
              </a:rPr>
              <a:t>=</a:t>
            </a:r>
            <a:r>
              <a:rPr lang="en-US" sz="1200" i="1" dirty="0" smtClean="0">
                <a:sym typeface="Wingdings" pitchFamily="2" charset="2"/>
              </a:rPr>
              <a:t> 80%</a:t>
            </a:r>
          </a:p>
          <a:p>
            <a:r>
              <a:rPr lang="en-US" sz="1200" i="1" dirty="0" smtClean="0">
                <a:sym typeface="Wingdings" pitchFamily="2" charset="2"/>
              </a:rPr>
              <a:t>this maximum  deformation results </a:t>
            </a:r>
          </a:p>
          <a:p>
            <a:r>
              <a:rPr lang="en-US" sz="1200" i="1" dirty="0" smtClean="0">
                <a:sym typeface="Wingdings" pitchFamily="2" charset="2"/>
              </a:rPr>
              <a:t> is due to the high initial kinetic</a:t>
            </a:r>
          </a:p>
          <a:p>
            <a:r>
              <a:rPr lang="en-US" sz="1200" i="1" dirty="0" smtClean="0">
                <a:sym typeface="Wingdings" pitchFamily="2" charset="2"/>
              </a:rPr>
              <a:t>energy used.</a:t>
            </a:r>
            <a:endParaRPr lang="en-US" sz="1200" i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45402" y="4605605"/>
            <a:ext cx="245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z</a:t>
            </a:r>
            <a:endParaRPr lang="it-IT" sz="1200" dirty="0"/>
          </a:p>
        </p:txBody>
      </p:sp>
      <p:cxnSp>
        <p:nvCxnSpPr>
          <p:cNvPr id="11" name="Connettore 2 10"/>
          <p:cNvCxnSpPr/>
          <p:nvPr/>
        </p:nvCxnSpPr>
        <p:spPr>
          <a:xfrm flipH="1">
            <a:off x="56508" y="4795352"/>
            <a:ext cx="123004" cy="1745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76848" y="4969855"/>
            <a:ext cx="373839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 smtClean="0"/>
          </a:p>
          <a:p>
            <a:r>
              <a:rPr lang="en-US" sz="1200" b="1" dirty="0" smtClean="0"/>
              <a:t>Note</a:t>
            </a:r>
            <a:r>
              <a:rPr lang="en-US" sz="1200" dirty="0" smtClean="0"/>
              <a:t>: the initial </a:t>
            </a:r>
            <a:r>
              <a:rPr lang="en-US" sz="1200" dirty="0" err="1" smtClean="0"/>
              <a:t>SEposition</a:t>
            </a:r>
            <a:r>
              <a:rPr lang="en-US" sz="1200" dirty="0" smtClean="0"/>
              <a:t> differences  are maintained </a:t>
            </a:r>
            <a:r>
              <a:rPr lang="en-US" sz="1200" i="1" dirty="0" smtClean="0"/>
              <a:t> </a:t>
            </a:r>
          </a:p>
          <a:p>
            <a:r>
              <a:rPr lang="en-US" sz="1200" dirty="0" smtClean="0"/>
              <a:t>on the MCP plane  </a:t>
            </a:r>
            <a:r>
              <a:rPr lang="en-US" sz="1200" dirty="0" smtClean="0">
                <a:sym typeface="Wingdings" pitchFamily="2" charset="2"/>
              </a:rPr>
              <a:t></a:t>
            </a:r>
            <a:r>
              <a:rPr lang="en-US" sz="1200" i="1" dirty="0" smtClean="0">
                <a:latin typeface="Symbol" pitchFamily="18" charset="2"/>
              </a:rPr>
              <a:t> </a:t>
            </a:r>
            <a:r>
              <a:rPr lang="en-US" sz="1200" b="1" i="1" dirty="0" err="1" smtClean="0">
                <a:latin typeface="Symbol" pitchFamily="18" charset="2"/>
              </a:rPr>
              <a:t>D</a:t>
            </a:r>
            <a:r>
              <a:rPr lang="en-US" sz="1200" b="1" i="1" dirty="0" err="1" smtClean="0"/>
              <a:t>y</a:t>
            </a:r>
            <a:r>
              <a:rPr lang="en-US" sz="1200" b="1" i="1" dirty="0" smtClean="0"/>
              <a:t> = </a:t>
            </a:r>
            <a:r>
              <a:rPr lang="en-US" sz="1200" b="1" i="1" dirty="0" err="1" smtClean="0">
                <a:latin typeface="Symbol" pitchFamily="18" charset="2"/>
              </a:rPr>
              <a:t>D</a:t>
            </a:r>
            <a:r>
              <a:rPr lang="en-US" sz="1200" b="1" i="1" dirty="0" err="1" smtClean="0"/>
              <a:t>x</a:t>
            </a:r>
            <a:r>
              <a:rPr lang="en-US" sz="1200" b="1" i="1" dirty="0" smtClean="0"/>
              <a:t>  </a:t>
            </a:r>
          </a:p>
          <a:p>
            <a:endParaRPr lang="en-US" sz="1200" b="1" i="1" dirty="0" smtClean="0">
              <a:sym typeface="Wingdings" panose="05000000000000000000" pitchFamily="2" charset="2"/>
            </a:endParaRPr>
          </a:p>
          <a:p>
            <a:r>
              <a:rPr lang="en-US" sz="1200" b="1" i="1" dirty="0" smtClean="0">
                <a:sym typeface="Wingdings" panose="05000000000000000000" pitchFamily="2" charset="2"/>
              </a:rPr>
              <a:t> That means the beam image in (</a:t>
            </a:r>
            <a:r>
              <a:rPr lang="en-US" sz="1200" b="1" i="1" dirty="0" err="1">
                <a:sym typeface="Wingdings" panose="05000000000000000000" pitchFamily="2" charset="2"/>
              </a:rPr>
              <a:t>y</a:t>
            </a:r>
            <a:r>
              <a:rPr lang="en-US" sz="1200" b="1" i="1" dirty="0" err="1" smtClean="0">
                <a:sym typeface="Wingdings" panose="05000000000000000000" pitchFamily="2" charset="2"/>
              </a:rPr>
              <a:t>,z</a:t>
            </a:r>
            <a:r>
              <a:rPr lang="en-US" sz="1200" b="1" i="1" dirty="0" smtClean="0">
                <a:sym typeface="Wingdings" panose="05000000000000000000" pitchFamily="2" charset="2"/>
              </a:rPr>
              <a:t>) is </a:t>
            </a:r>
          </a:p>
          <a:p>
            <a:r>
              <a:rPr lang="en-US" sz="1200" b="1" i="1" dirty="0" smtClean="0">
                <a:sym typeface="Wingdings" panose="05000000000000000000" pitchFamily="2" charset="2"/>
              </a:rPr>
              <a:t>preserved in (</a:t>
            </a:r>
            <a:r>
              <a:rPr lang="en-US" sz="1200" b="1" i="1" dirty="0" err="1" smtClean="0">
                <a:sym typeface="Wingdings" panose="05000000000000000000" pitchFamily="2" charset="2"/>
              </a:rPr>
              <a:t>x,z</a:t>
            </a:r>
            <a:r>
              <a:rPr lang="en-US" sz="1200" b="1" i="1" dirty="0" smtClean="0">
                <a:sym typeface="Wingdings" panose="05000000000000000000" pitchFamily="2" charset="2"/>
              </a:rPr>
              <a:t>) plane (MCP plane).</a:t>
            </a:r>
            <a:endParaRPr lang="en-US" sz="1200" b="1" i="1" dirty="0" smtClean="0"/>
          </a:p>
          <a:p>
            <a:endParaRPr lang="en-US" sz="1200" i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1863226" y="2012359"/>
            <a:ext cx="580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 smtClean="0">
                <a:latin typeface="Symbol" panose="05050102010706020507" pitchFamily="18" charset="2"/>
              </a:rPr>
              <a:t>D</a:t>
            </a:r>
            <a:r>
              <a:rPr lang="it-IT" sz="1200" dirty="0" err="1" smtClean="0"/>
              <a:t>x</a:t>
            </a:r>
            <a:endParaRPr lang="it-IT" sz="1200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272200" y="3979140"/>
            <a:ext cx="348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latin typeface="Symbol" panose="05050102010706020507" pitchFamily="18" charset="2"/>
              </a:rPr>
              <a:t>D</a:t>
            </a:r>
            <a:r>
              <a:rPr lang="it-IT" sz="1200" dirty="0" smtClean="0"/>
              <a:t>y</a:t>
            </a:r>
            <a:endParaRPr lang="it-IT" sz="1200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6516216" y="2564904"/>
            <a:ext cx="1595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>
                <a:latin typeface="Symbol" pitchFamily="18" charset="2"/>
              </a:rPr>
              <a:t>f</a:t>
            </a:r>
            <a:r>
              <a:rPr lang="en-US" sz="1200" i="1" baseline="-25000" dirty="0" err="1" smtClean="0"/>
              <a:t>n</a:t>
            </a:r>
            <a:r>
              <a:rPr lang="en-US" sz="1200" i="1" dirty="0" smtClean="0"/>
              <a:t> </a:t>
            </a:r>
            <a:r>
              <a:rPr lang="en-US" sz="1200" i="1" dirty="0"/>
              <a:t>increasing </a:t>
            </a:r>
            <a:r>
              <a:rPr lang="en-US" sz="1200" dirty="0"/>
              <a:t>up to </a:t>
            </a:r>
            <a:r>
              <a:rPr lang="en-US" sz="1200" i="1" dirty="0"/>
              <a:t>20°</a:t>
            </a:r>
            <a:endParaRPr lang="it-IT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EMSIM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4183379" cy="3709789"/>
          </a:xfrm>
          <a:prstGeom prst="rect">
            <a:avLst/>
          </a:prstGeom>
        </p:spPr>
      </p:pic>
      <p:sp>
        <p:nvSpPr>
          <p:cNvPr id="11" name="Rettangolo arrotondato 10"/>
          <p:cNvSpPr/>
          <p:nvPr/>
        </p:nvSpPr>
        <p:spPr>
          <a:xfrm>
            <a:off x="213186" y="4904892"/>
            <a:ext cx="3577304" cy="73982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202608" y="4844082"/>
            <a:ext cx="370095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Note</a:t>
            </a:r>
            <a:r>
              <a:rPr lang="it-IT" sz="1400" dirty="0" smtClean="0"/>
              <a:t>: SE with </a:t>
            </a:r>
            <a:r>
              <a:rPr lang="it-IT" sz="1400" dirty="0" err="1" smtClean="0"/>
              <a:t>emission</a:t>
            </a:r>
            <a:r>
              <a:rPr lang="it-IT" sz="1400" dirty="0" smtClean="0"/>
              <a:t> </a:t>
            </a:r>
            <a:r>
              <a:rPr lang="it-IT" sz="1400" dirty="0" err="1" smtClean="0"/>
              <a:t>cone</a:t>
            </a:r>
            <a:r>
              <a:rPr lang="it-IT" sz="1400" dirty="0" smtClean="0"/>
              <a:t> angle, </a:t>
            </a:r>
            <a:r>
              <a:rPr lang="it-IT" sz="1400" i="1" dirty="0" smtClean="0">
                <a:latin typeface="Symbol" panose="05050102010706020507" pitchFamily="18" charset="2"/>
              </a:rPr>
              <a:t>f</a:t>
            </a:r>
            <a:r>
              <a:rPr lang="it-IT" sz="1400" i="1" dirty="0" smtClean="0"/>
              <a:t> &lt; 10°, </a:t>
            </a:r>
            <a:r>
              <a:rPr lang="it-IT" sz="1400" dirty="0" smtClean="0"/>
              <a:t>and </a:t>
            </a:r>
          </a:p>
          <a:p>
            <a:r>
              <a:rPr lang="it-IT" sz="1400" dirty="0" err="1" smtClean="0"/>
              <a:t>initial</a:t>
            </a:r>
            <a:r>
              <a:rPr lang="it-IT" sz="1400" dirty="0" smtClean="0"/>
              <a:t> </a:t>
            </a:r>
            <a:r>
              <a:rPr lang="it-IT" sz="1400" dirty="0" err="1" smtClean="0"/>
              <a:t>kinetic</a:t>
            </a:r>
            <a:r>
              <a:rPr lang="it-IT" sz="1400" dirty="0" smtClean="0"/>
              <a:t> </a:t>
            </a:r>
            <a:r>
              <a:rPr lang="it-IT" sz="1400" dirty="0" err="1" smtClean="0"/>
              <a:t>energy</a:t>
            </a:r>
            <a:r>
              <a:rPr lang="it-IT" sz="1400" dirty="0" smtClean="0"/>
              <a:t> of </a:t>
            </a:r>
            <a:r>
              <a:rPr lang="it-IT" sz="1400" i="1" dirty="0" smtClean="0"/>
              <a:t>≈2 </a:t>
            </a:r>
            <a:r>
              <a:rPr lang="it-IT" sz="1400" i="1" dirty="0" err="1" smtClean="0"/>
              <a:t>eV</a:t>
            </a:r>
            <a:r>
              <a:rPr lang="it-IT" sz="1400" i="1" dirty="0" smtClean="0"/>
              <a:t> </a:t>
            </a:r>
            <a:r>
              <a:rPr lang="it-IT" sz="1400" dirty="0" smtClean="0"/>
              <a:t>can be </a:t>
            </a:r>
            <a:r>
              <a:rPr lang="it-IT" sz="1400" dirty="0" err="1" smtClean="0"/>
              <a:t>considered</a:t>
            </a:r>
            <a:r>
              <a:rPr lang="it-IT" sz="1400" dirty="0" smtClean="0"/>
              <a:t> </a:t>
            </a:r>
          </a:p>
          <a:p>
            <a:r>
              <a:rPr lang="it-IT" sz="1400" dirty="0" err="1" smtClean="0"/>
              <a:t>good</a:t>
            </a:r>
            <a:r>
              <a:rPr lang="it-IT" sz="1400" dirty="0" smtClean="0"/>
              <a:t> SE </a:t>
            </a:r>
            <a:r>
              <a:rPr lang="it-IT" sz="1400" dirty="0" err="1" smtClean="0"/>
              <a:t>initial</a:t>
            </a:r>
            <a:r>
              <a:rPr lang="it-IT" sz="1400" dirty="0" smtClean="0"/>
              <a:t> </a:t>
            </a:r>
            <a:r>
              <a:rPr lang="it-IT" sz="1400" dirty="0" err="1" smtClean="0"/>
              <a:t>conditions</a:t>
            </a:r>
            <a:r>
              <a:rPr lang="it-IT" sz="1400" dirty="0" smtClean="0"/>
              <a:t> </a:t>
            </a:r>
            <a:r>
              <a:rPr lang="it-IT" sz="1400" dirty="0" smtClean="0">
                <a:sym typeface="Wingdings" panose="05000000000000000000" pitchFamily="2" charset="2"/>
              </a:rPr>
              <a:t></a:t>
            </a:r>
          </a:p>
          <a:p>
            <a:endParaRPr lang="it-IT" sz="1400" dirty="0">
              <a:sym typeface="Wingdings" panose="05000000000000000000" pitchFamily="2" charset="2"/>
            </a:endParaRPr>
          </a:p>
          <a:p>
            <a:endParaRPr lang="it-IT" sz="1400" dirty="0" smtClean="0">
              <a:sym typeface="Wingdings" panose="05000000000000000000" pitchFamily="2" charset="2"/>
            </a:endParaRPr>
          </a:p>
          <a:p>
            <a:r>
              <a:rPr lang="it-IT" sz="1400" dirty="0" err="1" smtClean="0">
                <a:sym typeface="Wingdings" panose="05000000000000000000" pitchFamily="2" charset="2"/>
              </a:rPr>
              <a:t>Tajectories</a:t>
            </a:r>
            <a:r>
              <a:rPr lang="it-IT" sz="1400" dirty="0" smtClean="0">
                <a:sym typeface="Wingdings" panose="05000000000000000000" pitchFamily="2" charset="2"/>
              </a:rPr>
              <a:t> </a:t>
            </a:r>
            <a:r>
              <a:rPr lang="it-IT" sz="1400" dirty="0" err="1" smtClean="0">
                <a:sym typeface="Wingdings" panose="05000000000000000000" pitchFamily="2" charset="2"/>
              </a:rPr>
              <a:t>simulation</a:t>
            </a:r>
            <a:r>
              <a:rPr lang="it-IT" sz="1400" dirty="0" smtClean="0">
                <a:sym typeface="Wingdings" panose="05000000000000000000" pitchFamily="2" charset="2"/>
              </a:rPr>
              <a:t> with a large </a:t>
            </a:r>
            <a:r>
              <a:rPr lang="it-IT" sz="1400" dirty="0" err="1" smtClean="0">
                <a:sym typeface="Wingdings" panose="05000000000000000000" pitchFamily="2" charset="2"/>
              </a:rPr>
              <a:t>number</a:t>
            </a:r>
            <a:r>
              <a:rPr lang="it-IT" sz="1400" dirty="0" smtClean="0">
                <a:sym typeface="Wingdings" panose="05000000000000000000" pitchFamily="2" charset="2"/>
              </a:rPr>
              <a:t> of SE</a:t>
            </a:r>
          </a:p>
          <a:p>
            <a:r>
              <a:rPr lang="it-IT" sz="1400" dirty="0">
                <a:sym typeface="Wingdings" panose="05000000000000000000" pitchFamily="2" charset="2"/>
              </a:rPr>
              <a:t> </a:t>
            </a:r>
            <a:r>
              <a:rPr lang="it-IT" sz="1400" dirty="0" err="1" smtClean="0">
                <a:sym typeface="Wingdings" panose="05000000000000000000" pitchFamily="2" charset="2"/>
              </a:rPr>
              <a:t>have</a:t>
            </a:r>
            <a:r>
              <a:rPr lang="it-IT" sz="1400" dirty="0" smtClean="0">
                <a:sym typeface="Wingdings" panose="05000000000000000000" pitchFamily="2" charset="2"/>
              </a:rPr>
              <a:t> </a:t>
            </a:r>
            <a:r>
              <a:rPr lang="it-IT" sz="1400" dirty="0" err="1" smtClean="0">
                <a:sym typeface="Wingdings" panose="05000000000000000000" pitchFamily="2" charset="2"/>
              </a:rPr>
              <a:t>been</a:t>
            </a:r>
            <a:r>
              <a:rPr lang="it-IT" sz="1400" dirty="0" smtClean="0">
                <a:sym typeface="Wingdings" panose="05000000000000000000" pitchFamily="2" charset="2"/>
              </a:rPr>
              <a:t> </a:t>
            </a:r>
            <a:r>
              <a:rPr lang="it-IT" sz="1400" dirty="0" err="1" smtClean="0">
                <a:sym typeface="Wingdings" panose="05000000000000000000" pitchFamily="2" charset="2"/>
              </a:rPr>
              <a:t>also</a:t>
            </a:r>
            <a:r>
              <a:rPr lang="it-IT" sz="1400" dirty="0" smtClean="0">
                <a:sym typeface="Wingdings" panose="05000000000000000000" pitchFamily="2" charset="2"/>
              </a:rPr>
              <a:t> </a:t>
            </a:r>
            <a:r>
              <a:rPr lang="it-IT" sz="1400" dirty="0" err="1" smtClean="0">
                <a:sym typeface="Wingdings" panose="05000000000000000000" pitchFamily="2" charset="2"/>
              </a:rPr>
              <a:t>considered</a:t>
            </a:r>
            <a:r>
              <a:rPr lang="it-IT" sz="1400" dirty="0" smtClean="0">
                <a:sym typeface="Wingdings" panose="05000000000000000000" pitchFamily="2" charset="2"/>
              </a:rPr>
              <a:t> </a:t>
            </a:r>
          </a:p>
          <a:p>
            <a:endParaRPr lang="it-IT" sz="1400" dirty="0">
              <a:sym typeface="Wingdings" panose="05000000000000000000" pitchFamily="2" charset="2"/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4602798" y="1268760"/>
            <a:ext cx="4355616" cy="46166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ym typeface="Wingdings" pitchFamily="2" charset="2"/>
              </a:rPr>
              <a:t>(</a:t>
            </a:r>
            <a:r>
              <a:rPr lang="en-US" i="1" dirty="0" err="1">
                <a:latin typeface="Symbol" pitchFamily="18" charset="2"/>
              </a:rPr>
              <a:t>f</a:t>
            </a:r>
            <a:r>
              <a:rPr lang="en-US" i="1" baseline="-25000" dirty="0" err="1"/>
              <a:t>n</a:t>
            </a:r>
            <a:r>
              <a:rPr lang="en-US" i="1"/>
              <a:t> increasing </a:t>
            </a:r>
            <a:r>
              <a:rPr lang="en-US"/>
              <a:t>up to </a:t>
            </a:r>
            <a:r>
              <a:rPr lang="en-US" i="1"/>
              <a:t>20°</a:t>
            </a:r>
            <a:r>
              <a:rPr lang="en-US"/>
              <a:t> </a:t>
            </a:r>
            <a:endParaRPr lang="it-IT"/>
          </a:p>
        </p:txBody>
      </p:sp>
      <p:sp>
        <p:nvSpPr>
          <p:cNvPr id="8" name="Rettangolo arrotondato 7"/>
          <p:cNvSpPr/>
          <p:nvPr/>
        </p:nvSpPr>
        <p:spPr>
          <a:xfrm>
            <a:off x="439788" y="526106"/>
            <a:ext cx="3124100" cy="46166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CAARI 2014, San Antonio, Texas (USA)</a:t>
            </a:r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7A2D-6D00-47BD-92DD-BC84A303745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Immagine 4" descr="EMSIM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1988840"/>
            <a:ext cx="4790830" cy="424847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39788" y="526106"/>
            <a:ext cx="3039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By reducing the initial kinetic energy to 1 </a:t>
            </a:r>
            <a:r>
              <a:rPr lang="en-US" sz="1200" dirty="0" err="1" smtClean="0"/>
              <a:t>eV</a:t>
            </a:r>
            <a:endParaRPr lang="en-US" sz="1200" dirty="0" smtClean="0"/>
          </a:p>
          <a:p>
            <a:r>
              <a:rPr lang="en-US" sz="1200" dirty="0"/>
              <a:t>a</a:t>
            </a:r>
            <a:r>
              <a:rPr lang="en-US" sz="1200" dirty="0" smtClean="0"/>
              <a:t> deformation, </a:t>
            </a:r>
            <a:r>
              <a:rPr lang="en-US" sz="1200" i="1" dirty="0" err="1" smtClean="0">
                <a:latin typeface="Symbol" panose="05050102010706020507" pitchFamily="18" charset="2"/>
              </a:rPr>
              <a:t>d</a:t>
            </a:r>
            <a:r>
              <a:rPr lang="en-US" sz="1200" i="1" dirty="0" err="1" smtClean="0"/>
              <a:t>y</a:t>
            </a:r>
            <a:r>
              <a:rPr lang="en-US" sz="1200" i="1" dirty="0" smtClean="0"/>
              <a:t>,</a:t>
            </a:r>
            <a:r>
              <a:rPr lang="en-US" sz="1200" dirty="0" smtClean="0"/>
              <a:t> of  ≈ 20% is obtained </a:t>
            </a:r>
            <a:r>
              <a:rPr lang="en-US" sz="1200" dirty="0" smtClean="0">
                <a:sym typeface="Wingdings" panose="05000000000000000000" pitchFamily="2" charset="2"/>
              </a:rPr>
              <a:t></a:t>
            </a:r>
            <a:endParaRPr lang="en-US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602798" y="1268760"/>
            <a:ext cx="4119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SE </a:t>
            </a:r>
            <a:r>
              <a:rPr lang="en-US" sz="1200" dirty="0" err="1" smtClean="0"/>
              <a:t>tajectories</a:t>
            </a:r>
            <a:r>
              <a:rPr lang="en-US" sz="1200" dirty="0" smtClean="0"/>
              <a:t> with  </a:t>
            </a:r>
            <a:r>
              <a:rPr lang="en-US" sz="1200" i="1" dirty="0" err="1" smtClean="0"/>
              <a:t>Ek</a:t>
            </a:r>
            <a:r>
              <a:rPr lang="en-US" sz="1200" i="1" dirty="0" smtClean="0"/>
              <a:t> =2 eV </a:t>
            </a:r>
            <a:r>
              <a:rPr lang="en-US" sz="1200" i="1" dirty="0" err="1" smtClean="0"/>
              <a:t>Se</a:t>
            </a:r>
            <a:r>
              <a:rPr lang="en-US" sz="1200" dirty="0" err="1" smtClean="0"/>
              <a:t>and</a:t>
            </a:r>
            <a:r>
              <a:rPr lang="en-US" sz="1200" dirty="0" smtClean="0"/>
              <a:t> increasing cone angle  with </a:t>
            </a:r>
          </a:p>
          <a:p>
            <a:r>
              <a:rPr lang="en-US" sz="1200" dirty="0" smtClean="0"/>
              <a:t>a maximum </a:t>
            </a:r>
            <a:r>
              <a:rPr lang="en-US" sz="1200" dirty="0" smtClean="0">
                <a:latin typeface="Symbol" panose="05050102010706020507" pitchFamily="18" charset="2"/>
              </a:rPr>
              <a:t>f </a:t>
            </a:r>
            <a:r>
              <a:rPr lang="en-US" sz="1200" i="1" dirty="0" smtClean="0"/>
              <a:t>=10° </a:t>
            </a:r>
            <a:r>
              <a:rPr lang="en-US" sz="1200" i="1" dirty="0" smtClean="0">
                <a:sym typeface="Wingdings" panose="05000000000000000000" pitchFamily="2" charset="2"/>
              </a:rPr>
              <a:t></a:t>
            </a:r>
            <a:r>
              <a:rPr lang="en-US" sz="1200" i="1" dirty="0">
                <a:sym typeface="Wingdings" panose="05000000000000000000" pitchFamily="2" charset="2"/>
              </a:rPr>
              <a:t> </a:t>
            </a:r>
            <a:r>
              <a:rPr lang="en-US" sz="1200" i="1" dirty="0" smtClean="0">
                <a:sym typeface="Wingdings" panose="05000000000000000000" pitchFamily="2" charset="2"/>
              </a:rPr>
              <a:t>maximum deformation,</a:t>
            </a:r>
            <a:r>
              <a:rPr lang="en-US" sz="1200" i="1" dirty="0" smtClean="0"/>
              <a:t> </a:t>
            </a:r>
            <a:r>
              <a:rPr lang="en-US" sz="1200" i="1" dirty="0" err="1" smtClean="0">
                <a:latin typeface="Symbol" pitchFamily="18" charset="2"/>
              </a:rPr>
              <a:t>d</a:t>
            </a:r>
            <a:r>
              <a:rPr lang="en-US" sz="1200" i="1" dirty="0" err="1" smtClean="0"/>
              <a:t>y</a:t>
            </a:r>
            <a:r>
              <a:rPr lang="en-US" sz="1200" i="1" dirty="0" smtClean="0"/>
              <a:t>,  of </a:t>
            </a:r>
            <a:r>
              <a:rPr lang="en-US" sz="1200" i="1" dirty="0"/>
              <a:t> </a:t>
            </a:r>
            <a:r>
              <a:rPr lang="en-US" sz="1200" i="1" dirty="0" smtClean="0"/>
              <a:t>≈ 10% </a:t>
            </a:r>
            <a:r>
              <a:rPr lang="en-US" sz="1200" i="1" dirty="0"/>
              <a:t>.</a:t>
            </a:r>
            <a:r>
              <a:rPr lang="en-US" sz="1200" i="1" dirty="0" smtClean="0"/>
              <a:t> 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EMSIM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92" y="0"/>
            <a:ext cx="4932040" cy="6320800"/>
          </a:xfrm>
          <a:prstGeom prst="rect">
            <a:avLst/>
          </a:prstGeom>
        </p:spPr>
      </p:pic>
      <p:pic>
        <p:nvPicPr>
          <p:cNvPr id="5" name="Immagine 4" descr="EMSIM5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8061" y="836712"/>
            <a:ext cx="4165939" cy="5517232"/>
          </a:xfrm>
          <a:prstGeom prst="rect">
            <a:avLst/>
          </a:prstGeom>
        </p:spPr>
      </p:pic>
      <p:sp>
        <p:nvSpPr>
          <p:cNvPr id="13" name="Rettangolo arrotondato 12"/>
          <p:cNvSpPr/>
          <p:nvPr/>
        </p:nvSpPr>
        <p:spPr>
          <a:xfrm>
            <a:off x="3636105" y="5569520"/>
            <a:ext cx="2813142" cy="3600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11"/>
          <p:cNvSpPr txBox="1"/>
          <p:nvPr/>
        </p:nvSpPr>
        <p:spPr>
          <a:xfrm>
            <a:off x="3707904" y="5589240"/>
            <a:ext cx="2813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SE with Flat distribution in </a:t>
            </a:r>
            <a:r>
              <a:rPr lang="en-US" sz="1400" b="1" i="1" dirty="0" smtClean="0">
                <a:latin typeface="Symbol" panose="05050102010706020507" pitchFamily="18" charset="2"/>
              </a:rPr>
              <a:t>f</a:t>
            </a:r>
            <a:r>
              <a:rPr lang="en-US" sz="1400" b="1" baseline="-25000" dirty="0" smtClean="0"/>
              <a:t> </a:t>
            </a:r>
            <a:r>
              <a:rPr lang="en-US" sz="1400" b="1" dirty="0" smtClean="0"/>
              <a:t>and </a:t>
            </a:r>
            <a:r>
              <a:rPr lang="en-US" sz="1400" b="1" i="1" dirty="0" err="1" smtClean="0"/>
              <a:t>E</a:t>
            </a:r>
            <a:r>
              <a:rPr lang="en-US" sz="1400" b="1" i="1" baseline="-25000" dirty="0" err="1" smtClean="0"/>
              <a:t>k</a:t>
            </a:r>
            <a:r>
              <a:rPr lang="en-US" sz="1400" b="1" dirty="0" smtClean="0"/>
              <a:t> </a:t>
            </a:r>
            <a:endParaRPr lang="en-US" sz="1400" b="1" dirty="0"/>
          </a:p>
        </p:txBody>
      </p:sp>
      <p:sp>
        <p:nvSpPr>
          <p:cNvPr id="14" name="Rettangolo arrotondato 13"/>
          <p:cNvSpPr/>
          <p:nvPr/>
        </p:nvSpPr>
        <p:spPr>
          <a:xfrm>
            <a:off x="467544" y="197632"/>
            <a:ext cx="7200800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arrotondato 8"/>
          <p:cNvSpPr/>
          <p:nvPr/>
        </p:nvSpPr>
        <p:spPr>
          <a:xfrm>
            <a:off x="611560" y="1398052"/>
            <a:ext cx="3960440" cy="7200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sellaDiTesto 7"/>
          <p:cNvSpPr txBox="1"/>
          <p:nvPr/>
        </p:nvSpPr>
        <p:spPr>
          <a:xfrm>
            <a:off x="488876" y="271473"/>
            <a:ext cx="7200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Simulations of ≈ 1000 SE trajectories  which have a square shaped initial position (</a:t>
            </a:r>
            <a:r>
              <a:rPr lang="en-US" sz="1400" b="1" i="1" dirty="0" err="1" smtClean="0">
                <a:latin typeface="Symbol" panose="05050102010706020507" pitchFamily="18" charset="2"/>
              </a:rPr>
              <a:t>D</a:t>
            </a:r>
            <a:r>
              <a:rPr lang="en-US" sz="1400" b="1" i="1" dirty="0" err="1" smtClean="0"/>
              <a:t>y</a:t>
            </a:r>
            <a:r>
              <a:rPr lang="en-US" sz="1400" b="1" i="1" dirty="0" smtClean="0"/>
              <a:t>=</a:t>
            </a:r>
            <a:r>
              <a:rPr lang="en-US" sz="1400" b="1" i="1" dirty="0" err="1" smtClean="0">
                <a:latin typeface="Symbol" panose="05050102010706020507" pitchFamily="18" charset="2"/>
              </a:rPr>
              <a:t>D</a:t>
            </a:r>
            <a:r>
              <a:rPr lang="en-US" sz="1400" b="1" i="1" dirty="0" err="1" smtClean="0"/>
              <a:t>z</a:t>
            </a:r>
            <a:r>
              <a:rPr lang="en-US" sz="1400" b="1" i="1" dirty="0" smtClean="0"/>
              <a:t>=8mm</a:t>
            </a:r>
            <a:r>
              <a:rPr lang="en-US" sz="1400" b="1" dirty="0" smtClean="0"/>
              <a:t>) and a flat distribution in the emission cone angle and initial kinetic energy.</a:t>
            </a:r>
          </a:p>
          <a:p>
            <a:endParaRPr lang="en-US" sz="1400" b="1" dirty="0" smtClean="0"/>
          </a:p>
          <a:p>
            <a:r>
              <a:rPr lang="en-US" sz="1600" b="1" dirty="0" smtClean="0"/>
              <a:t>Further initial conditions used</a:t>
            </a:r>
            <a:r>
              <a:rPr lang="en-US" sz="1400" b="1" dirty="0" smtClean="0"/>
              <a:t>:</a:t>
            </a:r>
          </a:p>
          <a:p>
            <a:endParaRPr lang="en-US" sz="1400" dirty="0" smtClean="0"/>
          </a:p>
          <a:p>
            <a:r>
              <a:rPr lang="en-US" sz="1400" b="1" dirty="0" smtClean="0"/>
              <a:t>     </a:t>
            </a:r>
            <a:r>
              <a:rPr lang="en-US" sz="1400" b="1" dirty="0" err="1" smtClean="0"/>
              <a:t>E</a:t>
            </a:r>
            <a:r>
              <a:rPr lang="en-US" sz="1400" b="1" baseline="-25000" dirty="0" err="1" smtClean="0"/>
              <a:t>ki</a:t>
            </a:r>
            <a:r>
              <a:rPr lang="en-US" sz="1400" b="1" dirty="0" smtClean="0"/>
              <a:t>= 2 </a:t>
            </a:r>
            <a:r>
              <a:rPr lang="en-US" sz="1400" b="1" dirty="0" err="1" smtClean="0"/>
              <a:t>eV</a:t>
            </a:r>
            <a:r>
              <a:rPr lang="en-US" sz="1400" b="1" dirty="0" smtClean="0"/>
              <a:t> with PERCENT_ENERGY_VARIATION = 50%</a:t>
            </a:r>
          </a:p>
          <a:p>
            <a:r>
              <a:rPr lang="en-US" sz="1400" b="1" dirty="0" smtClean="0"/>
              <a:t>    SE Emission </a:t>
            </a:r>
            <a:r>
              <a:rPr lang="en-US" sz="1400" b="1" dirty="0" err="1" smtClean="0"/>
              <a:t>Cone_Angle</a:t>
            </a:r>
            <a:r>
              <a:rPr lang="en-US" sz="1400" b="1" dirty="0" smtClean="0"/>
              <a:t> = 10° (max. value)</a:t>
            </a:r>
          </a:p>
          <a:p>
            <a:r>
              <a:rPr lang="en-US" sz="1400" b="1" dirty="0" smtClean="0"/>
              <a:t>     </a:t>
            </a:r>
            <a:r>
              <a:rPr lang="en-US" sz="1400" b="1" dirty="0" err="1" smtClean="0">
                <a:latin typeface="Symbol" pitchFamily="18" charset="2"/>
              </a:rPr>
              <a:t>D</a:t>
            </a:r>
            <a:r>
              <a:rPr lang="en-US" sz="1400" b="1" dirty="0" err="1" smtClean="0"/>
              <a:t>y</a:t>
            </a:r>
            <a:r>
              <a:rPr lang="en-US" sz="1400" b="1" baseline="-25000" dirty="0" err="1" smtClean="0"/>
              <a:t>i</a:t>
            </a:r>
            <a:r>
              <a:rPr lang="en-US" sz="1400" b="1" dirty="0" smtClean="0"/>
              <a:t> = 8 mm  </a:t>
            </a:r>
            <a:endParaRPr lang="en-US" sz="1400" b="1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CAARI 2014, San Antonio, Texas (USA)</a:t>
            </a:r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7A2D-6D00-47BD-92DD-BC84A303745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reccia a destra 5"/>
          <p:cNvSpPr/>
          <p:nvPr/>
        </p:nvSpPr>
        <p:spPr>
          <a:xfrm>
            <a:off x="5004048" y="5013176"/>
            <a:ext cx="43204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/>
          <p:cNvSpPr txBox="1"/>
          <p:nvPr/>
        </p:nvSpPr>
        <p:spPr>
          <a:xfrm>
            <a:off x="4932040" y="5229200"/>
            <a:ext cx="6984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3D view</a:t>
            </a:r>
            <a:endParaRPr lang="en-US" sz="12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07504" y="2336026"/>
            <a:ext cx="19410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ym typeface="Wingdings" pitchFamily="2" charset="2"/>
              </a:rPr>
              <a:t> deformation</a:t>
            </a:r>
            <a:r>
              <a:rPr lang="en-US" sz="1200" dirty="0" smtClean="0"/>
              <a:t>:</a:t>
            </a:r>
            <a:r>
              <a:rPr lang="en-US" sz="1200" dirty="0"/>
              <a:t> </a:t>
            </a:r>
            <a:r>
              <a:rPr lang="en-US" sz="1200" dirty="0" smtClean="0"/>
              <a:t>&lt;</a:t>
            </a:r>
            <a:r>
              <a:rPr lang="en-US" sz="1200" dirty="0" err="1" smtClean="0">
                <a:latin typeface="Symbol" pitchFamily="18" charset="2"/>
              </a:rPr>
              <a:t>d</a:t>
            </a:r>
            <a:r>
              <a:rPr lang="en-US" sz="1200" dirty="0" err="1" smtClean="0"/>
              <a:t>x</a:t>
            </a:r>
            <a:r>
              <a:rPr lang="en-US" sz="1200" dirty="0" smtClean="0"/>
              <a:t>’&gt; = 6%</a:t>
            </a:r>
            <a:r>
              <a:rPr lang="en-US" sz="1200" i="1" dirty="0" smtClean="0"/>
              <a:t> 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arrotondato 7"/>
          <p:cNvSpPr/>
          <p:nvPr/>
        </p:nvSpPr>
        <p:spPr>
          <a:xfrm>
            <a:off x="755576" y="5445224"/>
            <a:ext cx="7776864" cy="64633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tangolo arrotondato 6"/>
          <p:cNvSpPr/>
          <p:nvPr/>
        </p:nvSpPr>
        <p:spPr>
          <a:xfrm>
            <a:off x="1619672" y="404664"/>
            <a:ext cx="5832648" cy="7200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Summary of s</a:t>
            </a:r>
            <a:r>
              <a:rPr lang="en-US" sz="3600" b="1" dirty="0" smtClean="0"/>
              <a:t>imulation results</a:t>
            </a:r>
            <a:endParaRPr lang="en-US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412777"/>
            <a:ext cx="8229600" cy="36004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400" dirty="0" smtClean="0"/>
              <a:t>The beam profile  in the (</a:t>
            </a:r>
            <a:r>
              <a:rPr lang="en-US" sz="2400" dirty="0" err="1" smtClean="0"/>
              <a:t>y,z</a:t>
            </a:r>
            <a:r>
              <a:rPr lang="en-US" sz="2400" dirty="0" smtClean="0"/>
              <a:t>) plane (perpendicular to the beam axis) is reproduced on the MCP, the (</a:t>
            </a:r>
            <a:r>
              <a:rPr lang="en-US" sz="2400" dirty="0" err="1"/>
              <a:t>x</a:t>
            </a:r>
            <a:r>
              <a:rPr lang="en-US" sz="2400" dirty="0" err="1" smtClean="0"/>
              <a:t>,z</a:t>
            </a:r>
            <a:r>
              <a:rPr lang="en-US" sz="2400" dirty="0"/>
              <a:t>) </a:t>
            </a:r>
            <a:r>
              <a:rPr lang="en-US" sz="2400" dirty="0" smtClean="0"/>
              <a:t>plane (the one parallel to the beam axis).</a:t>
            </a:r>
          </a:p>
          <a:p>
            <a:r>
              <a:rPr lang="en-US" sz="2400" dirty="0" smtClean="0"/>
              <a:t>The image quality depends strongly by the SEE initial conditions</a:t>
            </a:r>
          </a:p>
          <a:p>
            <a:r>
              <a:rPr lang="en-US" sz="2400" dirty="0" smtClean="0"/>
              <a:t>Good quality beam image can be obtained for SE with initial conditions having 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ki</a:t>
            </a:r>
            <a:r>
              <a:rPr lang="en-US" sz="2400" dirty="0" smtClean="0"/>
              <a:t>= 2 </a:t>
            </a:r>
            <a:r>
              <a:rPr lang="en-US" sz="2400" dirty="0" err="1" smtClean="0"/>
              <a:t>eV</a:t>
            </a:r>
            <a:r>
              <a:rPr lang="en-US" sz="2400" dirty="0" smtClean="0"/>
              <a:t> and </a:t>
            </a:r>
            <a:r>
              <a:rPr lang="en-US" sz="2400" dirty="0" err="1" smtClean="0">
                <a:latin typeface="Symbol" pitchFamily="18" charset="2"/>
              </a:rPr>
              <a:t>F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&lt; 10°.</a:t>
            </a:r>
            <a:endParaRPr lang="en-US" sz="24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CAARI 2014, San Antonio, Texas (USA)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7A2D-6D00-47BD-92DD-BC84A303745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755576" y="5445224"/>
            <a:ext cx="7671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It is important evaluate the SEE initial conditions to evaluate the beam image</a:t>
            </a:r>
          </a:p>
          <a:p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    quality and then the spatial resolution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14506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132856"/>
            <a:ext cx="4655277" cy="43204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arrotondato 4"/>
          <p:cNvSpPr/>
          <p:nvPr/>
        </p:nvSpPr>
        <p:spPr>
          <a:xfrm>
            <a:off x="251520" y="3307932"/>
            <a:ext cx="4268392" cy="46166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270992" y="3307932"/>
            <a:ext cx="4144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Forward and backward SEE Yield measurements  carried out on </a:t>
            </a:r>
          </a:p>
          <a:p>
            <a:r>
              <a:rPr lang="en-US" sz="1200" i="1" dirty="0" smtClean="0"/>
              <a:t>ions hitting a Carbon foil target, with different energies.</a:t>
            </a:r>
            <a:endParaRPr lang="en-US" sz="1200" i="1" dirty="0"/>
          </a:p>
        </p:txBody>
      </p:sp>
      <p:sp>
        <p:nvSpPr>
          <p:cNvPr id="10" name="Rettangolo arrotondato 9"/>
          <p:cNvSpPr/>
          <p:nvPr/>
        </p:nvSpPr>
        <p:spPr>
          <a:xfrm>
            <a:off x="107504" y="4293096"/>
            <a:ext cx="3923928" cy="1800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tangolo arrotondato 5"/>
          <p:cNvSpPr/>
          <p:nvPr/>
        </p:nvSpPr>
        <p:spPr>
          <a:xfrm>
            <a:off x="827584" y="404664"/>
            <a:ext cx="7463589" cy="4320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926976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Initial condition</a:t>
            </a:r>
            <a:r>
              <a:rPr lang="en-US" sz="2400" b="1" dirty="0"/>
              <a:t> features </a:t>
            </a:r>
            <a:r>
              <a:rPr lang="en-US" sz="2400" b="1" dirty="0" smtClean="0"/>
              <a:t>for SE Emission </a:t>
            </a:r>
            <a:endParaRPr lang="en-US" sz="24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80636" y="1097902"/>
            <a:ext cx="903649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400" dirty="0" smtClean="0"/>
              <a:t>The SEE depend on the stopping power of the particles impinging or exiting from the foil surface.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400" dirty="0" smtClean="0"/>
              <a:t>The forward SEE can be greater than the backward SEE up to a factor 1.55.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400" dirty="0" smtClean="0"/>
              <a:t>The SEE energy distribution, due to ions with energy of about few MeV, has a peak around a value of few eV.  </a:t>
            </a:r>
            <a:endParaRPr lang="en-US" sz="1400" dirty="0"/>
          </a:p>
        </p:txBody>
      </p:sp>
      <p:cxnSp>
        <p:nvCxnSpPr>
          <p:cNvPr id="7" name="Connettore 2 6"/>
          <p:cNvCxnSpPr/>
          <p:nvPr/>
        </p:nvCxnSpPr>
        <p:spPr>
          <a:xfrm>
            <a:off x="4559378" y="3538764"/>
            <a:ext cx="1164750" cy="3942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233264" y="4285704"/>
            <a:ext cx="367240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Ref.</a:t>
            </a:r>
            <a:r>
              <a:rPr lang="en-US" sz="1000" dirty="0" smtClean="0"/>
              <a:t>: - N </a:t>
            </a:r>
            <a:r>
              <a:rPr lang="en-US" sz="1000" dirty="0" err="1" smtClean="0"/>
              <a:t>Nickles</a:t>
            </a:r>
            <a:r>
              <a:rPr lang="en-US" sz="1000" dirty="0" smtClean="0"/>
              <a:t>, R. E. Davies and J. R. Dennison, ”Applications of </a:t>
            </a:r>
          </a:p>
          <a:p>
            <a:r>
              <a:rPr lang="en-US" sz="1000" dirty="0" smtClean="0"/>
              <a:t> Secondary Electron Energy and angular distribution to space </a:t>
            </a:r>
          </a:p>
          <a:p>
            <a:r>
              <a:rPr lang="en-US" sz="1000" dirty="0" smtClean="0"/>
              <a:t> Charging”, 6</a:t>
            </a:r>
            <a:r>
              <a:rPr lang="en-US" sz="1000" baseline="30000" dirty="0" smtClean="0"/>
              <a:t>th</a:t>
            </a:r>
            <a:r>
              <a:rPr lang="en-US" sz="1000" dirty="0" smtClean="0"/>
              <a:t>  SPACE CHARGING CONFERENCE, AFRL-VS-TR     20001578 (1998).</a:t>
            </a:r>
          </a:p>
          <a:p>
            <a:r>
              <a:rPr lang="en-US" sz="1000" dirty="0" smtClean="0"/>
              <a:t> - h. </a:t>
            </a:r>
            <a:r>
              <a:rPr lang="en-US" sz="1000" dirty="0" err="1" smtClean="0"/>
              <a:t>Rothard</a:t>
            </a:r>
            <a:r>
              <a:rPr lang="en-US" sz="1000" dirty="0" smtClean="0"/>
              <a:t> and B. </a:t>
            </a:r>
            <a:r>
              <a:rPr lang="en-US" sz="1000" dirty="0" err="1" smtClean="0"/>
              <a:t>Gervais</a:t>
            </a:r>
            <a:r>
              <a:rPr lang="en-US" sz="1000" dirty="0" smtClean="0"/>
              <a:t>, “Electron Emission from Solids Irradiated with Swift Ion Beams”, in ION BEAM SCIENCE; Solved and unsolved problems, Ed. By P. Sigmund, Royal Danish Academy of </a:t>
            </a:r>
            <a:r>
              <a:rPr lang="en-US" sz="1000" dirty="0" err="1" smtClean="0"/>
              <a:t>Scienc</a:t>
            </a:r>
            <a:r>
              <a:rPr lang="en-US" sz="1000" dirty="0" smtClean="0"/>
              <a:t> and Letters, Copenhagen 2(006).</a:t>
            </a:r>
          </a:p>
          <a:p>
            <a:r>
              <a:rPr lang="en-US" sz="1000" dirty="0" smtClean="0"/>
              <a:t>-  A. </a:t>
            </a:r>
            <a:r>
              <a:rPr lang="en-US" sz="1000" dirty="0" err="1" smtClean="0"/>
              <a:t>Billeband</a:t>
            </a:r>
            <a:r>
              <a:rPr lang="en-US" sz="1000" dirty="0" smtClean="0"/>
              <a:t> et al. “Ion by ion measurements  secondary electron emission of carbon foils under </a:t>
            </a:r>
            <a:r>
              <a:rPr lang="en-US" sz="1000" dirty="0" err="1" smtClean="0"/>
              <a:t>theimpact</a:t>
            </a:r>
            <a:r>
              <a:rPr lang="en-US" sz="1000" dirty="0" smtClean="0"/>
              <a:t> of </a:t>
            </a:r>
            <a:r>
              <a:rPr lang="en-US" sz="1000" dirty="0" err="1" smtClean="0"/>
              <a:t>MeV</a:t>
            </a:r>
            <a:r>
              <a:rPr lang="en-US" sz="1000" dirty="0" smtClean="0"/>
              <a:t> H+, H0, H- projectiles” on Phys. </a:t>
            </a:r>
            <a:r>
              <a:rPr lang="en-US" sz="1000" dirty="0" err="1" smtClean="0"/>
              <a:t>ReV.</a:t>
            </a:r>
            <a:r>
              <a:rPr lang="en-US" sz="1000" dirty="0" smtClean="0"/>
              <a:t> A , vol. 55, N. 2 Feb. 1997.</a:t>
            </a:r>
            <a:endParaRPr lang="en-US" sz="1000" dirty="0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CAARI 2014, San Antonio, Texas (USA)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792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84604"/>
            <a:ext cx="3744416" cy="470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ttangolo arrotondato 16"/>
          <p:cNvSpPr/>
          <p:nvPr/>
        </p:nvSpPr>
        <p:spPr>
          <a:xfrm>
            <a:off x="543745" y="1293856"/>
            <a:ext cx="7344816" cy="3600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sellaDiTesto 15"/>
          <p:cNvSpPr txBox="1"/>
          <p:nvPr/>
        </p:nvSpPr>
        <p:spPr>
          <a:xfrm>
            <a:off x="473150" y="1269444"/>
            <a:ext cx="6781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  </a:t>
            </a:r>
            <a:r>
              <a:rPr lang="en-US" sz="1600" dirty="0" smtClean="0"/>
              <a:t>SEE angles can be reduced by applying a negative bias to the emitting surface</a:t>
            </a:r>
            <a:endParaRPr lang="en-US" sz="1600" dirty="0"/>
          </a:p>
        </p:txBody>
      </p:sp>
      <p:sp>
        <p:nvSpPr>
          <p:cNvPr id="6" name="Rettangolo arrotondato 5"/>
          <p:cNvSpPr/>
          <p:nvPr/>
        </p:nvSpPr>
        <p:spPr>
          <a:xfrm>
            <a:off x="543745" y="620688"/>
            <a:ext cx="7555729" cy="5040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arrotondato 9"/>
          <p:cNvSpPr/>
          <p:nvPr/>
        </p:nvSpPr>
        <p:spPr>
          <a:xfrm>
            <a:off x="2785716" y="2204864"/>
            <a:ext cx="1765227" cy="55399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tangolo arrotondato 4"/>
          <p:cNvSpPr/>
          <p:nvPr/>
        </p:nvSpPr>
        <p:spPr>
          <a:xfrm>
            <a:off x="91629" y="4449788"/>
            <a:ext cx="3234155" cy="5232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Angular distribution of the SEE 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2462189" cy="249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91" y="5049180"/>
            <a:ext cx="1731885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65047" y="4449788"/>
            <a:ext cx="3110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The SEE angular distribution probability </a:t>
            </a:r>
          </a:p>
          <a:p>
            <a:r>
              <a:rPr lang="en-US" sz="1400" dirty="0" smtClean="0"/>
              <a:t>Can be  given by: </a:t>
            </a:r>
            <a:endParaRPr lang="en-US" sz="1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785717" y="2204864"/>
            <a:ext cx="17123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In first approximation theory </a:t>
            </a:r>
          </a:p>
          <a:p>
            <a:r>
              <a:rPr lang="en-US" sz="1000" dirty="0" smtClean="0"/>
              <a:t>emission angle  could not </a:t>
            </a:r>
          </a:p>
          <a:p>
            <a:r>
              <a:rPr lang="en-US" sz="1000" dirty="0" smtClean="0"/>
              <a:t>be considered.</a:t>
            </a:r>
            <a:endParaRPr lang="en-US" sz="1000" dirty="0"/>
          </a:p>
        </p:txBody>
      </p:sp>
      <p:cxnSp>
        <p:nvCxnSpPr>
          <p:cNvPr id="14" name="Connettore 2 13"/>
          <p:cNvCxnSpPr/>
          <p:nvPr/>
        </p:nvCxnSpPr>
        <p:spPr>
          <a:xfrm flipH="1">
            <a:off x="2592468" y="2481863"/>
            <a:ext cx="18257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7A2D-6D00-47BD-92DD-BC84A303745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CAARI 2014, San Antonio, Texas (USA)</a:t>
            </a:r>
            <a:endParaRPr lang="en-US"/>
          </a:p>
        </p:txBody>
      </p:sp>
      <p:cxnSp>
        <p:nvCxnSpPr>
          <p:cNvPr id="11" name="Connettore 2 10"/>
          <p:cNvCxnSpPr>
            <a:stCxn id="1027" idx="3"/>
          </p:cNvCxnSpPr>
          <p:nvPr/>
        </p:nvCxnSpPr>
        <p:spPr>
          <a:xfrm flipV="1">
            <a:off x="2431776" y="4711398"/>
            <a:ext cx="2284240" cy="5898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28632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arrotondato 7"/>
          <p:cNvSpPr/>
          <p:nvPr/>
        </p:nvSpPr>
        <p:spPr>
          <a:xfrm>
            <a:off x="251520" y="5216897"/>
            <a:ext cx="8424936" cy="792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ttangolo arrotondato 2"/>
          <p:cNvSpPr/>
          <p:nvPr/>
        </p:nvSpPr>
        <p:spPr>
          <a:xfrm>
            <a:off x="1763688" y="620688"/>
            <a:ext cx="5688632" cy="5760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Energy distribution of SEE</a:t>
            </a: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4295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7A2D-6D00-47BD-92DD-BC84A303745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CAARI 2014, San Antonio, Texas (USA)</a:t>
            </a:r>
            <a:endParaRPr lang="en-US"/>
          </a:p>
        </p:txBody>
      </p:sp>
      <p:sp>
        <p:nvSpPr>
          <p:cNvPr id="7" name="CasellaDiTesto 6"/>
          <p:cNvSpPr txBox="1"/>
          <p:nvPr/>
        </p:nvSpPr>
        <p:spPr>
          <a:xfrm>
            <a:off x="323528" y="5301208"/>
            <a:ext cx="79746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CONCLUSION</a:t>
            </a:r>
            <a:r>
              <a:rPr lang="en-US" sz="1600" dirty="0" smtClean="0"/>
              <a:t>: the </a:t>
            </a:r>
            <a:r>
              <a:rPr lang="en-US" sz="1600" b="1" dirty="0" smtClean="0"/>
              <a:t>SE initial conditions</a:t>
            </a:r>
            <a:r>
              <a:rPr lang="en-US" sz="1600" dirty="0"/>
              <a:t> used in the trajectory simulations shown in the slide </a:t>
            </a:r>
            <a:r>
              <a:rPr lang="en-US" sz="1600" dirty="0" smtClean="0"/>
              <a:t>15</a:t>
            </a:r>
          </a:p>
          <a:p>
            <a:r>
              <a:rPr lang="en-US" sz="1600" dirty="0"/>
              <a:t>  </a:t>
            </a:r>
            <a:r>
              <a:rPr lang="en-US" sz="1600" dirty="0" smtClean="0"/>
              <a:t>That is:  </a:t>
            </a:r>
            <a:r>
              <a:rPr lang="en-US" sz="1600" b="1" i="1" dirty="0" err="1" smtClean="0"/>
              <a:t>E</a:t>
            </a:r>
            <a:r>
              <a:rPr lang="en-US" sz="1600" b="1" i="1" baseline="-25000" dirty="0" err="1" smtClean="0"/>
              <a:t>k</a:t>
            </a:r>
            <a:r>
              <a:rPr lang="en-US" sz="1600" b="1" dirty="0" smtClean="0"/>
              <a:t> </a:t>
            </a:r>
            <a:r>
              <a:rPr lang="en-US" sz="1600" dirty="0" smtClean="0"/>
              <a:t>≈ </a:t>
            </a:r>
            <a:r>
              <a:rPr lang="en-US" sz="1600" b="1" dirty="0" smtClean="0"/>
              <a:t>few </a:t>
            </a:r>
            <a:r>
              <a:rPr lang="en-US" sz="1600" b="1" i="1" dirty="0" smtClean="0"/>
              <a:t>eV</a:t>
            </a:r>
            <a:r>
              <a:rPr lang="en-US" sz="1600" b="1" dirty="0" smtClean="0"/>
              <a:t> </a:t>
            </a:r>
            <a:r>
              <a:rPr lang="en-US" sz="1600" dirty="0" smtClean="0"/>
              <a:t>and the </a:t>
            </a:r>
            <a:r>
              <a:rPr lang="en-US" sz="1600" b="1" dirty="0" smtClean="0"/>
              <a:t>emitted cone angle  </a:t>
            </a:r>
            <a:r>
              <a:rPr lang="en-US" sz="1600" b="1" i="1" dirty="0" smtClean="0">
                <a:latin typeface="Symbol" pitchFamily="18" charset="2"/>
              </a:rPr>
              <a:t>f</a:t>
            </a:r>
            <a:r>
              <a:rPr lang="en-US" sz="1600" b="1" i="1" dirty="0" smtClean="0"/>
              <a:t> &lt;10°</a:t>
            </a:r>
            <a:r>
              <a:rPr lang="en-US" sz="1600" b="1" i="1" dirty="0"/>
              <a:t> </a:t>
            </a:r>
            <a:r>
              <a:rPr lang="en-US" sz="1600" dirty="0" smtClean="0"/>
              <a:t>have been reasonable assumptions. 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1174337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rrotondato 2"/>
          <p:cNvSpPr/>
          <p:nvPr/>
        </p:nvSpPr>
        <p:spPr>
          <a:xfrm>
            <a:off x="1516671" y="332656"/>
            <a:ext cx="6264696" cy="7200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3" y="116632"/>
            <a:ext cx="8323031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The Micro Channel Plate (MCP) features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418147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ttangolo arrotondato 23"/>
          <p:cNvSpPr/>
          <p:nvPr/>
        </p:nvSpPr>
        <p:spPr>
          <a:xfrm>
            <a:off x="5004047" y="2636912"/>
            <a:ext cx="3133871" cy="47269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arrotondato 22"/>
          <p:cNvSpPr/>
          <p:nvPr/>
        </p:nvSpPr>
        <p:spPr>
          <a:xfrm>
            <a:off x="827584" y="6060896"/>
            <a:ext cx="1862498" cy="3404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033" y="4077072"/>
            <a:ext cx="2964542" cy="217918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004048" y="2636912"/>
            <a:ext cx="29719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MCP behavior scheme</a:t>
            </a:r>
          </a:p>
          <a:p>
            <a:endParaRPr lang="it-IT" dirty="0"/>
          </a:p>
        </p:txBody>
      </p:sp>
      <p:cxnSp>
        <p:nvCxnSpPr>
          <p:cNvPr id="8" name="Connettore 2 7"/>
          <p:cNvCxnSpPr/>
          <p:nvPr/>
        </p:nvCxnSpPr>
        <p:spPr>
          <a:xfrm flipH="1">
            <a:off x="4499992" y="3006244"/>
            <a:ext cx="504056" cy="206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827584" y="6032026"/>
            <a:ext cx="5081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Gain = </a:t>
            </a:r>
            <a:r>
              <a:rPr lang="it-IT" b="1" i="1" dirty="0" err="1" smtClean="0"/>
              <a:t>exp</a:t>
            </a:r>
            <a:r>
              <a:rPr lang="it-IT" b="1" i="1" dirty="0" smtClean="0"/>
              <a:t>(k </a:t>
            </a:r>
            <a:r>
              <a:rPr lang="it-IT" sz="2000" b="1" i="1" baseline="30000" dirty="0" smtClean="0"/>
              <a:t>.</a:t>
            </a:r>
            <a:r>
              <a:rPr lang="it-IT" b="1" i="1" dirty="0" smtClean="0"/>
              <a:t>L/d)     (k=</a:t>
            </a:r>
            <a:r>
              <a:rPr lang="it-IT" b="1" i="1" dirty="0" err="1" smtClean="0"/>
              <a:t>channel</a:t>
            </a:r>
            <a:r>
              <a:rPr lang="it-IT" b="1" i="1" dirty="0" smtClean="0"/>
              <a:t> e</a:t>
            </a:r>
            <a:r>
              <a:rPr lang="it-IT" b="1" i="1" baseline="30000" dirty="0" smtClean="0"/>
              <a:t>-</a:t>
            </a:r>
            <a:r>
              <a:rPr lang="it-IT" b="1" i="1" dirty="0" smtClean="0"/>
              <a:t> </a:t>
            </a:r>
            <a:r>
              <a:rPr lang="it-IT" b="1" i="1" dirty="0" err="1" smtClean="0"/>
              <a:t>emission</a:t>
            </a:r>
            <a:r>
              <a:rPr lang="it-IT" b="1" i="1" dirty="0" smtClean="0"/>
              <a:t> </a:t>
            </a:r>
            <a:r>
              <a:rPr lang="it-IT" b="1" i="1" dirty="0" err="1" smtClean="0"/>
              <a:t>factor</a:t>
            </a:r>
            <a:r>
              <a:rPr lang="it-IT" b="1" i="1" dirty="0" smtClean="0"/>
              <a:t>)</a:t>
            </a:r>
            <a:endParaRPr lang="it-IT" b="1" i="1" dirty="0"/>
          </a:p>
        </p:txBody>
      </p:sp>
      <p:cxnSp>
        <p:nvCxnSpPr>
          <p:cNvPr id="10" name="Connettore 2 9"/>
          <p:cNvCxnSpPr/>
          <p:nvPr/>
        </p:nvCxnSpPr>
        <p:spPr>
          <a:xfrm flipH="1">
            <a:off x="1115616" y="5589240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>
            <a:off x="2690082" y="5589240"/>
            <a:ext cx="130585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2267744" y="5476582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L</a:t>
            </a:r>
            <a:endParaRPr lang="it-IT" i="1" dirty="0"/>
          </a:p>
        </p:txBody>
      </p:sp>
      <p:cxnSp>
        <p:nvCxnSpPr>
          <p:cNvPr id="21" name="Connettore 1 20"/>
          <p:cNvCxnSpPr/>
          <p:nvPr/>
        </p:nvCxnSpPr>
        <p:spPr>
          <a:xfrm>
            <a:off x="1187624" y="4797152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976796" y="4858888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/>
              <a:t>d</a:t>
            </a:r>
            <a:endParaRPr lang="it-IT" sz="1400" i="1" dirty="0"/>
          </a:p>
        </p:txBody>
      </p:sp>
      <p:sp>
        <p:nvSpPr>
          <p:cNvPr id="17" name="Rettangolo 16"/>
          <p:cNvSpPr/>
          <p:nvPr/>
        </p:nvSpPr>
        <p:spPr>
          <a:xfrm>
            <a:off x="323528" y="1196752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The MCP consists of a two-dimensional array with a great number of very small glass channels bundled in parallel and formed into the shape of a thin disk. Each channel has an internal diameter ranging from 6 to 20 microns with the inner wall processed to have the proper electrical resistance and secondary emissive properties.</a:t>
            </a:r>
            <a:endParaRPr lang="en-US" sz="1200" dirty="0"/>
          </a:p>
        </p:txBody>
      </p:sp>
      <p:sp>
        <p:nvSpPr>
          <p:cNvPr id="18" name="Rettangolo 17"/>
          <p:cNvSpPr/>
          <p:nvPr/>
        </p:nvSpPr>
        <p:spPr>
          <a:xfrm>
            <a:off x="539552" y="357301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Each channel acts as an independent electron multiplier </a:t>
            </a:r>
            <a:r>
              <a:rPr lang="en-US" sz="1200" dirty="0" smtClean="0">
                <a:sym typeface="Wingdings" pitchFamily="2" charset="2"/>
              </a:rPr>
              <a:t></a:t>
            </a:r>
            <a:endParaRPr lang="en-US" sz="1200" dirty="0"/>
          </a:p>
        </p:txBody>
      </p:sp>
      <p:sp>
        <p:nvSpPr>
          <p:cNvPr id="19" name="Segnaposto numero diapositiva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7A2D-6D00-47BD-92DD-BC84A303745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CAARI 2014, San Antonio, Texas (USA)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168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arrotondato 10"/>
          <p:cNvSpPr/>
          <p:nvPr/>
        </p:nvSpPr>
        <p:spPr>
          <a:xfrm>
            <a:off x="153962" y="1533454"/>
            <a:ext cx="4896544" cy="13234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arrotondato 9"/>
          <p:cNvSpPr/>
          <p:nvPr/>
        </p:nvSpPr>
        <p:spPr>
          <a:xfrm>
            <a:off x="539552" y="116632"/>
            <a:ext cx="7920880" cy="5760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36004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Monitor construction  </a:t>
            </a:r>
            <a:endParaRPr lang="en-US" sz="3200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212976"/>
            <a:ext cx="2990101" cy="224257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851" y="1533454"/>
            <a:ext cx="2894963" cy="217122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049" y="4360284"/>
            <a:ext cx="2612334" cy="195925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77533" y="1533454"/>
            <a:ext cx="489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phosphor screen is of P47 type (It has an afterglow time very short (0.11 </a:t>
            </a:r>
            <a:r>
              <a:rPr lang="en-US" sz="1600" dirty="0" smtClean="0">
                <a:latin typeface="Symbol" panose="05050102010706020507" pitchFamily="18" charset="2"/>
              </a:rPr>
              <a:t>m</a:t>
            </a:r>
            <a:r>
              <a:rPr lang="en-US" sz="1600" dirty="0" smtClean="0"/>
              <a:t>s) and a light emission in the range 430 nm </a:t>
            </a:r>
            <a:r>
              <a:rPr lang="en-US" sz="1600" dirty="0" smtClean="0">
                <a:sym typeface="Wingdings" panose="05000000000000000000" pitchFamily="2" charset="2"/>
              </a:rPr>
              <a:t></a:t>
            </a:r>
          </a:p>
          <a:p>
            <a:r>
              <a:rPr lang="en-US" sz="1600" dirty="0" smtClean="0"/>
              <a:t>A CCD camera with a high sensitivity in that light wavelength is needed.</a:t>
            </a:r>
            <a:endParaRPr lang="en-US" sz="16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55576" y="5513054"/>
            <a:ext cx="230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MCP assembly (vacuum side)</a:t>
            </a:r>
            <a:endParaRPr lang="en-US" sz="1400" i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484259" y="3680785"/>
            <a:ext cx="2583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MCP phosphor window (Air side)</a:t>
            </a:r>
            <a:endParaRPr lang="en-US" sz="1400" i="1" dirty="0"/>
          </a:p>
        </p:txBody>
      </p:sp>
      <p:sp>
        <p:nvSpPr>
          <p:cNvPr id="12" name="Freccia in giù 11"/>
          <p:cNvSpPr/>
          <p:nvPr/>
        </p:nvSpPr>
        <p:spPr>
          <a:xfrm>
            <a:off x="6516216" y="4005064"/>
            <a:ext cx="45719" cy="3162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12"/>
          <p:cNvSpPr/>
          <p:nvPr/>
        </p:nvSpPr>
        <p:spPr>
          <a:xfrm>
            <a:off x="3851920" y="4869160"/>
            <a:ext cx="93610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7A2D-6D00-47BD-92DD-BC84A303745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CAARI 2014, San Antonio, Texas (USA)</a:t>
            </a:r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323528" y="836712"/>
            <a:ext cx="8793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ym typeface="Wingdings" pitchFamily="2" charset="2"/>
              </a:rPr>
              <a:t></a:t>
            </a:r>
            <a:r>
              <a:rPr lang="en-US" b="1" dirty="0" smtClean="0"/>
              <a:t>Not enough funds obtained, but we had in our lab. a </a:t>
            </a:r>
            <a:r>
              <a:rPr lang="en-US" b="1" dirty="0"/>
              <a:t>MCP </a:t>
            </a:r>
            <a:r>
              <a:rPr lang="en-US" b="1" dirty="0" smtClean="0"/>
              <a:t>+ </a:t>
            </a:r>
            <a:r>
              <a:rPr lang="en-US" b="1" dirty="0"/>
              <a:t>phosphor screen </a:t>
            </a:r>
            <a:r>
              <a:rPr lang="en-US" b="1" dirty="0" smtClean="0"/>
              <a:t>assembled</a:t>
            </a:r>
          </a:p>
          <a:p>
            <a:r>
              <a:rPr lang="en-US" b="1" dirty="0" smtClean="0"/>
              <a:t> </a:t>
            </a:r>
            <a:r>
              <a:rPr lang="en-US" b="1" dirty="0"/>
              <a:t>on </a:t>
            </a:r>
            <a:r>
              <a:rPr lang="en-US" b="1" dirty="0" smtClean="0"/>
              <a:t>the </a:t>
            </a:r>
            <a:r>
              <a:rPr lang="en-US" b="1" dirty="0"/>
              <a:t>vacuum </a:t>
            </a:r>
            <a:r>
              <a:rPr lang="en-US" b="1" dirty="0" smtClean="0"/>
              <a:t>flange (</a:t>
            </a:r>
            <a:r>
              <a:rPr lang="en-US" b="1" dirty="0" err="1" smtClean="0"/>
              <a:t>Hamamtsu</a:t>
            </a:r>
            <a:r>
              <a:rPr lang="en-US" b="1" dirty="0" smtClean="0"/>
              <a:t>) used in the past.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379465" y="6021288"/>
            <a:ext cx="4621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Note</a:t>
            </a:r>
            <a:r>
              <a:rPr lang="en-US" sz="1400" dirty="0" smtClean="0"/>
              <a:t>: it need to be regenerated and will be ready in 3 month</a:t>
            </a:r>
            <a:endParaRPr lang="en-US" sz="1400" dirty="0"/>
          </a:p>
        </p:txBody>
      </p:sp>
      <p:cxnSp>
        <p:nvCxnSpPr>
          <p:cNvPr id="18" name="Connettore 2 17"/>
          <p:cNvCxnSpPr/>
          <p:nvPr/>
        </p:nvCxnSpPr>
        <p:spPr>
          <a:xfrm>
            <a:off x="5076056" y="1340768"/>
            <a:ext cx="792088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01839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arrotondato 17"/>
          <p:cNvSpPr/>
          <p:nvPr/>
        </p:nvSpPr>
        <p:spPr>
          <a:xfrm>
            <a:off x="179512" y="4581127"/>
            <a:ext cx="4387420" cy="13234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sellaDiTesto 16"/>
          <p:cNvSpPr txBox="1"/>
          <p:nvPr/>
        </p:nvSpPr>
        <p:spPr>
          <a:xfrm>
            <a:off x="179512" y="4581128"/>
            <a:ext cx="432907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sz="1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b="1" dirty="0" smtClean="0">
                <a:solidFill>
                  <a:srgbClr val="FF0000"/>
                </a:solidFill>
              </a:rPr>
              <a:t>The beam profile image quality shown in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previous simulations will be still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maintained?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Rettangolo arrotondato 2"/>
          <p:cNvSpPr/>
          <p:nvPr/>
        </p:nvSpPr>
        <p:spPr>
          <a:xfrm>
            <a:off x="395536" y="116632"/>
            <a:ext cx="8352928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1800" b="1" dirty="0" smtClean="0">
                <a:sym typeface="Wingdings" pitchFamily="2" charset="2"/>
              </a:rPr>
              <a:t>That </a:t>
            </a:r>
            <a:r>
              <a:rPr lang="en-US" sz="1800" b="1" dirty="0" smtClean="0"/>
              <a:t>vacuum flange which will be mounted on a Cross shaped vacuum chamber </a:t>
            </a:r>
            <a:r>
              <a:rPr lang="en-US" sz="1800" b="1" dirty="0" smtClean="0">
                <a:sym typeface="Wingdings" panose="05000000000000000000" pitchFamily="2" charset="2"/>
              </a:rPr>
              <a:t></a:t>
            </a:r>
            <a:br>
              <a:rPr lang="en-US" sz="1800" b="1" dirty="0" smtClean="0">
                <a:sym typeface="Wingdings" panose="05000000000000000000" pitchFamily="2" charset="2"/>
              </a:rPr>
            </a:br>
            <a:r>
              <a:rPr lang="en-US" sz="1800" b="1" dirty="0" smtClean="0">
                <a:sym typeface="Wingdings" panose="05000000000000000000" pitchFamily="2" charset="2"/>
              </a:rPr>
              <a:t>The MCP </a:t>
            </a:r>
            <a:r>
              <a:rPr lang="en-US" sz="1800" b="1" dirty="0">
                <a:sym typeface="Wingdings" panose="05000000000000000000" pitchFamily="2" charset="2"/>
              </a:rPr>
              <a:t>will </a:t>
            </a:r>
            <a:r>
              <a:rPr lang="en-US" sz="1800" b="1" dirty="0" smtClean="0">
                <a:sym typeface="Wingdings" panose="05000000000000000000" pitchFamily="2" charset="2"/>
              </a:rPr>
              <a:t>be </a:t>
            </a:r>
            <a:r>
              <a:rPr lang="en-US" sz="1800" b="1" dirty="0"/>
              <a:t>about </a:t>
            </a:r>
            <a:r>
              <a:rPr lang="en-US" sz="1800" b="1" i="1" dirty="0"/>
              <a:t>8 cm </a:t>
            </a:r>
            <a:r>
              <a:rPr lang="en-US" sz="1800" b="1" dirty="0" smtClean="0"/>
              <a:t>away from the neutron beam axis where </a:t>
            </a:r>
            <a:r>
              <a:rPr lang="en-US" sz="1800" b="1" dirty="0"/>
              <a:t>the electrostatic mirror </a:t>
            </a:r>
            <a:r>
              <a:rPr lang="en-US" sz="1800" b="1" dirty="0" smtClean="0"/>
              <a:t>must be placed </a:t>
            </a:r>
            <a:r>
              <a:rPr lang="en-US" sz="1800" b="1" dirty="0" smtClean="0">
                <a:sym typeface="Wingdings" panose="05000000000000000000" pitchFamily="2" charset="2"/>
              </a:rPr>
              <a:t></a:t>
            </a:r>
            <a:endParaRPr lang="en-US" sz="1800" b="1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7A2D-6D00-47BD-92DD-BC84A303745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CAARI 2014, San Antonio, Texas (USA)</a:t>
            </a:r>
            <a:endParaRPr lang="en-US"/>
          </a:p>
        </p:txBody>
      </p:sp>
      <p:pic>
        <p:nvPicPr>
          <p:cNvPr id="12" name="Immagine 11" descr="201120130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268760"/>
            <a:ext cx="4224469" cy="3168352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4572000" y="4581128"/>
            <a:ext cx="2322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MCP Assembly (vacuum side)</a:t>
            </a:r>
            <a:endParaRPr lang="en-US" sz="1400" dirty="0"/>
          </a:p>
        </p:txBody>
      </p:sp>
      <p:cxnSp>
        <p:nvCxnSpPr>
          <p:cNvPr id="15" name="Connettore 2 14"/>
          <p:cNvCxnSpPr/>
          <p:nvPr/>
        </p:nvCxnSpPr>
        <p:spPr>
          <a:xfrm flipV="1">
            <a:off x="4860032" y="2852936"/>
            <a:ext cx="1152128" cy="16561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magine 18" descr="Assembly_NBP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628800"/>
            <a:ext cx="3896557" cy="2077030"/>
          </a:xfrm>
          <a:prstGeom prst="rect">
            <a:avLst/>
          </a:prstGeom>
        </p:spPr>
      </p:pic>
      <p:sp>
        <p:nvSpPr>
          <p:cNvPr id="20" name="Freccia a destra 19"/>
          <p:cNvSpPr/>
          <p:nvPr/>
        </p:nvSpPr>
        <p:spPr>
          <a:xfrm>
            <a:off x="971600" y="2708920"/>
            <a:ext cx="79208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2348880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</a:t>
            </a:r>
            <a:endParaRPr lang="en-US" sz="14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539552" y="1268760"/>
            <a:ext cx="1233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Flange with MCP</a:t>
            </a:r>
            <a:endParaRPr lang="en-US" sz="1200" dirty="0"/>
          </a:p>
        </p:txBody>
      </p:sp>
      <p:cxnSp>
        <p:nvCxnSpPr>
          <p:cNvPr id="24" name="Connettore 2 23"/>
          <p:cNvCxnSpPr>
            <a:stCxn id="22" idx="2"/>
          </p:cNvCxnSpPr>
          <p:nvPr/>
        </p:nvCxnSpPr>
        <p:spPr>
          <a:xfrm>
            <a:off x="1156228" y="1545759"/>
            <a:ext cx="463444" cy="2270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2669573" y="3613155"/>
            <a:ext cx="13865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Electrostatic mirror</a:t>
            </a:r>
            <a:endParaRPr lang="en-US" sz="1200" dirty="0"/>
          </a:p>
        </p:txBody>
      </p:sp>
      <p:cxnSp>
        <p:nvCxnSpPr>
          <p:cNvPr id="27" name="Connettore 2 26"/>
          <p:cNvCxnSpPr>
            <a:stCxn id="25" idx="0"/>
          </p:cNvCxnSpPr>
          <p:nvPr/>
        </p:nvCxnSpPr>
        <p:spPr>
          <a:xfrm flipH="1" flipV="1">
            <a:off x="2237526" y="2749059"/>
            <a:ext cx="1125314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2915816" y="1268760"/>
            <a:ext cx="1274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Vacuum chamber</a:t>
            </a:r>
            <a:endParaRPr lang="en-US" sz="1200" dirty="0"/>
          </a:p>
        </p:txBody>
      </p:sp>
      <p:cxnSp>
        <p:nvCxnSpPr>
          <p:cNvPr id="30" name="Connettore 2 29"/>
          <p:cNvCxnSpPr>
            <a:stCxn id="28" idx="2"/>
          </p:cNvCxnSpPr>
          <p:nvPr/>
        </p:nvCxnSpPr>
        <p:spPr>
          <a:xfrm flipH="1">
            <a:off x="2843808" y="1545759"/>
            <a:ext cx="709074" cy="7311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/>
          <p:nvPr/>
        </p:nvCxnSpPr>
        <p:spPr>
          <a:xfrm>
            <a:off x="2627784" y="1844824"/>
            <a:ext cx="3384376" cy="72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/>
          <p:nvPr/>
        </p:nvCxnSpPr>
        <p:spPr>
          <a:xfrm flipV="1">
            <a:off x="1907704" y="1916832"/>
            <a:ext cx="0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1907704" y="2348880"/>
            <a:ext cx="0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1691680" y="2132856"/>
            <a:ext cx="266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d</a:t>
            </a:r>
            <a:endParaRPr lang="en-US" sz="1200" b="1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23528" y="3881373"/>
            <a:ext cx="2736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Device mechanical drawing</a:t>
            </a:r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90423" y="5916334"/>
            <a:ext cx="63468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ym typeface="Wingdings" panose="05000000000000000000" pitchFamily="2" charset="2"/>
              </a:rPr>
              <a:t> New s</a:t>
            </a:r>
            <a:r>
              <a:rPr lang="en-US" sz="1600" dirty="0" smtClean="0"/>
              <a:t>imulations of the modified electrostatic mirror design are needed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083129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/>
          <p:cNvSpPr/>
          <p:nvPr/>
        </p:nvSpPr>
        <p:spPr>
          <a:xfrm>
            <a:off x="364621" y="260649"/>
            <a:ext cx="8496944" cy="7200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507288" cy="634082"/>
          </a:xfrm>
        </p:spPr>
        <p:txBody>
          <a:bodyPr>
            <a:noAutofit/>
          </a:bodyPr>
          <a:lstStyle/>
          <a:p>
            <a:pPr algn="l"/>
            <a:r>
              <a:rPr lang="en-US" sz="1800" b="1" dirty="0" smtClean="0"/>
              <a:t>Further SE trajectory simulations for the modified electrostatic mirror configuration </a:t>
            </a:r>
            <a:r>
              <a:rPr lang="en-US" sz="1800" b="1" dirty="0" smtClean="0">
                <a:sym typeface="Wingdings" pitchFamily="2" charset="2"/>
              </a:rPr>
              <a:t></a:t>
            </a:r>
            <a:r>
              <a:rPr lang="en-US" sz="1800" b="1" dirty="0" smtClean="0"/>
              <a:t> </a:t>
            </a:r>
            <a:r>
              <a:rPr lang="en-US" sz="1800" b="1" dirty="0"/>
              <a:t/>
            </a:r>
            <a:br>
              <a:rPr lang="en-US" sz="1800" b="1" dirty="0"/>
            </a:br>
            <a:endParaRPr lang="en-US" sz="18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987824" y="1628800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/>
              <a:t>MCP</a:t>
            </a:r>
            <a:endParaRPr lang="it-IT" sz="1200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79512" y="6165304"/>
            <a:ext cx="5006499" cy="2462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Note: </a:t>
            </a:r>
            <a:r>
              <a:rPr lang="en-US" sz="1000" dirty="0" smtClean="0"/>
              <a:t>the 2 arrow indicate neutron beams entering the </a:t>
            </a:r>
            <a:r>
              <a:rPr lang="en-US" sz="1000" i="1" baseline="30000" dirty="0" smtClean="0"/>
              <a:t>6</a:t>
            </a:r>
            <a:r>
              <a:rPr lang="en-US" sz="1000" i="1" dirty="0" smtClean="0"/>
              <a:t>LiC</a:t>
            </a:r>
            <a:r>
              <a:rPr lang="en-US" sz="1000" dirty="0" smtClean="0"/>
              <a:t>  foil  from 2  different positions. </a:t>
            </a:r>
            <a:endParaRPr lang="en-US" sz="1000" dirty="0"/>
          </a:p>
        </p:txBody>
      </p:sp>
      <p:cxnSp>
        <p:nvCxnSpPr>
          <p:cNvPr id="20" name="Connettore 2 19"/>
          <p:cNvCxnSpPr>
            <a:stCxn id="18" idx="2"/>
          </p:cNvCxnSpPr>
          <p:nvPr/>
        </p:nvCxnSpPr>
        <p:spPr>
          <a:xfrm>
            <a:off x="3650699" y="2307069"/>
            <a:ext cx="57205" cy="4018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>
            <a:stCxn id="21" idx="3"/>
          </p:cNvCxnSpPr>
          <p:nvPr/>
        </p:nvCxnSpPr>
        <p:spPr>
          <a:xfrm>
            <a:off x="1862809" y="2255967"/>
            <a:ext cx="116903" cy="209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463972" y="991690"/>
            <a:ext cx="80077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ym typeface="Wingdings" pitchFamily="2" charset="2"/>
              </a:rPr>
              <a:t> </a:t>
            </a:r>
            <a:r>
              <a:rPr lang="en-US" sz="1400" dirty="0" smtClean="0"/>
              <a:t>The vacuum chamber walls are on the ground then the beam  </a:t>
            </a:r>
            <a:r>
              <a:rPr lang="en-US" sz="1400" dirty="0" err="1" smtClean="0"/>
              <a:t>profileimage</a:t>
            </a:r>
            <a:r>
              <a:rPr lang="en-US" sz="1400" dirty="0" smtClean="0"/>
              <a:t> on MCP results deformed </a:t>
            </a:r>
            <a:r>
              <a:rPr lang="en-US" sz="1400" dirty="0" smtClean="0">
                <a:sym typeface="Wingdings" pitchFamily="2" charset="2"/>
              </a:rPr>
              <a:t>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395536" y="2852936"/>
            <a:ext cx="309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err="1" smtClean="0"/>
              <a:t>d</a:t>
            </a:r>
            <a:r>
              <a:rPr lang="it-IT" sz="1200" i="1" baseline="-25000" dirty="0" err="1" smtClean="0"/>
              <a:t>F</a:t>
            </a:r>
            <a:endParaRPr lang="it-IT" sz="1200" dirty="0"/>
          </a:p>
        </p:txBody>
      </p:sp>
      <p:cxnSp>
        <p:nvCxnSpPr>
          <p:cNvPr id="27" name="Connettore 2 26"/>
          <p:cNvCxnSpPr>
            <a:stCxn id="25" idx="0"/>
          </p:cNvCxnSpPr>
          <p:nvPr/>
        </p:nvCxnSpPr>
        <p:spPr>
          <a:xfrm flipH="1" flipV="1">
            <a:off x="539552" y="1628800"/>
            <a:ext cx="10834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>
            <a:stCxn id="25" idx="2"/>
          </p:cNvCxnSpPr>
          <p:nvPr/>
        </p:nvCxnSpPr>
        <p:spPr>
          <a:xfrm flipH="1">
            <a:off x="539552" y="3129935"/>
            <a:ext cx="10834" cy="11631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egnaposto numero diapositiva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7A2D-6D00-47BD-92DD-BC84A303745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CAARI 2014, San Antonio, Texas (USA)</a:t>
            </a:r>
            <a:endParaRPr lang="en-US"/>
          </a:p>
        </p:txBody>
      </p:sp>
      <p:pic>
        <p:nvPicPr>
          <p:cNvPr id="33" name="Immagine 32" descr="elemi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484784"/>
            <a:ext cx="3199552" cy="4680520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3059832" y="2060848"/>
            <a:ext cx="11817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err="1" smtClean="0"/>
              <a:t>Equipotential</a:t>
            </a:r>
            <a:r>
              <a:rPr lang="it-IT" sz="1000" b="1" dirty="0" smtClean="0"/>
              <a:t> </a:t>
            </a:r>
            <a:r>
              <a:rPr lang="it-IT" sz="1000" b="1" dirty="0" err="1" smtClean="0"/>
              <a:t>lines</a:t>
            </a:r>
            <a:endParaRPr lang="it-IT" sz="1000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1187624" y="2132856"/>
            <a:ext cx="6751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err="1" smtClean="0"/>
              <a:t>Electrons</a:t>
            </a:r>
            <a:endParaRPr lang="it-IT" sz="1000" b="1" dirty="0"/>
          </a:p>
        </p:txBody>
      </p:sp>
      <p:cxnSp>
        <p:nvCxnSpPr>
          <p:cNvPr id="35" name="Connettore 2 34"/>
          <p:cNvCxnSpPr>
            <a:stCxn id="21" idx="3"/>
          </p:cNvCxnSpPr>
          <p:nvPr/>
        </p:nvCxnSpPr>
        <p:spPr>
          <a:xfrm>
            <a:off x="1862809" y="2255967"/>
            <a:ext cx="260919" cy="929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0" y="4797152"/>
            <a:ext cx="6815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err="1" smtClean="0"/>
              <a:t>Neutrons</a:t>
            </a:r>
            <a:endParaRPr lang="it-IT" sz="1000" b="1" dirty="0"/>
          </a:p>
        </p:txBody>
      </p:sp>
      <p:sp>
        <p:nvSpPr>
          <p:cNvPr id="36" name="Freccia a destra 35"/>
          <p:cNvSpPr/>
          <p:nvPr/>
        </p:nvSpPr>
        <p:spPr>
          <a:xfrm>
            <a:off x="395536" y="4991469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ccia a destra 36"/>
          <p:cNvSpPr/>
          <p:nvPr/>
        </p:nvSpPr>
        <p:spPr>
          <a:xfrm>
            <a:off x="395536" y="5272732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asellaDiTesto 37"/>
          <p:cNvSpPr txBox="1"/>
          <p:nvPr/>
        </p:nvSpPr>
        <p:spPr>
          <a:xfrm>
            <a:off x="3491880" y="2636912"/>
            <a:ext cx="16658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Vacuum chamber walls(V5)</a:t>
            </a:r>
            <a:endParaRPr lang="en-US" sz="1000" b="1" dirty="0"/>
          </a:p>
        </p:txBody>
      </p:sp>
      <p:cxnSp>
        <p:nvCxnSpPr>
          <p:cNvPr id="40" name="Connettore 2 39"/>
          <p:cNvCxnSpPr/>
          <p:nvPr/>
        </p:nvCxnSpPr>
        <p:spPr>
          <a:xfrm flipH="1">
            <a:off x="3650699" y="2883133"/>
            <a:ext cx="427477" cy="1083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1979712" y="1340768"/>
            <a:ext cx="683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MCP (V4)</a:t>
            </a:r>
            <a:endParaRPr lang="en-US" sz="1000" b="1" dirty="0"/>
          </a:p>
        </p:txBody>
      </p:sp>
      <p:cxnSp>
        <p:nvCxnSpPr>
          <p:cNvPr id="43" name="Connettore 2 42"/>
          <p:cNvCxnSpPr/>
          <p:nvPr/>
        </p:nvCxnSpPr>
        <p:spPr>
          <a:xfrm flipV="1">
            <a:off x="539552" y="558924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ccia a destra 44"/>
          <p:cNvSpPr/>
          <p:nvPr/>
        </p:nvSpPr>
        <p:spPr>
          <a:xfrm>
            <a:off x="3851920" y="3573016"/>
            <a:ext cx="115212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3648001" y="3140968"/>
            <a:ext cx="1967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By shielding  the vacuum chamber</a:t>
            </a:r>
          </a:p>
          <a:p>
            <a:r>
              <a:rPr lang="en-US" sz="1000" dirty="0" smtClean="0"/>
              <a:t> wall with the electrode 1</a:t>
            </a:r>
            <a:endParaRPr lang="en-US" sz="1000" dirty="0"/>
          </a:p>
        </p:txBody>
      </p:sp>
      <p:pic>
        <p:nvPicPr>
          <p:cNvPr id="47" name="Immagine 46" descr="Sim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21205" y="1484784"/>
            <a:ext cx="3240360" cy="4740215"/>
          </a:xfrm>
          <a:prstGeom prst="rect">
            <a:avLst/>
          </a:prstGeom>
        </p:spPr>
      </p:pic>
      <p:sp>
        <p:nvSpPr>
          <p:cNvPr id="30" name="CasellaDiTesto 29"/>
          <p:cNvSpPr txBox="1"/>
          <p:nvPr/>
        </p:nvSpPr>
        <p:spPr>
          <a:xfrm>
            <a:off x="6684929" y="5877272"/>
            <a:ext cx="2459071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Note</a:t>
            </a:r>
            <a:r>
              <a:rPr lang="en-US" sz="1200" dirty="0" smtClean="0"/>
              <a:t>: in this case, however, we have</a:t>
            </a:r>
          </a:p>
          <a:p>
            <a:r>
              <a:rPr lang="en-US" sz="1200" dirty="0" smtClean="0"/>
              <a:t>a </a:t>
            </a:r>
            <a:r>
              <a:rPr lang="en-US" sz="1200" i="1" dirty="0" err="1" smtClean="0">
                <a:latin typeface="Symbol" pitchFamily="18" charset="2"/>
              </a:rPr>
              <a:t>D</a:t>
            </a:r>
            <a:r>
              <a:rPr lang="en-US" sz="1200" i="1" dirty="0" err="1" smtClean="0"/>
              <a:t>y</a:t>
            </a:r>
            <a:r>
              <a:rPr lang="en-US" sz="1200" i="1" dirty="0" smtClean="0"/>
              <a:t>/</a:t>
            </a:r>
            <a:r>
              <a:rPr lang="en-US" sz="1200" i="1" dirty="0" err="1" smtClean="0">
                <a:latin typeface="Symbol" pitchFamily="18" charset="2"/>
              </a:rPr>
              <a:t>D</a:t>
            </a:r>
            <a:r>
              <a:rPr lang="en-US" sz="1200" i="1" dirty="0" err="1" smtClean="0"/>
              <a:t>x</a:t>
            </a:r>
            <a:r>
              <a:rPr lang="en-US" sz="1200" i="1" dirty="0" smtClean="0"/>
              <a:t> ~ 1.35 </a:t>
            </a:r>
            <a:r>
              <a:rPr lang="en-US" sz="1200" dirty="0" smtClean="0"/>
              <a:t>instead of </a:t>
            </a:r>
            <a:r>
              <a:rPr lang="en-US" sz="1200" i="1" dirty="0" smtClean="0"/>
              <a:t>1.04</a:t>
            </a:r>
            <a:endParaRPr lang="en-US" sz="1200" i="1" dirty="0"/>
          </a:p>
        </p:txBody>
      </p:sp>
      <p:cxnSp>
        <p:nvCxnSpPr>
          <p:cNvPr id="6" name="Connettore 2 5"/>
          <p:cNvCxnSpPr/>
          <p:nvPr/>
        </p:nvCxnSpPr>
        <p:spPr>
          <a:xfrm flipV="1">
            <a:off x="5615206" y="5207493"/>
            <a:ext cx="0" cy="1732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5615206" y="5380744"/>
            <a:ext cx="5999" cy="108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5188544" y="5242244"/>
            <a:ext cx="348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Symbol" panose="05050102010706020507" pitchFamily="18" charset="2"/>
              </a:rPr>
              <a:t>D</a:t>
            </a:r>
            <a:r>
              <a:rPr lang="en-US" sz="1200" dirty="0" err="1" smtClean="0">
                <a:latin typeface="+mj-lt"/>
              </a:rPr>
              <a:t>y</a:t>
            </a:r>
            <a:endParaRPr lang="en-US" sz="1200" dirty="0">
              <a:latin typeface="+mj-lt"/>
            </a:endParaRPr>
          </a:p>
        </p:txBody>
      </p:sp>
      <p:cxnSp>
        <p:nvCxnSpPr>
          <p:cNvPr id="12" name="Connettore 2 11"/>
          <p:cNvCxnSpPr>
            <a:stCxn id="47" idx="0"/>
          </p:cNvCxnSpPr>
          <p:nvPr/>
        </p:nvCxnSpPr>
        <p:spPr>
          <a:xfrm flipH="1">
            <a:off x="7020272" y="1484784"/>
            <a:ext cx="2211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>
            <a:stCxn id="47" idx="0"/>
          </p:cNvCxnSpPr>
          <p:nvPr/>
        </p:nvCxnSpPr>
        <p:spPr>
          <a:xfrm flipV="1">
            <a:off x="7241385" y="1474331"/>
            <a:ext cx="138927" cy="104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7068100" y="1197332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Symbol" panose="05050102010706020507" pitchFamily="18" charset="2"/>
              </a:rPr>
              <a:t>D</a:t>
            </a:r>
            <a:r>
              <a:rPr lang="en-US" sz="1200" dirty="0" err="1" smtClean="0"/>
              <a:t>x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241189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arrotondato 7"/>
          <p:cNvSpPr/>
          <p:nvPr/>
        </p:nvSpPr>
        <p:spPr>
          <a:xfrm>
            <a:off x="1043608" y="180518"/>
            <a:ext cx="1807693" cy="36933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mmagine 17" descr="Assembly_NB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08920"/>
            <a:ext cx="5544616" cy="2955516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CAARI 2014, San Antonio, Texas (USA)</a:t>
            </a:r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7A2D-6D00-47BD-92DD-BC84A303745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251520" y="684773"/>
            <a:ext cx="4223144" cy="107721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 order to reduce the SE divergence the input </a:t>
            </a:r>
          </a:p>
          <a:p>
            <a:r>
              <a:rPr lang="en-US" sz="1600" dirty="0" smtClean="0"/>
              <a:t>MCP surface can be put to a higher voltage than </a:t>
            </a:r>
          </a:p>
          <a:p>
            <a:r>
              <a:rPr lang="en-US" sz="1600" dirty="0" smtClean="0"/>
              <a:t>the electrode 1 to obtain a focusing lens as</a:t>
            </a:r>
          </a:p>
          <a:p>
            <a:r>
              <a:rPr lang="en-US" sz="1600" dirty="0" smtClean="0"/>
              <a:t> shown in the simulations </a:t>
            </a:r>
            <a:r>
              <a:rPr lang="en-US" sz="1600" dirty="0" smtClean="0">
                <a:sym typeface="Wingdings" pitchFamily="2" charset="2"/>
              </a:rPr>
              <a:t></a:t>
            </a:r>
            <a:endParaRPr lang="en-US" sz="16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51520" y="2060848"/>
            <a:ext cx="445064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Inside the vacuum is shown the </a:t>
            </a:r>
            <a:r>
              <a:rPr lang="en-US" sz="1600" dirty="0"/>
              <a:t>Electrostatic </a:t>
            </a:r>
            <a:r>
              <a:rPr lang="en-US" sz="1600" dirty="0" smtClean="0"/>
              <a:t>mirror</a:t>
            </a:r>
          </a:p>
          <a:p>
            <a:r>
              <a:rPr lang="en-US" sz="1600" dirty="0" smtClean="0"/>
              <a:t> mechanical design:</a:t>
            </a:r>
            <a:endParaRPr lang="en-US" sz="1600" dirty="0"/>
          </a:p>
        </p:txBody>
      </p:sp>
      <p:pic>
        <p:nvPicPr>
          <p:cNvPr id="5" name="Immagine 4" descr="Sim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404663"/>
            <a:ext cx="4032448" cy="5898935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51520" y="5589240"/>
            <a:ext cx="16585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Cross vacuum chamber</a:t>
            </a:r>
            <a:endParaRPr lang="en-US" sz="1200" b="1" dirty="0"/>
          </a:p>
        </p:txBody>
      </p:sp>
      <p:cxnSp>
        <p:nvCxnSpPr>
          <p:cNvPr id="12" name="Connettore 2 11"/>
          <p:cNvCxnSpPr>
            <a:stCxn id="10" idx="0"/>
          </p:cNvCxnSpPr>
          <p:nvPr/>
        </p:nvCxnSpPr>
        <p:spPr>
          <a:xfrm flipV="1">
            <a:off x="1080786" y="5301208"/>
            <a:ext cx="82691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2267744" y="5733256"/>
            <a:ext cx="1167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Reflecting grids</a:t>
            </a:r>
            <a:endParaRPr lang="en-US" sz="1200" b="1" dirty="0"/>
          </a:p>
        </p:txBody>
      </p:sp>
      <p:cxnSp>
        <p:nvCxnSpPr>
          <p:cNvPr id="17" name="Connettore 2 16"/>
          <p:cNvCxnSpPr>
            <a:stCxn id="15" idx="0"/>
          </p:cNvCxnSpPr>
          <p:nvPr/>
        </p:nvCxnSpPr>
        <p:spPr>
          <a:xfrm flipH="1" flipV="1">
            <a:off x="2555777" y="4509120"/>
            <a:ext cx="295524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3491880" y="3212976"/>
            <a:ext cx="1413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Shielding electrode</a:t>
            </a:r>
            <a:endParaRPr lang="en-US" sz="1200" b="1" dirty="0"/>
          </a:p>
        </p:txBody>
      </p:sp>
      <p:cxnSp>
        <p:nvCxnSpPr>
          <p:cNvPr id="24" name="Connettore 2 23"/>
          <p:cNvCxnSpPr>
            <a:stCxn id="22" idx="1"/>
          </p:cNvCxnSpPr>
          <p:nvPr/>
        </p:nvCxnSpPr>
        <p:spPr>
          <a:xfrm flipH="1">
            <a:off x="2915816" y="3351476"/>
            <a:ext cx="576064" cy="221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1043608" y="3068960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MCP</a:t>
            </a:r>
            <a:endParaRPr lang="en-US" sz="1200" b="1" dirty="0"/>
          </a:p>
        </p:txBody>
      </p:sp>
      <p:cxnSp>
        <p:nvCxnSpPr>
          <p:cNvPr id="27" name="Connettore 2 26"/>
          <p:cNvCxnSpPr>
            <a:stCxn id="25" idx="3"/>
          </p:cNvCxnSpPr>
          <p:nvPr/>
        </p:nvCxnSpPr>
        <p:spPr>
          <a:xfrm flipV="1">
            <a:off x="1526432" y="3140968"/>
            <a:ext cx="813320" cy="664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179512" y="4149080"/>
            <a:ext cx="1172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Grids with C foil</a:t>
            </a:r>
            <a:endParaRPr lang="en-US" sz="12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043608" y="180518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Electrostatic lens</a:t>
            </a:r>
            <a:endParaRPr lang="en-US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203848" y="5013176"/>
            <a:ext cx="923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Support </a:t>
            </a:r>
            <a:r>
              <a:rPr lang="en-US" sz="1200" dirty="0" smtClean="0"/>
              <a:t>bar</a:t>
            </a:r>
            <a:endParaRPr lang="en-US" sz="1200" dirty="0"/>
          </a:p>
        </p:txBody>
      </p:sp>
      <p:cxnSp>
        <p:nvCxnSpPr>
          <p:cNvPr id="13" name="Connettore 2 12"/>
          <p:cNvCxnSpPr/>
          <p:nvPr/>
        </p:nvCxnSpPr>
        <p:spPr>
          <a:xfrm flipH="1" flipV="1">
            <a:off x="3203848" y="4426079"/>
            <a:ext cx="144016" cy="5870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1333995" y="4874676"/>
            <a:ext cx="791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insulators</a:t>
            </a:r>
            <a:endParaRPr lang="en-US" sz="1200" dirty="0"/>
          </a:p>
        </p:txBody>
      </p:sp>
      <p:cxnSp>
        <p:nvCxnSpPr>
          <p:cNvPr id="19" name="Connettore 2 18"/>
          <p:cNvCxnSpPr/>
          <p:nvPr/>
        </p:nvCxnSpPr>
        <p:spPr>
          <a:xfrm flipV="1">
            <a:off x="2125494" y="4509120"/>
            <a:ext cx="142250" cy="3655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>
            <a:stCxn id="30" idx="3"/>
          </p:cNvCxnSpPr>
          <p:nvPr/>
        </p:nvCxnSpPr>
        <p:spPr>
          <a:xfrm flipV="1">
            <a:off x="1351628" y="4287579"/>
            <a:ext cx="6788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emoria ad accesso diretto 17"/>
          <p:cNvSpPr/>
          <p:nvPr/>
        </p:nvSpPr>
        <p:spPr>
          <a:xfrm>
            <a:off x="6084168" y="2256934"/>
            <a:ext cx="576064" cy="884033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ttangolo arrotondato 11"/>
          <p:cNvSpPr/>
          <p:nvPr/>
        </p:nvSpPr>
        <p:spPr>
          <a:xfrm>
            <a:off x="3027869" y="260648"/>
            <a:ext cx="2143421" cy="40011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736863"/>
            <a:ext cx="8229600" cy="926976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 smtClean="0"/>
              <a:t>The Phosphor screen coating the Fiber Optic Plate (FOP) window present on the vacuum flange  is of P47 type. It emits in a wavelength range peaked at 430 nm (UV) but has also a long tail in the visible light region.</a:t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39552" y="508518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The phosphor light will be detected by a CCD camera (of type Kodak KAF 1400, </a:t>
            </a:r>
            <a:r>
              <a:rPr lang="en-US" sz="1600" dirty="0" err="1" smtClean="0">
                <a:latin typeface="+mj-lt"/>
              </a:rPr>
              <a:t>sensivity</a:t>
            </a:r>
            <a:r>
              <a:rPr lang="en-US" sz="1600" dirty="0" smtClean="0">
                <a:latin typeface="+mj-lt"/>
              </a:rPr>
              <a:t> in wavelength range 400 ÷ 1000 nm, it has 1317x1070 pixels of 6.9 </a:t>
            </a:r>
            <a:r>
              <a:rPr lang="en-US" sz="1600" dirty="0" smtClean="0">
                <a:latin typeface="Symbol" panose="05050102010706020507" pitchFamily="18" charset="2"/>
              </a:rPr>
              <a:t>m</a:t>
            </a:r>
            <a:r>
              <a:rPr lang="en-US" sz="1600" dirty="0" smtClean="0">
                <a:latin typeface="+mj-lt"/>
              </a:rPr>
              <a:t>m and a resolution of 40 line-pair/mm (</a:t>
            </a:r>
            <a:r>
              <a:rPr lang="en-US" sz="1600" dirty="0" smtClean="0">
                <a:latin typeface="+mj-lt"/>
                <a:sym typeface="Wingdings" panose="05000000000000000000" pitchFamily="2" charset="2"/>
              </a:rPr>
              <a:t> 25 </a:t>
            </a:r>
            <a:r>
              <a:rPr lang="en-US" sz="1600" dirty="0" smtClean="0"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sz="1600" dirty="0" smtClean="0">
                <a:latin typeface="+mj-lt"/>
                <a:sym typeface="Wingdings" panose="05000000000000000000" pitchFamily="2" charset="2"/>
              </a:rPr>
              <a:t>m</a:t>
            </a:r>
            <a:r>
              <a:rPr lang="en-US" sz="1600" dirty="0" smtClean="0">
                <a:sym typeface="Wingdings" panose="05000000000000000000" pitchFamily="2" charset="2"/>
              </a:rPr>
              <a:t>)).</a:t>
            </a:r>
            <a:endParaRPr lang="en-US" sz="16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844" y="1191835"/>
            <a:ext cx="1613954" cy="3717975"/>
          </a:xfrm>
          <a:prstGeom prst="rect">
            <a:avLst/>
          </a:prstGeom>
        </p:spPr>
      </p:pic>
      <p:cxnSp>
        <p:nvCxnSpPr>
          <p:cNvPr id="6" name="Connettore 2 5"/>
          <p:cNvCxnSpPr/>
          <p:nvPr/>
        </p:nvCxnSpPr>
        <p:spPr>
          <a:xfrm flipV="1">
            <a:off x="4788024" y="4149080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4726590" y="1421515"/>
            <a:ext cx="1229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/>
              <a:t>Phosphor</a:t>
            </a:r>
            <a:r>
              <a:rPr lang="it-IT" sz="1200" dirty="0" smtClean="0"/>
              <a:t> screen</a:t>
            </a:r>
            <a:endParaRPr lang="it-IT" sz="12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450520" y="1698514"/>
            <a:ext cx="1944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MCP- Chevron </a:t>
            </a:r>
            <a:r>
              <a:rPr lang="en-US" sz="1200" dirty="0" smtClean="0"/>
              <a:t>configuration</a:t>
            </a:r>
            <a:endParaRPr lang="en-US" sz="12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385802" y="4725888"/>
            <a:ext cx="1402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V=+6kV max.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655373" y="3829690"/>
            <a:ext cx="4251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/>
              <a:t>2 M</a:t>
            </a:r>
            <a:r>
              <a:rPr lang="it-IT" sz="800" dirty="0" smtClean="0">
                <a:latin typeface="Symbol" panose="05050102010706020507" pitchFamily="18" charset="2"/>
              </a:rPr>
              <a:t>W</a:t>
            </a:r>
            <a:endParaRPr lang="it-IT" sz="800" dirty="0">
              <a:latin typeface="Symbol" panose="05050102010706020507" pitchFamily="18" charset="2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265870" y="3721968"/>
            <a:ext cx="4251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/>
              <a:t>4 M</a:t>
            </a:r>
            <a:r>
              <a:rPr lang="it-IT" sz="800" dirty="0" smtClean="0">
                <a:latin typeface="Symbol" panose="05050102010706020507" pitchFamily="18" charset="2"/>
              </a:rPr>
              <a:t>W</a:t>
            </a:r>
            <a:endParaRPr lang="it-IT" sz="800" dirty="0">
              <a:latin typeface="Symbol" panose="05050102010706020507" pitchFamily="18" charset="2"/>
            </a:endParaRPr>
          </a:p>
        </p:txBody>
      </p:sp>
      <p:cxnSp>
        <p:nvCxnSpPr>
          <p:cNvPr id="13" name="Connettore 2 12"/>
          <p:cNvCxnSpPr/>
          <p:nvPr/>
        </p:nvCxnSpPr>
        <p:spPr>
          <a:xfrm flipH="1">
            <a:off x="4788024" y="1698514"/>
            <a:ext cx="275084" cy="5584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2478085" y="1968430"/>
            <a:ext cx="1451525" cy="5635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7A2D-6D00-47BD-92DD-BC84A303745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CAARI 2014, San Antonio, Texas (USA)</a:t>
            </a:r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3122449" y="260648"/>
            <a:ext cx="1940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Read out system</a:t>
            </a:r>
            <a:endParaRPr lang="en-US" sz="2000" b="1" dirty="0"/>
          </a:p>
        </p:txBody>
      </p:sp>
      <p:sp>
        <p:nvSpPr>
          <p:cNvPr id="17" name="Memoria ad accesso diretto 16"/>
          <p:cNvSpPr/>
          <p:nvPr/>
        </p:nvSpPr>
        <p:spPr>
          <a:xfrm>
            <a:off x="6444208" y="2118435"/>
            <a:ext cx="1800200" cy="1238557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sellaDiTesto 18"/>
          <p:cNvSpPr txBox="1"/>
          <p:nvPr/>
        </p:nvSpPr>
        <p:spPr>
          <a:xfrm>
            <a:off x="6444208" y="3568080"/>
            <a:ext cx="1319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CCD camera</a:t>
            </a:r>
            <a:endParaRPr lang="en-US" dirty="0"/>
          </a:p>
        </p:txBody>
      </p:sp>
      <p:sp>
        <p:nvSpPr>
          <p:cNvPr id="20" name="Memoria ad accesso diretto 19"/>
          <p:cNvSpPr/>
          <p:nvPr/>
        </p:nvSpPr>
        <p:spPr>
          <a:xfrm>
            <a:off x="5478428" y="1815783"/>
            <a:ext cx="212558" cy="1906185"/>
          </a:xfrm>
          <a:prstGeom prst="flowChartMagneticDrum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sellaDiTesto 20"/>
          <p:cNvSpPr txBox="1"/>
          <p:nvPr/>
        </p:nvSpPr>
        <p:spPr>
          <a:xfrm>
            <a:off x="5690986" y="3455214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Lens</a:t>
            </a:r>
            <a:endParaRPr lang="en-US" sz="1200" dirty="0"/>
          </a:p>
        </p:txBody>
      </p:sp>
      <p:sp>
        <p:nvSpPr>
          <p:cNvPr id="23" name="Freccia a destra 22"/>
          <p:cNvSpPr/>
          <p:nvPr/>
        </p:nvSpPr>
        <p:spPr>
          <a:xfrm>
            <a:off x="8337636" y="2698950"/>
            <a:ext cx="360040" cy="4571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8697676" y="253714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0297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2771800" y="267234"/>
            <a:ext cx="3456384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23647"/>
            <a:ext cx="8229600" cy="78507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CERN </a:t>
            </a:r>
            <a:r>
              <a:rPr lang="en-US" sz="3200" b="1" dirty="0" err="1" smtClean="0"/>
              <a:t>n_TOF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facilty</a:t>
            </a:r>
            <a:endParaRPr lang="en-US" sz="3200" b="1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CAARI 2014, San Antonio, Texas (USA)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7A2D-6D00-47BD-92DD-BC84A3037450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3" descr="tof_layout"/>
          <p:cNvPicPr>
            <a:picLocks noChangeAspect="1" noChangeArrowheads="1"/>
          </p:cNvPicPr>
          <p:nvPr/>
        </p:nvPicPr>
        <p:blipFill>
          <a:blip r:embed="rId2" cstate="print"/>
          <a:srcRect r="8220"/>
          <a:stretch>
            <a:fillRect/>
          </a:stretch>
        </p:blipFill>
        <p:spPr bwMode="auto">
          <a:xfrm>
            <a:off x="179512" y="973713"/>
            <a:ext cx="4680520" cy="3284185"/>
          </a:xfrm>
          <a:prstGeom prst="rect">
            <a:avLst/>
          </a:prstGeom>
          <a:noFill/>
        </p:spPr>
      </p:pic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5796136" y="973713"/>
            <a:ext cx="2845550" cy="18241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000" tIns="46800" rIns="90000" bIns="46800" anchor="ctr">
            <a:spAutoFit/>
          </a:bodyPr>
          <a:lstStyle/>
          <a:p>
            <a:pPr algn="just"/>
            <a:r>
              <a:rPr lang="en-US" sz="1600" b="1" dirty="0" err="1" smtClean="0">
                <a:solidFill>
                  <a:srgbClr val="FF0000"/>
                </a:solidFill>
              </a:rPr>
              <a:t>n_TOF</a:t>
            </a:r>
            <a:r>
              <a:rPr lang="en-US" sz="1600" dirty="0" smtClean="0"/>
              <a:t> is a </a:t>
            </a:r>
            <a:r>
              <a:rPr lang="en-US" sz="1600" b="1" dirty="0" err="1" smtClean="0">
                <a:solidFill>
                  <a:srgbClr val="FF0000"/>
                </a:solidFill>
              </a:rPr>
              <a:t>spallation</a:t>
            </a:r>
            <a:r>
              <a:rPr lang="en-US" sz="1600" dirty="0" smtClean="0"/>
              <a:t> neutron source based on </a:t>
            </a:r>
            <a:r>
              <a:rPr lang="en-US" sz="1600" b="1" dirty="0" smtClean="0">
                <a:solidFill>
                  <a:srgbClr val="FF0000"/>
                </a:solidFill>
              </a:rPr>
              <a:t>20 </a:t>
            </a:r>
            <a:r>
              <a:rPr lang="en-US" sz="1600" b="1" dirty="0" err="1" smtClean="0">
                <a:solidFill>
                  <a:srgbClr val="FF0000"/>
                </a:solidFill>
              </a:rPr>
              <a:t>GeV</a:t>
            </a:r>
            <a:r>
              <a:rPr lang="en-US" sz="1600" b="1" dirty="0" smtClean="0">
                <a:solidFill>
                  <a:srgbClr val="FF0000"/>
                </a:solidFill>
              </a:rPr>
              <a:t>/c</a:t>
            </a:r>
            <a:r>
              <a:rPr lang="en-US" sz="1600" dirty="0" smtClean="0"/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protons </a:t>
            </a:r>
            <a:r>
              <a:rPr lang="en-US" sz="1600" dirty="0" smtClean="0"/>
              <a:t>from the CERN PS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hitting a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Pb</a:t>
            </a:r>
            <a:r>
              <a:rPr lang="en-US" sz="1600" b="1" dirty="0" smtClean="0">
                <a:solidFill>
                  <a:srgbClr val="FF0000"/>
                </a:solidFill>
              </a:rPr>
              <a:t> block</a:t>
            </a:r>
            <a:r>
              <a:rPr lang="en-US" sz="1600" dirty="0" smtClean="0">
                <a:solidFill>
                  <a:schemeClr val="tx1"/>
                </a:solidFill>
              </a:rPr>
              <a:t> (~360 neutrons per proton).</a:t>
            </a:r>
          </a:p>
          <a:p>
            <a:pPr algn="just">
              <a:spcBef>
                <a:spcPts val="6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Experimental area at </a:t>
            </a:r>
            <a:r>
              <a:rPr lang="en-US" sz="1600" b="1" dirty="0" smtClean="0">
                <a:solidFill>
                  <a:srgbClr val="FF0000"/>
                </a:solidFill>
              </a:rPr>
              <a:t>200 m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8" name="Picture 6" descr="TOFschem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427" y="4342344"/>
            <a:ext cx="7692981" cy="1998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Immagine 4" descr="n_tof_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55266"/>
            <a:ext cx="1000100" cy="70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/>
          <p:cNvSpPr txBox="1"/>
          <p:nvPr/>
        </p:nvSpPr>
        <p:spPr>
          <a:xfrm>
            <a:off x="4499992" y="2924944"/>
            <a:ext cx="453650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it-IT" sz="1400" b="1" dirty="0" err="1" smtClean="0">
                <a:solidFill>
                  <a:srgbClr val="FF0000"/>
                </a:solidFill>
              </a:rPr>
              <a:t>Main</a:t>
            </a:r>
            <a:r>
              <a:rPr lang="it-IT" sz="1400" b="1" dirty="0" smtClean="0">
                <a:solidFill>
                  <a:srgbClr val="FF0000"/>
                </a:solidFill>
              </a:rPr>
              <a:t> </a:t>
            </a:r>
            <a:r>
              <a:rPr lang="it-IT" sz="1400" b="1" dirty="0" err="1" smtClean="0">
                <a:solidFill>
                  <a:srgbClr val="FF0000"/>
                </a:solidFill>
              </a:rPr>
              <a:t>feature</a:t>
            </a:r>
            <a:r>
              <a:rPr lang="it-IT" sz="1400" dirty="0" smtClean="0">
                <a:solidFill>
                  <a:schemeClr val="tx1"/>
                </a:solidFill>
              </a:rPr>
              <a:t>: </a:t>
            </a:r>
            <a:r>
              <a:rPr lang="it-IT" sz="1400" dirty="0" err="1" smtClean="0">
                <a:solidFill>
                  <a:schemeClr val="tx1"/>
                </a:solidFill>
              </a:rPr>
              <a:t>very</a:t>
            </a:r>
            <a:r>
              <a:rPr lang="it-IT" sz="1400" b="1" dirty="0" smtClean="0">
                <a:solidFill>
                  <a:srgbClr val="FF0000"/>
                </a:solidFill>
              </a:rPr>
              <a:t> </a:t>
            </a:r>
            <a:r>
              <a:rPr lang="it-IT" sz="1400" dirty="0" smtClean="0">
                <a:solidFill>
                  <a:schemeClr val="tx1"/>
                </a:solidFill>
              </a:rPr>
              <a:t>high </a:t>
            </a:r>
            <a:r>
              <a:rPr lang="it-IT" sz="1400" b="1" dirty="0" err="1" smtClean="0">
                <a:solidFill>
                  <a:srgbClr val="FF0000"/>
                </a:solidFill>
              </a:rPr>
              <a:t>instantaneous</a:t>
            </a:r>
            <a:r>
              <a:rPr lang="it-IT" sz="1400" b="1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</a:rPr>
              <a:t>neutron</a:t>
            </a:r>
            <a:r>
              <a:rPr lang="it-IT" sz="1400" dirty="0" smtClean="0">
                <a:solidFill>
                  <a:schemeClr val="tx1"/>
                </a:solidFill>
              </a:rPr>
              <a:t> </a:t>
            </a:r>
            <a:r>
              <a:rPr lang="it-IT" sz="1400" b="1" dirty="0" err="1" smtClean="0">
                <a:solidFill>
                  <a:srgbClr val="FF0000"/>
                </a:solidFill>
              </a:rPr>
              <a:t>flux</a:t>
            </a:r>
            <a:r>
              <a:rPr lang="it-IT" sz="1400" dirty="0" smtClean="0">
                <a:solidFill>
                  <a:schemeClr val="tx1"/>
                </a:solidFill>
              </a:rPr>
              <a:t> (</a:t>
            </a:r>
            <a:r>
              <a:rPr lang="en-US" sz="1400" dirty="0" smtClean="0">
                <a:solidFill>
                  <a:schemeClr val="tx1"/>
                </a:solidFill>
              </a:rPr>
              <a:t>10</a:t>
            </a:r>
            <a:r>
              <a:rPr lang="en-US" sz="1400" baseline="30000" dirty="0" smtClean="0">
                <a:solidFill>
                  <a:schemeClr val="tx1"/>
                </a:solidFill>
              </a:rPr>
              <a:t>5</a:t>
            </a:r>
            <a:r>
              <a:rPr lang="en-US" sz="1400" dirty="0" smtClean="0">
                <a:solidFill>
                  <a:schemeClr val="tx1"/>
                </a:solidFill>
              </a:rPr>
              <a:t> n/cm</a:t>
            </a:r>
            <a:r>
              <a:rPr lang="en-US" sz="1400" baseline="30000" dirty="0" smtClean="0">
                <a:solidFill>
                  <a:schemeClr val="tx1"/>
                </a:solidFill>
              </a:rPr>
              <a:t>2</a:t>
            </a:r>
            <a:r>
              <a:rPr lang="en-US" sz="1400" dirty="0" smtClean="0">
                <a:solidFill>
                  <a:schemeClr val="tx1"/>
                </a:solidFill>
              </a:rPr>
              <a:t>/pulse)</a:t>
            </a:r>
            <a:r>
              <a:rPr lang="en-US" sz="1400" i="1" dirty="0" smtClean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2" name="TextBox 9"/>
          <p:cNvSpPr txBox="1"/>
          <p:nvPr/>
        </p:nvSpPr>
        <p:spPr>
          <a:xfrm>
            <a:off x="4588055" y="3464377"/>
            <a:ext cx="4181782" cy="926407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9537" indent="-28575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high </a:t>
            </a:r>
            <a:r>
              <a:rPr lang="en-US" sz="1400" b="1" dirty="0" smtClean="0">
                <a:solidFill>
                  <a:srgbClr val="FF0000"/>
                </a:solidFill>
              </a:rPr>
              <a:t>resolution in energy </a:t>
            </a:r>
            <a:r>
              <a:rPr lang="en-US" sz="1400" dirty="0" smtClean="0">
                <a:solidFill>
                  <a:schemeClr val="tx1"/>
                </a:solidFill>
              </a:rPr>
              <a:t>(</a:t>
            </a:r>
            <a:r>
              <a:rPr lang="en-US" sz="1400" dirty="0" smtClean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sz="1400" dirty="0" smtClean="0">
                <a:solidFill>
                  <a:schemeClr val="tx1"/>
                </a:solidFill>
              </a:rPr>
              <a:t>E/E = 10</a:t>
            </a:r>
            <a:r>
              <a:rPr lang="en-US" sz="1400" baseline="30000" dirty="0" smtClean="0">
                <a:solidFill>
                  <a:schemeClr val="tx1"/>
                </a:solidFill>
              </a:rPr>
              <a:t>-4</a:t>
            </a:r>
            <a:r>
              <a:rPr lang="en-US" sz="1400" dirty="0" smtClean="0">
                <a:solidFill>
                  <a:schemeClr val="tx1"/>
                </a:solidFill>
              </a:rPr>
              <a:t>)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	 </a:t>
            </a:r>
          </a:p>
          <a:p>
            <a:pPr marL="180000" indent="-176213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wide </a:t>
            </a:r>
            <a:r>
              <a:rPr lang="en-US" sz="1400" b="1" dirty="0" smtClean="0">
                <a:solidFill>
                  <a:srgbClr val="FF0000"/>
                </a:solidFill>
              </a:rPr>
              <a:t>energy range </a:t>
            </a:r>
            <a:r>
              <a:rPr lang="en-US" sz="1400" dirty="0" smtClean="0">
                <a:solidFill>
                  <a:schemeClr val="tx1"/>
                </a:solidFill>
              </a:rPr>
              <a:t>(25 </a:t>
            </a:r>
            <a:r>
              <a:rPr lang="en-US" sz="1400" dirty="0" err="1" smtClean="0">
                <a:solidFill>
                  <a:schemeClr val="tx1"/>
                </a:solidFill>
              </a:rPr>
              <a:t>meV</a:t>
            </a:r>
            <a:r>
              <a:rPr lang="en-US" sz="1400" dirty="0" smtClean="0">
                <a:solidFill>
                  <a:schemeClr val="tx1"/>
                </a:solidFill>
              </a:rPr>
              <a:t>&lt;E</a:t>
            </a:r>
            <a:r>
              <a:rPr lang="en-US" sz="1400" baseline="-25000" dirty="0" smtClean="0">
                <a:solidFill>
                  <a:schemeClr val="tx1"/>
                </a:solidFill>
              </a:rPr>
              <a:t>n</a:t>
            </a:r>
            <a:r>
              <a:rPr lang="en-US" sz="1400" dirty="0" smtClean="0">
                <a:solidFill>
                  <a:schemeClr val="tx1"/>
                </a:solidFill>
              </a:rPr>
              <a:t>&lt;1GeV) 	</a:t>
            </a:r>
          </a:p>
          <a:p>
            <a:pPr marL="180000" indent="-176213">
              <a:spcBef>
                <a:spcPts val="6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low </a:t>
            </a:r>
            <a:r>
              <a:rPr lang="en-US" sz="1400" b="1" dirty="0" smtClean="0">
                <a:solidFill>
                  <a:srgbClr val="FF0000"/>
                </a:solidFill>
              </a:rPr>
              <a:t>repetition</a:t>
            </a:r>
            <a:r>
              <a:rPr lang="en-US" sz="1400" dirty="0" smtClean="0">
                <a:solidFill>
                  <a:schemeClr val="tx1"/>
                </a:solidFill>
              </a:rPr>
              <a:t> rate (</a:t>
            </a:r>
            <a:r>
              <a:rPr lang="en-US" sz="1400" i="1" dirty="0" smtClean="0">
                <a:solidFill>
                  <a:schemeClr val="tx1"/>
                </a:solidFill>
              </a:rPr>
              <a:t>&lt; 0.8 HZ)                                                         </a:t>
            </a:r>
          </a:p>
        </p:txBody>
      </p:sp>
    </p:spTree>
    <p:extLst>
      <p:ext uri="{BB962C8B-B14F-4D97-AF65-F5344CB8AC3E}">
        <p14:creationId xmlns="" xmlns:p14="http://schemas.microsoft.com/office/powerpoint/2010/main" val="192637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467544" y="332656"/>
            <a:ext cx="8136904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Electrostatic Mirror in construction:</a:t>
            </a:r>
            <a:endParaRPr lang="en-US" sz="3200" b="1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CAARI 2014, San Antonio, Texas (USA)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7A2D-6D00-47BD-92DD-BC84A303745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Immagine 4" descr="IMG_15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1" y="1772816"/>
            <a:ext cx="4049111" cy="3024336"/>
          </a:xfrm>
          <a:prstGeom prst="rect">
            <a:avLst/>
          </a:prstGeom>
        </p:spPr>
      </p:pic>
      <p:pic>
        <p:nvPicPr>
          <p:cNvPr id="6" name="Immagine 5" descr="IMG_15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484784"/>
            <a:ext cx="2808312" cy="375988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arrotondato 7"/>
          <p:cNvSpPr/>
          <p:nvPr/>
        </p:nvSpPr>
        <p:spPr>
          <a:xfrm>
            <a:off x="251520" y="1628800"/>
            <a:ext cx="8784976" cy="38884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tangolo arrotondato 5"/>
          <p:cNvSpPr/>
          <p:nvPr/>
        </p:nvSpPr>
        <p:spPr>
          <a:xfrm>
            <a:off x="3275856" y="404664"/>
            <a:ext cx="2520280" cy="7200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Conclusion</a:t>
            </a:r>
            <a:endParaRPr lang="en-US" sz="3600" b="1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CAARI 2014, San Antonio, Texas (USA)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7A2D-6D00-47BD-92DD-BC84A303745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395536" y="1700808"/>
            <a:ext cx="8733545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/>
              <a:t> A new kind of neutron beam </a:t>
            </a:r>
            <a:r>
              <a:rPr lang="en-US" sz="2000" dirty="0" smtClean="0"/>
              <a:t>imager</a:t>
            </a:r>
            <a:r>
              <a:rPr lang="en-US" sz="2000" dirty="0" smtClean="0"/>
              <a:t> with minimal perturbation of the  </a:t>
            </a:r>
            <a:endParaRPr lang="en-US" sz="2000" dirty="0" smtClean="0"/>
          </a:p>
          <a:p>
            <a:r>
              <a:rPr lang="en-US" sz="2000" smtClean="0"/>
              <a:t>beam </a:t>
            </a:r>
            <a:r>
              <a:rPr lang="en-US" sz="2000" dirty="0" smtClean="0"/>
              <a:t>based on the 6Li(</a:t>
            </a:r>
            <a:r>
              <a:rPr lang="en-US" sz="2000" dirty="0" err="1" smtClean="0"/>
              <a:t>n,t</a:t>
            </a:r>
            <a:r>
              <a:rPr lang="en-US" sz="2000" dirty="0" smtClean="0"/>
              <a:t>) reaction is </a:t>
            </a:r>
            <a:r>
              <a:rPr lang="en-US" sz="2000" dirty="0" smtClean="0"/>
              <a:t>being considered for various applications.</a:t>
            </a:r>
          </a:p>
          <a:p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 It uses a MCP assembled with a phosphor screen and an electrostatic mirror</a:t>
            </a:r>
          </a:p>
          <a:p>
            <a:r>
              <a:rPr lang="en-US" sz="2000" dirty="0" smtClean="0"/>
              <a:t>     that reflects the neutron beam profile image on a plane off the beam axis. </a:t>
            </a:r>
          </a:p>
          <a:p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 The Computer  simulations show that the device could have a very good spatial </a:t>
            </a:r>
          </a:p>
          <a:p>
            <a:r>
              <a:rPr lang="en-US" sz="2000" dirty="0" smtClean="0"/>
              <a:t>     resolution (up to few hundreds of </a:t>
            </a:r>
            <a:r>
              <a:rPr lang="en-US" sz="2000" dirty="0" smtClean="0">
                <a:latin typeface="Symbol" pitchFamily="18" charset="2"/>
              </a:rPr>
              <a:t>m</a:t>
            </a:r>
            <a:r>
              <a:rPr lang="en-US" sz="2000" dirty="0" smtClean="0"/>
              <a:t>m)  and </a:t>
            </a:r>
            <a:r>
              <a:rPr lang="en-US" sz="2000" dirty="0" smtClean="0"/>
              <a:t>good efficiency.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 The device is under construction and will be tested at the CERN </a:t>
            </a:r>
            <a:r>
              <a:rPr lang="en-US" sz="2000" dirty="0" err="1" smtClean="0"/>
              <a:t>n_TOF</a:t>
            </a:r>
            <a:r>
              <a:rPr lang="en-US" sz="2000" dirty="0" smtClean="0"/>
              <a:t> facility</a:t>
            </a:r>
          </a:p>
          <a:p>
            <a:r>
              <a:rPr lang="en-US" sz="2000" dirty="0" smtClean="0"/>
              <a:t>      the beginning of the next year.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39552" y="5645279"/>
            <a:ext cx="7282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err="1" smtClean="0"/>
              <a:t>References</a:t>
            </a:r>
            <a:r>
              <a:rPr lang="it-IT" sz="1000" b="1" dirty="0" smtClean="0"/>
              <a:t>: </a:t>
            </a:r>
            <a:r>
              <a:rPr lang="it-IT" sz="1000" dirty="0" smtClean="0"/>
              <a:t>[1] Hamamatsu MCP </a:t>
            </a:r>
            <a:r>
              <a:rPr lang="it-IT" sz="1000" dirty="0" err="1" smtClean="0"/>
              <a:t>assembly</a:t>
            </a:r>
            <a:r>
              <a:rPr lang="it-IT" sz="1000" dirty="0" smtClean="0"/>
              <a:t> data </a:t>
            </a:r>
            <a:r>
              <a:rPr lang="it-IT" sz="1000" dirty="0" err="1" smtClean="0"/>
              <a:t>sheets</a:t>
            </a:r>
            <a:r>
              <a:rPr lang="it-IT" sz="1000" dirty="0" smtClean="0"/>
              <a:t>; [2] Report LA- 11039-MS ; [3] NIM A293 (1990) 569; [4] NIM A539 (2005) 278;</a:t>
            </a:r>
          </a:p>
          <a:p>
            <a:r>
              <a:rPr lang="it-IT" sz="1000" dirty="0"/>
              <a:t> </a:t>
            </a:r>
            <a:r>
              <a:rPr lang="it-IT" sz="1000" dirty="0" smtClean="0"/>
              <a:t>                      [5] </a:t>
            </a:r>
            <a:r>
              <a:rPr lang="it-IT" sz="1000" dirty="0" err="1" smtClean="0"/>
              <a:t>Physics</a:t>
            </a:r>
            <a:r>
              <a:rPr lang="it-IT" sz="1000" dirty="0" smtClean="0"/>
              <a:t> </a:t>
            </a:r>
            <a:r>
              <a:rPr lang="it-IT" sz="1000" dirty="0" err="1" smtClean="0"/>
              <a:t>Procedia</a:t>
            </a:r>
            <a:r>
              <a:rPr lang="it-IT" sz="1000" dirty="0" smtClean="0"/>
              <a:t> 26 (2012) 61.</a:t>
            </a:r>
            <a:endParaRPr lang="it-IT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682084" y="1628800"/>
            <a:ext cx="7346300" cy="38884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arrotondato 3"/>
          <p:cNvSpPr/>
          <p:nvPr/>
        </p:nvSpPr>
        <p:spPr>
          <a:xfrm>
            <a:off x="927836" y="548680"/>
            <a:ext cx="6624736" cy="64807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7768" y="332656"/>
            <a:ext cx="7772400" cy="100811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Advantageous MCP features for detection</a:t>
            </a:r>
            <a:endParaRPr lang="en-US" sz="28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7632848" cy="3816424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</a:rPr>
              <a:t>fast time response  </a:t>
            </a:r>
            <a:r>
              <a:rPr lang="en-US" sz="1400" dirty="0" smtClean="0">
                <a:solidFill>
                  <a:srgbClr val="002060"/>
                </a:solidFill>
              </a:rPr>
              <a:t>(</a:t>
            </a:r>
            <a:r>
              <a:rPr lang="en-US" sz="1400" i="1" dirty="0" smtClean="0">
                <a:solidFill>
                  <a:srgbClr val="002060"/>
                </a:solidFill>
              </a:rPr>
              <a:t>rise time </a:t>
            </a:r>
            <a:r>
              <a:rPr lang="en-US" sz="1800" i="1" dirty="0" smtClean="0">
                <a:solidFill>
                  <a:srgbClr val="002060"/>
                </a:solidFill>
              </a:rPr>
              <a:t>˞  </a:t>
            </a:r>
            <a:r>
              <a:rPr lang="en-US" sz="1400" i="1" dirty="0" smtClean="0">
                <a:solidFill>
                  <a:srgbClr val="002060"/>
                </a:solidFill>
              </a:rPr>
              <a:t>300 </a:t>
            </a:r>
            <a:r>
              <a:rPr lang="en-US" sz="1400" i="1" dirty="0" err="1" smtClean="0">
                <a:solidFill>
                  <a:srgbClr val="002060"/>
                </a:solidFill>
              </a:rPr>
              <a:t>ps</a:t>
            </a:r>
            <a:r>
              <a:rPr lang="en-US" sz="1400" i="1" dirty="0" smtClean="0">
                <a:solidFill>
                  <a:srgbClr val="002060"/>
                </a:solidFill>
              </a:rPr>
              <a:t>, fall time 600 </a:t>
            </a:r>
            <a:r>
              <a:rPr lang="en-US" sz="1400" i="1" dirty="0" err="1" smtClean="0">
                <a:solidFill>
                  <a:srgbClr val="002060"/>
                </a:solidFill>
              </a:rPr>
              <a:t>ps</a:t>
            </a:r>
            <a:r>
              <a:rPr lang="en-US" sz="1400" dirty="0" smtClean="0">
                <a:solidFill>
                  <a:srgbClr val="002060"/>
                </a:solidFill>
              </a:rPr>
              <a:t>)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</a:rPr>
              <a:t>high spatial resolution </a:t>
            </a:r>
            <a:r>
              <a:rPr lang="en-US" sz="1400" i="1" dirty="0" smtClean="0">
                <a:solidFill>
                  <a:srgbClr val="002060"/>
                </a:solidFill>
              </a:rPr>
              <a:t>(up to 6 </a:t>
            </a:r>
            <a:r>
              <a:rPr lang="en-US" sz="1400" i="1" dirty="0" smtClean="0">
                <a:solidFill>
                  <a:srgbClr val="002060"/>
                </a:solidFill>
                <a:latin typeface="Symbol" panose="05050102010706020507" pitchFamily="18" charset="2"/>
              </a:rPr>
              <a:t>m</a:t>
            </a:r>
            <a:r>
              <a:rPr lang="en-US" sz="1400" i="1" dirty="0" smtClean="0">
                <a:solidFill>
                  <a:srgbClr val="002060"/>
                </a:solidFill>
              </a:rPr>
              <a:t>m for single MCP, 25 </a:t>
            </a:r>
            <a:r>
              <a:rPr lang="en-US" sz="1400" i="1" dirty="0" smtClean="0">
                <a:solidFill>
                  <a:srgbClr val="002060"/>
                </a:solidFill>
                <a:latin typeface="Symbol" panose="05050102010706020507" pitchFamily="18" charset="2"/>
              </a:rPr>
              <a:t>m</a:t>
            </a:r>
            <a:r>
              <a:rPr lang="en-US" sz="1400" i="1" dirty="0" smtClean="0">
                <a:solidFill>
                  <a:srgbClr val="002060"/>
                </a:solidFill>
              </a:rPr>
              <a:t>m for a 2-stage MCP)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</a:rPr>
              <a:t>Very low dead time </a:t>
            </a:r>
            <a:r>
              <a:rPr lang="en-US" sz="1400" i="1" dirty="0" smtClean="0">
                <a:solidFill>
                  <a:srgbClr val="002060"/>
                </a:solidFill>
              </a:rPr>
              <a:t>(depending </a:t>
            </a:r>
            <a:r>
              <a:rPr lang="en-US" sz="1400" i="1" dirty="0" smtClean="0">
                <a:solidFill>
                  <a:srgbClr val="002060"/>
                </a:solidFill>
              </a:rPr>
              <a:t>on </a:t>
            </a:r>
            <a:r>
              <a:rPr lang="en-US" sz="1400" i="1" dirty="0" smtClean="0">
                <a:solidFill>
                  <a:srgbClr val="002060"/>
                </a:solidFill>
              </a:rPr>
              <a:t>d, </a:t>
            </a:r>
            <a:r>
              <a:rPr lang="en-US" sz="1400" i="1" dirty="0" smtClean="0">
                <a:solidFill>
                  <a:srgbClr val="002060"/>
                </a:solidFill>
              </a:rPr>
              <a:t>for a d ≈ 6 </a:t>
            </a:r>
            <a:r>
              <a:rPr lang="en-US" sz="1400" i="1" dirty="0" smtClean="0">
                <a:solidFill>
                  <a:srgbClr val="002060"/>
                </a:solidFill>
                <a:latin typeface="Symbol" panose="05050102010706020507" pitchFamily="18" charset="2"/>
              </a:rPr>
              <a:t>m</a:t>
            </a:r>
            <a:r>
              <a:rPr lang="en-US" sz="1400" i="1" dirty="0" smtClean="0">
                <a:solidFill>
                  <a:srgbClr val="002060"/>
                </a:solidFill>
              </a:rPr>
              <a:t>m, about 100 ns)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</a:rPr>
              <a:t>High Counting rate </a:t>
            </a:r>
            <a:r>
              <a:rPr lang="en-US" sz="1400" i="1" dirty="0" smtClean="0">
                <a:solidFill>
                  <a:srgbClr val="002060"/>
                </a:solidFill>
              </a:rPr>
              <a:t>(more than 10</a:t>
            </a:r>
            <a:r>
              <a:rPr lang="en-US" sz="1400" i="1" baseline="30000" dirty="0" smtClean="0">
                <a:solidFill>
                  <a:srgbClr val="002060"/>
                </a:solidFill>
              </a:rPr>
              <a:t>8</a:t>
            </a:r>
            <a:r>
              <a:rPr lang="en-US" sz="1400" i="1" dirty="0" smtClean="0">
                <a:solidFill>
                  <a:srgbClr val="002060"/>
                </a:solidFill>
              </a:rPr>
              <a:t> s</a:t>
            </a:r>
            <a:r>
              <a:rPr lang="en-US" sz="1400" i="1" baseline="30000" dirty="0" smtClean="0">
                <a:solidFill>
                  <a:srgbClr val="002060"/>
                </a:solidFill>
              </a:rPr>
              <a:t>-1</a:t>
            </a:r>
            <a:r>
              <a:rPr lang="en-US" sz="1400" i="1" dirty="0" smtClean="0">
                <a:solidFill>
                  <a:srgbClr val="002060"/>
                </a:solidFill>
              </a:rPr>
              <a:t>)</a:t>
            </a:r>
            <a:endParaRPr lang="en-US" sz="1400" dirty="0" smtClean="0">
              <a:solidFill>
                <a:srgbClr val="002060"/>
              </a:solidFill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</a:rPr>
              <a:t>Low dark current </a:t>
            </a:r>
            <a:r>
              <a:rPr lang="en-US" sz="1400" i="1" dirty="0" smtClean="0">
                <a:solidFill>
                  <a:srgbClr val="002060"/>
                </a:solidFill>
              </a:rPr>
              <a:t>(for a vacuum &lt; 10-6 mbar, &lt; 1Hz/cm2)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</a:rPr>
              <a:t>Detection efficiency </a:t>
            </a:r>
            <a:r>
              <a:rPr lang="en-US" sz="1400" i="1" dirty="0" smtClean="0">
                <a:solidFill>
                  <a:srgbClr val="002060"/>
                </a:solidFill>
              </a:rPr>
              <a:t>(up to 85% depending on the radiation type </a:t>
            </a:r>
            <a:r>
              <a:rPr lang="en-US" sz="1400" i="1" dirty="0" smtClean="0">
                <a:solidFill>
                  <a:srgbClr val="002060"/>
                </a:solidFill>
                <a:sym typeface="Wingdings" pitchFamily="2" charset="2"/>
              </a:rPr>
              <a:t> see following </a:t>
            </a:r>
            <a:r>
              <a:rPr lang="en-US" sz="1400" i="1" dirty="0" smtClean="0">
                <a:solidFill>
                  <a:srgbClr val="002060"/>
                </a:solidFill>
              </a:rPr>
              <a:t>)</a:t>
            </a:r>
            <a:endParaRPr lang="en-US" sz="1400" i="1" dirty="0" smtClean="0">
              <a:solidFill>
                <a:srgbClr val="00206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it-IT" sz="2400" dirty="0" smtClean="0">
                <a:solidFill>
                  <a:srgbClr val="002060"/>
                </a:solidFill>
              </a:rPr>
              <a:t> 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it-IT" sz="1400" i="1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7A2D-6D00-47BD-92DD-BC84A303745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CAARI 2014, San Antonio, Texas (USA)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602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rrotondato 2"/>
          <p:cNvSpPr/>
          <p:nvPr/>
        </p:nvSpPr>
        <p:spPr>
          <a:xfrm>
            <a:off x="1818356" y="548680"/>
            <a:ext cx="5633964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MCP detection efficiency</a:t>
            </a:r>
            <a:endParaRPr lang="en-US" sz="4000" b="1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49222067"/>
              </p:ext>
            </p:extLst>
          </p:nvPr>
        </p:nvGraphicFramePr>
        <p:xfrm>
          <a:off x="1524000" y="1397000"/>
          <a:ext cx="6096000" cy="485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Types of Radiation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Energy</a:t>
                      </a:r>
                      <a:r>
                        <a:rPr lang="en-US" baseline="0" noProof="0" dirty="0" smtClean="0"/>
                        <a:t> or wavelength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Detection Efficiency  (%)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Electrons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0.2 </a:t>
                      </a:r>
                      <a:r>
                        <a:rPr lang="en-US" noProof="0" dirty="0" err="1" smtClean="0"/>
                        <a:t>keV</a:t>
                      </a:r>
                      <a:r>
                        <a:rPr lang="en-US" noProof="0" dirty="0" smtClean="0"/>
                        <a:t> to 2 </a:t>
                      </a:r>
                      <a:r>
                        <a:rPr lang="en-US" noProof="0" dirty="0" err="1" smtClean="0"/>
                        <a:t>keV</a:t>
                      </a:r>
                      <a:r>
                        <a:rPr lang="en-US" noProof="0" dirty="0" smtClean="0"/>
                        <a:t> </a:t>
                      </a:r>
                    </a:p>
                    <a:p>
                      <a:r>
                        <a:rPr lang="en-US" noProof="0" dirty="0" smtClean="0"/>
                        <a:t>2 </a:t>
                      </a:r>
                      <a:r>
                        <a:rPr lang="en-US" noProof="0" dirty="0" err="1" smtClean="0"/>
                        <a:t>keV</a:t>
                      </a:r>
                      <a:r>
                        <a:rPr lang="en-US" noProof="0" dirty="0" smtClean="0"/>
                        <a:t> to 50 </a:t>
                      </a:r>
                      <a:r>
                        <a:rPr lang="en-US" noProof="0" dirty="0" err="1" smtClean="0"/>
                        <a:t>keV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50 to 85</a:t>
                      </a:r>
                    </a:p>
                    <a:p>
                      <a:r>
                        <a:rPr lang="en-US" noProof="0" dirty="0" smtClean="0"/>
                        <a:t>10 to</a:t>
                      </a:r>
                      <a:r>
                        <a:rPr lang="en-US" baseline="0" noProof="0" dirty="0" smtClean="0"/>
                        <a:t> 60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Ions (H+, He+,</a:t>
                      </a:r>
                      <a:r>
                        <a:rPr lang="en-US" baseline="0" noProof="0" dirty="0" smtClean="0"/>
                        <a:t> </a:t>
                      </a:r>
                      <a:r>
                        <a:rPr lang="en-US" baseline="0" noProof="0" dirty="0" err="1" smtClean="0"/>
                        <a:t>Ar</a:t>
                      </a:r>
                      <a:r>
                        <a:rPr lang="en-US" baseline="0" noProof="0" dirty="0" smtClean="0"/>
                        <a:t>+)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0.5 </a:t>
                      </a:r>
                      <a:r>
                        <a:rPr lang="en-US" noProof="0" dirty="0" err="1" smtClean="0"/>
                        <a:t>keV</a:t>
                      </a:r>
                      <a:r>
                        <a:rPr lang="en-US" noProof="0" dirty="0" smtClean="0"/>
                        <a:t> to 2 </a:t>
                      </a:r>
                      <a:r>
                        <a:rPr lang="en-US" noProof="0" dirty="0" err="1" smtClean="0"/>
                        <a:t>keV</a:t>
                      </a:r>
                      <a:endParaRPr lang="en-US" noProof="0" dirty="0" smtClean="0"/>
                    </a:p>
                    <a:p>
                      <a:r>
                        <a:rPr lang="en-US" noProof="0" dirty="0" smtClean="0"/>
                        <a:t>2 </a:t>
                      </a:r>
                      <a:r>
                        <a:rPr lang="en-US" noProof="0" dirty="0" err="1" smtClean="0"/>
                        <a:t>keV</a:t>
                      </a:r>
                      <a:r>
                        <a:rPr lang="en-US" noProof="0" dirty="0" smtClean="0"/>
                        <a:t> to 50 </a:t>
                      </a:r>
                      <a:r>
                        <a:rPr lang="en-US" noProof="0" dirty="0" err="1" smtClean="0"/>
                        <a:t>keV</a:t>
                      </a:r>
                      <a:endParaRPr lang="en-US" noProof="0" dirty="0" smtClean="0"/>
                    </a:p>
                    <a:p>
                      <a:r>
                        <a:rPr lang="en-US" noProof="0" dirty="0" smtClean="0"/>
                        <a:t>50 </a:t>
                      </a:r>
                      <a:r>
                        <a:rPr lang="en-US" noProof="0" dirty="0" err="1" smtClean="0"/>
                        <a:t>keV</a:t>
                      </a:r>
                      <a:r>
                        <a:rPr lang="en-US" noProof="0" dirty="0" smtClean="0"/>
                        <a:t> to 200 </a:t>
                      </a:r>
                      <a:r>
                        <a:rPr lang="en-US" noProof="0" dirty="0" err="1" smtClean="0"/>
                        <a:t>keV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lain" startAt="5"/>
                      </a:pPr>
                      <a:r>
                        <a:rPr lang="en-US" noProof="0" dirty="0" smtClean="0"/>
                        <a:t>to  58</a:t>
                      </a:r>
                    </a:p>
                    <a:p>
                      <a:pPr marL="0" indent="0">
                        <a:buNone/>
                      </a:pPr>
                      <a:r>
                        <a:rPr lang="en-US" noProof="0" dirty="0" smtClean="0"/>
                        <a:t>60  to  85 </a:t>
                      </a:r>
                    </a:p>
                    <a:p>
                      <a:pPr marL="0" indent="0">
                        <a:buNone/>
                      </a:pPr>
                      <a:r>
                        <a:rPr lang="en-US" noProof="0" dirty="0" smtClean="0"/>
                        <a:t>4  to  60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UV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300 Å  to 1100 Å</a:t>
                      </a:r>
                    </a:p>
                    <a:p>
                      <a:r>
                        <a:rPr lang="en-US" noProof="0" dirty="0" smtClean="0"/>
                        <a:t>1100 Å  1500 Å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lain" startAt="5"/>
                      </a:pPr>
                      <a:r>
                        <a:rPr lang="en-US" noProof="0" dirty="0" smtClean="0"/>
                        <a:t>to 15</a:t>
                      </a:r>
                    </a:p>
                    <a:p>
                      <a:pPr marL="0" indent="0">
                        <a:buNone/>
                      </a:pPr>
                      <a:r>
                        <a:rPr lang="en-US" baseline="0" noProof="0" dirty="0" smtClean="0"/>
                        <a:t>1  to  5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Soft x-rays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2 Å to 50 Å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5  50  15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Hard x-rays</a:t>
                      </a:r>
                    </a:p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0.12 Å  to</a:t>
                      </a:r>
                      <a:r>
                        <a:rPr lang="en-US" baseline="0" noProof="0" dirty="0" smtClean="0"/>
                        <a:t>  0.2 </a:t>
                      </a:r>
                      <a:r>
                        <a:rPr lang="en-US" noProof="0" dirty="0" smtClean="0"/>
                        <a:t>Å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to 1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High energy particles (</a:t>
                      </a:r>
                      <a:r>
                        <a:rPr lang="en-US" noProof="0" dirty="0" err="1" smtClean="0">
                          <a:latin typeface="Symbol" pitchFamily="18" charset="2"/>
                        </a:rPr>
                        <a:t>r</a:t>
                      </a:r>
                      <a:r>
                        <a:rPr lang="en-US" noProof="0" dirty="0" err="1" smtClean="0"/>
                        <a:t>,</a:t>
                      </a:r>
                      <a:r>
                        <a:rPr lang="en-US" noProof="0" dirty="0" err="1" smtClean="0">
                          <a:latin typeface="Symbol" pitchFamily="18" charset="2"/>
                        </a:rPr>
                        <a:t>p</a:t>
                      </a:r>
                      <a:r>
                        <a:rPr lang="en-US" noProof="0" dirty="0" smtClean="0"/>
                        <a:t>)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 </a:t>
                      </a:r>
                      <a:r>
                        <a:rPr lang="en-US" noProof="0" dirty="0" err="1" smtClean="0"/>
                        <a:t>GeV</a:t>
                      </a:r>
                      <a:r>
                        <a:rPr lang="en-US" noProof="0" dirty="0" smtClean="0"/>
                        <a:t> t 10 </a:t>
                      </a:r>
                      <a:r>
                        <a:rPr lang="en-US" noProof="0" dirty="0" err="1" smtClean="0"/>
                        <a:t>GeV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to 95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Neutrons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2.5 MeV to 14 MeV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0.14 to 0.64</a:t>
                      </a:r>
                      <a:endParaRPr lang="en-US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ttangolo arrotondato 5"/>
          <p:cNvSpPr/>
          <p:nvPr/>
        </p:nvSpPr>
        <p:spPr>
          <a:xfrm>
            <a:off x="6815555" y="2276872"/>
            <a:ext cx="2253719" cy="3600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6775972" y="2276872"/>
            <a:ext cx="2332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For  </a:t>
            </a:r>
            <a:r>
              <a:rPr lang="en-US" sz="1400" b="1" i="1" dirty="0" smtClean="0"/>
              <a:t>e</a:t>
            </a:r>
            <a:r>
              <a:rPr lang="en-US" sz="1400" b="1" i="1" baseline="30000" dirty="0" smtClean="0"/>
              <a:t>-</a:t>
            </a:r>
            <a:r>
              <a:rPr lang="en-US" sz="1400" b="1" dirty="0" smtClean="0"/>
              <a:t> around  </a:t>
            </a:r>
            <a:r>
              <a:rPr lang="en-US" sz="1400" b="1" i="1" dirty="0" smtClean="0"/>
              <a:t>1 </a:t>
            </a:r>
            <a:r>
              <a:rPr lang="en-US" sz="1400" b="1" i="1" dirty="0" err="1" smtClean="0"/>
              <a:t>keV</a:t>
            </a:r>
            <a:r>
              <a:rPr lang="en-US" sz="1400" b="1" dirty="0" smtClean="0"/>
              <a:t> is ≈ 80%</a:t>
            </a:r>
            <a:endParaRPr lang="en-US" sz="1400" b="1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7A2D-6D00-47BD-92DD-BC84A303745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CAARI 2014, San Antonio, Texas (USA)</a:t>
            </a:r>
            <a:endParaRPr lang="en-US"/>
          </a:p>
        </p:txBody>
      </p:sp>
      <p:cxnSp>
        <p:nvCxnSpPr>
          <p:cNvPr id="12" name="Connettore 2 11"/>
          <p:cNvCxnSpPr/>
          <p:nvPr/>
        </p:nvCxnSpPr>
        <p:spPr>
          <a:xfrm flipH="1">
            <a:off x="6861942" y="5661248"/>
            <a:ext cx="23033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arrotondato 13"/>
          <p:cNvSpPr/>
          <p:nvPr/>
        </p:nvSpPr>
        <p:spPr>
          <a:xfrm>
            <a:off x="7092280" y="5495873"/>
            <a:ext cx="1552797" cy="30777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7158160" y="5507384"/>
            <a:ext cx="1552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 smtClean="0"/>
              <a:t>Very</a:t>
            </a:r>
            <a:r>
              <a:rPr lang="it-IT" sz="1400" dirty="0" smtClean="0"/>
              <a:t> </a:t>
            </a:r>
            <a:r>
              <a:rPr lang="it-IT" sz="1400" dirty="0" err="1" smtClean="0"/>
              <a:t>low</a:t>
            </a:r>
            <a:r>
              <a:rPr lang="it-IT" sz="1400" dirty="0" smtClean="0"/>
              <a:t> </a:t>
            </a:r>
            <a:r>
              <a:rPr lang="it-IT" sz="1400" dirty="0" err="1" smtClean="0"/>
              <a:t>efficiency</a:t>
            </a:r>
            <a:endParaRPr lang="it-IT" sz="14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547500"/>
            <a:ext cx="12058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From </a:t>
            </a:r>
            <a:r>
              <a:rPr lang="it-IT" sz="1600" dirty="0" err="1" smtClean="0"/>
              <a:t>Ref</a:t>
            </a:r>
            <a:r>
              <a:rPr lang="it-IT" sz="1600" dirty="0" smtClean="0"/>
              <a:t>.[1]</a:t>
            </a:r>
            <a:endParaRPr lang="it-IT" sz="1600" dirty="0"/>
          </a:p>
        </p:txBody>
      </p:sp>
    </p:spTree>
    <p:extLst>
      <p:ext uri="{BB962C8B-B14F-4D97-AF65-F5344CB8AC3E}">
        <p14:creationId xmlns="" xmlns:p14="http://schemas.microsoft.com/office/powerpoint/2010/main" val="43172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ttangolo arrotondato 52"/>
          <p:cNvSpPr/>
          <p:nvPr/>
        </p:nvSpPr>
        <p:spPr>
          <a:xfrm>
            <a:off x="5940152" y="5504165"/>
            <a:ext cx="1008112" cy="3010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Rettangolo arrotondato 43"/>
          <p:cNvSpPr/>
          <p:nvPr/>
        </p:nvSpPr>
        <p:spPr>
          <a:xfrm>
            <a:off x="4914706" y="4536249"/>
            <a:ext cx="3358146" cy="2227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84" y="4257691"/>
            <a:ext cx="2347430" cy="203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ttangolo arrotondato 39"/>
          <p:cNvSpPr/>
          <p:nvPr/>
        </p:nvSpPr>
        <p:spPr>
          <a:xfrm>
            <a:off x="2915816" y="4462953"/>
            <a:ext cx="1512168" cy="3231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312" y="1589479"/>
            <a:ext cx="2039772" cy="271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ttangolo arrotondato 36"/>
          <p:cNvSpPr/>
          <p:nvPr/>
        </p:nvSpPr>
        <p:spPr>
          <a:xfrm>
            <a:off x="1357902" y="3699323"/>
            <a:ext cx="7527186" cy="5232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arrotondato 33"/>
          <p:cNvSpPr/>
          <p:nvPr/>
        </p:nvSpPr>
        <p:spPr>
          <a:xfrm>
            <a:off x="4283968" y="2239674"/>
            <a:ext cx="3441840" cy="2769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arrotondato 6"/>
          <p:cNvSpPr/>
          <p:nvPr/>
        </p:nvSpPr>
        <p:spPr>
          <a:xfrm>
            <a:off x="827584" y="476672"/>
            <a:ext cx="7494837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ttangolo arrotondato 3"/>
          <p:cNvSpPr/>
          <p:nvPr/>
        </p:nvSpPr>
        <p:spPr>
          <a:xfrm>
            <a:off x="2721082" y="1327137"/>
            <a:ext cx="5328591" cy="5246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Neutron </a:t>
            </a:r>
            <a:r>
              <a:rPr lang="en-US" sz="2800" b="1" dirty="0"/>
              <a:t>detection </a:t>
            </a:r>
            <a:r>
              <a:rPr lang="en-US" sz="2800" b="1" dirty="0" smtClean="0"/>
              <a:t>with </a:t>
            </a:r>
            <a:r>
              <a:rPr lang="en-US" sz="2800" b="1" dirty="0"/>
              <a:t>MCP: </a:t>
            </a:r>
            <a:r>
              <a:rPr lang="en-US" sz="2800" b="1" dirty="0" smtClean="0"/>
              <a:t>past proposal</a:t>
            </a:r>
            <a:endParaRPr lang="en-US" sz="28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721082" y="1351122"/>
            <a:ext cx="5218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Fast neutron detection proposed by D. W. MacArthur, Los Alamos [2] </a:t>
            </a:r>
          </a:p>
          <a:p>
            <a:r>
              <a:rPr lang="en-US" sz="1400" dirty="0" smtClean="0"/>
              <a:t>In analogy with Multi Wire Proportional Chamber (MWPC) detector</a:t>
            </a:r>
            <a:endParaRPr lang="en-US" sz="1400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7A2D-6D00-47BD-92DD-BC84A303745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CAARI 2014, San Antonio, Texas (USA)</a:t>
            </a:r>
            <a:endParaRPr lang="en-US"/>
          </a:p>
        </p:txBody>
      </p:sp>
      <p:sp>
        <p:nvSpPr>
          <p:cNvPr id="11" name="CasellaDiTesto 10"/>
          <p:cNvSpPr txBox="1"/>
          <p:nvPr/>
        </p:nvSpPr>
        <p:spPr>
          <a:xfrm>
            <a:off x="409571" y="1357212"/>
            <a:ext cx="10999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 1987  </a:t>
            </a:r>
            <a:r>
              <a:rPr lang="en-US" sz="1600" dirty="0" smtClean="0">
                <a:sym typeface="Wingdings" pitchFamily="2" charset="2"/>
              </a:rPr>
              <a:t></a:t>
            </a:r>
            <a:endParaRPr lang="en-US" sz="1600" dirty="0"/>
          </a:p>
        </p:txBody>
      </p:sp>
      <p:cxnSp>
        <p:nvCxnSpPr>
          <p:cNvPr id="14" name="Connettore 2 13"/>
          <p:cNvCxnSpPr>
            <a:endCxn id="34" idx="1"/>
          </p:cNvCxnSpPr>
          <p:nvPr/>
        </p:nvCxnSpPr>
        <p:spPr>
          <a:xfrm>
            <a:off x="3459124" y="2277038"/>
            <a:ext cx="824844" cy="101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V="1">
            <a:off x="3459124" y="2516673"/>
            <a:ext cx="752836" cy="1202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V="1">
            <a:off x="3419872" y="2576792"/>
            <a:ext cx="792088" cy="92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4283968" y="2239674"/>
            <a:ext cx="3441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/>
              <a:t>Polyethylen</a:t>
            </a:r>
            <a:r>
              <a:rPr lang="it-IT" sz="1200" dirty="0" smtClean="0"/>
              <a:t> </a:t>
            </a:r>
            <a:r>
              <a:rPr lang="it-IT" sz="1200" dirty="0" err="1" smtClean="0"/>
              <a:t>layers</a:t>
            </a:r>
            <a:r>
              <a:rPr lang="it-IT" sz="1200" dirty="0" smtClean="0"/>
              <a:t> for fast </a:t>
            </a:r>
            <a:r>
              <a:rPr lang="it-IT" sz="1200" dirty="0" err="1" smtClean="0"/>
              <a:t>neutron</a:t>
            </a:r>
            <a:r>
              <a:rPr lang="it-IT" sz="1200" dirty="0" smtClean="0"/>
              <a:t> </a:t>
            </a:r>
            <a:r>
              <a:rPr lang="it-IT" sz="1200" dirty="0" smtClean="0">
                <a:sym typeface="Wingdings" panose="05000000000000000000" pitchFamily="2" charset="2"/>
              </a:rPr>
              <a:t> </a:t>
            </a:r>
            <a:r>
              <a:rPr lang="it-IT" sz="1200" dirty="0" err="1" smtClean="0">
                <a:sym typeface="Wingdings" panose="05000000000000000000" pitchFamily="2" charset="2"/>
              </a:rPr>
              <a:t>proton</a:t>
            </a:r>
            <a:r>
              <a:rPr lang="it-IT" sz="1200" dirty="0" smtClean="0">
                <a:sym typeface="Wingdings" panose="05000000000000000000" pitchFamily="2" charset="2"/>
              </a:rPr>
              <a:t> </a:t>
            </a:r>
            <a:r>
              <a:rPr lang="it-IT" sz="1200" dirty="0" err="1" smtClean="0">
                <a:sym typeface="Wingdings" panose="05000000000000000000" pitchFamily="2" charset="2"/>
              </a:rPr>
              <a:t>recoils</a:t>
            </a:r>
            <a:r>
              <a:rPr lang="it-IT" sz="1200" dirty="0" smtClean="0"/>
              <a:t> </a:t>
            </a:r>
            <a:endParaRPr lang="it-IT" sz="1200" dirty="0"/>
          </a:p>
        </p:txBody>
      </p:sp>
      <p:cxnSp>
        <p:nvCxnSpPr>
          <p:cNvPr id="25" name="Connettore 2 24"/>
          <p:cNvCxnSpPr/>
          <p:nvPr/>
        </p:nvCxnSpPr>
        <p:spPr>
          <a:xfrm flipH="1" flipV="1">
            <a:off x="1311288" y="2210439"/>
            <a:ext cx="432048" cy="6124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 flipH="1" flipV="1">
            <a:off x="1181442" y="2277038"/>
            <a:ext cx="504056" cy="719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177652" y="1851822"/>
            <a:ext cx="1782796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1200" dirty="0" smtClean="0"/>
              <a:t>MCP for </a:t>
            </a:r>
            <a:r>
              <a:rPr lang="it-IT" sz="1200" dirty="0" err="1" smtClean="0"/>
              <a:t>proton</a:t>
            </a:r>
            <a:r>
              <a:rPr lang="it-IT" sz="1200" dirty="0" smtClean="0"/>
              <a:t> </a:t>
            </a:r>
            <a:r>
              <a:rPr lang="it-IT" sz="1200" dirty="0" err="1" smtClean="0"/>
              <a:t>detection</a:t>
            </a:r>
            <a:endParaRPr lang="it-IT" sz="1200" dirty="0"/>
          </a:p>
        </p:txBody>
      </p:sp>
      <p:cxnSp>
        <p:nvCxnSpPr>
          <p:cNvPr id="30" name="Connettore 2 29"/>
          <p:cNvCxnSpPr/>
          <p:nvPr/>
        </p:nvCxnSpPr>
        <p:spPr>
          <a:xfrm flipH="1" flipV="1">
            <a:off x="1365294" y="2159986"/>
            <a:ext cx="324036" cy="159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tangolo 34"/>
          <p:cNvSpPr/>
          <p:nvPr/>
        </p:nvSpPr>
        <p:spPr>
          <a:xfrm>
            <a:off x="1297856" y="3735276"/>
            <a:ext cx="77048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Frazer and </a:t>
            </a:r>
            <a:r>
              <a:rPr lang="en-US" sz="1400" dirty="0"/>
              <a:t>Pearson proposed to </a:t>
            </a:r>
            <a:r>
              <a:rPr lang="en-US" sz="1400" dirty="0" smtClean="0"/>
              <a:t>dope directly </a:t>
            </a:r>
            <a:r>
              <a:rPr lang="en-US" sz="1400" dirty="0"/>
              <a:t>the </a:t>
            </a:r>
            <a:r>
              <a:rPr lang="en-US" sz="1400" dirty="0" smtClean="0"/>
              <a:t>MCP with </a:t>
            </a:r>
            <a:r>
              <a:rPr lang="en-US" sz="1400" baseline="30000" dirty="0" smtClean="0"/>
              <a:t>6</a:t>
            </a:r>
            <a:r>
              <a:rPr lang="en-US" sz="1400" dirty="0" smtClean="0"/>
              <a:t>Li atoms </a:t>
            </a:r>
            <a:r>
              <a:rPr lang="en-US" sz="1400" dirty="0" smtClean="0"/>
              <a:t>[3] to detect thermal neutron.</a:t>
            </a:r>
          </a:p>
          <a:p>
            <a:r>
              <a:rPr lang="en-US" sz="1400" dirty="0" smtClean="0"/>
              <a:t>Some years later, </a:t>
            </a:r>
            <a:r>
              <a:rPr lang="en-US" sz="1400" dirty="0" err="1" smtClean="0"/>
              <a:t>Tremsin</a:t>
            </a:r>
            <a:r>
              <a:rPr lang="en-US" sz="1400" dirty="0" smtClean="0"/>
              <a:t> et al used </a:t>
            </a:r>
            <a:r>
              <a:rPr lang="en-US" sz="1400" baseline="30000" dirty="0" smtClean="0"/>
              <a:t>10</a:t>
            </a:r>
            <a:r>
              <a:rPr lang="en-US" sz="1400" dirty="0" smtClean="0"/>
              <a:t>B [4]</a:t>
            </a:r>
            <a:r>
              <a:rPr lang="it-IT" sz="1400" dirty="0"/>
              <a:t/>
            </a:r>
            <a:br>
              <a:rPr lang="it-IT" sz="1400" dirty="0"/>
            </a:br>
            <a:endParaRPr lang="it-IT" sz="1400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208219" y="3791656"/>
            <a:ext cx="10999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 </a:t>
            </a:r>
            <a:r>
              <a:rPr lang="en-US" sz="1600" dirty="0" smtClean="0"/>
              <a:t> 1990 </a:t>
            </a:r>
            <a:r>
              <a:rPr lang="en-US" sz="1600" dirty="0" smtClean="0">
                <a:sym typeface="Wingdings" panose="05000000000000000000" pitchFamily="2" charset="2"/>
              </a:rPr>
              <a:t></a:t>
            </a:r>
            <a:endParaRPr lang="it-IT" sz="1600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3040414" y="4509120"/>
            <a:ext cx="1254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Behavior scheme</a:t>
            </a:r>
            <a:endParaRPr lang="en-US" sz="1200" dirty="0"/>
          </a:p>
        </p:txBody>
      </p:sp>
      <p:cxnSp>
        <p:nvCxnSpPr>
          <p:cNvPr id="42" name="Connettore 2 41"/>
          <p:cNvCxnSpPr/>
          <p:nvPr/>
        </p:nvCxnSpPr>
        <p:spPr>
          <a:xfrm flipH="1">
            <a:off x="2267744" y="4786119"/>
            <a:ext cx="648072" cy="488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sellaDiTesto 42"/>
          <p:cNvSpPr txBox="1"/>
          <p:nvPr/>
        </p:nvSpPr>
        <p:spPr>
          <a:xfrm>
            <a:off x="4914706" y="4539898"/>
            <a:ext cx="33843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Note</a:t>
            </a:r>
            <a:r>
              <a:rPr lang="en-US" sz="1000" dirty="0" smtClean="0"/>
              <a:t>:  </a:t>
            </a:r>
            <a:r>
              <a:rPr lang="en-US" sz="1000" b="1" baseline="30000" dirty="0" smtClean="0"/>
              <a:t>157</a:t>
            </a:r>
            <a:r>
              <a:rPr lang="en-US" sz="1000" b="1" i="1" dirty="0" smtClean="0"/>
              <a:t>Gd </a:t>
            </a:r>
            <a:r>
              <a:rPr lang="en-US" sz="1000" i="1" dirty="0" smtClean="0"/>
              <a:t>or </a:t>
            </a:r>
            <a:r>
              <a:rPr lang="en-US" sz="1000" b="1" i="1" baseline="30000" dirty="0" smtClean="0"/>
              <a:t>155</a:t>
            </a:r>
            <a:r>
              <a:rPr lang="en-US" sz="1000" b="1" i="1" dirty="0" smtClean="0"/>
              <a:t>Gd </a:t>
            </a:r>
            <a:r>
              <a:rPr lang="en-US" sz="1000" i="1" dirty="0" smtClean="0"/>
              <a:t>have been also used as doping element</a:t>
            </a:r>
            <a:endParaRPr lang="en-US" sz="1000" i="1" dirty="0"/>
          </a:p>
        </p:txBody>
      </p:sp>
      <p:sp>
        <p:nvSpPr>
          <p:cNvPr id="50" name="CasellaDiTesto 49"/>
          <p:cNvSpPr txBox="1"/>
          <p:nvPr/>
        </p:nvSpPr>
        <p:spPr>
          <a:xfrm>
            <a:off x="3871546" y="4876310"/>
            <a:ext cx="26288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400" dirty="0" smtClean="0"/>
              <a:t>Position sensitivity       </a:t>
            </a:r>
            <a:r>
              <a:rPr lang="en-US" sz="1400" b="1" i="1" dirty="0" smtClean="0"/>
              <a:t>10 </a:t>
            </a:r>
            <a:r>
              <a:rPr lang="en-US" sz="1400" b="1" i="1" dirty="0" smtClean="0">
                <a:latin typeface="Symbol" pitchFamily="18" charset="2"/>
              </a:rPr>
              <a:t>m</a:t>
            </a:r>
            <a:r>
              <a:rPr lang="en-US" sz="1400" b="1" i="1" dirty="0" smtClean="0"/>
              <a:t>m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51" name="CasellaDiTesto 50"/>
          <p:cNvSpPr txBox="1"/>
          <p:nvPr/>
        </p:nvSpPr>
        <p:spPr>
          <a:xfrm>
            <a:off x="3866785" y="5184087"/>
            <a:ext cx="2740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400" dirty="0" smtClean="0"/>
              <a:t>Time accuracy about       </a:t>
            </a:r>
            <a:r>
              <a:rPr lang="it-IT" sz="1400" b="1" i="1" dirty="0" smtClean="0"/>
              <a:t>100 </a:t>
            </a:r>
            <a:r>
              <a:rPr lang="it-IT" sz="1400" b="1" i="1" dirty="0" err="1" smtClean="0"/>
              <a:t>ps</a:t>
            </a:r>
            <a:endParaRPr lang="en-US" sz="1400" b="1" i="1" dirty="0"/>
          </a:p>
        </p:txBody>
      </p:sp>
      <p:sp>
        <p:nvSpPr>
          <p:cNvPr id="52" name="CasellaDiTesto 51"/>
          <p:cNvSpPr txBox="1"/>
          <p:nvPr/>
        </p:nvSpPr>
        <p:spPr>
          <a:xfrm>
            <a:off x="3863944" y="5504165"/>
            <a:ext cx="410561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400" dirty="0">
                <a:sym typeface="Wingdings" pitchFamily="2" charset="2"/>
              </a:rPr>
              <a:t>Detection efficiency       </a:t>
            </a:r>
            <a:r>
              <a:rPr lang="en-US" sz="1400" b="1" dirty="0">
                <a:sym typeface="Wingdings" pitchFamily="2" charset="2"/>
              </a:rPr>
              <a:t>~</a:t>
            </a:r>
            <a:r>
              <a:rPr lang="en-US" sz="1400" b="1" i="1" dirty="0">
                <a:sym typeface="Wingdings" pitchFamily="2" charset="2"/>
              </a:rPr>
              <a:t>21%    </a:t>
            </a:r>
            <a:r>
              <a:rPr lang="en-US" sz="1400" dirty="0">
                <a:sym typeface="Wingdings" pitchFamily="2" charset="2"/>
              </a:rPr>
              <a:t>(low</a:t>
            </a:r>
            <a:r>
              <a:rPr lang="en-US" sz="1400" dirty="0" smtClean="0">
                <a:sym typeface="Wingdings" pitchFamily="2" charset="2"/>
              </a:rPr>
              <a:t>)</a:t>
            </a:r>
          </a:p>
          <a:p>
            <a:endParaRPr lang="en-US" sz="1000" dirty="0"/>
          </a:p>
          <a:p>
            <a:r>
              <a:rPr lang="en-US" sz="1000" dirty="0" smtClean="0"/>
              <a:t>       </a:t>
            </a:r>
            <a:r>
              <a:rPr lang="en-US" sz="1200" dirty="0" smtClean="0">
                <a:sym typeface="Wingdings" panose="05000000000000000000" pitchFamily="2" charset="2"/>
              </a:rPr>
              <a:t> </a:t>
            </a:r>
            <a:r>
              <a:rPr lang="en-US" sz="1000" dirty="0" smtClean="0"/>
              <a:t>The detection efficiency depends on </a:t>
            </a:r>
            <a:r>
              <a:rPr lang="en-US" sz="1000" baseline="30000" dirty="0" smtClean="0"/>
              <a:t>10</a:t>
            </a:r>
            <a:r>
              <a:rPr lang="en-US" sz="1000" dirty="0" smtClean="0"/>
              <a:t>B doping percentage</a:t>
            </a:r>
            <a:r>
              <a:rPr lang="en-US" sz="1000" i="1" dirty="0" smtClean="0"/>
              <a:t> ( &lt; 20%)</a:t>
            </a:r>
          </a:p>
          <a:p>
            <a:r>
              <a:rPr lang="en-US" sz="1400" dirty="0" smtClean="0"/>
              <a:t>                                     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375283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arrotondato 10"/>
          <p:cNvSpPr/>
          <p:nvPr/>
        </p:nvSpPr>
        <p:spPr>
          <a:xfrm>
            <a:off x="613543" y="692696"/>
            <a:ext cx="7558857" cy="6463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arrotondato 5"/>
          <p:cNvSpPr/>
          <p:nvPr/>
        </p:nvSpPr>
        <p:spPr>
          <a:xfrm>
            <a:off x="464393" y="3068959"/>
            <a:ext cx="8328447" cy="120032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1687364"/>
            <a:ext cx="1196520" cy="586547"/>
          </a:xfrm>
        </p:spPr>
        <p:txBody>
          <a:bodyPr>
            <a:noAutofit/>
          </a:bodyPr>
          <a:lstStyle/>
          <a:p>
            <a:pPr algn="l"/>
            <a:r>
              <a:rPr lang="en-US" sz="1600" dirty="0" smtClean="0"/>
              <a:t>In 2012 </a:t>
            </a:r>
            <a:r>
              <a:rPr lang="en-US" sz="1600" dirty="0" smtClean="0">
                <a:sym typeface="Wingdings" panose="05000000000000000000" pitchFamily="2" charset="2"/>
              </a:rPr>
              <a:t></a:t>
            </a:r>
            <a:endParaRPr lang="en-US" sz="1600" i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13543" y="692696"/>
            <a:ext cx="7704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baseline="30000" dirty="0" smtClean="0"/>
              <a:t>10</a:t>
            </a:r>
            <a:r>
              <a:rPr lang="en-US" dirty="0" smtClean="0"/>
              <a:t>B doping concentration is limited by production process of the MCP glass </a:t>
            </a:r>
          </a:p>
          <a:p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 low neutron detection efficiency .</a:t>
            </a:r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92025" y="3068960"/>
            <a:ext cx="84296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They used Atomic </a:t>
            </a:r>
            <a:r>
              <a:rPr lang="en-US" dirty="0" smtClean="0"/>
              <a:t>layer deposition (</a:t>
            </a:r>
            <a:r>
              <a:rPr lang="en-US" b="1" i="1" dirty="0" smtClean="0"/>
              <a:t>ALD</a:t>
            </a:r>
            <a:r>
              <a:rPr lang="en-US" dirty="0" smtClean="0"/>
              <a:t>) technique to implement the </a:t>
            </a:r>
            <a:r>
              <a:rPr lang="en-US" b="1" baseline="30000" dirty="0" smtClean="0"/>
              <a:t>nat</a:t>
            </a:r>
            <a:r>
              <a:rPr lang="en-US" b="1" dirty="0" smtClean="0"/>
              <a:t>Gd</a:t>
            </a:r>
            <a:r>
              <a:rPr lang="en-US" b="1" baseline="-25000" dirty="0" smtClean="0"/>
              <a:t>2</a:t>
            </a:r>
            <a:r>
              <a:rPr lang="en-US" b="1" dirty="0" smtClean="0"/>
              <a:t>O</a:t>
            </a:r>
            <a:r>
              <a:rPr lang="en-US" b="1" baseline="-25000" dirty="0" smtClean="0"/>
              <a:t>3</a:t>
            </a:r>
            <a:r>
              <a:rPr lang="en-US" dirty="0" smtClean="0"/>
              <a:t> film </a:t>
            </a:r>
          </a:p>
          <a:p>
            <a:r>
              <a:rPr lang="en-US" dirty="0" smtClean="0"/>
              <a:t>coating process</a:t>
            </a:r>
            <a:r>
              <a:rPr lang="en-US" dirty="0"/>
              <a:t>.</a:t>
            </a:r>
            <a:r>
              <a:rPr lang="en-US" dirty="0" smtClean="0"/>
              <a:t>  In [5] about </a:t>
            </a:r>
            <a:r>
              <a:rPr lang="en-US" b="1" i="1" dirty="0" smtClean="0"/>
              <a:t>100nm </a:t>
            </a:r>
            <a:r>
              <a:rPr lang="en-US" dirty="0" smtClean="0"/>
              <a:t>of</a:t>
            </a:r>
            <a:r>
              <a:rPr lang="en-US" i="1" dirty="0" smtClean="0"/>
              <a:t> </a:t>
            </a:r>
            <a:r>
              <a:rPr lang="en-US" b="1" i="1" baseline="30000" dirty="0" smtClean="0"/>
              <a:t>nat</a:t>
            </a:r>
            <a:r>
              <a:rPr lang="en-US" b="1" i="1" dirty="0" smtClean="0"/>
              <a:t>Gd</a:t>
            </a:r>
            <a:r>
              <a:rPr lang="en-US" b="1" i="1" baseline="-25000" dirty="0" smtClean="0"/>
              <a:t>2</a:t>
            </a:r>
            <a:r>
              <a:rPr lang="en-US" b="1" i="1" dirty="0" smtClean="0"/>
              <a:t>O</a:t>
            </a:r>
            <a:r>
              <a:rPr lang="en-US" b="1" i="1" baseline="-25000" dirty="0" smtClean="0"/>
              <a:t>3</a:t>
            </a:r>
            <a:r>
              <a:rPr lang="en-US" dirty="0" smtClean="0"/>
              <a:t> film on the inner surface of MCP pores </a:t>
            </a:r>
          </a:p>
          <a:p>
            <a:r>
              <a:rPr lang="en-US" dirty="0" smtClean="0"/>
              <a:t>has been realized. Simulations show a </a:t>
            </a:r>
            <a:r>
              <a:rPr lang="en-US" dirty="0"/>
              <a:t>detection </a:t>
            </a:r>
            <a:r>
              <a:rPr lang="en-US" dirty="0" smtClean="0"/>
              <a:t>efficiency of </a:t>
            </a:r>
            <a:r>
              <a:rPr lang="en-US" dirty="0"/>
              <a:t>60 ÷ 70 % can be </a:t>
            </a:r>
            <a:r>
              <a:rPr lang="en-US" dirty="0" smtClean="0"/>
              <a:t>reached </a:t>
            </a:r>
          </a:p>
          <a:p>
            <a:r>
              <a:rPr lang="en-US" dirty="0" smtClean="0"/>
              <a:t>in this way.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13543" y="4653136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Note</a:t>
            </a:r>
            <a:r>
              <a:rPr lang="en-US" sz="1400" dirty="0" smtClean="0"/>
              <a:t>: The</a:t>
            </a:r>
            <a:r>
              <a:rPr lang="en-US" sz="1400" b="1" i="1" dirty="0" smtClean="0"/>
              <a:t> </a:t>
            </a:r>
            <a:r>
              <a:rPr lang="en-US" sz="1400" b="1" dirty="0" smtClean="0"/>
              <a:t>ALD</a:t>
            </a:r>
            <a:r>
              <a:rPr lang="en-US" sz="1400" dirty="0" smtClean="0"/>
              <a:t> technique can give uniform layer also for large values of </a:t>
            </a:r>
            <a:r>
              <a:rPr lang="en-US" sz="1400" b="1" i="1" dirty="0" smtClean="0"/>
              <a:t>L/D</a:t>
            </a:r>
            <a:r>
              <a:rPr lang="en-US" sz="1400" dirty="0" smtClean="0"/>
              <a:t> (</a:t>
            </a:r>
            <a:r>
              <a:rPr lang="en-US" sz="1400" b="1" i="1" dirty="0" smtClean="0"/>
              <a:t>~37</a:t>
            </a:r>
            <a:r>
              <a:rPr lang="en-US" sz="1400" dirty="0" smtClean="0"/>
              <a:t>) but that technique is  not easy to realize. </a:t>
            </a: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7A2D-6D00-47BD-92DD-BC84A303745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CAARI 2014, San Antonio, Texas (USA)</a:t>
            </a:r>
            <a:endParaRPr lang="en-US"/>
          </a:p>
        </p:txBody>
      </p:sp>
      <p:sp>
        <p:nvSpPr>
          <p:cNvPr id="10" name="CasellaDiTesto 9"/>
          <p:cNvSpPr txBox="1"/>
          <p:nvPr/>
        </p:nvSpPr>
        <p:spPr>
          <a:xfrm>
            <a:off x="1202229" y="1700808"/>
            <a:ext cx="7458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order </a:t>
            </a:r>
            <a:r>
              <a:rPr lang="en-US" dirty="0"/>
              <a:t>to </a:t>
            </a:r>
            <a:r>
              <a:rPr lang="en-US" dirty="0" smtClean="0"/>
              <a:t>increase the neutron detection efficiency, a </a:t>
            </a:r>
            <a:r>
              <a:rPr lang="en-US" baseline="30000" dirty="0" err="1"/>
              <a:t>nat</a:t>
            </a:r>
            <a:r>
              <a:rPr lang="en-US" i="1" dirty="0" err="1"/>
              <a:t>Gd</a:t>
            </a:r>
            <a:r>
              <a:rPr lang="en-US" i="1" dirty="0"/>
              <a:t> </a:t>
            </a:r>
            <a:r>
              <a:rPr lang="en-US" dirty="0"/>
              <a:t>coating </a:t>
            </a:r>
            <a:r>
              <a:rPr lang="en-US" dirty="0" smtClean="0"/>
              <a:t>has been</a:t>
            </a:r>
          </a:p>
          <a:p>
            <a:r>
              <a:rPr lang="en-US" dirty="0" smtClean="0"/>
              <a:t> proposed by</a:t>
            </a:r>
            <a:r>
              <a:rPr lang="en-US" i="1" dirty="0" smtClean="0"/>
              <a:t> </a:t>
            </a:r>
            <a:r>
              <a:rPr lang="en-US" i="1" dirty="0" err="1"/>
              <a:t>Nianhua</a:t>
            </a:r>
            <a:r>
              <a:rPr lang="en-US" i="1" dirty="0"/>
              <a:t> </a:t>
            </a:r>
            <a:r>
              <a:rPr lang="en-US" i="1" dirty="0" smtClean="0"/>
              <a:t>Lu et </a:t>
            </a:r>
            <a:r>
              <a:rPr lang="en-US" i="1" dirty="0"/>
              <a:t>al. </a:t>
            </a:r>
            <a:r>
              <a:rPr lang="en-US" i="1" dirty="0" smtClean="0"/>
              <a:t>in ref [5] </a:t>
            </a:r>
            <a:r>
              <a:rPr lang="en-US" dirty="0" smtClean="0"/>
              <a:t>on the </a:t>
            </a:r>
            <a:r>
              <a:rPr lang="en-US" dirty="0"/>
              <a:t>MCP channel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06424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041044"/>
            <a:ext cx="5989756" cy="3240360"/>
          </a:xfrm>
          <a:prstGeom prst="rect">
            <a:avLst/>
          </a:prstGeom>
        </p:spPr>
      </p:pic>
      <p:sp>
        <p:nvSpPr>
          <p:cNvPr id="7" name="Rettangolo arrotondato 6"/>
          <p:cNvSpPr/>
          <p:nvPr/>
        </p:nvSpPr>
        <p:spPr>
          <a:xfrm>
            <a:off x="759994" y="260648"/>
            <a:ext cx="7815955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arrotondato 9"/>
          <p:cNvSpPr/>
          <p:nvPr/>
        </p:nvSpPr>
        <p:spPr>
          <a:xfrm>
            <a:off x="3779912" y="4941168"/>
            <a:ext cx="623889" cy="3693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tangolo arrotondato 5"/>
          <p:cNvSpPr/>
          <p:nvPr/>
        </p:nvSpPr>
        <p:spPr>
          <a:xfrm>
            <a:off x="802408" y="1764044"/>
            <a:ext cx="3127651" cy="27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8174" y="384697"/>
            <a:ext cx="8229600" cy="642701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Commercially available</a:t>
            </a:r>
            <a:r>
              <a:rPr lang="en-US" sz="1800" b="1" dirty="0" smtClean="0"/>
              <a:t> </a:t>
            </a:r>
            <a:r>
              <a:rPr lang="en-US" sz="1800" b="1" dirty="0" smtClean="0"/>
              <a:t>Neutron detector with image intensifier (MCP inside</a:t>
            </a:r>
            <a:r>
              <a:rPr lang="it-IT" sz="1800" b="1" dirty="0" smtClean="0"/>
              <a:t>)</a:t>
            </a:r>
            <a:br>
              <a:rPr lang="it-IT" sz="1800" b="1" dirty="0" smtClean="0"/>
            </a:br>
            <a:endParaRPr lang="en-US" sz="18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08292" y="1027398"/>
            <a:ext cx="4271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i="1" dirty="0" smtClean="0"/>
              <a:t>radiation converter is </a:t>
            </a:r>
            <a:r>
              <a:rPr lang="en-US" dirty="0" smtClean="0"/>
              <a:t>doped with </a:t>
            </a:r>
            <a:r>
              <a:rPr lang="en-US" baseline="30000" dirty="0" smtClean="0"/>
              <a:t>157</a:t>
            </a:r>
            <a:r>
              <a:rPr lang="en-US" dirty="0" smtClean="0"/>
              <a:t>Gd</a:t>
            </a:r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88493" y="1764045"/>
            <a:ext cx="3141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 luminescent screen + </a:t>
            </a:r>
            <a:r>
              <a:rPr lang="en-US" sz="1200" dirty="0" err="1" smtClean="0"/>
              <a:t>multialkali</a:t>
            </a:r>
            <a:r>
              <a:rPr lang="en-US" sz="1200" dirty="0" smtClean="0"/>
              <a:t> photocathode</a:t>
            </a:r>
            <a:endParaRPr lang="en-US" sz="12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779912" y="4941168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MCP</a:t>
            </a:r>
            <a:endParaRPr lang="en-US" dirty="0"/>
          </a:p>
        </p:txBody>
      </p:sp>
      <p:cxnSp>
        <p:nvCxnSpPr>
          <p:cNvPr id="12" name="Connettore 2 11"/>
          <p:cNvCxnSpPr>
            <a:stCxn id="9" idx="0"/>
          </p:cNvCxnSpPr>
          <p:nvPr/>
        </p:nvCxnSpPr>
        <p:spPr>
          <a:xfrm flipV="1">
            <a:off x="4091857" y="4097110"/>
            <a:ext cx="109859" cy="8440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7A2D-6D00-47BD-92DD-BC84A303745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CAARI 2014, San Antonio, Texas (USA)</a:t>
            </a:r>
            <a:endParaRPr lang="en-US"/>
          </a:p>
        </p:txBody>
      </p:sp>
      <p:sp>
        <p:nvSpPr>
          <p:cNvPr id="11" name="CasellaDiTesto 10"/>
          <p:cNvSpPr txBox="1"/>
          <p:nvPr/>
        </p:nvSpPr>
        <p:spPr>
          <a:xfrm>
            <a:off x="539552" y="5877272"/>
            <a:ext cx="7923131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Note</a:t>
            </a:r>
            <a:r>
              <a:rPr lang="it-IT" sz="1600" dirty="0" smtClean="0"/>
              <a:t>: the </a:t>
            </a:r>
            <a:r>
              <a:rPr lang="it-IT" sz="1600" dirty="0" err="1" smtClean="0"/>
              <a:t>detection</a:t>
            </a:r>
            <a:r>
              <a:rPr lang="it-IT" sz="1600" dirty="0" smtClean="0"/>
              <a:t> </a:t>
            </a:r>
            <a:r>
              <a:rPr lang="it-IT" sz="1600" dirty="0" err="1" smtClean="0"/>
              <a:t>device</a:t>
            </a:r>
            <a:r>
              <a:rPr lang="it-IT" sz="1600" dirty="0" smtClean="0"/>
              <a:t> and the </a:t>
            </a:r>
            <a:r>
              <a:rPr lang="it-IT" sz="1600" dirty="0" err="1" smtClean="0"/>
              <a:t>read</a:t>
            </a:r>
            <a:r>
              <a:rPr lang="it-IT" sz="1600" dirty="0" smtClean="0"/>
              <a:t>-out </a:t>
            </a:r>
            <a:r>
              <a:rPr lang="it-IT" sz="1600" dirty="0" err="1" smtClean="0"/>
              <a:t>system</a:t>
            </a:r>
            <a:r>
              <a:rPr lang="it-IT" sz="1600" dirty="0" smtClean="0"/>
              <a:t>  </a:t>
            </a:r>
            <a:r>
              <a:rPr lang="it-IT" sz="1600" dirty="0" err="1" smtClean="0"/>
              <a:t>is</a:t>
            </a:r>
            <a:r>
              <a:rPr lang="it-IT" sz="1600" dirty="0" smtClean="0"/>
              <a:t> on the </a:t>
            </a:r>
            <a:r>
              <a:rPr lang="it-IT" sz="1600" dirty="0" err="1" smtClean="0"/>
              <a:t>same</a:t>
            </a:r>
            <a:r>
              <a:rPr lang="it-IT" sz="1600" dirty="0" smtClean="0"/>
              <a:t> </a:t>
            </a:r>
            <a:r>
              <a:rPr lang="it-IT" sz="1600" dirty="0" err="1" smtClean="0"/>
              <a:t>axis</a:t>
            </a:r>
            <a:r>
              <a:rPr lang="it-IT" sz="1600" dirty="0" smtClean="0"/>
              <a:t> of the </a:t>
            </a:r>
            <a:r>
              <a:rPr lang="it-IT" sz="1600" dirty="0" err="1" smtClean="0"/>
              <a:t>neutron</a:t>
            </a:r>
            <a:r>
              <a:rPr lang="it-IT" sz="1600" dirty="0" smtClean="0"/>
              <a:t> </a:t>
            </a:r>
            <a:r>
              <a:rPr lang="it-IT" sz="1600" dirty="0" err="1" smtClean="0"/>
              <a:t>beam</a:t>
            </a:r>
            <a:endParaRPr lang="it-IT" sz="16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475656" y="3068960"/>
            <a:ext cx="1247777" cy="307777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it-IT" sz="1400" dirty="0" err="1" smtClean="0"/>
              <a:t>Neutron</a:t>
            </a:r>
            <a:r>
              <a:rPr lang="it-IT" sz="1400" dirty="0" smtClean="0"/>
              <a:t> </a:t>
            </a:r>
            <a:r>
              <a:rPr lang="it-IT" sz="1400" dirty="0" err="1" smtClean="0"/>
              <a:t>beam</a:t>
            </a:r>
            <a:endParaRPr lang="it-IT" sz="1400" dirty="0"/>
          </a:p>
        </p:txBody>
      </p:sp>
    </p:spTree>
    <p:extLst>
      <p:ext uri="{BB962C8B-B14F-4D97-AF65-F5344CB8AC3E}">
        <p14:creationId xmlns="" xmlns:p14="http://schemas.microsoft.com/office/powerpoint/2010/main" val="3557508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magine 27" descr="MCP_d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87674" y="1166868"/>
            <a:ext cx="5940152" cy="5005903"/>
          </a:xfrm>
          <a:prstGeom prst="rect">
            <a:avLst/>
          </a:prstGeom>
        </p:spPr>
      </p:pic>
      <p:sp>
        <p:nvSpPr>
          <p:cNvPr id="20" name="Rettangolo arrotondato 19"/>
          <p:cNvSpPr/>
          <p:nvPr/>
        </p:nvSpPr>
        <p:spPr>
          <a:xfrm>
            <a:off x="179512" y="5805264"/>
            <a:ext cx="7090601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220916" y="5805264"/>
            <a:ext cx="7159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Note</a:t>
            </a:r>
            <a:r>
              <a:rPr lang="en-US" sz="1400" i="1" dirty="0" smtClean="0"/>
              <a:t> :as detection  </a:t>
            </a:r>
            <a:r>
              <a:rPr lang="en-US" sz="1400" b="1" i="1" dirty="0" smtClean="0"/>
              <a:t>readout</a:t>
            </a:r>
            <a:r>
              <a:rPr lang="en-US" sz="1400" i="1" dirty="0" smtClean="0"/>
              <a:t> it can be used a phosphor screen instead of a anode and in this way </a:t>
            </a:r>
          </a:p>
          <a:p>
            <a:r>
              <a:rPr lang="en-US" sz="1400" i="1" dirty="0" smtClean="0"/>
              <a:t>           we could obtain a </a:t>
            </a:r>
            <a:r>
              <a:rPr lang="en-US" sz="1400" b="1" i="1" dirty="0" smtClean="0"/>
              <a:t>neutron beam profile </a:t>
            </a:r>
            <a:endParaRPr lang="en-US" sz="1400" b="1" i="1" dirty="0"/>
          </a:p>
        </p:txBody>
      </p:sp>
      <p:sp>
        <p:nvSpPr>
          <p:cNvPr id="8" name="Rettangolo arrotondato 7"/>
          <p:cNvSpPr/>
          <p:nvPr/>
        </p:nvSpPr>
        <p:spPr>
          <a:xfrm>
            <a:off x="611560" y="116632"/>
            <a:ext cx="7704856" cy="7200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86470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Neutron </a:t>
            </a:r>
            <a:r>
              <a:rPr lang="en-US" sz="2800" b="1" dirty="0" smtClean="0"/>
              <a:t>beam </a:t>
            </a:r>
            <a:r>
              <a:rPr lang="en-US" sz="2800" b="1" dirty="0" smtClean="0"/>
              <a:t>monitor</a:t>
            </a:r>
            <a:r>
              <a:rPr lang="en-US" sz="2800" b="1" dirty="0" smtClean="0"/>
              <a:t> </a:t>
            </a:r>
            <a:r>
              <a:rPr lang="en-US" sz="2800" b="1" dirty="0" smtClean="0"/>
              <a:t>with a MCP in an </a:t>
            </a:r>
            <a:br>
              <a:rPr lang="en-US" sz="2800" b="1" dirty="0" smtClean="0"/>
            </a:br>
            <a:r>
              <a:rPr lang="en-US" sz="2800" b="1" dirty="0" smtClean="0"/>
              <a:t>Electrostatic Mirror </a:t>
            </a:r>
            <a:br>
              <a:rPr lang="en-US" sz="2800" b="1" dirty="0" smtClean="0"/>
            </a:br>
            <a:endParaRPr lang="en-US" sz="2000" b="1" dirty="0"/>
          </a:p>
        </p:txBody>
      </p:sp>
      <p:sp>
        <p:nvSpPr>
          <p:cNvPr id="18" name="Rettangolo arrotondato 17"/>
          <p:cNvSpPr/>
          <p:nvPr/>
        </p:nvSpPr>
        <p:spPr>
          <a:xfrm>
            <a:off x="107504" y="4941168"/>
            <a:ext cx="6066420" cy="6463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ttangolo arrotondato 11"/>
          <p:cNvSpPr/>
          <p:nvPr/>
        </p:nvSpPr>
        <p:spPr>
          <a:xfrm>
            <a:off x="2987824" y="4437112"/>
            <a:ext cx="1224136" cy="2880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tangolo arrotondato 6"/>
          <p:cNvSpPr/>
          <p:nvPr/>
        </p:nvSpPr>
        <p:spPr>
          <a:xfrm>
            <a:off x="178148" y="1736812"/>
            <a:ext cx="3168352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131840" y="3068960"/>
            <a:ext cx="102092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dirty="0" err="1" smtClean="0"/>
              <a:t>Neutron</a:t>
            </a:r>
            <a:r>
              <a:rPr lang="it-IT" dirty="0" smtClean="0"/>
              <a:t> 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79512" y="1844824"/>
            <a:ext cx="3225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To detect the neutrons a Carbon foil with</a:t>
            </a:r>
          </a:p>
          <a:p>
            <a:r>
              <a:rPr lang="en-US" sz="1400" b="1" dirty="0" smtClean="0"/>
              <a:t> a </a:t>
            </a:r>
            <a:r>
              <a:rPr lang="en-US" sz="1400" b="1" baseline="30000" dirty="0" smtClean="0"/>
              <a:t>6</a:t>
            </a:r>
            <a:r>
              <a:rPr lang="en-US" sz="1400" b="1" dirty="0" smtClean="0"/>
              <a:t>Li deposit could be used </a:t>
            </a:r>
            <a:endParaRPr lang="en-US" sz="1400" b="1" baseline="30000" dirty="0"/>
          </a:p>
        </p:txBody>
      </p:sp>
      <p:cxnSp>
        <p:nvCxnSpPr>
          <p:cNvPr id="10" name="Connettore 2 9"/>
          <p:cNvCxnSpPr/>
          <p:nvPr/>
        </p:nvCxnSpPr>
        <p:spPr>
          <a:xfrm>
            <a:off x="2915816" y="2420888"/>
            <a:ext cx="1728192" cy="843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987824" y="4437112"/>
            <a:ext cx="1295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Grids at ~1,2kV</a:t>
            </a:r>
            <a:endParaRPr lang="en-US" sz="14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178148" y="4963971"/>
            <a:ext cx="5902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Note</a:t>
            </a:r>
            <a:r>
              <a:rPr lang="en-US" sz="1200" i="1" dirty="0" smtClean="0"/>
              <a:t>: The Secondary electrons (SE)  are emitted with few eV (black arrow) and then they are </a:t>
            </a:r>
          </a:p>
          <a:p>
            <a:r>
              <a:rPr lang="en-US" sz="1200" i="1" dirty="0" smtClean="0"/>
              <a:t>accelerated by the 1kV grid  towards the grids placed at 45° in such a way </a:t>
            </a:r>
          </a:p>
          <a:p>
            <a:r>
              <a:rPr lang="en-US" sz="1200" i="1" dirty="0" smtClean="0"/>
              <a:t>that they are deflected towards the MCP in CHEVRON configuration.</a:t>
            </a:r>
            <a:endParaRPr lang="en-US" sz="1200" i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3635896" y="1772816"/>
            <a:ext cx="1061060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Stainless steel</a:t>
            </a:r>
            <a:endParaRPr lang="en-US" sz="1200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3851920" y="2204864"/>
            <a:ext cx="585288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1200" dirty="0" smtClean="0"/>
              <a:t>Plastic</a:t>
            </a:r>
            <a:endParaRPr lang="en-US" sz="1200" dirty="0"/>
          </a:p>
        </p:txBody>
      </p:sp>
      <p:cxnSp>
        <p:nvCxnSpPr>
          <p:cNvPr id="27" name="Connettore 2 26"/>
          <p:cNvCxnSpPr/>
          <p:nvPr/>
        </p:nvCxnSpPr>
        <p:spPr>
          <a:xfrm>
            <a:off x="4355976" y="2420888"/>
            <a:ext cx="175408" cy="2270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egnaposto piè di pagina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CAARI 2014, San Antonio, Texas (USA)</a:t>
            </a:r>
            <a:endParaRPr lang="en-US"/>
          </a:p>
        </p:txBody>
      </p:sp>
      <p:cxnSp>
        <p:nvCxnSpPr>
          <p:cNvPr id="34" name="Connettore 2 33"/>
          <p:cNvCxnSpPr/>
          <p:nvPr/>
        </p:nvCxnSpPr>
        <p:spPr>
          <a:xfrm>
            <a:off x="4427984" y="2060848"/>
            <a:ext cx="64807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179512" y="980728"/>
            <a:ext cx="6120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 this configuration the neutron beam profile image is obtained in the transverse</a:t>
            </a:r>
          </a:p>
          <a:p>
            <a:r>
              <a:rPr lang="en-US" sz="1400" dirty="0" smtClean="0"/>
              <a:t>plane (</a:t>
            </a:r>
            <a:r>
              <a:rPr lang="en-US" sz="1400" i="1" dirty="0" smtClean="0"/>
              <a:t>the plane parallel to the beam</a:t>
            </a:r>
            <a:r>
              <a:rPr lang="en-US" sz="1400" dirty="0" smtClean="0"/>
              <a:t>) </a:t>
            </a:r>
            <a:r>
              <a:rPr lang="en-US" sz="1400" dirty="0" smtClean="0">
                <a:sym typeface="Wingdings" pitchFamily="2" charset="2"/>
              </a:rPr>
              <a:t></a:t>
            </a:r>
            <a:endParaRPr lang="en-US" sz="1400" dirty="0"/>
          </a:p>
        </p:txBody>
      </p:sp>
      <p:sp>
        <p:nvSpPr>
          <p:cNvPr id="38" name="Freccia a destra 37"/>
          <p:cNvSpPr/>
          <p:nvPr/>
        </p:nvSpPr>
        <p:spPr>
          <a:xfrm>
            <a:off x="3419872" y="3573016"/>
            <a:ext cx="79208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Immagine 40" descr="BOS-40-6-extended1(35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4077072"/>
            <a:ext cx="1750195" cy="1800200"/>
          </a:xfrm>
          <a:prstGeom prst="rect">
            <a:avLst/>
          </a:prstGeom>
        </p:spPr>
      </p:pic>
      <p:cxnSp>
        <p:nvCxnSpPr>
          <p:cNvPr id="43" name="Connettore 2 42"/>
          <p:cNvCxnSpPr/>
          <p:nvPr/>
        </p:nvCxnSpPr>
        <p:spPr>
          <a:xfrm flipV="1">
            <a:off x="6084168" y="4797152"/>
            <a:ext cx="1368152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e 29"/>
          <p:cNvSpPr/>
          <p:nvPr/>
        </p:nvSpPr>
        <p:spPr>
          <a:xfrm>
            <a:off x="4716016" y="3717032"/>
            <a:ext cx="45719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asellaDiTesto 30"/>
          <p:cNvSpPr txBox="1"/>
          <p:nvPr/>
        </p:nvSpPr>
        <p:spPr>
          <a:xfrm>
            <a:off x="4499992" y="3429000"/>
            <a:ext cx="3113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aseline="30000" dirty="0" smtClean="0"/>
              <a:t>6</a:t>
            </a:r>
            <a:r>
              <a:rPr lang="en-US" sz="1000" dirty="0" smtClean="0"/>
              <a:t>Li</a:t>
            </a:r>
            <a:endParaRPr lang="en-US" sz="1000" dirty="0"/>
          </a:p>
        </p:txBody>
      </p:sp>
      <p:cxnSp>
        <p:nvCxnSpPr>
          <p:cNvPr id="33" name="Connettore 2 32"/>
          <p:cNvCxnSpPr>
            <a:stCxn id="30" idx="1"/>
          </p:cNvCxnSpPr>
          <p:nvPr/>
        </p:nvCxnSpPr>
        <p:spPr>
          <a:xfrm flipV="1">
            <a:off x="4722711" y="3573016"/>
            <a:ext cx="281337" cy="150711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>
            <a:stCxn id="30" idx="3"/>
          </p:cNvCxnSpPr>
          <p:nvPr/>
        </p:nvCxnSpPr>
        <p:spPr>
          <a:xfrm flipH="1">
            <a:off x="4427984" y="3756056"/>
            <a:ext cx="294727" cy="1049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sellaDiTesto 38"/>
          <p:cNvSpPr txBox="1"/>
          <p:nvPr/>
        </p:nvSpPr>
        <p:spPr>
          <a:xfrm>
            <a:off x="5004048" y="3501008"/>
            <a:ext cx="2279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t</a:t>
            </a:r>
            <a:endParaRPr lang="en-US" sz="1000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4211960" y="3789040"/>
            <a:ext cx="2648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Symbol" pitchFamily="18" charset="2"/>
              </a:rPr>
              <a:t>a</a:t>
            </a:r>
            <a:endParaRPr lang="en-US" sz="1000" dirty="0">
              <a:latin typeface="Symbol" pitchFamily="18" charset="2"/>
            </a:endParaRPr>
          </a:p>
        </p:txBody>
      </p:sp>
      <p:cxnSp>
        <p:nvCxnSpPr>
          <p:cNvPr id="48" name="Connettore 2 47"/>
          <p:cNvCxnSpPr/>
          <p:nvPr/>
        </p:nvCxnSpPr>
        <p:spPr>
          <a:xfrm flipV="1">
            <a:off x="4788024" y="3429001"/>
            <a:ext cx="144016" cy="2160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/>
          <p:cNvCxnSpPr/>
          <p:nvPr/>
        </p:nvCxnSpPr>
        <p:spPr>
          <a:xfrm>
            <a:off x="4788024" y="3789040"/>
            <a:ext cx="144016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sellaDiTesto 52"/>
          <p:cNvSpPr txBox="1"/>
          <p:nvPr/>
        </p:nvSpPr>
        <p:spPr>
          <a:xfrm>
            <a:off x="5004048" y="3212976"/>
            <a:ext cx="2872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e-</a:t>
            </a:r>
            <a:endParaRPr lang="en-US" sz="1000" dirty="0"/>
          </a:p>
        </p:txBody>
      </p:sp>
      <p:sp>
        <p:nvSpPr>
          <p:cNvPr id="54" name="CasellaDiTesto 53"/>
          <p:cNvSpPr txBox="1"/>
          <p:nvPr/>
        </p:nvSpPr>
        <p:spPr>
          <a:xfrm>
            <a:off x="5076056" y="3933056"/>
            <a:ext cx="2872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e-</a:t>
            </a:r>
            <a:endParaRPr lang="en-US" sz="1000" dirty="0"/>
          </a:p>
        </p:txBody>
      </p:sp>
      <p:cxnSp>
        <p:nvCxnSpPr>
          <p:cNvPr id="56" name="Connettore 2 55"/>
          <p:cNvCxnSpPr/>
          <p:nvPr/>
        </p:nvCxnSpPr>
        <p:spPr>
          <a:xfrm flipV="1">
            <a:off x="4211960" y="4365104"/>
            <a:ext cx="14401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2 57"/>
          <p:cNvCxnSpPr/>
          <p:nvPr/>
        </p:nvCxnSpPr>
        <p:spPr>
          <a:xfrm flipV="1">
            <a:off x="4211960" y="4293096"/>
            <a:ext cx="72008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98867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/>
          <p:cNvSpPr/>
          <p:nvPr/>
        </p:nvSpPr>
        <p:spPr>
          <a:xfrm>
            <a:off x="323528" y="1700808"/>
            <a:ext cx="2729448" cy="4320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251520" y="1196752"/>
            <a:ext cx="694376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The detected neutron number will depend essentially on the cross- section  reaction used:</a:t>
            </a:r>
            <a:r>
              <a:rPr lang="en-US" sz="1200" dirty="0" smtClean="0"/>
              <a:t>  </a:t>
            </a:r>
          </a:p>
          <a:p>
            <a:endParaRPr lang="en-US" sz="1200" dirty="0" smtClean="0"/>
          </a:p>
          <a:p>
            <a:r>
              <a:rPr lang="en-US" sz="1200" dirty="0" smtClean="0"/>
              <a:t>  </a:t>
            </a:r>
          </a:p>
          <a:p>
            <a:r>
              <a:rPr lang="en-US" sz="1200" dirty="0" smtClean="0"/>
              <a:t> </a:t>
            </a:r>
            <a:r>
              <a:rPr lang="en-US" sz="1400" b="1" i="1" dirty="0" smtClean="0"/>
              <a:t>n + </a:t>
            </a:r>
            <a:r>
              <a:rPr lang="en-US" sz="1400" b="1" i="1" baseline="30000" dirty="0" smtClean="0"/>
              <a:t>6</a:t>
            </a:r>
            <a:r>
              <a:rPr lang="en-US" sz="1400" b="1" i="1" dirty="0" smtClean="0"/>
              <a:t>Li </a:t>
            </a:r>
            <a:r>
              <a:rPr lang="en-US" sz="1400" b="1" i="1" dirty="0" smtClean="0">
                <a:sym typeface="Wingdings" pitchFamily="2" charset="2"/>
              </a:rPr>
              <a:t> t + </a:t>
            </a:r>
            <a:r>
              <a:rPr lang="en-US" sz="1400" b="1" i="1" dirty="0" smtClean="0">
                <a:latin typeface="Symbol" pitchFamily="18" charset="2"/>
                <a:sym typeface="Wingdings" pitchFamily="2" charset="2"/>
              </a:rPr>
              <a:t>a   </a:t>
            </a:r>
            <a:r>
              <a:rPr lang="en-US" sz="1400" b="1" i="1" dirty="0" smtClean="0">
                <a:sym typeface="Wingdings" pitchFamily="2" charset="2"/>
              </a:rPr>
              <a:t>(con Q = 4.7 MeV) </a:t>
            </a:r>
            <a:endParaRPr lang="en-US" sz="1400" b="1" i="1" dirty="0"/>
          </a:p>
        </p:txBody>
      </p:sp>
      <p:sp>
        <p:nvSpPr>
          <p:cNvPr id="6" name="Rettangolo arrotondato 5"/>
          <p:cNvSpPr/>
          <p:nvPr/>
        </p:nvSpPr>
        <p:spPr>
          <a:xfrm>
            <a:off x="467544" y="5661248"/>
            <a:ext cx="7920880" cy="5847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467544" y="5661248"/>
            <a:ext cx="8003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Note</a:t>
            </a:r>
            <a:r>
              <a:rPr lang="en-US" sz="1600" i="1" dirty="0" smtClean="0"/>
              <a:t>: assuming a carbon foil of about </a:t>
            </a:r>
            <a:r>
              <a:rPr lang="en-US" sz="1600" b="1" i="1" dirty="0" smtClean="0"/>
              <a:t>20 </a:t>
            </a:r>
            <a:r>
              <a:rPr lang="en-US" sz="1600" b="1" i="1" dirty="0" smtClean="0">
                <a:latin typeface="Symbol" pitchFamily="18" charset="2"/>
              </a:rPr>
              <a:t>m</a:t>
            </a:r>
            <a:r>
              <a:rPr lang="en-US" sz="1600" b="1" i="1" dirty="0" smtClean="0"/>
              <a:t>g/cm</a:t>
            </a:r>
            <a:r>
              <a:rPr lang="en-US" sz="1600" b="1" i="1" baseline="30000" dirty="0" smtClean="0"/>
              <a:t>2</a:t>
            </a:r>
            <a:r>
              <a:rPr lang="en-US" sz="1600" b="1" i="1" dirty="0" smtClean="0"/>
              <a:t> </a:t>
            </a:r>
            <a:r>
              <a:rPr lang="en-US" sz="1600" i="1" dirty="0" smtClean="0"/>
              <a:t>we get a corresponding </a:t>
            </a:r>
            <a:r>
              <a:rPr lang="en-US" sz="1600" i="1" dirty="0" err="1" smtClean="0"/>
              <a:t>tickness</a:t>
            </a:r>
            <a:r>
              <a:rPr lang="en-US" sz="1600" i="1" dirty="0" smtClean="0"/>
              <a:t> of </a:t>
            </a:r>
            <a:r>
              <a:rPr lang="en-US" sz="1600" b="1" i="1" dirty="0" err="1" smtClean="0"/>
              <a:t>l</a:t>
            </a:r>
            <a:r>
              <a:rPr lang="en-US" sz="1600" b="1" i="1" baseline="-25000" dirty="0" err="1" smtClean="0"/>
              <a:t>c</a:t>
            </a:r>
            <a:r>
              <a:rPr lang="en-US" sz="1600" b="1" i="1" dirty="0" smtClean="0"/>
              <a:t> = 9 </a:t>
            </a:r>
            <a:r>
              <a:rPr lang="en-US" sz="1600" b="1" i="1" dirty="0" smtClean="0">
                <a:latin typeface="Symbol" pitchFamily="18" charset="2"/>
              </a:rPr>
              <a:t>m</a:t>
            </a:r>
            <a:r>
              <a:rPr lang="en-US" sz="1600" b="1" i="1" dirty="0" smtClean="0"/>
              <a:t>m </a:t>
            </a:r>
          </a:p>
          <a:p>
            <a:r>
              <a:rPr lang="en-US" sz="1600" i="1" dirty="0" smtClean="0"/>
              <a:t>which allows the </a:t>
            </a:r>
            <a:r>
              <a:rPr lang="en-US" sz="1600" i="1" dirty="0"/>
              <a:t>100</a:t>
            </a:r>
            <a:r>
              <a:rPr lang="en-US" sz="1600" i="1" dirty="0" smtClean="0"/>
              <a:t>% transmission of </a:t>
            </a:r>
            <a:r>
              <a:rPr lang="en-US" sz="1600" b="1" i="1" dirty="0" smtClean="0"/>
              <a:t>t</a:t>
            </a:r>
            <a:r>
              <a:rPr lang="en-US" sz="1600" i="1" dirty="0" smtClean="0"/>
              <a:t> ions but stops all the </a:t>
            </a:r>
            <a:r>
              <a:rPr lang="en-US" sz="1600" b="1" i="1" dirty="0" smtClean="0">
                <a:latin typeface="Symbol" panose="05050102010706020507" pitchFamily="18" charset="2"/>
              </a:rPr>
              <a:t>a</a:t>
            </a:r>
            <a:r>
              <a:rPr lang="en-US" sz="1600" b="1" i="1" dirty="0" smtClean="0"/>
              <a:t> </a:t>
            </a:r>
            <a:r>
              <a:rPr lang="en-US" sz="1600" i="1" dirty="0" smtClean="0"/>
              <a:t>.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1043608" y="5013176"/>
            <a:ext cx="6086530" cy="4616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tangolo arrotondato 14"/>
          <p:cNvSpPr/>
          <p:nvPr/>
        </p:nvSpPr>
        <p:spPr>
          <a:xfrm>
            <a:off x="755576" y="476672"/>
            <a:ext cx="7632848" cy="5760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The neutron detection efficiency: neutron counting</a:t>
            </a:r>
            <a:endParaRPr lang="en-US" sz="2400" b="1" dirty="0"/>
          </a:p>
        </p:txBody>
      </p:sp>
      <p:sp>
        <p:nvSpPr>
          <p:cNvPr id="9" name="Rettangolo arrotondato 8"/>
          <p:cNvSpPr/>
          <p:nvPr/>
        </p:nvSpPr>
        <p:spPr>
          <a:xfrm>
            <a:off x="2483768" y="4509120"/>
            <a:ext cx="1152128" cy="30777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sellaDiTesto 7"/>
          <p:cNvSpPr txBox="1"/>
          <p:nvPr/>
        </p:nvSpPr>
        <p:spPr>
          <a:xfrm>
            <a:off x="395536" y="4509120"/>
            <a:ext cx="7933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For the conservation law:     </a:t>
            </a:r>
            <a:r>
              <a:rPr lang="en-US" sz="1400" b="1" i="1" dirty="0" err="1" smtClean="0"/>
              <a:t>m</a:t>
            </a:r>
            <a:r>
              <a:rPr lang="en-US" sz="1400" b="1" i="1" baseline="-25000" dirty="0" err="1" smtClean="0"/>
              <a:t>t</a:t>
            </a:r>
            <a:r>
              <a:rPr lang="en-US" sz="1400" b="1" i="1" dirty="0" smtClean="0"/>
              <a:t>/m</a:t>
            </a:r>
            <a:r>
              <a:rPr lang="en-US" sz="1400" b="1" i="1" baseline="-25000" dirty="0" smtClean="0">
                <a:latin typeface="Symbol" pitchFamily="18" charset="2"/>
              </a:rPr>
              <a:t>a</a:t>
            </a:r>
            <a:r>
              <a:rPr lang="en-US" sz="1400" b="1" i="1" dirty="0" smtClean="0"/>
              <a:t>=</a:t>
            </a:r>
            <a:r>
              <a:rPr lang="en-US" sz="1400" b="1" i="1" dirty="0" err="1" smtClean="0"/>
              <a:t>T</a:t>
            </a:r>
            <a:r>
              <a:rPr lang="en-US" sz="1400" b="1" i="1" baseline="-25000" dirty="0" err="1" smtClean="0"/>
              <a:t>t</a:t>
            </a:r>
            <a:r>
              <a:rPr lang="en-US" sz="1400" b="1" i="1" dirty="0" smtClean="0"/>
              <a:t>/T</a:t>
            </a:r>
            <a:r>
              <a:rPr lang="en-US" sz="1400" b="1" i="1" baseline="-25000" dirty="0" smtClean="0">
                <a:latin typeface="Symbol" pitchFamily="18" charset="2"/>
              </a:rPr>
              <a:t>a</a:t>
            </a:r>
            <a:endParaRPr lang="en-US" sz="1400" b="1" i="1" baseline="-25000" dirty="0">
              <a:latin typeface="Symbol" pitchFamily="18" charset="2"/>
            </a:endParaRPr>
          </a:p>
        </p:txBody>
      </p:sp>
      <p:sp>
        <p:nvSpPr>
          <p:cNvPr id="13" name="Rettangolo arrotondato 12"/>
          <p:cNvSpPr/>
          <p:nvPr/>
        </p:nvSpPr>
        <p:spPr>
          <a:xfrm>
            <a:off x="5436096" y="4221088"/>
            <a:ext cx="1372492" cy="6463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nettore 2 10"/>
          <p:cNvCxnSpPr/>
          <p:nvPr/>
        </p:nvCxnSpPr>
        <p:spPr>
          <a:xfrm>
            <a:off x="3707904" y="4653136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5436096" y="4221088"/>
            <a:ext cx="1372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err="1" smtClean="0"/>
              <a:t>T</a:t>
            </a:r>
            <a:r>
              <a:rPr lang="it-IT" b="1" i="1" baseline="-25000" dirty="0" err="1" smtClean="0"/>
              <a:t>t</a:t>
            </a:r>
            <a:r>
              <a:rPr lang="it-IT" b="1" i="1" dirty="0" smtClean="0"/>
              <a:t> = 2.7 </a:t>
            </a:r>
            <a:r>
              <a:rPr lang="it-IT" b="1" i="1" dirty="0" err="1" smtClean="0"/>
              <a:t>MeV</a:t>
            </a:r>
            <a:endParaRPr lang="it-IT" b="1" i="1" dirty="0" smtClean="0"/>
          </a:p>
          <a:p>
            <a:r>
              <a:rPr lang="it-IT" b="1" i="1" dirty="0" err="1" smtClean="0"/>
              <a:t>T</a:t>
            </a:r>
            <a:r>
              <a:rPr lang="it-IT" b="1" i="1" baseline="-25000" dirty="0" err="1" smtClean="0">
                <a:latin typeface="Symbol" pitchFamily="18" charset="2"/>
              </a:rPr>
              <a:t>a</a:t>
            </a:r>
            <a:r>
              <a:rPr lang="it-IT" b="1" i="1" dirty="0" smtClean="0"/>
              <a:t>= 2.0 </a:t>
            </a:r>
            <a:r>
              <a:rPr lang="it-IT" b="1" i="1" dirty="0" err="1" smtClean="0"/>
              <a:t>MeV</a:t>
            </a:r>
            <a:endParaRPr lang="en-US" b="1" i="1" dirty="0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7A2D-6D00-47BD-92DD-BC84A303745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CAARI 2014, San Antonio, Texas (USA)</a:t>
            </a:r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1115616" y="5013176"/>
            <a:ext cx="6120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Note</a:t>
            </a:r>
            <a:r>
              <a:rPr lang="en-US" sz="1200" dirty="0" smtClean="0"/>
              <a:t>: for the above energies , the </a:t>
            </a:r>
            <a:r>
              <a:rPr lang="en-US" sz="1200" b="1" i="1" dirty="0" smtClean="0"/>
              <a:t>range</a:t>
            </a:r>
            <a:r>
              <a:rPr lang="en-US" sz="1200" dirty="0" smtClean="0"/>
              <a:t> of </a:t>
            </a:r>
            <a:r>
              <a:rPr lang="en-US" sz="1200" b="1" i="1" dirty="0" smtClean="0">
                <a:latin typeface="Symbol" panose="05050102010706020507" pitchFamily="18" charset="2"/>
              </a:rPr>
              <a:t>a</a:t>
            </a:r>
            <a:r>
              <a:rPr lang="en-US" sz="1200" dirty="0"/>
              <a:t> </a:t>
            </a:r>
            <a:r>
              <a:rPr lang="en-US" sz="1200" dirty="0" smtClean="0"/>
              <a:t>is about </a:t>
            </a:r>
            <a:r>
              <a:rPr lang="en-US" sz="1200" i="1" dirty="0" smtClean="0"/>
              <a:t>5 </a:t>
            </a:r>
            <a:r>
              <a:rPr lang="en-US" sz="1200" i="1" dirty="0" smtClean="0">
                <a:latin typeface="Symbol" panose="05050102010706020507" pitchFamily="18" charset="2"/>
              </a:rPr>
              <a:t>m</a:t>
            </a:r>
            <a:r>
              <a:rPr lang="en-US" sz="1200" i="1" dirty="0" smtClean="0"/>
              <a:t>m </a:t>
            </a:r>
            <a:r>
              <a:rPr lang="en-US" sz="1200" dirty="0"/>
              <a:t>In the </a:t>
            </a:r>
            <a:r>
              <a:rPr lang="en-US" sz="1200" b="1" i="1" dirty="0"/>
              <a:t>C </a:t>
            </a:r>
            <a:r>
              <a:rPr lang="en-US" sz="1200" dirty="0" smtClean="0"/>
              <a:t>foil and </a:t>
            </a:r>
            <a:r>
              <a:rPr lang="en-US" sz="1200" i="1" dirty="0"/>
              <a:t>22 </a:t>
            </a:r>
            <a:r>
              <a:rPr lang="en-US" sz="1200" i="1" dirty="0" smtClean="0">
                <a:latin typeface="Symbol" panose="05050102010706020507" pitchFamily="18" charset="2"/>
              </a:rPr>
              <a:t>m</a:t>
            </a:r>
            <a:r>
              <a:rPr lang="en-US" sz="1200" i="1" dirty="0" smtClean="0"/>
              <a:t>m </a:t>
            </a:r>
            <a:r>
              <a:rPr lang="en-US" sz="1200" dirty="0" smtClean="0"/>
              <a:t>in the </a:t>
            </a:r>
            <a:r>
              <a:rPr lang="en-US" sz="1200" b="1" i="1" dirty="0" smtClean="0"/>
              <a:t>Li</a:t>
            </a:r>
            <a:r>
              <a:rPr lang="en-US" sz="1200" i="1" dirty="0"/>
              <a:t> </a:t>
            </a:r>
            <a:endParaRPr lang="en-US" sz="1200" dirty="0" smtClean="0"/>
          </a:p>
          <a:p>
            <a:r>
              <a:rPr lang="en-US" sz="1200" dirty="0" smtClean="0"/>
              <a:t> the </a:t>
            </a:r>
            <a:r>
              <a:rPr lang="en-US" sz="1200" b="1" i="1" dirty="0" smtClean="0"/>
              <a:t>range</a:t>
            </a:r>
            <a:r>
              <a:rPr lang="en-US" sz="1200" dirty="0" smtClean="0"/>
              <a:t> of </a:t>
            </a:r>
            <a:r>
              <a:rPr lang="en-US" sz="1200" b="1" i="1" dirty="0" smtClean="0"/>
              <a:t>t</a:t>
            </a:r>
            <a:r>
              <a:rPr lang="en-US" sz="1200" dirty="0" smtClean="0"/>
              <a:t> is about </a:t>
            </a:r>
            <a:r>
              <a:rPr lang="en-US" sz="1200" i="1" dirty="0" smtClean="0"/>
              <a:t>30 </a:t>
            </a:r>
            <a:r>
              <a:rPr lang="en-US" sz="1200" i="1" dirty="0" smtClean="0">
                <a:latin typeface="Symbol" panose="05050102010706020507" pitchFamily="18" charset="2"/>
              </a:rPr>
              <a:t>m</a:t>
            </a:r>
            <a:r>
              <a:rPr lang="en-US" sz="1200" i="1" dirty="0" smtClean="0"/>
              <a:t>m </a:t>
            </a:r>
            <a:r>
              <a:rPr lang="en-US" sz="1200" dirty="0" smtClean="0"/>
              <a:t>in </a:t>
            </a:r>
            <a:r>
              <a:rPr lang="en-US" sz="1200" b="1" i="1" dirty="0" smtClean="0"/>
              <a:t>C</a:t>
            </a:r>
            <a:r>
              <a:rPr lang="en-US" sz="1200" dirty="0" smtClean="0"/>
              <a:t>  and </a:t>
            </a:r>
            <a:r>
              <a:rPr lang="en-US" sz="1200" dirty="0" err="1" smtClean="0"/>
              <a:t>i</a:t>
            </a:r>
            <a:r>
              <a:rPr lang="en-US" sz="1200" i="1" dirty="0"/>
              <a:t> 120 </a:t>
            </a:r>
            <a:r>
              <a:rPr lang="en-US" sz="1200" i="1" dirty="0">
                <a:latin typeface="Symbol" panose="05050102010706020507" pitchFamily="18" charset="2"/>
              </a:rPr>
              <a:t>m</a:t>
            </a:r>
            <a:r>
              <a:rPr lang="en-US" sz="1200" i="1" dirty="0"/>
              <a:t>m </a:t>
            </a:r>
            <a:r>
              <a:rPr lang="en-US" sz="1200" dirty="0" smtClean="0"/>
              <a:t>n the </a:t>
            </a:r>
            <a:r>
              <a:rPr lang="en-US" sz="1200" b="1" i="1" dirty="0" smtClean="0"/>
              <a:t>Li 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484784"/>
            <a:ext cx="3960440" cy="266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Freccia a destra 18"/>
          <p:cNvSpPr/>
          <p:nvPr/>
        </p:nvSpPr>
        <p:spPr>
          <a:xfrm>
            <a:off x="3347864" y="1916832"/>
            <a:ext cx="72008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67916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blipFill rotWithShape="1">
          <a:blip xmlns:r="http://schemas.openxmlformats.org/officeDocument/2006/relationships" r:embed="rId2" cstate="print"/>
          <a:stretch>
            <a:fillRect l="-508" b="-115"/>
          </a:stretch>
        </a:blipFill>
      </a:spPr>
      <a:bodyPr/>
      <a:lstStyle>
        <a:defPPr>
          <a:defRPr dirty="0">
            <a:noFill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72001</TotalTime>
  <Words>2877</Words>
  <Application>Microsoft Office PowerPoint</Application>
  <PresentationFormat>Presentazione su schermo (4:3)</PresentationFormat>
  <Paragraphs>371</Paragraphs>
  <Slides>27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Tema di Office</vt:lpstr>
      <vt:lpstr> Neutron imager and flux monitor based on Micro Channel Plates (MCP) in electrostatic mirror configuration </vt:lpstr>
      <vt:lpstr>The Micro Channel Plate (MCP) features</vt:lpstr>
      <vt:lpstr>Advantageous MCP features for detection</vt:lpstr>
      <vt:lpstr>MCP detection efficiency</vt:lpstr>
      <vt:lpstr>Neutron detection with MCP: past proposal</vt:lpstr>
      <vt:lpstr>In 2012 </vt:lpstr>
      <vt:lpstr>Commercially available Neutron detector with image intensifier (MCP inside) </vt:lpstr>
      <vt:lpstr>Neutron beam monitor with a MCP in an  Electrostatic Mirror  </vt:lpstr>
      <vt:lpstr>The neutron detection efficiency: neutron counting</vt:lpstr>
      <vt:lpstr>Diapositiva 10</vt:lpstr>
      <vt:lpstr>MCNPX simulations for Nt evaluation</vt:lpstr>
      <vt:lpstr>Neutron position uncertainty evaluation </vt:lpstr>
      <vt:lpstr>SE trajectory simulations in the Electrostatic mirror</vt:lpstr>
      <vt:lpstr>Diapositiva 14</vt:lpstr>
      <vt:lpstr>Diapositiva 15</vt:lpstr>
      <vt:lpstr>Summary of simulation results</vt:lpstr>
      <vt:lpstr>Initial condition features for SE Emission </vt:lpstr>
      <vt:lpstr>Angular distribution of the SEE </vt:lpstr>
      <vt:lpstr>Energy distribution of SEE</vt:lpstr>
      <vt:lpstr>Monitor construction  </vt:lpstr>
      <vt:lpstr>That vacuum flange which will be mounted on a Cross shaped vacuum chamber  The MCP will be about 8 cm away from the neutron beam axis where the electrostatic mirror must be placed </vt:lpstr>
      <vt:lpstr>Further SE trajectory simulations for the modified electrostatic mirror configuration   </vt:lpstr>
      <vt:lpstr>Diapositiva 23</vt:lpstr>
      <vt:lpstr>The Phosphor screen coating the Fiber Optic Plate (FOP) window present on the vacuum flange  is of P47 type. It emits in a wavelength range peaked at 430 nm (UV) but has also a long tail in the visible light region. </vt:lpstr>
      <vt:lpstr>CERN n_TOF facilty</vt:lpstr>
      <vt:lpstr>Electrostatic Mirror in construction:</vt:lpstr>
      <vt:lpstr>Conclusion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Rivelatori di neutroni basati su Micro Channel Plate</dc:title>
  <dc:creator>vvariale</dc:creator>
  <cp:lastModifiedBy>varialevi</cp:lastModifiedBy>
  <cp:revision>447</cp:revision>
  <cp:lastPrinted>2014-04-10T12:14:31Z</cp:lastPrinted>
  <dcterms:created xsi:type="dcterms:W3CDTF">2013-04-23T08:48:13Z</dcterms:created>
  <dcterms:modified xsi:type="dcterms:W3CDTF">2014-05-23T11:04:03Z</dcterms:modified>
</cp:coreProperties>
</file>