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4" r:id="rId1"/>
    <p:sldMasterId id="2147483852" r:id="rId2"/>
  </p:sldMasterIdLst>
  <p:notesMasterIdLst>
    <p:notesMasterId r:id="rId56"/>
  </p:notesMasterIdLst>
  <p:sldIdLst>
    <p:sldId id="256" r:id="rId3"/>
    <p:sldId id="336" r:id="rId4"/>
    <p:sldId id="316" r:id="rId5"/>
    <p:sldId id="289" r:id="rId6"/>
    <p:sldId id="340" r:id="rId7"/>
    <p:sldId id="357" r:id="rId8"/>
    <p:sldId id="290" r:id="rId9"/>
    <p:sldId id="330" r:id="rId10"/>
    <p:sldId id="285" r:id="rId11"/>
    <p:sldId id="286" r:id="rId12"/>
    <p:sldId id="292" r:id="rId13"/>
    <p:sldId id="373" r:id="rId14"/>
    <p:sldId id="335" r:id="rId15"/>
    <p:sldId id="360" r:id="rId16"/>
    <p:sldId id="361" r:id="rId17"/>
    <p:sldId id="359" r:id="rId18"/>
    <p:sldId id="375" r:id="rId19"/>
    <p:sldId id="378" r:id="rId20"/>
    <p:sldId id="379" r:id="rId21"/>
    <p:sldId id="380" r:id="rId22"/>
    <p:sldId id="358" r:id="rId23"/>
    <p:sldId id="389" r:id="rId24"/>
    <p:sldId id="343" r:id="rId25"/>
    <p:sldId id="324" r:id="rId26"/>
    <p:sldId id="328" r:id="rId27"/>
    <p:sldId id="313" r:id="rId28"/>
    <p:sldId id="371" r:id="rId29"/>
    <p:sldId id="385" r:id="rId30"/>
    <p:sldId id="386" r:id="rId31"/>
    <p:sldId id="387" r:id="rId32"/>
    <p:sldId id="388" r:id="rId33"/>
    <p:sldId id="372" r:id="rId34"/>
    <p:sldId id="362" r:id="rId35"/>
    <p:sldId id="363" r:id="rId36"/>
    <p:sldId id="364" r:id="rId37"/>
    <p:sldId id="365" r:id="rId38"/>
    <p:sldId id="366" r:id="rId39"/>
    <p:sldId id="382" r:id="rId40"/>
    <p:sldId id="367" r:id="rId41"/>
    <p:sldId id="383" r:id="rId42"/>
    <p:sldId id="368" r:id="rId43"/>
    <p:sldId id="369" r:id="rId44"/>
    <p:sldId id="384" r:id="rId45"/>
    <p:sldId id="319" r:id="rId46"/>
    <p:sldId id="354" r:id="rId47"/>
    <p:sldId id="338" r:id="rId48"/>
    <p:sldId id="339" r:id="rId49"/>
    <p:sldId id="320" r:id="rId50"/>
    <p:sldId id="321" r:id="rId51"/>
    <p:sldId id="322" r:id="rId52"/>
    <p:sldId id="323" r:id="rId53"/>
    <p:sldId id="352" r:id="rId54"/>
    <p:sldId id="35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96"/>
    <a:srgbClr val="CBEC02"/>
    <a:srgbClr val="023FC6"/>
    <a:srgbClr val="0278EB"/>
    <a:srgbClr val="8D1F6E"/>
    <a:srgbClr val="E0400E"/>
    <a:srgbClr val="CC3300"/>
    <a:srgbClr val="FFE984"/>
    <a:srgbClr val="553A03"/>
    <a:srgbClr val="684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76" autoAdjust="0"/>
  </p:normalViewPr>
  <p:slideViewPr>
    <p:cSldViewPr snapToGrid="0">
      <p:cViewPr varScale="1">
        <p:scale>
          <a:sx n="110" d="100"/>
          <a:sy n="110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o\Desktop\Dropbox\Phase_2\Gas%20gaps%20with%20proble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o\Desktop\Dropbox\Phase_2\Ageing%20Extrapo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BM+BO Drifting</a:t>
            </a:r>
            <a:r>
              <a:rPr lang="en-US" baseline="0" dirty="0" smtClean="0"/>
              <a:t> </a:t>
            </a:r>
            <a:r>
              <a:rPr lang="en-US" baseline="0" dirty="0"/>
              <a:t>gas gaps vs. Z id.</a:t>
            </a:r>
            <a:endParaRPr lang="en-US" dirty="0"/>
          </a:p>
        </c:rich>
      </c:tx>
      <c:layout>
        <c:manualLayout>
          <c:xMode val="edge"/>
          <c:yMode val="edge"/>
          <c:x val="0.10711815061717996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Sheet1!$C$27:$C$32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Sheet1!$D$27:$D$32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961216"/>
        <c:axId val="299956512"/>
      </c:barChart>
      <c:catAx>
        <c:axId val="29996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of the chamber in 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56512"/>
        <c:crosses val="autoZero"/>
        <c:auto val="1"/>
        <c:lblAlgn val="ctr"/>
        <c:lblOffset val="100"/>
        <c:noMultiLvlLbl val="0"/>
      </c:catAx>
      <c:valAx>
        <c:axId val="2999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23FC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LHC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Gas change rate (vol/30 min)</c:v>
                </c:pt>
                <c:pt idx="1">
                  <c:v>Ageing test lenght (years)</c:v>
                </c:pt>
                <c:pt idx="2">
                  <c:v>Ageing rate (kHz/cm^2)</c:v>
                </c:pt>
                <c:pt idx="3">
                  <c:v>Peak rate capability(kHz)</c:v>
                </c:pt>
                <c:pt idx="4">
                  <c:v>Expected operation time (*10 years)</c:v>
                </c:pt>
                <c:pt idx="5">
                  <c:v>Certification Rate (kHz/cm^2)</c:v>
                </c:pt>
                <c:pt idx="6">
                  <c:v>Expected max rate (kHz/cm^2)</c:v>
                </c:pt>
                <c:pt idx="7">
                  <c:v>Int Charge (C/cm^2)</c:v>
                </c:pt>
                <c:pt idx="8">
                  <c:v>Lumi (*10^34 cm^-2 s^-1)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0.35</c:v>
                </c:pt>
                <c:pt idx="3">
                  <c:v>1</c:v>
                </c:pt>
                <c:pt idx="4">
                  <c:v>1</c:v>
                </c:pt>
                <c:pt idx="5">
                  <c:v>0.1</c:v>
                </c:pt>
                <c:pt idx="6">
                  <c:v>0.04</c:v>
                </c:pt>
                <c:pt idx="7">
                  <c:v>0.3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HL-LHC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2000">
                    <a:schemeClr val="accent2"/>
                  </a:gs>
                  <a:gs pos="65000">
                    <a:srgbClr val="F63F19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2000">
                    <a:schemeClr val="accent2"/>
                  </a:gs>
                  <a:gs pos="65000">
                    <a:srgbClr val="F63F19"/>
                  </a:gs>
                  <a:gs pos="100000">
                    <a:srgbClr val="FF0000"/>
                  </a:gs>
                </a:gsLst>
                <a:lin ang="0" scaled="1"/>
              </a:gra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2000">
                    <a:schemeClr val="accent2"/>
                  </a:gs>
                  <a:gs pos="65000">
                    <a:srgbClr val="F63F19"/>
                  </a:gs>
                  <a:gs pos="100000">
                    <a:srgbClr val="FF0000"/>
                  </a:gs>
                </a:gsLst>
                <a:lin ang="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Gas change rate (vol/30 min)</c:v>
                </c:pt>
                <c:pt idx="1">
                  <c:v>Ageing test lenght (years)</c:v>
                </c:pt>
                <c:pt idx="2">
                  <c:v>Ageing rate (kHz/cm^2)</c:v>
                </c:pt>
                <c:pt idx="3">
                  <c:v>Peak rate capability(kHz)</c:v>
                </c:pt>
                <c:pt idx="4">
                  <c:v>Expected operation time (*10 years)</c:v>
                </c:pt>
                <c:pt idx="5">
                  <c:v>Certification Rate (kHz/cm^2)</c:v>
                </c:pt>
                <c:pt idx="6">
                  <c:v>Expected max rate (kHz/cm^2)</c:v>
                </c:pt>
                <c:pt idx="7">
                  <c:v>Int Charge (C/cm^2)</c:v>
                </c:pt>
                <c:pt idx="8">
                  <c:v>Lumi (*10^34 cm^-2 s^-1)</c:v>
                </c:pt>
              </c:strCache>
            </c:strRef>
          </c:cat>
          <c:val>
            <c:numRef>
              <c:f>Sheet1!$D$3:$D$11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2.4499999999999997</c:v>
                </c:pt>
                <c:pt idx="3">
                  <c:v>7</c:v>
                </c:pt>
                <c:pt idx="4">
                  <c:v>3</c:v>
                </c:pt>
                <c:pt idx="5">
                  <c:v>0.70000000000000007</c:v>
                </c:pt>
                <c:pt idx="6">
                  <c:v>0.28000000000000003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9962392"/>
        <c:axId val="299962784"/>
      </c:barChart>
      <c:catAx>
        <c:axId val="29996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62784"/>
        <c:crosses val="autoZero"/>
        <c:auto val="1"/>
        <c:lblAlgn val="ctr"/>
        <c:lblOffset val="100"/>
        <c:noMultiLvlLbl val="0"/>
      </c:catAx>
      <c:valAx>
        <c:axId val="2999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6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6945E-FE93-460F-A91A-B71D5FB93A60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29629-DAD6-45F6-99B9-ABCF41BD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E0C946-6373-4270-AEE5-3951FE540F03}" type="slidenum">
              <a:rPr lang="en-US"/>
              <a:pPr/>
              <a:t>14</a:t>
            </a:fld>
            <a:endParaRPr lang="en-U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D81368-37F8-41AC-9808-E2814A749D6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1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154BD8-E29F-4109-BB9B-88F3E3565F7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F5EEEB-80CF-4F62-8501-7AAABC91FD0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29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8362B1-796E-455E-84D1-41F5E891A95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9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7BA75-ADE6-46ED-92A5-D525B1A1602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4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7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7BA75-ADE6-46ED-92A5-D525B1A1602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42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7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9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86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33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490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289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05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5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584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373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939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97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098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1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0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3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6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B7CF7-8168-460F-B838-63152B9FB5FF}" type="slidenum">
              <a:rPr lang="it-IT" altLang="en-US"/>
              <a:pPr/>
              <a:t>48</a:t>
            </a:fld>
            <a:endParaRPr lang="it-IT" alt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67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49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18006-F62B-4195-8ACC-C2460B90225D}" type="slidenum">
              <a:rPr lang="it-IT" altLang="en-US"/>
              <a:pPr/>
              <a:t>49</a:t>
            </a:fld>
            <a:endParaRPr lang="it-IT" altLang="en-US"/>
          </a:p>
        </p:txBody>
      </p:sp>
      <p:sp>
        <p:nvSpPr>
          <p:cNvPr id="7157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14375" y="962025"/>
            <a:ext cx="5861050" cy="3297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2838" y="4576763"/>
            <a:ext cx="5070475" cy="3659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722" tIns="43361" rIns="86722" bIns="4336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2935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7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3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3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3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9629-DAD6-45F6-99B9-ABCF41BD8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BA9E-AFB4-4195-9465-B577E3DD037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7536-F4FB-43C1-B3C2-4AD3D6AEDE12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851A-6DF8-4F05-B956-1533468F795B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9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7177-E82C-43B2-926C-6DB88CAAFA2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9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32D7-0881-4C54-9854-B40D2E1847B5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4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F4C-BC54-43AF-BF78-F394B32884A8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66A1-85EF-4787-BCB6-390F5F3E18BF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3EF-2D69-447F-9E19-E8A5DE76371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EAFD-925E-4CFF-A868-56BDD170142A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5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B0A6-AB5F-40AE-83BB-B40EC25FC5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D5AC-1431-4C83-9997-C85B3DF34F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8"/>
            <a:ext cx="12192000" cy="672269"/>
          </a:xfrm>
          <a:solidFill>
            <a:schemeClr val="accent5">
              <a:lumMod val="50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31" y="1068225"/>
            <a:ext cx="10927770" cy="4663155"/>
          </a:xfrm>
        </p:spPr>
        <p:txBody>
          <a:bodyPr anchor="t"/>
          <a:lstStyle>
            <a:lvl1pPr marL="285750" indent="-285750">
              <a:buSzPct val="145000"/>
              <a:buFont typeface="Wingdings" panose="05000000000000000000" pitchFamily="2" charset="2"/>
              <a:buChar char="§"/>
              <a:defRPr/>
            </a:lvl1pPr>
            <a:lvl2pPr marL="742950" indent="-285750">
              <a:buSzPct val="66000"/>
              <a:buFont typeface="Century Gothic" panose="020B0502020202020204" pitchFamily="34" charset="0"/>
              <a:buChar char="►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3812" y="6492875"/>
            <a:ext cx="1600200" cy="365125"/>
          </a:xfrm>
        </p:spPr>
        <p:txBody>
          <a:bodyPr/>
          <a:lstStyle/>
          <a:p>
            <a:fld id="{E0D1CCAA-AE78-4FCF-927B-E5C82C6DD3E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208"/>
            <a:ext cx="75438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3795"/>
            <a:ext cx="551167" cy="365125"/>
          </a:xfrm>
          <a:solidFill>
            <a:srgbClr val="023FC6"/>
          </a:solidFill>
        </p:spPr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9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3F7-AC70-47AB-84FE-1073262A0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57BB-D2CC-4AA3-9002-99405060A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8110-9493-4853-8A9D-07AFA32F8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2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987C-4E26-4F1F-9294-2D7EFC0263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84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8C69-7E50-4F02-8AB9-8B5113AE7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5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B38E-CB31-4153-9276-9AEBDD6B00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82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37DA-992C-4B03-A919-88A04AC06D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6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F4A-D48D-4996-A9A6-0E43387F6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2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C1D8-A573-4FBA-B8D9-94D649DCB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6725-C3AF-4839-BE80-93E1E824C8F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9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DBC-4079-497C-AB88-74460B9DF20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942C-31F8-410D-9809-8C1B58D49C6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5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B06F-CF01-4877-AFE7-CA79247C44D5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2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B442-0025-4B17-826F-F0D7B3EAA036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ED67-3937-4052-A663-44AF5D1137C5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7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6BE7C6F-EAB3-400D-976F-4035E128CC9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BB7B702-E0C1-4EDC-8AA9-9D3EE3F11E0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65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897375F-9766-4E82-A0D2-28EF9702D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73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Long term Upgrade of the ATLAS barrel muon trigger system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G. Aielli – LVL1 RPC workshop</a:t>
            </a:r>
          </a:p>
          <a:p>
            <a:pPr algn="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ROMA– March, 26 2015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3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1" y="326750"/>
            <a:ext cx="9404723" cy="750351"/>
          </a:xfrm>
          <a:solidFill>
            <a:srgbClr val="684704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Extrapolation to the future runs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745" y="1778178"/>
            <a:ext cx="4613158" cy="4507007"/>
          </a:xfrm>
        </p:spPr>
        <p:txBody>
          <a:bodyPr>
            <a:normAutofit/>
          </a:bodyPr>
          <a:lstStyle/>
          <a:p>
            <a:r>
              <a:rPr lang="en-US" dirty="0" smtClean="0"/>
              <a:t>Requested longevity certification </a:t>
            </a:r>
            <a:r>
              <a:rPr lang="en-US" b="1" dirty="0" smtClean="0">
                <a:solidFill>
                  <a:srgbClr val="FFC000"/>
                </a:solidFill>
              </a:rPr>
              <a:t>100 </a:t>
            </a:r>
            <a:r>
              <a:rPr lang="en-US" b="1" dirty="0">
                <a:solidFill>
                  <a:srgbClr val="FFC000"/>
                </a:solidFill>
              </a:rPr>
              <a:t>Hz/cm^2 X 10 years 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 300 </a:t>
            </a:r>
            <a:r>
              <a:rPr lang="en-US" b="1" dirty="0" err="1">
                <a:solidFill>
                  <a:srgbClr val="FFC000"/>
                </a:solidFill>
                <a:sym typeface="Wingdings" panose="05000000000000000000" pitchFamily="2" charset="2"/>
              </a:rPr>
              <a:t>mC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/cm^2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Peak rate capability 1 </a:t>
            </a:r>
            <a:r>
              <a:rPr lang="en-US" dirty="0">
                <a:sym typeface="Wingdings" panose="05000000000000000000" pitchFamily="2" charset="2"/>
              </a:rPr>
              <a:t>kHz/cm^2 </a:t>
            </a:r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>
                <a:sym typeface="Wingdings" panose="05000000000000000000" pitchFamily="2" charset="2"/>
              </a:rPr>
              <a:t>a limited </a:t>
            </a:r>
            <a:r>
              <a:rPr lang="en-US" dirty="0" smtClean="0">
                <a:sym typeface="Wingdings" panose="05000000000000000000" pitchFamily="2" charset="2"/>
              </a:rPr>
              <a:t>time</a:t>
            </a:r>
          </a:p>
          <a:p>
            <a:r>
              <a:rPr lang="en-US" dirty="0" smtClean="0"/>
              <a:t>gas </a:t>
            </a:r>
            <a:r>
              <a:rPr lang="en-US" dirty="0"/>
              <a:t>flow </a:t>
            </a:r>
            <a:r>
              <a:rPr lang="en-US" dirty="0" smtClean="0"/>
              <a:t>(2 </a:t>
            </a:r>
            <a:r>
              <a:rPr lang="en-US" dirty="0"/>
              <a:t>change/h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Ageing acceleration factor ~3.5 </a:t>
            </a:r>
            <a:r>
              <a:rPr lang="en-US" dirty="0" smtClean="0">
                <a:sym typeface="Wingdings" panose="05000000000000000000" pitchFamily="2" charset="2"/>
              </a:rPr>
              <a:t> 300-400 Hz/cm^2 ageing rate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Results: no change in performance at 100 Hz/cm^2. Resistivity increased * 10 but stabilized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150A-5E5F-4690-9A43-95B25343CF9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9207" y="1203421"/>
            <a:ext cx="4878799" cy="539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C000"/>
                </a:solidFill>
              </a:rPr>
              <a:t>Extrapolating 2012 data to PH II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~150 Hz/cm^2 in average</a:t>
            </a:r>
          </a:p>
          <a:p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~300 </a:t>
            </a:r>
            <a:r>
              <a:rPr lang="en-US" dirty="0" smtClean="0">
                <a:sym typeface="Wingdings" panose="05000000000000000000" pitchFamily="2" charset="2"/>
              </a:rPr>
              <a:t>Hz/cm^2 in the hot sectors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Lumi</a:t>
            </a:r>
            <a:r>
              <a:rPr lang="en-US" dirty="0" smtClean="0">
                <a:sym typeface="Wingdings" panose="05000000000000000000" pitchFamily="2" charset="2"/>
              </a:rPr>
              <a:t> From 10 </a:t>
            </a:r>
            <a:r>
              <a:rPr lang="en-US" baseline="30000" dirty="0" smtClean="0">
                <a:sym typeface="Wingdings" panose="05000000000000000000" pitchFamily="2" charset="2"/>
              </a:rPr>
              <a:t>34</a:t>
            </a:r>
            <a:r>
              <a:rPr lang="en-US" dirty="0" smtClean="0">
                <a:sym typeface="Wingdings" panose="05000000000000000000" pitchFamily="2" charset="2"/>
              </a:rPr>
              <a:t> to 7*10 </a:t>
            </a:r>
            <a:r>
              <a:rPr lang="en-US" baseline="30000" dirty="0" smtClean="0">
                <a:sym typeface="Wingdings" panose="05000000000000000000" pitchFamily="2" charset="2"/>
              </a:rPr>
              <a:t>34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Extrapolating Integrated Luminosity from Phase0 to Phase I to Phase II </a:t>
            </a:r>
            <a:r>
              <a:rPr lang="en-US" b="1" dirty="0">
                <a:sym typeface="Wingdings" panose="05000000000000000000" pitchFamily="2" charset="2"/>
              </a:rPr>
              <a:t>30 fb</a:t>
            </a:r>
            <a:r>
              <a:rPr lang="en-US" b="1" baseline="30000" dirty="0">
                <a:sym typeface="Wingdings" panose="05000000000000000000" pitchFamily="2" charset="2"/>
              </a:rPr>
              <a:t>-1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300 fb</a:t>
            </a:r>
            <a:r>
              <a:rPr lang="en-US" b="1" baseline="30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-1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3000 fb</a:t>
            </a:r>
            <a:r>
              <a:rPr lang="en-US" b="1" baseline="30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-1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!!</a:t>
            </a:r>
          </a:p>
          <a:p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In 2012 a 0.6% of gaps statistically correlated with highest rates needed to be reconditioned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Consequences: </a:t>
            </a:r>
          </a:p>
          <a:p>
            <a:pPr lvl="1"/>
            <a:r>
              <a:rPr lang="en-US" dirty="0"/>
              <a:t>Run far beyond the safety </a:t>
            </a:r>
            <a:r>
              <a:rPr lang="en-US" dirty="0" smtClean="0"/>
              <a:t>margin</a:t>
            </a:r>
          </a:p>
          <a:p>
            <a:pPr lvl="1"/>
            <a:r>
              <a:rPr lang="en-US" dirty="0" smtClean="0"/>
              <a:t>exceed </a:t>
            </a:r>
            <a:r>
              <a:rPr lang="en-US" dirty="0"/>
              <a:t>the validation </a:t>
            </a:r>
            <a:r>
              <a:rPr lang="en-US" dirty="0" smtClean="0"/>
              <a:t>limits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8745" y="1203421"/>
            <a:ext cx="347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AGEING TESTS (3 years at GIF)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04" y="146712"/>
            <a:ext cx="7845721" cy="648048"/>
          </a:xfrm>
          <a:solidFill>
            <a:srgbClr val="684704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Mitigation of the problem: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525"/>
            <a:ext cx="9852428" cy="24647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BM station can be used with </a:t>
            </a:r>
            <a:r>
              <a:rPr lang="en-US" b="1" dirty="0" smtClean="0">
                <a:solidFill>
                  <a:srgbClr val="FFC000"/>
                </a:solidFill>
              </a:rPr>
              <a:t>a 2/4 </a:t>
            </a:r>
            <a:r>
              <a:rPr lang="en-US" dirty="0" smtClean="0"/>
              <a:t>majority </a:t>
            </a:r>
            <a:r>
              <a:rPr lang="en-US" b="1" dirty="0" smtClean="0">
                <a:solidFill>
                  <a:srgbClr val="FFC000"/>
                </a:solidFill>
              </a:rPr>
              <a:t>instead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the </a:t>
            </a:r>
            <a:r>
              <a:rPr lang="en-US" b="1" dirty="0" smtClean="0">
                <a:solidFill>
                  <a:srgbClr val="FFC000"/>
                </a:solidFill>
              </a:rPr>
              <a:t>3/4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dirty="0" smtClean="0"/>
              <a:t>allowing a consistent reduction of gap efficiency </a:t>
            </a:r>
            <a:r>
              <a:rPr lang="en-US" b="1" dirty="0" smtClean="0">
                <a:solidFill>
                  <a:srgbClr val="FFC000"/>
                </a:solidFill>
              </a:rPr>
              <a:t>without affecting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trigger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it is possible to recuperate a </a:t>
            </a:r>
            <a:r>
              <a:rPr lang="en-US" b="1" dirty="0" smtClean="0">
                <a:solidFill>
                  <a:srgbClr val="FFC000"/>
                </a:solidFill>
              </a:rPr>
              <a:t>factor of 3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working at constant current above the known limits</a:t>
            </a: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To operate this majority an increase of redundancy is needed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For most the chambers this operating point restores a reasonable safety factor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For the </a:t>
            </a:r>
            <a:r>
              <a:rPr lang="en-US" b="1" dirty="0">
                <a:sym typeface="Wingdings" panose="05000000000000000000" pitchFamily="2" charset="2"/>
              </a:rPr>
              <a:t>highest z large </a:t>
            </a:r>
            <a:r>
              <a:rPr lang="en-US" b="1" dirty="0" smtClean="0">
                <a:sym typeface="Wingdings" panose="05000000000000000000" pitchFamily="2" charset="2"/>
              </a:rPr>
              <a:t>ones we may still be marginal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(risk evaluation criteria)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8B8-6F96-44A3-BE8D-A5989B73BBF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081" y="3804706"/>
            <a:ext cx="3841629" cy="263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97"/>
          <a:stretch/>
        </p:blipFill>
        <p:spPr>
          <a:xfrm>
            <a:off x="622004" y="3813684"/>
            <a:ext cx="3389970" cy="261807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24"/>
          <a:stretch/>
        </p:blipFill>
        <p:spPr bwMode="auto">
          <a:xfrm>
            <a:off x="7910582" y="3802080"/>
            <a:ext cx="3676641" cy="261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7428607" y="3804186"/>
            <a:ext cx="0" cy="25941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28"/>
          <p:cNvSpPr/>
          <p:nvPr/>
        </p:nvSpPr>
        <p:spPr>
          <a:xfrm>
            <a:off x="9984578" y="4899906"/>
            <a:ext cx="262518" cy="26485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0022" y="4372623"/>
            <a:ext cx="1395528" cy="65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2/4 vs. 3/4 majority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5065 0.0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231 L -0.11197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Performance studies and alternative solutions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(from a study by M. </a:t>
            </a:r>
            <a:r>
              <a:rPr lang="en-US" dirty="0" err="1" smtClean="0"/>
              <a:t>Corradi</a:t>
            </a:r>
            <a:r>
              <a:rPr lang="en-US" dirty="0" smtClean="0"/>
              <a:t> and Silvia </a:t>
            </a:r>
            <a:r>
              <a:rPr lang="en-US" dirty="0" err="1" smtClean="0"/>
              <a:t>Biondi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1345-FC4A-47C2-9972-D075988BD181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3435"/>
            <a:ext cx="12192000" cy="704170"/>
          </a:xfrm>
        </p:spPr>
        <p:txBody>
          <a:bodyPr>
            <a:normAutofit/>
          </a:bodyPr>
          <a:lstStyle/>
          <a:p>
            <a:r>
              <a:rPr lang="en-US" dirty="0" smtClean="0"/>
              <a:t>Further safety factor refurbishing of the BOLs 5 and 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2140" y="1943100"/>
            <a:ext cx="7537966" cy="424050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0C6-5107-4BEA-A78F-A40659F433C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3899" y="2760292"/>
            <a:ext cx="957129" cy="68366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1028" y="2760292"/>
            <a:ext cx="1230594" cy="68366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9489" y="5399518"/>
            <a:ext cx="608743" cy="61245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28232" y="5399517"/>
            <a:ext cx="2333002" cy="61246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382140" y="2555193"/>
            <a:ext cx="4890473" cy="36284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503776" y="1943100"/>
            <a:ext cx="3572143" cy="4240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1573" y="1052056"/>
            <a:ext cx="6415967" cy="923330"/>
          </a:xfrm>
          <a:prstGeom prst="rect">
            <a:avLst/>
          </a:prstGeom>
          <a:solidFill>
            <a:srgbClr val="CBEC02"/>
          </a:solidFill>
          <a:ln>
            <a:solidFill>
              <a:srgbClr val="CBEC0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3FC6"/>
                </a:solidFill>
              </a:rPr>
              <a:t>Under the shadow of the BI RPC project the </a:t>
            </a:r>
            <a:r>
              <a:rPr lang="en-US" dirty="0">
                <a:solidFill>
                  <a:srgbClr val="023FC6"/>
                </a:solidFill>
              </a:rPr>
              <a:t>r</a:t>
            </a:r>
            <a:r>
              <a:rPr lang="en-US" dirty="0" smtClean="0">
                <a:solidFill>
                  <a:srgbClr val="023FC6"/>
                </a:solidFill>
              </a:rPr>
              <a:t>efurbishing the External BOLs is relatively easy and with negligible core impact (32 BOL chambers)</a:t>
            </a:r>
            <a:endParaRPr lang="en-US" dirty="0">
              <a:solidFill>
                <a:srgbClr val="023FC6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8429990">
            <a:off x="3226416" y="1931555"/>
            <a:ext cx="1880831" cy="306047"/>
          </a:xfrm>
          <a:prstGeom prst="rightArrow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66146" y="3854153"/>
            <a:ext cx="1768980" cy="948583"/>
          </a:xfrm>
          <a:prstGeom prst="ellipse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429990">
            <a:off x="4540641" y="3649413"/>
            <a:ext cx="1880831" cy="306047"/>
          </a:xfrm>
          <a:prstGeom prst="rightArrow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66097" y="2662777"/>
            <a:ext cx="2706803" cy="1754326"/>
          </a:xfrm>
          <a:prstGeom prst="rect">
            <a:avLst/>
          </a:prstGeom>
          <a:solidFill>
            <a:srgbClr val="0278EB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BMLs 5-6-7 are in a very hot region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still marginal at 80% of efficiency but can not be moved out for reinforcement.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9613195">
            <a:off x="1794629" y="4590639"/>
            <a:ext cx="1880831" cy="306047"/>
          </a:xfrm>
          <a:prstGeom prst="rightArrow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1860" y="5440794"/>
            <a:ext cx="3893475" cy="646331"/>
          </a:xfrm>
          <a:prstGeom prst="rect">
            <a:avLst/>
          </a:prstGeom>
          <a:solidFill>
            <a:srgbClr val="0278EB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BML7 are small and can be refurbished as well if needed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219489" y="5683560"/>
            <a:ext cx="608743" cy="61245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37211" y="5683559"/>
            <a:ext cx="608743" cy="61245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45954" y="5683558"/>
            <a:ext cx="608743" cy="61245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67659" y="5683558"/>
            <a:ext cx="608743" cy="61245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89511" y="5683557"/>
            <a:ext cx="471724" cy="61246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20155" y="4084043"/>
            <a:ext cx="232162" cy="45719"/>
          </a:xfrm>
          <a:prstGeom prst="rect">
            <a:avLst/>
          </a:prstGeom>
          <a:solidFill>
            <a:srgbClr val="C80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/>
          </p:cNvGraphicFramePr>
          <p:nvPr>
            <p:extLst/>
          </p:nvPr>
        </p:nvGraphicFramePr>
        <p:xfrm>
          <a:off x="137882" y="3509675"/>
          <a:ext cx="4673098" cy="326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Acrobat Document" r:id="rId4" imgW="7600917" imgH="5933584" progId="Acrobat.Document.11">
                  <p:embed/>
                </p:oleObj>
              </mc:Choice>
              <mc:Fallback>
                <p:oleObj name="Acrobat Document" r:id="rId4" imgW="7600917" imgH="59335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882" y="3509675"/>
                        <a:ext cx="4673098" cy="326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38441" y="129582"/>
            <a:ext cx="4284190" cy="3294000"/>
            <a:chOff x="138441" y="129582"/>
            <a:chExt cx="4284190" cy="3294000"/>
          </a:xfrm>
        </p:grpSpPr>
        <p:sp>
          <p:nvSpPr>
            <p:cNvPr id="10" name="Rectangle 9"/>
            <p:cNvSpPr/>
            <p:nvPr/>
          </p:nvSpPr>
          <p:spPr>
            <a:xfrm>
              <a:off x="3955906" y="138212"/>
              <a:ext cx="466725" cy="32622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/>
            </p:cNvGraphicFramePr>
            <p:nvPr>
              <p:extLst/>
            </p:nvPr>
          </p:nvGraphicFramePr>
          <p:xfrm>
            <a:off x="138441" y="129582"/>
            <a:ext cx="4271340" cy="329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1" name="Acrobat Document" r:id="rId6" imgW="7076661" imgH="5666864" progId="Acrobat.Document.11">
                    <p:embed/>
                  </p:oleObj>
                </mc:Choice>
                <mc:Fallback>
                  <p:oleObj name="Acrobat Document" r:id="rId6" imgW="7076661" imgH="5666864" progId="Acrobat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8441" y="129582"/>
                          <a:ext cx="4271340" cy="329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1276" y="122827"/>
          <a:ext cx="4297041" cy="329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Acrobat Document" r:id="rId8" imgW="7181618" imgH="5629216" progId="Acrobat.Document.11">
                  <p:embed/>
                </p:oleObj>
              </mc:Choice>
              <mc:Fallback>
                <p:oleObj name="Acrobat Document" r:id="rId8" imgW="7181618" imgH="562921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276" y="122827"/>
                        <a:ext cx="4297041" cy="329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8353" y="3504450"/>
          <a:ext cx="4672627" cy="326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Acrobat Document" r:id="rId10" imgW="7781677" imgH="6038575" progId="Acrobat.Document.11">
                  <p:embed/>
                </p:oleObj>
              </mc:Choice>
              <mc:Fallback>
                <p:oleObj name="Acrobat Document" r:id="rId10" imgW="7781677" imgH="603857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8353" y="3504450"/>
                        <a:ext cx="4672627" cy="326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00280" y="1945425"/>
            <a:ext cx="4450981" cy="11045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sz="1633" dirty="0"/>
              <a:t>Acceptance holes of L1 barrel trigger</a:t>
            </a:r>
          </a:p>
          <a:p>
            <a:r>
              <a:rPr lang="en-US" sz="1633" dirty="0"/>
              <a:t>- feet + </a:t>
            </a:r>
            <a:r>
              <a:rPr lang="en-US" sz="1633" dirty="0" smtClean="0"/>
              <a:t>elevators (partially cured…)</a:t>
            </a:r>
            <a:endParaRPr lang="en-US" sz="1633" dirty="0"/>
          </a:p>
          <a:p>
            <a:pPr marL="285750" indent="-285750">
              <a:buFontTx/>
              <a:buChar char="-"/>
            </a:pPr>
            <a:r>
              <a:rPr lang="en-US" sz="1633" dirty="0" smtClean="0"/>
              <a:t>toroid </a:t>
            </a:r>
            <a:r>
              <a:rPr lang="en-US" sz="1633" dirty="0"/>
              <a:t>(and ribs) holes in small </a:t>
            </a:r>
            <a:r>
              <a:rPr lang="en-US" sz="1633" dirty="0" smtClean="0"/>
              <a:t>sectors </a:t>
            </a:r>
          </a:p>
          <a:p>
            <a:pPr marL="285750" indent="-285750">
              <a:buFontTx/>
              <a:buChar char="-"/>
            </a:pPr>
            <a:r>
              <a:rPr lang="en-US" sz="1633" dirty="0" smtClean="0"/>
              <a:t>BM </a:t>
            </a:r>
            <a:r>
              <a:rPr lang="en-US" sz="1633" dirty="0"/>
              <a:t>chambers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71190" y="3083912"/>
            <a:ext cx="4147635" cy="3467796"/>
            <a:chOff x="6418622" y="3034194"/>
            <a:chExt cx="4147635" cy="3467796"/>
          </a:xfrm>
          <a:solidFill>
            <a:schemeClr val="tx1"/>
          </a:solidFill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622" y="3444549"/>
              <a:ext cx="4147635" cy="30574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V="1">
              <a:off x="6592881" y="3182442"/>
              <a:ext cx="1070032" cy="3113607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V="1">
              <a:off x="6592881" y="3356700"/>
              <a:ext cx="1899559" cy="2906225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V="1">
              <a:off x="6592881" y="3389823"/>
              <a:ext cx="2729086" cy="2873101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6659128" y="3183881"/>
              <a:ext cx="1440" cy="3077604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9236999" y="3119075"/>
              <a:ext cx="453647" cy="3139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5226" rIns="81646" bIns="40823"/>
            <a:lstStyle/>
            <a:p>
              <a:r>
                <a:rPr lang="en-US" sz="1633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8351305" y="3057148"/>
              <a:ext cx="567420" cy="3139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5226" rIns="81646" bIns="40823"/>
            <a:lstStyle/>
            <a:p>
              <a:r>
                <a:rPr lang="en-US" sz="1633">
                  <a:solidFill>
                    <a:srgbClr val="000000"/>
                  </a:solidFill>
                </a:rPr>
                <a:t>0.75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7634489" y="3038470"/>
              <a:ext cx="453648" cy="3139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5226" rIns="81646" bIns="40823"/>
            <a:lstStyle/>
            <a:p>
              <a:r>
                <a:rPr lang="en-US" sz="1633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6592881" y="3034194"/>
              <a:ext cx="862650" cy="3139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5226" rIns="81646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r>
                <a:rPr lang="en-US" sz="1633" dirty="0">
                  <a:latin typeface="+mj-lt"/>
                </a:rPr>
                <a:t>eta=0.0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363" y="230074"/>
            <a:ext cx="5358213" cy="1217725"/>
          </a:xfrm>
          <a:solidFill>
            <a:srgbClr val="68470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present barrel acceptance limits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  <a:solidFill>
            <a:srgbClr val="023FC6"/>
          </a:solidFill>
        </p:spPr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9945" y="3439541"/>
            <a:ext cx="1085874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sz="1400" dirty="0"/>
              <a:t>2012 data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40445" y="2461708"/>
            <a:ext cx="1085874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sz="1400" dirty="0"/>
              <a:t>2012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891-8377-47CD-BAB4-D5422B86881F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BI+ old RPC trigger </a:t>
            </a:r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9A4A-1555-4166-B632-9C6BC92ED714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64" y="669672"/>
            <a:ext cx="9201148" cy="618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62536" y="6594452"/>
            <a:ext cx="829527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2024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270" i="1" dirty="0"/>
              <a:t>S. </a:t>
            </a:r>
            <a:r>
              <a:rPr lang="en-US" altLang="en-US" sz="1270" i="1" dirty="0" err="1"/>
              <a:t>Biondi</a:t>
            </a:r>
            <a:endParaRPr lang="en-US" altLang="en-US" sz="1270" i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383064" y="3021306"/>
            <a:ext cx="3220835" cy="461665"/>
          </a:xfrm>
          <a:prstGeom prst="rect">
            <a:avLst/>
          </a:prstGeom>
          <a:solidFill>
            <a:srgbClr val="C80896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Flexibility of the trigger system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E26F-B5A3-4EE6-8642-BFF94BA6C63D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8" t="57494" r="10469" b="40044"/>
          <a:stretch/>
        </p:blipFill>
        <p:spPr bwMode="auto">
          <a:xfrm>
            <a:off x="2451100" y="4371975"/>
            <a:ext cx="709612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66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D865AC6-A454-4F54-AD0B-A11A5CCC78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74614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lIns="81646" tIns="600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3600" b="1" dirty="0">
                <a:solidFill>
                  <a:srgbClr val="FFC000"/>
                </a:solidFill>
              </a:rPr>
              <a:t>BI +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present RPC </a:t>
            </a:r>
            <a:r>
              <a:rPr lang="en-US" altLang="en-US" sz="3600" b="1" dirty="0">
                <a:solidFill>
                  <a:srgbClr val="FFC000"/>
                </a:solidFill>
              </a:rPr>
              <a:t>Trigger rates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4929" y="898861"/>
            <a:ext cx="9083854" cy="575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Overall results based on 2012 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data extrapolated </a:t>
            </a: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to</a:t>
            </a:r>
          </a:p>
          <a:p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13 </a:t>
            </a:r>
            <a:r>
              <a:rPr lang="en-US" altLang="en-US" sz="24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TeV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(x2) and  </a:t>
            </a: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L=7E34:</a:t>
            </a:r>
          </a:p>
          <a:p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BI RPC simulated through BI MDTs</a:t>
            </a: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altLang="en-US" sz="2000" b="1" dirty="0">
                <a:solidFill>
                  <a:srgbClr val="FFC000"/>
                </a:solidFill>
                <a:latin typeface="+mn-lt"/>
              </a:rPr>
              <a:t>3-station requirements 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en-US" altLang="en-US" sz="2000" b="1" dirty="0">
                <a:solidFill>
                  <a:srgbClr val="00B0F0"/>
                </a:solidFill>
                <a:latin typeface="+mn-lt"/>
              </a:rPr>
              <a:t>BI-BM-BO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,  </a:t>
            </a:r>
            <a:r>
              <a:rPr lang="en-US" altLang="en-US" sz="2000" b="1" dirty="0">
                <a:solidFill>
                  <a:srgbClr val="00B0F0"/>
                </a:solidFill>
                <a:latin typeface="+mn-lt"/>
              </a:rPr>
              <a:t>BI+2*BM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, </a:t>
            </a:r>
            <a:r>
              <a:rPr lang="en-US" altLang="en-US" sz="2000" b="1" dirty="0">
                <a:solidFill>
                  <a:srgbClr val="00B0F0"/>
                </a:solidFill>
                <a:latin typeface="+mn-lt"/>
              </a:rPr>
              <a:t>2*BM+BO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)</a:t>
            </a:r>
          </a:p>
          <a:p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- 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present 2*BM+BO trigger (e.g. MU20) has 15% of fakes</a:t>
            </a:r>
          </a:p>
          <a:p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- BI+2*BM  will have similar fake rejection and 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sharpness 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of </a:t>
            </a:r>
            <a:r>
              <a:rPr lang="en-US" altLang="en-US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pt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threshold</a:t>
            </a:r>
          </a:p>
          <a:p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- BI+BM+BO will have better fake rejection and better 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sharpness</a:t>
            </a:r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=&gt; overall rate close to present high-</a:t>
            </a:r>
            <a:r>
              <a:rPr lang="en-US" altLang="en-US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pt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triggers (~12 kHz @ L= 7E34)</a:t>
            </a:r>
          </a:p>
          <a:p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altLang="en-US" sz="2000" dirty="0">
                <a:solidFill>
                  <a:srgbClr val="FFC000"/>
                </a:solidFill>
                <a:latin typeface="+mn-lt"/>
              </a:rPr>
              <a:t>A</a:t>
            </a:r>
            <a:r>
              <a:rPr lang="en-US" altLang="en-US" sz="2000" b="1" dirty="0">
                <a:solidFill>
                  <a:srgbClr val="FFC000"/>
                </a:solidFill>
                <a:latin typeface="+mn-lt"/>
              </a:rPr>
              <a:t>dditional 2-station requirement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</a:t>
            </a:r>
            <a:r>
              <a:rPr lang="en-US" altLang="en-US" sz="2000" b="1" dirty="0">
                <a:solidFill>
                  <a:srgbClr val="00B0F0"/>
                </a:solidFill>
                <a:latin typeface="+mn-lt"/>
              </a:rPr>
              <a:t>BI+BO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2-stations coincidences rate is 5X &gt; than 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3-stations (high-</a:t>
            </a:r>
            <a:r>
              <a:rPr lang="en-US" altLang="en-US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pt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 to be used 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just on </a:t>
            </a: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BMS holes (~15% of 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the acceptance)</a:t>
            </a:r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=&gt; adds 4.5*0.15 = 0.67% of rates :  (total of ~20 kHz  @ L= 7E34</a:t>
            </a:r>
            <a:r>
              <a:rPr lang="en-US" altLang="en-US" sz="20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)</a:t>
            </a:r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53692" y="266624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53692" y="2759817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45081" y="2279153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45081" y="2372721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53692" y="1506833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53692" y="1600401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07613" y="2360812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95467" y="2263415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69364" y="1599909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757218" y="1502512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555071">
            <a:off x="9627244" y="1111192"/>
            <a:ext cx="1110665" cy="4591250"/>
          </a:xfrm>
          <a:prstGeom prst="arc">
            <a:avLst>
              <a:gd name="adj1" fmla="val 16582923"/>
              <a:gd name="adj2" fmla="val 21596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16085" y="25441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BM.CO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324275" y="216232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BM.PI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20335" y="13611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312551" y="5424577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312551" y="5518145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303940" y="5037481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03940" y="513104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12551" y="4265161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312551" y="435872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828223" y="4358237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806552" y="4260840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555071">
            <a:off x="9686103" y="3869520"/>
            <a:ext cx="1110665" cy="4591250"/>
          </a:xfrm>
          <a:prstGeom prst="arc">
            <a:avLst>
              <a:gd name="adj1" fmla="val 16582923"/>
              <a:gd name="adj2" fmla="val 21596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374944" y="530250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BM.CO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383134" y="492064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BM.PI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679194" y="41194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6417-FCD9-4D49-9EB6-17DA59CE5FC5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588271" y="2974813"/>
            <a:ext cx="1789818" cy="3223921"/>
            <a:chOff x="9588271" y="2974813"/>
            <a:chExt cx="1789818" cy="3223921"/>
          </a:xfrm>
        </p:grpSpPr>
        <p:grpSp>
          <p:nvGrpSpPr>
            <p:cNvPr id="51" name="Group 50"/>
            <p:cNvGrpSpPr/>
            <p:nvPr/>
          </p:nvGrpSpPr>
          <p:grpSpPr>
            <a:xfrm>
              <a:off x="9588271" y="2974813"/>
              <a:ext cx="1728154" cy="412917"/>
              <a:chOff x="9387642" y="4460989"/>
              <a:chExt cx="1728154" cy="41291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387642" y="4460989"/>
                <a:ext cx="370614" cy="369332"/>
              </a:xfrm>
              <a:prstGeom prst="rect">
                <a:avLst/>
              </a:prstGeom>
              <a:noFill/>
              <a:ln>
                <a:solidFill>
                  <a:srgbClr val="CBEC0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BI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048529" y="4517512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048529" y="4602534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050834" y="4743071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509996" y="4743613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527643" y="4608432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0545289" y="4519222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048529" y="4828187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501450" y="4817727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649935" y="5785817"/>
              <a:ext cx="1728154" cy="412917"/>
              <a:chOff x="9387642" y="4460989"/>
              <a:chExt cx="1728154" cy="41291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9387642" y="4460989"/>
                <a:ext cx="370614" cy="369332"/>
              </a:xfrm>
              <a:prstGeom prst="rect">
                <a:avLst/>
              </a:prstGeom>
              <a:noFill/>
              <a:ln>
                <a:solidFill>
                  <a:srgbClr val="CBEC0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BI</a:t>
                </a:r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0048529" y="4517512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0048529" y="4602534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50834" y="4743071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0509996" y="4743613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527643" y="4608432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545289" y="4519222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0048529" y="4828187"/>
                <a:ext cx="1064962" cy="45719"/>
              </a:xfrm>
              <a:prstGeom prst="rect">
                <a:avLst/>
              </a:prstGeom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01450" y="4817727"/>
                <a:ext cx="79625" cy="510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BEC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62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E915E77-F052-4790-ACB5-5134980E404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60692" y="140417"/>
            <a:ext cx="7563586" cy="206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2177" b="1" dirty="0">
                <a:solidFill>
                  <a:schemeClr val="tx1">
                    <a:lumMod val="85000"/>
                  </a:schemeClr>
                </a:solidFill>
              </a:rPr>
              <a:t>RPC + MDT trigger   @Level0</a:t>
            </a:r>
          </a:p>
          <a:p>
            <a:endParaRPr lang="en-US" altLang="en-US" sz="1633" b="1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MDT </a:t>
            </a:r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can be used in barrel to confirm RPC proposal within Level0 </a:t>
            </a: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latency. </a:t>
            </a:r>
          </a:p>
          <a:p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    </a:t>
            </a: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Two algorithms tested:</a:t>
            </a:r>
            <a:endParaRPr lang="en-US" altLang="en-US" sz="1633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 “</a:t>
            </a:r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tube counting” in a road defined by the </a:t>
            </a:r>
            <a:r>
              <a:rPr lang="en-US" altLang="en-US" sz="1633" dirty="0" smtClean="0">
                <a:solidFill>
                  <a:schemeClr val="tx1">
                    <a:lumMod val="85000"/>
                  </a:schemeClr>
                </a:solidFill>
              </a:rPr>
              <a:t>RPCs</a:t>
            </a:r>
          </a:p>
          <a:p>
            <a:pPr marL="285750" indent="-285750">
              <a:buFontTx/>
              <a:buChar char="-"/>
            </a:pPr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 ”tube segments” made in a road  defined by the RPCs.</a:t>
            </a:r>
            <a:endParaRPr lang="en-US" altLang="en-US" sz="1633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altLang="en-US" sz="1633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- Test: open a road around RPC hits and count # of tube layers with hits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874588" y="4510554"/>
            <a:ext cx="360038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/>
          <a:p>
            <a:r>
              <a:rPr lang="en-US" altLang="en-US" sz="1633">
                <a:solidFill>
                  <a:schemeClr val="tx1">
                    <a:lumMod val="85000"/>
                  </a:schemeClr>
                </a:solidFill>
              </a:rPr>
              <a:t>IP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8544258" y="3005596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8544258" y="3005596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9077114" y="3005596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943179" y="3005596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810685" y="3005596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678191" y="3005596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488091" y="312080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8488091" y="312080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9019508" y="312080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8887014" y="312080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8753079" y="312080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8620585" y="3120808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8488091" y="2891824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8488091" y="2891824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9019508" y="2891824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8887014" y="2891824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8753079" y="2891824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8620585" y="2891824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8374320" y="3519730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8374320" y="3519730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8905735" y="3519730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8773241" y="3519730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8639308" y="3519730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8506814" y="3519730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8316714" y="3633502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8316714" y="3633502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8848129" y="3633502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8715635" y="3633502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8583141" y="3633502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8449208" y="3633502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8316714" y="340595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8316714" y="340595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8848129" y="340595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8715635" y="340595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8583141" y="3405958"/>
            <a:ext cx="120973" cy="120973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8449208" y="3405958"/>
            <a:ext cx="120973" cy="120973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8182780" y="3787598"/>
            <a:ext cx="964901" cy="63367"/>
          </a:xfrm>
          <a:prstGeom prst="roundRect">
            <a:avLst>
              <a:gd name="adj" fmla="val 2269"/>
            </a:avLst>
          </a:prstGeom>
          <a:solidFill>
            <a:srgbClr val="FF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8424726" y="2783813"/>
            <a:ext cx="964901" cy="63367"/>
          </a:xfrm>
          <a:prstGeom prst="roundRect">
            <a:avLst>
              <a:gd name="adj" fmla="val 2269"/>
            </a:avLst>
          </a:prstGeom>
          <a:solidFill>
            <a:srgbClr val="FF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H="1">
            <a:off x="8283590" y="2726208"/>
            <a:ext cx="485331" cy="1309097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H="1">
            <a:off x="8554339" y="2726208"/>
            <a:ext cx="485331" cy="1309097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9298898" y="573181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9298898" y="573181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9821672" y="573181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9690619" y="573181"/>
            <a:ext cx="118092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9559565" y="573181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9429951" y="573181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9242731" y="684073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9242731" y="684073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9765507" y="684073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9634452" y="684073"/>
            <a:ext cx="119533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9504839" y="684073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9373786" y="684073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9242731" y="460849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9242731" y="460849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9765507" y="460849"/>
            <a:ext cx="118092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9634452" y="460849"/>
            <a:ext cx="119533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9504839" y="460849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9373786" y="460849"/>
            <a:ext cx="118092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9131840" y="1072914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9131840" y="1072914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9653175" y="1072914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9523561" y="1072914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9392507" y="1072914"/>
            <a:ext cx="118092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9261454" y="1072914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9075674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9075674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9597009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9467395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9336342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4" name="Oval 72"/>
          <p:cNvSpPr>
            <a:spLocks noChangeArrowheads="1"/>
          </p:cNvSpPr>
          <p:nvPr/>
        </p:nvSpPr>
        <p:spPr bwMode="auto">
          <a:xfrm>
            <a:off x="9206728" y="1185246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9075674" y="962022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9075674" y="962022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9597009" y="962022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9467395" y="962022"/>
            <a:ext cx="118092" cy="118092"/>
          </a:xfrm>
          <a:prstGeom prst="ellipse">
            <a:avLst/>
          </a:prstGeom>
          <a:solidFill>
            <a:srgbClr val="FF950E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9336342" y="962022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9206728" y="962022"/>
            <a:ext cx="118092" cy="11809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1" name="AutoShape 79"/>
          <p:cNvSpPr>
            <a:spLocks noChangeArrowheads="1"/>
          </p:cNvSpPr>
          <p:nvPr/>
        </p:nvSpPr>
        <p:spPr bwMode="auto">
          <a:xfrm>
            <a:off x="8944620" y="1335021"/>
            <a:ext cx="946179" cy="61926"/>
          </a:xfrm>
          <a:prstGeom prst="roundRect">
            <a:avLst>
              <a:gd name="adj" fmla="val 2380"/>
            </a:avLst>
          </a:prstGeom>
          <a:solidFill>
            <a:srgbClr val="FF8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2" name="Line 80"/>
          <p:cNvSpPr>
            <a:spLocks noChangeShapeType="1"/>
          </p:cNvSpPr>
          <p:nvPr/>
        </p:nvSpPr>
        <p:spPr bwMode="auto">
          <a:xfrm flipV="1">
            <a:off x="8767481" y="205943"/>
            <a:ext cx="636547" cy="2521704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 flipV="1">
            <a:off x="9035349" y="205943"/>
            <a:ext cx="990824" cy="257931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4" name="Text Box 82"/>
          <p:cNvSpPr txBox="1">
            <a:spLocks noChangeArrowheads="1"/>
          </p:cNvSpPr>
          <p:nvPr/>
        </p:nvSpPr>
        <p:spPr bwMode="auto">
          <a:xfrm>
            <a:off x="8753079" y="2655640"/>
            <a:ext cx="272189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/>
          <a:lstStyle/>
          <a:p>
            <a:r>
              <a:rPr lang="en-US" altLang="en-US" sz="2177">
                <a:solidFill>
                  <a:schemeClr val="tx1">
                    <a:lumMod val="85000"/>
                  </a:schemeClr>
                </a:solidFill>
              </a:rPr>
              <a:t>*</a:t>
            </a:r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>
            <a:off x="8375760" y="2808295"/>
            <a:ext cx="1036909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6" name="Line 84"/>
          <p:cNvSpPr>
            <a:spLocks noChangeShapeType="1"/>
          </p:cNvSpPr>
          <p:nvPr/>
        </p:nvSpPr>
        <p:spPr bwMode="auto">
          <a:xfrm>
            <a:off x="8210143" y="3820722"/>
            <a:ext cx="829527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8349837" y="3722792"/>
            <a:ext cx="272189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/>
          <a:lstStyle/>
          <a:p>
            <a:r>
              <a:rPr lang="en-US" altLang="en-US" sz="2177">
                <a:solidFill>
                  <a:schemeClr val="tx1">
                    <a:lumMod val="85000"/>
                  </a:schemeClr>
                </a:solidFill>
              </a:rPr>
              <a:t>*</a:t>
            </a:r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9350743" y="3158253"/>
            <a:ext cx="47525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/>
          <a:p>
            <a:r>
              <a:rPr lang="en-US" altLang="en-US" sz="1633">
                <a:solidFill>
                  <a:schemeClr val="tx1">
                    <a:lumMod val="85000"/>
                  </a:schemeClr>
                </a:solidFill>
              </a:rPr>
              <a:t>BM</a:t>
            </a: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0043455" y="734478"/>
            <a:ext cx="46372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/>
          <a:p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BO</a:t>
            </a:r>
          </a:p>
        </p:txBody>
      </p:sp>
      <p:sp>
        <p:nvSpPr>
          <p:cNvPr id="8281" name="Text Box 89"/>
          <p:cNvSpPr txBox="1">
            <a:spLocks noChangeArrowheads="1"/>
          </p:cNvSpPr>
          <p:nvPr/>
        </p:nvSpPr>
        <p:spPr bwMode="auto">
          <a:xfrm>
            <a:off x="789764" y="2675456"/>
            <a:ext cx="2893263" cy="3830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633" dirty="0"/>
              <a:t>- Rec. muons with </a:t>
            </a:r>
            <a:r>
              <a:rPr lang="en-US" altLang="en-US" sz="1633" dirty="0" err="1"/>
              <a:t>p</a:t>
            </a:r>
            <a:r>
              <a:rPr lang="en-US" altLang="en-US" sz="1633" baseline="-33000" dirty="0" err="1"/>
              <a:t>T</a:t>
            </a:r>
            <a:r>
              <a:rPr lang="en-US" altLang="en-US" sz="1633" dirty="0"/>
              <a:t>&gt;20 </a:t>
            </a:r>
            <a:r>
              <a:rPr lang="en-US" altLang="en-US" sz="1633" dirty="0" err="1"/>
              <a:t>GeV</a:t>
            </a:r>
            <a:endParaRPr lang="en-US" altLang="en-US" sz="1633" dirty="0"/>
          </a:p>
        </p:txBody>
      </p:sp>
      <p:sp>
        <p:nvSpPr>
          <p:cNvPr id="8282" name="Text Box 90"/>
          <p:cNvSpPr txBox="1">
            <a:spLocks noChangeArrowheads="1"/>
          </p:cNvSpPr>
          <p:nvPr/>
        </p:nvSpPr>
        <p:spPr bwMode="auto">
          <a:xfrm>
            <a:off x="1873478" y="6389952"/>
            <a:ext cx="21011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633"/>
              <a:t>#tube layers with hits</a:t>
            </a:r>
          </a:p>
        </p:txBody>
      </p:sp>
      <p:sp>
        <p:nvSpPr>
          <p:cNvPr id="8286" name="Text Box 94"/>
          <p:cNvSpPr txBox="1">
            <a:spLocks noChangeArrowheads="1"/>
          </p:cNvSpPr>
          <p:nvPr/>
        </p:nvSpPr>
        <p:spPr bwMode="auto">
          <a:xfrm>
            <a:off x="8414645" y="3657985"/>
            <a:ext cx="272188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0026" rIns="81646" bIns="40823"/>
          <a:lstStyle/>
          <a:p>
            <a:r>
              <a:rPr lang="en-US" altLang="en-US" sz="2177">
                <a:solidFill>
                  <a:schemeClr val="tx1">
                    <a:lumMod val="85000"/>
                  </a:schemeClr>
                </a:solidFill>
              </a:rPr>
              <a:t>*</a:t>
            </a:r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8620586" y="3898490"/>
            <a:ext cx="1415669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2024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270">
                <a:solidFill>
                  <a:schemeClr val="tx1">
                    <a:lumMod val="85000"/>
                  </a:schemeClr>
                </a:solidFill>
                <a:cs typeface="Arial" panose="020B0604020202020204" pitchFamily="34" charset="0"/>
              </a:rPr>
              <a:t>Δη(BM-BM)</a:t>
            </a:r>
            <a:r>
              <a:rPr lang="en-US" altLang="en-US" sz="1270">
                <a:solidFill>
                  <a:schemeClr val="tx1">
                    <a:lumMod val="85000"/>
                  </a:schemeClr>
                </a:solidFill>
              </a:rPr>
              <a:t>=0.01</a:t>
            </a:r>
          </a:p>
        </p:txBody>
      </p:sp>
      <p:sp>
        <p:nvSpPr>
          <p:cNvPr id="8288" name="Text Box 96"/>
          <p:cNvSpPr txBox="1">
            <a:spLocks noChangeArrowheads="1"/>
          </p:cNvSpPr>
          <p:nvPr/>
        </p:nvSpPr>
        <p:spPr bwMode="auto">
          <a:xfrm>
            <a:off x="9262893" y="1602889"/>
            <a:ext cx="1405588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2024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270" dirty="0" err="1">
                <a:solidFill>
                  <a:schemeClr val="tx1">
                    <a:lumMod val="85000"/>
                  </a:schemeClr>
                </a:solidFill>
                <a:cs typeface="Arial" panose="020B0604020202020204" pitchFamily="34" charset="0"/>
              </a:rPr>
              <a:t>Δη</a:t>
            </a:r>
            <a:r>
              <a:rPr lang="en-US" altLang="en-US" sz="1270" dirty="0">
                <a:solidFill>
                  <a:schemeClr val="tx1">
                    <a:lumMod val="85000"/>
                  </a:schemeClr>
                </a:solidFill>
                <a:cs typeface="Arial" panose="020B0604020202020204" pitchFamily="34" charset="0"/>
              </a:rPr>
              <a:t>(BM-BO)</a:t>
            </a:r>
            <a:r>
              <a:rPr lang="en-US" altLang="en-US" sz="1270" dirty="0">
                <a:solidFill>
                  <a:schemeClr val="tx1">
                    <a:lumMod val="85000"/>
                  </a:schemeClr>
                </a:solidFill>
              </a:rPr>
              <a:t>=0.02</a:t>
            </a:r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 flipH="1">
            <a:off x="8200062" y="2783813"/>
            <a:ext cx="679751" cy="1778586"/>
          </a:xfrm>
          <a:prstGeom prst="line">
            <a:avLst/>
          </a:prstGeom>
          <a:noFill/>
          <a:ln w="12700" cap="flat">
            <a:solidFill>
              <a:srgbClr val="0278E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322" name="Text Box 130"/>
          <p:cNvSpPr txBox="1">
            <a:spLocks noChangeArrowheads="1"/>
          </p:cNvSpPr>
          <p:nvPr/>
        </p:nvSpPr>
        <p:spPr bwMode="auto">
          <a:xfrm>
            <a:off x="1730902" y="2314324"/>
            <a:ext cx="520182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Good muons triggered by high-</a:t>
            </a:r>
            <a:r>
              <a:rPr lang="en-US" altLang="en-US" sz="1633" dirty="0" err="1">
                <a:solidFill>
                  <a:schemeClr val="tx1">
                    <a:lumMod val="85000"/>
                  </a:schemeClr>
                </a:solidFill>
              </a:rPr>
              <a:t>pt</a:t>
            </a:r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 and matched to </a:t>
            </a:r>
            <a:r>
              <a:rPr lang="en-US" altLang="en-US" sz="1633" dirty="0" err="1">
                <a:solidFill>
                  <a:schemeClr val="tx1">
                    <a:lumMod val="85000"/>
                  </a:schemeClr>
                </a:solidFill>
              </a:rPr>
              <a:t>reco</a:t>
            </a:r>
            <a:r>
              <a:rPr lang="en-US" altLang="en-US" sz="1633" dirty="0">
                <a:solidFill>
                  <a:schemeClr val="tx1">
                    <a:lumMod val="85000"/>
                  </a:schemeClr>
                </a:solidFill>
              </a:rPr>
              <a:t>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BC6B-CA09-4DF5-A840-466C8C00D4BA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64" y="3123571"/>
            <a:ext cx="4127697" cy="1956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73" y="5153596"/>
            <a:ext cx="8732588" cy="1220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764" y="3097420"/>
            <a:ext cx="2213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Fraction </a:t>
            </a:r>
            <a:r>
              <a:rPr lang="en-US" dirty="0"/>
              <a:t>of </a:t>
            </a:r>
            <a:r>
              <a:rPr lang="en-US" dirty="0" smtClean="0"/>
              <a:t>hits in </a:t>
            </a:r>
            <a:r>
              <a:rPr lang="en-US" dirty="0"/>
              <a:t>“tube segments”</a:t>
            </a:r>
          </a:p>
        </p:txBody>
      </p:sp>
    </p:spTree>
    <p:extLst>
      <p:ext uri="{BB962C8B-B14F-4D97-AF65-F5344CB8AC3E}">
        <p14:creationId xmlns:p14="http://schemas.microsoft.com/office/powerpoint/2010/main" val="3567151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25" y="2396810"/>
            <a:ext cx="6266229" cy="385533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2B52DE-F8D0-4951-9DB3-DF01C981E51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64705" y="96355"/>
            <a:ext cx="8496879" cy="6349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lIns="81646" tIns="600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3600" b="1" dirty="0">
                <a:solidFill>
                  <a:srgbClr val="FFC000"/>
                </a:solidFill>
              </a:rPr>
              <a:t>Predicted rates with background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3369" y="868472"/>
            <a:ext cx="8567459" cy="19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Estimated requiring &gt;=5 hits,  tighter cuts may be applied to the BI)</a:t>
            </a:r>
          </a:p>
          <a:p>
            <a:endParaRPr lang="en-US" alt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- Situation much worse than without </a:t>
            </a:r>
            <a:r>
              <a:rPr lang="en-US" alt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bkg.</a:t>
            </a:r>
            <a:endParaRPr lang="en-US" altLang="en-US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endParaRPr lang="en-US" alt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en-US" altLang="en-US" sz="2000" b="1" dirty="0">
                <a:solidFill>
                  <a:srgbClr val="FFC000"/>
                </a:solidFill>
              </a:rPr>
              <a:t>BM*BO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gives </a:t>
            </a:r>
            <a:r>
              <a:rPr lang="en-US" alt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too large rate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(~50 </a:t>
            </a:r>
            <a:r>
              <a:rPr lang="en-US" altLang="en-US" sz="2000" b="1" dirty="0">
                <a:solidFill>
                  <a:srgbClr val="FFC000"/>
                </a:solidFill>
              </a:rPr>
              <a:t>kHz)</a:t>
            </a:r>
          </a:p>
          <a:p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altLang="en-US" sz="2000" b="1" dirty="0">
                <a:solidFill>
                  <a:srgbClr val="FFC000"/>
                </a:solidFill>
              </a:rPr>
              <a:t>BI*BM*BO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gives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~16 </a:t>
            </a:r>
            <a:r>
              <a:rPr lang="en-US" altLang="en-US" sz="2000" b="1" dirty="0">
                <a:solidFill>
                  <a:srgbClr val="FFC000"/>
                </a:solidFill>
              </a:rPr>
              <a:t>kHz</a:t>
            </a:r>
            <a:r>
              <a:rPr lang="en-US" alt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, </a:t>
            </a:r>
            <a:r>
              <a:rPr lang="en-US" alt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lower efficiency</a:t>
            </a:r>
            <a:endParaRPr lang="en-US" altLang="en-US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endParaRPr lang="en-US" alt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alt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30" y="3068083"/>
            <a:ext cx="4230169" cy="34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81750" y="2768541"/>
            <a:ext cx="1256232" cy="3136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33899" y="3478138"/>
            <a:ext cx="6793572" cy="282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6868-6DD4-4A24-A235-512E1B2343E2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17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Performance </a:t>
            </a:r>
            <a:r>
              <a:rPr lang="en-US" alt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1" y="669671"/>
            <a:ext cx="10927770" cy="5999486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CBEC02"/>
                </a:solidFill>
              </a:rPr>
              <a:t>BI + old RPC </a:t>
            </a:r>
            <a:r>
              <a:rPr lang="en-US" altLang="en-US" b="1" dirty="0" smtClean="0">
                <a:solidFill>
                  <a:srgbClr val="CBEC02"/>
                </a:solidFill>
              </a:rPr>
              <a:t>trigger</a:t>
            </a:r>
            <a:endParaRPr lang="en-US" altLang="en-US" b="1" dirty="0">
              <a:solidFill>
                <a:srgbClr val="CBEC02"/>
              </a:solidFill>
            </a:endParaRPr>
          </a:p>
          <a:p>
            <a:pPr lvl="1"/>
            <a:r>
              <a:rPr lang="en-US" altLang="en-US" dirty="0"/>
              <a:t>Raw rate estimate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Work ongoing to </a:t>
            </a:r>
            <a:r>
              <a:rPr lang="en-US" altLang="en-US" dirty="0" smtClean="0"/>
              <a:t>improve</a:t>
            </a:r>
            <a:endParaRPr lang="en-US" altLang="en-US" b="1" dirty="0"/>
          </a:p>
          <a:p>
            <a:r>
              <a:rPr lang="en-US" altLang="en-US" b="1" dirty="0"/>
              <a:t>RPC+MDT @</a:t>
            </a:r>
            <a:r>
              <a:rPr lang="en-US" altLang="en-US" b="1" dirty="0" smtClean="0"/>
              <a:t>L0</a:t>
            </a:r>
            <a:endParaRPr lang="en-US" altLang="en-US" b="1" dirty="0"/>
          </a:p>
          <a:p>
            <a:pPr lvl="1"/>
            <a:r>
              <a:rPr lang="en-US" altLang="en-US" b="1" dirty="0"/>
              <a:t>- </a:t>
            </a:r>
            <a:r>
              <a:rPr lang="en-US" altLang="en-US" dirty="0"/>
              <a:t>Acceptance limited  to present BM-BO RPC trigger </a:t>
            </a:r>
            <a:r>
              <a:rPr lang="en-US" altLang="en-US" b="1" dirty="0">
                <a:solidFill>
                  <a:srgbClr val="FF0000"/>
                </a:solidFill>
              </a:rPr>
              <a:t>(~73</a:t>
            </a:r>
            <a:r>
              <a:rPr lang="en-US" altLang="en-US" b="1" dirty="0" smtClean="0">
                <a:solidFill>
                  <a:srgbClr val="FF0000"/>
                </a:solidFill>
              </a:rPr>
              <a:t>%)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- Efficiency </a:t>
            </a:r>
            <a:r>
              <a:rPr lang="en-US" altLang="en-US" dirty="0" smtClean="0"/>
              <a:t>reduction: MDTs  </a:t>
            </a:r>
            <a:r>
              <a:rPr lang="en-US" altLang="en-US" b="1" dirty="0">
                <a:solidFill>
                  <a:srgbClr val="FF0000"/>
                </a:solidFill>
              </a:rPr>
              <a:t>~90 – 94%</a:t>
            </a:r>
            <a:r>
              <a:rPr lang="en-US" altLang="en-US" dirty="0"/>
              <a:t> depending on </a:t>
            </a:r>
            <a:r>
              <a:rPr lang="en-US" altLang="en-US" dirty="0" smtClean="0"/>
              <a:t>3 </a:t>
            </a:r>
            <a:r>
              <a:rPr lang="en-US" altLang="en-US" dirty="0"/>
              <a:t>or 2  MDT </a:t>
            </a:r>
            <a:r>
              <a:rPr lang="en-US" altLang="en-US" dirty="0" smtClean="0"/>
              <a:t>stations used.</a:t>
            </a:r>
            <a:endParaRPr lang="en-US" altLang="en-US" dirty="0"/>
          </a:p>
          <a:p>
            <a:pPr lvl="1"/>
            <a:r>
              <a:rPr lang="en-US" altLang="en-US" dirty="0"/>
              <a:t> </a:t>
            </a:r>
            <a:r>
              <a:rPr lang="en-US" altLang="en-US" dirty="0" smtClean="0"/>
              <a:t>A few % of efficiency </a:t>
            </a:r>
            <a:r>
              <a:rPr lang="en-US" altLang="en-US" dirty="0"/>
              <a:t>can be partly recovered by running in OR with old </a:t>
            </a:r>
            <a:r>
              <a:rPr lang="en-US" altLang="en-US" dirty="0" smtClean="0"/>
              <a:t>trigger</a:t>
            </a:r>
            <a:endParaRPr lang="en-US" altLang="en-US" dirty="0"/>
          </a:p>
          <a:p>
            <a:r>
              <a:rPr lang="en-US" altLang="en-US" b="1" dirty="0" smtClean="0">
                <a:solidFill>
                  <a:srgbClr val="FFC000"/>
                </a:solidFill>
              </a:rPr>
              <a:t>Rate </a:t>
            </a:r>
            <a:r>
              <a:rPr lang="en-US" altLang="en-US" b="1" dirty="0">
                <a:solidFill>
                  <a:srgbClr val="FFC000"/>
                </a:solidFill>
              </a:rPr>
              <a:t>increases </a:t>
            </a:r>
            <a:r>
              <a:rPr lang="en-US" altLang="en-US" b="1" dirty="0"/>
              <a:t>significantly when backgrounds are included.</a:t>
            </a:r>
          </a:p>
          <a:p>
            <a:pPr lvl="1"/>
            <a:r>
              <a:rPr lang="en-US" altLang="en-US" dirty="0" smtClean="0"/>
              <a:t>Requiring </a:t>
            </a:r>
            <a:r>
              <a:rPr lang="en-US" altLang="en-US" b="1" dirty="0" smtClean="0">
                <a:solidFill>
                  <a:srgbClr val="FF0000"/>
                </a:solidFill>
              </a:rPr>
              <a:t>BM*BO,</a:t>
            </a:r>
            <a:r>
              <a:rPr lang="en-US" altLang="en-US" dirty="0" smtClean="0"/>
              <a:t> </a:t>
            </a:r>
            <a:r>
              <a:rPr lang="en-US" altLang="en-US" dirty="0"/>
              <a:t>the estimated rate is </a:t>
            </a:r>
            <a:r>
              <a:rPr lang="en-US" altLang="en-US" b="1" dirty="0" smtClean="0">
                <a:solidFill>
                  <a:srgbClr val="FF0000"/>
                </a:solidFill>
              </a:rPr>
              <a:t>~</a:t>
            </a:r>
            <a:r>
              <a:rPr lang="en-US" altLang="en-US" b="1" dirty="0" smtClean="0">
                <a:solidFill>
                  <a:srgbClr val="FF0000"/>
                </a:solidFill>
              </a:rPr>
              <a:t>50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kHz</a:t>
            </a:r>
            <a:r>
              <a:rPr lang="en-US" altLang="en-US" dirty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smtClean="0">
                <a:sym typeface="Wingdings" panose="05000000000000000000" pitchFamily="2" charset="2"/>
              </a:rPr>
              <a:t>unacceptable efficiency 78%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Clustering </a:t>
            </a:r>
            <a:r>
              <a:rPr lang="en-US" altLang="en-US" dirty="0"/>
              <a:t>+ tighter cuts on BI  may  improve the </a:t>
            </a:r>
            <a:r>
              <a:rPr lang="en-US" altLang="en-US" dirty="0" smtClean="0"/>
              <a:t>rate.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~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16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kHz </a:t>
            </a:r>
            <a:r>
              <a:rPr lang="en-US" altLang="en-US" dirty="0" smtClean="0">
                <a:sym typeface="Wingdings" panose="05000000000000000000" pitchFamily="2" charset="2"/>
              </a:rPr>
              <a:t>efficiency 72%</a:t>
            </a:r>
            <a:endParaRPr lang="en-US" altLang="en-US" dirty="0"/>
          </a:p>
          <a:p>
            <a:pPr lvl="1"/>
            <a:r>
              <a:rPr lang="en-US" altLang="en-US" dirty="0" smtClean="0"/>
              <a:t>Requiring </a:t>
            </a:r>
            <a:r>
              <a:rPr lang="en-US" altLang="en-US" dirty="0"/>
              <a:t>BI*BM*BO, the estimated rate is ~30 kHz 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imply replacing the MDT FE in the BI 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b="1" dirty="0" smtClean="0">
                <a:solidFill>
                  <a:srgbClr val="FFC000"/>
                </a:solidFill>
              </a:rPr>
              <a:t>NO WAY of recovering the acceptance holes</a:t>
            </a:r>
          </a:p>
          <a:p>
            <a:r>
              <a:rPr lang="en-US" altLang="en-US" b="1" dirty="0" smtClean="0">
                <a:solidFill>
                  <a:srgbClr val="FFC000"/>
                </a:solidFill>
              </a:rPr>
              <a:t>ZERO REDUNDANCY: each minor problem immediately reflects on efficiency and rate</a:t>
            </a:r>
            <a:endParaRPr lang="en-US" altLang="en-US" dirty="0"/>
          </a:p>
          <a:p>
            <a:r>
              <a:rPr lang="en-US" altLang="en-US" b="1" dirty="0" smtClean="0">
                <a:solidFill>
                  <a:srgbClr val="FFC000"/>
                </a:solidFill>
              </a:rPr>
              <a:t>NO WAY for the tile cal. Coincidence </a:t>
            </a:r>
            <a:r>
              <a:rPr lang="en-US" alt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rate </a:t>
            </a:r>
            <a:r>
              <a:rPr lang="en-US" altLang="en-US" dirty="0" smtClean="0"/>
              <a:t>~500 </a:t>
            </a:r>
            <a:r>
              <a:rPr lang="en-US" altLang="en-US" dirty="0"/>
              <a:t>kHz 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4477-C690-4726-B3D8-E2B01C8DF9D9}" type="slidenum">
              <a:rPr lang="en-US" altLang="en-US"/>
              <a:pPr/>
              <a:t>19</a:t>
            </a:fld>
            <a:endParaRPr lang="en-US" altLang="en-US"/>
          </a:p>
        </p:txBody>
      </p:sp>
      <p:graphicFrame>
        <p:nvGraphicFramePr>
          <p:cNvPr id="14338" name="Group 2"/>
          <p:cNvGraphicFramePr>
            <a:graphicFrameLocks noGrp="1"/>
          </p:cNvGraphicFramePr>
          <p:nvPr>
            <p:extLst/>
          </p:nvPr>
        </p:nvGraphicFramePr>
        <p:xfrm>
          <a:off x="4708032" y="948955"/>
          <a:ext cx="4607044" cy="992328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35201"/>
                <a:gridCol w="1536642"/>
                <a:gridCol w="1535201"/>
              </a:tblGrid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Station req.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3 station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3 + 2(local)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Acceptance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88%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96%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02"/>
                    </a:solidFill>
                  </a:tcPr>
                </a:tc>
              </a:tr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Rate @ 7E34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12 kHz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20 kHz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02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5D6C-60B5-46A2-8ED6-8E58161AAFE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88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5788" y="1152122"/>
            <a:ext cx="2425122" cy="646331"/>
          </a:xfrm>
          <a:prstGeom prst="rect">
            <a:avLst/>
          </a:prstGeom>
          <a:solidFill>
            <a:srgbClr val="C8089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RPCs in the inner layer just MDTs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88" y="210672"/>
            <a:ext cx="9404723" cy="727496"/>
          </a:xfrm>
          <a:solidFill>
            <a:srgbClr val="684704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ATLAS RPC Muon System today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89" y="1367330"/>
            <a:ext cx="5924905" cy="50555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0335-D5AC-4E31-944D-013912ED9111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2130" l="0" r="2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618" b="57199"/>
          <a:stretch/>
        </p:blipFill>
        <p:spPr>
          <a:xfrm>
            <a:off x="2048005" y="2806514"/>
            <a:ext cx="1789181" cy="211341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6664177" y="1251818"/>
            <a:ext cx="5252239" cy="240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OUTER LAYER for High </a:t>
            </a:r>
            <a:r>
              <a:rPr lang="en-US" dirty="0" err="1" smtClean="0"/>
              <a:t>pT</a:t>
            </a:r>
            <a:r>
              <a:rPr lang="en-US" dirty="0" smtClean="0"/>
              <a:t> trigger</a:t>
            </a:r>
          </a:p>
          <a:p>
            <a:pPr lvl="1"/>
            <a:r>
              <a:rPr lang="en-US" dirty="0" smtClean="0"/>
              <a:t>One doublet chamber</a:t>
            </a:r>
          </a:p>
          <a:p>
            <a:r>
              <a:rPr lang="en-US" dirty="0" smtClean="0"/>
              <a:t>MIDDLE LAYER for Low </a:t>
            </a:r>
            <a:r>
              <a:rPr lang="en-US" dirty="0" err="1" smtClean="0"/>
              <a:t>pT</a:t>
            </a:r>
            <a:r>
              <a:rPr lang="en-US" dirty="0" smtClean="0"/>
              <a:t> trigger</a:t>
            </a:r>
          </a:p>
          <a:p>
            <a:pPr lvl="1"/>
            <a:r>
              <a:rPr lang="en-US" dirty="0" smtClean="0"/>
              <a:t>Two doublet chambers</a:t>
            </a:r>
          </a:p>
          <a:p>
            <a:r>
              <a:rPr lang="en-US" dirty="0" smtClean="0"/>
              <a:t>IN TOTAL 6 independent layers measuring Eta and Phi </a:t>
            </a:r>
          </a:p>
          <a:p>
            <a:r>
              <a:rPr lang="en-US" dirty="0" smtClean="0"/>
              <a:t>Hard wired trigger system (on chamber)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44140" y="1447800"/>
            <a:ext cx="1499108" cy="70130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12607" y="2318299"/>
            <a:ext cx="2630642" cy="3930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966486" y="1156013"/>
            <a:ext cx="329607" cy="2728496"/>
            <a:chOff x="2966486" y="1156013"/>
            <a:chExt cx="329607" cy="2728496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2966486" y="1156013"/>
              <a:ext cx="91285" cy="758511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>
              <a:off x="3099671" y="2265290"/>
              <a:ext cx="12754" cy="10601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>
              <a:off x="3204808" y="3125998"/>
              <a:ext cx="91285" cy="758511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147" y="3734604"/>
            <a:ext cx="2989555" cy="2668386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27" idx="1"/>
          </p:cNvCxnSpPr>
          <p:nvPr/>
        </p:nvCxnSpPr>
        <p:spPr>
          <a:xfrm flipH="1" flipV="1">
            <a:off x="2966486" y="2466520"/>
            <a:ext cx="4034661" cy="260227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7" idx="2"/>
          </p:cNvCxnSpPr>
          <p:nvPr/>
        </p:nvCxnSpPr>
        <p:spPr>
          <a:xfrm>
            <a:off x="1518349" y="1798453"/>
            <a:ext cx="971210" cy="20120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physics (just mention, real studies needed)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3" y="777027"/>
            <a:ext cx="11584140" cy="1915890"/>
          </a:xfrm>
        </p:spPr>
        <p:txBody>
          <a:bodyPr>
            <a:normAutofit/>
          </a:bodyPr>
          <a:lstStyle/>
          <a:p>
            <a:pPr marL="285750" lvl="1">
              <a:buSzPct val="145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Benefits of the extended coverage in the barrel. </a:t>
            </a:r>
          </a:p>
          <a:p>
            <a:pPr lvl="1"/>
            <a:r>
              <a:rPr lang="en-US" sz="2000" dirty="0" smtClean="0"/>
              <a:t>E.g. Channels with a single muon (for example W’)</a:t>
            </a:r>
          </a:p>
          <a:p>
            <a:pPr lvl="1"/>
            <a:r>
              <a:rPr lang="en-US" sz="2000" dirty="0" smtClean="0"/>
              <a:t>Eta distribution is more peaked in the barrel.</a:t>
            </a:r>
          </a:p>
          <a:p>
            <a:pPr lvl="1"/>
            <a:r>
              <a:rPr lang="en-US" sz="2000" dirty="0" smtClean="0"/>
              <a:t>Spatial correlation effect for two muon decays (also holes are very correlated in space).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D073-B4B9-4C1C-823F-5EC74DEA3A01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555071">
            <a:off x="8939436" y="2383801"/>
            <a:ext cx="1237048" cy="5220344"/>
          </a:xfrm>
          <a:prstGeom prst="arc">
            <a:avLst>
              <a:gd name="adj1" fmla="val 16582923"/>
              <a:gd name="adj2" fmla="val 21596125"/>
            </a:avLst>
          </a:prstGeom>
          <a:ln w="12700">
            <a:solidFill>
              <a:srgbClr val="CBE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69738" y="281234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18473" y="3906570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18473" y="4000138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09862" y="364647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09862" y="3740047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18473" y="2941895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18473" y="3035463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54749" y="3997378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61853" y="3899981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72394" y="3728138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60248" y="3630741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34145" y="3034971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21999" y="2937574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048975" y="4460989"/>
            <a:ext cx="1728154" cy="412917"/>
            <a:chOff x="9387642" y="4460989"/>
            <a:chExt cx="1728154" cy="412917"/>
          </a:xfrm>
        </p:grpSpPr>
        <p:sp>
          <p:nvSpPr>
            <p:cNvPr id="22" name="TextBox 21"/>
            <p:cNvSpPr txBox="1"/>
            <p:nvPr/>
          </p:nvSpPr>
          <p:spPr>
            <a:xfrm>
              <a:off x="9387642" y="4460989"/>
              <a:ext cx="370614" cy="369332"/>
            </a:xfrm>
            <a:prstGeom prst="rect">
              <a:avLst/>
            </a:prstGeom>
            <a:noFill/>
            <a:ln>
              <a:solidFill>
                <a:srgbClr val="CBEC0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48529" y="4517512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48529" y="4602534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50834" y="4743071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509996" y="4743613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37168" y="4598907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5289" y="4519222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048529" y="4828187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01450" y="4817727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7992534" y="6329760"/>
            <a:ext cx="1986910" cy="75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82037" y="365359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972382" y="6324507"/>
            <a:ext cx="1780841" cy="137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964209" y="5086461"/>
            <a:ext cx="197516" cy="1254076"/>
          </a:xfrm>
          <a:prstGeom prst="line">
            <a:avLst/>
          </a:prstGeom>
          <a:ln w="12700">
            <a:solidFill>
              <a:srgbClr val="CBE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1244628" y="2753490"/>
            <a:ext cx="42333" cy="3852334"/>
          </a:xfrm>
          <a:prstGeom prst="straightConnector1">
            <a:avLst/>
          </a:prstGeom>
          <a:ln>
            <a:solidFill>
              <a:srgbClr val="CBEC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160489" y="5934985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crossing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322517" y="592022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339352" y="443329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20391" y="321240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53" name="Left Brace 52"/>
          <p:cNvSpPr/>
          <p:nvPr/>
        </p:nvSpPr>
        <p:spPr>
          <a:xfrm>
            <a:off x="8636000" y="2812345"/>
            <a:ext cx="233738" cy="1233512"/>
          </a:xfrm>
          <a:prstGeom prst="leftBrace">
            <a:avLst/>
          </a:prstGeom>
          <a:ln>
            <a:solidFill>
              <a:srgbClr val="CBE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>
            <a:off x="8690337" y="4371808"/>
            <a:ext cx="233738" cy="634530"/>
          </a:xfrm>
          <a:prstGeom prst="leftBrace">
            <a:avLst/>
          </a:prstGeom>
          <a:ln>
            <a:solidFill>
              <a:srgbClr val="CBE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395128" y="453681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1350292" y="36607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7,2m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311390" y="282171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9,5m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245574" y="2804171"/>
                <a:ext cx="7340599" cy="376980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45000"/>
                  <a:buFont typeface="Wingdings" panose="05000000000000000000" pitchFamily="2" charset="2"/>
                  <a:buChar char="§"/>
                  <a:defRPr sz="20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66000"/>
                  <a:buFont typeface="Century Gothic" panose="020B0502020202020204" pitchFamily="34" charset="0"/>
                  <a:buChar char="►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TOF and possible TOF trigger </a:t>
                </a:r>
              </a:p>
              <a:p>
                <a:pPr lvl="1"/>
                <a:r>
                  <a:rPr lang="en-US" sz="2400" dirty="0" smtClean="0"/>
                  <a:t>BI RPCs boost the TOF performance:</a:t>
                </a:r>
              </a:p>
              <a:p>
                <a:pPr lvl="2"/>
                <a:r>
                  <a:rPr lang="en-US" sz="2000" dirty="0" smtClean="0"/>
                  <a:t>Almost doubled lever arm of the active volume</a:t>
                </a:r>
              </a:p>
              <a:p>
                <a:pPr lvl="2"/>
                <a:r>
                  <a:rPr lang="en-US" sz="2000" dirty="0" smtClean="0"/>
                  <a:t>New gas gaps with 0.5 ns resolution each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~200pS for a quadruplet  1% of sensitivity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  <m:r>
                      <a:rPr lang="it-IT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sz="2400" dirty="0" smtClean="0">
                    <a:sym typeface="Wingdings" panose="05000000000000000000" pitchFamily="2" charset="2"/>
                  </a:rPr>
                  <a:t>A new possibility is to implement a trigger based on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2400" dirty="0" smtClean="0"/>
                  <a:t> to select slow particles</a:t>
                </a:r>
              </a:p>
              <a:p>
                <a:pPr lvl="1"/>
                <a:r>
                  <a:rPr lang="en-US" sz="2400" dirty="0" smtClean="0"/>
                  <a:t>CMS </a:t>
                </a:r>
                <a:r>
                  <a:rPr lang="en-US" sz="2400" dirty="0" err="1" smtClean="0"/>
                  <a:t>calo</a:t>
                </a:r>
                <a:r>
                  <a:rPr lang="en-US" sz="2400" dirty="0" smtClean="0"/>
                  <a:t> timing is 200 </a:t>
                </a:r>
                <a:r>
                  <a:rPr lang="en-US" sz="2400" dirty="0" err="1" smtClean="0"/>
                  <a:t>ps</a:t>
                </a:r>
                <a:r>
                  <a:rPr lang="en-US" sz="2400" dirty="0" smtClean="0"/>
                  <a:t>….</a:t>
                </a:r>
                <a:endParaRPr lang="en-US" sz="2400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74" y="2804171"/>
                <a:ext cx="7340599" cy="3769803"/>
              </a:xfrm>
              <a:prstGeom prst="rect">
                <a:avLst/>
              </a:prstGeom>
              <a:blipFill rotWithShape="0">
                <a:blip r:embed="rId3"/>
                <a:stretch>
                  <a:fillRect l="-3405" t="-7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7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for long lived </a:t>
            </a:r>
            <a:r>
              <a:rPr lang="en-US" dirty="0" err="1" smtClean="0"/>
              <a:t>sleptons</a:t>
            </a:r>
            <a:r>
              <a:rPr lang="en-US" dirty="0" smtClean="0"/>
              <a:t> and R-hadrons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147" y="1207170"/>
                <a:ext cx="7421653" cy="5270038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lvl="1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2400" b="1" dirty="0" smtClean="0"/>
                  <a:t>Search for heavy </a:t>
                </a:r>
                <a:r>
                  <a:rPr lang="en-US" sz="2400" b="1" dirty="0" smtClean="0">
                    <a:sym typeface="Wingdings" panose="05000000000000000000" pitchFamily="2" charset="2"/>
                  </a:rPr>
                  <a:t> slow charged particles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1800" b="1" dirty="0" smtClean="0">
                    <a:sym typeface="Wingdings" panose="05000000000000000000" pitchFamily="2" charset="2"/>
                  </a:rPr>
                  <a:t>Triggered with a single muon or missing transverse momentum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1800" b="1" dirty="0" smtClean="0">
                    <a:sym typeface="Wingdings" panose="05000000000000000000" pitchFamily="2" charset="2"/>
                  </a:rPr>
                  <a:t>Selected offline by measuring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endParaRPr lang="en-US" sz="1800" dirty="0" smtClean="0"/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Present ATLAS combined resolution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800" dirty="0" smtClean="0"/>
                  <a:t>is 3,5%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BI RPCs + new electronics on the present system can improve by a </a:t>
                </a:r>
                <a:r>
                  <a:rPr lang="en-US" sz="1800" b="1" dirty="0" smtClean="0">
                    <a:solidFill>
                      <a:srgbClr val="CBEC02"/>
                    </a:solidFill>
                  </a:rPr>
                  <a:t>factor of ~5 (limited to the barrel…)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the </a:t>
                </a:r>
                <a:r>
                  <a:rPr lang="en-US" sz="1800" b="1" dirty="0" smtClean="0">
                    <a:solidFill>
                      <a:srgbClr val="CBEC02"/>
                    </a:solidFill>
                  </a:rPr>
                  <a:t>S/N</a:t>
                </a:r>
                <a:r>
                  <a:rPr lang="en-US" sz="1800" dirty="0" smtClean="0"/>
                  <a:t> can be enriched by introducing a </a:t>
                </a:r>
                <a:r>
                  <a:rPr lang="en-US" sz="1800" b="1" dirty="0" smtClean="0">
                    <a:solidFill>
                      <a:srgbClr val="CBEC02"/>
                    </a:solidFill>
                  </a:rPr>
                  <a:t>trigger on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CBEC0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</m:oMath>
                </a14:m>
                <a:endParaRPr lang="en-US" sz="1800" b="1" dirty="0" smtClean="0">
                  <a:solidFill>
                    <a:srgbClr val="CBEC02"/>
                  </a:solidFill>
                </a:endParaRPr>
              </a:p>
              <a:p>
                <a:pPr marL="285750" lvl="1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2400" b="1" dirty="0" smtClean="0"/>
                  <a:t>Search for displaced vertexes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2200" dirty="0" smtClean="0"/>
                  <a:t>The main problem is the pileup and the eventuality that the decay falls in the next BC.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Under heavy pileup the crucial feature is to label in time the segments to select the hits compatible with a slow track to associate it to the correct BC</a:t>
                </a:r>
              </a:p>
              <a:p>
                <a:pPr marL="742950" lvl="2">
                  <a:buSzPct val="145000"/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he presented system would  the ideal tool to boost this type of searches (</a:t>
                </a:r>
                <a:r>
                  <a:rPr lang="en-US" sz="2000" b="1" dirty="0" smtClean="0">
                    <a:solidFill>
                      <a:srgbClr val="CBEC02"/>
                    </a:solidFill>
                  </a:rPr>
                  <a:t>time resolution + pileup immunity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)</a:t>
                </a:r>
                <a:endParaRPr lang="en-US" sz="2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147" y="1207170"/>
                <a:ext cx="7421653" cy="5270038"/>
              </a:xfrm>
              <a:blipFill rotWithShape="0">
                <a:blip r:embed="rId3"/>
                <a:stretch>
                  <a:fillRect l="-2381" t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8CFD-B92A-44F7-AEAF-3581F618271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669671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CERN-PH-EP-2012-236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565126" y="669671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arXiv:1211.1597v2 [</a:t>
            </a:r>
            <a:r>
              <a:rPr lang="en-US" dirty="0" err="1"/>
              <a:t>hep</a:t>
            </a:r>
            <a:r>
              <a:rPr lang="en-US" dirty="0"/>
              <a:t>-ex] 25 Mar 2013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537" y="1047028"/>
            <a:ext cx="3984750" cy="431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7646" y="5744119"/>
            <a:ext cx="2977097" cy="369332"/>
          </a:xfrm>
          <a:prstGeom prst="rect">
            <a:avLst/>
          </a:prstGeom>
          <a:solidFill>
            <a:srgbClr val="C8089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Thanks to Roberto </a:t>
            </a:r>
            <a:r>
              <a:rPr lang="en-US" dirty="0" err="1" smtClean="0">
                <a:solidFill>
                  <a:srgbClr val="FFC000"/>
                </a:solidFill>
              </a:rPr>
              <a:t>Iuppa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Performance </a:t>
            </a:r>
            <a:r>
              <a:rPr lang="en-US" altLang="en-US" b="1" dirty="0" smtClean="0"/>
              <a:t>summary and strategic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61" y="669671"/>
            <a:ext cx="10927770" cy="5999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CBEC02"/>
                </a:solidFill>
              </a:rPr>
              <a:t>BI + present RPCs LVL0/LVL1 trigger</a:t>
            </a:r>
            <a:endParaRPr lang="en-US" altLang="en-US" sz="2400" b="1" dirty="0">
              <a:solidFill>
                <a:srgbClr val="CBEC02"/>
              </a:solidFill>
            </a:endParaRPr>
          </a:p>
          <a:p>
            <a:pPr lvl="1"/>
            <a:r>
              <a:rPr lang="en-US" altLang="en-US" sz="2000" dirty="0"/>
              <a:t>Raw rate estimate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lvl="1"/>
            <a:r>
              <a:rPr lang="en-US" altLang="en-US" sz="2000" dirty="0"/>
              <a:t>Work ongoing to </a:t>
            </a:r>
            <a:r>
              <a:rPr lang="en-US" altLang="en-US" sz="2000" dirty="0" smtClean="0"/>
              <a:t>improve</a:t>
            </a:r>
            <a:endParaRPr lang="en-US" altLang="en-US" sz="2000" b="1" dirty="0"/>
          </a:p>
          <a:p>
            <a:r>
              <a:rPr lang="en-US" sz="2400" dirty="0">
                <a:sym typeface="Wingdings" panose="05000000000000000000" pitchFamily="2" charset="2"/>
              </a:rPr>
              <a:t>The proposal adequate the RPC trigger system to the Phase II requirements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This is a 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proven solid design</a:t>
            </a:r>
            <a:r>
              <a:rPr lang="en-US" sz="2400" dirty="0">
                <a:sym typeface="Wingdings" panose="05000000000000000000" pitchFamily="2" charset="2"/>
              </a:rPr>
              <a:t>, based on a 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trigger dedicated detector</a:t>
            </a:r>
          </a:p>
          <a:p>
            <a:r>
              <a:rPr lang="en-US" sz="2400" b="1" dirty="0">
                <a:solidFill>
                  <a:srgbClr val="CBEC02"/>
                </a:solidFill>
                <a:sym typeface="Wingdings" panose="05000000000000000000" pitchFamily="2" charset="2"/>
              </a:rPr>
              <a:t>A good antidote against increasing pileup is the time resolution the hits will stay in a much larger parametric </a:t>
            </a:r>
            <a:r>
              <a:rPr lang="en-US" sz="2400" b="1" dirty="0" smtClean="0">
                <a:solidFill>
                  <a:srgbClr val="CBEC02"/>
                </a:solidFill>
                <a:sym typeface="Wingdings" panose="05000000000000000000" pitchFamily="2" charset="2"/>
              </a:rPr>
              <a:t>space</a:t>
            </a:r>
            <a:endParaRPr lang="en-US" sz="2400" dirty="0" smtClean="0"/>
          </a:p>
          <a:p>
            <a:r>
              <a:rPr lang="en-US" sz="2400" dirty="0" smtClean="0"/>
              <a:t>Extension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FFC000"/>
                </a:solidFill>
              </a:rPr>
              <a:t>BIS78</a:t>
            </a:r>
            <a:r>
              <a:rPr lang="en-US" sz="2400" dirty="0"/>
              <a:t> project for Phase1 representing about </a:t>
            </a:r>
            <a:r>
              <a:rPr lang="en-US" sz="2400" b="1" dirty="0">
                <a:solidFill>
                  <a:srgbClr val="FFC000"/>
                </a:solidFill>
              </a:rPr>
              <a:t>10% of the BI</a:t>
            </a:r>
          </a:p>
          <a:p>
            <a:r>
              <a:rPr lang="en-US" sz="2400" dirty="0">
                <a:sym typeface="Wingdings" panose="05000000000000000000" pitchFamily="2" charset="2"/>
              </a:rPr>
              <a:t>E</a:t>
            </a:r>
            <a:r>
              <a:rPr lang="en-US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xploit</a:t>
            </a:r>
            <a:r>
              <a:rPr lang="en-US" sz="2400" dirty="0" smtClean="0">
                <a:sym typeface="Wingdings" panose="05000000000000000000" pitchFamily="2" charset="2"/>
              </a:rPr>
              <a:t> the investment </a:t>
            </a:r>
            <a:r>
              <a:rPr lang="en-US" sz="2400" dirty="0">
                <a:sym typeface="Wingdings" panose="05000000000000000000" pitchFamily="2" charset="2"/>
              </a:rPr>
              <a:t>of the 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new trigger electronics </a:t>
            </a:r>
            <a:r>
              <a:rPr lang="en-US" sz="2400" dirty="0">
                <a:sym typeface="Wingdings" panose="05000000000000000000" pitchFamily="2" charset="2"/>
              </a:rPr>
              <a:t>for phase II (4,5 </a:t>
            </a:r>
            <a:r>
              <a:rPr lang="en-US" dirty="0">
                <a:sym typeface="Wingdings" panose="05000000000000000000" pitchFamily="2" charset="2"/>
              </a:rPr>
              <a:t>MCHF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>
              <a:sym typeface="Wingdings" panose="05000000000000000000" pitchFamily="2" charset="2"/>
            </a:endParaRPr>
          </a:p>
          <a:p>
            <a:pPr marL="285750" lvl="1">
              <a:buSzPct val="145000"/>
              <a:buFont typeface="Wingdings" panose="05000000000000000000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Alternative combination anyhow relying on the existing </a:t>
            </a:r>
            <a:r>
              <a:rPr lang="en-US" sz="2000" dirty="0" err="1" smtClean="0">
                <a:sym typeface="Wingdings" panose="05000000000000000000" pitchFamily="2" charset="2"/>
              </a:rPr>
              <a:t>rpc</a:t>
            </a:r>
            <a:r>
              <a:rPr lang="en-US" sz="2000" dirty="0" smtClean="0">
                <a:sym typeface="Wingdings" panose="05000000000000000000" pitchFamily="2" charset="2"/>
              </a:rPr>
              <a:t> system, being left for the next decades without a substantial upgrade would be extremely week and risky (</a:t>
            </a:r>
            <a:r>
              <a:rPr lang="en-US" sz="2000" dirty="0" err="1" smtClean="0">
                <a:sym typeface="Wingdings" panose="05000000000000000000" pitchFamily="2" charset="2"/>
              </a:rPr>
              <a:t>imho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285750" lvl="1">
              <a:buSzPct val="145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the alternatives shown up to now have definitely lower performance</a:t>
            </a:r>
            <a:endParaRPr lang="en-US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  <a:p>
            <a:endParaRPr lang="en-US" altLang="en-US" sz="2400" b="1" dirty="0">
              <a:solidFill>
                <a:srgbClr val="FFC000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4477-C690-4726-B3D8-E2B01C8DF9D9}" type="slidenum">
              <a:rPr lang="en-US" altLang="en-US"/>
              <a:pPr/>
              <a:t>22</a:t>
            </a:fld>
            <a:endParaRPr lang="en-US" altLang="en-US"/>
          </a:p>
        </p:txBody>
      </p:sp>
      <p:graphicFrame>
        <p:nvGraphicFramePr>
          <p:cNvPr id="14338" name="Group 2"/>
          <p:cNvGraphicFramePr>
            <a:graphicFrameLocks noGrp="1"/>
          </p:cNvGraphicFramePr>
          <p:nvPr>
            <p:extLst/>
          </p:nvPr>
        </p:nvGraphicFramePr>
        <p:xfrm>
          <a:off x="5917707" y="825130"/>
          <a:ext cx="4607044" cy="992328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35201"/>
                <a:gridCol w="1536642"/>
                <a:gridCol w="1535201"/>
              </a:tblGrid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Station req.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3 station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3 + 2(local)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Acceptance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88%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96%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02"/>
                    </a:solidFill>
                  </a:tcPr>
                </a:tc>
              </a:tr>
              <a:tr h="33077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Rate @ 7E34</a:t>
                      </a:r>
                    </a:p>
                  </a:txBody>
                  <a:tcPr marL="81646" marR="81646" marT="56859" marB="42456" horzOverflow="overflow">
                    <a:lnL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12 kHz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panose="020B0604020202020204" pitchFamily="34" charset="-128"/>
                        </a:rPr>
                        <a:t>&lt; 20 kHz</a:t>
                      </a:r>
                    </a:p>
                  </a:txBody>
                  <a:tcPr marL="81646" marR="81646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BEC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02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6C7-023E-4B60-B09A-953842E6738B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70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B145-8BA4-4EE8-9EF5-49BB88709491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53150" y="3188664"/>
            <a:ext cx="6038850" cy="33953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6510"/>
          </a:xfrm>
        </p:spPr>
        <p:txBody>
          <a:bodyPr/>
          <a:lstStyle/>
          <a:p>
            <a:r>
              <a:rPr lang="en-US" dirty="0"/>
              <a:t>Early implementation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11" y="931445"/>
            <a:ext cx="9958129" cy="2146509"/>
          </a:xfrm>
        </p:spPr>
        <p:txBody>
          <a:bodyPr/>
          <a:lstStyle/>
          <a:p>
            <a:r>
              <a:rPr lang="en-US" dirty="0" smtClean="0"/>
              <a:t>With the help of Tatiana (TC) we started the implementation study, basing on the experience of the BIS78 project as a pilot project for the BI proposal.</a:t>
            </a:r>
          </a:p>
          <a:p>
            <a:r>
              <a:rPr lang="en-US" dirty="0" smtClean="0"/>
              <a:t>The main problem is given by the </a:t>
            </a:r>
            <a:r>
              <a:rPr lang="en-US" dirty="0" smtClean="0">
                <a:solidFill>
                  <a:srgbClr val="FFC000"/>
                </a:solidFill>
              </a:rPr>
              <a:t>limited space </a:t>
            </a:r>
            <a:r>
              <a:rPr lang="en-US" dirty="0" smtClean="0"/>
              <a:t>available and the difficulty of finding </a:t>
            </a:r>
            <a:r>
              <a:rPr lang="en-US" dirty="0" smtClean="0">
                <a:solidFill>
                  <a:srgbClr val="FFC000"/>
                </a:solidFill>
              </a:rPr>
              <a:t>appropriate mounting points </a:t>
            </a:r>
            <a:r>
              <a:rPr lang="en-US" dirty="0" smtClean="0"/>
              <a:t>for the additional chambers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51DC-6A2B-4F6C-A217-3C831927B647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996" y="3188665"/>
            <a:ext cx="6000004" cy="33953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5401" y="2438400"/>
            <a:ext cx="5767749" cy="414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For the BIS78 we analyzed different strategies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Adding the new RPCs </a:t>
            </a:r>
            <a:r>
              <a:rPr lang="en-US" dirty="0" smtClean="0"/>
              <a:t>to the already existing MDTs, by exploiting the residual envelope</a:t>
            </a:r>
          </a:p>
          <a:p>
            <a:pPr lvl="1"/>
            <a:r>
              <a:rPr lang="en-US" dirty="0" smtClean="0"/>
              <a:t>Remove the </a:t>
            </a:r>
            <a:r>
              <a:rPr lang="en-US" dirty="0" smtClean="0">
                <a:solidFill>
                  <a:srgbClr val="FFC000"/>
                </a:solidFill>
              </a:rPr>
              <a:t>old MDTs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replace </a:t>
            </a:r>
            <a:r>
              <a:rPr lang="en-US" dirty="0" smtClean="0"/>
              <a:t>them with new generation-low profile integrated muon station (</a:t>
            </a:r>
            <a:r>
              <a:rPr lang="en-US" dirty="0" err="1" smtClean="0">
                <a:solidFill>
                  <a:srgbClr val="FFC000"/>
                </a:solidFill>
              </a:rPr>
              <a:t>sMDT+RPC</a:t>
            </a:r>
            <a:r>
              <a:rPr lang="en-US" dirty="0" smtClean="0"/>
              <a:t>), within the existing envelope</a:t>
            </a:r>
          </a:p>
          <a:p>
            <a:r>
              <a:rPr lang="en-US" dirty="0" smtClean="0"/>
              <a:t>The first strategy looks mechanically very difficult while </a:t>
            </a:r>
            <a:r>
              <a:rPr lang="en-US" smtClean="0"/>
              <a:t>the second </a:t>
            </a:r>
            <a:r>
              <a:rPr lang="en-US" dirty="0" smtClean="0"/>
              <a:t>is being implemented for the BIS78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49" y="1459352"/>
            <a:ext cx="6468751" cy="402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01" y="4133849"/>
            <a:ext cx="6106843" cy="2724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5"/>
            <a:ext cx="12192000" cy="682925"/>
          </a:xfrm>
        </p:spPr>
        <p:txBody>
          <a:bodyPr/>
          <a:lstStyle/>
          <a:p>
            <a:r>
              <a:rPr lang="en-US" dirty="0" smtClean="0"/>
              <a:t>replacing the BIS MDT with new muon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23" y="1551684"/>
            <a:ext cx="4268788" cy="2453826"/>
          </a:xfrm>
        </p:spPr>
        <p:txBody>
          <a:bodyPr>
            <a:normAutofit/>
          </a:bodyPr>
          <a:lstStyle/>
          <a:p>
            <a:r>
              <a:rPr lang="en-US" dirty="0" smtClean="0"/>
              <a:t>As we did for the BIS78 it is possible to remove the old MDTs and add new BIS muon station in a smaller envelope</a:t>
            </a:r>
          </a:p>
          <a:p>
            <a:r>
              <a:rPr lang="en-US" dirty="0" smtClean="0"/>
              <a:t>It also helps for the BIL 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913C-78EA-45E9-AA81-3CF07B934F3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4536" y="5713897"/>
            <a:ext cx="996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BIS7 sMDT</a:t>
            </a:r>
            <a:endParaRPr lang="en-GB" sz="1200" b="1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931216" y="5852397"/>
            <a:ext cx="853320" cy="582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1147238" y="6240214"/>
            <a:ext cx="901923" cy="4171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49161" y="6101714"/>
            <a:ext cx="996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BIS7 RPC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4201" y="6385261"/>
            <a:ext cx="996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BIS7 MDT</a:t>
            </a:r>
          </a:p>
          <a:p>
            <a:r>
              <a:rPr lang="fr-CH" sz="1200" b="1" dirty="0" smtClean="0"/>
              <a:t>envelope</a:t>
            </a:r>
            <a:endParaRPr lang="en-GB" sz="1200" b="1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1409235" y="6616094"/>
            <a:ext cx="1114966" cy="1045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64939" y="5549640"/>
            <a:ext cx="5684186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For the BIS this would allow to have better performance being able to add 2 RPC </a:t>
            </a:r>
            <a:r>
              <a:rPr lang="en-US" dirty="0" smtClean="0"/>
              <a:t>doublets </a:t>
            </a:r>
            <a:r>
              <a:rPr lang="en-US" dirty="0"/>
              <a:t>instead of a triplet, technically replacing the BMS chambers in the 30% of uncovered areas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57624" y="2601956"/>
            <a:ext cx="10903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Sector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5445" y="3672842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65445" y="3959791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17062" y="3672842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17062" y="3959791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93135" y="3663316"/>
            <a:ext cx="814572" cy="552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93135" y="3950265"/>
            <a:ext cx="814572" cy="552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28181" y="3672842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28181" y="3959791"/>
            <a:ext cx="7451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181146" y="3672842"/>
            <a:ext cx="8527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181146" y="3959791"/>
            <a:ext cx="8527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84025" y="5169466"/>
            <a:ext cx="1083625" cy="50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80737" y="5169466"/>
            <a:ext cx="1083625" cy="50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002211" y="5169466"/>
            <a:ext cx="1083625" cy="50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123685" y="5179834"/>
            <a:ext cx="1083625" cy="50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064165" y="193302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064165" y="210399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87538" y="193302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587538" y="210399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33789" y="193302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133789" y="2103993"/>
            <a:ext cx="47820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564940" y="1933023"/>
            <a:ext cx="52089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564940" y="2103993"/>
            <a:ext cx="50459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108411" y="1933023"/>
            <a:ext cx="52423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085837" y="2103993"/>
            <a:ext cx="54680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629525" y="1447800"/>
            <a:ext cx="1724025" cy="39881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" y="47270"/>
            <a:ext cx="12192000" cy="629089"/>
          </a:xfrm>
        </p:spPr>
        <p:txBody>
          <a:bodyPr/>
          <a:lstStyle/>
          <a:p>
            <a:r>
              <a:rPr lang="en-US" dirty="0" smtClean="0"/>
              <a:t>How to install the BILs in case of BIS replacement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0"/>
          <a:stretch/>
        </p:blipFill>
        <p:spPr>
          <a:xfrm>
            <a:off x="161925" y="838200"/>
            <a:ext cx="9096375" cy="5248275"/>
          </a:xfrm>
          <a:prstGeom prst="rect">
            <a:avLst/>
          </a:prstGeom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360A-B11E-49B5-99D8-AA69B2404E9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25" y="5705683"/>
            <a:ext cx="75438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320000">
            <a:off x="6168372" y="3193315"/>
            <a:ext cx="137952" cy="30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320000">
            <a:off x="8979957" y="4333724"/>
            <a:ext cx="143173" cy="27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320000">
            <a:off x="6143353" y="3698236"/>
            <a:ext cx="3162986" cy="776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320000">
            <a:off x="5988114" y="4047596"/>
            <a:ext cx="3171372" cy="6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320000">
            <a:off x="6211861" y="3758409"/>
            <a:ext cx="2844000" cy="28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sMDT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322867">
            <a:off x="6311311" y="4205972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346625">
            <a:off x="6732695" y="3329407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 flipH="1">
            <a:off x="-79773" y="3177071"/>
            <a:ext cx="3313063" cy="1431404"/>
            <a:chOff x="2943904" y="4599536"/>
            <a:chExt cx="3313063" cy="1431404"/>
          </a:xfrm>
        </p:grpSpPr>
        <p:sp>
          <p:nvSpPr>
            <p:cNvPr id="18" name="Rectangle 17"/>
            <p:cNvSpPr/>
            <p:nvPr/>
          </p:nvSpPr>
          <p:spPr>
            <a:xfrm rot="1320000">
              <a:off x="3129245" y="4599536"/>
              <a:ext cx="155339" cy="305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20000">
              <a:off x="5915160" y="5724893"/>
              <a:ext cx="153321" cy="30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320000">
              <a:off x="3116143" y="5116909"/>
              <a:ext cx="3140824" cy="677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320000">
              <a:off x="2943904" y="5457960"/>
              <a:ext cx="3179862" cy="54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320000">
              <a:off x="3175428" y="5163595"/>
              <a:ext cx="2844000" cy="288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sMDT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267149">
              <a:off x="3309836" y="5574864"/>
              <a:ext cx="2173993" cy="369332"/>
            </a:xfrm>
            <a:prstGeom prst="rect">
              <a:avLst/>
            </a:prstGeom>
            <a:solidFill>
              <a:srgbClr val="FFE9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New RPC doublet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267149">
              <a:off x="3725638" y="4739686"/>
              <a:ext cx="2173993" cy="369332"/>
            </a:xfrm>
            <a:prstGeom prst="rect">
              <a:avLst/>
            </a:prstGeom>
            <a:solidFill>
              <a:srgbClr val="FFE9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New RPC doublet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2952750" y="3166858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42279" y="3171433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073011" y="3140053"/>
            <a:ext cx="3060000" cy="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53573" y="2753304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447618" y="1364596"/>
            <a:ext cx="238826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 clear advantage: the BIS MDT replacement provides a clean solution </a:t>
            </a:r>
            <a:r>
              <a:rPr lang="en-US" dirty="0"/>
              <a:t>f</a:t>
            </a:r>
            <a:r>
              <a:rPr lang="en-US" dirty="0" smtClean="0"/>
              <a:t>or the BIL RPCs</a:t>
            </a:r>
          </a:p>
          <a:p>
            <a:r>
              <a:rPr lang="en-US" dirty="0" smtClean="0"/>
              <a:t>The new BIS can work as a support structure for the new BIL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H="1">
            <a:off x="3141477" y="3380501"/>
            <a:ext cx="2916000" cy="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5328" y="3396172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67166" y="3396171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57065" y="3514073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077" y="2037655"/>
            <a:ext cx="4780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434909">
            <a:off x="7782791" y="2608796"/>
            <a:ext cx="486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287394">
            <a:off x="827219" y="2591379"/>
            <a:ext cx="486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studies from </a:t>
            </a:r>
            <a:r>
              <a:rPr lang="en-US" dirty="0" err="1" smtClean="0"/>
              <a:t>tATIANA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D22-6B78-48B2-A37A-BEE587DB0F26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8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33265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4000" dirty="0">
                <a:solidFill>
                  <a:prstClr val="black"/>
                </a:solidFill>
              </a:rPr>
              <a:t>Additional RPC in the BI region</a:t>
            </a:r>
          </a:p>
          <a:p>
            <a:pPr algn="ctr" defTabSz="914400"/>
            <a:r>
              <a:rPr lang="en-GB" sz="3200" dirty="0">
                <a:solidFill>
                  <a:prstClr val="black"/>
                </a:solidFill>
              </a:rPr>
              <a:t>( first step of investigation)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610411"/>
            <a:ext cx="23907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575721" y="2420888"/>
            <a:ext cx="657049" cy="151216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68347" y="3958660"/>
            <a:ext cx="18815" cy="172819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11624" y="3501008"/>
            <a:ext cx="0" cy="266429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2816" y="3777750"/>
            <a:ext cx="2865809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2128" y="1977515"/>
            <a:ext cx="51845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</a:rPr>
              <a:t>Following variants can be proposed for the investigation: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For BIS:</a:t>
            </a:r>
          </a:p>
          <a:p>
            <a:pPr marL="285750" indent="-285750" defTabSz="91440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To insert RPC on the inner side between BIS and calorimeter surface</a:t>
            </a:r>
          </a:p>
          <a:p>
            <a:pPr marL="285750" indent="-285750" defTabSz="91440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To replace BIS chambers by sMDT  with RPC attached to it taking together the same envelope as the existing MDT</a:t>
            </a:r>
          </a:p>
          <a:p>
            <a:pPr marL="285750" indent="-285750" defTabSz="914400">
              <a:buFontTx/>
              <a:buChar char="-"/>
            </a:pPr>
            <a:endParaRPr lang="en-GB" dirty="0">
              <a:solidFill>
                <a:prstClr val="black"/>
              </a:solidFill>
            </a:endParaRP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For BIL:</a:t>
            </a: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 -    To install RPC on the MDT inner side</a:t>
            </a: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 -    To install RPC on the MDT outer side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  <a:p>
            <a:pPr defTabSz="914400"/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3290" y="6506923"/>
            <a:ext cx="4572000" cy="35086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it-IT" sz="1400" i="1" dirty="0">
                <a:solidFill>
                  <a:prstClr val="black"/>
                </a:solidFill>
              </a:rPr>
              <a:t>Tatiana Klioutchnikova      </a:t>
            </a:r>
            <a:r>
              <a:rPr lang="it-IT" sz="1400" dirty="0">
                <a:solidFill>
                  <a:prstClr val="black"/>
                </a:solidFill>
              </a:rPr>
              <a:t>USC meeting      </a:t>
            </a:r>
            <a:r>
              <a:rPr lang="en-US" sz="1400" i="1" dirty="0">
                <a:solidFill>
                  <a:prstClr val="black"/>
                </a:solidFill>
              </a:rPr>
              <a:t>26/03/2015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73B2-8F69-4A8A-9C58-9D803BBE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0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4" y="4365105"/>
            <a:ext cx="3721651" cy="215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73101"/>
            <a:ext cx="3866070" cy="38479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61" y="2258937"/>
            <a:ext cx="42100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3633" y="44624"/>
            <a:ext cx="532859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black"/>
                </a:solidFill>
              </a:rPr>
              <a:t>Space between Barrel Calorimeter and BI layer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992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>
                <a:solidFill>
                  <a:prstClr val="black"/>
                </a:solidFill>
              </a:rPr>
              <a:t>The space between Barrel Calorimeter and BI layer is quite occupied by services (see 3D model and photos in the next slide). </a:t>
            </a:r>
          </a:p>
          <a:p>
            <a:pPr defTabSz="914400"/>
            <a:r>
              <a:rPr lang="en-GB" sz="1600" dirty="0">
                <a:solidFill>
                  <a:prstClr val="black"/>
                </a:solidFill>
              </a:rPr>
              <a:t>A detailed study and measurements in place are crucial to make a conclusion if needed space is available at least for one RPC layer.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6386" y="656324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prstClr val="black"/>
                </a:solidFill>
              </a:rPr>
              <a:t>Upgrade proposal from muon community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6648" y="6254361"/>
            <a:ext cx="295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prstClr val="black"/>
                </a:solidFill>
              </a:rPr>
              <a:t>3D model of services on the surface of the Barrel Calorimeter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BB0D-DFF5-43D6-96EE-5D5D75ADB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561" y="326750"/>
            <a:ext cx="9915979" cy="750351"/>
          </a:xfrm>
          <a:solidFill>
            <a:srgbClr val="684704"/>
          </a:solidFill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rigger and detector performance issues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1" y="1291458"/>
            <a:ext cx="10061978" cy="5298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present barrel </a:t>
            </a:r>
            <a:r>
              <a:rPr lang="en-US" sz="2400" b="1" dirty="0" smtClean="0">
                <a:solidFill>
                  <a:srgbClr val="FFC000"/>
                </a:solidFill>
              </a:rPr>
              <a:t>coverage is 73%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To keep the L1MU20 rate in a reasonable range we need to sharpen the momentum resolution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and suppress fakes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It will be unlikely to keep the present level of selectivity of the RPC system since they have insufficient redundancy to face phase II condition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In both cases additional redundancy will solve the problem, as we will see…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8709-EA23-430D-B96D-FCAEE67063C0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BIM  Alignment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666" y="1484784"/>
            <a:ext cx="4040188" cy="639762"/>
          </a:xfrm>
        </p:spPr>
        <p:txBody>
          <a:bodyPr/>
          <a:lstStyle/>
          <a:p>
            <a:r>
              <a:rPr lang="en-GB" dirty="0" smtClean="0"/>
              <a:t>From BIM to IP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492896"/>
            <a:ext cx="8797856" cy="2736304"/>
          </a:xfrm>
        </p:spPr>
      </p:pic>
      <p:sp>
        <p:nvSpPr>
          <p:cNvPr id="9" name="Oval 8"/>
          <p:cNvSpPr/>
          <p:nvPr/>
        </p:nvSpPr>
        <p:spPr>
          <a:xfrm>
            <a:off x="8268726" y="4581128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20136" y="464917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23792" y="464917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79576" y="464917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68726" y="2924944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82404" y="2924944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52184" y="285293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23792" y="2924944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79576" y="289016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87688" y="2852936"/>
            <a:ext cx="648072" cy="432048"/>
          </a:xfrm>
          <a:prstGeom prst="ellipse">
            <a:avLst/>
          </a:pr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B95E-7286-4268-A813-61663BBE7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40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481706"/>
            <a:ext cx="41044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</a:rPr>
              <a:t>Questions we need to answer:</a:t>
            </a:r>
          </a:p>
          <a:p>
            <a:pPr defTabSz="914400"/>
            <a:endParaRPr lang="en-GB" sz="2400" dirty="0">
              <a:solidFill>
                <a:prstClr val="black"/>
              </a:solidFill>
            </a:endParaRP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 - </a:t>
            </a:r>
            <a:r>
              <a:rPr lang="en-GB" sz="1600" dirty="0">
                <a:solidFill>
                  <a:prstClr val="black"/>
                </a:solidFill>
              </a:rPr>
              <a:t>which positions are more optimal from point of view of coverage, installation, services, </a:t>
            </a:r>
            <a:r>
              <a:rPr lang="en-GB" sz="1600" dirty="0" err="1">
                <a:solidFill>
                  <a:prstClr val="black"/>
                </a:solidFill>
              </a:rPr>
              <a:t>etc</a:t>
            </a:r>
            <a:r>
              <a:rPr lang="en-GB" sz="1600" dirty="0">
                <a:solidFill>
                  <a:prstClr val="black"/>
                </a:solidFill>
              </a:rPr>
              <a:t> ?</a:t>
            </a:r>
          </a:p>
          <a:p>
            <a:pPr defTabSz="914400"/>
            <a:r>
              <a:rPr lang="en-GB" sz="1600" dirty="0">
                <a:solidFill>
                  <a:prstClr val="black"/>
                </a:solidFill>
              </a:rPr>
              <a:t> - how to bring the RPCs?</a:t>
            </a:r>
          </a:p>
          <a:p>
            <a:pPr defTabSz="914400"/>
            <a:r>
              <a:rPr lang="en-GB" sz="1600" dirty="0">
                <a:solidFill>
                  <a:prstClr val="black"/>
                </a:solidFill>
              </a:rPr>
              <a:t>  - how to fix to the existing  structures?</a:t>
            </a:r>
          </a:p>
          <a:p>
            <a:pPr defTabSz="914400"/>
            <a:r>
              <a:rPr lang="en-GB" sz="1600" dirty="0">
                <a:solidFill>
                  <a:prstClr val="black"/>
                </a:solidFill>
              </a:rPr>
              <a:t> - what to do with services on chambers: boxes, cables, gas and other services, like cable trays</a:t>
            </a:r>
          </a:p>
          <a:p>
            <a:pPr defTabSz="914400"/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02" y="3212977"/>
            <a:ext cx="3158646" cy="282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2104" y="6236416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prstClr val="black"/>
                </a:solidFill>
              </a:rPr>
              <a:t>Space between calorimeter chain and BIM – to be studied</a:t>
            </a:r>
          </a:p>
        </p:txBody>
      </p:sp>
      <p:sp>
        <p:nvSpPr>
          <p:cNvPr id="8" name="TextBox 7"/>
          <p:cNvSpPr txBox="1"/>
          <p:nvPr/>
        </p:nvSpPr>
        <p:spPr>
          <a:xfrm rot="18955397">
            <a:off x="7938754" y="4899758"/>
            <a:ext cx="96951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prstClr val="black"/>
                </a:solidFill>
              </a:rPr>
              <a:t>EIL4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FED-6A2B-48CA-8EFB-1FC66C34A3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3254150"/>
            <a:ext cx="4095945" cy="29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FB0-C551-4FCB-AB96-539A418D7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G. Aielli - LVL1-RPC workshop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stand? Some 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15" y="669671"/>
            <a:ext cx="10927770" cy="542465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December 2011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Phase II LOI. In this document the upgrade of the barrel detector is just mentioned in a couple of lines. The emphasis is just on the necessary replacement of the LVL0/1 electronics. This is due to the non prompt reaction of the RPC community mostly busy in the present detector works and NSW trial</a:t>
            </a:r>
          </a:p>
          <a:p>
            <a:r>
              <a:rPr lang="en-US" sz="2400" dirty="0" smtClean="0"/>
              <a:t>The improvement of the trigger performance was focused only on the inclusion of MDT hits for the LVL1 decision</a:t>
            </a:r>
          </a:p>
          <a:p>
            <a:r>
              <a:rPr lang="en-US" sz="2400" dirty="0" smtClean="0"/>
              <a:t>January 2013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Rinaldo</a:t>
            </a:r>
            <a:r>
              <a:rPr lang="en-US" sz="2400" dirty="0" smtClean="0">
                <a:sym typeface="Wingdings" panose="05000000000000000000" pitchFamily="2" charset="2"/>
              </a:rPr>
              <a:t> proposed the BIS78 project for Phase I in the trigger upgrade meeting</a:t>
            </a:r>
            <a:endParaRPr lang="en-US" sz="2400" dirty="0" smtClean="0"/>
          </a:p>
          <a:p>
            <a:r>
              <a:rPr lang="en-US" sz="2400" dirty="0" smtClean="0"/>
              <a:t>November 2013 </a:t>
            </a:r>
            <a:r>
              <a:rPr lang="en-US" sz="2400" dirty="0" smtClean="0">
                <a:sym typeface="Wingdings" panose="05000000000000000000" pitchFamily="2" charset="2"/>
              </a:rPr>
              <a:t> RPC community decided to step in Phase II presenting the BI RPC proposal in the Atlas Upgrade Week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 long internal muon discussion process started culminating in the endorsement of the BI project by the muon IB in December 2014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Now…the problem is that we are not in the </a:t>
            </a:r>
            <a:r>
              <a:rPr lang="en-US" sz="2400" dirty="0" err="1" smtClean="0">
                <a:sym typeface="Wingdings" panose="05000000000000000000" pitchFamily="2" charset="2"/>
              </a:rPr>
              <a:t>LoI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5C2B-BD78-4D1D-82B3-3E35A18CFD76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89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management discussion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pc="65" dirty="0">
                <a:latin typeface="Arial"/>
                <a:cs typeface="Arial"/>
              </a:rPr>
              <a:t>Christoph</a:t>
            </a:r>
            <a:r>
              <a:rPr lang="sv-SE" spc="135" dirty="0">
                <a:latin typeface="Arial"/>
                <a:cs typeface="Arial"/>
              </a:rPr>
              <a:t> </a:t>
            </a:r>
            <a:r>
              <a:rPr lang="sv-SE" spc="65" dirty="0">
                <a:latin typeface="Arial"/>
                <a:cs typeface="Arial"/>
              </a:rPr>
              <a:t>Amelung,</a:t>
            </a:r>
            <a:r>
              <a:rPr lang="sv-SE" spc="130" dirty="0">
                <a:latin typeface="Arial"/>
                <a:cs typeface="Arial"/>
              </a:rPr>
              <a:t> </a:t>
            </a:r>
            <a:r>
              <a:rPr lang="sv-SE" spc="55" dirty="0">
                <a:latin typeface="Arial"/>
                <a:cs typeface="Arial"/>
              </a:rPr>
              <a:t>Massimo</a:t>
            </a:r>
            <a:r>
              <a:rPr lang="sv-SE" spc="135" dirty="0">
                <a:latin typeface="Arial"/>
                <a:cs typeface="Arial"/>
              </a:rPr>
              <a:t> </a:t>
            </a:r>
            <a:r>
              <a:rPr lang="sv-SE" spc="70" dirty="0">
                <a:latin typeface="Arial"/>
                <a:cs typeface="Arial"/>
              </a:rPr>
              <a:t>C</a:t>
            </a:r>
            <a:r>
              <a:rPr lang="sv-SE" spc="20" dirty="0">
                <a:latin typeface="Arial"/>
                <a:cs typeface="Arial"/>
              </a:rPr>
              <a:t>o</a:t>
            </a:r>
            <a:r>
              <a:rPr lang="sv-SE" spc="60" dirty="0">
                <a:latin typeface="Arial"/>
                <a:cs typeface="Arial"/>
              </a:rPr>
              <a:t>rradi,</a:t>
            </a:r>
            <a:r>
              <a:rPr lang="sv-SE" spc="135" dirty="0">
                <a:latin typeface="Arial"/>
                <a:cs typeface="Arial"/>
              </a:rPr>
              <a:t> </a:t>
            </a:r>
            <a:r>
              <a:rPr lang="sv-SE" spc="65" dirty="0">
                <a:latin typeface="Arial"/>
                <a:cs typeface="Arial"/>
              </a:rPr>
              <a:t>Oliver</a:t>
            </a:r>
            <a:r>
              <a:rPr lang="sv-SE" spc="135" dirty="0">
                <a:latin typeface="Arial"/>
                <a:cs typeface="Arial"/>
              </a:rPr>
              <a:t> </a:t>
            </a:r>
            <a:r>
              <a:rPr lang="sv-SE" spc="125" dirty="0">
                <a:latin typeface="Arial"/>
                <a:cs typeface="Arial"/>
              </a:rPr>
              <a:t>K</a:t>
            </a:r>
            <a:r>
              <a:rPr lang="sv-SE" spc="70" dirty="0">
                <a:latin typeface="Arial"/>
                <a:cs typeface="Arial"/>
              </a:rPr>
              <a:t>o</a:t>
            </a:r>
            <a:r>
              <a:rPr lang="sv-SE" spc="135" dirty="0">
                <a:latin typeface="Arial"/>
                <a:cs typeface="Arial"/>
              </a:rPr>
              <a:t>r</a:t>
            </a:r>
            <a:r>
              <a:rPr lang="sv-SE" spc="105" dirty="0">
                <a:latin typeface="Arial"/>
                <a:cs typeface="Arial"/>
              </a:rPr>
              <a:t>t</a:t>
            </a:r>
            <a:r>
              <a:rPr lang="sv-SE" spc="60" dirty="0">
                <a:latin typeface="Arial"/>
                <a:cs typeface="Arial"/>
              </a:rPr>
              <a:t>n</a:t>
            </a:r>
            <a:r>
              <a:rPr lang="sv-SE" spc="-15" dirty="0">
                <a:latin typeface="Arial"/>
                <a:cs typeface="Arial"/>
              </a:rPr>
              <a:t>e</a:t>
            </a:r>
            <a:r>
              <a:rPr lang="sv-SE" spc="80" dirty="0">
                <a:latin typeface="Arial"/>
                <a:cs typeface="Arial"/>
              </a:rPr>
              <a:t>r</a:t>
            </a:r>
            <a:endParaRPr lang="sv-SE" dirty="0">
              <a:latin typeface="Arial"/>
              <a:cs typeface="Arial"/>
            </a:endParaRPr>
          </a:p>
          <a:p>
            <a:r>
              <a:rPr lang="en-US" dirty="0" smtClean="0"/>
              <a:t>Report from the last </a:t>
            </a:r>
            <a:r>
              <a:rPr lang="en-US" dirty="0"/>
              <a:t>Muon </a:t>
            </a:r>
            <a:r>
              <a:rPr lang="en-US" dirty="0" smtClean="0"/>
              <a:t>Steering March </a:t>
            </a:r>
            <a:r>
              <a:rPr lang="en-US" dirty="0"/>
              <a:t>23, </a:t>
            </a:r>
            <a:r>
              <a:rPr lang="en-US" dirty="0" smtClean="0"/>
              <a:t>2015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94F3-6898-4E76-B3A4-CF08C54EDED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7" name="object 7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144" y="173611"/>
            <a:ext cx="11271738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219" dirty="0"/>
              <a:t>Three </a:t>
            </a:r>
            <a:r>
              <a:rPr spc="-316" dirty="0"/>
              <a:t> </a:t>
            </a:r>
            <a:r>
              <a:rPr spc="53" dirty="0"/>
              <a:t>s</a:t>
            </a:r>
            <a:r>
              <a:rPr spc="44" dirty="0"/>
              <a:t>c</a:t>
            </a:r>
            <a:r>
              <a:rPr spc="105" dirty="0"/>
              <a:t>en</a:t>
            </a:r>
            <a:r>
              <a:rPr spc="18" dirty="0"/>
              <a:t>a</a:t>
            </a:r>
            <a:r>
              <a:rPr spc="123" dirty="0"/>
              <a:t>rios</a:t>
            </a:r>
            <a:r>
              <a:rPr dirty="0"/>
              <a:t> </a:t>
            </a:r>
            <a:r>
              <a:rPr spc="-316" dirty="0"/>
              <a:t> </a:t>
            </a:r>
            <a:r>
              <a:rPr spc="149" dirty="0"/>
              <a:t>f</a:t>
            </a:r>
            <a:r>
              <a:rPr spc="210" dirty="0"/>
              <a:t>or</a:t>
            </a:r>
            <a:r>
              <a:rPr dirty="0"/>
              <a:t> </a:t>
            </a:r>
            <a:r>
              <a:rPr spc="-316" dirty="0"/>
              <a:t> </a:t>
            </a:r>
            <a:r>
              <a:rPr spc="200" dirty="0"/>
              <a:t>the</a:t>
            </a:r>
            <a:r>
              <a:rPr dirty="0"/>
              <a:t> </a:t>
            </a:r>
            <a:r>
              <a:rPr spc="-316" dirty="0"/>
              <a:t> </a:t>
            </a:r>
            <a:r>
              <a:rPr spc="131" dirty="0"/>
              <a:t>scoping</a:t>
            </a:r>
            <a:r>
              <a:rPr dirty="0"/>
              <a:t> </a:t>
            </a:r>
            <a:r>
              <a:rPr spc="-316" dirty="0"/>
              <a:t> </a:t>
            </a:r>
            <a:r>
              <a:rPr spc="184" dirty="0"/>
              <a:t>d</a:t>
            </a:r>
            <a:r>
              <a:rPr spc="263" dirty="0"/>
              <a:t>o</a:t>
            </a:r>
            <a:r>
              <a:rPr spc="219" dirty="0"/>
              <a:t>cument</a:t>
            </a:r>
          </a:p>
        </p:txBody>
      </p:sp>
      <p:sp>
        <p:nvSpPr>
          <p:cNvPr id="6" name="object 6"/>
          <p:cNvSpPr/>
          <p:nvPr/>
        </p:nvSpPr>
        <p:spPr>
          <a:xfrm>
            <a:off x="2180727" y="4895230"/>
            <a:ext cx="796018" cy="285008"/>
          </a:xfrm>
          <a:custGeom>
            <a:avLst/>
            <a:gdLst/>
            <a:ahLst/>
            <a:cxnLst/>
            <a:rect l="l" t="t" r="r" b="b"/>
            <a:pathLst>
              <a:path w="454025" h="162560">
                <a:moveTo>
                  <a:pt x="0" y="162458"/>
                </a:moveTo>
                <a:lnTo>
                  <a:pt x="453732" y="162458"/>
                </a:lnTo>
                <a:lnTo>
                  <a:pt x="453732" y="0"/>
                </a:lnTo>
                <a:lnTo>
                  <a:pt x="0" y="0"/>
                </a:lnTo>
                <a:lnTo>
                  <a:pt x="0" y="162458"/>
                </a:lnTo>
                <a:close/>
              </a:path>
            </a:pathLst>
          </a:custGeom>
          <a:solidFill>
            <a:srgbClr val="00B200"/>
          </a:solid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8" name="object 8"/>
          <p:cNvSpPr/>
          <p:nvPr/>
        </p:nvSpPr>
        <p:spPr>
          <a:xfrm>
            <a:off x="2180727" y="5261154"/>
            <a:ext cx="576695" cy="287234"/>
          </a:xfrm>
          <a:custGeom>
            <a:avLst/>
            <a:gdLst/>
            <a:ahLst/>
            <a:cxnLst/>
            <a:rect l="l" t="t" r="r" b="b"/>
            <a:pathLst>
              <a:path w="328930" h="163830">
                <a:moveTo>
                  <a:pt x="0" y="163779"/>
                </a:moveTo>
                <a:lnTo>
                  <a:pt x="328523" y="163779"/>
                </a:lnTo>
                <a:lnTo>
                  <a:pt x="328523" y="0"/>
                </a:lnTo>
                <a:lnTo>
                  <a:pt x="0" y="0"/>
                </a:lnTo>
                <a:lnTo>
                  <a:pt x="0" y="1637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9" name="object 9"/>
          <p:cNvSpPr txBox="1"/>
          <p:nvPr/>
        </p:nvSpPr>
        <p:spPr>
          <a:xfrm>
            <a:off x="1672635" y="1332108"/>
            <a:ext cx="8702757" cy="43158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266" marR="8906">
              <a:lnSpc>
                <a:spcPct val="112900"/>
              </a:lnSpc>
            </a:pP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75" dirty="0">
                <a:latin typeface="Arial"/>
                <a:cs typeface="Arial"/>
              </a:rPr>
              <a:t>LHC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61" dirty="0">
                <a:latin typeface="Arial"/>
                <a:cs typeface="Arial"/>
              </a:rPr>
              <a:t>ex</a:t>
            </a:r>
            <a:r>
              <a:rPr sz="1753" spc="114" dirty="0">
                <a:latin typeface="Arial"/>
                <a:cs typeface="Arial"/>
              </a:rPr>
              <a:t>p</a:t>
            </a:r>
            <a:r>
              <a:rPr sz="1753" spc="96" dirty="0">
                <a:latin typeface="Arial"/>
                <a:cs typeface="Arial"/>
              </a:rPr>
              <a:t>eriments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53" dirty="0">
                <a:latin typeface="Arial"/>
                <a:cs typeface="Arial"/>
              </a:rPr>
              <a:t>have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26" dirty="0">
                <a:latin typeface="Arial"/>
                <a:cs typeface="Arial"/>
              </a:rPr>
              <a:t>een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dirty="0">
                <a:latin typeface="Arial"/>
                <a:cs typeface="Arial"/>
              </a:rPr>
              <a:t>a</a:t>
            </a:r>
            <a:r>
              <a:rPr sz="1753" spc="-9" dirty="0">
                <a:latin typeface="Arial"/>
                <a:cs typeface="Arial"/>
              </a:rPr>
              <a:t>s</a:t>
            </a:r>
            <a:r>
              <a:rPr sz="1753" spc="88" dirty="0">
                <a:latin typeface="Arial"/>
                <a:cs typeface="Arial"/>
              </a:rPr>
              <a:t>k</a:t>
            </a:r>
            <a:r>
              <a:rPr sz="1753" spc="44" dirty="0">
                <a:latin typeface="Arial"/>
                <a:cs typeface="Arial"/>
              </a:rPr>
              <a:t>ed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b</a:t>
            </a:r>
            <a:r>
              <a:rPr sz="1753" spc="88" dirty="0">
                <a:latin typeface="Arial"/>
                <a:cs typeface="Arial"/>
              </a:rPr>
              <a:t>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funding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61" dirty="0">
                <a:latin typeface="Arial"/>
                <a:cs typeface="Arial"/>
              </a:rPr>
              <a:t>agencie</a:t>
            </a:r>
            <a:r>
              <a:rPr sz="1753" spc="-44" dirty="0">
                <a:latin typeface="Arial"/>
                <a:cs typeface="Arial"/>
              </a:rPr>
              <a:t>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w</a:t>
            </a:r>
            <a:r>
              <a:rPr sz="1753" spc="44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rk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out</a:t>
            </a:r>
            <a:r>
              <a:rPr sz="1753" spc="96" dirty="0"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C000"/>
                </a:solidFill>
                <a:latin typeface="Arial"/>
                <a:cs typeface="Arial"/>
              </a:rPr>
              <a:t>three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9" dirty="0">
                <a:solidFill>
                  <a:srgbClr val="FFC000"/>
                </a:solidFill>
                <a:latin typeface="Arial"/>
                <a:cs typeface="Arial"/>
              </a:rPr>
              <a:t>sce</a:t>
            </a:r>
            <a:r>
              <a:rPr sz="1753" spc="7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1753" spc="9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753" spc="70" dirty="0">
                <a:solidFill>
                  <a:srgbClr val="FFC000"/>
                </a:solidFill>
                <a:latin typeface="Arial"/>
                <a:cs typeface="Arial"/>
              </a:rPr>
              <a:t>rios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228" dirty="0">
                <a:solidFill>
                  <a:srgbClr val="FFC000"/>
                </a:solidFill>
                <a:latin typeface="Arial"/>
                <a:cs typeface="Arial"/>
              </a:rPr>
              <a:t>(“high”,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93" dirty="0">
                <a:solidFill>
                  <a:srgbClr val="FFC000"/>
                </a:solidFill>
                <a:latin typeface="Arial"/>
                <a:cs typeface="Arial"/>
              </a:rPr>
              <a:t>“middle”,</a:t>
            </a:r>
            <a:r>
              <a:rPr sz="1753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75" dirty="0">
                <a:solidFill>
                  <a:srgbClr val="FFC000"/>
                </a:solidFill>
                <a:latin typeface="Arial"/>
                <a:cs typeface="Arial"/>
              </a:rPr>
              <a:t>“l</a:t>
            </a:r>
            <a:r>
              <a:rPr sz="1753" spc="289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753" spc="316" dirty="0">
                <a:solidFill>
                  <a:srgbClr val="FFC000"/>
                </a:solidFill>
                <a:latin typeface="Arial"/>
                <a:cs typeface="Arial"/>
              </a:rPr>
              <a:t>w”)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753" spc="131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753" spc="14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61" dirty="0">
                <a:solidFill>
                  <a:srgbClr val="FFC000"/>
                </a:solidFill>
                <a:latin typeface="Arial"/>
                <a:cs typeface="Arial"/>
              </a:rPr>
              <a:t>phase-</a:t>
            </a:r>
            <a:r>
              <a:rPr sz="1753" spc="88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753" spc="6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FFC000"/>
                </a:solidFill>
                <a:latin typeface="Arial"/>
                <a:cs typeface="Arial"/>
              </a:rPr>
              <a:t>upgrade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with</a:t>
            </a:r>
            <a:r>
              <a:rPr sz="1753" spc="105" dirty="0">
                <a:latin typeface="Arial"/>
                <a:cs typeface="Arial"/>
              </a:rPr>
              <a:t> different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53" dirty="0">
                <a:latin typeface="Arial"/>
                <a:cs typeface="Arial"/>
              </a:rPr>
              <a:t>co</a:t>
            </a:r>
            <a:r>
              <a:rPr sz="1753" spc="44" dirty="0">
                <a:latin typeface="Arial"/>
                <a:cs typeface="Arial"/>
              </a:rPr>
              <a:t>s</a:t>
            </a:r>
            <a:r>
              <a:rPr sz="1753" spc="289" dirty="0">
                <a:latin typeface="Arial"/>
                <a:cs typeface="Arial"/>
              </a:rPr>
              <a:t>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p</a:t>
            </a:r>
            <a:r>
              <a:rPr sz="1753" spc="79" dirty="0">
                <a:latin typeface="Arial"/>
                <a:cs typeface="Arial"/>
              </a:rPr>
              <a:t>rofiles:</a:t>
            </a:r>
            <a:endParaRPr sz="1753" dirty="0">
              <a:latin typeface="Arial"/>
              <a:cs typeface="Arial"/>
            </a:endParaRPr>
          </a:p>
          <a:p>
            <a:pPr marL="507657" indent="-337324">
              <a:spcBef>
                <a:spcPts val="789"/>
              </a:spcBef>
              <a:buFont typeface="Arial"/>
              <a:buAutoNum type="arabicPeriod"/>
              <a:tabLst>
                <a:tab pos="508770" algn="l"/>
              </a:tabLst>
            </a:pPr>
            <a:r>
              <a:rPr sz="1753" spc="219" dirty="0">
                <a:latin typeface="Arial"/>
                <a:cs typeface="Arial"/>
              </a:rPr>
              <a:t>“High”: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optimum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upg</a:t>
            </a:r>
            <a:r>
              <a:rPr sz="1753" spc="70" dirty="0">
                <a:latin typeface="Arial"/>
                <a:cs typeface="Arial"/>
              </a:rPr>
              <a:t>r</a:t>
            </a:r>
            <a:r>
              <a:rPr sz="1753" spc="44" dirty="0">
                <a:latin typeface="Arial"/>
                <a:cs typeface="Arial"/>
              </a:rPr>
              <a:t>ade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option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f</a:t>
            </a:r>
            <a:r>
              <a:rPr sz="1753" spc="131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275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 dirty="0">
              <a:latin typeface="Arial"/>
              <a:cs typeface="Arial"/>
            </a:endParaRPr>
          </a:p>
          <a:p>
            <a:pPr marL="507657" indent="-337324">
              <a:spcBef>
                <a:spcPts val="789"/>
              </a:spcBef>
              <a:buFont typeface="Arial"/>
              <a:buAutoNum type="arabicPeriod"/>
              <a:tabLst>
                <a:tab pos="508770" algn="l"/>
              </a:tabLst>
            </a:pPr>
            <a:r>
              <a:rPr sz="1753" spc="200" dirty="0">
                <a:latin typeface="Arial"/>
                <a:cs typeface="Arial"/>
              </a:rPr>
              <a:t>“Middle”:</a:t>
            </a:r>
            <a:r>
              <a:rPr sz="1753" dirty="0">
                <a:latin typeface="Arial"/>
                <a:cs typeface="Arial"/>
              </a:rPr>
              <a:t>  </a:t>
            </a: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medium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quali</a:t>
            </a:r>
            <a:r>
              <a:rPr sz="1753" spc="26" dirty="0">
                <a:latin typeface="Arial"/>
                <a:cs typeface="Arial"/>
              </a:rPr>
              <a:t>t</a:t>
            </a:r>
            <a:r>
              <a:rPr sz="1753" spc="88" dirty="0">
                <a:latin typeface="Arial"/>
                <a:cs typeface="Arial"/>
              </a:rPr>
              <a:t>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upgrate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option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f</a:t>
            </a:r>
            <a:r>
              <a:rPr sz="1753" spc="131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235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 dirty="0">
              <a:latin typeface="Arial"/>
              <a:cs typeface="Arial"/>
            </a:endParaRPr>
          </a:p>
          <a:p>
            <a:pPr marL="507657" indent="-337324">
              <a:spcBef>
                <a:spcPts val="789"/>
              </a:spcBef>
              <a:buFont typeface="Arial"/>
              <a:buAutoNum type="arabicPeriod"/>
              <a:tabLst>
                <a:tab pos="508770" algn="l"/>
              </a:tabLst>
            </a:pPr>
            <a:r>
              <a:rPr sz="1753" spc="263" dirty="0">
                <a:latin typeface="Arial"/>
                <a:cs typeface="Arial"/>
              </a:rPr>
              <a:t>“Low”: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482" dirty="0">
                <a:latin typeface="Arial"/>
                <a:cs typeface="Arial"/>
              </a:rPr>
              <a:t>T</a:t>
            </a:r>
            <a:r>
              <a:rPr sz="1753" spc="44" dirty="0">
                <a:latin typeface="Arial"/>
                <a:cs typeface="Arial"/>
              </a:rPr>
              <a:t>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miminal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upgrade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option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f</a:t>
            </a:r>
            <a:r>
              <a:rPr sz="1753" spc="131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200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 dirty="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192" dirty="0">
              <a:latin typeface="Times New Roman"/>
              <a:cs typeface="Times New Roman"/>
            </a:endParaRPr>
          </a:p>
          <a:p>
            <a:pPr marL="22266" marR="76816">
              <a:lnSpc>
                <a:spcPct val="112900"/>
              </a:lnSpc>
            </a:pPr>
            <a:r>
              <a:rPr sz="1753" spc="123" dirty="0">
                <a:latin typeface="Arial"/>
                <a:cs typeface="Arial"/>
              </a:rPr>
              <a:t>Next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three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6" dirty="0">
                <a:latin typeface="Arial"/>
                <a:cs typeface="Arial"/>
              </a:rPr>
              <a:t>slides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summ</a:t>
            </a:r>
            <a:r>
              <a:rPr sz="1753" spc="35" dirty="0">
                <a:latin typeface="Arial"/>
                <a:cs typeface="Arial"/>
              </a:rPr>
              <a:t>a</a:t>
            </a:r>
            <a:r>
              <a:rPr sz="1753" spc="70" dirty="0">
                <a:latin typeface="Arial"/>
                <a:cs typeface="Arial"/>
              </a:rPr>
              <a:t>rize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muon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" dirty="0">
                <a:latin typeface="Arial"/>
                <a:cs typeface="Arial"/>
              </a:rPr>
              <a:t>s</a:t>
            </a:r>
            <a:r>
              <a:rPr sz="1753" spc="88" dirty="0">
                <a:latin typeface="Arial"/>
                <a:cs typeface="Arial"/>
              </a:rPr>
              <a:t>p</a:t>
            </a:r>
            <a:r>
              <a:rPr sz="1753" spc="140" dirty="0">
                <a:latin typeface="Arial"/>
                <a:cs typeface="Arial"/>
              </a:rPr>
              <a:t>ect</a:t>
            </a:r>
            <a:r>
              <a:rPr sz="1753" spc="96" dirty="0">
                <a:latin typeface="Arial"/>
                <a:cs typeface="Arial"/>
              </a:rPr>
              <a:t>r</a:t>
            </a:r>
            <a:r>
              <a:rPr sz="1753" spc="105" dirty="0">
                <a:latin typeface="Arial"/>
                <a:cs typeface="Arial"/>
              </a:rPr>
              <a:t>o</a:t>
            </a:r>
            <a:r>
              <a:rPr sz="1753" spc="131" dirty="0">
                <a:latin typeface="Arial"/>
                <a:cs typeface="Arial"/>
              </a:rPr>
              <a:t>m</a:t>
            </a:r>
            <a:r>
              <a:rPr sz="1753" spc="79" dirty="0">
                <a:latin typeface="Arial"/>
                <a:cs typeface="Arial"/>
              </a:rPr>
              <a:t>e</a:t>
            </a:r>
            <a:r>
              <a:rPr sz="1753" spc="140" dirty="0">
                <a:latin typeface="Arial"/>
                <a:cs typeface="Arial"/>
              </a:rPr>
              <a:t>ter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upgrade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p</a:t>
            </a:r>
            <a:r>
              <a:rPr sz="1753" spc="123" dirty="0">
                <a:latin typeface="Arial"/>
                <a:cs typeface="Arial"/>
              </a:rPr>
              <a:t>rogramme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in</a:t>
            </a:r>
            <a:r>
              <a:rPr sz="1753" spc="70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three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options.</a:t>
            </a:r>
            <a:endParaRPr sz="1753" dirty="0">
              <a:latin typeface="Arial"/>
              <a:cs typeface="Arial"/>
            </a:endParaRPr>
          </a:p>
          <a:p>
            <a:pPr>
              <a:spcBef>
                <a:spcPts val="49"/>
              </a:spcBef>
            </a:pPr>
            <a:endParaRPr sz="2016" dirty="0">
              <a:latin typeface="Times New Roman"/>
              <a:cs typeface="Times New Roman"/>
            </a:endParaRPr>
          </a:p>
          <a:p>
            <a:pPr marL="22266"/>
            <a:r>
              <a:rPr sz="1753" spc="105" dirty="0">
                <a:solidFill>
                  <a:srgbClr val="FFC000"/>
                </a:solidFill>
                <a:latin typeface="Arial"/>
                <a:cs typeface="Arial"/>
              </a:rPr>
              <a:t>Colour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753" spc="158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753" spc="44" dirty="0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C000"/>
                </a:solidFill>
                <a:latin typeface="Arial"/>
                <a:cs typeface="Arial"/>
              </a:rPr>
              <a:t>next</a:t>
            </a:r>
            <a:r>
              <a:rPr sz="1753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44" dirty="0">
                <a:solidFill>
                  <a:srgbClr val="FFC000"/>
                </a:solidFill>
                <a:latin typeface="Arial"/>
                <a:cs typeface="Arial"/>
              </a:rPr>
              <a:t>slide</a:t>
            </a:r>
            <a:endParaRPr sz="1753" dirty="0">
              <a:solidFill>
                <a:srgbClr val="FFC000"/>
              </a:solidFill>
              <a:latin typeface="Arial"/>
              <a:cs typeface="Arial"/>
            </a:endParaRPr>
          </a:p>
          <a:p>
            <a:pPr marL="574454" marR="2200959">
              <a:lnSpc>
                <a:spcPct val="137800"/>
              </a:lnSpc>
              <a:tabLst>
                <a:tab pos="1504044" algn="l"/>
              </a:tabLst>
            </a:pPr>
            <a:r>
              <a:rPr sz="1753" spc="53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sz="1753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: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Upgrade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9" dirty="0">
                <a:latin typeface="Arial"/>
                <a:cs typeface="Arial"/>
              </a:rPr>
              <a:t>item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common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0" dirty="0">
                <a:latin typeface="Arial"/>
                <a:cs typeface="Arial"/>
              </a:rPr>
              <a:t>all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three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options.</a:t>
            </a:r>
            <a:r>
              <a:rPr sz="1753" spc="70" dirty="0"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753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:</a:t>
            </a:r>
            <a:r>
              <a:rPr sz="1753" dirty="0">
                <a:latin typeface="Arial"/>
                <a:cs typeface="Arial"/>
              </a:rPr>
              <a:t>	</a:t>
            </a:r>
            <a:r>
              <a:rPr sz="1753" spc="88" dirty="0">
                <a:latin typeface="Arial"/>
                <a:cs typeface="Arial"/>
              </a:rPr>
              <a:t>Upgrade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49" dirty="0">
                <a:latin typeface="Arial"/>
                <a:cs typeface="Arial"/>
              </a:rPr>
              <a:t>item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only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in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first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61" dirty="0">
                <a:latin typeface="Arial"/>
                <a:cs typeface="Arial"/>
              </a:rPr>
              <a:t>second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option.</a:t>
            </a:r>
            <a:endParaRPr sz="1753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10713972" y="6710782"/>
            <a:ext cx="1870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31"/>
            <a:fld id="{81D60167-4931-47E6-BA6A-407CBD079E47}" type="slidenum">
              <a:rPr spc="70" dirty="0"/>
              <a:pPr marL="44531"/>
              <a:t>34</a:t>
            </a:fld>
            <a:endParaRPr spc="7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B7BD-8E38-4ADB-8509-570864F4F122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00707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6" name="object 6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7" name="object 7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8" name="object 8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9" name="object 9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0" name="object 10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1" name="object 11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336" y="48895"/>
            <a:ext cx="10546672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298" dirty="0"/>
              <a:t>Optimum </a:t>
            </a:r>
            <a:r>
              <a:rPr spc="-316" dirty="0"/>
              <a:t> </a:t>
            </a:r>
            <a:r>
              <a:rPr spc="237" dirty="0"/>
              <a:t>muon</a:t>
            </a:r>
            <a:r>
              <a:rPr dirty="0"/>
              <a:t> </a:t>
            </a:r>
            <a:r>
              <a:rPr spc="-316" dirty="0"/>
              <a:t> </a:t>
            </a:r>
            <a:r>
              <a:rPr spc="70" dirty="0"/>
              <a:t>s</a:t>
            </a:r>
            <a:r>
              <a:rPr spc="149" dirty="0"/>
              <a:t>p</a:t>
            </a:r>
            <a:r>
              <a:rPr spc="200" dirty="0"/>
              <a:t>ectrometer</a:t>
            </a:r>
            <a:r>
              <a:rPr dirty="0"/>
              <a:t> </a:t>
            </a:r>
            <a:r>
              <a:rPr spc="-316" dirty="0"/>
              <a:t> </a:t>
            </a:r>
            <a:r>
              <a:rPr spc="149" dirty="0" smtClean="0"/>
              <a:t>upgrade</a:t>
            </a:r>
            <a:endParaRPr spc="200" dirty="0"/>
          </a:p>
        </p:txBody>
      </p:sp>
      <p:sp>
        <p:nvSpPr>
          <p:cNvPr id="12" name="object 12"/>
          <p:cNvSpPr/>
          <p:nvPr/>
        </p:nvSpPr>
        <p:spPr>
          <a:xfrm>
            <a:off x="1253095" y="674703"/>
            <a:ext cx="9694762" cy="6179800"/>
          </a:xfrm>
          <a:prstGeom prst="rect">
            <a:avLst/>
          </a:prstGeom>
          <a:blipFill>
            <a:blip r:embed="rId10" cstate="print"/>
            <a:srcRect/>
            <a:stretch>
              <a:fillRect t="-10918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3" name="object 13"/>
          <p:cNvSpPr/>
          <p:nvPr/>
        </p:nvSpPr>
        <p:spPr>
          <a:xfrm>
            <a:off x="1253095" y="683581"/>
            <a:ext cx="9694762" cy="6170922"/>
          </a:xfrm>
          <a:prstGeom prst="rect">
            <a:avLst/>
          </a:prstGeom>
          <a:blipFill>
            <a:blip r:embed="rId11" cstate="print"/>
            <a:srcRect/>
            <a:stretch>
              <a:fillRect t="-11077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4" name="object 14"/>
          <p:cNvSpPr/>
          <p:nvPr/>
        </p:nvSpPr>
        <p:spPr>
          <a:xfrm>
            <a:off x="1253095" y="656947"/>
            <a:ext cx="9694762" cy="6197555"/>
          </a:xfrm>
          <a:prstGeom prst="rect">
            <a:avLst/>
          </a:prstGeom>
          <a:blipFill>
            <a:blip r:embed="rId12" cstate="print"/>
            <a:srcRect/>
            <a:stretch>
              <a:fillRect t="-10600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5" name="object 15"/>
          <p:cNvSpPr/>
          <p:nvPr/>
        </p:nvSpPr>
        <p:spPr>
          <a:xfrm>
            <a:off x="1253095" y="665825"/>
            <a:ext cx="9694762" cy="6188678"/>
          </a:xfrm>
          <a:prstGeom prst="rect">
            <a:avLst/>
          </a:prstGeom>
          <a:blipFill>
            <a:blip r:embed="rId13" cstate="print"/>
            <a:srcRect/>
            <a:stretch>
              <a:fillRect t="-10759" b="-1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6" name="object 16"/>
          <p:cNvSpPr/>
          <p:nvPr/>
        </p:nvSpPr>
        <p:spPr>
          <a:xfrm>
            <a:off x="1253095" y="648069"/>
            <a:ext cx="9694762" cy="6206433"/>
          </a:xfrm>
          <a:prstGeom prst="rect">
            <a:avLst/>
          </a:prstGeom>
          <a:blipFill>
            <a:blip r:embed="rId14" cstate="print"/>
            <a:srcRect/>
            <a:stretch>
              <a:fillRect t="-10442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7" name="object 17"/>
          <p:cNvSpPr/>
          <p:nvPr/>
        </p:nvSpPr>
        <p:spPr>
          <a:xfrm>
            <a:off x="1253095" y="630315"/>
            <a:ext cx="9694762" cy="6224188"/>
          </a:xfrm>
          <a:prstGeom prst="rect">
            <a:avLst/>
          </a:prstGeom>
          <a:blipFill>
            <a:blip r:embed="rId15" cstate="print"/>
            <a:srcRect/>
            <a:stretch>
              <a:fillRect t="-10128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8" name="object 18"/>
          <p:cNvSpPr/>
          <p:nvPr/>
        </p:nvSpPr>
        <p:spPr>
          <a:xfrm>
            <a:off x="1253095" y="621437"/>
            <a:ext cx="9694762" cy="6233066"/>
          </a:xfrm>
          <a:prstGeom prst="rect">
            <a:avLst/>
          </a:prstGeom>
          <a:blipFill>
            <a:blip r:embed="rId16" cstate="print"/>
            <a:srcRect/>
            <a:stretch>
              <a:fillRect t="-9970"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9" name="object 19"/>
          <p:cNvSpPr txBox="1"/>
          <p:nvPr/>
        </p:nvSpPr>
        <p:spPr>
          <a:xfrm>
            <a:off x="1672635" y="696230"/>
            <a:ext cx="8856394" cy="5639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266"/>
            <a:r>
              <a:rPr sz="1753" spc="96" dirty="0">
                <a:solidFill>
                  <a:srgbClr val="FFC000"/>
                </a:solidFill>
                <a:latin typeface="Arial"/>
                <a:cs typeface="Arial"/>
              </a:rPr>
              <a:t>Electronics</a:t>
            </a:r>
            <a:r>
              <a:rPr sz="1753" spc="228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FFC000"/>
                </a:solidFill>
                <a:latin typeface="Arial"/>
                <a:cs typeface="Arial"/>
              </a:rPr>
              <a:t>replacements</a:t>
            </a:r>
            <a:endParaRPr sz="1753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29004" marR="75703">
              <a:spcBef>
                <a:spcPts val="622"/>
              </a:spcBef>
            </a:pP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58" dirty="0">
                <a:solidFill>
                  <a:srgbClr val="00B200"/>
                </a:solidFill>
                <a:latin typeface="Arial"/>
                <a:cs typeface="Arial"/>
              </a:rPr>
              <a:t>RPC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00B200"/>
                </a:solidFill>
                <a:latin typeface="Arial"/>
                <a:cs typeface="Arial"/>
              </a:rPr>
              <a:t>and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TGC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read-out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00B200"/>
                </a:solidFill>
                <a:latin typeface="Arial"/>
                <a:cs typeface="Arial"/>
              </a:rPr>
              <a:t>electronics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00B200"/>
                </a:solidFill>
                <a:latin typeface="Arial"/>
                <a:cs typeface="Arial"/>
              </a:rPr>
              <a:t>capable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40" dirty="0">
                <a:solidFill>
                  <a:srgbClr val="00B200"/>
                </a:solidFill>
                <a:latin typeface="Arial"/>
                <a:cs typeface="Arial"/>
              </a:rPr>
              <a:t>of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1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67" dirty="0">
                <a:solidFill>
                  <a:srgbClr val="00B200"/>
                </a:solidFill>
                <a:latin typeface="Arial"/>
                <a:cs typeface="Arial"/>
              </a:rPr>
              <a:t>MHz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44" dirty="0">
                <a:solidFill>
                  <a:srgbClr val="00B200"/>
                </a:solidFill>
                <a:latin typeface="Arial"/>
                <a:cs typeface="Arial"/>
              </a:rPr>
              <a:t>level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0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rate.</a:t>
            </a:r>
            <a:r>
              <a:rPr sz="1753" spc="79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351" dirty="0">
                <a:solidFill>
                  <a:srgbClr val="00B200"/>
                </a:solidFill>
                <a:latin typeface="Arial"/>
                <a:cs typeface="Arial"/>
              </a:rPr>
              <a:t>MDT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read-out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00B200"/>
                </a:solidFill>
                <a:latin typeface="Arial"/>
                <a:cs typeface="Arial"/>
              </a:rPr>
              <a:t>electronics:</a:t>
            </a:r>
            <a:endParaRPr sz="1753" dirty="0">
              <a:latin typeface="Arial"/>
              <a:cs typeface="Arial"/>
            </a:endParaRPr>
          </a:p>
          <a:p>
            <a:pPr marL="1114395">
              <a:lnSpc>
                <a:spcPts val="1920"/>
              </a:lnSpc>
            </a:pP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00B200"/>
                </a:solidFill>
                <a:latin typeface="Arial"/>
                <a:cs typeface="Arial"/>
              </a:rPr>
              <a:t>mezzanine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00B200"/>
                </a:solidFill>
                <a:latin typeface="Arial"/>
                <a:cs typeface="Arial"/>
              </a:rPr>
              <a:t>c</a:t>
            </a:r>
            <a:r>
              <a:rPr sz="1753" spc="9" dirty="0">
                <a:solidFill>
                  <a:srgbClr val="00B200"/>
                </a:solidFill>
                <a:latin typeface="Arial"/>
                <a:cs typeface="Arial"/>
              </a:rPr>
              <a:t>a</a:t>
            </a:r>
            <a:r>
              <a:rPr sz="1753" spc="131" dirty="0">
                <a:solidFill>
                  <a:srgbClr val="00B200"/>
                </a:solidFill>
                <a:latin typeface="Arial"/>
                <a:cs typeface="Arial"/>
              </a:rPr>
              <a:t>r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d</a:t>
            </a:r>
            <a:r>
              <a:rPr sz="1753" spc="-44" dirty="0">
                <a:solidFill>
                  <a:srgbClr val="00B200"/>
                </a:solidFill>
                <a:latin typeface="Arial"/>
                <a:cs typeface="Arial"/>
              </a:rPr>
              <a:t>s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753" spc="13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53" spc="1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351" dirty="0">
                <a:solidFill>
                  <a:srgbClr val="FF0000"/>
                </a:solidFill>
                <a:latin typeface="Arial"/>
                <a:cs typeface="Arial"/>
              </a:rPr>
              <a:t>MDT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FF0000"/>
                </a:solidFill>
                <a:latin typeface="Arial"/>
                <a:cs typeface="Arial"/>
              </a:rPr>
              <a:t>cham</a:t>
            </a:r>
            <a:r>
              <a:rPr sz="1753" spc="15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spc="26" dirty="0">
                <a:solidFill>
                  <a:srgbClr val="FF0000"/>
                </a:solidFill>
                <a:latin typeface="Arial"/>
                <a:cs typeface="Arial"/>
              </a:rPr>
              <a:t>ers</a:t>
            </a:r>
            <a:r>
              <a:rPr sz="1753" spc="114" dirty="0">
                <a:latin typeface="Arial"/>
                <a:cs typeface="Arial"/>
              </a:rPr>
              <a:t>:</a:t>
            </a:r>
            <a:endParaRPr sz="1753" dirty="0">
              <a:latin typeface="Arial"/>
              <a:cs typeface="Arial"/>
            </a:endParaRPr>
          </a:p>
          <a:p>
            <a:pPr marL="1235743">
              <a:lnSpc>
                <a:spcPts val="1893"/>
              </a:lnSpc>
            </a:pPr>
            <a:r>
              <a:rPr sz="1578" spc="-210" dirty="0">
                <a:latin typeface="Arial"/>
                <a:cs typeface="Arial"/>
              </a:rPr>
              <a:t>T</a:t>
            </a:r>
            <a:r>
              <a:rPr sz="1578" spc="-9" dirty="0">
                <a:latin typeface="Arial"/>
                <a:cs typeface="Arial"/>
              </a:rPr>
              <a:t>o cope with 400 </a:t>
            </a:r>
            <a:r>
              <a:rPr sz="1578" spc="-18" dirty="0">
                <a:latin typeface="Arial"/>
                <a:cs typeface="Arial"/>
              </a:rPr>
              <a:t>kHz</a:t>
            </a:r>
            <a:r>
              <a:rPr sz="1578" spc="-9" dirty="0">
                <a:latin typeface="Arial"/>
                <a:cs typeface="Arial"/>
              </a:rPr>
              <a:t> l</a:t>
            </a:r>
            <a:r>
              <a:rPr sz="1578" spc="-61" dirty="0">
                <a:latin typeface="Arial"/>
                <a:cs typeface="Arial"/>
              </a:rPr>
              <a:t>e</a:t>
            </a:r>
            <a:r>
              <a:rPr sz="1578" spc="-53" dirty="0">
                <a:latin typeface="Arial"/>
                <a:cs typeface="Arial"/>
              </a:rPr>
              <a:t>v</a:t>
            </a:r>
            <a:r>
              <a:rPr sz="1578" spc="-9" dirty="0">
                <a:latin typeface="Arial"/>
                <a:cs typeface="Arial"/>
              </a:rPr>
              <a:t>el 1 t</a:t>
            </a:r>
            <a:r>
              <a:rPr sz="1578" dirty="0">
                <a:latin typeface="Arial"/>
                <a:cs typeface="Arial"/>
              </a:rPr>
              <a:t>r</a:t>
            </a:r>
            <a:r>
              <a:rPr sz="1578" spc="-9" dirty="0">
                <a:latin typeface="Arial"/>
                <a:cs typeface="Arial"/>
              </a:rPr>
              <a:t>igger </a:t>
            </a:r>
            <a:r>
              <a:rPr sz="1578" spc="-26" dirty="0">
                <a:latin typeface="Arial"/>
                <a:cs typeface="Arial"/>
              </a:rPr>
              <a:t>r</a:t>
            </a:r>
            <a:r>
              <a:rPr sz="1578" spc="-9" dirty="0">
                <a:latin typeface="Arial"/>
                <a:cs typeface="Arial"/>
              </a:rPr>
              <a:t>at</a:t>
            </a:r>
            <a:r>
              <a:rPr sz="1578" spc="-35" dirty="0">
                <a:latin typeface="Arial"/>
                <a:cs typeface="Arial"/>
              </a:rPr>
              <a:t>e</a:t>
            </a:r>
            <a:r>
              <a:rPr sz="1578" spc="-9" dirty="0">
                <a:latin typeface="Arial"/>
                <a:cs typeface="Arial"/>
              </a:rPr>
              <a:t>,</a:t>
            </a:r>
            <a:endParaRPr sz="1578" dirty="0">
              <a:latin typeface="Arial"/>
              <a:cs typeface="Arial"/>
            </a:endParaRPr>
          </a:p>
          <a:p>
            <a:pPr marL="1235743">
              <a:spcBef>
                <a:spcPts val="26"/>
              </a:spcBef>
            </a:pPr>
            <a:r>
              <a:rPr sz="1578" spc="-70" dirty="0">
                <a:latin typeface="Arial"/>
                <a:cs typeface="Arial"/>
              </a:rPr>
              <a:t>F</a:t>
            </a:r>
            <a:r>
              <a:rPr sz="1578" spc="-9" dirty="0">
                <a:latin typeface="Arial"/>
                <a:cs typeface="Arial"/>
              </a:rPr>
              <a:t>or a </a:t>
            </a:r>
            <a:r>
              <a:rPr sz="1578" spc="-61" dirty="0">
                <a:latin typeface="Arial"/>
                <a:cs typeface="Arial"/>
              </a:rPr>
              <a:t>f</a:t>
            </a:r>
            <a:r>
              <a:rPr sz="1578" spc="-9" dirty="0">
                <a:latin typeface="Arial"/>
                <a:cs typeface="Arial"/>
              </a:rPr>
              <a:t>ast read-out chain </a:t>
            </a:r>
            <a:r>
              <a:rPr sz="1578" spc="-61" dirty="0">
                <a:latin typeface="Arial"/>
                <a:cs typeface="Arial"/>
              </a:rPr>
              <a:t>f</a:t>
            </a:r>
            <a:r>
              <a:rPr sz="1578" spc="-9" dirty="0">
                <a:latin typeface="Arial"/>
                <a:cs typeface="Arial"/>
              </a:rPr>
              <a:t>or a L0 </a:t>
            </a:r>
            <a:r>
              <a:rPr sz="1578" spc="-18" dirty="0">
                <a:latin typeface="Arial"/>
                <a:cs typeface="Arial"/>
              </a:rPr>
              <a:t>MDT</a:t>
            </a:r>
            <a:r>
              <a:rPr sz="1578" spc="-9" dirty="0">
                <a:latin typeface="Arial"/>
                <a:cs typeface="Arial"/>
              </a:rPr>
              <a:t> t</a:t>
            </a:r>
            <a:r>
              <a:rPr sz="1578" dirty="0">
                <a:latin typeface="Arial"/>
                <a:cs typeface="Arial"/>
              </a:rPr>
              <a:t>r</a:t>
            </a:r>
            <a:r>
              <a:rPr sz="1578" spc="-9" dirty="0">
                <a:latin typeface="Arial"/>
                <a:cs typeface="Arial"/>
              </a:rPr>
              <a:t>igge</a:t>
            </a:r>
            <a:r>
              <a:rPr sz="1578" spc="-88" dirty="0">
                <a:latin typeface="Arial"/>
                <a:cs typeface="Arial"/>
              </a:rPr>
              <a:t>r</a:t>
            </a:r>
            <a:r>
              <a:rPr sz="1578" spc="-9" dirty="0">
                <a:latin typeface="Arial"/>
                <a:cs typeface="Arial"/>
              </a:rPr>
              <a:t>.</a:t>
            </a:r>
            <a:endParaRPr sz="1578" dirty="0">
              <a:latin typeface="Arial"/>
              <a:cs typeface="Arial"/>
            </a:endParaRPr>
          </a:p>
          <a:p>
            <a:pPr marL="22266" indent="1092130">
              <a:spcBef>
                <a:spcPts val="26"/>
              </a:spcBef>
            </a:pP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CSMs</a:t>
            </a:r>
            <a:r>
              <a:rPr sz="1753" spc="114" dirty="0"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  <a:p>
            <a:pPr marL="22266">
              <a:spcBef>
                <a:spcPts val="622"/>
              </a:spcBef>
            </a:pPr>
            <a:r>
              <a:rPr sz="1753" spc="123" dirty="0">
                <a:solidFill>
                  <a:srgbClr val="FFC000"/>
                </a:solidFill>
                <a:latin typeface="Arial"/>
                <a:cs typeface="Arial"/>
              </a:rPr>
              <a:t>Cham</a:t>
            </a:r>
            <a:r>
              <a:rPr sz="1753" spc="158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753" spc="61" dirty="0">
                <a:solidFill>
                  <a:srgbClr val="FFC000"/>
                </a:solidFill>
                <a:latin typeface="Arial"/>
                <a:cs typeface="Arial"/>
              </a:rPr>
              <a:t>er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FFC000"/>
                </a:solidFill>
                <a:latin typeface="Arial"/>
                <a:cs typeface="Arial"/>
              </a:rPr>
              <a:t>replacements</a:t>
            </a:r>
            <a:endParaRPr sz="1753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29004" marR="8906">
              <a:spcBef>
                <a:spcPts val="622"/>
              </a:spcBef>
            </a:pP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00B200"/>
                </a:solidFill>
                <a:latin typeface="Arial"/>
                <a:cs typeface="Arial"/>
              </a:rPr>
              <a:t>inner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-53" dirty="0">
                <a:solidFill>
                  <a:srgbClr val="00B200"/>
                </a:solidFill>
                <a:latin typeface="Arial"/>
                <a:cs typeface="Arial"/>
              </a:rPr>
              <a:t>s</a:t>
            </a:r>
            <a:r>
              <a:rPr sz="1753" spc="482" dirty="0">
                <a:solidFill>
                  <a:srgbClr val="00B200"/>
                </a:solidFill>
                <a:latin typeface="Arial"/>
                <a:cs typeface="Arial"/>
              </a:rPr>
              <a:t>T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GC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cham</a:t>
            </a:r>
            <a:r>
              <a:rPr sz="1753" spc="158" dirty="0">
                <a:solidFill>
                  <a:srgbClr val="00B200"/>
                </a:solidFill>
                <a:latin typeface="Arial"/>
                <a:cs typeface="Arial"/>
              </a:rPr>
              <a:t>b</a:t>
            </a:r>
            <a:r>
              <a:rPr sz="1753" spc="61" dirty="0">
                <a:solidFill>
                  <a:srgbClr val="00B200"/>
                </a:solidFill>
                <a:latin typeface="Arial"/>
                <a:cs typeface="Arial"/>
              </a:rPr>
              <a:t>er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ring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00B200"/>
                </a:solidFill>
                <a:latin typeface="Arial"/>
                <a:cs typeface="Arial"/>
              </a:rPr>
              <a:t>in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00B200"/>
                </a:solidFill>
                <a:latin typeface="Arial"/>
                <a:cs typeface="Arial"/>
              </a:rPr>
              <a:t>the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00B200"/>
                </a:solidFill>
                <a:latin typeface="Arial"/>
                <a:cs typeface="Arial"/>
              </a:rPr>
              <a:t>big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00B200"/>
                </a:solidFill>
                <a:latin typeface="Arial"/>
                <a:cs typeface="Arial"/>
              </a:rPr>
              <a:t>wheel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co</a:t>
            </a:r>
            <a:r>
              <a:rPr sz="1753" spc="158" dirty="0">
                <a:latin typeface="Arial"/>
                <a:cs typeface="Arial"/>
              </a:rPr>
              <a:t>p</a:t>
            </a:r>
            <a:r>
              <a:rPr sz="1753" spc="-18" dirty="0">
                <a:latin typeface="Arial"/>
                <a:cs typeface="Arial"/>
              </a:rPr>
              <a:t>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with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high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rates.</a:t>
            </a:r>
            <a:r>
              <a:rPr sz="1753" spc="61" dirty="0">
                <a:latin typeface="Arial"/>
                <a:cs typeface="Arial"/>
              </a:rPr>
              <a:t> </a:t>
            </a:r>
            <a:r>
              <a:rPr sz="1753" spc="105" dirty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49" dirty="0">
                <a:solidFill>
                  <a:srgbClr val="FF0000"/>
                </a:solidFill>
                <a:latin typeface="Arial"/>
                <a:cs typeface="Arial"/>
              </a:rPr>
              <a:t>thin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58" dirty="0">
                <a:solidFill>
                  <a:srgbClr val="FF0000"/>
                </a:solidFill>
                <a:latin typeface="Arial"/>
                <a:cs typeface="Arial"/>
              </a:rPr>
              <a:t>RPC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FF0000"/>
                </a:solidFill>
                <a:latin typeface="Arial"/>
                <a:cs typeface="Arial"/>
              </a:rPr>
              <a:t>cham</a:t>
            </a:r>
            <a:r>
              <a:rPr sz="1753" spc="15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spc="26" dirty="0">
                <a:solidFill>
                  <a:srgbClr val="FF0000"/>
                </a:solidFill>
                <a:latin typeface="Arial"/>
                <a:cs typeface="Arial"/>
              </a:rPr>
              <a:t>ers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FF0000"/>
                </a:solidFill>
                <a:latin typeface="Arial"/>
                <a:cs typeface="Arial"/>
              </a:rPr>
              <a:t>inner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7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spc="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3" spc="88" dirty="0">
                <a:solidFill>
                  <a:srgbClr val="FF0000"/>
                </a:solidFill>
                <a:latin typeface="Arial"/>
                <a:cs typeface="Arial"/>
              </a:rPr>
              <a:t>rrel</a:t>
            </a:r>
            <a:endParaRPr sz="1753" dirty="0">
              <a:latin typeface="Arial"/>
              <a:cs typeface="Arial"/>
            </a:endParaRPr>
          </a:p>
          <a:p>
            <a:pPr marL="1114395">
              <a:lnSpc>
                <a:spcPts val="2095"/>
              </a:lnSpc>
            </a:pPr>
            <a:r>
              <a:rPr sz="1753" spc="-228" dirty="0">
                <a:latin typeface="Arial"/>
                <a:cs typeface="Arial"/>
              </a:rPr>
              <a:t>T</a:t>
            </a:r>
            <a:r>
              <a:rPr sz="1753" spc="-18" dirty="0">
                <a:latin typeface="Arial"/>
                <a:cs typeface="Arial"/>
              </a:rPr>
              <a:t>o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-18" dirty="0">
                <a:latin typeface="Arial"/>
                <a:cs typeface="Arial"/>
              </a:rPr>
              <a:t>maximi</a:t>
            </a:r>
            <a:r>
              <a:rPr sz="1753" spc="-35" dirty="0">
                <a:latin typeface="Arial"/>
                <a:cs typeface="Arial"/>
              </a:rPr>
              <a:t>z</a:t>
            </a:r>
            <a:r>
              <a:rPr sz="1753" spc="-18" dirty="0">
                <a:latin typeface="Arial"/>
                <a:cs typeface="Arial"/>
              </a:rPr>
              <a:t>e</a:t>
            </a:r>
            <a:r>
              <a:rPr sz="1753" spc="-9" dirty="0">
                <a:latin typeface="Arial"/>
                <a:cs typeface="Arial"/>
              </a:rPr>
              <a:t> the </a:t>
            </a:r>
            <a:r>
              <a:rPr sz="1753" spc="-35" dirty="0">
                <a:latin typeface="Arial"/>
                <a:cs typeface="Arial"/>
              </a:rPr>
              <a:t>m</a:t>
            </a:r>
            <a:r>
              <a:rPr sz="1753" spc="-18" dirty="0">
                <a:latin typeface="Arial"/>
                <a:cs typeface="Arial"/>
              </a:rPr>
              <a:t>uon</a:t>
            </a:r>
            <a:r>
              <a:rPr sz="1753" spc="-9" dirty="0">
                <a:latin typeface="Arial"/>
                <a:cs typeface="Arial"/>
              </a:rPr>
              <a:t> t</a:t>
            </a:r>
            <a:r>
              <a:rPr sz="1753" spc="9" dirty="0">
                <a:latin typeface="Arial"/>
                <a:cs typeface="Arial"/>
              </a:rPr>
              <a:t>r</a:t>
            </a:r>
            <a:r>
              <a:rPr sz="1753" spc="-9" dirty="0">
                <a:latin typeface="Arial"/>
                <a:cs typeface="Arial"/>
              </a:rPr>
              <a:t>igger c</a:t>
            </a:r>
            <a:r>
              <a:rPr sz="1753" spc="-44" dirty="0">
                <a:latin typeface="Arial"/>
                <a:cs typeface="Arial"/>
              </a:rPr>
              <a:t>o</a:t>
            </a:r>
            <a:r>
              <a:rPr sz="1753" spc="-53" dirty="0">
                <a:latin typeface="Arial"/>
                <a:cs typeface="Arial"/>
              </a:rPr>
              <a:t>v</a:t>
            </a:r>
            <a:r>
              <a:rPr sz="1753" spc="-18" dirty="0">
                <a:latin typeface="Arial"/>
                <a:cs typeface="Arial"/>
              </a:rPr>
              <a:t>e</a:t>
            </a:r>
            <a:r>
              <a:rPr sz="1753" spc="-26" dirty="0">
                <a:latin typeface="Arial"/>
                <a:cs typeface="Arial"/>
              </a:rPr>
              <a:t>r</a:t>
            </a:r>
            <a:r>
              <a:rPr sz="1753" spc="-18" dirty="0">
                <a:latin typeface="Arial"/>
                <a:cs typeface="Arial"/>
              </a:rPr>
              <a:t>ag</a:t>
            </a:r>
            <a:r>
              <a:rPr sz="1753" spc="-44" dirty="0">
                <a:latin typeface="Arial"/>
                <a:cs typeface="Arial"/>
              </a:rPr>
              <a:t>e</a:t>
            </a:r>
            <a:r>
              <a:rPr sz="1753" spc="-9" dirty="0"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  <a:p>
            <a:pPr marL="1114395" marR="528809">
              <a:lnSpc>
                <a:spcPts val="2104"/>
              </a:lnSpc>
              <a:spcBef>
                <a:spcPts val="61"/>
              </a:spcBef>
            </a:pPr>
            <a:r>
              <a:rPr sz="1753" spc="-228" dirty="0">
                <a:latin typeface="Arial"/>
                <a:cs typeface="Arial"/>
              </a:rPr>
              <a:t>T</a:t>
            </a:r>
            <a:r>
              <a:rPr sz="1753" spc="-18" dirty="0">
                <a:latin typeface="Arial"/>
                <a:cs typeface="Arial"/>
              </a:rPr>
              <a:t>o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-18" dirty="0">
                <a:latin typeface="Arial"/>
                <a:cs typeface="Arial"/>
              </a:rPr>
              <a:t>compensate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-61" dirty="0">
                <a:latin typeface="Arial"/>
                <a:cs typeface="Arial"/>
              </a:rPr>
              <a:t>f</a:t>
            </a:r>
            <a:r>
              <a:rPr sz="1753" spc="-9" dirty="0">
                <a:latin typeface="Arial"/>
                <a:cs typeface="Arial"/>
              </a:rPr>
              <a:t>or inefficiencies of </a:t>
            </a:r>
            <a:r>
              <a:rPr sz="1753" spc="-18" dirty="0">
                <a:latin typeface="Arial"/>
                <a:cs typeface="Arial"/>
              </a:rPr>
              <a:t>RPCs</a:t>
            </a:r>
            <a:r>
              <a:rPr sz="1753" spc="-9" dirty="0">
                <a:latin typeface="Arial"/>
                <a:cs typeface="Arial"/>
              </a:rPr>
              <a:t> (caused </a:t>
            </a:r>
            <a:r>
              <a:rPr sz="1753" spc="-53" dirty="0">
                <a:latin typeface="Arial"/>
                <a:cs typeface="Arial"/>
              </a:rPr>
              <a:t>b</a:t>
            </a:r>
            <a:r>
              <a:rPr sz="1753" spc="-9" dirty="0">
                <a:latin typeface="Arial"/>
                <a:cs typeface="Arial"/>
              </a:rPr>
              <a:t>y </a:t>
            </a:r>
            <a:r>
              <a:rPr sz="1753" spc="-18" dirty="0">
                <a:latin typeface="Arial"/>
                <a:cs typeface="Arial"/>
              </a:rPr>
              <a:t>reduced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-18" dirty="0">
                <a:latin typeface="Arial"/>
                <a:cs typeface="Arial"/>
              </a:rPr>
              <a:t>HV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-61" dirty="0">
                <a:latin typeface="Arial"/>
                <a:cs typeface="Arial"/>
              </a:rPr>
              <a:t>f</a:t>
            </a:r>
            <a:r>
              <a:rPr sz="1753" spc="-9" dirty="0">
                <a:latin typeface="Arial"/>
                <a:cs typeface="Arial"/>
              </a:rPr>
              <a:t>or </a:t>
            </a:r>
            <a:r>
              <a:rPr sz="1753" spc="-18" dirty="0">
                <a:latin typeface="Arial"/>
                <a:cs typeface="Arial"/>
              </a:rPr>
              <a:t>sa</a:t>
            </a:r>
            <a:r>
              <a:rPr sz="1753" spc="-61" dirty="0">
                <a:latin typeface="Arial"/>
                <a:cs typeface="Arial"/>
              </a:rPr>
              <a:t>f</a:t>
            </a:r>
            <a:r>
              <a:rPr sz="1753" spc="-18" dirty="0">
                <a:latin typeface="Arial"/>
                <a:cs typeface="Arial"/>
              </a:rPr>
              <a:t>e</a:t>
            </a:r>
            <a:r>
              <a:rPr sz="1753" spc="-9" dirty="0">
                <a:latin typeface="Arial"/>
                <a:cs typeface="Arial"/>
              </a:rPr>
              <a:t> ope</a:t>
            </a:r>
            <a:r>
              <a:rPr sz="1753" spc="-26" dirty="0">
                <a:latin typeface="Arial"/>
                <a:cs typeface="Arial"/>
              </a:rPr>
              <a:t>r</a:t>
            </a:r>
            <a:r>
              <a:rPr sz="1753" spc="-9" dirty="0">
                <a:latin typeface="Arial"/>
                <a:cs typeface="Arial"/>
              </a:rPr>
              <a:t>ation) in regions with high </a:t>
            </a:r>
            <a:r>
              <a:rPr sz="1753" spc="-18" dirty="0">
                <a:latin typeface="Arial"/>
                <a:cs typeface="Arial"/>
              </a:rPr>
              <a:t>ba</a:t>
            </a:r>
            <a:r>
              <a:rPr sz="1753" spc="-44" dirty="0">
                <a:latin typeface="Arial"/>
                <a:cs typeface="Arial"/>
              </a:rPr>
              <a:t>c</a:t>
            </a:r>
            <a:r>
              <a:rPr sz="1753" spc="-9" dirty="0">
                <a:latin typeface="Arial"/>
                <a:cs typeface="Arial"/>
              </a:rPr>
              <a:t>k</a:t>
            </a:r>
            <a:r>
              <a:rPr sz="1753" spc="-35" dirty="0">
                <a:latin typeface="Arial"/>
                <a:cs typeface="Arial"/>
              </a:rPr>
              <a:t>g</a:t>
            </a:r>
            <a:r>
              <a:rPr sz="1753" spc="-9" dirty="0">
                <a:latin typeface="Arial"/>
                <a:cs typeface="Arial"/>
              </a:rPr>
              <a:t>round.</a:t>
            </a:r>
            <a:endParaRPr sz="1753" dirty="0">
              <a:latin typeface="Arial"/>
              <a:cs typeface="Arial"/>
            </a:endParaRPr>
          </a:p>
          <a:p>
            <a:pPr marL="629004" marR="105762">
              <a:lnSpc>
                <a:spcPts val="2367"/>
              </a:lnSpc>
              <a:spcBef>
                <a:spcPts val="61"/>
              </a:spcBef>
            </a:pPr>
            <a:r>
              <a:rPr sz="1753" spc="254" dirty="0">
                <a:solidFill>
                  <a:srgbClr val="FF0000"/>
                </a:solidFill>
                <a:latin typeface="Arial"/>
                <a:cs typeface="Arial"/>
              </a:rPr>
              <a:t>sMDT </a:t>
            </a:r>
            <a:r>
              <a:rPr sz="1753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FF0000"/>
                </a:solidFill>
                <a:latin typeface="Arial"/>
                <a:cs typeface="Arial"/>
              </a:rPr>
              <a:t>cham</a:t>
            </a:r>
            <a:r>
              <a:rPr sz="1753" spc="15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spc="26" dirty="0">
                <a:solidFill>
                  <a:srgbClr val="FF0000"/>
                </a:solidFill>
                <a:latin typeface="Arial"/>
                <a:cs typeface="Arial"/>
              </a:rPr>
              <a:t>ers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FF0000"/>
                </a:solidFill>
                <a:latin typeface="Arial"/>
                <a:cs typeface="Arial"/>
              </a:rPr>
              <a:t>small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FF0000"/>
                </a:solidFill>
                <a:latin typeface="Arial"/>
                <a:cs typeface="Arial"/>
              </a:rPr>
              <a:t>sect</a:t>
            </a:r>
            <a:r>
              <a:rPr sz="1753" spc="44" dirty="0">
                <a:solidFill>
                  <a:srgbClr val="FF0000"/>
                </a:solidFill>
                <a:latin typeface="Arial"/>
                <a:cs typeface="Arial"/>
              </a:rPr>
              <a:t>ors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0" dirty="0">
                <a:latin typeface="Arial"/>
                <a:cs typeface="Arial"/>
              </a:rPr>
              <a:t>free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" dirty="0">
                <a:latin typeface="Arial"/>
                <a:cs typeface="Arial"/>
              </a:rPr>
              <a:t>space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f</a:t>
            </a:r>
            <a:r>
              <a:rPr sz="1753" spc="131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new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58" dirty="0">
                <a:latin typeface="Arial"/>
                <a:cs typeface="Arial"/>
              </a:rPr>
              <a:t>RPC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cham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44" dirty="0">
                <a:latin typeface="Arial"/>
                <a:cs typeface="Arial"/>
              </a:rPr>
              <a:t>ers.</a:t>
            </a:r>
            <a:r>
              <a:rPr sz="1753" spc="26" dirty="0">
                <a:latin typeface="Arial"/>
                <a:cs typeface="Arial"/>
              </a:rPr>
              <a:t> </a:t>
            </a:r>
            <a:r>
              <a:rPr sz="1753" spc="158" dirty="0">
                <a:solidFill>
                  <a:srgbClr val="FF0000"/>
                </a:solidFill>
                <a:latin typeface="Arial"/>
                <a:cs typeface="Arial"/>
              </a:rPr>
              <a:t>Muon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14" dirty="0">
                <a:solidFill>
                  <a:srgbClr val="FF0000"/>
                </a:solidFill>
                <a:latin typeface="Arial"/>
                <a:cs typeface="Arial"/>
              </a:rPr>
              <a:t>tagger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75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53" spc="4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3" spc="79" dirty="0">
                <a:solidFill>
                  <a:srgbClr val="FF0000"/>
                </a:solidFill>
                <a:latin typeface="Arial"/>
                <a:cs typeface="Arial"/>
              </a:rPr>
              <a:t>rge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61" dirty="0">
                <a:solidFill>
                  <a:srgbClr val="FF0000"/>
                </a:solidFill>
                <a:latin typeface="Arial"/>
                <a:cs typeface="Arial"/>
              </a:rPr>
              <a:t>pseud</a:t>
            </a:r>
            <a:r>
              <a:rPr sz="175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53" spc="88" dirty="0">
                <a:solidFill>
                  <a:srgbClr val="FF0000"/>
                </a:solidFill>
                <a:latin typeface="Arial"/>
                <a:cs typeface="Arial"/>
              </a:rPr>
              <a:t>rapiditie</a:t>
            </a:r>
            <a:r>
              <a:rPr sz="1753" spc="10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53" spc="114" dirty="0"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  <a:p>
            <a:pPr marL="22266">
              <a:spcBef>
                <a:spcPts val="498"/>
              </a:spcBef>
            </a:pPr>
            <a:r>
              <a:rPr sz="1753" spc="158" dirty="0">
                <a:solidFill>
                  <a:srgbClr val="FFC000"/>
                </a:solidFill>
                <a:latin typeface="Arial"/>
                <a:cs typeface="Arial"/>
              </a:rPr>
              <a:t>Muon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C000"/>
                </a:solidFill>
                <a:latin typeface="Arial"/>
                <a:cs typeface="Arial"/>
              </a:rPr>
              <a:t>trigger</a:t>
            </a:r>
            <a:r>
              <a:rPr sz="1753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spc="88" dirty="0">
                <a:solidFill>
                  <a:srgbClr val="FFC000"/>
                </a:solidFill>
                <a:latin typeface="Arial"/>
                <a:cs typeface="Arial"/>
              </a:rPr>
              <a:t>upgrade</a:t>
            </a:r>
            <a:endParaRPr sz="1753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29004" marR="5176761">
              <a:lnSpc>
                <a:spcPct val="112900"/>
              </a:lnSpc>
              <a:spcBef>
                <a:spcPts val="351"/>
              </a:spcBef>
            </a:pPr>
            <a:r>
              <a:rPr sz="1753" spc="149" dirty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0000"/>
                </a:solidFill>
                <a:latin typeface="Arial"/>
                <a:cs typeface="Arial"/>
              </a:rPr>
              <a:t>RPCs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84" dirty="0">
                <a:solidFill>
                  <a:srgbClr val="FF0000"/>
                </a:solidFill>
                <a:latin typeface="Arial"/>
                <a:cs typeface="Arial"/>
              </a:rPr>
              <a:t>L0</a:t>
            </a:r>
            <a:r>
              <a:rPr sz="1753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FF0000"/>
                </a:solidFill>
                <a:latin typeface="Arial"/>
                <a:cs typeface="Arial"/>
              </a:rPr>
              <a:t>trigger</a:t>
            </a:r>
            <a:r>
              <a:rPr sz="1753" spc="114" dirty="0">
                <a:latin typeface="Arial"/>
                <a:cs typeface="Arial"/>
              </a:rPr>
              <a:t>. </a:t>
            </a:r>
            <a:r>
              <a:rPr sz="1753" spc="184" dirty="0">
                <a:solidFill>
                  <a:srgbClr val="00B200"/>
                </a:solidFill>
                <a:latin typeface="Arial"/>
                <a:cs typeface="Arial"/>
              </a:rPr>
              <a:t>L0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351" dirty="0">
                <a:solidFill>
                  <a:srgbClr val="00B200"/>
                </a:solidFill>
                <a:latin typeface="Arial"/>
                <a:cs typeface="Arial"/>
              </a:rPr>
              <a:t>MDT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23" dirty="0">
                <a:solidFill>
                  <a:srgbClr val="00B200"/>
                </a:solidFill>
                <a:latin typeface="Arial"/>
                <a:cs typeface="Arial"/>
              </a:rPr>
              <a:t>trigger</a:t>
            </a:r>
            <a:r>
              <a:rPr sz="1753" spc="114" dirty="0"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  <a:p>
            <a:pPr marL="22266">
              <a:spcBef>
                <a:spcPts val="622"/>
              </a:spcBef>
            </a:pPr>
            <a:r>
              <a:rPr sz="1753" spc="307" dirty="0">
                <a:solidFill>
                  <a:srgbClr val="00B200"/>
                </a:solidFill>
                <a:latin typeface="Arial"/>
                <a:cs typeface="Arial"/>
              </a:rPr>
              <a:t>RPC/TGC/MDT</a:t>
            </a:r>
            <a:r>
              <a:rPr sz="1753" spc="228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158" dirty="0">
                <a:solidFill>
                  <a:srgbClr val="00B200"/>
                </a:solidFill>
                <a:latin typeface="Arial"/>
                <a:cs typeface="Arial"/>
              </a:rPr>
              <a:t>p</a:t>
            </a:r>
            <a:r>
              <a:rPr sz="1753" spc="44" dirty="0">
                <a:solidFill>
                  <a:srgbClr val="00B200"/>
                </a:solidFill>
                <a:latin typeface="Arial"/>
                <a:cs typeface="Arial"/>
              </a:rPr>
              <a:t>o</a:t>
            </a:r>
            <a:r>
              <a:rPr sz="1753" spc="114" dirty="0">
                <a:solidFill>
                  <a:srgbClr val="00B200"/>
                </a:solidFill>
                <a:latin typeface="Arial"/>
                <a:cs typeface="Arial"/>
              </a:rPr>
              <a:t>w</a:t>
            </a:r>
            <a:r>
              <a:rPr sz="1753" spc="61" dirty="0">
                <a:solidFill>
                  <a:srgbClr val="00B200"/>
                </a:solidFill>
                <a:latin typeface="Arial"/>
                <a:cs typeface="Arial"/>
              </a:rPr>
              <a:t>er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79" dirty="0">
                <a:solidFill>
                  <a:srgbClr val="00B200"/>
                </a:solidFill>
                <a:latin typeface="Arial"/>
                <a:cs typeface="Arial"/>
              </a:rPr>
              <a:t>system</a:t>
            </a:r>
            <a:r>
              <a:rPr sz="1753" spc="237" dirty="0">
                <a:solidFill>
                  <a:srgbClr val="00B200"/>
                </a:solidFill>
                <a:latin typeface="Arial"/>
                <a:cs typeface="Arial"/>
              </a:rPr>
              <a:t> </a:t>
            </a:r>
            <a:r>
              <a:rPr sz="1753" spc="96" dirty="0">
                <a:solidFill>
                  <a:srgbClr val="00B200"/>
                </a:solidFill>
                <a:latin typeface="Arial"/>
                <a:cs typeface="Arial"/>
              </a:rPr>
              <a:t>replacemen</a:t>
            </a:r>
            <a:r>
              <a:rPr sz="1753" spc="44" dirty="0">
                <a:solidFill>
                  <a:srgbClr val="00B200"/>
                </a:solidFill>
                <a:latin typeface="Arial"/>
                <a:cs typeface="Arial"/>
              </a:rPr>
              <a:t>t</a:t>
            </a:r>
            <a:r>
              <a:rPr sz="1753" spc="114" dirty="0">
                <a:solidFill>
                  <a:srgbClr val="3333B2"/>
                </a:solidFill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9353" y="6342336"/>
            <a:ext cx="2382487" cy="269754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5684"/>
            <a:r>
              <a:rPr sz="1753" spc="88" dirty="0">
                <a:latin typeface="Arial"/>
                <a:cs typeface="Arial"/>
              </a:rPr>
              <a:t>Costs: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32.4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50153" y="6645890"/>
            <a:ext cx="9597860" cy="209303"/>
          </a:xfrm>
          <a:custGeom>
            <a:avLst/>
            <a:gdLst/>
            <a:ahLst/>
            <a:cxnLst/>
            <a:rect l="l" t="t" r="r" b="b"/>
            <a:pathLst>
              <a:path w="5474335" h="119379">
                <a:moveTo>
                  <a:pt x="5474246" y="0"/>
                </a:moveTo>
                <a:lnTo>
                  <a:pt x="0" y="0"/>
                </a:lnTo>
                <a:lnTo>
                  <a:pt x="0" y="118986"/>
                </a:lnTo>
                <a:lnTo>
                  <a:pt x="5474246" y="118986"/>
                </a:lnTo>
                <a:lnTo>
                  <a:pt x="5474246" y="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0713972" y="6710782"/>
            <a:ext cx="1870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31"/>
            <a:fld id="{81D60167-4931-47E6-BA6A-407CBD079E47}" type="slidenum">
              <a:rPr spc="70" dirty="0"/>
              <a:pPr marL="44531"/>
              <a:t>35</a:t>
            </a:fld>
            <a:endParaRPr spc="7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0E45-088B-474D-92D9-66A8F0825F2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84781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6" name="object 6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7" name="object 7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8" name="object 8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9" name="object 9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0" name="object 10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1" name="object 11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2" name="object 12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3" name="object 13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4" name="object 14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5" name="object 15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697" y="91404"/>
            <a:ext cx="1172311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219" dirty="0"/>
              <a:t>Medium </a:t>
            </a:r>
            <a:r>
              <a:rPr spc="-316" dirty="0"/>
              <a:t> </a:t>
            </a:r>
            <a:r>
              <a:rPr spc="200" dirty="0"/>
              <a:t>quali</a:t>
            </a:r>
            <a:r>
              <a:rPr spc="53" dirty="0"/>
              <a:t>t</a:t>
            </a:r>
            <a:r>
              <a:rPr spc="149" dirty="0"/>
              <a:t>y</a:t>
            </a:r>
            <a:r>
              <a:rPr dirty="0"/>
              <a:t> </a:t>
            </a:r>
            <a:r>
              <a:rPr spc="-316" dirty="0"/>
              <a:t> </a:t>
            </a:r>
            <a:r>
              <a:rPr spc="368" dirty="0"/>
              <a:t>m</a:t>
            </a:r>
            <a:r>
              <a:rPr spc="184" dirty="0"/>
              <a:t>uon</a:t>
            </a:r>
            <a:r>
              <a:rPr dirty="0"/>
              <a:t> </a:t>
            </a:r>
            <a:r>
              <a:rPr spc="-316" dirty="0"/>
              <a:t> </a:t>
            </a:r>
            <a:r>
              <a:rPr spc="70" dirty="0"/>
              <a:t>s</a:t>
            </a:r>
            <a:r>
              <a:rPr spc="149" dirty="0"/>
              <a:t>p</a:t>
            </a:r>
            <a:r>
              <a:rPr spc="200" dirty="0"/>
              <a:t>ectrometer</a:t>
            </a:r>
            <a:r>
              <a:rPr dirty="0"/>
              <a:t> </a:t>
            </a:r>
            <a:r>
              <a:rPr spc="-316" dirty="0"/>
              <a:t> </a:t>
            </a:r>
            <a:r>
              <a:rPr spc="149" dirty="0" smtClean="0"/>
              <a:t>upgrade</a:t>
            </a:r>
            <a:endParaRPr spc="200" dirty="0"/>
          </a:p>
        </p:txBody>
      </p:sp>
      <p:sp>
        <p:nvSpPr>
          <p:cNvPr id="16" name="object 16"/>
          <p:cNvSpPr txBox="1"/>
          <p:nvPr/>
        </p:nvSpPr>
        <p:spPr>
          <a:xfrm>
            <a:off x="1748072" y="795086"/>
            <a:ext cx="8780689" cy="6137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952"/>
            <a:r>
              <a:rPr sz="1753" spc="131" dirty="0">
                <a:latin typeface="Arial"/>
                <a:cs typeface="Arial"/>
              </a:rPr>
              <a:t>No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muon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tagger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75" dirty="0">
                <a:latin typeface="Arial"/>
                <a:cs typeface="Arial"/>
              </a:rPr>
              <a:t>at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" dirty="0">
                <a:latin typeface="Arial"/>
                <a:cs typeface="Arial"/>
              </a:rPr>
              <a:t>l</a:t>
            </a:r>
            <a:r>
              <a:rPr sz="1753" spc="44" dirty="0">
                <a:latin typeface="Arial"/>
                <a:cs typeface="Arial"/>
              </a:rPr>
              <a:t>a</a:t>
            </a:r>
            <a:r>
              <a:rPr sz="1753" spc="79" dirty="0">
                <a:latin typeface="Arial"/>
                <a:cs typeface="Arial"/>
              </a:rPr>
              <a:t>rge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929" i="1" spc="-70" dirty="0">
                <a:latin typeface="Arial"/>
                <a:cs typeface="Arial"/>
              </a:rPr>
              <a:t>η</a:t>
            </a:r>
            <a:r>
              <a:rPr sz="1753" spc="114" dirty="0">
                <a:latin typeface="Arial"/>
                <a:cs typeface="Arial"/>
              </a:rPr>
              <a:t>.</a:t>
            </a:r>
            <a:endParaRPr sz="1753" dirty="0">
              <a:latin typeface="Arial"/>
              <a:cs typeface="Arial"/>
            </a:endParaRPr>
          </a:p>
          <a:p>
            <a:pPr marL="431952" marR="335098">
              <a:lnSpc>
                <a:spcPct val="112900"/>
              </a:lnSpc>
              <a:spcBef>
                <a:spcPts val="228"/>
              </a:spcBef>
            </a:pP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rates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in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45" dirty="0">
                <a:latin typeface="Arial"/>
                <a:cs typeface="Arial"/>
              </a:rPr>
              <a:t>EO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-18" dirty="0">
                <a:latin typeface="Arial"/>
                <a:cs typeface="Arial"/>
              </a:rPr>
              <a:t>a</a:t>
            </a:r>
            <a:r>
              <a:rPr sz="1753" spc="61" dirty="0">
                <a:latin typeface="Arial"/>
                <a:cs typeface="Arial"/>
              </a:rPr>
              <a:t>re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m</a:t>
            </a:r>
            <a:r>
              <a:rPr sz="1753" spc="184" dirty="0">
                <a:latin typeface="Arial"/>
                <a:cs typeface="Arial"/>
              </a:rPr>
              <a:t>o</a:t>
            </a:r>
            <a:r>
              <a:rPr sz="1753" spc="96" dirty="0">
                <a:latin typeface="Arial"/>
                <a:cs typeface="Arial"/>
              </a:rPr>
              <a:t>derate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enough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o</a:t>
            </a:r>
            <a:r>
              <a:rPr sz="1753" spc="158" dirty="0">
                <a:latin typeface="Arial"/>
                <a:cs typeface="Arial"/>
              </a:rPr>
              <a:t>p</a:t>
            </a:r>
            <a:r>
              <a:rPr sz="1753" spc="88" dirty="0">
                <a:latin typeface="Arial"/>
                <a:cs typeface="Arial"/>
              </a:rPr>
              <a:t>erate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1" dirty="0">
                <a:latin typeface="Arial"/>
                <a:cs typeface="Arial"/>
              </a:rPr>
              <a:t>MDT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cham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26" dirty="0">
                <a:latin typeface="Arial"/>
                <a:cs typeface="Arial"/>
              </a:rPr>
              <a:t>ers</a:t>
            </a:r>
            <a:r>
              <a:rPr sz="1753" spc="18" dirty="0"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with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old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electronics.</a:t>
            </a:r>
            <a:endParaRPr sz="1753" dirty="0">
              <a:latin typeface="Arial"/>
              <a:cs typeface="Arial"/>
            </a:endParaRPr>
          </a:p>
          <a:p>
            <a:pPr marL="431952" marR="646817">
              <a:lnSpc>
                <a:spcPct val="108700"/>
              </a:lnSpc>
              <a:spcBef>
                <a:spcPts val="351"/>
              </a:spcBef>
            </a:pP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installat</a:t>
            </a:r>
            <a:r>
              <a:rPr sz="1753" spc="61" dirty="0">
                <a:latin typeface="Arial"/>
                <a:cs typeface="Arial"/>
              </a:rPr>
              <a:t>i</a:t>
            </a:r>
            <a:r>
              <a:rPr sz="1753" spc="105" dirty="0">
                <a:latin typeface="Arial"/>
                <a:cs typeface="Arial"/>
              </a:rPr>
              <a:t>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1" dirty="0">
                <a:latin typeface="Arial"/>
                <a:cs typeface="Arial"/>
              </a:rPr>
              <a:t>MDT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electronics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and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installation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new</a:t>
            </a:r>
            <a:r>
              <a:rPr sz="1753" spc="88" dirty="0">
                <a:latin typeface="Arial"/>
                <a:cs typeface="Arial"/>
              </a:rPr>
              <a:t> RPCs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in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BI-1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BI-3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61" dirty="0">
                <a:latin typeface="Arial"/>
                <a:cs typeface="Arial"/>
              </a:rPr>
              <a:t>requires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d</a:t>
            </a:r>
            <a:r>
              <a:rPr sz="1753" spc="35" dirty="0">
                <a:latin typeface="Arial"/>
                <a:cs typeface="Arial"/>
              </a:rPr>
              <a:t>e</a:t>
            </a:r>
            <a:r>
              <a:rPr sz="1753" spc="105" dirty="0">
                <a:latin typeface="Arial"/>
                <a:cs typeface="Arial"/>
              </a:rPr>
              <a:t>installation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existing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9" dirty="0">
                <a:latin typeface="Arial"/>
                <a:cs typeface="Arial"/>
              </a:rPr>
              <a:t>BI</a:t>
            </a:r>
            <a:r>
              <a:rPr sz="1753" spc="88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cham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26" dirty="0">
                <a:latin typeface="Arial"/>
                <a:cs typeface="Arial"/>
              </a:rPr>
              <a:t>ers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54" dirty="0">
                <a:latin typeface="Arial"/>
                <a:cs typeface="Arial"/>
              </a:rPr>
              <a:t>(</a:t>
            </a:r>
            <a:r>
              <a:rPr sz="1929" i="1" spc="-79" dirty="0">
                <a:latin typeface="Meiryo"/>
                <a:cs typeface="Meiryo"/>
              </a:rPr>
              <a:t>∼</a:t>
            </a:r>
            <a:r>
              <a:rPr sz="1753" spc="105" dirty="0">
                <a:latin typeface="Arial"/>
                <a:cs typeface="Arial"/>
              </a:rPr>
              <a:t>2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6" dirty="0">
                <a:latin typeface="Arial"/>
                <a:cs typeface="Arial"/>
              </a:rPr>
              <a:t>y</a:t>
            </a:r>
            <a:r>
              <a:rPr sz="1753" spc="18" dirty="0">
                <a:latin typeface="Arial"/>
                <a:cs typeface="Arial"/>
              </a:rPr>
              <a:t>e</a:t>
            </a:r>
            <a:r>
              <a:rPr sz="1753" spc="-44" dirty="0">
                <a:latin typeface="Arial"/>
                <a:cs typeface="Arial"/>
              </a:rPr>
              <a:t>a</a:t>
            </a:r>
            <a:r>
              <a:rPr sz="1753" spc="44" dirty="0">
                <a:latin typeface="Arial"/>
                <a:cs typeface="Arial"/>
              </a:rPr>
              <a:t>rs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acc</a:t>
            </a:r>
            <a:r>
              <a:rPr sz="1753" spc="26" dirty="0">
                <a:latin typeface="Arial"/>
                <a:cs typeface="Arial"/>
              </a:rPr>
              <a:t>o</a:t>
            </a:r>
            <a:r>
              <a:rPr sz="1753" spc="114" dirty="0">
                <a:latin typeface="Arial"/>
                <a:cs typeface="Arial"/>
              </a:rPr>
              <a:t>rding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45" dirty="0">
                <a:latin typeface="Arial"/>
                <a:cs typeface="Arial"/>
              </a:rPr>
              <a:t>TC).</a:t>
            </a:r>
            <a:endParaRPr sz="1753" dirty="0">
              <a:latin typeface="Arial"/>
              <a:cs typeface="Arial"/>
            </a:endParaRPr>
          </a:p>
          <a:p>
            <a:pPr marL="431952">
              <a:spcBef>
                <a:spcPts val="500"/>
              </a:spcBef>
            </a:pPr>
            <a:r>
              <a:rPr sz="1753" spc="140" dirty="0">
                <a:latin typeface="Arial"/>
                <a:cs typeface="Arial"/>
              </a:rPr>
              <a:t>BI-4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BI-6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-18" dirty="0">
                <a:latin typeface="Arial"/>
                <a:cs typeface="Arial"/>
              </a:rPr>
              <a:t>a</a:t>
            </a:r>
            <a:r>
              <a:rPr sz="1753" spc="61" dirty="0">
                <a:latin typeface="Arial"/>
                <a:cs typeface="Arial"/>
              </a:rPr>
              <a:t>re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" dirty="0">
                <a:latin typeface="Arial"/>
                <a:cs typeface="Arial"/>
              </a:rPr>
              <a:t>easier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6" dirty="0">
                <a:latin typeface="Arial"/>
                <a:cs typeface="Arial"/>
              </a:rPr>
              <a:t>access.</a:t>
            </a:r>
            <a:endParaRPr sz="1753" dirty="0">
              <a:latin typeface="Arial"/>
              <a:cs typeface="Arial"/>
            </a:endParaRPr>
          </a:p>
          <a:p>
            <a:pPr marL="431952" marR="8906">
              <a:lnSpc>
                <a:spcPct val="112900"/>
              </a:lnSpc>
              <a:spcBef>
                <a:spcPts val="263"/>
              </a:spcBef>
            </a:pP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RPCs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81" dirty="0">
                <a:solidFill>
                  <a:srgbClr val="FFC000"/>
                </a:solidFill>
                <a:latin typeface="Arial"/>
                <a:cs typeface="Arial"/>
              </a:rPr>
              <a:t>BM/BO-4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81" dirty="0">
                <a:solidFill>
                  <a:srgbClr val="FFC000"/>
                </a:solidFill>
                <a:latin typeface="Arial"/>
                <a:cs typeface="Arial"/>
              </a:rPr>
              <a:t>BM/BO-6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7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1753" b="1" spc="140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1753" b="1" spc="44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ch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-18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753" b="1" spc="61" dirty="0">
                <a:solidFill>
                  <a:srgbClr val="FFC000"/>
                </a:solidFill>
                <a:latin typeface="Arial"/>
                <a:cs typeface="Arial"/>
              </a:rPr>
              <a:t>re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44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1753" b="1" spc="105" dirty="0">
                <a:solidFill>
                  <a:srgbClr val="FFC000"/>
                </a:solidFill>
                <a:latin typeface="Arial"/>
                <a:cs typeface="Arial"/>
              </a:rPr>
              <a:t>rojective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with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49" dirty="0">
                <a:solidFill>
                  <a:srgbClr val="FFC000"/>
                </a:solidFill>
                <a:latin typeface="Arial"/>
                <a:cs typeface="Arial"/>
              </a:rPr>
              <a:t>BI</a:t>
            </a:r>
            <a:r>
              <a:rPr sz="1753" b="1" spc="131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753" b="1" spc="105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C000"/>
                </a:solidFill>
                <a:latin typeface="Arial"/>
                <a:cs typeface="Arial"/>
              </a:rPr>
              <a:t>BI-6</a:t>
            </a:r>
            <a:r>
              <a:rPr sz="1753" b="1" spc="88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C000"/>
                </a:solidFill>
                <a:latin typeface="Arial"/>
                <a:cs typeface="Arial"/>
              </a:rPr>
              <a:t>will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encounter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highest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79" dirty="0">
                <a:solidFill>
                  <a:srgbClr val="FFC000"/>
                </a:solidFill>
                <a:latin typeface="Arial"/>
                <a:cs typeface="Arial"/>
              </a:rPr>
              <a:t>rates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88" dirty="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05" dirty="0">
                <a:solidFill>
                  <a:srgbClr val="FFC000"/>
                </a:solidFill>
                <a:latin typeface="Arial"/>
                <a:cs typeface="Arial"/>
              </a:rPr>
              <a:t>theref</a:t>
            </a:r>
            <a:r>
              <a:rPr sz="1753" b="1" spc="79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753" b="1" spc="61" dirty="0">
                <a:solidFill>
                  <a:srgbClr val="FFC000"/>
                </a:solidFill>
                <a:latin typeface="Arial"/>
                <a:cs typeface="Arial"/>
              </a:rPr>
              <a:t>re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53" dirty="0">
                <a:solidFill>
                  <a:srgbClr val="FFC000"/>
                </a:solidFill>
                <a:latin typeface="Arial"/>
                <a:cs typeface="Arial"/>
              </a:rPr>
              <a:t>have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53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753" b="1" spc="79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753" b="1" spc="114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est</a:t>
            </a:r>
            <a:r>
              <a:rPr sz="1753" b="1" spc="16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efficiencies.</a:t>
            </a:r>
            <a:endParaRPr sz="1753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7910">
              <a:spcBef>
                <a:spcPts val="79"/>
              </a:spcBef>
            </a:pPr>
            <a:r>
              <a:rPr sz="1929" b="1" i="1" spc="-26" dirty="0">
                <a:solidFill>
                  <a:srgbClr val="FFC000"/>
                </a:solidFill>
                <a:latin typeface="Meiryo"/>
                <a:cs typeface="Meiryo"/>
              </a:rPr>
              <a:t>⇒</a:t>
            </a:r>
            <a:r>
              <a:rPr sz="1929" b="1" i="1" spc="298" dirty="0">
                <a:solidFill>
                  <a:srgbClr val="FFC000"/>
                </a:solidFill>
                <a:latin typeface="Meiryo"/>
                <a:cs typeface="Meiryo"/>
              </a:rPr>
              <a:t> </a:t>
            </a:r>
            <a:r>
              <a:rPr sz="1753" b="1" spc="53" dirty="0">
                <a:solidFill>
                  <a:srgbClr val="FFC000"/>
                </a:solidFill>
                <a:latin typeface="Arial"/>
                <a:cs typeface="Arial"/>
              </a:rPr>
              <a:t>Changes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31" dirty="0">
                <a:solidFill>
                  <a:srgbClr val="FFC000"/>
                </a:solidFill>
                <a:latin typeface="Arial"/>
                <a:cs typeface="Arial"/>
              </a:rPr>
              <a:t>optimal</a:t>
            </a:r>
            <a:r>
              <a:rPr sz="1753" b="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-53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753" b="1" spc="131" dirty="0">
                <a:solidFill>
                  <a:srgbClr val="FFC000"/>
                </a:solidFill>
                <a:latin typeface="Arial"/>
                <a:cs typeface="Arial"/>
              </a:rPr>
              <a:t>olution:</a:t>
            </a:r>
            <a:endParaRPr sz="1753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917344" marR="378516">
              <a:spcBef>
                <a:spcPts val="131"/>
              </a:spcBef>
            </a:pPr>
            <a:r>
              <a:rPr sz="1753" b="1" spc="351" dirty="0">
                <a:solidFill>
                  <a:srgbClr val="FFC000"/>
                </a:solidFill>
                <a:latin typeface="Arial"/>
                <a:cs typeface="Arial"/>
              </a:rPr>
              <a:t>MDT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mezzanine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753" b="1" spc="9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rds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C000"/>
                </a:solidFill>
                <a:latin typeface="Arial"/>
                <a:cs typeface="Arial"/>
              </a:rPr>
              <a:t>will</a:t>
            </a:r>
            <a:r>
              <a:rPr sz="1753" b="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-2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only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58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753" b="1" spc="-18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C000"/>
                </a:solidFill>
                <a:latin typeface="Arial"/>
                <a:cs typeface="Arial"/>
              </a:rPr>
              <a:t>replaced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28" dirty="0">
                <a:solidFill>
                  <a:srgbClr val="FFC000"/>
                </a:solidFill>
                <a:latin typeface="Arial"/>
                <a:cs typeface="Arial"/>
              </a:rPr>
              <a:t>BM,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28" dirty="0">
                <a:solidFill>
                  <a:srgbClr val="FFC000"/>
                </a:solidFill>
                <a:latin typeface="Arial"/>
                <a:cs typeface="Arial"/>
              </a:rPr>
              <a:t>BO,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88" dirty="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C000"/>
                </a:solidFill>
                <a:latin typeface="Arial"/>
                <a:cs typeface="Arial"/>
              </a:rPr>
              <a:t>EM.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49" dirty="0">
                <a:solidFill>
                  <a:srgbClr val="FFC000"/>
                </a:solidFill>
                <a:latin typeface="Arial"/>
                <a:cs typeface="Arial"/>
              </a:rPr>
              <a:t>BI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63" dirty="0">
                <a:solidFill>
                  <a:srgbClr val="FFC000"/>
                </a:solidFill>
                <a:latin typeface="Arial"/>
                <a:cs typeface="Arial"/>
              </a:rPr>
              <a:t>RPC/sMDT</a:t>
            </a:r>
            <a:r>
              <a:rPr sz="1753" b="1" spc="228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C000"/>
                </a:solidFill>
                <a:latin typeface="Arial"/>
                <a:cs typeface="Arial"/>
              </a:rPr>
              <a:t>cham</a:t>
            </a:r>
            <a:r>
              <a:rPr sz="1753" b="1" spc="158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753" b="1" spc="61" dirty="0">
                <a:solidFill>
                  <a:srgbClr val="FFC000"/>
                </a:solidFill>
                <a:latin typeface="Arial"/>
                <a:cs typeface="Arial"/>
              </a:rPr>
              <a:t>er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88" dirty="0">
                <a:solidFill>
                  <a:srgbClr val="FFC000"/>
                </a:solidFill>
                <a:latin typeface="Arial"/>
                <a:cs typeface="Arial"/>
              </a:rPr>
              <a:t>upgrade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only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C000"/>
                </a:solidFill>
                <a:latin typeface="Arial"/>
                <a:cs typeface="Arial"/>
              </a:rPr>
              <a:t>BI-4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1753" b="1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C000"/>
                </a:solidFill>
                <a:latin typeface="Arial"/>
                <a:cs typeface="Arial"/>
              </a:rPr>
              <a:t>BI-6.</a:t>
            </a:r>
            <a:endParaRPr sz="1753" b="1" dirty="0">
              <a:solidFill>
                <a:srgbClr val="FFC000"/>
              </a:solidFill>
              <a:latin typeface="Arial"/>
              <a:cs typeface="Arial"/>
            </a:endParaRPr>
          </a:p>
          <a:p>
            <a:pPr marL="431952">
              <a:spcBef>
                <a:spcPts val="254"/>
              </a:spcBef>
            </a:pPr>
            <a:r>
              <a:rPr sz="1753" spc="149" dirty="0">
                <a:latin typeface="Arial"/>
                <a:cs typeface="Arial"/>
              </a:rPr>
              <a:t>Dr</a:t>
            </a:r>
            <a:r>
              <a:rPr sz="1753" spc="96" dirty="0">
                <a:latin typeface="Arial"/>
                <a:cs typeface="Arial"/>
              </a:rPr>
              <a:t>a</a:t>
            </a:r>
            <a:r>
              <a:rPr sz="1753" spc="88" dirty="0">
                <a:latin typeface="Arial"/>
                <a:cs typeface="Arial"/>
              </a:rPr>
              <a:t>wbacks:</a:t>
            </a:r>
            <a:endParaRPr sz="1753" dirty="0">
              <a:latin typeface="Arial"/>
              <a:cs typeface="Arial"/>
            </a:endParaRPr>
          </a:p>
          <a:p>
            <a:pPr marL="917344" marR="710274">
              <a:spcBef>
                <a:spcPts val="167"/>
              </a:spcBef>
            </a:pPr>
            <a:r>
              <a:rPr sz="1753" spc="44" dirty="0">
                <a:latin typeface="Arial"/>
                <a:cs typeface="Arial"/>
              </a:rPr>
              <a:t>A</a:t>
            </a:r>
            <a:r>
              <a:rPr sz="1753" spc="245" dirty="0">
                <a:latin typeface="Arial"/>
                <a:cs typeface="Arial"/>
              </a:rPr>
              <a:t>TLAS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L1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trigger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rate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limited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200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kHz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b</a:t>
            </a:r>
            <a:r>
              <a:rPr sz="1753" spc="88" dirty="0">
                <a:latin typeface="Arial"/>
                <a:cs typeface="Arial"/>
              </a:rPr>
              <a:t>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l</a:t>
            </a:r>
            <a:r>
              <a:rPr sz="1753" spc="61" dirty="0">
                <a:latin typeface="Arial"/>
                <a:cs typeface="Arial"/>
              </a:rPr>
              <a:t>egacy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1" dirty="0">
                <a:latin typeface="Arial"/>
                <a:cs typeface="Arial"/>
              </a:rPr>
              <a:t>MDT</a:t>
            </a:r>
            <a:r>
              <a:rPr sz="1753" spc="131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electronics.</a:t>
            </a:r>
            <a:endParaRPr sz="1753" dirty="0">
              <a:latin typeface="Arial"/>
              <a:cs typeface="Arial"/>
            </a:endParaRPr>
          </a:p>
          <a:p>
            <a:pPr marL="917344">
              <a:lnSpc>
                <a:spcPts val="2095"/>
              </a:lnSpc>
            </a:pPr>
            <a:r>
              <a:rPr sz="1753" spc="158" dirty="0">
                <a:latin typeface="Arial"/>
                <a:cs typeface="Arial"/>
              </a:rPr>
              <a:t>RPC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cham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61" dirty="0">
                <a:latin typeface="Arial"/>
                <a:cs typeface="Arial"/>
              </a:rPr>
              <a:t>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inefficiency</a:t>
            </a:r>
            <a:r>
              <a:rPr sz="1753" spc="228" dirty="0">
                <a:latin typeface="Arial"/>
                <a:cs typeface="Arial"/>
              </a:rPr>
              <a:t> </a:t>
            </a:r>
            <a:r>
              <a:rPr sz="1753" spc="167" dirty="0">
                <a:latin typeface="Arial"/>
                <a:cs typeface="Arial"/>
              </a:rPr>
              <a:t>not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fully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recove</a:t>
            </a:r>
            <a:r>
              <a:rPr sz="1753" spc="44" dirty="0">
                <a:latin typeface="Arial"/>
                <a:cs typeface="Arial"/>
              </a:rPr>
              <a:t>r</a:t>
            </a:r>
            <a:r>
              <a:rPr sz="1753" spc="70" dirty="0">
                <a:latin typeface="Arial"/>
                <a:cs typeface="Arial"/>
              </a:rPr>
              <a:t>ed.</a:t>
            </a:r>
            <a:endParaRPr sz="1753" dirty="0">
              <a:latin typeface="Arial"/>
              <a:cs typeface="Arial"/>
            </a:endParaRPr>
          </a:p>
          <a:p>
            <a:pPr marL="917344" marR="194824">
              <a:lnSpc>
                <a:spcPts val="2104"/>
              </a:lnSpc>
              <a:spcBef>
                <a:spcPts val="61"/>
              </a:spcBef>
            </a:pPr>
            <a:r>
              <a:rPr sz="1753" spc="149" dirty="0">
                <a:latin typeface="Arial"/>
                <a:cs typeface="Arial"/>
              </a:rPr>
              <a:t>Only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72" dirty="0">
                <a:latin typeface="Arial"/>
                <a:cs typeface="Arial"/>
              </a:rPr>
              <a:t>2/3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53" dirty="0">
                <a:latin typeface="Arial"/>
                <a:cs typeface="Arial"/>
              </a:rPr>
              <a:t>acce</a:t>
            </a:r>
            <a:r>
              <a:rPr sz="1753" spc="105" dirty="0">
                <a:latin typeface="Arial"/>
                <a:cs typeface="Arial"/>
              </a:rPr>
              <a:t>ptance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53" dirty="0">
                <a:latin typeface="Arial"/>
                <a:cs typeface="Arial"/>
              </a:rPr>
              <a:t>gaps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0" dirty="0">
                <a:latin typeface="Arial"/>
                <a:cs typeface="Arial"/>
              </a:rPr>
              <a:t>b</a:t>
            </a:r>
            <a:r>
              <a:rPr sz="1753" spc="9" dirty="0">
                <a:latin typeface="Arial"/>
                <a:cs typeface="Arial"/>
              </a:rPr>
              <a:t>a</a:t>
            </a:r>
            <a:r>
              <a:rPr sz="1753" spc="88" dirty="0">
                <a:latin typeface="Arial"/>
                <a:cs typeface="Arial"/>
              </a:rPr>
              <a:t>rrel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muon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75" dirty="0">
                <a:latin typeface="Arial"/>
                <a:cs typeface="Arial"/>
              </a:rPr>
              <a:t>tri</a:t>
            </a:r>
            <a:r>
              <a:rPr sz="1753" spc="88" dirty="0">
                <a:latin typeface="Arial"/>
                <a:cs typeface="Arial"/>
              </a:rPr>
              <a:t>gger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will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58" dirty="0">
                <a:latin typeface="Arial"/>
                <a:cs typeface="Arial"/>
              </a:rPr>
              <a:t>b</a:t>
            </a:r>
            <a:r>
              <a:rPr sz="1753" spc="-18" dirty="0">
                <a:latin typeface="Arial"/>
                <a:cs typeface="Arial"/>
              </a:rPr>
              <a:t>e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753" spc="61" dirty="0">
                <a:latin typeface="Arial"/>
                <a:cs typeface="Arial"/>
              </a:rPr>
              <a:t>closed.</a:t>
            </a:r>
            <a:endParaRPr sz="1753" dirty="0">
              <a:latin typeface="Arial"/>
              <a:cs typeface="Arial"/>
            </a:endParaRPr>
          </a:p>
          <a:p>
            <a:pPr marL="22266">
              <a:spcBef>
                <a:spcPts val="770"/>
              </a:spcBef>
            </a:pPr>
            <a:r>
              <a:rPr sz="1753" spc="123" dirty="0">
                <a:latin typeface="Arial"/>
                <a:cs typeface="Arial"/>
              </a:rPr>
              <a:t>Cost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reduct</a:t>
            </a:r>
            <a:r>
              <a:rPr sz="1753" spc="53" dirty="0">
                <a:latin typeface="Arial"/>
                <a:cs typeface="Arial"/>
              </a:rPr>
              <a:t>i</a:t>
            </a:r>
            <a:r>
              <a:rPr sz="1753" spc="105" dirty="0">
                <a:latin typeface="Arial"/>
                <a:cs typeface="Arial"/>
              </a:rPr>
              <a:t>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comp</a:t>
            </a:r>
            <a:r>
              <a:rPr sz="1753" spc="35" dirty="0">
                <a:latin typeface="Arial"/>
                <a:cs typeface="Arial"/>
              </a:rPr>
              <a:t>a</a:t>
            </a:r>
            <a:r>
              <a:rPr sz="1753" spc="79" dirty="0">
                <a:latin typeface="Arial"/>
                <a:cs typeface="Arial"/>
              </a:rPr>
              <a:t>red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optimal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solution: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929" i="1" spc="-79" dirty="0">
                <a:latin typeface="Meiryo"/>
                <a:cs typeface="Meiryo"/>
              </a:rPr>
              <a:t>∼</a:t>
            </a:r>
            <a:r>
              <a:rPr sz="1929" i="1" spc="-131" dirty="0">
                <a:latin typeface="Meiryo"/>
                <a:cs typeface="Meiryo"/>
              </a:rPr>
              <a:t> </a:t>
            </a:r>
            <a:r>
              <a:rPr sz="1929" spc="-18" dirty="0">
                <a:latin typeface="Gill Sans MT"/>
                <a:cs typeface="Gill Sans MT"/>
              </a:rPr>
              <a:t>5</a:t>
            </a:r>
            <a:r>
              <a:rPr sz="1929" i="1" spc="-18" dirty="0">
                <a:latin typeface="Arial"/>
                <a:cs typeface="Arial"/>
              </a:rPr>
              <a:t>.</a:t>
            </a:r>
            <a:r>
              <a:rPr sz="1929" spc="-18" dirty="0">
                <a:latin typeface="Gill Sans MT"/>
                <a:cs typeface="Gill Sans MT"/>
              </a:rPr>
              <a:t>5</a:t>
            </a:r>
            <a:r>
              <a:rPr sz="1929" spc="184" dirty="0">
                <a:latin typeface="Gill Sans MT"/>
                <a:cs typeface="Gill Sans MT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94900" y="6223412"/>
            <a:ext cx="7394616" cy="0"/>
          </a:xfrm>
          <a:custGeom>
            <a:avLst/>
            <a:gdLst/>
            <a:ahLst/>
            <a:cxnLst/>
            <a:rect l="l" t="t" r="r" b="b"/>
            <a:pathLst>
              <a:path w="4217670">
                <a:moveTo>
                  <a:pt x="0" y="0"/>
                </a:moveTo>
                <a:lnTo>
                  <a:pt x="42173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8" name="object 18"/>
          <p:cNvSpPr/>
          <p:nvPr/>
        </p:nvSpPr>
        <p:spPr>
          <a:xfrm>
            <a:off x="1699353" y="6223412"/>
            <a:ext cx="0" cy="32954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83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9" name="object 19"/>
          <p:cNvSpPr/>
          <p:nvPr/>
        </p:nvSpPr>
        <p:spPr>
          <a:xfrm>
            <a:off x="9084595" y="6223412"/>
            <a:ext cx="0" cy="32954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83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20" name="object 20"/>
          <p:cNvSpPr/>
          <p:nvPr/>
        </p:nvSpPr>
        <p:spPr>
          <a:xfrm>
            <a:off x="1694900" y="6552728"/>
            <a:ext cx="7394616" cy="0"/>
          </a:xfrm>
          <a:custGeom>
            <a:avLst/>
            <a:gdLst/>
            <a:ahLst/>
            <a:cxnLst/>
            <a:rect l="l" t="t" r="r" b="b"/>
            <a:pathLst>
              <a:path w="4217670">
                <a:moveTo>
                  <a:pt x="0" y="0"/>
                </a:moveTo>
                <a:lnTo>
                  <a:pt x="42173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21" name="object 21"/>
          <p:cNvSpPr/>
          <p:nvPr/>
        </p:nvSpPr>
        <p:spPr>
          <a:xfrm>
            <a:off x="1350153" y="6645890"/>
            <a:ext cx="9597860" cy="209303"/>
          </a:xfrm>
          <a:custGeom>
            <a:avLst/>
            <a:gdLst/>
            <a:ahLst/>
            <a:cxnLst/>
            <a:rect l="l" t="t" r="r" b="b"/>
            <a:pathLst>
              <a:path w="5474335" h="119379">
                <a:moveTo>
                  <a:pt x="5474246" y="0"/>
                </a:moveTo>
                <a:lnTo>
                  <a:pt x="0" y="0"/>
                </a:lnTo>
                <a:lnTo>
                  <a:pt x="0" y="118986"/>
                </a:lnTo>
                <a:lnTo>
                  <a:pt x="5474246" y="118986"/>
                </a:lnTo>
                <a:lnTo>
                  <a:pt x="5474246" y="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0713972" y="6710782"/>
            <a:ext cx="1870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31"/>
            <a:fld id="{81D60167-4931-47E6-BA6A-407CBD079E47}" type="slidenum">
              <a:rPr spc="70" dirty="0"/>
              <a:pPr marL="44531"/>
              <a:t>36</a:t>
            </a:fld>
            <a:endParaRPr spc="7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27A-61DF-4FB6-A427-22A82558F87F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5980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6" name="object 6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7" name="object 7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8" name="object 8"/>
          <p:cNvSpPr/>
          <p:nvPr/>
        </p:nvSpPr>
        <p:spPr>
          <a:xfrm>
            <a:off x="1253095" y="1"/>
            <a:ext cx="9694762" cy="6854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3094" y="338552"/>
            <a:ext cx="9906137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219" dirty="0"/>
              <a:t>Minimal </a:t>
            </a:r>
            <a:r>
              <a:rPr spc="-316" dirty="0"/>
              <a:t> </a:t>
            </a:r>
            <a:r>
              <a:rPr spc="237" dirty="0"/>
              <a:t>muon</a:t>
            </a:r>
            <a:r>
              <a:rPr dirty="0"/>
              <a:t> </a:t>
            </a:r>
            <a:r>
              <a:rPr spc="-316" dirty="0"/>
              <a:t> </a:t>
            </a:r>
            <a:r>
              <a:rPr spc="70" dirty="0"/>
              <a:t>s</a:t>
            </a:r>
            <a:r>
              <a:rPr spc="149" dirty="0"/>
              <a:t>p</a:t>
            </a:r>
            <a:r>
              <a:rPr spc="200" dirty="0"/>
              <a:t>ectrometer</a:t>
            </a:r>
            <a:r>
              <a:rPr dirty="0"/>
              <a:t> </a:t>
            </a:r>
            <a:r>
              <a:rPr spc="-316" dirty="0"/>
              <a:t> </a:t>
            </a:r>
            <a:r>
              <a:rPr spc="149" dirty="0" smtClean="0"/>
              <a:t>upgrade</a:t>
            </a:r>
            <a:endParaRPr spc="200" dirty="0"/>
          </a:p>
        </p:txBody>
      </p:sp>
      <p:sp>
        <p:nvSpPr>
          <p:cNvPr id="9" name="object 9"/>
          <p:cNvSpPr txBox="1"/>
          <p:nvPr/>
        </p:nvSpPr>
        <p:spPr>
          <a:xfrm>
            <a:off x="1748072" y="1917843"/>
            <a:ext cx="8780689" cy="305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952" marR="8906">
              <a:lnSpc>
                <a:spcPct val="112900"/>
              </a:lnSpc>
            </a:pPr>
            <a:r>
              <a:rPr sz="1753" spc="184" dirty="0">
                <a:latin typeface="Arial"/>
                <a:cs typeface="Arial"/>
              </a:rPr>
              <a:t>The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miminal</a:t>
            </a:r>
            <a:r>
              <a:rPr sz="1753" spc="210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option</a:t>
            </a:r>
            <a:r>
              <a:rPr sz="1753" spc="210" dirty="0">
                <a:latin typeface="Arial"/>
                <a:cs typeface="Arial"/>
              </a:rPr>
              <a:t> </a:t>
            </a:r>
            <a:r>
              <a:rPr sz="1753" spc="18" dirty="0">
                <a:latin typeface="Arial"/>
                <a:cs typeface="Arial"/>
              </a:rPr>
              <a:t>is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53" dirty="0">
                <a:latin typeface="Arial"/>
                <a:cs typeface="Arial"/>
              </a:rPr>
              <a:t>same</a:t>
            </a:r>
            <a:r>
              <a:rPr sz="1753" spc="210" dirty="0">
                <a:latin typeface="Arial"/>
                <a:cs typeface="Arial"/>
              </a:rPr>
              <a:t> </a:t>
            </a:r>
            <a:r>
              <a:rPr sz="1753" dirty="0">
                <a:latin typeface="Arial"/>
                <a:cs typeface="Arial"/>
              </a:rPr>
              <a:t>as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p</a:t>
            </a:r>
            <a:r>
              <a:rPr sz="1753" spc="123" dirty="0">
                <a:latin typeface="Arial"/>
                <a:cs typeface="Arial"/>
              </a:rPr>
              <a:t>rogramme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70" dirty="0">
                <a:latin typeface="Arial"/>
                <a:cs typeface="Arial"/>
              </a:rPr>
              <a:t>descri</a:t>
            </a:r>
            <a:r>
              <a:rPr sz="1753" spc="149" dirty="0">
                <a:latin typeface="Arial"/>
                <a:cs typeface="Arial"/>
              </a:rPr>
              <a:t>b</a:t>
            </a:r>
            <a:r>
              <a:rPr sz="1753" spc="44" dirty="0">
                <a:latin typeface="Arial"/>
                <a:cs typeface="Arial"/>
              </a:rPr>
              <a:t>ed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96" dirty="0">
                <a:latin typeface="Arial"/>
                <a:cs typeface="Arial"/>
              </a:rPr>
              <a:t>in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00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letter</a:t>
            </a:r>
            <a:r>
              <a:rPr sz="1753" spc="96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of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40" dirty="0">
                <a:latin typeface="Arial"/>
                <a:cs typeface="Arial"/>
              </a:rPr>
              <a:t>intent.</a:t>
            </a:r>
            <a:endParaRPr sz="1753" dirty="0">
              <a:latin typeface="Arial"/>
              <a:cs typeface="Arial"/>
            </a:endParaRPr>
          </a:p>
          <a:p>
            <a:pPr marL="67910">
              <a:spcBef>
                <a:spcPts val="342"/>
              </a:spcBef>
            </a:pPr>
            <a:r>
              <a:rPr sz="1929" b="1" i="1" spc="-26" dirty="0" smtClean="0">
                <a:solidFill>
                  <a:srgbClr val="FF0000"/>
                </a:solidFill>
                <a:latin typeface="Meiryo"/>
                <a:cs typeface="Meiryo"/>
              </a:rPr>
              <a:t>⇒</a:t>
            </a:r>
            <a:r>
              <a:rPr sz="1929" i="1" spc="298" dirty="0" smtClean="0">
                <a:solidFill>
                  <a:srgbClr val="3333B2"/>
                </a:solidFill>
                <a:latin typeface="Meiryo"/>
                <a:cs typeface="Meiryo"/>
              </a:rPr>
              <a:t> </a:t>
            </a:r>
            <a:r>
              <a:rPr sz="1753" spc="158" dirty="0">
                <a:latin typeface="Arial"/>
                <a:cs typeface="Arial"/>
              </a:rPr>
              <a:t>This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" dirty="0">
                <a:latin typeface="Arial"/>
                <a:cs typeface="Arial"/>
              </a:rPr>
              <a:t>has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maj</a:t>
            </a:r>
            <a:r>
              <a:rPr sz="1753" spc="70" dirty="0">
                <a:latin typeface="Arial"/>
                <a:cs typeface="Arial"/>
              </a:rPr>
              <a:t>o</a:t>
            </a:r>
            <a:r>
              <a:rPr sz="1753" spc="140" dirty="0">
                <a:latin typeface="Arial"/>
                <a:cs typeface="Arial"/>
              </a:rPr>
              <a:t>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dr</a:t>
            </a:r>
            <a:r>
              <a:rPr sz="1753" spc="53" dirty="0">
                <a:latin typeface="Arial"/>
                <a:cs typeface="Arial"/>
              </a:rPr>
              <a:t>a</a:t>
            </a:r>
            <a:r>
              <a:rPr sz="1753" spc="88" dirty="0">
                <a:latin typeface="Arial"/>
                <a:cs typeface="Arial"/>
              </a:rPr>
              <a:t>wbacks:</a:t>
            </a:r>
            <a:endParaRPr sz="1753" dirty="0">
              <a:latin typeface="Arial"/>
              <a:cs typeface="Arial"/>
            </a:endParaRPr>
          </a:p>
          <a:p>
            <a:pPr marL="917344" marR="710274">
              <a:spcBef>
                <a:spcPts val="307"/>
              </a:spcBef>
            </a:pPr>
            <a:r>
              <a:rPr sz="1753" spc="44" dirty="0">
                <a:latin typeface="Arial"/>
                <a:cs typeface="Arial"/>
              </a:rPr>
              <a:t>A</a:t>
            </a:r>
            <a:r>
              <a:rPr sz="1753" spc="245" dirty="0">
                <a:latin typeface="Arial"/>
                <a:cs typeface="Arial"/>
              </a:rPr>
              <a:t>TLAS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84" dirty="0">
                <a:latin typeface="Arial"/>
                <a:cs typeface="Arial"/>
              </a:rPr>
              <a:t>L1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trigger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rate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limited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200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kHz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44" dirty="0">
                <a:latin typeface="Arial"/>
                <a:cs typeface="Arial"/>
              </a:rPr>
              <a:t>b</a:t>
            </a:r>
            <a:r>
              <a:rPr sz="1753" spc="88" dirty="0">
                <a:latin typeface="Arial"/>
                <a:cs typeface="Arial"/>
              </a:rPr>
              <a:t>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79" dirty="0">
                <a:latin typeface="Arial"/>
                <a:cs typeface="Arial"/>
              </a:rPr>
              <a:t>l</a:t>
            </a:r>
            <a:r>
              <a:rPr sz="1753" spc="61" dirty="0">
                <a:latin typeface="Arial"/>
                <a:cs typeface="Arial"/>
              </a:rPr>
              <a:t>egacy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351" dirty="0">
                <a:latin typeface="Arial"/>
                <a:cs typeface="Arial"/>
              </a:rPr>
              <a:t>MDT</a:t>
            </a:r>
            <a:r>
              <a:rPr sz="1753" spc="131" dirty="0">
                <a:latin typeface="Arial"/>
                <a:cs typeface="Arial"/>
              </a:rPr>
              <a:t> </a:t>
            </a:r>
            <a:r>
              <a:rPr sz="1753" spc="88" dirty="0">
                <a:latin typeface="Arial"/>
                <a:cs typeface="Arial"/>
              </a:rPr>
              <a:t>electronics.</a:t>
            </a:r>
            <a:endParaRPr sz="1753" dirty="0">
              <a:latin typeface="Arial"/>
              <a:cs typeface="Arial"/>
            </a:endParaRPr>
          </a:p>
          <a:p>
            <a:pPr marL="917344" marR="690235">
              <a:lnSpc>
                <a:spcPts val="2104"/>
              </a:lnSpc>
              <a:spcBef>
                <a:spcPts val="61"/>
              </a:spcBef>
            </a:pPr>
            <a:r>
              <a:rPr sz="1753" b="1" spc="13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61" dirty="0">
                <a:solidFill>
                  <a:srgbClr val="FF0000"/>
                </a:solidFill>
                <a:latin typeface="Arial"/>
                <a:cs typeface="Arial"/>
              </a:rPr>
              <a:t>recove</a:t>
            </a:r>
            <a:r>
              <a:rPr sz="1753" b="1" spc="114" dirty="0">
                <a:solidFill>
                  <a:srgbClr val="FF0000"/>
                </a:solidFill>
                <a:latin typeface="Arial"/>
                <a:cs typeface="Arial"/>
              </a:rPr>
              <a:t>ry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58" dirty="0">
                <a:solidFill>
                  <a:srgbClr val="FF0000"/>
                </a:solidFill>
                <a:latin typeface="Arial"/>
                <a:cs typeface="Arial"/>
              </a:rPr>
              <a:t>RPC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0000"/>
                </a:solidFill>
                <a:latin typeface="Arial"/>
                <a:cs typeface="Arial"/>
              </a:rPr>
              <a:t>cham</a:t>
            </a:r>
            <a:r>
              <a:rPr sz="1753" b="1" spc="15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b="1" spc="61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0000"/>
                </a:solidFill>
                <a:latin typeface="Arial"/>
                <a:cs typeface="Arial"/>
              </a:rPr>
              <a:t>inefficienci</a:t>
            </a:r>
            <a:r>
              <a:rPr sz="1753" b="1" spc="96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53" b="1" spc="-4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14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53" dirty="0">
                <a:solidFill>
                  <a:srgbClr val="FF0000"/>
                </a:solidFill>
                <a:latin typeface="Arial"/>
                <a:cs typeface="Arial"/>
              </a:rPr>
              <a:t>lead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2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4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3" b="1" spc="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9" dirty="0">
                <a:solidFill>
                  <a:srgbClr val="FF0000"/>
                </a:solidFill>
                <a:latin typeface="Arial"/>
                <a:cs typeface="Arial"/>
              </a:rPr>
              <a:t>reduced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0000"/>
                </a:solidFill>
                <a:latin typeface="Arial"/>
                <a:cs typeface="Arial"/>
              </a:rPr>
              <a:t>muon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0000"/>
                </a:solidFill>
                <a:latin typeface="Arial"/>
                <a:cs typeface="Arial"/>
              </a:rPr>
              <a:t>trigger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9" dirty="0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b="1" spc="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3" b="1" spc="96" dirty="0">
                <a:solidFill>
                  <a:srgbClr val="FF0000"/>
                </a:solidFill>
                <a:latin typeface="Arial"/>
                <a:cs typeface="Arial"/>
              </a:rPr>
              <a:t>rrel.</a:t>
            </a:r>
            <a:endParaRPr sz="1753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266" indent="896192">
              <a:lnSpc>
                <a:spcPts val="2025"/>
              </a:lnSpc>
            </a:pPr>
            <a:r>
              <a:rPr sz="1753" b="1" spc="13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0000"/>
                </a:solidFill>
                <a:latin typeface="Arial"/>
                <a:cs typeface="Arial"/>
              </a:rPr>
              <a:t>closing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88" dirty="0">
                <a:solidFill>
                  <a:srgbClr val="FF0000"/>
                </a:solidFill>
                <a:latin typeface="Arial"/>
                <a:cs typeface="Arial"/>
              </a:rPr>
              <a:t>acceptance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53" dirty="0">
                <a:solidFill>
                  <a:srgbClr val="FF0000"/>
                </a:solidFill>
                <a:latin typeface="Arial"/>
                <a:cs typeface="Arial"/>
              </a:rPr>
              <a:t>gaps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96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7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53" b="1" spc="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3" b="1" spc="70" dirty="0">
                <a:solidFill>
                  <a:srgbClr val="FF0000"/>
                </a:solidFill>
                <a:latin typeface="Arial"/>
                <a:cs typeface="Arial"/>
              </a:rPr>
              <a:t>rr</a:t>
            </a:r>
            <a:r>
              <a:rPr sz="1753" b="1" spc="1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53" b="1" spc="88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40" dirty="0">
                <a:solidFill>
                  <a:srgbClr val="FF0000"/>
                </a:solidFill>
                <a:latin typeface="Arial"/>
                <a:cs typeface="Arial"/>
              </a:rPr>
              <a:t>muon</a:t>
            </a:r>
            <a:r>
              <a:rPr sz="1753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3" b="1" spc="123" dirty="0">
                <a:solidFill>
                  <a:srgbClr val="FF0000"/>
                </a:solidFill>
                <a:latin typeface="Arial"/>
                <a:cs typeface="Arial"/>
              </a:rPr>
              <a:t>trigger.</a:t>
            </a:r>
            <a:endParaRPr sz="1753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3" dirty="0">
              <a:latin typeface="Times New Roman"/>
              <a:cs typeface="Times New Roman"/>
            </a:endParaRPr>
          </a:p>
          <a:p>
            <a:pPr marL="22266">
              <a:spcBef>
                <a:spcPts val="1218"/>
              </a:spcBef>
            </a:pPr>
            <a:r>
              <a:rPr sz="1753" spc="123" dirty="0">
                <a:latin typeface="Arial"/>
                <a:cs typeface="Arial"/>
              </a:rPr>
              <a:t>Cost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reduct</a:t>
            </a:r>
            <a:r>
              <a:rPr sz="1753" spc="53" dirty="0">
                <a:latin typeface="Arial"/>
                <a:cs typeface="Arial"/>
              </a:rPr>
              <a:t>i</a:t>
            </a:r>
            <a:r>
              <a:rPr sz="1753" spc="105" dirty="0">
                <a:latin typeface="Arial"/>
                <a:cs typeface="Arial"/>
              </a:rPr>
              <a:t>on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14" dirty="0">
                <a:latin typeface="Arial"/>
                <a:cs typeface="Arial"/>
              </a:rPr>
              <a:t>comp</a:t>
            </a:r>
            <a:r>
              <a:rPr sz="1753" spc="35" dirty="0">
                <a:latin typeface="Arial"/>
                <a:cs typeface="Arial"/>
              </a:rPr>
              <a:t>a</a:t>
            </a:r>
            <a:r>
              <a:rPr sz="1753" spc="79" dirty="0">
                <a:latin typeface="Arial"/>
                <a:cs typeface="Arial"/>
              </a:rPr>
              <a:t>red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200" dirty="0">
                <a:latin typeface="Arial"/>
                <a:cs typeface="Arial"/>
              </a:rPr>
              <a:t>to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23" dirty="0">
                <a:latin typeface="Arial"/>
                <a:cs typeface="Arial"/>
              </a:rPr>
              <a:t>the</a:t>
            </a:r>
            <a:r>
              <a:rPr sz="1753" spc="237" dirty="0">
                <a:latin typeface="Arial"/>
                <a:cs typeface="Arial"/>
              </a:rPr>
              <a:t> </a:t>
            </a:r>
            <a:r>
              <a:rPr sz="1753" spc="131" dirty="0">
                <a:latin typeface="Arial"/>
                <a:cs typeface="Arial"/>
              </a:rPr>
              <a:t>optimal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245" dirty="0">
                <a:latin typeface="Arial"/>
                <a:cs typeface="Arial"/>
              </a:rPr>
              <a:t> </a:t>
            </a:r>
            <a:r>
              <a:rPr sz="1753" spc="105" dirty="0">
                <a:latin typeface="Arial"/>
                <a:cs typeface="Arial"/>
              </a:rPr>
              <a:t>solution:</a:t>
            </a:r>
            <a:r>
              <a:rPr sz="1753" dirty="0">
                <a:latin typeface="Arial"/>
                <a:cs typeface="Arial"/>
              </a:rPr>
              <a:t> </a:t>
            </a:r>
            <a:r>
              <a:rPr sz="1753" spc="-9" dirty="0">
                <a:latin typeface="Arial"/>
                <a:cs typeface="Arial"/>
              </a:rPr>
              <a:t> </a:t>
            </a:r>
            <a:r>
              <a:rPr sz="1929" i="1" spc="-79" dirty="0">
                <a:latin typeface="Meiryo"/>
                <a:cs typeface="Meiryo"/>
              </a:rPr>
              <a:t>∼</a:t>
            </a:r>
            <a:r>
              <a:rPr sz="1929" i="1" spc="-131" dirty="0">
                <a:latin typeface="Meiryo"/>
                <a:cs typeface="Meiryo"/>
              </a:rPr>
              <a:t> </a:t>
            </a:r>
            <a:r>
              <a:rPr sz="1929" spc="-18" dirty="0">
                <a:latin typeface="Gill Sans MT"/>
                <a:cs typeface="Gill Sans MT"/>
              </a:rPr>
              <a:t>8</a:t>
            </a:r>
            <a:r>
              <a:rPr sz="1929" i="1" spc="-18" dirty="0">
                <a:latin typeface="Arial"/>
                <a:cs typeface="Arial"/>
              </a:rPr>
              <a:t>.</a:t>
            </a:r>
            <a:r>
              <a:rPr sz="1929" spc="-18" dirty="0">
                <a:latin typeface="Gill Sans MT"/>
                <a:cs typeface="Gill Sans MT"/>
              </a:rPr>
              <a:t>8</a:t>
            </a:r>
            <a:r>
              <a:rPr sz="1929" spc="184" dirty="0">
                <a:latin typeface="Gill Sans MT"/>
                <a:cs typeface="Gill Sans MT"/>
              </a:rPr>
              <a:t> </a:t>
            </a:r>
            <a:r>
              <a:rPr sz="1753" spc="184" dirty="0">
                <a:latin typeface="Arial"/>
                <a:cs typeface="Arial"/>
              </a:rPr>
              <a:t>MCHF.</a:t>
            </a:r>
            <a:endParaRPr sz="1753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4900" y="4602139"/>
            <a:ext cx="7394616" cy="0"/>
          </a:xfrm>
          <a:custGeom>
            <a:avLst/>
            <a:gdLst/>
            <a:ahLst/>
            <a:cxnLst/>
            <a:rect l="l" t="t" r="r" b="b"/>
            <a:pathLst>
              <a:path w="4217670">
                <a:moveTo>
                  <a:pt x="0" y="0"/>
                </a:moveTo>
                <a:lnTo>
                  <a:pt x="42173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1" name="object 11"/>
          <p:cNvSpPr/>
          <p:nvPr/>
        </p:nvSpPr>
        <p:spPr>
          <a:xfrm>
            <a:off x="1699353" y="4602140"/>
            <a:ext cx="0" cy="32954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83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2" name="object 12"/>
          <p:cNvSpPr/>
          <p:nvPr/>
        </p:nvSpPr>
        <p:spPr>
          <a:xfrm>
            <a:off x="9084595" y="4602140"/>
            <a:ext cx="0" cy="32954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83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3" name="object 13"/>
          <p:cNvSpPr/>
          <p:nvPr/>
        </p:nvSpPr>
        <p:spPr>
          <a:xfrm>
            <a:off x="1694900" y="4931457"/>
            <a:ext cx="7394616" cy="0"/>
          </a:xfrm>
          <a:custGeom>
            <a:avLst/>
            <a:gdLst/>
            <a:ahLst/>
            <a:cxnLst/>
            <a:rect l="l" t="t" r="r" b="b"/>
            <a:pathLst>
              <a:path w="4217670">
                <a:moveTo>
                  <a:pt x="0" y="0"/>
                </a:moveTo>
                <a:lnTo>
                  <a:pt x="421739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4" name="object 14"/>
          <p:cNvSpPr/>
          <p:nvPr/>
        </p:nvSpPr>
        <p:spPr>
          <a:xfrm>
            <a:off x="1350153" y="6645890"/>
            <a:ext cx="9597860" cy="209303"/>
          </a:xfrm>
          <a:custGeom>
            <a:avLst/>
            <a:gdLst/>
            <a:ahLst/>
            <a:cxnLst/>
            <a:rect l="l" t="t" r="r" b="b"/>
            <a:pathLst>
              <a:path w="5474335" h="119379">
                <a:moveTo>
                  <a:pt x="5474246" y="0"/>
                </a:moveTo>
                <a:lnTo>
                  <a:pt x="0" y="0"/>
                </a:lnTo>
                <a:lnTo>
                  <a:pt x="0" y="118986"/>
                </a:lnTo>
                <a:lnTo>
                  <a:pt x="5474246" y="118986"/>
                </a:lnTo>
                <a:lnTo>
                  <a:pt x="5474246" y="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3156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10713972" y="6710782"/>
            <a:ext cx="1870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31"/>
            <a:fld id="{81D60167-4931-47E6-BA6A-407CBD079E47}" type="slidenum">
              <a:rPr spc="70" dirty="0"/>
              <a:pPr marL="44531"/>
              <a:t>37</a:t>
            </a:fld>
            <a:endParaRPr spc="7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FC75-0574-4AC2-B74E-6BA9B7868F9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9724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5F00-6C69-4CA0-A2E0-AD1EEA2380CA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19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491" y="219777"/>
            <a:ext cx="11004023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 algn="ctr"/>
            <a:r>
              <a:rPr spc="298" dirty="0"/>
              <a:t>The </a:t>
            </a:r>
            <a:r>
              <a:rPr spc="-316" dirty="0"/>
              <a:t> </a:t>
            </a:r>
            <a:r>
              <a:rPr spc="131" dirty="0"/>
              <a:t>scoping</a:t>
            </a:r>
            <a:r>
              <a:rPr dirty="0"/>
              <a:t> </a:t>
            </a:r>
            <a:r>
              <a:rPr spc="-316" dirty="0"/>
              <a:t> </a:t>
            </a:r>
            <a:r>
              <a:rPr spc="184" dirty="0"/>
              <a:t>d</a:t>
            </a:r>
            <a:r>
              <a:rPr spc="263" dirty="0"/>
              <a:t>o</a:t>
            </a:r>
            <a:r>
              <a:rPr spc="219" dirty="0"/>
              <a:t>cument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8780" y="942985"/>
            <a:ext cx="10993952" cy="54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6"/>
            <a:r>
              <a:rPr sz="2000" spc="200" dirty="0">
                <a:solidFill>
                  <a:srgbClr val="FFC000"/>
                </a:solidFill>
                <a:latin typeface="Arial"/>
                <a:cs typeface="Arial"/>
              </a:rPr>
              <a:t>Time</a:t>
            </a:r>
            <a:r>
              <a:rPr sz="2000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26" dirty="0">
                <a:solidFill>
                  <a:srgbClr val="FFC000"/>
                </a:solidFill>
                <a:latin typeface="Arial"/>
                <a:cs typeface="Arial"/>
              </a:rPr>
              <a:t>scale</a:t>
            </a:r>
            <a:endParaRPr sz="20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914754" marR="82383" indent="-285750">
              <a:lnSpc>
                <a:spcPct val="112900"/>
              </a:lnSpc>
              <a:spcBef>
                <a:spcPts val="710"/>
              </a:spcBef>
              <a:buFont typeface="Arial" panose="020B0604020202020204" pitchFamily="34" charset="0"/>
              <a:buChar char="•"/>
            </a:pPr>
            <a:r>
              <a:rPr sz="2000" b="1" spc="79" dirty="0">
                <a:solidFill>
                  <a:srgbClr val="FF0000"/>
                </a:solidFill>
                <a:latin typeface="Arial"/>
                <a:cs typeface="Arial"/>
              </a:rPr>
              <a:t>June</a:t>
            </a:r>
            <a:r>
              <a:rPr sz="2000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FF0000"/>
                </a:solidFill>
                <a:latin typeface="Arial"/>
                <a:cs typeface="Arial"/>
              </a:rPr>
              <a:t>2015</a:t>
            </a:r>
            <a:r>
              <a:rPr sz="2000" spc="114" dirty="0">
                <a:latin typeface="Arial"/>
                <a:cs typeface="Arial"/>
              </a:rPr>
              <a:t>: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Requested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23" dirty="0">
                <a:latin typeface="Arial"/>
                <a:cs typeface="Arial"/>
              </a:rPr>
              <a:t>submit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a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d</a:t>
            </a:r>
            <a:r>
              <a:rPr sz="2000" spc="158" dirty="0">
                <a:latin typeface="Arial"/>
                <a:cs typeface="Arial"/>
              </a:rPr>
              <a:t>o</a:t>
            </a:r>
            <a:r>
              <a:rPr sz="2000" spc="131" dirty="0">
                <a:latin typeface="Arial"/>
                <a:cs typeface="Arial"/>
              </a:rPr>
              <a:t>cument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67" dirty="0">
                <a:latin typeface="Arial"/>
                <a:cs typeface="Arial"/>
              </a:rPr>
              <a:t>LHCC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in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49" dirty="0">
                <a:latin typeface="Arial"/>
                <a:cs typeface="Arial"/>
              </a:rPr>
              <a:t>draft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84" dirty="0">
                <a:latin typeface="Arial"/>
                <a:cs typeface="Arial"/>
              </a:rPr>
              <a:t>rm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in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June.</a:t>
            </a:r>
            <a:endParaRPr sz="2000" dirty="0">
              <a:latin typeface="Arial"/>
              <a:cs typeface="Arial"/>
            </a:endParaRPr>
          </a:p>
          <a:p>
            <a:pPr marL="914754" marR="153633" indent="-285750">
              <a:lnSpc>
                <a:spcPct val="109200"/>
              </a:lnSpc>
              <a:spcBef>
                <a:spcPts val="79"/>
              </a:spcBef>
              <a:buFont typeface="Arial" panose="020B0604020202020204" pitchFamily="34" charset="0"/>
              <a:buChar char="•"/>
            </a:pPr>
            <a:r>
              <a:rPr sz="2000" b="1" spc="105" dirty="0">
                <a:solidFill>
                  <a:srgbClr val="FF0000"/>
                </a:solidFill>
                <a:latin typeface="Arial"/>
                <a:cs typeface="Arial"/>
              </a:rPr>
              <a:t>Septem</a:t>
            </a:r>
            <a:r>
              <a:rPr sz="2000" b="1" spc="15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61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000" b="1" spc="2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FF0000"/>
                </a:solidFill>
                <a:latin typeface="Arial"/>
                <a:cs typeface="Arial"/>
              </a:rPr>
              <a:t>2015</a:t>
            </a:r>
            <a:r>
              <a:rPr sz="2000" spc="114" dirty="0">
                <a:latin typeface="Arial"/>
                <a:cs typeface="Arial"/>
              </a:rPr>
              <a:t>: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Final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84" dirty="0">
                <a:latin typeface="Arial"/>
                <a:cs typeface="Arial"/>
              </a:rPr>
              <a:t>rm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23" dirty="0">
                <a:latin typeface="Arial"/>
                <a:cs typeface="Arial"/>
              </a:rPr>
              <a:t>whi</a:t>
            </a:r>
            <a:r>
              <a:rPr sz="2000" spc="114" dirty="0">
                <a:latin typeface="Arial"/>
                <a:cs typeface="Arial"/>
              </a:rPr>
              <a:t>c</a:t>
            </a:r>
            <a:r>
              <a:rPr sz="2000" spc="105" dirty="0">
                <a:latin typeface="Arial"/>
                <a:cs typeface="Arial"/>
              </a:rPr>
              <a:t>h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u</a:t>
            </a:r>
            <a:r>
              <a:rPr sz="2000" spc="158" dirty="0">
                <a:latin typeface="Arial"/>
                <a:cs typeface="Arial"/>
              </a:rPr>
              <a:t>p</a:t>
            </a:r>
            <a:r>
              <a:rPr sz="2000" spc="105" dirty="0">
                <a:latin typeface="Arial"/>
                <a:cs typeface="Arial"/>
              </a:rPr>
              <a:t>on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suc</a:t>
            </a:r>
            <a:r>
              <a:rPr sz="2000" spc="53" dirty="0">
                <a:latin typeface="Arial"/>
                <a:cs typeface="Arial"/>
              </a:rPr>
              <a:t>c</a:t>
            </a:r>
            <a:r>
              <a:rPr sz="2000" spc="44" dirty="0">
                <a:latin typeface="Arial"/>
                <a:cs typeface="Arial"/>
              </a:rPr>
              <a:t>essful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79" dirty="0">
                <a:latin typeface="Arial"/>
                <a:cs typeface="Arial"/>
              </a:rPr>
              <a:t>review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b</a:t>
            </a:r>
            <a:r>
              <a:rPr sz="2000" spc="88" dirty="0">
                <a:latin typeface="Arial"/>
                <a:cs typeface="Arial"/>
              </a:rPr>
              <a:t>y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67" dirty="0">
                <a:latin typeface="Arial"/>
                <a:cs typeface="Arial"/>
              </a:rPr>
              <a:t>LHCC</a:t>
            </a:r>
            <a:r>
              <a:rPr sz="2000" spc="61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UCG,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w</a:t>
            </a:r>
            <a:r>
              <a:rPr sz="2000" spc="79" dirty="0">
                <a:latin typeface="Arial"/>
                <a:cs typeface="Arial"/>
              </a:rPr>
              <a:t>i</a:t>
            </a:r>
            <a:r>
              <a:rPr sz="2000" spc="88" dirty="0">
                <a:latin typeface="Arial"/>
                <a:cs typeface="Arial"/>
              </a:rPr>
              <a:t>ll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58" dirty="0">
                <a:latin typeface="Arial"/>
                <a:cs typeface="Arial"/>
              </a:rPr>
              <a:t>b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70" dirty="0">
                <a:latin typeface="Arial"/>
                <a:cs typeface="Arial"/>
              </a:rPr>
              <a:t>resented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at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28" dirty="0">
                <a:latin typeface="Arial"/>
                <a:cs typeface="Arial"/>
              </a:rPr>
              <a:t>Oct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84" dirty="0">
                <a:latin typeface="Arial"/>
                <a:cs typeface="Arial"/>
              </a:rPr>
              <a:t>RRB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400" i="1" spc="-26" dirty="0">
                <a:latin typeface="Meiryo"/>
                <a:cs typeface="Meiryo"/>
              </a:rPr>
              <a:t>⇒</a:t>
            </a:r>
            <a:r>
              <a:rPr sz="2400" i="1" spc="70" dirty="0">
                <a:latin typeface="Meiryo"/>
                <a:cs typeface="Meiryo"/>
              </a:rPr>
              <a:t> </a:t>
            </a:r>
            <a:r>
              <a:rPr sz="2000" spc="79" dirty="0">
                <a:latin typeface="Arial"/>
                <a:cs typeface="Arial"/>
              </a:rPr>
              <a:t>leading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79" dirty="0">
                <a:latin typeface="Arial"/>
                <a:cs typeface="Arial"/>
              </a:rPr>
              <a:t>overall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envelo</a:t>
            </a:r>
            <a:r>
              <a:rPr sz="2000" spc="123" dirty="0">
                <a:latin typeface="Arial"/>
                <a:cs typeface="Arial"/>
              </a:rPr>
              <a:t>p</a:t>
            </a:r>
            <a:r>
              <a:rPr sz="2000" spc="-18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r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phase-2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funding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93" dirty="0">
                <a:latin typeface="Arial"/>
                <a:cs typeface="Arial"/>
              </a:rPr>
              <a:t>(?)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23" dirty="0">
                <a:latin typeface="Arial"/>
                <a:cs typeface="Arial"/>
              </a:rPr>
              <a:t>the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st</a:t>
            </a:r>
            <a:r>
              <a:rPr sz="2000" spc="61" dirty="0">
                <a:latin typeface="Arial"/>
                <a:cs typeface="Arial"/>
              </a:rPr>
              <a:t>a</a:t>
            </a:r>
            <a:r>
              <a:rPr sz="2000" spc="219" dirty="0">
                <a:latin typeface="Arial"/>
                <a:cs typeface="Arial"/>
              </a:rPr>
              <a:t>rt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of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23" dirty="0">
                <a:latin typeface="Arial"/>
                <a:cs typeface="Arial"/>
              </a:rPr>
              <a:t>the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351" dirty="0">
                <a:latin typeface="Arial"/>
                <a:cs typeface="Arial"/>
              </a:rPr>
              <a:t>“TDR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158" dirty="0">
                <a:latin typeface="Arial"/>
                <a:cs typeface="Arial"/>
              </a:rPr>
              <a:t>p</a:t>
            </a:r>
            <a:r>
              <a:rPr sz="2000" spc="70" dirty="0">
                <a:latin typeface="Arial"/>
                <a:cs typeface="Arial"/>
              </a:rPr>
              <a:t>eri</a:t>
            </a:r>
            <a:r>
              <a:rPr sz="2000" spc="167" dirty="0">
                <a:latin typeface="Arial"/>
                <a:cs typeface="Arial"/>
              </a:rPr>
              <a:t>o</a:t>
            </a:r>
            <a:r>
              <a:rPr sz="2000" spc="307" dirty="0">
                <a:latin typeface="Arial"/>
                <a:cs typeface="Arial"/>
              </a:rPr>
              <a:t>d”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(second</a:t>
            </a:r>
            <a:r>
              <a:rPr sz="2000" spc="44" dirty="0">
                <a:latin typeface="Arial"/>
                <a:cs typeface="Arial"/>
              </a:rPr>
              <a:t> phase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of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49" dirty="0">
                <a:latin typeface="Arial"/>
                <a:cs typeface="Arial"/>
              </a:rPr>
              <a:t>CERN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phase-2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r</a:t>
            </a:r>
            <a:r>
              <a:rPr sz="2000" spc="61" dirty="0">
                <a:latin typeface="Arial"/>
                <a:cs typeface="Arial"/>
              </a:rPr>
              <a:t>e</a:t>
            </a:r>
            <a:r>
              <a:rPr sz="2000" spc="88" dirty="0">
                <a:latin typeface="Arial"/>
                <a:cs typeface="Arial"/>
              </a:rPr>
              <a:t>view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88" dirty="0">
                <a:latin typeface="Arial"/>
                <a:cs typeface="Arial"/>
              </a:rPr>
              <a:t>r</a:t>
            </a:r>
            <a:r>
              <a:rPr sz="2000" spc="200" dirty="0">
                <a:latin typeface="Arial"/>
                <a:cs typeface="Arial"/>
              </a:rPr>
              <a:t>o</a:t>
            </a:r>
            <a:r>
              <a:rPr sz="2000" spc="61" dirty="0">
                <a:latin typeface="Arial"/>
                <a:cs typeface="Arial"/>
              </a:rPr>
              <a:t>cess).</a:t>
            </a:r>
            <a:endParaRPr sz="2000" dirty="0">
              <a:latin typeface="Arial"/>
              <a:cs typeface="Arial"/>
            </a:endParaRPr>
          </a:p>
          <a:p>
            <a:pPr marL="22266">
              <a:spcBef>
                <a:spcPts val="982"/>
              </a:spcBef>
            </a:pPr>
            <a:r>
              <a:rPr sz="2000" spc="200" dirty="0">
                <a:solidFill>
                  <a:srgbClr val="FFC000"/>
                </a:solidFill>
                <a:latin typeface="Arial"/>
                <a:cs typeface="Arial"/>
              </a:rPr>
              <a:t>What</a:t>
            </a:r>
            <a:r>
              <a:rPr sz="2000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2000" spc="-18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000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44" dirty="0">
                <a:solidFill>
                  <a:srgbClr val="FFC000"/>
                </a:solidFill>
                <a:latin typeface="Arial"/>
                <a:cs typeface="Arial"/>
              </a:rPr>
              <a:t>need</a:t>
            </a:r>
            <a:r>
              <a:rPr sz="2000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200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z="2000" spc="237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000" spc="88" dirty="0" smtClean="0">
                <a:solidFill>
                  <a:srgbClr val="FFC000"/>
                </a:solidFill>
                <a:latin typeface="Arial"/>
                <a:cs typeface="Arial"/>
              </a:rPr>
              <a:t>rovide</a:t>
            </a:r>
            <a:endParaRPr sz="20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914754" indent="-285750">
              <a:spcBef>
                <a:spcPts val="982"/>
              </a:spcBef>
              <a:buFont typeface="Arial" panose="020B0604020202020204" pitchFamily="34" charset="0"/>
              <a:buChar char="•"/>
            </a:pPr>
            <a:r>
              <a:rPr sz="2000" spc="184" dirty="0">
                <a:latin typeface="Arial"/>
                <a:cs typeface="Arial"/>
              </a:rPr>
              <a:t>The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3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muon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upgrade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options.</a:t>
            </a:r>
            <a:endParaRPr sz="2000" dirty="0">
              <a:latin typeface="Arial"/>
              <a:cs typeface="Arial"/>
            </a:endParaRPr>
          </a:p>
          <a:p>
            <a:pPr marL="914754" marR="479825" indent="-285750">
              <a:lnSpc>
                <a:spcPct val="112900"/>
              </a:lnSpc>
              <a:buFont typeface="Arial" panose="020B0604020202020204" pitchFamily="34" charset="0"/>
              <a:buChar char="•"/>
            </a:pPr>
            <a:r>
              <a:rPr sz="2000" spc="228" dirty="0">
                <a:latin typeface="Arial"/>
                <a:cs typeface="Arial"/>
              </a:rPr>
              <a:t>A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descri</a:t>
            </a:r>
            <a:r>
              <a:rPr sz="2000" spc="105" dirty="0">
                <a:latin typeface="Arial"/>
                <a:cs typeface="Arial"/>
              </a:rPr>
              <a:t>p</a:t>
            </a:r>
            <a:r>
              <a:rPr sz="2000" spc="281" dirty="0">
                <a:latin typeface="Arial"/>
                <a:cs typeface="Arial"/>
              </a:rPr>
              <a:t>t</a:t>
            </a:r>
            <a:r>
              <a:rPr sz="2000" spc="105" dirty="0">
                <a:latin typeface="Arial"/>
                <a:cs typeface="Arial"/>
              </a:rPr>
              <a:t>ion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in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detail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of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53" dirty="0">
                <a:latin typeface="Arial"/>
                <a:cs typeface="Arial"/>
              </a:rPr>
              <a:t>each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detect</a:t>
            </a:r>
            <a:r>
              <a:rPr sz="2000" spc="79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r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element,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sup</a:t>
            </a:r>
            <a:r>
              <a:rPr sz="2000" spc="123" dirty="0">
                <a:latin typeface="Arial"/>
                <a:cs typeface="Arial"/>
              </a:rPr>
              <a:t>p</a:t>
            </a:r>
            <a:r>
              <a:rPr sz="2000" spc="44" dirty="0">
                <a:latin typeface="Arial"/>
                <a:cs typeface="Arial"/>
              </a:rPr>
              <a:t>o</a:t>
            </a:r>
            <a:r>
              <a:rPr sz="2000" spc="131" dirty="0">
                <a:latin typeface="Arial"/>
                <a:cs typeface="Arial"/>
              </a:rPr>
              <a:t>rted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b</a:t>
            </a:r>
            <a:r>
              <a:rPr sz="2000" spc="88" dirty="0">
                <a:latin typeface="Arial"/>
                <a:cs typeface="Arial"/>
              </a:rPr>
              <a:t>y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89" dirty="0">
                <a:latin typeface="Arial"/>
                <a:cs typeface="Arial"/>
              </a:rPr>
              <a:t>R&amp;D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79" dirty="0">
                <a:latin typeface="Arial"/>
                <a:cs typeface="Arial"/>
              </a:rPr>
              <a:t>results.</a:t>
            </a:r>
            <a:endParaRPr sz="2000" dirty="0">
              <a:latin typeface="Arial"/>
              <a:cs typeface="Arial"/>
            </a:endParaRPr>
          </a:p>
          <a:p>
            <a:pPr marL="914754" marR="31172" indent="-285750">
              <a:lnSpc>
                <a:spcPct val="112900"/>
              </a:lnSpc>
              <a:buFont typeface="Arial" panose="020B0604020202020204" pitchFamily="34" charset="0"/>
              <a:buChar char="•"/>
            </a:pPr>
            <a:r>
              <a:rPr sz="2000" spc="105" dirty="0">
                <a:latin typeface="Arial"/>
                <a:cs typeface="Arial"/>
              </a:rPr>
              <a:t>Detailed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plan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53" dirty="0">
                <a:latin typeface="Arial"/>
                <a:cs typeface="Arial"/>
              </a:rPr>
              <a:t>schedule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r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remaining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45" dirty="0">
                <a:latin typeface="Arial"/>
                <a:cs typeface="Arial"/>
              </a:rPr>
              <a:t>R&amp;D,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200" dirty="0">
                <a:latin typeface="Arial"/>
                <a:cs typeface="Arial"/>
              </a:rPr>
              <a:t>roto</a:t>
            </a:r>
            <a:r>
              <a:rPr sz="2000" spc="61" dirty="0">
                <a:latin typeface="Arial"/>
                <a:cs typeface="Arial"/>
              </a:rPr>
              <a:t>t</a:t>
            </a:r>
            <a:r>
              <a:rPr sz="2000" spc="105" dirty="0">
                <a:latin typeface="Arial"/>
                <a:cs typeface="Arial"/>
              </a:rPr>
              <a:t>yping,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etc.</a:t>
            </a:r>
            <a:r>
              <a:rPr sz="2000" spc="79" dirty="0">
                <a:latin typeface="Arial"/>
                <a:cs typeface="Arial"/>
              </a:rPr>
              <a:t>  </a:t>
            </a:r>
            <a:r>
              <a:rPr sz="2000" spc="44" dirty="0">
                <a:latin typeface="Arial"/>
                <a:cs typeface="Arial"/>
              </a:rPr>
              <a:t>needed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develop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detailed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53" dirty="0">
                <a:latin typeface="Arial"/>
                <a:cs typeface="Arial"/>
              </a:rPr>
              <a:t>designs,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determine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final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estimates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r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cost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schedule.</a:t>
            </a:r>
            <a:endParaRPr sz="2000" dirty="0">
              <a:latin typeface="Arial"/>
              <a:cs typeface="Arial"/>
            </a:endParaRPr>
          </a:p>
          <a:p>
            <a:pPr marL="914754" marR="8906" indent="-285750">
              <a:lnSpc>
                <a:spcPct val="112900"/>
              </a:lnSpc>
              <a:buFont typeface="Arial" panose="020B0604020202020204" pitchFamily="34" charset="0"/>
              <a:buChar char="•"/>
            </a:pPr>
            <a:r>
              <a:rPr sz="2000" spc="131" dirty="0">
                <a:latin typeface="Arial"/>
                <a:cs typeface="Arial"/>
              </a:rPr>
              <a:t>Current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estimates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of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ap</a:t>
            </a:r>
            <a:r>
              <a:rPr sz="2000" spc="18" dirty="0">
                <a:latin typeface="Arial"/>
                <a:cs typeface="Arial"/>
              </a:rPr>
              <a:t>p</a:t>
            </a:r>
            <a:r>
              <a:rPr sz="2000" spc="88" dirty="0">
                <a:latin typeface="Arial"/>
                <a:cs typeface="Arial"/>
              </a:rPr>
              <a:t>ro</a:t>
            </a:r>
            <a:r>
              <a:rPr sz="2000" spc="123" dirty="0">
                <a:latin typeface="Arial"/>
                <a:cs typeface="Arial"/>
              </a:rPr>
              <a:t>ximate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67" dirty="0">
                <a:latin typeface="Arial"/>
                <a:cs typeface="Arial"/>
              </a:rPr>
              <a:t>total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84" dirty="0">
                <a:latin typeface="Arial"/>
                <a:cs typeface="Arial"/>
              </a:rPr>
              <a:t>CORE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123" dirty="0">
                <a:latin typeface="Arial"/>
                <a:cs typeface="Arial"/>
              </a:rPr>
              <a:t>roject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79" dirty="0">
                <a:latin typeface="Arial"/>
                <a:cs typeface="Arial"/>
              </a:rPr>
              <a:t>costs,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131" dirty="0">
                <a:latin typeface="Arial"/>
                <a:cs typeface="Arial"/>
              </a:rPr>
              <a:t>man</a:t>
            </a:r>
            <a:r>
              <a:rPr sz="2000" spc="167" dirty="0">
                <a:latin typeface="Arial"/>
                <a:cs typeface="Arial"/>
              </a:rPr>
              <a:t>p</a:t>
            </a:r>
            <a:r>
              <a:rPr sz="2000" spc="44" dirty="0">
                <a:latin typeface="Arial"/>
                <a:cs typeface="Arial"/>
              </a:rPr>
              <a:t>o</a:t>
            </a:r>
            <a:r>
              <a:rPr sz="2000" spc="114" dirty="0">
                <a:latin typeface="Arial"/>
                <a:cs typeface="Arial"/>
              </a:rPr>
              <a:t>w</a:t>
            </a:r>
            <a:r>
              <a:rPr sz="2000" spc="79" dirty="0">
                <a:latin typeface="Arial"/>
                <a:cs typeface="Arial"/>
              </a:rPr>
              <a:t>er,</a:t>
            </a:r>
            <a:r>
              <a:rPr sz="2000" spc="53" dirty="0">
                <a:latin typeface="Arial"/>
                <a:cs typeface="Arial"/>
              </a:rPr>
              <a:t> schedule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funding</a:t>
            </a:r>
            <a:r>
              <a:rPr sz="2000" spc="228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96" dirty="0">
                <a:latin typeface="Arial"/>
                <a:cs typeface="Arial"/>
              </a:rPr>
              <a:t>rofile,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in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sufficient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detail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to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all</a:t>
            </a:r>
            <a:r>
              <a:rPr sz="2000" spc="61" dirty="0">
                <a:latin typeface="Arial"/>
                <a:cs typeface="Arial"/>
              </a:rPr>
              <a:t>o</a:t>
            </a:r>
            <a:r>
              <a:rPr sz="2000" spc="175" dirty="0">
                <a:latin typeface="Arial"/>
                <a:cs typeface="Arial"/>
              </a:rPr>
              <a:t>w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a</a:t>
            </a:r>
            <a:r>
              <a:rPr sz="2000" spc="237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meaningful</a:t>
            </a:r>
            <a:r>
              <a:rPr sz="2000" spc="61" dirty="0">
                <a:latin typeface="Arial"/>
                <a:cs typeface="Arial"/>
              </a:rPr>
              <a:t> </a:t>
            </a:r>
            <a:r>
              <a:rPr sz="2000" spc="79" dirty="0">
                <a:latin typeface="Arial"/>
                <a:cs typeface="Arial"/>
              </a:rPr>
              <a:t>review.</a:t>
            </a:r>
            <a:endParaRPr sz="2000" dirty="0">
              <a:latin typeface="Arial"/>
              <a:cs typeface="Arial"/>
            </a:endParaRPr>
          </a:p>
          <a:p>
            <a:pPr marL="914754" indent="-285750">
              <a:spcBef>
                <a:spcPts val="272"/>
              </a:spcBef>
              <a:buFont typeface="Arial" panose="020B0604020202020204" pitchFamily="34" charset="0"/>
              <a:buChar char="•"/>
            </a:pPr>
            <a:r>
              <a:rPr sz="2000" spc="88" dirty="0">
                <a:latin typeface="Arial"/>
                <a:cs typeface="Arial"/>
              </a:rPr>
              <a:t>Milestones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and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26" dirty="0">
                <a:latin typeface="Arial"/>
                <a:cs typeface="Arial"/>
              </a:rPr>
              <a:t>s</a:t>
            </a:r>
            <a:r>
              <a:rPr sz="2000" spc="18" dirty="0">
                <a:latin typeface="Arial"/>
                <a:cs typeface="Arial"/>
              </a:rPr>
              <a:t>c</a:t>
            </a:r>
            <a:r>
              <a:rPr sz="2000" spc="70" dirty="0">
                <a:latin typeface="Arial"/>
                <a:cs typeface="Arial"/>
              </a:rPr>
              <a:t>hedule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96" dirty="0">
                <a:latin typeface="Arial"/>
                <a:cs typeface="Arial"/>
              </a:rPr>
              <a:t>f</a:t>
            </a:r>
            <a:r>
              <a:rPr sz="2000" spc="131" dirty="0">
                <a:latin typeface="Arial"/>
                <a:cs typeface="Arial"/>
              </a:rPr>
              <a:t>o</a:t>
            </a:r>
            <a:r>
              <a:rPr sz="2000" spc="140" dirty="0">
                <a:latin typeface="Arial"/>
                <a:cs typeface="Arial"/>
              </a:rPr>
              <a:t>r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44" dirty="0">
                <a:latin typeface="Arial"/>
                <a:cs typeface="Arial"/>
              </a:rPr>
              <a:t>p</a:t>
            </a:r>
            <a:r>
              <a:rPr sz="2000" spc="88" dirty="0">
                <a:latin typeface="Arial"/>
                <a:cs typeface="Arial"/>
              </a:rPr>
              <a:t>r</a:t>
            </a:r>
            <a:r>
              <a:rPr sz="2000" spc="200" dirty="0">
                <a:latin typeface="Arial"/>
                <a:cs typeface="Arial"/>
              </a:rPr>
              <a:t>o</a:t>
            </a:r>
            <a:r>
              <a:rPr sz="2000" spc="96" dirty="0">
                <a:latin typeface="Arial"/>
                <a:cs typeface="Arial"/>
              </a:rPr>
              <a:t>ducing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123" dirty="0">
                <a:latin typeface="Arial"/>
                <a:cs typeface="Arial"/>
              </a:rPr>
              <a:t>the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muon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61" dirty="0">
                <a:latin typeface="Arial"/>
                <a:cs typeface="Arial"/>
              </a:rPr>
              <a:t>phase-</a:t>
            </a:r>
            <a:r>
              <a:rPr sz="2000" spc="88" dirty="0">
                <a:latin typeface="Arial"/>
                <a:cs typeface="Arial"/>
              </a:rPr>
              <a:t>I</a:t>
            </a:r>
            <a:r>
              <a:rPr sz="2000" spc="61" dirty="0">
                <a:latin typeface="Arial"/>
                <a:cs typeface="Arial"/>
              </a:rPr>
              <a:t>I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88" dirty="0">
                <a:latin typeface="Arial"/>
                <a:cs typeface="Arial"/>
              </a:rPr>
              <a:t>upgrade</a:t>
            </a:r>
            <a:r>
              <a:rPr sz="2000" spc="219" dirty="0">
                <a:latin typeface="Arial"/>
                <a:cs typeface="Arial"/>
              </a:rPr>
              <a:t> </a:t>
            </a:r>
            <a:r>
              <a:rPr sz="2000" spc="254" dirty="0">
                <a:latin typeface="Arial"/>
                <a:cs typeface="Arial"/>
              </a:rPr>
              <a:t>TDR.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1FD9-94CD-486A-B855-56A2FFEBA71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6342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70" y="177092"/>
            <a:ext cx="10145779" cy="763153"/>
          </a:xfrm>
          <a:solidFill>
            <a:srgbClr val="68470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Trigger detector upgrade proposal: new </a:t>
            </a:r>
            <a:r>
              <a:rPr lang="en-US" dirty="0" err="1" smtClean="0">
                <a:solidFill>
                  <a:srgbClr val="FFC000"/>
                </a:solidFill>
              </a:rPr>
              <a:t>rpc</a:t>
            </a:r>
            <a:r>
              <a:rPr lang="en-US" sz="2200" dirty="0" err="1" smtClean="0">
                <a:solidFill>
                  <a:srgbClr val="FFC000"/>
                </a:solidFill>
              </a:rPr>
              <a:t>s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>
          <a:xfrm>
            <a:off x="6707896" y="6469374"/>
            <a:ext cx="1600200" cy="365125"/>
          </a:xfrm>
        </p:spPr>
        <p:txBody>
          <a:bodyPr/>
          <a:lstStyle/>
          <a:p>
            <a:fld id="{F482CD5C-3F0C-4C4F-92EA-CCEAC9B62F6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60" y="6438449"/>
            <a:ext cx="75438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72952"/>
            <a:ext cx="551167" cy="365125"/>
          </a:xfrm>
          <a:solidFill>
            <a:srgbClr val="023FC6"/>
          </a:solidFill>
        </p:spPr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uppo 1"/>
          <p:cNvGrpSpPr/>
          <p:nvPr/>
        </p:nvGrpSpPr>
        <p:grpSpPr>
          <a:xfrm>
            <a:off x="4741349" y="2419100"/>
            <a:ext cx="4238735" cy="3928114"/>
            <a:chOff x="1961708" y="836711"/>
            <a:chExt cx="5406687" cy="534012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862" y="836711"/>
              <a:ext cx="5326533" cy="534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riangolo isoscele 9"/>
            <p:cNvSpPr/>
            <p:nvPr/>
          </p:nvSpPr>
          <p:spPr>
            <a:xfrm rot="16200000">
              <a:off x="1952708" y="5778260"/>
              <a:ext cx="108012" cy="900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olo isoscele 10"/>
            <p:cNvSpPr/>
            <p:nvPr/>
          </p:nvSpPr>
          <p:spPr>
            <a:xfrm>
              <a:off x="6696236" y="845590"/>
              <a:ext cx="108012" cy="9001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riangolo isoscele 12"/>
          <p:cNvSpPr/>
          <p:nvPr/>
        </p:nvSpPr>
        <p:spPr>
          <a:xfrm rot="16200000">
            <a:off x="4722293" y="6045221"/>
            <a:ext cx="79452" cy="707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olo isoscele 14"/>
          <p:cNvSpPr/>
          <p:nvPr/>
        </p:nvSpPr>
        <p:spPr>
          <a:xfrm>
            <a:off x="8448956" y="2419093"/>
            <a:ext cx="84920" cy="662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449" y="946776"/>
            <a:ext cx="643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the redundancy by </a:t>
            </a:r>
            <a:r>
              <a:rPr lang="en-US" dirty="0" smtClean="0"/>
              <a:t>adding the RPC inner layer</a:t>
            </a:r>
            <a:endParaRPr lang="en-US" dirty="0"/>
          </a:p>
        </p:txBody>
      </p:sp>
      <p:sp>
        <p:nvSpPr>
          <p:cNvPr id="59" name="Arc 58"/>
          <p:cNvSpPr/>
          <p:nvPr/>
        </p:nvSpPr>
        <p:spPr>
          <a:xfrm rot="555071">
            <a:off x="9278103" y="2383801"/>
            <a:ext cx="1237048" cy="5220344"/>
          </a:xfrm>
          <a:prstGeom prst="arc">
            <a:avLst>
              <a:gd name="adj1" fmla="val 16582923"/>
              <a:gd name="adj2" fmla="val 21596125"/>
            </a:avLst>
          </a:prstGeom>
          <a:ln w="12700">
            <a:solidFill>
              <a:srgbClr val="CBE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429159" y="5216352"/>
            <a:ext cx="235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BEC02"/>
                </a:solidFill>
              </a:rPr>
              <a:t>10</a:t>
            </a:r>
            <a:r>
              <a:rPr lang="en-US" dirty="0" smtClean="0"/>
              <a:t> layers instead of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BEC02"/>
                </a:solidFill>
              </a:rPr>
              <a:t>4</a:t>
            </a:r>
            <a:r>
              <a:rPr lang="en-US" dirty="0" smtClean="0"/>
              <a:t> chambers instead of 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060" y="1394986"/>
            <a:ext cx="9308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This idea was already considered in the original project of the barrel trigger detector, but at that time the need for the 3</a:t>
            </a:r>
            <a:r>
              <a:rPr lang="en-US" baseline="30000" dirty="0"/>
              <a:t>rd</a:t>
            </a:r>
            <a:r>
              <a:rPr lang="en-US" dirty="0"/>
              <a:t>  station was not stringent  and it was canceled when a substantial downgrade was required to Atlas</a:t>
            </a:r>
          </a:p>
        </p:txBody>
      </p:sp>
      <p:cxnSp>
        <p:nvCxnSpPr>
          <p:cNvPr id="14" name="Straight Arrow Connector 13"/>
          <p:cNvCxnSpPr>
            <a:endCxn id="36" idx="2"/>
          </p:cNvCxnSpPr>
          <p:nvPr/>
        </p:nvCxnSpPr>
        <p:spPr>
          <a:xfrm>
            <a:off x="6681805" y="3004646"/>
            <a:ext cx="1027421" cy="17651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Lorenzo\Desktop\Atlas_barrel_sec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64" y="2416831"/>
            <a:ext cx="4050293" cy="392310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"/>
          <p:cNvSpPr/>
          <p:nvPr/>
        </p:nvSpPr>
        <p:spPr>
          <a:xfrm>
            <a:off x="6464898" y="4744276"/>
            <a:ext cx="495557" cy="2648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6"/>
          <p:cNvSpPr/>
          <p:nvPr/>
        </p:nvSpPr>
        <p:spPr>
          <a:xfrm>
            <a:off x="6968209" y="4745252"/>
            <a:ext cx="495557" cy="2648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7"/>
          <p:cNvSpPr/>
          <p:nvPr/>
        </p:nvSpPr>
        <p:spPr>
          <a:xfrm>
            <a:off x="7461446" y="4743297"/>
            <a:ext cx="495557" cy="2648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8"/>
          <p:cNvSpPr/>
          <p:nvPr/>
        </p:nvSpPr>
        <p:spPr>
          <a:xfrm>
            <a:off x="7964756" y="4744276"/>
            <a:ext cx="495557" cy="2648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72851" y="3495396"/>
            <a:ext cx="1802278" cy="1735603"/>
            <a:chOff x="1768071" y="3504196"/>
            <a:chExt cx="1802278" cy="1735603"/>
          </a:xfrm>
        </p:grpSpPr>
        <p:sp>
          <p:nvSpPr>
            <p:cNvPr id="17" name="Rettangolo 5"/>
            <p:cNvSpPr>
              <a:spLocks/>
            </p:cNvSpPr>
            <p:nvPr/>
          </p:nvSpPr>
          <p:spPr>
            <a:xfrm rot="18931243">
              <a:off x="3116500" y="4919123"/>
              <a:ext cx="270777" cy="338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6"/>
            <p:cNvSpPr/>
            <p:nvPr/>
          </p:nvSpPr>
          <p:spPr>
            <a:xfrm rot="2615954">
              <a:off x="3114329" y="3754344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9"/>
            <p:cNvSpPr>
              <a:spLocks/>
            </p:cNvSpPr>
            <p:nvPr/>
          </p:nvSpPr>
          <p:spPr>
            <a:xfrm rot="2715485" flipV="1">
              <a:off x="1932948" y="4907771"/>
              <a:ext cx="304177" cy="4225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12"/>
            <p:cNvSpPr/>
            <p:nvPr/>
          </p:nvSpPr>
          <p:spPr>
            <a:xfrm rot="20256539">
              <a:off x="2846039" y="5117741"/>
              <a:ext cx="300210" cy="2110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13"/>
            <p:cNvSpPr/>
            <p:nvPr/>
          </p:nvSpPr>
          <p:spPr>
            <a:xfrm rot="20256539">
              <a:off x="2192335" y="3597286"/>
              <a:ext cx="300210" cy="2110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14"/>
            <p:cNvSpPr/>
            <p:nvPr/>
          </p:nvSpPr>
          <p:spPr>
            <a:xfrm rot="1369526">
              <a:off x="2840831" y="3596156"/>
              <a:ext cx="300210" cy="2110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15"/>
            <p:cNvSpPr/>
            <p:nvPr/>
          </p:nvSpPr>
          <p:spPr>
            <a:xfrm rot="1369526">
              <a:off x="2191973" y="5118260"/>
              <a:ext cx="300210" cy="2110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16"/>
            <p:cNvSpPr/>
            <p:nvPr/>
          </p:nvSpPr>
          <p:spPr>
            <a:xfrm rot="4041769">
              <a:off x="1747265" y="4680803"/>
              <a:ext cx="290162" cy="2183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ttangolo 17"/>
            <p:cNvSpPr/>
            <p:nvPr/>
          </p:nvSpPr>
          <p:spPr>
            <a:xfrm rot="4041769">
              <a:off x="3310679" y="4047224"/>
              <a:ext cx="290162" cy="2183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18"/>
            <p:cNvSpPr/>
            <p:nvPr/>
          </p:nvSpPr>
          <p:spPr>
            <a:xfrm rot="6789305">
              <a:off x="1740275" y="4055947"/>
              <a:ext cx="290162" cy="2183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19"/>
            <p:cNvSpPr/>
            <p:nvPr/>
          </p:nvSpPr>
          <p:spPr>
            <a:xfrm rot="6789305">
              <a:off x="3307820" y="4680504"/>
              <a:ext cx="290162" cy="2183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"/>
            <p:cNvSpPr/>
            <p:nvPr/>
          </p:nvSpPr>
          <p:spPr>
            <a:xfrm>
              <a:off x="2485235" y="5218696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ttangolo 6"/>
            <p:cNvSpPr/>
            <p:nvPr/>
          </p:nvSpPr>
          <p:spPr>
            <a:xfrm rot="16200000">
              <a:off x="3379798" y="4364474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ttangolo 6"/>
            <p:cNvSpPr/>
            <p:nvPr/>
          </p:nvSpPr>
          <p:spPr>
            <a:xfrm rot="16200000">
              <a:off x="1598623" y="4373999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tangolo 6"/>
            <p:cNvSpPr/>
            <p:nvPr/>
          </p:nvSpPr>
          <p:spPr>
            <a:xfrm>
              <a:off x="2475710" y="3504196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"/>
            <p:cNvSpPr/>
            <p:nvPr/>
          </p:nvSpPr>
          <p:spPr>
            <a:xfrm rot="18932910">
              <a:off x="1868669" y="3750676"/>
              <a:ext cx="360000" cy="2110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19533" y="39115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BM.CO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127723" y="352964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BM.PI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423783" y="272848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0057140" y="4033575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057140" y="4127143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048529" y="364647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048529" y="3740047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057140" y="2874159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57140" y="2967727"/>
            <a:ext cx="1064962" cy="45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593416" y="4124383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600520" y="4026986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11061" y="3728138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598915" y="3630741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572812" y="2967235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560666" y="2869838"/>
            <a:ext cx="79625" cy="51093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387642" y="4460989"/>
            <a:ext cx="1728154" cy="412917"/>
            <a:chOff x="9387642" y="4460989"/>
            <a:chExt cx="1728154" cy="412917"/>
          </a:xfrm>
        </p:grpSpPr>
        <p:sp>
          <p:nvSpPr>
            <p:cNvPr id="71" name="TextBox 70"/>
            <p:cNvSpPr txBox="1"/>
            <p:nvPr/>
          </p:nvSpPr>
          <p:spPr>
            <a:xfrm>
              <a:off x="9387642" y="4460989"/>
              <a:ext cx="370614" cy="369332"/>
            </a:xfrm>
            <a:prstGeom prst="rect">
              <a:avLst/>
            </a:prstGeom>
            <a:noFill/>
            <a:ln>
              <a:solidFill>
                <a:srgbClr val="CBEC0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48529" y="4517512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048529" y="4602534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50834" y="4743071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509996" y="4743613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527643" y="4608432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45289" y="4519222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048529" y="4828187"/>
              <a:ext cx="1064962" cy="45719"/>
            </a:xfrm>
            <a:prstGeom prst="rect">
              <a:avLst/>
            </a:prstGeom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501450" y="4817727"/>
              <a:ext cx="79625" cy="510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BEC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1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can exploit the BIS78 project technical document as a starting point</a:t>
            </a:r>
          </a:p>
          <a:p>
            <a:r>
              <a:rPr lang="en-US" sz="2400" dirty="0" smtClean="0"/>
              <a:t>The BI </a:t>
            </a:r>
            <a:r>
              <a:rPr lang="en-US" sz="2400" dirty="0" err="1" smtClean="0"/>
              <a:t>rpc</a:t>
            </a:r>
            <a:r>
              <a:rPr lang="en-US" sz="2400" dirty="0" smtClean="0"/>
              <a:t> will share with the BIS78 most of the technical content</a:t>
            </a:r>
          </a:p>
          <a:p>
            <a:r>
              <a:rPr lang="en-US" sz="2400" dirty="0" smtClean="0"/>
              <a:t>We could think to include by September some early result of the test beam in preparation for </a:t>
            </a:r>
            <a:r>
              <a:rPr lang="en-US" sz="2400" dirty="0" err="1" smtClean="0"/>
              <a:t>june</a:t>
            </a:r>
            <a:r>
              <a:rPr lang="en-US" sz="2400" dirty="0" smtClean="0"/>
              <a:t> – </a:t>
            </a:r>
            <a:r>
              <a:rPr lang="en-US" sz="2400" dirty="0" err="1" smtClean="0"/>
              <a:t>july</a:t>
            </a:r>
            <a:r>
              <a:rPr lang="en-US" sz="2400" dirty="0" smtClean="0"/>
              <a:t> where we are going to test a bis8 shaped chamber with non–final-but-close-to Front End, gas gap and faraday cage structure.</a:t>
            </a:r>
          </a:p>
          <a:p>
            <a:pPr lvl="1"/>
            <a:r>
              <a:rPr lang="en-US" sz="2000" dirty="0" smtClean="0"/>
              <a:t>Participation and help form all the detector enthusiast is welcome</a:t>
            </a:r>
          </a:p>
          <a:p>
            <a:pPr lvl="1"/>
            <a:r>
              <a:rPr lang="en-US" sz="2000" dirty="0" smtClean="0"/>
              <a:t>The test beam is open to new non Italian groups involver in the BIS78 project</a:t>
            </a:r>
          </a:p>
          <a:p>
            <a:r>
              <a:rPr lang="en-US" sz="2400" dirty="0" smtClean="0"/>
              <a:t>A strong effort is necessary in collaboration with ATLAS TC and MPI to give a more realistic layout of the proposed system (by September at latest)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B1D2-D6A7-4CD8-8639-8C2DFDFCAD4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65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149" dirty="0"/>
              <a:t>Upgrade </a:t>
            </a:r>
            <a:r>
              <a:rPr spc="-307" dirty="0"/>
              <a:t> </a:t>
            </a:r>
            <a:r>
              <a:rPr spc="131" dirty="0"/>
              <a:t>physic</a:t>
            </a:r>
            <a:r>
              <a:rPr spc="-44" dirty="0"/>
              <a:t>s</a:t>
            </a:r>
            <a:r>
              <a:rPr dirty="0"/>
              <a:t> </a:t>
            </a:r>
            <a:r>
              <a:rPr spc="-316" dirty="0"/>
              <a:t> </a:t>
            </a:r>
            <a:r>
              <a:rPr spc="123" dirty="0"/>
              <a:t>studies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881484" y="1047993"/>
            <a:ext cx="10429031" cy="423288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288000" rIns="0" bIns="288000" rtlCol="0" anchor="t">
            <a:spAutoFit/>
          </a:bodyPr>
          <a:lstStyle/>
          <a:p>
            <a:pPr marL="507657" marR="623438">
              <a:lnSpc>
                <a:spcPct val="112900"/>
              </a:lnSpc>
            </a:pPr>
            <a:r>
              <a:rPr lang="en-US" spc="184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physics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8" dirty="0">
                <a:solidFill>
                  <a:srgbClr val="000000"/>
                </a:solidFill>
              </a:rPr>
              <a:t>case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96" dirty="0">
                <a:solidFill>
                  <a:srgbClr val="000000"/>
                </a:solidFill>
              </a:rPr>
              <a:t>f</a:t>
            </a:r>
            <a:r>
              <a:rPr lang="en-US" spc="131" dirty="0">
                <a:solidFill>
                  <a:srgbClr val="000000"/>
                </a:solidFill>
              </a:rPr>
              <a:t>o</a:t>
            </a:r>
            <a:r>
              <a:rPr lang="en-US" spc="140" dirty="0">
                <a:solidFill>
                  <a:srgbClr val="000000"/>
                </a:solidFill>
              </a:rPr>
              <a:t>r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75" dirty="0">
                <a:solidFill>
                  <a:srgbClr val="000000"/>
                </a:solidFill>
              </a:rPr>
              <a:t>HL-LHC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8" dirty="0">
                <a:solidFill>
                  <a:srgbClr val="000000"/>
                </a:solidFill>
              </a:rPr>
              <a:t>is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96" dirty="0">
                <a:solidFill>
                  <a:srgbClr val="000000"/>
                </a:solidFill>
              </a:rPr>
              <a:t>studied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44" dirty="0">
                <a:solidFill>
                  <a:srgbClr val="000000"/>
                </a:solidFill>
              </a:rPr>
              <a:t>b</a:t>
            </a:r>
            <a:r>
              <a:rPr lang="en-US" spc="88" dirty="0">
                <a:solidFill>
                  <a:srgbClr val="000000"/>
                </a:solidFill>
              </a:rPr>
              <a:t>y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44" dirty="0">
                <a:solidFill>
                  <a:srgbClr val="000000"/>
                </a:solidFill>
              </a:rPr>
              <a:t>A</a:t>
            </a:r>
            <a:r>
              <a:rPr lang="en-US" spc="245" dirty="0">
                <a:solidFill>
                  <a:srgbClr val="000000"/>
                </a:solidFill>
              </a:rPr>
              <a:t>TLAS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upgrade</a:t>
            </a:r>
            <a:r>
              <a:rPr lang="en-US" spc="44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physics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groups.</a:t>
            </a:r>
          </a:p>
          <a:p>
            <a:pPr marL="507657" marR="8906">
              <a:lnSpc>
                <a:spcPct val="112900"/>
              </a:lnSpc>
              <a:spcBef>
                <a:spcPts val="517"/>
              </a:spcBef>
            </a:pPr>
            <a:r>
              <a:rPr lang="en-US" spc="175" dirty="0">
                <a:solidFill>
                  <a:srgbClr val="000000"/>
                </a:solidFill>
              </a:rPr>
              <a:t>It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8" dirty="0">
                <a:solidFill>
                  <a:srgbClr val="000000"/>
                </a:solidFill>
              </a:rPr>
              <a:t>is</a:t>
            </a:r>
            <a:r>
              <a:rPr lang="en-US" spc="193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193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upgrade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physics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group’s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task</a:t>
            </a:r>
            <a:r>
              <a:rPr lang="en-US" spc="193" dirty="0">
                <a:solidFill>
                  <a:srgbClr val="000000"/>
                </a:solidFill>
              </a:rPr>
              <a:t> </a:t>
            </a:r>
            <a:r>
              <a:rPr lang="en-US" spc="281" dirty="0">
                <a:solidFill>
                  <a:srgbClr val="000000"/>
                </a:solidFill>
              </a:rPr>
              <a:t>t</a:t>
            </a:r>
            <a:r>
              <a:rPr lang="en-US" spc="105" dirty="0">
                <a:solidFill>
                  <a:srgbClr val="000000"/>
                </a:solidFill>
              </a:rPr>
              <a:t>o</a:t>
            </a:r>
            <a:r>
              <a:rPr lang="en-US" spc="193" dirty="0">
                <a:solidFill>
                  <a:srgbClr val="000000"/>
                </a:solidFill>
              </a:rPr>
              <a:t> </a:t>
            </a:r>
            <a:r>
              <a:rPr lang="en-US" spc="114" dirty="0">
                <a:solidFill>
                  <a:srgbClr val="000000"/>
                </a:solidFill>
              </a:rPr>
              <a:t>comp</a:t>
            </a:r>
            <a:r>
              <a:rPr lang="en-US" spc="35" dirty="0">
                <a:solidFill>
                  <a:srgbClr val="000000"/>
                </a:solidFill>
              </a:rPr>
              <a:t>a</a:t>
            </a:r>
            <a:r>
              <a:rPr lang="en-US" spc="61" dirty="0">
                <a:solidFill>
                  <a:srgbClr val="000000"/>
                </a:solidFill>
              </a:rPr>
              <a:t>re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193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physics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58" dirty="0">
                <a:solidFill>
                  <a:srgbClr val="000000"/>
                </a:solidFill>
              </a:rPr>
              <a:t>p</a:t>
            </a:r>
            <a:r>
              <a:rPr lang="en-US" spc="131" dirty="0">
                <a:solidFill>
                  <a:srgbClr val="000000"/>
                </a:solidFill>
              </a:rPr>
              <a:t>otential</a:t>
            </a:r>
            <a:r>
              <a:rPr lang="en-US" spc="200" dirty="0">
                <a:solidFill>
                  <a:srgbClr val="000000"/>
                </a:solidFill>
              </a:rPr>
              <a:t> </a:t>
            </a:r>
            <a:r>
              <a:rPr lang="en-US" spc="140" dirty="0">
                <a:solidFill>
                  <a:srgbClr val="000000"/>
                </a:solidFill>
              </a:rPr>
              <a:t>of</a:t>
            </a:r>
            <a:r>
              <a:rPr lang="en-US" spc="96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different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upgrade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pc="-245" dirty="0">
                <a:solidFill>
                  <a:srgbClr val="000000"/>
                </a:solidFill>
              </a:rPr>
              <a:t> </a:t>
            </a:r>
            <a:r>
              <a:rPr lang="en-US" spc="114" dirty="0">
                <a:solidFill>
                  <a:srgbClr val="000000"/>
                </a:solidFill>
              </a:rPr>
              <a:t>options.</a:t>
            </a:r>
          </a:p>
          <a:p>
            <a:pPr marL="507657" marR="187031">
              <a:lnSpc>
                <a:spcPct val="112900"/>
              </a:lnSpc>
              <a:spcBef>
                <a:spcPts val="526"/>
              </a:spcBef>
            </a:pPr>
            <a:r>
              <a:rPr lang="en-US" spc="184" dirty="0">
                <a:solidFill>
                  <a:srgbClr val="000000"/>
                </a:solidFill>
              </a:rPr>
              <a:t>Our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task: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pc="-9" dirty="0">
                <a:solidFill>
                  <a:srgbClr val="000000"/>
                </a:solidFill>
              </a:rPr>
              <a:t> </a:t>
            </a:r>
            <a:r>
              <a:rPr lang="en-US" spc="131" dirty="0">
                <a:solidFill>
                  <a:srgbClr val="000000"/>
                </a:solidFill>
              </a:rPr>
              <a:t>P</a:t>
            </a:r>
            <a:r>
              <a:rPr lang="en-US" spc="88" dirty="0">
                <a:solidFill>
                  <a:srgbClr val="000000"/>
                </a:solidFill>
              </a:rPr>
              <a:t>erf</a:t>
            </a:r>
            <a:r>
              <a:rPr lang="en-US" spc="70" dirty="0">
                <a:solidFill>
                  <a:srgbClr val="000000"/>
                </a:solidFill>
              </a:rPr>
              <a:t>o</a:t>
            </a:r>
            <a:r>
              <a:rPr lang="en-US" spc="96" dirty="0">
                <a:solidFill>
                  <a:srgbClr val="000000"/>
                </a:solidFill>
              </a:rPr>
              <a:t>rmance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estimates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70" dirty="0">
                <a:solidFill>
                  <a:srgbClr val="000000"/>
                </a:solidFill>
              </a:rPr>
              <a:t>li</a:t>
            </a:r>
            <a:r>
              <a:rPr lang="en-US" spc="114" dirty="0">
                <a:solidFill>
                  <a:srgbClr val="000000"/>
                </a:solidFill>
              </a:rPr>
              <a:t>k</a:t>
            </a:r>
            <a:r>
              <a:rPr lang="en-US" spc="-18" dirty="0">
                <a:solidFill>
                  <a:srgbClr val="000000"/>
                </a:solidFill>
              </a:rPr>
              <a:t>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rat</a:t>
            </a:r>
            <a:r>
              <a:rPr lang="en-US" spc="140" dirty="0">
                <a:solidFill>
                  <a:srgbClr val="000000"/>
                </a:solidFill>
              </a:rPr>
              <a:t>e</a:t>
            </a:r>
            <a:r>
              <a:rPr lang="en-US" spc="596" dirty="0">
                <a:solidFill>
                  <a:srgbClr val="000000"/>
                </a:solidFill>
              </a:rPr>
              <a:t>/</a:t>
            </a:r>
            <a:r>
              <a:rPr lang="en-US" spc="-26" dirty="0">
                <a:solidFill>
                  <a:srgbClr val="000000"/>
                </a:solidFill>
              </a:rPr>
              <a:t>e</a:t>
            </a:r>
            <a:r>
              <a:rPr lang="en-US" spc="140" dirty="0">
                <a:solidFill>
                  <a:srgbClr val="000000"/>
                </a:solidFill>
              </a:rPr>
              <a:t>fficiency/turn-on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curves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96" dirty="0">
                <a:solidFill>
                  <a:srgbClr val="000000"/>
                </a:solidFill>
              </a:rPr>
              <a:t>f</a:t>
            </a:r>
            <a:r>
              <a:rPr lang="en-US" spc="131" dirty="0">
                <a:solidFill>
                  <a:srgbClr val="000000"/>
                </a:solidFill>
              </a:rPr>
              <a:t>o</a:t>
            </a:r>
            <a:r>
              <a:rPr lang="en-US" spc="140" dirty="0">
                <a:solidFill>
                  <a:srgbClr val="000000"/>
                </a:solidFill>
              </a:rPr>
              <a:t>r</a:t>
            </a:r>
            <a:r>
              <a:rPr lang="en-US" spc="114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different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options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84" dirty="0">
                <a:solidFill>
                  <a:srgbClr val="000000"/>
                </a:solidFill>
              </a:rPr>
              <a:t>that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79" dirty="0">
                <a:solidFill>
                  <a:srgbClr val="000000"/>
                </a:solidFill>
              </a:rPr>
              <a:t>can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58" dirty="0">
                <a:solidFill>
                  <a:srgbClr val="000000"/>
                </a:solidFill>
              </a:rPr>
              <a:t>b</a:t>
            </a:r>
            <a:r>
              <a:rPr lang="en-US" spc="-18" dirty="0">
                <a:solidFill>
                  <a:srgbClr val="000000"/>
                </a:solidFill>
              </a:rPr>
              <a:t>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35" dirty="0">
                <a:solidFill>
                  <a:srgbClr val="000000"/>
                </a:solidFill>
              </a:rPr>
              <a:t>used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96" dirty="0">
                <a:solidFill>
                  <a:srgbClr val="000000"/>
                </a:solidFill>
              </a:rPr>
              <a:t>in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123" dirty="0">
                <a:solidFill>
                  <a:srgbClr val="000000"/>
                </a:solidFill>
              </a:rPr>
              <a:t>the</a:t>
            </a:r>
            <a:r>
              <a:rPr lang="en-US" spc="237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physics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pc="-245" dirty="0">
                <a:solidFill>
                  <a:srgbClr val="000000"/>
                </a:solidFill>
              </a:rPr>
              <a:t> </a:t>
            </a:r>
            <a:r>
              <a:rPr lang="en-US" spc="96" dirty="0">
                <a:solidFill>
                  <a:srgbClr val="000000"/>
                </a:solidFill>
              </a:rPr>
              <a:t>simulations.</a:t>
            </a:r>
          </a:p>
          <a:p>
            <a:pPr marL="507657">
              <a:spcBef>
                <a:spcPts val="789"/>
              </a:spcBef>
            </a:pPr>
            <a:r>
              <a:rPr lang="en-US" spc="131" dirty="0">
                <a:solidFill>
                  <a:srgbClr val="000000"/>
                </a:solidFill>
              </a:rPr>
              <a:t>Pro</a:t>
            </a:r>
            <a:r>
              <a:rPr lang="en-US" spc="193" dirty="0">
                <a:solidFill>
                  <a:srgbClr val="000000"/>
                </a:solidFill>
              </a:rPr>
              <a:t>p</a:t>
            </a:r>
            <a:r>
              <a:rPr lang="en-US" spc="53" dirty="0">
                <a:solidFill>
                  <a:srgbClr val="000000"/>
                </a:solidFill>
              </a:rPr>
              <a:t>osal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200" dirty="0">
                <a:solidFill>
                  <a:srgbClr val="000000"/>
                </a:solidFill>
              </a:rPr>
              <a:t>to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-53" dirty="0">
                <a:solidFill>
                  <a:srgbClr val="000000"/>
                </a:solidFill>
              </a:rPr>
              <a:t>s</a:t>
            </a:r>
            <a:r>
              <a:rPr lang="en-US" spc="140" dirty="0">
                <a:solidFill>
                  <a:srgbClr val="000000"/>
                </a:solidFill>
              </a:rPr>
              <a:t>et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105" dirty="0">
                <a:solidFill>
                  <a:srgbClr val="000000"/>
                </a:solidFill>
              </a:rPr>
              <a:t>up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44" dirty="0">
                <a:solidFill>
                  <a:srgbClr val="000000"/>
                </a:solidFill>
              </a:rPr>
              <a:t>a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140" dirty="0">
                <a:solidFill>
                  <a:srgbClr val="000000"/>
                </a:solidFill>
              </a:rPr>
              <a:t>muon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158" dirty="0">
                <a:solidFill>
                  <a:srgbClr val="000000"/>
                </a:solidFill>
              </a:rPr>
              <a:t>p</a:t>
            </a:r>
            <a:r>
              <a:rPr lang="en-US" spc="88" dirty="0">
                <a:solidFill>
                  <a:srgbClr val="000000"/>
                </a:solidFill>
              </a:rPr>
              <a:t>erf</a:t>
            </a:r>
            <a:r>
              <a:rPr lang="en-US" spc="70" dirty="0">
                <a:solidFill>
                  <a:srgbClr val="000000"/>
                </a:solidFill>
              </a:rPr>
              <a:t>o</a:t>
            </a:r>
            <a:r>
              <a:rPr lang="en-US" spc="96" dirty="0">
                <a:solidFill>
                  <a:srgbClr val="000000"/>
                </a:solidFill>
              </a:rPr>
              <a:t>rmance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88" dirty="0">
                <a:solidFill>
                  <a:srgbClr val="000000"/>
                </a:solidFill>
              </a:rPr>
              <a:t>upgrade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114" dirty="0">
                <a:solidFill>
                  <a:srgbClr val="000000"/>
                </a:solidFill>
              </a:rPr>
              <a:t>group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53" dirty="0">
                <a:solidFill>
                  <a:srgbClr val="000000"/>
                </a:solidFill>
              </a:rPr>
              <a:t>lead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44" dirty="0">
                <a:solidFill>
                  <a:srgbClr val="000000"/>
                </a:solidFill>
              </a:rPr>
              <a:t>b</a:t>
            </a:r>
            <a:r>
              <a:rPr lang="en-US" spc="88" dirty="0">
                <a:solidFill>
                  <a:srgbClr val="000000"/>
                </a:solidFill>
              </a:rPr>
              <a:t>y</a:t>
            </a:r>
            <a:r>
              <a:rPr lang="en-US" spc="228" dirty="0">
                <a:solidFill>
                  <a:srgbClr val="000000"/>
                </a:solidFill>
              </a:rPr>
              <a:t> </a:t>
            </a:r>
            <a:r>
              <a:rPr lang="en-US" spc="307" dirty="0">
                <a:solidFill>
                  <a:srgbClr val="000000"/>
                </a:solidFill>
              </a:rPr>
              <a:t>M</a:t>
            </a:r>
            <a:r>
              <a:rPr lang="en-US" spc="35" dirty="0">
                <a:solidFill>
                  <a:srgbClr val="000000"/>
                </a:solidFill>
              </a:rPr>
              <a:t>a</a:t>
            </a:r>
            <a:r>
              <a:rPr lang="en-US" spc="70" dirty="0">
                <a:solidFill>
                  <a:srgbClr val="000000"/>
                </a:solidFill>
              </a:rPr>
              <a:t>ssimo</a:t>
            </a:r>
            <a:r>
              <a:rPr lang="en-US" spc="70" dirty="0" smtClean="0">
                <a:solidFill>
                  <a:srgbClr val="000000"/>
                </a:solidFill>
              </a:rPr>
              <a:t>.</a:t>
            </a:r>
          </a:p>
          <a:p>
            <a:pPr marL="507657">
              <a:spcBef>
                <a:spcPts val="789"/>
              </a:spcBef>
            </a:pPr>
            <a:r>
              <a:rPr lang="en-US" b="1" spc="70" dirty="0" smtClean="0">
                <a:solidFill>
                  <a:srgbClr val="FF0000"/>
                </a:solidFill>
              </a:rPr>
              <a:t>Help is needed to setup this group so all the interested people is warmly encouraged to participate</a:t>
            </a:r>
            <a:endParaRPr lang="en-US" b="1" spc="70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31D6-4567-4AEB-8183-8AC9178DB294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97938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6094"/>
            <a:r>
              <a:rPr spc="219" dirty="0"/>
              <a:t>Pro</a:t>
            </a:r>
            <a:r>
              <a:rPr spc="307" dirty="0"/>
              <a:t>p</a:t>
            </a:r>
            <a:r>
              <a:rPr spc="96" dirty="0"/>
              <a:t>osal</a:t>
            </a:r>
            <a:r>
              <a:rPr dirty="0"/>
              <a:t> </a:t>
            </a:r>
            <a:r>
              <a:rPr spc="-324" dirty="0"/>
              <a:t> </a:t>
            </a:r>
            <a:r>
              <a:rPr spc="184" dirty="0"/>
              <a:t>h</a:t>
            </a:r>
            <a:r>
              <a:rPr spc="96" dirty="0"/>
              <a:t>o</a:t>
            </a:r>
            <a:r>
              <a:rPr spc="289" dirty="0"/>
              <a:t>w</a:t>
            </a:r>
            <a:r>
              <a:rPr dirty="0"/>
              <a:t> </a:t>
            </a:r>
            <a:r>
              <a:rPr spc="-324" dirty="0"/>
              <a:t> </a:t>
            </a:r>
            <a:r>
              <a:rPr spc="298" dirty="0"/>
              <a:t>to</a:t>
            </a:r>
            <a:r>
              <a:rPr dirty="0"/>
              <a:t> </a:t>
            </a:r>
            <a:r>
              <a:rPr spc="-333" dirty="0"/>
              <a:t> </a:t>
            </a:r>
            <a:r>
              <a:rPr spc="96" dirty="0"/>
              <a:t>o</a:t>
            </a:r>
            <a:r>
              <a:rPr spc="131" dirty="0"/>
              <a:t>rganize</a:t>
            </a:r>
            <a:r>
              <a:rPr spc="324" dirty="0"/>
              <a:t> </a:t>
            </a:r>
            <a:r>
              <a:rPr spc="200" dirty="0"/>
              <a:t>the</a:t>
            </a:r>
            <a:r>
              <a:rPr dirty="0"/>
              <a:t> </a:t>
            </a:r>
            <a:r>
              <a:rPr spc="-324" dirty="0"/>
              <a:t> </a:t>
            </a:r>
            <a:r>
              <a:rPr spc="200" dirty="0"/>
              <a:t>w</a:t>
            </a:r>
            <a:r>
              <a:rPr spc="96" dirty="0"/>
              <a:t>o</a:t>
            </a:r>
            <a:r>
              <a:rPr spc="219" dirty="0"/>
              <a:t>rk</a:t>
            </a:r>
            <a:r>
              <a:rPr dirty="0"/>
              <a:t> </a:t>
            </a:r>
            <a:r>
              <a:rPr spc="-333" dirty="0"/>
              <a:t> </a:t>
            </a:r>
            <a:r>
              <a:rPr spc="149" dirty="0"/>
              <a:t>f</a:t>
            </a:r>
            <a:r>
              <a:rPr spc="210" dirty="0"/>
              <a:t>or</a:t>
            </a:r>
            <a:r>
              <a:rPr dirty="0"/>
              <a:t> </a:t>
            </a:r>
            <a:r>
              <a:rPr spc="-333" dirty="0"/>
              <a:t> </a:t>
            </a:r>
            <a:r>
              <a:rPr spc="200" dirty="0"/>
              <a:t>the</a:t>
            </a:r>
            <a:r>
              <a:rPr dirty="0"/>
              <a:t> </a:t>
            </a:r>
            <a:r>
              <a:rPr spc="-333" dirty="0"/>
              <a:t> </a:t>
            </a:r>
            <a:r>
              <a:rPr spc="131" dirty="0" err="1" smtClean="0"/>
              <a:t>scop</a:t>
            </a:r>
            <a:r>
              <a:rPr lang="it-IT" spc="131" dirty="0" err="1" smtClean="0"/>
              <a:t>ing</a:t>
            </a:r>
            <a:r>
              <a:rPr dirty="0" smtClean="0"/>
              <a:t> </a:t>
            </a:r>
            <a:r>
              <a:rPr spc="18" dirty="0" smtClean="0"/>
              <a:t> </a:t>
            </a:r>
            <a:r>
              <a:rPr spc="184" dirty="0"/>
              <a:t>d</a:t>
            </a:r>
            <a:r>
              <a:rPr spc="263" dirty="0"/>
              <a:t>o</a:t>
            </a:r>
            <a:r>
              <a:rPr spc="219" dirty="0"/>
              <a:t>cument</a:t>
            </a:r>
          </a:p>
        </p:txBody>
      </p:sp>
      <p:sp>
        <p:nvSpPr>
          <p:cNvPr id="19" name="object 15"/>
          <p:cNvSpPr txBox="1">
            <a:spLocks noGrp="1"/>
          </p:cNvSpPr>
          <p:nvPr>
            <p:ph idx="1"/>
          </p:nvPr>
        </p:nvSpPr>
        <p:spPr>
          <a:xfrm>
            <a:off x="383177" y="1068542"/>
            <a:ext cx="11557709" cy="55151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22266"/>
            <a:r>
              <a:rPr spc="114" dirty="0"/>
              <a:t>Unif</a:t>
            </a:r>
            <a:r>
              <a:rPr spc="79" dirty="0"/>
              <a:t>o</a:t>
            </a:r>
            <a:r>
              <a:rPr spc="184" dirty="0"/>
              <a:t>rm</a:t>
            </a:r>
            <a:r>
              <a:rPr spc="237" dirty="0"/>
              <a:t> </a:t>
            </a:r>
            <a:r>
              <a:rPr spc="105" dirty="0"/>
              <a:t>cost</a:t>
            </a:r>
            <a:r>
              <a:rPr spc="237" dirty="0"/>
              <a:t> </a:t>
            </a:r>
            <a:r>
              <a:rPr spc="114" dirty="0"/>
              <a:t>estimation</a:t>
            </a:r>
          </a:p>
          <a:p>
            <a:pPr marL="629004" marR="8906">
              <a:lnSpc>
                <a:spcPct val="112900"/>
              </a:lnSpc>
              <a:spcBef>
                <a:spcPts val="868"/>
              </a:spcBef>
            </a:pPr>
            <a:r>
              <a:rPr spc="105" dirty="0">
                <a:solidFill>
                  <a:srgbClr val="000000"/>
                </a:solidFill>
              </a:rPr>
              <a:t>Set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up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44" dirty="0">
                <a:solidFill>
                  <a:srgbClr val="000000"/>
                </a:solidFill>
              </a:rPr>
              <a:t>a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muon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costing</a:t>
            </a:r>
            <a:r>
              <a:rPr spc="228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group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with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the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foll</a:t>
            </a:r>
            <a:r>
              <a:rPr spc="114" dirty="0">
                <a:solidFill>
                  <a:srgbClr val="000000"/>
                </a:solidFill>
              </a:rPr>
              <a:t>o</a:t>
            </a:r>
            <a:r>
              <a:rPr spc="123" dirty="0">
                <a:solidFill>
                  <a:srgbClr val="000000"/>
                </a:solidFill>
              </a:rPr>
              <a:t>wing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9" dirty="0">
                <a:solidFill>
                  <a:srgbClr val="000000"/>
                </a:solidFill>
              </a:rPr>
              <a:t>mem</a:t>
            </a:r>
            <a:r>
              <a:rPr spc="175" dirty="0">
                <a:solidFill>
                  <a:srgbClr val="000000"/>
                </a:solidFill>
              </a:rPr>
              <a:t>b</a:t>
            </a:r>
            <a:r>
              <a:rPr spc="44" dirty="0">
                <a:solidFill>
                  <a:srgbClr val="000000"/>
                </a:solidFill>
              </a:rPr>
              <a:t>ers: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9" dirty="0">
                <a:solidFill>
                  <a:srgbClr val="000000"/>
                </a:solidFill>
              </a:rPr>
              <a:t> </a:t>
            </a:r>
            <a:r>
              <a:rPr spc="79" dirty="0">
                <a:solidFill>
                  <a:srgbClr val="000000"/>
                </a:solidFill>
              </a:rPr>
              <a:t>G</a:t>
            </a:r>
            <a:r>
              <a:rPr spc="114" dirty="0">
                <a:solidFill>
                  <a:srgbClr val="000000"/>
                </a:solidFill>
              </a:rPr>
              <a:t>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Aielli,</a:t>
            </a:r>
            <a:r>
              <a:rPr spc="79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Ch.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Amelung,</a:t>
            </a:r>
            <a:r>
              <a:rPr spc="228" dirty="0">
                <a:solidFill>
                  <a:srgbClr val="000000"/>
                </a:solidFill>
              </a:rPr>
              <a:t> </a:t>
            </a:r>
            <a:r>
              <a:rPr spc="482" dirty="0">
                <a:solidFill>
                  <a:srgbClr val="000000"/>
                </a:solidFill>
              </a:rPr>
              <a:t>T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.K</a:t>
            </a:r>
            <a:r>
              <a:rPr spc="96" dirty="0">
                <a:solidFill>
                  <a:srgbClr val="000000"/>
                </a:solidFill>
              </a:rPr>
              <a:t>a</a:t>
            </a:r>
            <a:r>
              <a:rPr spc="114" dirty="0">
                <a:solidFill>
                  <a:srgbClr val="000000"/>
                </a:solidFill>
              </a:rPr>
              <a:t>w</a:t>
            </a:r>
            <a:r>
              <a:rPr spc="149" dirty="0">
                <a:solidFill>
                  <a:srgbClr val="000000"/>
                </a:solidFill>
              </a:rPr>
              <a:t>amoto,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O.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219" dirty="0">
                <a:solidFill>
                  <a:srgbClr val="000000"/>
                </a:solidFill>
              </a:rPr>
              <a:t>K</a:t>
            </a:r>
            <a:r>
              <a:rPr spc="123" dirty="0">
                <a:solidFill>
                  <a:srgbClr val="000000"/>
                </a:solidFill>
              </a:rPr>
              <a:t>ortner,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A.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Lanza,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O.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61" dirty="0">
                <a:solidFill>
                  <a:srgbClr val="000000"/>
                </a:solidFill>
              </a:rPr>
              <a:t>Sasaki,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R.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V</a:t>
            </a:r>
            <a:r>
              <a:rPr spc="-18" dirty="0">
                <a:solidFill>
                  <a:srgbClr val="000000"/>
                </a:solidFill>
              </a:rPr>
              <a:t>a</a:t>
            </a:r>
            <a:r>
              <a:rPr spc="114" dirty="0">
                <a:solidFill>
                  <a:srgbClr val="000000"/>
                </a:solidFill>
              </a:rPr>
              <a:t>ri. </a:t>
            </a:r>
            <a:r>
              <a:rPr spc="158" dirty="0">
                <a:solidFill>
                  <a:srgbClr val="000000"/>
                </a:solidFill>
              </a:rPr>
              <a:t>Muon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re</a:t>
            </a:r>
            <a:r>
              <a:rPr spc="35" dirty="0">
                <a:solidFill>
                  <a:srgbClr val="000000"/>
                </a:solidFill>
              </a:rPr>
              <a:t>p</a:t>
            </a:r>
            <a:r>
              <a:rPr spc="88" dirty="0">
                <a:solidFill>
                  <a:srgbClr val="000000"/>
                </a:solidFill>
              </a:rPr>
              <a:t>resentative</a:t>
            </a:r>
            <a:r>
              <a:rPr spc="228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in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the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44" dirty="0">
                <a:solidFill>
                  <a:srgbClr val="000000"/>
                </a:solidFill>
              </a:rPr>
              <a:t>A</a:t>
            </a:r>
            <a:r>
              <a:rPr spc="368" dirty="0">
                <a:solidFill>
                  <a:srgbClr val="000000"/>
                </a:solidFill>
              </a:rPr>
              <a:t>TL</a:t>
            </a:r>
            <a:r>
              <a:rPr spc="219" dirty="0">
                <a:solidFill>
                  <a:srgbClr val="000000"/>
                </a:solidFill>
              </a:rPr>
              <a:t>A</a:t>
            </a:r>
            <a:r>
              <a:rPr spc="35" dirty="0">
                <a:solidFill>
                  <a:srgbClr val="000000"/>
                </a:solidFill>
              </a:rPr>
              <a:t>S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costing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group: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9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R.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V</a:t>
            </a:r>
            <a:r>
              <a:rPr spc="-18" dirty="0">
                <a:solidFill>
                  <a:srgbClr val="000000"/>
                </a:solidFill>
              </a:rPr>
              <a:t>a</a:t>
            </a:r>
            <a:r>
              <a:rPr spc="114" dirty="0">
                <a:solidFill>
                  <a:srgbClr val="000000"/>
                </a:solidFill>
              </a:rPr>
              <a:t>ri.</a:t>
            </a:r>
          </a:p>
          <a:p>
            <a:pPr marL="22266">
              <a:spcBef>
                <a:spcPts val="1140"/>
              </a:spcBef>
            </a:pPr>
            <a:r>
              <a:rPr spc="281" dirty="0"/>
              <a:t>W</a:t>
            </a:r>
            <a:r>
              <a:rPr spc="131" dirty="0"/>
              <a:t>riting</a:t>
            </a:r>
            <a:r>
              <a:rPr spc="237" dirty="0"/>
              <a:t> </a:t>
            </a:r>
            <a:r>
              <a:rPr spc="123" dirty="0"/>
              <a:t>the</a:t>
            </a:r>
            <a:r>
              <a:rPr spc="237" dirty="0"/>
              <a:t> </a:t>
            </a:r>
            <a:r>
              <a:rPr spc="105" dirty="0"/>
              <a:t>d</a:t>
            </a:r>
            <a:r>
              <a:rPr spc="158" dirty="0"/>
              <a:t>o</a:t>
            </a:r>
            <a:r>
              <a:rPr spc="131" dirty="0"/>
              <a:t>cument</a:t>
            </a:r>
          </a:p>
          <a:p>
            <a:pPr marL="629004">
              <a:lnSpc>
                <a:spcPts val="2104"/>
              </a:lnSpc>
              <a:spcBef>
                <a:spcPts val="1140"/>
              </a:spcBef>
            </a:pPr>
            <a:r>
              <a:rPr spc="149" dirty="0">
                <a:solidFill>
                  <a:srgbClr val="000000"/>
                </a:solidFill>
              </a:rPr>
              <a:t>Edit</a:t>
            </a:r>
            <a:r>
              <a:rPr spc="123" dirty="0">
                <a:solidFill>
                  <a:srgbClr val="000000"/>
                </a:solidFill>
              </a:rPr>
              <a:t>o</a:t>
            </a:r>
            <a:r>
              <a:rPr spc="140" dirty="0">
                <a:solidFill>
                  <a:srgbClr val="000000"/>
                </a:solidFill>
              </a:rPr>
              <a:t>rs/writers: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9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M.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C</a:t>
            </a:r>
            <a:r>
              <a:rPr spc="35" dirty="0">
                <a:solidFill>
                  <a:srgbClr val="000000"/>
                </a:solidFill>
              </a:rPr>
              <a:t>o</a:t>
            </a:r>
            <a:r>
              <a:rPr spc="105" dirty="0">
                <a:solidFill>
                  <a:srgbClr val="000000"/>
                </a:solidFill>
              </a:rPr>
              <a:t>rradi,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O.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219" dirty="0">
                <a:solidFill>
                  <a:srgbClr val="000000"/>
                </a:solidFill>
              </a:rPr>
              <a:t>K</a:t>
            </a:r>
            <a:r>
              <a:rPr spc="123" dirty="0">
                <a:solidFill>
                  <a:srgbClr val="000000"/>
                </a:solidFill>
              </a:rPr>
              <a:t>ortner.</a:t>
            </a:r>
          </a:p>
          <a:p>
            <a:pPr marL="1114395" indent="-486504">
              <a:lnSpc>
                <a:spcPts val="2104"/>
              </a:lnSpc>
            </a:pPr>
            <a:r>
              <a:rPr spc="131" dirty="0">
                <a:solidFill>
                  <a:srgbClr val="000000"/>
                </a:solidFill>
              </a:rPr>
              <a:t>Ex</a:t>
            </a:r>
            <a:r>
              <a:rPr spc="175" dirty="0">
                <a:solidFill>
                  <a:srgbClr val="000000"/>
                </a:solidFill>
              </a:rPr>
              <a:t>p</a:t>
            </a:r>
            <a:r>
              <a:rPr spc="88" dirty="0">
                <a:solidFill>
                  <a:srgbClr val="000000"/>
                </a:solidFill>
              </a:rPr>
              <a:t>erts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44" dirty="0">
                <a:solidFill>
                  <a:srgbClr val="000000"/>
                </a:solidFill>
              </a:rPr>
              <a:t>p</a:t>
            </a:r>
            <a:r>
              <a:rPr spc="105" dirty="0">
                <a:solidFill>
                  <a:srgbClr val="000000"/>
                </a:solidFill>
              </a:rPr>
              <a:t>ro</a:t>
            </a:r>
            <a:r>
              <a:rPr spc="114" dirty="0">
                <a:solidFill>
                  <a:srgbClr val="000000"/>
                </a:solidFill>
              </a:rPr>
              <a:t>v</a:t>
            </a:r>
            <a:r>
              <a:rPr spc="96" dirty="0">
                <a:solidFill>
                  <a:srgbClr val="000000"/>
                </a:solidFill>
              </a:rPr>
              <a:t>iding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88" dirty="0">
                <a:solidFill>
                  <a:srgbClr val="000000"/>
                </a:solidFill>
              </a:rPr>
              <a:t>detailed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inf</a:t>
            </a:r>
            <a:r>
              <a:rPr spc="88" dirty="0">
                <a:solidFill>
                  <a:srgbClr val="000000"/>
                </a:solidFill>
              </a:rPr>
              <a:t>o</a:t>
            </a:r>
            <a:r>
              <a:rPr spc="140" dirty="0">
                <a:solidFill>
                  <a:srgbClr val="000000"/>
                </a:solidFill>
              </a:rPr>
              <a:t>rmation,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79" dirty="0">
                <a:solidFill>
                  <a:srgbClr val="000000"/>
                </a:solidFill>
              </a:rPr>
              <a:t>chec</a:t>
            </a:r>
            <a:r>
              <a:rPr spc="70" dirty="0">
                <a:solidFill>
                  <a:srgbClr val="000000"/>
                </a:solidFill>
              </a:rPr>
              <a:t>k</a:t>
            </a:r>
            <a:r>
              <a:rPr spc="105" dirty="0">
                <a:solidFill>
                  <a:srgbClr val="000000"/>
                </a:solidFill>
              </a:rPr>
              <a:t>ing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the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d</a:t>
            </a:r>
            <a:r>
              <a:rPr spc="158" dirty="0">
                <a:solidFill>
                  <a:srgbClr val="000000"/>
                </a:solidFill>
              </a:rPr>
              <a:t>o</a:t>
            </a:r>
            <a:r>
              <a:rPr spc="79" dirty="0">
                <a:solidFill>
                  <a:srgbClr val="000000"/>
                </a:solidFill>
              </a:rPr>
              <a:t>c</a:t>
            </a:r>
            <a:r>
              <a:rPr spc="140" dirty="0">
                <a:solidFill>
                  <a:srgbClr val="000000"/>
                </a:solidFill>
              </a:rPr>
              <a:t>ument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draft:</a:t>
            </a:r>
          </a:p>
          <a:p>
            <a:pPr marL="1114395">
              <a:lnSpc>
                <a:spcPts val="2104"/>
              </a:lnSpc>
              <a:spcBef>
                <a:spcPts val="342"/>
              </a:spcBef>
            </a:pPr>
            <a:r>
              <a:rPr spc="158" dirty="0">
                <a:solidFill>
                  <a:srgbClr val="0000FF"/>
                </a:solidFill>
              </a:rPr>
              <a:t>RPC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114" dirty="0">
                <a:solidFill>
                  <a:srgbClr val="0000FF"/>
                </a:solidFill>
              </a:rPr>
              <a:t>cham</a:t>
            </a:r>
            <a:r>
              <a:rPr spc="158" dirty="0">
                <a:solidFill>
                  <a:srgbClr val="0000FF"/>
                </a:solidFill>
              </a:rPr>
              <a:t>b</a:t>
            </a:r>
            <a:r>
              <a:rPr spc="26" dirty="0">
                <a:solidFill>
                  <a:srgbClr val="0000FF"/>
                </a:solidFill>
              </a:rPr>
              <a:t>ers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657" dirty="0">
                <a:solidFill>
                  <a:srgbClr val="0000FF"/>
                </a:solidFill>
              </a:rPr>
              <a:t>+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131" dirty="0">
                <a:solidFill>
                  <a:srgbClr val="0000FF"/>
                </a:solidFill>
              </a:rPr>
              <a:t>front-end</a:t>
            </a:r>
            <a:r>
              <a:rPr spc="228" dirty="0">
                <a:solidFill>
                  <a:srgbClr val="0000FF"/>
                </a:solidFill>
              </a:rPr>
              <a:t> </a:t>
            </a:r>
            <a:r>
              <a:rPr spc="88" dirty="0" err="1" smtClean="0">
                <a:solidFill>
                  <a:srgbClr val="0000FF"/>
                </a:solidFill>
              </a:rPr>
              <a:t>electroni</a:t>
            </a:r>
            <a:r>
              <a:rPr lang="it-IT" spc="88" dirty="0" smtClean="0">
                <a:solidFill>
                  <a:srgbClr val="0000FF"/>
                </a:solidFill>
              </a:rPr>
              <a:t>c</a:t>
            </a:r>
            <a:r>
              <a:rPr spc="88" dirty="0" smtClean="0">
                <a:solidFill>
                  <a:srgbClr val="0000FF"/>
                </a:solidFill>
              </a:rPr>
              <a:t>s</a:t>
            </a:r>
            <a:r>
              <a:rPr spc="88" dirty="0">
                <a:solidFill>
                  <a:srgbClr val="0000FF"/>
                </a:solidFill>
              </a:rPr>
              <a:t>: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9" dirty="0">
                <a:solidFill>
                  <a:srgbClr val="0000FF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G.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Aielli.</a:t>
            </a:r>
          </a:p>
          <a:p>
            <a:pPr marL="1114395" marR="667969">
              <a:lnSpc>
                <a:spcPts val="2104"/>
              </a:lnSpc>
              <a:spcBef>
                <a:spcPts val="61"/>
              </a:spcBef>
            </a:pPr>
            <a:r>
              <a:rPr spc="254" dirty="0">
                <a:solidFill>
                  <a:srgbClr val="0000FF"/>
                </a:solidFill>
              </a:rPr>
              <a:t>sMDT </a:t>
            </a:r>
            <a:r>
              <a:rPr spc="-245" dirty="0">
                <a:solidFill>
                  <a:srgbClr val="0000FF"/>
                </a:solidFill>
              </a:rPr>
              <a:t> </a:t>
            </a:r>
            <a:r>
              <a:rPr spc="114" dirty="0">
                <a:solidFill>
                  <a:srgbClr val="0000FF"/>
                </a:solidFill>
              </a:rPr>
              <a:t>cham</a:t>
            </a:r>
            <a:r>
              <a:rPr spc="158" dirty="0">
                <a:solidFill>
                  <a:srgbClr val="0000FF"/>
                </a:solidFill>
              </a:rPr>
              <a:t>b</a:t>
            </a:r>
            <a:r>
              <a:rPr spc="26" dirty="0">
                <a:solidFill>
                  <a:srgbClr val="0000FF"/>
                </a:solidFill>
              </a:rPr>
              <a:t>ers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657" dirty="0">
                <a:solidFill>
                  <a:srgbClr val="0000FF"/>
                </a:solidFill>
              </a:rPr>
              <a:t>+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351" dirty="0">
                <a:solidFill>
                  <a:srgbClr val="0000FF"/>
                </a:solidFill>
              </a:rPr>
              <a:t>MDT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114" dirty="0">
                <a:solidFill>
                  <a:srgbClr val="0000FF"/>
                </a:solidFill>
              </a:rPr>
              <a:t>on-cham</a:t>
            </a:r>
            <a:r>
              <a:rPr spc="175" dirty="0">
                <a:solidFill>
                  <a:srgbClr val="0000FF"/>
                </a:solidFill>
              </a:rPr>
              <a:t>b</a:t>
            </a:r>
            <a:r>
              <a:rPr spc="61" dirty="0">
                <a:solidFill>
                  <a:srgbClr val="0000FF"/>
                </a:solidFill>
              </a:rPr>
              <a:t>er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79" dirty="0">
                <a:solidFill>
                  <a:srgbClr val="0000FF"/>
                </a:solidFill>
              </a:rPr>
              <a:t>electronics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(mezzanine</a:t>
            </a:r>
            <a:r>
              <a:rPr spc="53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c</a:t>
            </a:r>
            <a:r>
              <a:rPr spc="9" dirty="0">
                <a:solidFill>
                  <a:srgbClr val="000000"/>
                </a:solidFill>
              </a:rPr>
              <a:t>a</a:t>
            </a:r>
            <a:r>
              <a:rPr spc="184" dirty="0">
                <a:solidFill>
                  <a:srgbClr val="000000"/>
                </a:solidFill>
              </a:rPr>
              <a:t>rds+CSM):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J.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Chapman,</a:t>
            </a:r>
            <a:r>
              <a:rPr spc="228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H.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Kroha.</a:t>
            </a:r>
          </a:p>
          <a:p>
            <a:pPr marL="1114395" marR="1946017">
              <a:lnSpc>
                <a:spcPts val="2104"/>
              </a:lnSpc>
            </a:pPr>
            <a:r>
              <a:rPr spc="140" dirty="0">
                <a:solidFill>
                  <a:srgbClr val="0000FF"/>
                </a:solidFill>
              </a:rPr>
              <a:t>RPC,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228" dirty="0">
                <a:solidFill>
                  <a:srgbClr val="0000FF"/>
                </a:solidFill>
              </a:rPr>
              <a:t>TGC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193" dirty="0">
                <a:solidFill>
                  <a:srgbClr val="0000FF"/>
                </a:solidFill>
              </a:rPr>
              <a:t>t</a:t>
            </a:r>
            <a:r>
              <a:rPr spc="228" dirty="0">
                <a:solidFill>
                  <a:srgbClr val="0000FF"/>
                </a:solidFill>
              </a:rPr>
              <a:t>r</a:t>
            </a:r>
            <a:r>
              <a:rPr spc="79" dirty="0">
                <a:solidFill>
                  <a:srgbClr val="0000FF"/>
                </a:solidFill>
              </a:rPr>
              <a:t>igger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79" dirty="0">
                <a:solidFill>
                  <a:srgbClr val="0000FF"/>
                </a:solidFill>
              </a:rPr>
              <a:t>electronci</a:t>
            </a:r>
            <a:r>
              <a:rPr spc="88" dirty="0">
                <a:solidFill>
                  <a:srgbClr val="0000FF"/>
                </a:solidFill>
              </a:rPr>
              <a:t>s</a:t>
            </a:r>
            <a:r>
              <a:rPr spc="114" dirty="0">
                <a:solidFill>
                  <a:srgbClr val="000000"/>
                </a:solidFill>
              </a:rPr>
              <a:t>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9" dirty="0">
                <a:solidFill>
                  <a:srgbClr val="000000"/>
                </a:solidFill>
              </a:rPr>
              <a:t> </a:t>
            </a:r>
            <a:r>
              <a:rPr spc="210" dirty="0">
                <a:solidFill>
                  <a:srgbClr val="000000"/>
                </a:solidFill>
              </a:rPr>
              <a:t>O.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61" dirty="0">
                <a:solidFill>
                  <a:srgbClr val="000000"/>
                </a:solidFill>
              </a:rPr>
              <a:t>Sasaki,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R.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V</a:t>
            </a:r>
            <a:r>
              <a:rPr spc="-18" dirty="0">
                <a:solidFill>
                  <a:srgbClr val="000000"/>
                </a:solidFill>
              </a:rPr>
              <a:t>a</a:t>
            </a:r>
            <a:r>
              <a:rPr spc="114" dirty="0">
                <a:solidFill>
                  <a:srgbClr val="000000"/>
                </a:solidFill>
              </a:rPr>
              <a:t>ri. </a:t>
            </a:r>
            <a:r>
              <a:rPr spc="351" dirty="0">
                <a:solidFill>
                  <a:srgbClr val="0000FF"/>
                </a:solidFill>
              </a:rPr>
              <a:t>MDT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123" dirty="0">
                <a:solidFill>
                  <a:srgbClr val="0000FF"/>
                </a:solidFill>
              </a:rPr>
              <a:t>trigger: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9" dirty="0">
                <a:solidFill>
                  <a:srgbClr val="0000FF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Y.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9" dirty="0">
                <a:solidFill>
                  <a:srgbClr val="000000"/>
                </a:solidFill>
              </a:rPr>
              <a:t>H</a:t>
            </a:r>
            <a:r>
              <a:rPr spc="53" dirty="0">
                <a:solidFill>
                  <a:srgbClr val="000000"/>
                </a:solidFill>
              </a:rPr>
              <a:t>o</a:t>
            </a:r>
            <a:r>
              <a:rPr spc="105" dirty="0">
                <a:solidFill>
                  <a:srgbClr val="000000"/>
                </a:solidFill>
              </a:rPr>
              <a:t>rii,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F.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307" dirty="0">
                <a:solidFill>
                  <a:srgbClr val="000000"/>
                </a:solidFill>
              </a:rPr>
              <a:t>M</a:t>
            </a:r>
            <a:r>
              <a:rPr spc="-596" dirty="0">
                <a:solidFill>
                  <a:srgbClr val="000000"/>
                </a:solidFill>
              </a:rPr>
              <a:t>¨</a:t>
            </a:r>
            <a:r>
              <a:rPr spc="140" dirty="0">
                <a:solidFill>
                  <a:srgbClr val="000000"/>
                </a:solidFill>
              </a:rPr>
              <a:t>u</a:t>
            </a:r>
            <a:r>
              <a:rPr spc="44" dirty="0">
                <a:solidFill>
                  <a:srgbClr val="000000"/>
                </a:solidFill>
              </a:rPr>
              <a:t>l</a:t>
            </a:r>
            <a:r>
              <a:rPr spc="79" dirty="0">
                <a:solidFill>
                  <a:srgbClr val="000000"/>
                </a:solidFill>
              </a:rPr>
              <a:t>ler.</a:t>
            </a:r>
          </a:p>
          <a:p>
            <a:pPr marL="1114395">
              <a:lnSpc>
                <a:spcPts val="2025"/>
              </a:lnSpc>
            </a:pPr>
            <a:r>
              <a:rPr spc="131" dirty="0">
                <a:solidFill>
                  <a:srgbClr val="0000FF"/>
                </a:solidFill>
              </a:rPr>
              <a:t>P</a:t>
            </a:r>
            <a:r>
              <a:rPr spc="44" dirty="0">
                <a:solidFill>
                  <a:srgbClr val="0000FF"/>
                </a:solidFill>
              </a:rPr>
              <a:t>o</a:t>
            </a:r>
            <a:r>
              <a:rPr spc="114" dirty="0">
                <a:solidFill>
                  <a:srgbClr val="0000FF"/>
                </a:solidFill>
              </a:rPr>
              <a:t>w</a:t>
            </a:r>
            <a:r>
              <a:rPr spc="61" dirty="0">
                <a:solidFill>
                  <a:srgbClr val="0000FF"/>
                </a:solidFill>
              </a:rPr>
              <a:t>er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79" dirty="0">
                <a:solidFill>
                  <a:srgbClr val="0000FF"/>
                </a:solidFill>
              </a:rPr>
              <a:t>suppl</a:t>
            </a:r>
            <a:r>
              <a:rPr spc="26" dirty="0">
                <a:solidFill>
                  <a:srgbClr val="0000FF"/>
                </a:solidFill>
              </a:rPr>
              <a:t>i</a:t>
            </a:r>
            <a:r>
              <a:rPr spc="-35" dirty="0">
                <a:solidFill>
                  <a:srgbClr val="0000FF"/>
                </a:solidFill>
              </a:rPr>
              <a:t>es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88" dirty="0">
                <a:solidFill>
                  <a:srgbClr val="0000FF"/>
                </a:solidFill>
              </a:rPr>
              <a:t>and</a:t>
            </a:r>
            <a:r>
              <a:rPr spc="237" dirty="0">
                <a:solidFill>
                  <a:srgbClr val="0000FF"/>
                </a:solidFill>
              </a:rPr>
              <a:t> </a:t>
            </a:r>
            <a:r>
              <a:rPr spc="35" dirty="0">
                <a:solidFill>
                  <a:srgbClr val="0000FF"/>
                </a:solidFill>
              </a:rPr>
              <a:t>services</a:t>
            </a:r>
            <a:r>
              <a:rPr spc="114" dirty="0">
                <a:solidFill>
                  <a:srgbClr val="0000FF"/>
                </a:solidFill>
              </a:rPr>
              <a:t>: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9" dirty="0">
                <a:solidFill>
                  <a:srgbClr val="0000FF"/>
                </a:solidFill>
              </a:rPr>
              <a:t> </a:t>
            </a:r>
            <a:r>
              <a:rPr spc="167" dirty="0">
                <a:solidFill>
                  <a:srgbClr val="000000"/>
                </a:solidFill>
              </a:rPr>
              <a:t>A.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Lanza.</a:t>
            </a:r>
          </a:p>
          <a:p>
            <a:pPr marL="629004">
              <a:spcBef>
                <a:spcPts val="622"/>
              </a:spcBef>
            </a:pPr>
            <a:r>
              <a:rPr spc="131" dirty="0">
                <a:solidFill>
                  <a:srgbClr val="000000"/>
                </a:solidFill>
              </a:rPr>
              <a:t>“</a:t>
            </a:r>
            <a:r>
              <a:rPr spc="131" dirty="0" smtClean="0">
                <a:solidFill>
                  <a:srgbClr val="000000"/>
                </a:solidFill>
              </a:rPr>
              <a:t>Referees</a:t>
            </a:r>
            <a:r>
              <a:rPr spc="131" dirty="0">
                <a:solidFill>
                  <a:srgbClr val="000000"/>
                </a:solidFill>
              </a:rPr>
              <a:t>” 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175" dirty="0">
                <a:solidFill>
                  <a:srgbClr val="000000"/>
                </a:solidFill>
              </a:rPr>
              <a:t>f</a:t>
            </a:r>
            <a:r>
              <a:rPr spc="44" dirty="0">
                <a:solidFill>
                  <a:srgbClr val="000000"/>
                </a:solidFill>
              </a:rPr>
              <a:t>o</a:t>
            </a:r>
            <a:r>
              <a:rPr spc="140" dirty="0">
                <a:solidFill>
                  <a:srgbClr val="000000"/>
                </a:solidFill>
              </a:rPr>
              <a:t>r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23" dirty="0">
                <a:solidFill>
                  <a:srgbClr val="000000"/>
                </a:solidFill>
              </a:rPr>
              <a:t>the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entire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draft: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9" dirty="0">
                <a:solidFill>
                  <a:srgbClr val="000000"/>
                </a:solidFill>
              </a:rPr>
              <a:t> </a:t>
            </a:r>
            <a:r>
              <a:rPr spc="131" dirty="0">
                <a:solidFill>
                  <a:srgbClr val="000000"/>
                </a:solidFill>
              </a:rPr>
              <a:t>R.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Richter,</a:t>
            </a:r>
            <a:r>
              <a:rPr spc="228" dirty="0">
                <a:solidFill>
                  <a:srgbClr val="000000"/>
                </a:solidFill>
              </a:rPr>
              <a:t> </a:t>
            </a:r>
            <a:r>
              <a:rPr spc="298" dirty="0">
                <a:solidFill>
                  <a:srgbClr val="000000"/>
                </a:solidFill>
              </a:rPr>
              <a:t>T.</a:t>
            </a:r>
            <a:r>
              <a:rPr spc="237" dirty="0">
                <a:solidFill>
                  <a:srgbClr val="000000"/>
                </a:solidFill>
              </a:rPr>
              <a:t> </a:t>
            </a:r>
            <a:r>
              <a:rPr spc="96" dirty="0">
                <a:solidFill>
                  <a:srgbClr val="000000"/>
                </a:solidFill>
              </a:rPr>
              <a:t>Sch</a:t>
            </a:r>
            <a:r>
              <a:rPr spc="61" dirty="0">
                <a:solidFill>
                  <a:srgbClr val="000000"/>
                </a:solidFill>
              </a:rPr>
              <a:t>w</a:t>
            </a:r>
            <a:r>
              <a:rPr spc="-18" dirty="0">
                <a:solidFill>
                  <a:srgbClr val="000000"/>
                </a:solidFill>
              </a:rPr>
              <a:t>a</a:t>
            </a:r>
            <a:r>
              <a:rPr spc="96" dirty="0">
                <a:solidFill>
                  <a:srgbClr val="000000"/>
                </a:solidFill>
              </a:rPr>
              <a:t>rz.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CF06-B5D1-462D-87B7-1F609984165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9659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4583"/>
          </a:xfrm>
        </p:spPr>
        <p:txBody>
          <a:bodyPr/>
          <a:lstStyle/>
          <a:p>
            <a:r>
              <a:rPr lang="en-US" dirty="0" smtClean="0"/>
              <a:t>Conclusions (to ask the MUON IB endorsement)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955" y="2422125"/>
            <a:ext cx="4737100" cy="404198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8C13-0341-4353-AD78-F84F9F170C0B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2130" l="0" r="2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9618" b="57199"/>
          <a:stretch/>
        </p:blipFill>
        <p:spPr>
          <a:xfrm>
            <a:off x="4374518" y="3540093"/>
            <a:ext cx="1476074" cy="1743564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921284"/>
            <a:ext cx="12192000" cy="1500841"/>
          </a:xfrm>
          <a:prstGeom prst="rect">
            <a:avLst/>
          </a:prstGeom>
          <a:solidFill>
            <a:srgbClr val="CBEC0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sz="2800" b="1" dirty="0">
                <a:solidFill>
                  <a:srgbClr val="023FC6"/>
                </a:solidFill>
              </a:rPr>
              <a:t>The proposed upgrade of the inner barrel muon layer will ensure:</a:t>
            </a:r>
            <a:br>
              <a:rPr lang="en-US" sz="2800" b="1" dirty="0">
                <a:solidFill>
                  <a:srgbClr val="023FC6"/>
                </a:solidFill>
              </a:rPr>
            </a:br>
            <a:r>
              <a:rPr lang="en-US" sz="2800" b="1" dirty="0">
                <a:solidFill>
                  <a:srgbClr val="023FC6"/>
                </a:solidFill>
              </a:rPr>
              <a:t>  - Close to 100% muon trigger acceptance.</a:t>
            </a:r>
            <a:br>
              <a:rPr lang="en-US" sz="2800" b="1" dirty="0">
                <a:solidFill>
                  <a:srgbClr val="023FC6"/>
                </a:solidFill>
              </a:rPr>
            </a:br>
            <a:r>
              <a:rPr lang="en-US" sz="2800" b="1" dirty="0">
                <a:solidFill>
                  <a:srgbClr val="023FC6"/>
                </a:solidFill>
              </a:rPr>
              <a:t>  - A stand-alone muon trigger with high robustness </a:t>
            </a:r>
            <a:r>
              <a:rPr lang="en-US" sz="2800" b="1" dirty="0" smtClean="0">
                <a:solidFill>
                  <a:srgbClr val="023FC6"/>
                </a:solidFill>
              </a:rPr>
              <a:t>and selectivity</a:t>
            </a:r>
            <a:r>
              <a:rPr lang="en-US" sz="2800" b="1" dirty="0">
                <a:solidFill>
                  <a:srgbClr val="023FC6"/>
                </a:solidFill>
              </a:rPr>
              <a:t>.</a:t>
            </a:r>
            <a:br>
              <a:rPr lang="en-US" sz="2800" b="1" dirty="0">
                <a:solidFill>
                  <a:srgbClr val="023FC6"/>
                </a:solidFill>
              </a:rPr>
            </a:br>
            <a:endParaRPr lang="en-US" sz="2800" b="1" dirty="0" smtClean="0">
              <a:solidFill>
                <a:srgbClr val="023FC6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8820" y="2605126"/>
            <a:ext cx="2898135" cy="385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dirty="0" smtClean="0"/>
              <a:t>We have a new generation of detectors HL-LHC ready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Extension of the BIS78 being installed in Phase1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Refurbishing of some hot existing RPCs can be arranged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80019" y="2560540"/>
            <a:ext cx="3467785" cy="1220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dirty="0" smtClean="0"/>
              <a:t>The present RPC chambers will also benefit from a new RO electronics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14055" y="3871942"/>
            <a:ext cx="3977210" cy="123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>
              <a:buClr>
                <a:srgbClr val="00B050"/>
              </a:buClr>
            </a:pPr>
            <a:r>
              <a:rPr lang="en-US" dirty="0"/>
              <a:t>A real study done by TC will be needed if the project goes beyond this stage</a:t>
            </a: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87100" y="5111353"/>
            <a:ext cx="4231120" cy="1308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dirty="0" smtClean="0">
                <a:solidFill>
                  <a:srgbClr val="CBEC02"/>
                </a:solidFill>
              </a:rPr>
              <a:t>It is relevant that BI RPCs will add outstanding TOF capability to </a:t>
            </a:r>
            <a:r>
              <a:rPr lang="en-US" dirty="0">
                <a:solidFill>
                  <a:srgbClr val="CBEC02"/>
                </a:solidFill>
              </a:rPr>
              <a:t>ATLAS muon </a:t>
            </a:r>
            <a:r>
              <a:rPr lang="en-US" dirty="0" smtClean="0">
                <a:solidFill>
                  <a:srgbClr val="CBEC02"/>
                </a:solidFill>
              </a:rPr>
              <a:t>LVL0/LVL1 trigger in the barrel</a:t>
            </a:r>
          </a:p>
        </p:txBody>
      </p:sp>
    </p:spTree>
    <p:extLst>
      <p:ext uri="{BB962C8B-B14F-4D97-AF65-F5344CB8AC3E}">
        <p14:creationId xmlns:p14="http://schemas.microsoft.com/office/powerpoint/2010/main" val="9547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66B2-4624-4B61-92A0-109D57CC6608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 map (preliminary)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99" y="1152983"/>
            <a:ext cx="8947150" cy="41246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F6AA-828A-48B6-BD88-6F58C92F7B1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0066" y="5434275"/>
            <a:ext cx="9074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L=5,95E33 </a:t>
            </a:r>
            <a:r>
              <a:rPr lang="en-US" dirty="0" smtClean="0">
                <a:sym typeface="Wingdings" panose="05000000000000000000" pitchFamily="2" charset="2"/>
              </a:rPr>
              <a:t> multiply rates by about 20 for phase2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Colder than the BM but the rate on the extreme BOL is slightly above the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Still a risk factor connected to the integrated charge (x10 the 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Another risk factor is given by the large size  gas pollution pileup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26" y="156136"/>
            <a:ext cx="10124313" cy="74873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BM background maps with 2012 data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8366" y="987216"/>
          <a:ext cx="8341734" cy="5340661"/>
        </p:xfrm>
        <a:graphic>
          <a:graphicData uri="http://schemas.openxmlformats.org/drawingml/2006/table">
            <a:tbl>
              <a:tblPr/>
              <a:tblGrid>
                <a:gridCol w="693616"/>
                <a:gridCol w="195079"/>
                <a:gridCol w="346808"/>
                <a:gridCol w="333469"/>
                <a:gridCol w="333469"/>
                <a:gridCol w="346808"/>
                <a:gridCol w="333469"/>
                <a:gridCol w="333469"/>
                <a:gridCol w="315129"/>
                <a:gridCol w="315129"/>
                <a:gridCol w="295120"/>
                <a:gridCol w="295120"/>
                <a:gridCol w="315129"/>
                <a:gridCol w="333469"/>
                <a:gridCol w="315129"/>
                <a:gridCol w="315129"/>
                <a:gridCol w="333469"/>
                <a:gridCol w="333469"/>
                <a:gridCol w="346808"/>
                <a:gridCol w="346808"/>
                <a:gridCol w="315129"/>
                <a:gridCol w="315129"/>
                <a:gridCol w="246767"/>
                <a:gridCol w="333469"/>
                <a:gridCol w="355145"/>
              </a:tblGrid>
              <a:tr h="4311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RPC unit Id. along Z direction</a:t>
                      </a:r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Average (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A/m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Id.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-6.2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-6.1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02.02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06.01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06.02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C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05.01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05.02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07.01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07.02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09.01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6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09.02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7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13.01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13.02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15.01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</a:tr>
              <a:tr h="197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Average (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A/m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90D-7DA0-4459-B3BC-6C203CB163E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486776" y="3029496"/>
          <a:ext cx="35909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2314574" y="3419475"/>
            <a:ext cx="3790951" cy="2562225"/>
          </a:xfrm>
          <a:prstGeom prst="ellipse">
            <a:avLst/>
          </a:prstGeom>
          <a:noFill/>
          <a:ln w="38100">
            <a:solidFill>
              <a:srgbClr val="C80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10625" y="5772696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Seem related to a gas supply problem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  <a:endCxn id="9" idx="6"/>
          </p:cNvCxnSpPr>
          <p:nvPr/>
        </p:nvCxnSpPr>
        <p:spPr>
          <a:xfrm flipH="1" flipV="1">
            <a:off x="6105525" y="4700588"/>
            <a:ext cx="2705100" cy="1395274"/>
          </a:xfrm>
          <a:prstGeom prst="straightConnector1">
            <a:avLst/>
          </a:prstGeom>
          <a:ln w="38100">
            <a:solidFill>
              <a:srgbClr val="C808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600" y="1438731"/>
            <a:ext cx="31623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22 cases in total on ~3600 gaps (0,6 %)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correlation with higher rate is clear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" y="33618"/>
            <a:ext cx="10057043" cy="861732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 few examples of misbehaving gaps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7"/>
          <a:stretch/>
        </p:blipFill>
        <p:spPr>
          <a:xfrm>
            <a:off x="5206925" y="1057332"/>
            <a:ext cx="5211920" cy="27042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60782" y="2341111"/>
            <a:ext cx="990599" cy="304799"/>
          </a:xfrm>
        </p:spPr>
        <p:txBody>
          <a:bodyPr/>
          <a:lstStyle/>
          <a:p>
            <a:fld id="{21A46DED-99BE-4695-A8C2-686EDA4AA5DF}" type="datetime1">
              <a:rPr lang="en-US" smtClean="0">
                <a:solidFill>
                  <a:srgbClr val="002060"/>
                </a:solidFill>
              </a:rPr>
              <a:t>3/26/2015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30984" y="3242307"/>
            <a:ext cx="3859795" cy="304801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20"/>
          <a:stretch/>
        </p:blipFill>
        <p:spPr>
          <a:xfrm>
            <a:off x="10168" y="1057332"/>
            <a:ext cx="5211920" cy="2704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302" y="3904217"/>
            <a:ext cx="5143166" cy="2953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02" y="3904780"/>
            <a:ext cx="5228590" cy="2972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596" y="1297552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BML6C03.CO.DP1-DZ1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0273" y="4511285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BML1A11.PI.DP2-DZ1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417" y="243841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BML6C03.CO.DP2-DZ1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605" y="4511285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BML6A03.CO.DP1-DZ2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22605" y="1828800"/>
            <a:ext cx="3822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1957" y="2036311"/>
            <a:ext cx="382295" cy="0"/>
          </a:xfrm>
          <a:prstGeom prst="line">
            <a:avLst/>
          </a:prstGeom>
          <a:ln w="19050">
            <a:solidFill>
              <a:srgbClr val="0278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8546" y="1678292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Layer 0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Layer 1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7362" y="3104141"/>
            <a:ext cx="1598115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278E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Identical overlapped gaps in the same doublet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976" y="3158424"/>
            <a:ext cx="1972288" cy="136876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8020050" y="4295024"/>
            <a:ext cx="2427442" cy="788794"/>
          </a:xfrm>
          <a:prstGeom prst="straightConnector1">
            <a:avLst/>
          </a:prstGeom>
          <a:ln w="28575">
            <a:solidFill>
              <a:srgbClr val="C808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E3CA-7BAE-4E2C-BDCD-A53CA44E1C08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D35E-1E6C-4803-B75A-C28BA4A99496}" type="slidenum">
              <a:rPr lang="it-IT" altLang="en-US"/>
              <a:pPr/>
              <a:t>48</a:t>
            </a:fld>
            <a:endParaRPr lang="it-IT" altLang="en-US"/>
          </a:p>
        </p:txBody>
      </p:sp>
      <p:graphicFrame>
        <p:nvGraphicFramePr>
          <p:cNvPr id="675842" name="Object 2"/>
          <p:cNvGraphicFramePr>
            <a:graphicFrameLocks noChangeAspect="1"/>
          </p:cNvGraphicFramePr>
          <p:nvPr>
            <p:extLst/>
          </p:nvPr>
        </p:nvGraphicFramePr>
        <p:xfrm>
          <a:off x="2666288" y="-59106"/>
          <a:ext cx="6477387" cy="349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Grafico" r:id="rId4" imgW="6029706" imgH="3248406" progId="Excel.Chart.8">
                  <p:embed/>
                </p:oleObj>
              </mc:Choice>
              <mc:Fallback>
                <p:oleObj name="Grafico" r:id="rId4" imgW="6029706" imgH="32484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288" y="-59106"/>
                        <a:ext cx="6477387" cy="3494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/>
          </p:cNvGraphicFramePr>
          <p:nvPr>
            <p:extLst/>
          </p:nvPr>
        </p:nvGraphicFramePr>
        <p:xfrm>
          <a:off x="2693635" y="3287707"/>
          <a:ext cx="6422400" cy="357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Grafico" r:id="rId6" imgW="9239250" imgH="5429250" progId="Excel.Chart.8">
                  <p:embed/>
                </p:oleObj>
              </mc:Choice>
              <mc:Fallback>
                <p:oleObj name="Grafico" r:id="rId6" imgW="9239250" imgH="54292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635" y="3287707"/>
                        <a:ext cx="6422400" cy="3570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7481" y="122403"/>
            <a:ext cx="2229727" cy="1390955"/>
          </a:xfrm>
          <a:prstGeom prst="rect">
            <a:avLst/>
          </a:prstGeom>
          <a:solidFill>
            <a:srgbClr val="684704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FFC000"/>
                </a:solidFill>
              </a:rPr>
              <a:t>Ageing results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198" y="2206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9" y="1513358"/>
            <a:ext cx="27569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ageing (1kHz)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Gap spread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Noise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sensitive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Resistivity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RH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Stabilize resistivity if rate is ~100 Hz/cm</a:t>
            </a:r>
            <a:r>
              <a:rPr lang="en-US" baseline="30000" dirty="0" smtClean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50 </a:t>
            </a:r>
            <a:r>
              <a:rPr lang="en-US" dirty="0" err="1" smtClean="0"/>
              <a:t>mC</a:t>
            </a:r>
            <a:r>
              <a:rPr lang="en-US" dirty="0" smtClean="0"/>
              <a:t>/Yr.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~ 2*10</a:t>
            </a:r>
            <a:r>
              <a:rPr lang="en-US" baseline="30000" dirty="0" smtClean="0"/>
              <a:t>11 </a:t>
            </a:r>
            <a:r>
              <a:rPr lang="en-US" dirty="0" smtClean="0"/>
              <a:t>voltage drop non negligible ~ 300 V (50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corrected by overvoltage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1022" y="1513358"/>
            <a:ext cx="2917113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Noise stay low at 50 </a:t>
            </a:r>
            <a:r>
              <a:rPr lang="en-US" sz="2400" dirty="0" err="1" smtClean="0">
                <a:solidFill>
                  <a:srgbClr val="002060"/>
                </a:solidFill>
              </a:rPr>
              <a:t>mC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</a:rPr>
              <a:t>Yr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002060"/>
                </a:solidFill>
              </a:rPr>
              <a:t>Healthy </a:t>
            </a:r>
            <a:r>
              <a:rPr lang="en-US" sz="2400" dirty="0" smtClean="0">
                <a:solidFill>
                  <a:srgbClr val="002060"/>
                </a:solidFill>
              </a:rPr>
              <a:t>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Can be kept “indefinitely”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Above this limits the main detector parameters  worsen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4" y="197535"/>
            <a:ext cx="7807325" cy="64633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sp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Damage recovery – </a:t>
            </a:r>
            <a:r>
              <a:rPr lang="en-GB" altLang="en-US" dirty="0" smtClean="0"/>
              <a:t>results</a:t>
            </a: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83D0-1D72-468A-9ED9-DC108FD4BFE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714755" name="Object 3"/>
          <p:cNvGraphicFramePr>
            <a:graphicFrameLocks noChangeAspect="1"/>
          </p:cNvGraphicFramePr>
          <p:nvPr>
            <p:extLst/>
          </p:nvPr>
        </p:nvGraphicFramePr>
        <p:xfrm>
          <a:off x="1738313" y="1693863"/>
          <a:ext cx="433228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Chart" r:id="rId4" imgW="4914966" imgH="3933982" progId="Excel.Chart.8">
                  <p:embed/>
                </p:oleObj>
              </mc:Choice>
              <mc:Fallback>
                <p:oleObj name="Chart" r:id="rId4" imgW="4914966" imgH="39339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693863"/>
                        <a:ext cx="4332287" cy="3462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56" name="Object 4"/>
          <p:cNvGraphicFramePr>
            <a:graphicFrameLocks noChangeAspect="1"/>
          </p:cNvGraphicFramePr>
          <p:nvPr>
            <p:extLst/>
          </p:nvPr>
        </p:nvGraphicFramePr>
        <p:xfrm>
          <a:off x="6224588" y="1690688"/>
          <a:ext cx="4221162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" name="Chart" r:id="rId6" imgW="4781384" imgH="3962616" progId="Excel.Chart.8">
                  <p:embed/>
                </p:oleObj>
              </mc:Choice>
              <mc:Fallback>
                <p:oleObj name="Chart" r:id="rId6" imgW="4781384" imgH="396261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1690688"/>
                        <a:ext cx="4221162" cy="350043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4988295" y="1142316"/>
            <a:ext cx="2221762" cy="3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algn="l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algn="l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algn="l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algn="l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Current </a:t>
            </a:r>
            <a:r>
              <a:rPr lang="en-GB" altLang="en-US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evolution</a:t>
            </a:r>
            <a:endParaRPr lang="en-GB" altLang="en-US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2770188" y="5187951"/>
            <a:ext cx="2135072" cy="3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algn="l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algn="l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algn="l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algn="l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0000"/>
                </a:solidFill>
                <a:latin typeface="Trebuchet MS" panose="020B0603020202020204" pitchFamily="34" charset="0"/>
              </a:rPr>
              <a:t>Working currents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7537451" y="5154614"/>
            <a:ext cx="1928413" cy="3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algn="l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algn="l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algn="l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algn="l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0000"/>
                </a:solidFill>
                <a:latin typeface="Trebuchet MS" panose="020B0603020202020204" pitchFamily="34" charset="0"/>
              </a:rPr>
              <a:t>Ohmic currents</a:t>
            </a:r>
          </a:p>
        </p:txBody>
      </p:sp>
      <p:sp>
        <p:nvSpPr>
          <p:cNvPr id="714760" name="Text Box 8"/>
          <p:cNvSpPr txBox="1">
            <a:spLocks noChangeArrowheads="1"/>
          </p:cNvSpPr>
          <p:nvPr/>
        </p:nvSpPr>
        <p:spPr bwMode="auto">
          <a:xfrm rot="16200000">
            <a:off x="1691449" y="3154481"/>
            <a:ext cx="335028" cy="1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I(</a:t>
            </a:r>
            <a:r>
              <a:rPr lang="en-GB" altLang="en-US" sz="12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A)</a:t>
            </a:r>
          </a:p>
        </p:txBody>
      </p:sp>
      <p:sp>
        <p:nvSpPr>
          <p:cNvPr id="714761" name="Text Box 9"/>
          <p:cNvSpPr txBox="1">
            <a:spLocks noChangeArrowheads="1"/>
          </p:cNvSpPr>
          <p:nvPr/>
        </p:nvSpPr>
        <p:spPr bwMode="auto">
          <a:xfrm rot="16200000">
            <a:off x="5590523" y="3238618"/>
            <a:ext cx="417230" cy="1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T (°C)</a:t>
            </a:r>
          </a:p>
        </p:txBody>
      </p:sp>
      <p:sp>
        <p:nvSpPr>
          <p:cNvPr id="714762" name="Text Box 10"/>
          <p:cNvSpPr txBox="1">
            <a:spLocks noChangeArrowheads="1"/>
          </p:cNvSpPr>
          <p:nvPr/>
        </p:nvSpPr>
        <p:spPr bwMode="auto">
          <a:xfrm rot="16200000">
            <a:off x="6231699" y="3186231"/>
            <a:ext cx="335028" cy="1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I(</a:t>
            </a:r>
            <a:r>
              <a:rPr lang="en-GB" altLang="en-US" sz="12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A)</a:t>
            </a: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10064098" y="3238618"/>
            <a:ext cx="417230" cy="1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00">
                <a:solidFill>
                  <a:srgbClr val="000000"/>
                </a:solidFill>
                <a:latin typeface="Trebuchet MS" panose="020B0603020202020204" pitchFamily="34" charset="0"/>
              </a:rPr>
              <a:t>T (°C)</a:t>
            </a:r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 flipH="1">
            <a:off x="4144964" y="1849439"/>
            <a:ext cx="655637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5" name="Line 13"/>
          <p:cNvSpPr>
            <a:spLocks noChangeShapeType="1"/>
          </p:cNvSpPr>
          <p:nvPr/>
        </p:nvSpPr>
        <p:spPr bwMode="auto">
          <a:xfrm flipH="1">
            <a:off x="8585200" y="1849439"/>
            <a:ext cx="6556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6" name="AutoShape 14"/>
          <p:cNvSpPr>
            <a:spLocks noChangeArrowheads="1"/>
          </p:cNvSpPr>
          <p:nvPr/>
        </p:nvSpPr>
        <p:spPr bwMode="auto">
          <a:xfrm>
            <a:off x="2551114" y="1889126"/>
            <a:ext cx="384175" cy="739775"/>
          </a:xfrm>
          <a:prstGeom prst="roundRect">
            <a:avLst>
              <a:gd name="adj" fmla="val 37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7" name="Text Box 15"/>
          <p:cNvSpPr txBox="1">
            <a:spLocks noChangeArrowheads="1"/>
          </p:cNvSpPr>
          <p:nvPr/>
        </p:nvSpPr>
        <p:spPr bwMode="auto">
          <a:xfrm>
            <a:off x="2571751" y="1881189"/>
            <a:ext cx="3397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1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2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3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4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5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gap 6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</a:p>
        </p:txBody>
      </p:sp>
      <p:sp>
        <p:nvSpPr>
          <p:cNvPr id="714768" name="AutoShape 16"/>
          <p:cNvSpPr>
            <a:spLocks noChangeArrowheads="1"/>
          </p:cNvSpPr>
          <p:nvPr/>
        </p:nvSpPr>
        <p:spPr bwMode="auto">
          <a:xfrm>
            <a:off x="6959601" y="1989138"/>
            <a:ext cx="384175" cy="900112"/>
          </a:xfrm>
          <a:prstGeom prst="roundRect">
            <a:avLst>
              <a:gd name="adj" fmla="val 37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69" name="Text Box 17"/>
          <p:cNvSpPr txBox="1">
            <a:spLocks noChangeArrowheads="1"/>
          </p:cNvSpPr>
          <p:nvPr/>
        </p:nvSpPr>
        <p:spPr bwMode="auto">
          <a:xfrm>
            <a:off x="6980239" y="2009775"/>
            <a:ext cx="339725" cy="94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1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2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3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4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5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gap 6</a:t>
            </a:r>
          </a:p>
          <a:p>
            <a:pPr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90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6919" y="5753139"/>
            <a:ext cx="772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 from damage is possible but long and “expert”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5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job: From the bis78 to the bi…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27A0-8360-4E8F-BB8D-1350478F648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13" y="1237819"/>
            <a:ext cx="9190772" cy="52009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</p:pic>
      <p:sp>
        <p:nvSpPr>
          <p:cNvPr id="11" name="Freeform 10"/>
          <p:cNvSpPr/>
          <p:nvPr/>
        </p:nvSpPr>
        <p:spPr>
          <a:xfrm>
            <a:off x="4375447" y="1239140"/>
            <a:ext cx="3751603" cy="3879791"/>
          </a:xfrm>
          <a:custGeom>
            <a:avLst/>
            <a:gdLst>
              <a:gd name="connsiteX0" fmla="*/ 734938 w 3751603"/>
              <a:gd name="connsiteY0" fmla="*/ 0 h 3580688"/>
              <a:gd name="connsiteX1" fmla="*/ 666572 w 3751603"/>
              <a:gd name="connsiteY1" fmla="*/ 76912 h 3580688"/>
              <a:gd name="connsiteX2" fmla="*/ 495656 w 3751603"/>
              <a:gd name="connsiteY2" fmla="*/ 102550 h 3580688"/>
              <a:gd name="connsiteX3" fmla="*/ 170916 w 3751603"/>
              <a:gd name="connsiteY3" fmla="*/ 863125 h 3580688"/>
              <a:gd name="connsiteX4" fmla="*/ 333286 w 3751603"/>
              <a:gd name="connsiteY4" fmla="*/ 922946 h 3580688"/>
              <a:gd name="connsiteX5" fmla="*/ 401652 w 3751603"/>
              <a:gd name="connsiteY5" fmla="*/ 786213 h 3580688"/>
              <a:gd name="connsiteX6" fmla="*/ 521293 w 3751603"/>
              <a:gd name="connsiteY6" fmla="*/ 803305 h 3580688"/>
              <a:gd name="connsiteX7" fmla="*/ 658026 w 3751603"/>
              <a:gd name="connsiteY7" fmla="*/ 769121 h 3580688"/>
              <a:gd name="connsiteX8" fmla="*/ 683663 w 3751603"/>
              <a:gd name="connsiteY8" fmla="*/ 1580972 h 3580688"/>
              <a:gd name="connsiteX9" fmla="*/ 495656 w 3751603"/>
              <a:gd name="connsiteY9" fmla="*/ 1606609 h 3580688"/>
              <a:gd name="connsiteX10" fmla="*/ 401652 w 3751603"/>
              <a:gd name="connsiteY10" fmla="*/ 1598064 h 3580688"/>
              <a:gd name="connsiteX11" fmla="*/ 384560 w 3751603"/>
              <a:gd name="connsiteY11" fmla="*/ 1486968 h 3580688"/>
              <a:gd name="connsiteX12" fmla="*/ 299103 w 3751603"/>
              <a:gd name="connsiteY12" fmla="*/ 1444239 h 3580688"/>
              <a:gd name="connsiteX13" fmla="*/ 230736 w 3751603"/>
              <a:gd name="connsiteY13" fmla="*/ 1478422 h 3580688"/>
              <a:gd name="connsiteX14" fmla="*/ 162370 w 3751603"/>
              <a:gd name="connsiteY14" fmla="*/ 1529697 h 3580688"/>
              <a:gd name="connsiteX15" fmla="*/ 0 w 3751603"/>
              <a:gd name="connsiteY15" fmla="*/ 1563880 h 3580688"/>
              <a:gd name="connsiteX16" fmla="*/ 239282 w 3751603"/>
              <a:gd name="connsiteY16" fmla="*/ 2264636 h 3580688"/>
              <a:gd name="connsiteX17" fmla="*/ 418744 w 3751603"/>
              <a:gd name="connsiteY17" fmla="*/ 2221907 h 3580688"/>
              <a:gd name="connsiteX18" fmla="*/ 538385 w 3751603"/>
              <a:gd name="connsiteY18" fmla="*/ 2546647 h 3580688"/>
              <a:gd name="connsiteX19" fmla="*/ 589660 w 3751603"/>
              <a:gd name="connsiteY19" fmla="*/ 2529555 h 3580688"/>
              <a:gd name="connsiteX20" fmla="*/ 709301 w 3751603"/>
              <a:gd name="connsiteY20" fmla="*/ 2683379 h 3580688"/>
              <a:gd name="connsiteX21" fmla="*/ 794759 w 3751603"/>
              <a:gd name="connsiteY21" fmla="*/ 2649196 h 3580688"/>
              <a:gd name="connsiteX22" fmla="*/ 692209 w 3751603"/>
              <a:gd name="connsiteY22" fmla="*/ 2444097 h 3580688"/>
              <a:gd name="connsiteX23" fmla="*/ 666572 w 3751603"/>
              <a:gd name="connsiteY23" fmla="*/ 2418460 h 3580688"/>
              <a:gd name="connsiteX24" fmla="*/ 743484 w 3751603"/>
              <a:gd name="connsiteY24" fmla="*/ 2350093 h 3580688"/>
              <a:gd name="connsiteX25" fmla="*/ 922946 w 3751603"/>
              <a:gd name="connsiteY25" fmla="*/ 2307364 h 3580688"/>
              <a:gd name="connsiteX26" fmla="*/ 1410056 w 3751603"/>
              <a:gd name="connsiteY26" fmla="*/ 2897024 h 3580688"/>
              <a:gd name="connsiteX27" fmla="*/ 1401510 w 3751603"/>
              <a:gd name="connsiteY27" fmla="*/ 2999574 h 3580688"/>
              <a:gd name="connsiteX28" fmla="*/ 1213503 w 3751603"/>
              <a:gd name="connsiteY28" fmla="*/ 3033757 h 3580688"/>
              <a:gd name="connsiteX29" fmla="*/ 1110953 w 3751603"/>
              <a:gd name="connsiteY29" fmla="*/ 2973936 h 3580688"/>
              <a:gd name="connsiteX30" fmla="*/ 1051132 w 3751603"/>
              <a:gd name="connsiteY30" fmla="*/ 2973936 h 3580688"/>
              <a:gd name="connsiteX31" fmla="*/ 1008403 w 3751603"/>
              <a:gd name="connsiteY31" fmla="*/ 3110669 h 3580688"/>
              <a:gd name="connsiteX32" fmla="*/ 1897166 w 3751603"/>
              <a:gd name="connsiteY32" fmla="*/ 3580688 h 3580688"/>
              <a:gd name="connsiteX33" fmla="*/ 2127903 w 3751603"/>
              <a:gd name="connsiteY33" fmla="*/ 3512321 h 3580688"/>
              <a:gd name="connsiteX34" fmla="*/ 2384276 w 3751603"/>
              <a:gd name="connsiteY34" fmla="*/ 3461047 h 3580688"/>
              <a:gd name="connsiteX35" fmla="*/ 2008261 w 3751603"/>
              <a:gd name="connsiteY35" fmla="*/ 3426864 h 3580688"/>
              <a:gd name="connsiteX36" fmla="*/ 1956987 w 3751603"/>
              <a:gd name="connsiteY36" fmla="*/ 3418318 h 3580688"/>
              <a:gd name="connsiteX37" fmla="*/ 1931349 w 3751603"/>
              <a:gd name="connsiteY37" fmla="*/ 3290131 h 3580688"/>
              <a:gd name="connsiteX38" fmla="*/ 2247544 w 3751603"/>
              <a:gd name="connsiteY38" fmla="*/ 3238856 h 3580688"/>
              <a:gd name="connsiteX39" fmla="*/ 2871387 w 3751603"/>
              <a:gd name="connsiteY39" fmla="*/ 3273039 h 3580688"/>
              <a:gd name="connsiteX40" fmla="*/ 2811566 w 3751603"/>
              <a:gd name="connsiteY40" fmla="*/ 3230310 h 3580688"/>
              <a:gd name="connsiteX41" fmla="*/ 2837203 w 3751603"/>
              <a:gd name="connsiteY41" fmla="*/ 3161944 h 3580688"/>
              <a:gd name="connsiteX42" fmla="*/ 2794474 w 3751603"/>
              <a:gd name="connsiteY42" fmla="*/ 3119215 h 3580688"/>
              <a:gd name="connsiteX43" fmla="*/ 3076486 w 3751603"/>
              <a:gd name="connsiteY43" fmla="*/ 2803021 h 3580688"/>
              <a:gd name="connsiteX44" fmla="*/ 3537959 w 3751603"/>
              <a:gd name="connsiteY44" fmla="*/ 2700471 h 3580688"/>
              <a:gd name="connsiteX45" fmla="*/ 3572142 w 3751603"/>
              <a:gd name="connsiteY45" fmla="*/ 2743200 h 3580688"/>
              <a:gd name="connsiteX46" fmla="*/ 3367043 w 3751603"/>
              <a:gd name="connsiteY46" fmla="*/ 2965391 h 3580688"/>
              <a:gd name="connsiteX47" fmla="*/ 3751603 w 3751603"/>
              <a:gd name="connsiteY47" fmla="*/ 2905570 h 3580688"/>
              <a:gd name="connsiteX48" fmla="*/ 3529413 w 3751603"/>
              <a:gd name="connsiteY48" fmla="*/ 2820112 h 3580688"/>
              <a:gd name="connsiteX49" fmla="*/ 3563596 w 3751603"/>
              <a:gd name="connsiteY49" fmla="*/ 2751746 h 3580688"/>
              <a:gd name="connsiteX50" fmla="*/ 3537959 w 3751603"/>
              <a:gd name="connsiteY50" fmla="*/ 2717563 h 3580688"/>
              <a:gd name="connsiteX51" fmla="*/ 3349951 w 3751603"/>
              <a:gd name="connsiteY51" fmla="*/ 2734654 h 3580688"/>
              <a:gd name="connsiteX52" fmla="*/ 3127760 w 3751603"/>
              <a:gd name="connsiteY52" fmla="*/ 2623559 h 3580688"/>
              <a:gd name="connsiteX53" fmla="*/ 3136306 w 3751603"/>
              <a:gd name="connsiteY53" fmla="*/ 2503918 h 3580688"/>
              <a:gd name="connsiteX54" fmla="*/ 2649196 w 3751603"/>
              <a:gd name="connsiteY54" fmla="*/ 1922804 h 3580688"/>
              <a:gd name="connsiteX55" fmla="*/ 2238998 w 3751603"/>
              <a:gd name="connsiteY55" fmla="*/ 2008262 h 3580688"/>
              <a:gd name="connsiteX56" fmla="*/ 914400 w 3751603"/>
              <a:gd name="connsiteY56" fmla="*/ 2307364 h 3580688"/>
              <a:gd name="connsiteX57" fmla="*/ 897308 w 3751603"/>
              <a:gd name="connsiteY57" fmla="*/ 2324456 h 3580688"/>
              <a:gd name="connsiteX0" fmla="*/ 863125 w 3751603"/>
              <a:gd name="connsiteY0" fmla="*/ 34184 h 3503776"/>
              <a:gd name="connsiteX1" fmla="*/ 666572 w 3751603"/>
              <a:gd name="connsiteY1" fmla="*/ 0 h 3503776"/>
              <a:gd name="connsiteX2" fmla="*/ 495656 w 3751603"/>
              <a:gd name="connsiteY2" fmla="*/ 25638 h 3503776"/>
              <a:gd name="connsiteX3" fmla="*/ 170916 w 3751603"/>
              <a:gd name="connsiteY3" fmla="*/ 786213 h 3503776"/>
              <a:gd name="connsiteX4" fmla="*/ 333286 w 3751603"/>
              <a:gd name="connsiteY4" fmla="*/ 846034 h 3503776"/>
              <a:gd name="connsiteX5" fmla="*/ 401652 w 3751603"/>
              <a:gd name="connsiteY5" fmla="*/ 709301 h 3503776"/>
              <a:gd name="connsiteX6" fmla="*/ 521293 w 3751603"/>
              <a:gd name="connsiteY6" fmla="*/ 726393 h 3503776"/>
              <a:gd name="connsiteX7" fmla="*/ 658026 w 3751603"/>
              <a:gd name="connsiteY7" fmla="*/ 692209 h 3503776"/>
              <a:gd name="connsiteX8" fmla="*/ 683663 w 3751603"/>
              <a:gd name="connsiteY8" fmla="*/ 1504060 h 3503776"/>
              <a:gd name="connsiteX9" fmla="*/ 495656 w 3751603"/>
              <a:gd name="connsiteY9" fmla="*/ 1529697 h 3503776"/>
              <a:gd name="connsiteX10" fmla="*/ 401652 w 3751603"/>
              <a:gd name="connsiteY10" fmla="*/ 1521152 h 3503776"/>
              <a:gd name="connsiteX11" fmla="*/ 384560 w 3751603"/>
              <a:gd name="connsiteY11" fmla="*/ 1410056 h 3503776"/>
              <a:gd name="connsiteX12" fmla="*/ 299103 w 3751603"/>
              <a:gd name="connsiteY12" fmla="*/ 1367327 h 3503776"/>
              <a:gd name="connsiteX13" fmla="*/ 230736 w 3751603"/>
              <a:gd name="connsiteY13" fmla="*/ 1401510 h 3503776"/>
              <a:gd name="connsiteX14" fmla="*/ 162370 w 3751603"/>
              <a:gd name="connsiteY14" fmla="*/ 1452785 h 3503776"/>
              <a:gd name="connsiteX15" fmla="*/ 0 w 3751603"/>
              <a:gd name="connsiteY15" fmla="*/ 1486968 h 3503776"/>
              <a:gd name="connsiteX16" fmla="*/ 239282 w 3751603"/>
              <a:gd name="connsiteY16" fmla="*/ 2187724 h 3503776"/>
              <a:gd name="connsiteX17" fmla="*/ 418744 w 3751603"/>
              <a:gd name="connsiteY17" fmla="*/ 2144995 h 3503776"/>
              <a:gd name="connsiteX18" fmla="*/ 538385 w 3751603"/>
              <a:gd name="connsiteY18" fmla="*/ 2469735 h 3503776"/>
              <a:gd name="connsiteX19" fmla="*/ 589660 w 3751603"/>
              <a:gd name="connsiteY19" fmla="*/ 2452643 h 3503776"/>
              <a:gd name="connsiteX20" fmla="*/ 709301 w 3751603"/>
              <a:gd name="connsiteY20" fmla="*/ 2606467 h 3503776"/>
              <a:gd name="connsiteX21" fmla="*/ 794759 w 3751603"/>
              <a:gd name="connsiteY21" fmla="*/ 2572284 h 3503776"/>
              <a:gd name="connsiteX22" fmla="*/ 692209 w 3751603"/>
              <a:gd name="connsiteY22" fmla="*/ 2367185 h 3503776"/>
              <a:gd name="connsiteX23" fmla="*/ 666572 w 3751603"/>
              <a:gd name="connsiteY23" fmla="*/ 2341548 h 3503776"/>
              <a:gd name="connsiteX24" fmla="*/ 743484 w 3751603"/>
              <a:gd name="connsiteY24" fmla="*/ 2273181 h 3503776"/>
              <a:gd name="connsiteX25" fmla="*/ 922946 w 3751603"/>
              <a:gd name="connsiteY25" fmla="*/ 2230452 h 3503776"/>
              <a:gd name="connsiteX26" fmla="*/ 1410056 w 3751603"/>
              <a:gd name="connsiteY26" fmla="*/ 2820112 h 3503776"/>
              <a:gd name="connsiteX27" fmla="*/ 1401510 w 3751603"/>
              <a:gd name="connsiteY27" fmla="*/ 2922662 h 3503776"/>
              <a:gd name="connsiteX28" fmla="*/ 1213503 w 3751603"/>
              <a:gd name="connsiteY28" fmla="*/ 2956845 h 3503776"/>
              <a:gd name="connsiteX29" fmla="*/ 1110953 w 3751603"/>
              <a:gd name="connsiteY29" fmla="*/ 2897024 h 3503776"/>
              <a:gd name="connsiteX30" fmla="*/ 1051132 w 3751603"/>
              <a:gd name="connsiteY30" fmla="*/ 2897024 h 3503776"/>
              <a:gd name="connsiteX31" fmla="*/ 1008403 w 3751603"/>
              <a:gd name="connsiteY31" fmla="*/ 3033757 h 3503776"/>
              <a:gd name="connsiteX32" fmla="*/ 1897166 w 3751603"/>
              <a:gd name="connsiteY32" fmla="*/ 3503776 h 3503776"/>
              <a:gd name="connsiteX33" fmla="*/ 2127903 w 3751603"/>
              <a:gd name="connsiteY33" fmla="*/ 3435409 h 3503776"/>
              <a:gd name="connsiteX34" fmla="*/ 2384276 w 3751603"/>
              <a:gd name="connsiteY34" fmla="*/ 3384135 h 3503776"/>
              <a:gd name="connsiteX35" fmla="*/ 2008261 w 3751603"/>
              <a:gd name="connsiteY35" fmla="*/ 3349952 h 3503776"/>
              <a:gd name="connsiteX36" fmla="*/ 1956987 w 3751603"/>
              <a:gd name="connsiteY36" fmla="*/ 3341406 h 3503776"/>
              <a:gd name="connsiteX37" fmla="*/ 1931349 w 3751603"/>
              <a:gd name="connsiteY37" fmla="*/ 3213219 h 3503776"/>
              <a:gd name="connsiteX38" fmla="*/ 2247544 w 3751603"/>
              <a:gd name="connsiteY38" fmla="*/ 3161944 h 3503776"/>
              <a:gd name="connsiteX39" fmla="*/ 2871387 w 3751603"/>
              <a:gd name="connsiteY39" fmla="*/ 3196127 h 3503776"/>
              <a:gd name="connsiteX40" fmla="*/ 2811566 w 3751603"/>
              <a:gd name="connsiteY40" fmla="*/ 3153398 h 3503776"/>
              <a:gd name="connsiteX41" fmla="*/ 2837203 w 3751603"/>
              <a:gd name="connsiteY41" fmla="*/ 3085032 h 3503776"/>
              <a:gd name="connsiteX42" fmla="*/ 2794474 w 3751603"/>
              <a:gd name="connsiteY42" fmla="*/ 3042303 h 3503776"/>
              <a:gd name="connsiteX43" fmla="*/ 3076486 w 3751603"/>
              <a:gd name="connsiteY43" fmla="*/ 2726109 h 3503776"/>
              <a:gd name="connsiteX44" fmla="*/ 3537959 w 3751603"/>
              <a:gd name="connsiteY44" fmla="*/ 2623559 h 3503776"/>
              <a:gd name="connsiteX45" fmla="*/ 3572142 w 3751603"/>
              <a:gd name="connsiteY45" fmla="*/ 2666288 h 3503776"/>
              <a:gd name="connsiteX46" fmla="*/ 3367043 w 3751603"/>
              <a:gd name="connsiteY46" fmla="*/ 2888479 h 3503776"/>
              <a:gd name="connsiteX47" fmla="*/ 3751603 w 3751603"/>
              <a:gd name="connsiteY47" fmla="*/ 2828658 h 3503776"/>
              <a:gd name="connsiteX48" fmla="*/ 3529413 w 3751603"/>
              <a:gd name="connsiteY48" fmla="*/ 2743200 h 3503776"/>
              <a:gd name="connsiteX49" fmla="*/ 3563596 w 3751603"/>
              <a:gd name="connsiteY49" fmla="*/ 2674834 h 3503776"/>
              <a:gd name="connsiteX50" fmla="*/ 3537959 w 3751603"/>
              <a:gd name="connsiteY50" fmla="*/ 2640651 h 3503776"/>
              <a:gd name="connsiteX51" fmla="*/ 3349951 w 3751603"/>
              <a:gd name="connsiteY51" fmla="*/ 2657742 h 3503776"/>
              <a:gd name="connsiteX52" fmla="*/ 3127760 w 3751603"/>
              <a:gd name="connsiteY52" fmla="*/ 2546647 h 3503776"/>
              <a:gd name="connsiteX53" fmla="*/ 3136306 w 3751603"/>
              <a:gd name="connsiteY53" fmla="*/ 2427006 h 3503776"/>
              <a:gd name="connsiteX54" fmla="*/ 2649196 w 3751603"/>
              <a:gd name="connsiteY54" fmla="*/ 1845892 h 3503776"/>
              <a:gd name="connsiteX55" fmla="*/ 2238998 w 3751603"/>
              <a:gd name="connsiteY55" fmla="*/ 1931350 h 3503776"/>
              <a:gd name="connsiteX56" fmla="*/ 914400 w 3751603"/>
              <a:gd name="connsiteY56" fmla="*/ 2230452 h 3503776"/>
              <a:gd name="connsiteX57" fmla="*/ 897308 w 3751603"/>
              <a:gd name="connsiteY57" fmla="*/ 2247544 h 3503776"/>
              <a:gd name="connsiteX0" fmla="*/ 863125 w 3751603"/>
              <a:gd name="connsiteY0" fmla="*/ 57982 h 3527574"/>
              <a:gd name="connsiteX1" fmla="*/ 666572 w 3751603"/>
              <a:gd name="connsiteY1" fmla="*/ 23798 h 3527574"/>
              <a:gd name="connsiteX2" fmla="*/ 495656 w 3751603"/>
              <a:gd name="connsiteY2" fmla="*/ 49436 h 3527574"/>
              <a:gd name="connsiteX3" fmla="*/ 170916 w 3751603"/>
              <a:gd name="connsiteY3" fmla="*/ 810011 h 3527574"/>
              <a:gd name="connsiteX4" fmla="*/ 333286 w 3751603"/>
              <a:gd name="connsiteY4" fmla="*/ 869832 h 3527574"/>
              <a:gd name="connsiteX5" fmla="*/ 401652 w 3751603"/>
              <a:gd name="connsiteY5" fmla="*/ 733099 h 3527574"/>
              <a:gd name="connsiteX6" fmla="*/ 521293 w 3751603"/>
              <a:gd name="connsiteY6" fmla="*/ 750191 h 3527574"/>
              <a:gd name="connsiteX7" fmla="*/ 658026 w 3751603"/>
              <a:gd name="connsiteY7" fmla="*/ 716007 h 3527574"/>
              <a:gd name="connsiteX8" fmla="*/ 683663 w 3751603"/>
              <a:gd name="connsiteY8" fmla="*/ 1527858 h 3527574"/>
              <a:gd name="connsiteX9" fmla="*/ 495656 w 3751603"/>
              <a:gd name="connsiteY9" fmla="*/ 1553495 h 3527574"/>
              <a:gd name="connsiteX10" fmla="*/ 401652 w 3751603"/>
              <a:gd name="connsiteY10" fmla="*/ 1544950 h 3527574"/>
              <a:gd name="connsiteX11" fmla="*/ 384560 w 3751603"/>
              <a:gd name="connsiteY11" fmla="*/ 1433854 h 3527574"/>
              <a:gd name="connsiteX12" fmla="*/ 299103 w 3751603"/>
              <a:gd name="connsiteY12" fmla="*/ 1391125 h 3527574"/>
              <a:gd name="connsiteX13" fmla="*/ 230736 w 3751603"/>
              <a:gd name="connsiteY13" fmla="*/ 1425308 h 3527574"/>
              <a:gd name="connsiteX14" fmla="*/ 162370 w 3751603"/>
              <a:gd name="connsiteY14" fmla="*/ 1476583 h 3527574"/>
              <a:gd name="connsiteX15" fmla="*/ 0 w 3751603"/>
              <a:gd name="connsiteY15" fmla="*/ 1510766 h 3527574"/>
              <a:gd name="connsiteX16" fmla="*/ 239282 w 3751603"/>
              <a:gd name="connsiteY16" fmla="*/ 2211522 h 3527574"/>
              <a:gd name="connsiteX17" fmla="*/ 418744 w 3751603"/>
              <a:gd name="connsiteY17" fmla="*/ 2168793 h 3527574"/>
              <a:gd name="connsiteX18" fmla="*/ 538385 w 3751603"/>
              <a:gd name="connsiteY18" fmla="*/ 2493533 h 3527574"/>
              <a:gd name="connsiteX19" fmla="*/ 589660 w 3751603"/>
              <a:gd name="connsiteY19" fmla="*/ 2476441 h 3527574"/>
              <a:gd name="connsiteX20" fmla="*/ 709301 w 3751603"/>
              <a:gd name="connsiteY20" fmla="*/ 2630265 h 3527574"/>
              <a:gd name="connsiteX21" fmla="*/ 794759 w 3751603"/>
              <a:gd name="connsiteY21" fmla="*/ 2596082 h 3527574"/>
              <a:gd name="connsiteX22" fmla="*/ 692209 w 3751603"/>
              <a:gd name="connsiteY22" fmla="*/ 2390983 h 3527574"/>
              <a:gd name="connsiteX23" fmla="*/ 666572 w 3751603"/>
              <a:gd name="connsiteY23" fmla="*/ 2365346 h 3527574"/>
              <a:gd name="connsiteX24" fmla="*/ 743484 w 3751603"/>
              <a:gd name="connsiteY24" fmla="*/ 2296979 h 3527574"/>
              <a:gd name="connsiteX25" fmla="*/ 922946 w 3751603"/>
              <a:gd name="connsiteY25" fmla="*/ 2254250 h 3527574"/>
              <a:gd name="connsiteX26" fmla="*/ 1410056 w 3751603"/>
              <a:gd name="connsiteY26" fmla="*/ 2843910 h 3527574"/>
              <a:gd name="connsiteX27" fmla="*/ 1401510 w 3751603"/>
              <a:gd name="connsiteY27" fmla="*/ 2946460 h 3527574"/>
              <a:gd name="connsiteX28" fmla="*/ 1213503 w 3751603"/>
              <a:gd name="connsiteY28" fmla="*/ 2980643 h 3527574"/>
              <a:gd name="connsiteX29" fmla="*/ 1110953 w 3751603"/>
              <a:gd name="connsiteY29" fmla="*/ 2920822 h 3527574"/>
              <a:gd name="connsiteX30" fmla="*/ 1051132 w 3751603"/>
              <a:gd name="connsiteY30" fmla="*/ 2920822 h 3527574"/>
              <a:gd name="connsiteX31" fmla="*/ 1008403 w 3751603"/>
              <a:gd name="connsiteY31" fmla="*/ 3057555 h 3527574"/>
              <a:gd name="connsiteX32" fmla="*/ 1897166 w 3751603"/>
              <a:gd name="connsiteY32" fmla="*/ 3527574 h 3527574"/>
              <a:gd name="connsiteX33" fmla="*/ 2127903 w 3751603"/>
              <a:gd name="connsiteY33" fmla="*/ 3459207 h 3527574"/>
              <a:gd name="connsiteX34" fmla="*/ 2384276 w 3751603"/>
              <a:gd name="connsiteY34" fmla="*/ 3407933 h 3527574"/>
              <a:gd name="connsiteX35" fmla="*/ 2008261 w 3751603"/>
              <a:gd name="connsiteY35" fmla="*/ 3373750 h 3527574"/>
              <a:gd name="connsiteX36" fmla="*/ 1956987 w 3751603"/>
              <a:gd name="connsiteY36" fmla="*/ 3365204 h 3527574"/>
              <a:gd name="connsiteX37" fmla="*/ 1931349 w 3751603"/>
              <a:gd name="connsiteY37" fmla="*/ 3237017 h 3527574"/>
              <a:gd name="connsiteX38" fmla="*/ 2247544 w 3751603"/>
              <a:gd name="connsiteY38" fmla="*/ 3185742 h 3527574"/>
              <a:gd name="connsiteX39" fmla="*/ 2871387 w 3751603"/>
              <a:gd name="connsiteY39" fmla="*/ 3219925 h 3527574"/>
              <a:gd name="connsiteX40" fmla="*/ 2811566 w 3751603"/>
              <a:gd name="connsiteY40" fmla="*/ 3177196 h 3527574"/>
              <a:gd name="connsiteX41" fmla="*/ 2837203 w 3751603"/>
              <a:gd name="connsiteY41" fmla="*/ 3108830 h 3527574"/>
              <a:gd name="connsiteX42" fmla="*/ 2794474 w 3751603"/>
              <a:gd name="connsiteY42" fmla="*/ 3066101 h 3527574"/>
              <a:gd name="connsiteX43" fmla="*/ 3076486 w 3751603"/>
              <a:gd name="connsiteY43" fmla="*/ 2749907 h 3527574"/>
              <a:gd name="connsiteX44" fmla="*/ 3537959 w 3751603"/>
              <a:gd name="connsiteY44" fmla="*/ 2647357 h 3527574"/>
              <a:gd name="connsiteX45" fmla="*/ 3572142 w 3751603"/>
              <a:gd name="connsiteY45" fmla="*/ 2690086 h 3527574"/>
              <a:gd name="connsiteX46" fmla="*/ 3367043 w 3751603"/>
              <a:gd name="connsiteY46" fmla="*/ 2912277 h 3527574"/>
              <a:gd name="connsiteX47" fmla="*/ 3751603 w 3751603"/>
              <a:gd name="connsiteY47" fmla="*/ 2852456 h 3527574"/>
              <a:gd name="connsiteX48" fmla="*/ 3529413 w 3751603"/>
              <a:gd name="connsiteY48" fmla="*/ 2766998 h 3527574"/>
              <a:gd name="connsiteX49" fmla="*/ 3563596 w 3751603"/>
              <a:gd name="connsiteY49" fmla="*/ 2698632 h 3527574"/>
              <a:gd name="connsiteX50" fmla="*/ 3537959 w 3751603"/>
              <a:gd name="connsiteY50" fmla="*/ 2664449 h 3527574"/>
              <a:gd name="connsiteX51" fmla="*/ 3349951 w 3751603"/>
              <a:gd name="connsiteY51" fmla="*/ 2681540 h 3527574"/>
              <a:gd name="connsiteX52" fmla="*/ 3127760 w 3751603"/>
              <a:gd name="connsiteY52" fmla="*/ 2570445 h 3527574"/>
              <a:gd name="connsiteX53" fmla="*/ 3136306 w 3751603"/>
              <a:gd name="connsiteY53" fmla="*/ 2450804 h 3527574"/>
              <a:gd name="connsiteX54" fmla="*/ 2649196 w 3751603"/>
              <a:gd name="connsiteY54" fmla="*/ 1869690 h 3527574"/>
              <a:gd name="connsiteX55" fmla="*/ 2238998 w 3751603"/>
              <a:gd name="connsiteY55" fmla="*/ 1955148 h 3527574"/>
              <a:gd name="connsiteX56" fmla="*/ 914400 w 3751603"/>
              <a:gd name="connsiteY56" fmla="*/ 2254250 h 3527574"/>
              <a:gd name="connsiteX57" fmla="*/ 897308 w 3751603"/>
              <a:gd name="connsiteY57" fmla="*/ 2271342 h 3527574"/>
              <a:gd name="connsiteX0" fmla="*/ 863125 w 3751603"/>
              <a:gd name="connsiteY0" fmla="*/ 44609 h 3514201"/>
              <a:gd name="connsiteX1" fmla="*/ 752030 w 3751603"/>
              <a:gd name="connsiteY1" fmla="*/ 1879 h 3514201"/>
              <a:gd name="connsiteX2" fmla="*/ 666572 w 3751603"/>
              <a:gd name="connsiteY2" fmla="*/ 10425 h 3514201"/>
              <a:gd name="connsiteX3" fmla="*/ 495656 w 3751603"/>
              <a:gd name="connsiteY3" fmla="*/ 36063 h 3514201"/>
              <a:gd name="connsiteX4" fmla="*/ 170916 w 3751603"/>
              <a:gd name="connsiteY4" fmla="*/ 796638 h 3514201"/>
              <a:gd name="connsiteX5" fmla="*/ 333286 w 3751603"/>
              <a:gd name="connsiteY5" fmla="*/ 856459 h 3514201"/>
              <a:gd name="connsiteX6" fmla="*/ 401652 w 3751603"/>
              <a:gd name="connsiteY6" fmla="*/ 719726 h 3514201"/>
              <a:gd name="connsiteX7" fmla="*/ 521293 w 3751603"/>
              <a:gd name="connsiteY7" fmla="*/ 736818 h 3514201"/>
              <a:gd name="connsiteX8" fmla="*/ 658026 w 3751603"/>
              <a:gd name="connsiteY8" fmla="*/ 702634 h 3514201"/>
              <a:gd name="connsiteX9" fmla="*/ 683663 w 3751603"/>
              <a:gd name="connsiteY9" fmla="*/ 1514485 h 3514201"/>
              <a:gd name="connsiteX10" fmla="*/ 495656 w 3751603"/>
              <a:gd name="connsiteY10" fmla="*/ 1540122 h 3514201"/>
              <a:gd name="connsiteX11" fmla="*/ 401652 w 3751603"/>
              <a:gd name="connsiteY11" fmla="*/ 1531577 h 3514201"/>
              <a:gd name="connsiteX12" fmla="*/ 384560 w 3751603"/>
              <a:gd name="connsiteY12" fmla="*/ 1420481 h 3514201"/>
              <a:gd name="connsiteX13" fmla="*/ 299103 w 3751603"/>
              <a:gd name="connsiteY13" fmla="*/ 1377752 h 3514201"/>
              <a:gd name="connsiteX14" fmla="*/ 230736 w 3751603"/>
              <a:gd name="connsiteY14" fmla="*/ 1411935 h 3514201"/>
              <a:gd name="connsiteX15" fmla="*/ 162370 w 3751603"/>
              <a:gd name="connsiteY15" fmla="*/ 1463210 h 3514201"/>
              <a:gd name="connsiteX16" fmla="*/ 0 w 3751603"/>
              <a:gd name="connsiteY16" fmla="*/ 1497393 h 3514201"/>
              <a:gd name="connsiteX17" fmla="*/ 239282 w 3751603"/>
              <a:gd name="connsiteY17" fmla="*/ 2198149 h 3514201"/>
              <a:gd name="connsiteX18" fmla="*/ 418744 w 3751603"/>
              <a:gd name="connsiteY18" fmla="*/ 2155420 h 3514201"/>
              <a:gd name="connsiteX19" fmla="*/ 538385 w 3751603"/>
              <a:gd name="connsiteY19" fmla="*/ 2480160 h 3514201"/>
              <a:gd name="connsiteX20" fmla="*/ 589660 w 3751603"/>
              <a:gd name="connsiteY20" fmla="*/ 2463068 h 3514201"/>
              <a:gd name="connsiteX21" fmla="*/ 709301 w 3751603"/>
              <a:gd name="connsiteY21" fmla="*/ 2616892 h 3514201"/>
              <a:gd name="connsiteX22" fmla="*/ 794759 w 3751603"/>
              <a:gd name="connsiteY22" fmla="*/ 2582709 h 3514201"/>
              <a:gd name="connsiteX23" fmla="*/ 692209 w 3751603"/>
              <a:gd name="connsiteY23" fmla="*/ 2377610 h 3514201"/>
              <a:gd name="connsiteX24" fmla="*/ 666572 w 3751603"/>
              <a:gd name="connsiteY24" fmla="*/ 2351973 h 3514201"/>
              <a:gd name="connsiteX25" fmla="*/ 743484 w 3751603"/>
              <a:gd name="connsiteY25" fmla="*/ 2283606 h 3514201"/>
              <a:gd name="connsiteX26" fmla="*/ 922946 w 3751603"/>
              <a:gd name="connsiteY26" fmla="*/ 2240877 h 3514201"/>
              <a:gd name="connsiteX27" fmla="*/ 1410056 w 3751603"/>
              <a:gd name="connsiteY27" fmla="*/ 2830537 h 3514201"/>
              <a:gd name="connsiteX28" fmla="*/ 1401510 w 3751603"/>
              <a:gd name="connsiteY28" fmla="*/ 2933087 h 3514201"/>
              <a:gd name="connsiteX29" fmla="*/ 1213503 w 3751603"/>
              <a:gd name="connsiteY29" fmla="*/ 2967270 h 3514201"/>
              <a:gd name="connsiteX30" fmla="*/ 1110953 w 3751603"/>
              <a:gd name="connsiteY30" fmla="*/ 2907449 h 3514201"/>
              <a:gd name="connsiteX31" fmla="*/ 1051132 w 3751603"/>
              <a:gd name="connsiteY31" fmla="*/ 2907449 h 3514201"/>
              <a:gd name="connsiteX32" fmla="*/ 1008403 w 3751603"/>
              <a:gd name="connsiteY32" fmla="*/ 3044182 h 3514201"/>
              <a:gd name="connsiteX33" fmla="*/ 1897166 w 3751603"/>
              <a:gd name="connsiteY33" fmla="*/ 3514201 h 3514201"/>
              <a:gd name="connsiteX34" fmla="*/ 2127903 w 3751603"/>
              <a:gd name="connsiteY34" fmla="*/ 3445834 h 3514201"/>
              <a:gd name="connsiteX35" fmla="*/ 2384276 w 3751603"/>
              <a:gd name="connsiteY35" fmla="*/ 3394560 h 3514201"/>
              <a:gd name="connsiteX36" fmla="*/ 2008261 w 3751603"/>
              <a:gd name="connsiteY36" fmla="*/ 3360377 h 3514201"/>
              <a:gd name="connsiteX37" fmla="*/ 1956987 w 3751603"/>
              <a:gd name="connsiteY37" fmla="*/ 3351831 h 3514201"/>
              <a:gd name="connsiteX38" fmla="*/ 1931349 w 3751603"/>
              <a:gd name="connsiteY38" fmla="*/ 3223644 h 3514201"/>
              <a:gd name="connsiteX39" fmla="*/ 2247544 w 3751603"/>
              <a:gd name="connsiteY39" fmla="*/ 3172369 h 3514201"/>
              <a:gd name="connsiteX40" fmla="*/ 2871387 w 3751603"/>
              <a:gd name="connsiteY40" fmla="*/ 3206552 h 3514201"/>
              <a:gd name="connsiteX41" fmla="*/ 2811566 w 3751603"/>
              <a:gd name="connsiteY41" fmla="*/ 3163823 h 3514201"/>
              <a:gd name="connsiteX42" fmla="*/ 2837203 w 3751603"/>
              <a:gd name="connsiteY42" fmla="*/ 3095457 h 3514201"/>
              <a:gd name="connsiteX43" fmla="*/ 2794474 w 3751603"/>
              <a:gd name="connsiteY43" fmla="*/ 3052728 h 3514201"/>
              <a:gd name="connsiteX44" fmla="*/ 3076486 w 3751603"/>
              <a:gd name="connsiteY44" fmla="*/ 2736534 h 3514201"/>
              <a:gd name="connsiteX45" fmla="*/ 3537959 w 3751603"/>
              <a:gd name="connsiteY45" fmla="*/ 2633984 h 3514201"/>
              <a:gd name="connsiteX46" fmla="*/ 3572142 w 3751603"/>
              <a:gd name="connsiteY46" fmla="*/ 2676713 h 3514201"/>
              <a:gd name="connsiteX47" fmla="*/ 3367043 w 3751603"/>
              <a:gd name="connsiteY47" fmla="*/ 2898904 h 3514201"/>
              <a:gd name="connsiteX48" fmla="*/ 3751603 w 3751603"/>
              <a:gd name="connsiteY48" fmla="*/ 2839083 h 3514201"/>
              <a:gd name="connsiteX49" fmla="*/ 3529413 w 3751603"/>
              <a:gd name="connsiteY49" fmla="*/ 2753625 h 3514201"/>
              <a:gd name="connsiteX50" fmla="*/ 3563596 w 3751603"/>
              <a:gd name="connsiteY50" fmla="*/ 2685259 h 3514201"/>
              <a:gd name="connsiteX51" fmla="*/ 3537959 w 3751603"/>
              <a:gd name="connsiteY51" fmla="*/ 2651076 h 3514201"/>
              <a:gd name="connsiteX52" fmla="*/ 3349951 w 3751603"/>
              <a:gd name="connsiteY52" fmla="*/ 2668167 h 3514201"/>
              <a:gd name="connsiteX53" fmla="*/ 3127760 w 3751603"/>
              <a:gd name="connsiteY53" fmla="*/ 2557072 h 3514201"/>
              <a:gd name="connsiteX54" fmla="*/ 3136306 w 3751603"/>
              <a:gd name="connsiteY54" fmla="*/ 2437431 h 3514201"/>
              <a:gd name="connsiteX55" fmla="*/ 2649196 w 3751603"/>
              <a:gd name="connsiteY55" fmla="*/ 1856317 h 3514201"/>
              <a:gd name="connsiteX56" fmla="*/ 2238998 w 3751603"/>
              <a:gd name="connsiteY56" fmla="*/ 1941775 h 3514201"/>
              <a:gd name="connsiteX57" fmla="*/ 914400 w 3751603"/>
              <a:gd name="connsiteY57" fmla="*/ 2240877 h 3514201"/>
              <a:gd name="connsiteX58" fmla="*/ 897308 w 3751603"/>
              <a:gd name="connsiteY58" fmla="*/ 2257969 h 3514201"/>
              <a:gd name="connsiteX0" fmla="*/ 863125 w 3751603"/>
              <a:gd name="connsiteY0" fmla="*/ 102886 h 3572478"/>
              <a:gd name="connsiteX1" fmla="*/ 752030 w 3751603"/>
              <a:gd name="connsiteY1" fmla="*/ 336 h 3572478"/>
              <a:gd name="connsiteX2" fmla="*/ 666572 w 3751603"/>
              <a:gd name="connsiteY2" fmla="*/ 68702 h 3572478"/>
              <a:gd name="connsiteX3" fmla="*/ 495656 w 3751603"/>
              <a:gd name="connsiteY3" fmla="*/ 94340 h 3572478"/>
              <a:gd name="connsiteX4" fmla="*/ 170916 w 3751603"/>
              <a:gd name="connsiteY4" fmla="*/ 854915 h 3572478"/>
              <a:gd name="connsiteX5" fmla="*/ 333286 w 3751603"/>
              <a:gd name="connsiteY5" fmla="*/ 914736 h 3572478"/>
              <a:gd name="connsiteX6" fmla="*/ 401652 w 3751603"/>
              <a:gd name="connsiteY6" fmla="*/ 778003 h 3572478"/>
              <a:gd name="connsiteX7" fmla="*/ 521293 w 3751603"/>
              <a:gd name="connsiteY7" fmla="*/ 795095 h 3572478"/>
              <a:gd name="connsiteX8" fmla="*/ 658026 w 3751603"/>
              <a:gd name="connsiteY8" fmla="*/ 760911 h 3572478"/>
              <a:gd name="connsiteX9" fmla="*/ 683663 w 3751603"/>
              <a:gd name="connsiteY9" fmla="*/ 1572762 h 3572478"/>
              <a:gd name="connsiteX10" fmla="*/ 495656 w 3751603"/>
              <a:gd name="connsiteY10" fmla="*/ 1598399 h 3572478"/>
              <a:gd name="connsiteX11" fmla="*/ 401652 w 3751603"/>
              <a:gd name="connsiteY11" fmla="*/ 1589854 h 3572478"/>
              <a:gd name="connsiteX12" fmla="*/ 384560 w 3751603"/>
              <a:gd name="connsiteY12" fmla="*/ 1478758 h 3572478"/>
              <a:gd name="connsiteX13" fmla="*/ 299103 w 3751603"/>
              <a:gd name="connsiteY13" fmla="*/ 1436029 h 3572478"/>
              <a:gd name="connsiteX14" fmla="*/ 230736 w 3751603"/>
              <a:gd name="connsiteY14" fmla="*/ 1470212 h 3572478"/>
              <a:gd name="connsiteX15" fmla="*/ 162370 w 3751603"/>
              <a:gd name="connsiteY15" fmla="*/ 1521487 h 3572478"/>
              <a:gd name="connsiteX16" fmla="*/ 0 w 3751603"/>
              <a:gd name="connsiteY16" fmla="*/ 1555670 h 3572478"/>
              <a:gd name="connsiteX17" fmla="*/ 239282 w 3751603"/>
              <a:gd name="connsiteY17" fmla="*/ 2256426 h 3572478"/>
              <a:gd name="connsiteX18" fmla="*/ 418744 w 3751603"/>
              <a:gd name="connsiteY18" fmla="*/ 2213697 h 3572478"/>
              <a:gd name="connsiteX19" fmla="*/ 538385 w 3751603"/>
              <a:gd name="connsiteY19" fmla="*/ 2538437 h 3572478"/>
              <a:gd name="connsiteX20" fmla="*/ 589660 w 3751603"/>
              <a:gd name="connsiteY20" fmla="*/ 2521345 h 3572478"/>
              <a:gd name="connsiteX21" fmla="*/ 709301 w 3751603"/>
              <a:gd name="connsiteY21" fmla="*/ 2675169 h 3572478"/>
              <a:gd name="connsiteX22" fmla="*/ 794759 w 3751603"/>
              <a:gd name="connsiteY22" fmla="*/ 2640986 h 3572478"/>
              <a:gd name="connsiteX23" fmla="*/ 692209 w 3751603"/>
              <a:gd name="connsiteY23" fmla="*/ 2435887 h 3572478"/>
              <a:gd name="connsiteX24" fmla="*/ 666572 w 3751603"/>
              <a:gd name="connsiteY24" fmla="*/ 2410250 h 3572478"/>
              <a:gd name="connsiteX25" fmla="*/ 743484 w 3751603"/>
              <a:gd name="connsiteY25" fmla="*/ 2341883 h 3572478"/>
              <a:gd name="connsiteX26" fmla="*/ 922946 w 3751603"/>
              <a:gd name="connsiteY26" fmla="*/ 2299154 h 3572478"/>
              <a:gd name="connsiteX27" fmla="*/ 1410056 w 3751603"/>
              <a:gd name="connsiteY27" fmla="*/ 2888814 h 3572478"/>
              <a:gd name="connsiteX28" fmla="*/ 1401510 w 3751603"/>
              <a:gd name="connsiteY28" fmla="*/ 2991364 h 3572478"/>
              <a:gd name="connsiteX29" fmla="*/ 1213503 w 3751603"/>
              <a:gd name="connsiteY29" fmla="*/ 3025547 h 3572478"/>
              <a:gd name="connsiteX30" fmla="*/ 1110953 w 3751603"/>
              <a:gd name="connsiteY30" fmla="*/ 2965726 h 3572478"/>
              <a:gd name="connsiteX31" fmla="*/ 1051132 w 3751603"/>
              <a:gd name="connsiteY31" fmla="*/ 2965726 h 3572478"/>
              <a:gd name="connsiteX32" fmla="*/ 1008403 w 3751603"/>
              <a:gd name="connsiteY32" fmla="*/ 3102459 h 3572478"/>
              <a:gd name="connsiteX33" fmla="*/ 1897166 w 3751603"/>
              <a:gd name="connsiteY33" fmla="*/ 3572478 h 3572478"/>
              <a:gd name="connsiteX34" fmla="*/ 2127903 w 3751603"/>
              <a:gd name="connsiteY34" fmla="*/ 3504111 h 3572478"/>
              <a:gd name="connsiteX35" fmla="*/ 2384276 w 3751603"/>
              <a:gd name="connsiteY35" fmla="*/ 3452837 h 3572478"/>
              <a:gd name="connsiteX36" fmla="*/ 2008261 w 3751603"/>
              <a:gd name="connsiteY36" fmla="*/ 3418654 h 3572478"/>
              <a:gd name="connsiteX37" fmla="*/ 1956987 w 3751603"/>
              <a:gd name="connsiteY37" fmla="*/ 3410108 h 3572478"/>
              <a:gd name="connsiteX38" fmla="*/ 1931349 w 3751603"/>
              <a:gd name="connsiteY38" fmla="*/ 3281921 h 3572478"/>
              <a:gd name="connsiteX39" fmla="*/ 2247544 w 3751603"/>
              <a:gd name="connsiteY39" fmla="*/ 3230646 h 3572478"/>
              <a:gd name="connsiteX40" fmla="*/ 2871387 w 3751603"/>
              <a:gd name="connsiteY40" fmla="*/ 3264829 h 3572478"/>
              <a:gd name="connsiteX41" fmla="*/ 2811566 w 3751603"/>
              <a:gd name="connsiteY41" fmla="*/ 3222100 h 3572478"/>
              <a:gd name="connsiteX42" fmla="*/ 2837203 w 3751603"/>
              <a:gd name="connsiteY42" fmla="*/ 3153734 h 3572478"/>
              <a:gd name="connsiteX43" fmla="*/ 2794474 w 3751603"/>
              <a:gd name="connsiteY43" fmla="*/ 3111005 h 3572478"/>
              <a:gd name="connsiteX44" fmla="*/ 3076486 w 3751603"/>
              <a:gd name="connsiteY44" fmla="*/ 2794811 h 3572478"/>
              <a:gd name="connsiteX45" fmla="*/ 3537959 w 3751603"/>
              <a:gd name="connsiteY45" fmla="*/ 2692261 h 3572478"/>
              <a:gd name="connsiteX46" fmla="*/ 3572142 w 3751603"/>
              <a:gd name="connsiteY46" fmla="*/ 2734990 h 3572478"/>
              <a:gd name="connsiteX47" fmla="*/ 3367043 w 3751603"/>
              <a:gd name="connsiteY47" fmla="*/ 2957181 h 3572478"/>
              <a:gd name="connsiteX48" fmla="*/ 3751603 w 3751603"/>
              <a:gd name="connsiteY48" fmla="*/ 2897360 h 3572478"/>
              <a:gd name="connsiteX49" fmla="*/ 3529413 w 3751603"/>
              <a:gd name="connsiteY49" fmla="*/ 2811902 h 3572478"/>
              <a:gd name="connsiteX50" fmla="*/ 3563596 w 3751603"/>
              <a:gd name="connsiteY50" fmla="*/ 2743536 h 3572478"/>
              <a:gd name="connsiteX51" fmla="*/ 3537959 w 3751603"/>
              <a:gd name="connsiteY51" fmla="*/ 2709353 h 3572478"/>
              <a:gd name="connsiteX52" fmla="*/ 3349951 w 3751603"/>
              <a:gd name="connsiteY52" fmla="*/ 2726444 h 3572478"/>
              <a:gd name="connsiteX53" fmla="*/ 3127760 w 3751603"/>
              <a:gd name="connsiteY53" fmla="*/ 2615349 h 3572478"/>
              <a:gd name="connsiteX54" fmla="*/ 3136306 w 3751603"/>
              <a:gd name="connsiteY54" fmla="*/ 2495708 h 3572478"/>
              <a:gd name="connsiteX55" fmla="*/ 2649196 w 3751603"/>
              <a:gd name="connsiteY55" fmla="*/ 1914594 h 3572478"/>
              <a:gd name="connsiteX56" fmla="*/ 2238998 w 3751603"/>
              <a:gd name="connsiteY56" fmla="*/ 2000052 h 3572478"/>
              <a:gd name="connsiteX57" fmla="*/ 914400 w 3751603"/>
              <a:gd name="connsiteY57" fmla="*/ 2299154 h 3572478"/>
              <a:gd name="connsiteX58" fmla="*/ 897308 w 3751603"/>
              <a:gd name="connsiteY58" fmla="*/ 2316246 h 3572478"/>
              <a:gd name="connsiteX0" fmla="*/ 1350235 w 3751603"/>
              <a:gd name="connsiteY0" fmla="*/ 123 h 3862822"/>
              <a:gd name="connsiteX1" fmla="*/ 752030 w 3751603"/>
              <a:gd name="connsiteY1" fmla="*/ 290680 h 3862822"/>
              <a:gd name="connsiteX2" fmla="*/ 666572 w 3751603"/>
              <a:gd name="connsiteY2" fmla="*/ 359046 h 3862822"/>
              <a:gd name="connsiteX3" fmla="*/ 495656 w 3751603"/>
              <a:gd name="connsiteY3" fmla="*/ 384684 h 3862822"/>
              <a:gd name="connsiteX4" fmla="*/ 170916 w 3751603"/>
              <a:gd name="connsiteY4" fmla="*/ 1145259 h 3862822"/>
              <a:gd name="connsiteX5" fmla="*/ 333286 w 3751603"/>
              <a:gd name="connsiteY5" fmla="*/ 1205080 h 3862822"/>
              <a:gd name="connsiteX6" fmla="*/ 401652 w 3751603"/>
              <a:gd name="connsiteY6" fmla="*/ 1068347 h 3862822"/>
              <a:gd name="connsiteX7" fmla="*/ 521293 w 3751603"/>
              <a:gd name="connsiteY7" fmla="*/ 1085439 h 3862822"/>
              <a:gd name="connsiteX8" fmla="*/ 658026 w 3751603"/>
              <a:gd name="connsiteY8" fmla="*/ 1051255 h 3862822"/>
              <a:gd name="connsiteX9" fmla="*/ 683663 w 3751603"/>
              <a:gd name="connsiteY9" fmla="*/ 1863106 h 3862822"/>
              <a:gd name="connsiteX10" fmla="*/ 495656 w 3751603"/>
              <a:gd name="connsiteY10" fmla="*/ 1888743 h 3862822"/>
              <a:gd name="connsiteX11" fmla="*/ 401652 w 3751603"/>
              <a:gd name="connsiteY11" fmla="*/ 1880198 h 3862822"/>
              <a:gd name="connsiteX12" fmla="*/ 384560 w 3751603"/>
              <a:gd name="connsiteY12" fmla="*/ 1769102 h 3862822"/>
              <a:gd name="connsiteX13" fmla="*/ 299103 w 3751603"/>
              <a:gd name="connsiteY13" fmla="*/ 1726373 h 3862822"/>
              <a:gd name="connsiteX14" fmla="*/ 230736 w 3751603"/>
              <a:gd name="connsiteY14" fmla="*/ 1760556 h 3862822"/>
              <a:gd name="connsiteX15" fmla="*/ 162370 w 3751603"/>
              <a:gd name="connsiteY15" fmla="*/ 1811831 h 3862822"/>
              <a:gd name="connsiteX16" fmla="*/ 0 w 3751603"/>
              <a:gd name="connsiteY16" fmla="*/ 1846014 h 3862822"/>
              <a:gd name="connsiteX17" fmla="*/ 239282 w 3751603"/>
              <a:gd name="connsiteY17" fmla="*/ 2546770 h 3862822"/>
              <a:gd name="connsiteX18" fmla="*/ 418744 w 3751603"/>
              <a:gd name="connsiteY18" fmla="*/ 2504041 h 3862822"/>
              <a:gd name="connsiteX19" fmla="*/ 538385 w 3751603"/>
              <a:gd name="connsiteY19" fmla="*/ 2828781 h 3862822"/>
              <a:gd name="connsiteX20" fmla="*/ 589660 w 3751603"/>
              <a:gd name="connsiteY20" fmla="*/ 2811689 h 3862822"/>
              <a:gd name="connsiteX21" fmla="*/ 709301 w 3751603"/>
              <a:gd name="connsiteY21" fmla="*/ 2965513 h 3862822"/>
              <a:gd name="connsiteX22" fmla="*/ 794759 w 3751603"/>
              <a:gd name="connsiteY22" fmla="*/ 2931330 h 3862822"/>
              <a:gd name="connsiteX23" fmla="*/ 692209 w 3751603"/>
              <a:gd name="connsiteY23" fmla="*/ 2726231 h 3862822"/>
              <a:gd name="connsiteX24" fmla="*/ 666572 w 3751603"/>
              <a:gd name="connsiteY24" fmla="*/ 2700594 h 3862822"/>
              <a:gd name="connsiteX25" fmla="*/ 743484 w 3751603"/>
              <a:gd name="connsiteY25" fmla="*/ 2632227 h 3862822"/>
              <a:gd name="connsiteX26" fmla="*/ 922946 w 3751603"/>
              <a:gd name="connsiteY26" fmla="*/ 2589498 h 3862822"/>
              <a:gd name="connsiteX27" fmla="*/ 1410056 w 3751603"/>
              <a:gd name="connsiteY27" fmla="*/ 3179158 h 3862822"/>
              <a:gd name="connsiteX28" fmla="*/ 1401510 w 3751603"/>
              <a:gd name="connsiteY28" fmla="*/ 3281708 h 3862822"/>
              <a:gd name="connsiteX29" fmla="*/ 1213503 w 3751603"/>
              <a:gd name="connsiteY29" fmla="*/ 3315891 h 3862822"/>
              <a:gd name="connsiteX30" fmla="*/ 1110953 w 3751603"/>
              <a:gd name="connsiteY30" fmla="*/ 3256070 h 3862822"/>
              <a:gd name="connsiteX31" fmla="*/ 1051132 w 3751603"/>
              <a:gd name="connsiteY31" fmla="*/ 3256070 h 3862822"/>
              <a:gd name="connsiteX32" fmla="*/ 1008403 w 3751603"/>
              <a:gd name="connsiteY32" fmla="*/ 3392803 h 3862822"/>
              <a:gd name="connsiteX33" fmla="*/ 1897166 w 3751603"/>
              <a:gd name="connsiteY33" fmla="*/ 3862822 h 3862822"/>
              <a:gd name="connsiteX34" fmla="*/ 2127903 w 3751603"/>
              <a:gd name="connsiteY34" fmla="*/ 3794455 h 3862822"/>
              <a:gd name="connsiteX35" fmla="*/ 2384276 w 3751603"/>
              <a:gd name="connsiteY35" fmla="*/ 3743181 h 3862822"/>
              <a:gd name="connsiteX36" fmla="*/ 2008261 w 3751603"/>
              <a:gd name="connsiteY36" fmla="*/ 3708998 h 3862822"/>
              <a:gd name="connsiteX37" fmla="*/ 1956987 w 3751603"/>
              <a:gd name="connsiteY37" fmla="*/ 3700452 h 3862822"/>
              <a:gd name="connsiteX38" fmla="*/ 1931349 w 3751603"/>
              <a:gd name="connsiteY38" fmla="*/ 3572265 h 3862822"/>
              <a:gd name="connsiteX39" fmla="*/ 2247544 w 3751603"/>
              <a:gd name="connsiteY39" fmla="*/ 3520990 h 3862822"/>
              <a:gd name="connsiteX40" fmla="*/ 2871387 w 3751603"/>
              <a:gd name="connsiteY40" fmla="*/ 3555173 h 3862822"/>
              <a:gd name="connsiteX41" fmla="*/ 2811566 w 3751603"/>
              <a:gd name="connsiteY41" fmla="*/ 3512444 h 3862822"/>
              <a:gd name="connsiteX42" fmla="*/ 2837203 w 3751603"/>
              <a:gd name="connsiteY42" fmla="*/ 3444078 h 3862822"/>
              <a:gd name="connsiteX43" fmla="*/ 2794474 w 3751603"/>
              <a:gd name="connsiteY43" fmla="*/ 3401349 h 3862822"/>
              <a:gd name="connsiteX44" fmla="*/ 3076486 w 3751603"/>
              <a:gd name="connsiteY44" fmla="*/ 3085155 h 3862822"/>
              <a:gd name="connsiteX45" fmla="*/ 3537959 w 3751603"/>
              <a:gd name="connsiteY45" fmla="*/ 2982605 h 3862822"/>
              <a:gd name="connsiteX46" fmla="*/ 3572142 w 3751603"/>
              <a:gd name="connsiteY46" fmla="*/ 3025334 h 3862822"/>
              <a:gd name="connsiteX47" fmla="*/ 3367043 w 3751603"/>
              <a:gd name="connsiteY47" fmla="*/ 3247525 h 3862822"/>
              <a:gd name="connsiteX48" fmla="*/ 3751603 w 3751603"/>
              <a:gd name="connsiteY48" fmla="*/ 3187704 h 3862822"/>
              <a:gd name="connsiteX49" fmla="*/ 3529413 w 3751603"/>
              <a:gd name="connsiteY49" fmla="*/ 3102246 h 3862822"/>
              <a:gd name="connsiteX50" fmla="*/ 3563596 w 3751603"/>
              <a:gd name="connsiteY50" fmla="*/ 3033880 h 3862822"/>
              <a:gd name="connsiteX51" fmla="*/ 3537959 w 3751603"/>
              <a:gd name="connsiteY51" fmla="*/ 2999697 h 3862822"/>
              <a:gd name="connsiteX52" fmla="*/ 3349951 w 3751603"/>
              <a:gd name="connsiteY52" fmla="*/ 3016788 h 3862822"/>
              <a:gd name="connsiteX53" fmla="*/ 3127760 w 3751603"/>
              <a:gd name="connsiteY53" fmla="*/ 2905693 h 3862822"/>
              <a:gd name="connsiteX54" fmla="*/ 3136306 w 3751603"/>
              <a:gd name="connsiteY54" fmla="*/ 2786052 h 3862822"/>
              <a:gd name="connsiteX55" fmla="*/ 2649196 w 3751603"/>
              <a:gd name="connsiteY55" fmla="*/ 2204938 h 3862822"/>
              <a:gd name="connsiteX56" fmla="*/ 2238998 w 3751603"/>
              <a:gd name="connsiteY56" fmla="*/ 2290396 h 3862822"/>
              <a:gd name="connsiteX57" fmla="*/ 914400 w 3751603"/>
              <a:gd name="connsiteY57" fmla="*/ 2589498 h 3862822"/>
              <a:gd name="connsiteX58" fmla="*/ 897308 w 3751603"/>
              <a:gd name="connsiteY58" fmla="*/ 2606590 h 3862822"/>
              <a:gd name="connsiteX0" fmla="*/ 1350235 w 3751603"/>
              <a:gd name="connsiteY0" fmla="*/ 0 h 3862699"/>
              <a:gd name="connsiteX1" fmla="*/ 1136590 w 3751603"/>
              <a:gd name="connsiteY1" fmla="*/ 119641 h 3862699"/>
              <a:gd name="connsiteX2" fmla="*/ 752030 w 3751603"/>
              <a:gd name="connsiteY2" fmla="*/ 290557 h 3862699"/>
              <a:gd name="connsiteX3" fmla="*/ 666572 w 3751603"/>
              <a:gd name="connsiteY3" fmla="*/ 358923 h 3862699"/>
              <a:gd name="connsiteX4" fmla="*/ 495656 w 3751603"/>
              <a:gd name="connsiteY4" fmla="*/ 384561 h 3862699"/>
              <a:gd name="connsiteX5" fmla="*/ 170916 w 3751603"/>
              <a:gd name="connsiteY5" fmla="*/ 1145136 h 3862699"/>
              <a:gd name="connsiteX6" fmla="*/ 333286 w 3751603"/>
              <a:gd name="connsiteY6" fmla="*/ 1204957 h 3862699"/>
              <a:gd name="connsiteX7" fmla="*/ 401652 w 3751603"/>
              <a:gd name="connsiteY7" fmla="*/ 1068224 h 3862699"/>
              <a:gd name="connsiteX8" fmla="*/ 521293 w 3751603"/>
              <a:gd name="connsiteY8" fmla="*/ 1085316 h 3862699"/>
              <a:gd name="connsiteX9" fmla="*/ 658026 w 3751603"/>
              <a:gd name="connsiteY9" fmla="*/ 1051132 h 3862699"/>
              <a:gd name="connsiteX10" fmla="*/ 683663 w 3751603"/>
              <a:gd name="connsiteY10" fmla="*/ 1862983 h 3862699"/>
              <a:gd name="connsiteX11" fmla="*/ 495656 w 3751603"/>
              <a:gd name="connsiteY11" fmla="*/ 1888620 h 3862699"/>
              <a:gd name="connsiteX12" fmla="*/ 401652 w 3751603"/>
              <a:gd name="connsiteY12" fmla="*/ 1880075 h 3862699"/>
              <a:gd name="connsiteX13" fmla="*/ 384560 w 3751603"/>
              <a:gd name="connsiteY13" fmla="*/ 1768979 h 3862699"/>
              <a:gd name="connsiteX14" fmla="*/ 299103 w 3751603"/>
              <a:gd name="connsiteY14" fmla="*/ 1726250 h 3862699"/>
              <a:gd name="connsiteX15" fmla="*/ 230736 w 3751603"/>
              <a:gd name="connsiteY15" fmla="*/ 1760433 h 3862699"/>
              <a:gd name="connsiteX16" fmla="*/ 162370 w 3751603"/>
              <a:gd name="connsiteY16" fmla="*/ 1811708 h 3862699"/>
              <a:gd name="connsiteX17" fmla="*/ 0 w 3751603"/>
              <a:gd name="connsiteY17" fmla="*/ 1845891 h 3862699"/>
              <a:gd name="connsiteX18" fmla="*/ 239282 w 3751603"/>
              <a:gd name="connsiteY18" fmla="*/ 2546647 h 3862699"/>
              <a:gd name="connsiteX19" fmla="*/ 418744 w 3751603"/>
              <a:gd name="connsiteY19" fmla="*/ 2503918 h 3862699"/>
              <a:gd name="connsiteX20" fmla="*/ 538385 w 3751603"/>
              <a:gd name="connsiteY20" fmla="*/ 2828658 h 3862699"/>
              <a:gd name="connsiteX21" fmla="*/ 589660 w 3751603"/>
              <a:gd name="connsiteY21" fmla="*/ 2811566 h 3862699"/>
              <a:gd name="connsiteX22" fmla="*/ 709301 w 3751603"/>
              <a:gd name="connsiteY22" fmla="*/ 2965390 h 3862699"/>
              <a:gd name="connsiteX23" fmla="*/ 794759 w 3751603"/>
              <a:gd name="connsiteY23" fmla="*/ 2931207 h 3862699"/>
              <a:gd name="connsiteX24" fmla="*/ 692209 w 3751603"/>
              <a:gd name="connsiteY24" fmla="*/ 2726108 h 3862699"/>
              <a:gd name="connsiteX25" fmla="*/ 666572 w 3751603"/>
              <a:gd name="connsiteY25" fmla="*/ 2700471 h 3862699"/>
              <a:gd name="connsiteX26" fmla="*/ 743484 w 3751603"/>
              <a:gd name="connsiteY26" fmla="*/ 2632104 h 3862699"/>
              <a:gd name="connsiteX27" fmla="*/ 922946 w 3751603"/>
              <a:gd name="connsiteY27" fmla="*/ 2589375 h 3862699"/>
              <a:gd name="connsiteX28" fmla="*/ 1410056 w 3751603"/>
              <a:gd name="connsiteY28" fmla="*/ 3179035 h 3862699"/>
              <a:gd name="connsiteX29" fmla="*/ 1401510 w 3751603"/>
              <a:gd name="connsiteY29" fmla="*/ 3281585 h 3862699"/>
              <a:gd name="connsiteX30" fmla="*/ 1213503 w 3751603"/>
              <a:gd name="connsiteY30" fmla="*/ 3315768 h 3862699"/>
              <a:gd name="connsiteX31" fmla="*/ 1110953 w 3751603"/>
              <a:gd name="connsiteY31" fmla="*/ 3255947 h 3862699"/>
              <a:gd name="connsiteX32" fmla="*/ 1051132 w 3751603"/>
              <a:gd name="connsiteY32" fmla="*/ 3255947 h 3862699"/>
              <a:gd name="connsiteX33" fmla="*/ 1008403 w 3751603"/>
              <a:gd name="connsiteY33" fmla="*/ 3392680 h 3862699"/>
              <a:gd name="connsiteX34" fmla="*/ 1897166 w 3751603"/>
              <a:gd name="connsiteY34" fmla="*/ 3862699 h 3862699"/>
              <a:gd name="connsiteX35" fmla="*/ 2127903 w 3751603"/>
              <a:gd name="connsiteY35" fmla="*/ 3794332 h 3862699"/>
              <a:gd name="connsiteX36" fmla="*/ 2384276 w 3751603"/>
              <a:gd name="connsiteY36" fmla="*/ 3743058 h 3862699"/>
              <a:gd name="connsiteX37" fmla="*/ 2008261 w 3751603"/>
              <a:gd name="connsiteY37" fmla="*/ 3708875 h 3862699"/>
              <a:gd name="connsiteX38" fmla="*/ 1956987 w 3751603"/>
              <a:gd name="connsiteY38" fmla="*/ 3700329 h 3862699"/>
              <a:gd name="connsiteX39" fmla="*/ 1931349 w 3751603"/>
              <a:gd name="connsiteY39" fmla="*/ 3572142 h 3862699"/>
              <a:gd name="connsiteX40" fmla="*/ 2247544 w 3751603"/>
              <a:gd name="connsiteY40" fmla="*/ 3520867 h 3862699"/>
              <a:gd name="connsiteX41" fmla="*/ 2871387 w 3751603"/>
              <a:gd name="connsiteY41" fmla="*/ 3555050 h 3862699"/>
              <a:gd name="connsiteX42" fmla="*/ 2811566 w 3751603"/>
              <a:gd name="connsiteY42" fmla="*/ 3512321 h 3862699"/>
              <a:gd name="connsiteX43" fmla="*/ 2837203 w 3751603"/>
              <a:gd name="connsiteY43" fmla="*/ 3443955 h 3862699"/>
              <a:gd name="connsiteX44" fmla="*/ 2794474 w 3751603"/>
              <a:gd name="connsiteY44" fmla="*/ 3401226 h 3862699"/>
              <a:gd name="connsiteX45" fmla="*/ 3076486 w 3751603"/>
              <a:gd name="connsiteY45" fmla="*/ 3085032 h 3862699"/>
              <a:gd name="connsiteX46" fmla="*/ 3537959 w 3751603"/>
              <a:gd name="connsiteY46" fmla="*/ 2982482 h 3862699"/>
              <a:gd name="connsiteX47" fmla="*/ 3572142 w 3751603"/>
              <a:gd name="connsiteY47" fmla="*/ 3025211 h 3862699"/>
              <a:gd name="connsiteX48" fmla="*/ 3367043 w 3751603"/>
              <a:gd name="connsiteY48" fmla="*/ 3247402 h 3862699"/>
              <a:gd name="connsiteX49" fmla="*/ 3751603 w 3751603"/>
              <a:gd name="connsiteY49" fmla="*/ 3187581 h 3862699"/>
              <a:gd name="connsiteX50" fmla="*/ 3529413 w 3751603"/>
              <a:gd name="connsiteY50" fmla="*/ 3102123 h 3862699"/>
              <a:gd name="connsiteX51" fmla="*/ 3563596 w 3751603"/>
              <a:gd name="connsiteY51" fmla="*/ 3033757 h 3862699"/>
              <a:gd name="connsiteX52" fmla="*/ 3537959 w 3751603"/>
              <a:gd name="connsiteY52" fmla="*/ 2999574 h 3862699"/>
              <a:gd name="connsiteX53" fmla="*/ 3349951 w 3751603"/>
              <a:gd name="connsiteY53" fmla="*/ 3016665 h 3862699"/>
              <a:gd name="connsiteX54" fmla="*/ 3127760 w 3751603"/>
              <a:gd name="connsiteY54" fmla="*/ 2905570 h 3862699"/>
              <a:gd name="connsiteX55" fmla="*/ 3136306 w 3751603"/>
              <a:gd name="connsiteY55" fmla="*/ 2785929 h 3862699"/>
              <a:gd name="connsiteX56" fmla="*/ 2649196 w 3751603"/>
              <a:gd name="connsiteY56" fmla="*/ 2204815 h 3862699"/>
              <a:gd name="connsiteX57" fmla="*/ 2238998 w 3751603"/>
              <a:gd name="connsiteY57" fmla="*/ 2290273 h 3862699"/>
              <a:gd name="connsiteX58" fmla="*/ 914400 w 3751603"/>
              <a:gd name="connsiteY58" fmla="*/ 2589375 h 3862699"/>
              <a:gd name="connsiteX59" fmla="*/ 897308 w 3751603"/>
              <a:gd name="connsiteY59" fmla="*/ 2606467 h 3862699"/>
              <a:gd name="connsiteX0" fmla="*/ 1350235 w 3751603"/>
              <a:gd name="connsiteY0" fmla="*/ 0 h 3862699"/>
              <a:gd name="connsiteX1" fmla="*/ 854579 w 3751603"/>
              <a:gd name="connsiteY1" fmla="*/ 376015 h 3862699"/>
              <a:gd name="connsiteX2" fmla="*/ 752030 w 3751603"/>
              <a:gd name="connsiteY2" fmla="*/ 290557 h 3862699"/>
              <a:gd name="connsiteX3" fmla="*/ 666572 w 3751603"/>
              <a:gd name="connsiteY3" fmla="*/ 358923 h 3862699"/>
              <a:gd name="connsiteX4" fmla="*/ 495656 w 3751603"/>
              <a:gd name="connsiteY4" fmla="*/ 384561 h 3862699"/>
              <a:gd name="connsiteX5" fmla="*/ 170916 w 3751603"/>
              <a:gd name="connsiteY5" fmla="*/ 1145136 h 3862699"/>
              <a:gd name="connsiteX6" fmla="*/ 333286 w 3751603"/>
              <a:gd name="connsiteY6" fmla="*/ 1204957 h 3862699"/>
              <a:gd name="connsiteX7" fmla="*/ 401652 w 3751603"/>
              <a:gd name="connsiteY7" fmla="*/ 1068224 h 3862699"/>
              <a:gd name="connsiteX8" fmla="*/ 521293 w 3751603"/>
              <a:gd name="connsiteY8" fmla="*/ 1085316 h 3862699"/>
              <a:gd name="connsiteX9" fmla="*/ 658026 w 3751603"/>
              <a:gd name="connsiteY9" fmla="*/ 1051132 h 3862699"/>
              <a:gd name="connsiteX10" fmla="*/ 683663 w 3751603"/>
              <a:gd name="connsiteY10" fmla="*/ 1862983 h 3862699"/>
              <a:gd name="connsiteX11" fmla="*/ 495656 w 3751603"/>
              <a:gd name="connsiteY11" fmla="*/ 1888620 h 3862699"/>
              <a:gd name="connsiteX12" fmla="*/ 401652 w 3751603"/>
              <a:gd name="connsiteY12" fmla="*/ 1880075 h 3862699"/>
              <a:gd name="connsiteX13" fmla="*/ 384560 w 3751603"/>
              <a:gd name="connsiteY13" fmla="*/ 1768979 h 3862699"/>
              <a:gd name="connsiteX14" fmla="*/ 299103 w 3751603"/>
              <a:gd name="connsiteY14" fmla="*/ 1726250 h 3862699"/>
              <a:gd name="connsiteX15" fmla="*/ 230736 w 3751603"/>
              <a:gd name="connsiteY15" fmla="*/ 1760433 h 3862699"/>
              <a:gd name="connsiteX16" fmla="*/ 162370 w 3751603"/>
              <a:gd name="connsiteY16" fmla="*/ 1811708 h 3862699"/>
              <a:gd name="connsiteX17" fmla="*/ 0 w 3751603"/>
              <a:gd name="connsiteY17" fmla="*/ 1845891 h 3862699"/>
              <a:gd name="connsiteX18" fmla="*/ 239282 w 3751603"/>
              <a:gd name="connsiteY18" fmla="*/ 2546647 h 3862699"/>
              <a:gd name="connsiteX19" fmla="*/ 418744 w 3751603"/>
              <a:gd name="connsiteY19" fmla="*/ 2503918 h 3862699"/>
              <a:gd name="connsiteX20" fmla="*/ 538385 w 3751603"/>
              <a:gd name="connsiteY20" fmla="*/ 2828658 h 3862699"/>
              <a:gd name="connsiteX21" fmla="*/ 589660 w 3751603"/>
              <a:gd name="connsiteY21" fmla="*/ 2811566 h 3862699"/>
              <a:gd name="connsiteX22" fmla="*/ 709301 w 3751603"/>
              <a:gd name="connsiteY22" fmla="*/ 2965390 h 3862699"/>
              <a:gd name="connsiteX23" fmla="*/ 794759 w 3751603"/>
              <a:gd name="connsiteY23" fmla="*/ 2931207 h 3862699"/>
              <a:gd name="connsiteX24" fmla="*/ 692209 w 3751603"/>
              <a:gd name="connsiteY24" fmla="*/ 2726108 h 3862699"/>
              <a:gd name="connsiteX25" fmla="*/ 666572 w 3751603"/>
              <a:gd name="connsiteY25" fmla="*/ 2700471 h 3862699"/>
              <a:gd name="connsiteX26" fmla="*/ 743484 w 3751603"/>
              <a:gd name="connsiteY26" fmla="*/ 2632104 h 3862699"/>
              <a:gd name="connsiteX27" fmla="*/ 922946 w 3751603"/>
              <a:gd name="connsiteY27" fmla="*/ 2589375 h 3862699"/>
              <a:gd name="connsiteX28" fmla="*/ 1410056 w 3751603"/>
              <a:gd name="connsiteY28" fmla="*/ 3179035 h 3862699"/>
              <a:gd name="connsiteX29" fmla="*/ 1401510 w 3751603"/>
              <a:gd name="connsiteY29" fmla="*/ 3281585 h 3862699"/>
              <a:gd name="connsiteX30" fmla="*/ 1213503 w 3751603"/>
              <a:gd name="connsiteY30" fmla="*/ 3315768 h 3862699"/>
              <a:gd name="connsiteX31" fmla="*/ 1110953 w 3751603"/>
              <a:gd name="connsiteY31" fmla="*/ 3255947 h 3862699"/>
              <a:gd name="connsiteX32" fmla="*/ 1051132 w 3751603"/>
              <a:gd name="connsiteY32" fmla="*/ 3255947 h 3862699"/>
              <a:gd name="connsiteX33" fmla="*/ 1008403 w 3751603"/>
              <a:gd name="connsiteY33" fmla="*/ 3392680 h 3862699"/>
              <a:gd name="connsiteX34" fmla="*/ 1897166 w 3751603"/>
              <a:gd name="connsiteY34" fmla="*/ 3862699 h 3862699"/>
              <a:gd name="connsiteX35" fmla="*/ 2127903 w 3751603"/>
              <a:gd name="connsiteY35" fmla="*/ 3794332 h 3862699"/>
              <a:gd name="connsiteX36" fmla="*/ 2384276 w 3751603"/>
              <a:gd name="connsiteY36" fmla="*/ 3743058 h 3862699"/>
              <a:gd name="connsiteX37" fmla="*/ 2008261 w 3751603"/>
              <a:gd name="connsiteY37" fmla="*/ 3708875 h 3862699"/>
              <a:gd name="connsiteX38" fmla="*/ 1956987 w 3751603"/>
              <a:gd name="connsiteY38" fmla="*/ 3700329 h 3862699"/>
              <a:gd name="connsiteX39" fmla="*/ 1931349 w 3751603"/>
              <a:gd name="connsiteY39" fmla="*/ 3572142 h 3862699"/>
              <a:gd name="connsiteX40" fmla="*/ 2247544 w 3751603"/>
              <a:gd name="connsiteY40" fmla="*/ 3520867 h 3862699"/>
              <a:gd name="connsiteX41" fmla="*/ 2871387 w 3751603"/>
              <a:gd name="connsiteY41" fmla="*/ 3555050 h 3862699"/>
              <a:gd name="connsiteX42" fmla="*/ 2811566 w 3751603"/>
              <a:gd name="connsiteY42" fmla="*/ 3512321 h 3862699"/>
              <a:gd name="connsiteX43" fmla="*/ 2837203 w 3751603"/>
              <a:gd name="connsiteY43" fmla="*/ 3443955 h 3862699"/>
              <a:gd name="connsiteX44" fmla="*/ 2794474 w 3751603"/>
              <a:gd name="connsiteY44" fmla="*/ 3401226 h 3862699"/>
              <a:gd name="connsiteX45" fmla="*/ 3076486 w 3751603"/>
              <a:gd name="connsiteY45" fmla="*/ 3085032 h 3862699"/>
              <a:gd name="connsiteX46" fmla="*/ 3537959 w 3751603"/>
              <a:gd name="connsiteY46" fmla="*/ 2982482 h 3862699"/>
              <a:gd name="connsiteX47" fmla="*/ 3572142 w 3751603"/>
              <a:gd name="connsiteY47" fmla="*/ 3025211 h 3862699"/>
              <a:gd name="connsiteX48" fmla="*/ 3367043 w 3751603"/>
              <a:gd name="connsiteY48" fmla="*/ 3247402 h 3862699"/>
              <a:gd name="connsiteX49" fmla="*/ 3751603 w 3751603"/>
              <a:gd name="connsiteY49" fmla="*/ 3187581 h 3862699"/>
              <a:gd name="connsiteX50" fmla="*/ 3529413 w 3751603"/>
              <a:gd name="connsiteY50" fmla="*/ 3102123 h 3862699"/>
              <a:gd name="connsiteX51" fmla="*/ 3563596 w 3751603"/>
              <a:gd name="connsiteY51" fmla="*/ 3033757 h 3862699"/>
              <a:gd name="connsiteX52" fmla="*/ 3537959 w 3751603"/>
              <a:gd name="connsiteY52" fmla="*/ 2999574 h 3862699"/>
              <a:gd name="connsiteX53" fmla="*/ 3349951 w 3751603"/>
              <a:gd name="connsiteY53" fmla="*/ 3016665 h 3862699"/>
              <a:gd name="connsiteX54" fmla="*/ 3127760 w 3751603"/>
              <a:gd name="connsiteY54" fmla="*/ 2905570 h 3862699"/>
              <a:gd name="connsiteX55" fmla="*/ 3136306 w 3751603"/>
              <a:gd name="connsiteY55" fmla="*/ 2785929 h 3862699"/>
              <a:gd name="connsiteX56" fmla="*/ 2649196 w 3751603"/>
              <a:gd name="connsiteY56" fmla="*/ 2204815 h 3862699"/>
              <a:gd name="connsiteX57" fmla="*/ 2238998 w 3751603"/>
              <a:gd name="connsiteY57" fmla="*/ 2290273 h 3862699"/>
              <a:gd name="connsiteX58" fmla="*/ 914400 w 3751603"/>
              <a:gd name="connsiteY58" fmla="*/ 2589375 h 3862699"/>
              <a:gd name="connsiteX59" fmla="*/ 897308 w 3751603"/>
              <a:gd name="connsiteY59" fmla="*/ 2606467 h 3862699"/>
              <a:gd name="connsiteX0" fmla="*/ 1350235 w 3751603"/>
              <a:gd name="connsiteY0" fmla="*/ 0 h 3862699"/>
              <a:gd name="connsiteX1" fmla="*/ 1034041 w 3751603"/>
              <a:gd name="connsiteY1" fmla="*/ 230736 h 3862699"/>
              <a:gd name="connsiteX2" fmla="*/ 854579 w 3751603"/>
              <a:gd name="connsiteY2" fmla="*/ 376015 h 3862699"/>
              <a:gd name="connsiteX3" fmla="*/ 752030 w 3751603"/>
              <a:gd name="connsiteY3" fmla="*/ 290557 h 3862699"/>
              <a:gd name="connsiteX4" fmla="*/ 666572 w 3751603"/>
              <a:gd name="connsiteY4" fmla="*/ 358923 h 3862699"/>
              <a:gd name="connsiteX5" fmla="*/ 495656 w 3751603"/>
              <a:gd name="connsiteY5" fmla="*/ 384561 h 3862699"/>
              <a:gd name="connsiteX6" fmla="*/ 170916 w 3751603"/>
              <a:gd name="connsiteY6" fmla="*/ 1145136 h 3862699"/>
              <a:gd name="connsiteX7" fmla="*/ 333286 w 3751603"/>
              <a:gd name="connsiteY7" fmla="*/ 1204957 h 3862699"/>
              <a:gd name="connsiteX8" fmla="*/ 401652 w 3751603"/>
              <a:gd name="connsiteY8" fmla="*/ 1068224 h 3862699"/>
              <a:gd name="connsiteX9" fmla="*/ 521293 w 3751603"/>
              <a:gd name="connsiteY9" fmla="*/ 1085316 h 3862699"/>
              <a:gd name="connsiteX10" fmla="*/ 658026 w 3751603"/>
              <a:gd name="connsiteY10" fmla="*/ 1051132 h 3862699"/>
              <a:gd name="connsiteX11" fmla="*/ 683663 w 3751603"/>
              <a:gd name="connsiteY11" fmla="*/ 1862983 h 3862699"/>
              <a:gd name="connsiteX12" fmla="*/ 495656 w 3751603"/>
              <a:gd name="connsiteY12" fmla="*/ 1888620 h 3862699"/>
              <a:gd name="connsiteX13" fmla="*/ 401652 w 3751603"/>
              <a:gd name="connsiteY13" fmla="*/ 1880075 h 3862699"/>
              <a:gd name="connsiteX14" fmla="*/ 384560 w 3751603"/>
              <a:gd name="connsiteY14" fmla="*/ 1768979 h 3862699"/>
              <a:gd name="connsiteX15" fmla="*/ 299103 w 3751603"/>
              <a:gd name="connsiteY15" fmla="*/ 1726250 h 3862699"/>
              <a:gd name="connsiteX16" fmla="*/ 230736 w 3751603"/>
              <a:gd name="connsiteY16" fmla="*/ 1760433 h 3862699"/>
              <a:gd name="connsiteX17" fmla="*/ 162370 w 3751603"/>
              <a:gd name="connsiteY17" fmla="*/ 1811708 h 3862699"/>
              <a:gd name="connsiteX18" fmla="*/ 0 w 3751603"/>
              <a:gd name="connsiteY18" fmla="*/ 1845891 h 3862699"/>
              <a:gd name="connsiteX19" fmla="*/ 239282 w 3751603"/>
              <a:gd name="connsiteY19" fmla="*/ 2546647 h 3862699"/>
              <a:gd name="connsiteX20" fmla="*/ 418744 w 3751603"/>
              <a:gd name="connsiteY20" fmla="*/ 2503918 h 3862699"/>
              <a:gd name="connsiteX21" fmla="*/ 538385 w 3751603"/>
              <a:gd name="connsiteY21" fmla="*/ 2828658 h 3862699"/>
              <a:gd name="connsiteX22" fmla="*/ 589660 w 3751603"/>
              <a:gd name="connsiteY22" fmla="*/ 2811566 h 3862699"/>
              <a:gd name="connsiteX23" fmla="*/ 709301 w 3751603"/>
              <a:gd name="connsiteY23" fmla="*/ 2965390 h 3862699"/>
              <a:gd name="connsiteX24" fmla="*/ 794759 w 3751603"/>
              <a:gd name="connsiteY24" fmla="*/ 2931207 h 3862699"/>
              <a:gd name="connsiteX25" fmla="*/ 692209 w 3751603"/>
              <a:gd name="connsiteY25" fmla="*/ 2726108 h 3862699"/>
              <a:gd name="connsiteX26" fmla="*/ 666572 w 3751603"/>
              <a:gd name="connsiteY26" fmla="*/ 2700471 h 3862699"/>
              <a:gd name="connsiteX27" fmla="*/ 743484 w 3751603"/>
              <a:gd name="connsiteY27" fmla="*/ 2632104 h 3862699"/>
              <a:gd name="connsiteX28" fmla="*/ 922946 w 3751603"/>
              <a:gd name="connsiteY28" fmla="*/ 2589375 h 3862699"/>
              <a:gd name="connsiteX29" fmla="*/ 1410056 w 3751603"/>
              <a:gd name="connsiteY29" fmla="*/ 3179035 h 3862699"/>
              <a:gd name="connsiteX30" fmla="*/ 1401510 w 3751603"/>
              <a:gd name="connsiteY30" fmla="*/ 3281585 h 3862699"/>
              <a:gd name="connsiteX31" fmla="*/ 1213503 w 3751603"/>
              <a:gd name="connsiteY31" fmla="*/ 3315768 h 3862699"/>
              <a:gd name="connsiteX32" fmla="*/ 1110953 w 3751603"/>
              <a:gd name="connsiteY32" fmla="*/ 3255947 h 3862699"/>
              <a:gd name="connsiteX33" fmla="*/ 1051132 w 3751603"/>
              <a:gd name="connsiteY33" fmla="*/ 3255947 h 3862699"/>
              <a:gd name="connsiteX34" fmla="*/ 1008403 w 3751603"/>
              <a:gd name="connsiteY34" fmla="*/ 3392680 h 3862699"/>
              <a:gd name="connsiteX35" fmla="*/ 1897166 w 3751603"/>
              <a:gd name="connsiteY35" fmla="*/ 3862699 h 3862699"/>
              <a:gd name="connsiteX36" fmla="*/ 2127903 w 3751603"/>
              <a:gd name="connsiteY36" fmla="*/ 3794332 h 3862699"/>
              <a:gd name="connsiteX37" fmla="*/ 2384276 w 3751603"/>
              <a:gd name="connsiteY37" fmla="*/ 3743058 h 3862699"/>
              <a:gd name="connsiteX38" fmla="*/ 2008261 w 3751603"/>
              <a:gd name="connsiteY38" fmla="*/ 3708875 h 3862699"/>
              <a:gd name="connsiteX39" fmla="*/ 1956987 w 3751603"/>
              <a:gd name="connsiteY39" fmla="*/ 3700329 h 3862699"/>
              <a:gd name="connsiteX40" fmla="*/ 1931349 w 3751603"/>
              <a:gd name="connsiteY40" fmla="*/ 3572142 h 3862699"/>
              <a:gd name="connsiteX41" fmla="*/ 2247544 w 3751603"/>
              <a:gd name="connsiteY41" fmla="*/ 3520867 h 3862699"/>
              <a:gd name="connsiteX42" fmla="*/ 2871387 w 3751603"/>
              <a:gd name="connsiteY42" fmla="*/ 3555050 h 3862699"/>
              <a:gd name="connsiteX43" fmla="*/ 2811566 w 3751603"/>
              <a:gd name="connsiteY43" fmla="*/ 3512321 h 3862699"/>
              <a:gd name="connsiteX44" fmla="*/ 2837203 w 3751603"/>
              <a:gd name="connsiteY44" fmla="*/ 3443955 h 3862699"/>
              <a:gd name="connsiteX45" fmla="*/ 2794474 w 3751603"/>
              <a:gd name="connsiteY45" fmla="*/ 3401226 h 3862699"/>
              <a:gd name="connsiteX46" fmla="*/ 3076486 w 3751603"/>
              <a:gd name="connsiteY46" fmla="*/ 3085032 h 3862699"/>
              <a:gd name="connsiteX47" fmla="*/ 3537959 w 3751603"/>
              <a:gd name="connsiteY47" fmla="*/ 2982482 h 3862699"/>
              <a:gd name="connsiteX48" fmla="*/ 3572142 w 3751603"/>
              <a:gd name="connsiteY48" fmla="*/ 3025211 h 3862699"/>
              <a:gd name="connsiteX49" fmla="*/ 3367043 w 3751603"/>
              <a:gd name="connsiteY49" fmla="*/ 3247402 h 3862699"/>
              <a:gd name="connsiteX50" fmla="*/ 3751603 w 3751603"/>
              <a:gd name="connsiteY50" fmla="*/ 3187581 h 3862699"/>
              <a:gd name="connsiteX51" fmla="*/ 3529413 w 3751603"/>
              <a:gd name="connsiteY51" fmla="*/ 3102123 h 3862699"/>
              <a:gd name="connsiteX52" fmla="*/ 3563596 w 3751603"/>
              <a:gd name="connsiteY52" fmla="*/ 3033757 h 3862699"/>
              <a:gd name="connsiteX53" fmla="*/ 3537959 w 3751603"/>
              <a:gd name="connsiteY53" fmla="*/ 2999574 h 3862699"/>
              <a:gd name="connsiteX54" fmla="*/ 3349951 w 3751603"/>
              <a:gd name="connsiteY54" fmla="*/ 3016665 h 3862699"/>
              <a:gd name="connsiteX55" fmla="*/ 3127760 w 3751603"/>
              <a:gd name="connsiteY55" fmla="*/ 2905570 h 3862699"/>
              <a:gd name="connsiteX56" fmla="*/ 3136306 w 3751603"/>
              <a:gd name="connsiteY56" fmla="*/ 2785929 h 3862699"/>
              <a:gd name="connsiteX57" fmla="*/ 2649196 w 3751603"/>
              <a:gd name="connsiteY57" fmla="*/ 2204815 h 3862699"/>
              <a:gd name="connsiteX58" fmla="*/ 2238998 w 3751603"/>
              <a:gd name="connsiteY58" fmla="*/ 2290273 h 3862699"/>
              <a:gd name="connsiteX59" fmla="*/ 914400 w 3751603"/>
              <a:gd name="connsiteY59" fmla="*/ 2589375 h 3862699"/>
              <a:gd name="connsiteX60" fmla="*/ 897308 w 3751603"/>
              <a:gd name="connsiteY60" fmla="*/ 2606467 h 3862699"/>
              <a:gd name="connsiteX0" fmla="*/ 1350235 w 3751603"/>
              <a:gd name="connsiteY0" fmla="*/ 0 h 3862699"/>
              <a:gd name="connsiteX1" fmla="*/ 1076770 w 3751603"/>
              <a:gd name="connsiteY1" fmla="*/ 324740 h 3862699"/>
              <a:gd name="connsiteX2" fmla="*/ 854579 w 3751603"/>
              <a:gd name="connsiteY2" fmla="*/ 376015 h 3862699"/>
              <a:gd name="connsiteX3" fmla="*/ 752030 w 3751603"/>
              <a:gd name="connsiteY3" fmla="*/ 290557 h 3862699"/>
              <a:gd name="connsiteX4" fmla="*/ 666572 w 3751603"/>
              <a:gd name="connsiteY4" fmla="*/ 358923 h 3862699"/>
              <a:gd name="connsiteX5" fmla="*/ 495656 w 3751603"/>
              <a:gd name="connsiteY5" fmla="*/ 384561 h 3862699"/>
              <a:gd name="connsiteX6" fmla="*/ 170916 w 3751603"/>
              <a:gd name="connsiteY6" fmla="*/ 1145136 h 3862699"/>
              <a:gd name="connsiteX7" fmla="*/ 333286 w 3751603"/>
              <a:gd name="connsiteY7" fmla="*/ 1204957 h 3862699"/>
              <a:gd name="connsiteX8" fmla="*/ 401652 w 3751603"/>
              <a:gd name="connsiteY8" fmla="*/ 1068224 h 3862699"/>
              <a:gd name="connsiteX9" fmla="*/ 521293 w 3751603"/>
              <a:gd name="connsiteY9" fmla="*/ 1085316 h 3862699"/>
              <a:gd name="connsiteX10" fmla="*/ 658026 w 3751603"/>
              <a:gd name="connsiteY10" fmla="*/ 1051132 h 3862699"/>
              <a:gd name="connsiteX11" fmla="*/ 683663 w 3751603"/>
              <a:gd name="connsiteY11" fmla="*/ 1862983 h 3862699"/>
              <a:gd name="connsiteX12" fmla="*/ 495656 w 3751603"/>
              <a:gd name="connsiteY12" fmla="*/ 1888620 h 3862699"/>
              <a:gd name="connsiteX13" fmla="*/ 401652 w 3751603"/>
              <a:gd name="connsiteY13" fmla="*/ 1880075 h 3862699"/>
              <a:gd name="connsiteX14" fmla="*/ 384560 w 3751603"/>
              <a:gd name="connsiteY14" fmla="*/ 1768979 h 3862699"/>
              <a:gd name="connsiteX15" fmla="*/ 299103 w 3751603"/>
              <a:gd name="connsiteY15" fmla="*/ 1726250 h 3862699"/>
              <a:gd name="connsiteX16" fmla="*/ 230736 w 3751603"/>
              <a:gd name="connsiteY16" fmla="*/ 1760433 h 3862699"/>
              <a:gd name="connsiteX17" fmla="*/ 162370 w 3751603"/>
              <a:gd name="connsiteY17" fmla="*/ 1811708 h 3862699"/>
              <a:gd name="connsiteX18" fmla="*/ 0 w 3751603"/>
              <a:gd name="connsiteY18" fmla="*/ 1845891 h 3862699"/>
              <a:gd name="connsiteX19" fmla="*/ 239282 w 3751603"/>
              <a:gd name="connsiteY19" fmla="*/ 2546647 h 3862699"/>
              <a:gd name="connsiteX20" fmla="*/ 418744 w 3751603"/>
              <a:gd name="connsiteY20" fmla="*/ 2503918 h 3862699"/>
              <a:gd name="connsiteX21" fmla="*/ 538385 w 3751603"/>
              <a:gd name="connsiteY21" fmla="*/ 2828658 h 3862699"/>
              <a:gd name="connsiteX22" fmla="*/ 589660 w 3751603"/>
              <a:gd name="connsiteY22" fmla="*/ 2811566 h 3862699"/>
              <a:gd name="connsiteX23" fmla="*/ 709301 w 3751603"/>
              <a:gd name="connsiteY23" fmla="*/ 2965390 h 3862699"/>
              <a:gd name="connsiteX24" fmla="*/ 794759 w 3751603"/>
              <a:gd name="connsiteY24" fmla="*/ 2931207 h 3862699"/>
              <a:gd name="connsiteX25" fmla="*/ 692209 w 3751603"/>
              <a:gd name="connsiteY25" fmla="*/ 2726108 h 3862699"/>
              <a:gd name="connsiteX26" fmla="*/ 666572 w 3751603"/>
              <a:gd name="connsiteY26" fmla="*/ 2700471 h 3862699"/>
              <a:gd name="connsiteX27" fmla="*/ 743484 w 3751603"/>
              <a:gd name="connsiteY27" fmla="*/ 2632104 h 3862699"/>
              <a:gd name="connsiteX28" fmla="*/ 922946 w 3751603"/>
              <a:gd name="connsiteY28" fmla="*/ 2589375 h 3862699"/>
              <a:gd name="connsiteX29" fmla="*/ 1410056 w 3751603"/>
              <a:gd name="connsiteY29" fmla="*/ 3179035 h 3862699"/>
              <a:gd name="connsiteX30" fmla="*/ 1401510 w 3751603"/>
              <a:gd name="connsiteY30" fmla="*/ 3281585 h 3862699"/>
              <a:gd name="connsiteX31" fmla="*/ 1213503 w 3751603"/>
              <a:gd name="connsiteY31" fmla="*/ 3315768 h 3862699"/>
              <a:gd name="connsiteX32" fmla="*/ 1110953 w 3751603"/>
              <a:gd name="connsiteY32" fmla="*/ 3255947 h 3862699"/>
              <a:gd name="connsiteX33" fmla="*/ 1051132 w 3751603"/>
              <a:gd name="connsiteY33" fmla="*/ 3255947 h 3862699"/>
              <a:gd name="connsiteX34" fmla="*/ 1008403 w 3751603"/>
              <a:gd name="connsiteY34" fmla="*/ 3392680 h 3862699"/>
              <a:gd name="connsiteX35" fmla="*/ 1897166 w 3751603"/>
              <a:gd name="connsiteY35" fmla="*/ 3862699 h 3862699"/>
              <a:gd name="connsiteX36" fmla="*/ 2127903 w 3751603"/>
              <a:gd name="connsiteY36" fmla="*/ 3794332 h 3862699"/>
              <a:gd name="connsiteX37" fmla="*/ 2384276 w 3751603"/>
              <a:gd name="connsiteY37" fmla="*/ 3743058 h 3862699"/>
              <a:gd name="connsiteX38" fmla="*/ 2008261 w 3751603"/>
              <a:gd name="connsiteY38" fmla="*/ 3708875 h 3862699"/>
              <a:gd name="connsiteX39" fmla="*/ 1956987 w 3751603"/>
              <a:gd name="connsiteY39" fmla="*/ 3700329 h 3862699"/>
              <a:gd name="connsiteX40" fmla="*/ 1931349 w 3751603"/>
              <a:gd name="connsiteY40" fmla="*/ 3572142 h 3862699"/>
              <a:gd name="connsiteX41" fmla="*/ 2247544 w 3751603"/>
              <a:gd name="connsiteY41" fmla="*/ 3520867 h 3862699"/>
              <a:gd name="connsiteX42" fmla="*/ 2871387 w 3751603"/>
              <a:gd name="connsiteY42" fmla="*/ 3555050 h 3862699"/>
              <a:gd name="connsiteX43" fmla="*/ 2811566 w 3751603"/>
              <a:gd name="connsiteY43" fmla="*/ 3512321 h 3862699"/>
              <a:gd name="connsiteX44" fmla="*/ 2837203 w 3751603"/>
              <a:gd name="connsiteY44" fmla="*/ 3443955 h 3862699"/>
              <a:gd name="connsiteX45" fmla="*/ 2794474 w 3751603"/>
              <a:gd name="connsiteY45" fmla="*/ 3401226 h 3862699"/>
              <a:gd name="connsiteX46" fmla="*/ 3076486 w 3751603"/>
              <a:gd name="connsiteY46" fmla="*/ 3085032 h 3862699"/>
              <a:gd name="connsiteX47" fmla="*/ 3537959 w 3751603"/>
              <a:gd name="connsiteY47" fmla="*/ 2982482 h 3862699"/>
              <a:gd name="connsiteX48" fmla="*/ 3572142 w 3751603"/>
              <a:gd name="connsiteY48" fmla="*/ 3025211 h 3862699"/>
              <a:gd name="connsiteX49" fmla="*/ 3367043 w 3751603"/>
              <a:gd name="connsiteY49" fmla="*/ 3247402 h 3862699"/>
              <a:gd name="connsiteX50" fmla="*/ 3751603 w 3751603"/>
              <a:gd name="connsiteY50" fmla="*/ 3187581 h 3862699"/>
              <a:gd name="connsiteX51" fmla="*/ 3529413 w 3751603"/>
              <a:gd name="connsiteY51" fmla="*/ 3102123 h 3862699"/>
              <a:gd name="connsiteX52" fmla="*/ 3563596 w 3751603"/>
              <a:gd name="connsiteY52" fmla="*/ 3033757 h 3862699"/>
              <a:gd name="connsiteX53" fmla="*/ 3537959 w 3751603"/>
              <a:gd name="connsiteY53" fmla="*/ 2999574 h 3862699"/>
              <a:gd name="connsiteX54" fmla="*/ 3349951 w 3751603"/>
              <a:gd name="connsiteY54" fmla="*/ 3016665 h 3862699"/>
              <a:gd name="connsiteX55" fmla="*/ 3127760 w 3751603"/>
              <a:gd name="connsiteY55" fmla="*/ 2905570 h 3862699"/>
              <a:gd name="connsiteX56" fmla="*/ 3136306 w 3751603"/>
              <a:gd name="connsiteY56" fmla="*/ 2785929 h 3862699"/>
              <a:gd name="connsiteX57" fmla="*/ 2649196 w 3751603"/>
              <a:gd name="connsiteY57" fmla="*/ 2204815 h 3862699"/>
              <a:gd name="connsiteX58" fmla="*/ 2238998 w 3751603"/>
              <a:gd name="connsiteY58" fmla="*/ 2290273 h 3862699"/>
              <a:gd name="connsiteX59" fmla="*/ 914400 w 3751603"/>
              <a:gd name="connsiteY59" fmla="*/ 2589375 h 3862699"/>
              <a:gd name="connsiteX60" fmla="*/ 897308 w 3751603"/>
              <a:gd name="connsiteY60" fmla="*/ 2606467 h 3862699"/>
              <a:gd name="connsiteX0" fmla="*/ 1350235 w 3751603"/>
              <a:gd name="connsiteY0" fmla="*/ 0 h 3862699"/>
              <a:gd name="connsiteX1" fmla="*/ 1076770 w 3751603"/>
              <a:gd name="connsiteY1" fmla="*/ 324740 h 3862699"/>
              <a:gd name="connsiteX2" fmla="*/ 854579 w 3751603"/>
              <a:gd name="connsiteY2" fmla="*/ 376015 h 3862699"/>
              <a:gd name="connsiteX3" fmla="*/ 752030 w 3751603"/>
              <a:gd name="connsiteY3" fmla="*/ 290557 h 3862699"/>
              <a:gd name="connsiteX4" fmla="*/ 666572 w 3751603"/>
              <a:gd name="connsiteY4" fmla="*/ 358923 h 3862699"/>
              <a:gd name="connsiteX5" fmla="*/ 495656 w 3751603"/>
              <a:gd name="connsiteY5" fmla="*/ 384561 h 3862699"/>
              <a:gd name="connsiteX6" fmla="*/ 170916 w 3751603"/>
              <a:gd name="connsiteY6" fmla="*/ 1145136 h 3862699"/>
              <a:gd name="connsiteX7" fmla="*/ 333286 w 3751603"/>
              <a:gd name="connsiteY7" fmla="*/ 1204957 h 3862699"/>
              <a:gd name="connsiteX8" fmla="*/ 401652 w 3751603"/>
              <a:gd name="connsiteY8" fmla="*/ 1068224 h 3862699"/>
              <a:gd name="connsiteX9" fmla="*/ 521293 w 3751603"/>
              <a:gd name="connsiteY9" fmla="*/ 1085316 h 3862699"/>
              <a:gd name="connsiteX10" fmla="*/ 658026 w 3751603"/>
              <a:gd name="connsiteY10" fmla="*/ 1051132 h 3862699"/>
              <a:gd name="connsiteX11" fmla="*/ 683663 w 3751603"/>
              <a:gd name="connsiteY11" fmla="*/ 1862983 h 3862699"/>
              <a:gd name="connsiteX12" fmla="*/ 495656 w 3751603"/>
              <a:gd name="connsiteY12" fmla="*/ 1888620 h 3862699"/>
              <a:gd name="connsiteX13" fmla="*/ 401652 w 3751603"/>
              <a:gd name="connsiteY13" fmla="*/ 1880075 h 3862699"/>
              <a:gd name="connsiteX14" fmla="*/ 384560 w 3751603"/>
              <a:gd name="connsiteY14" fmla="*/ 1768979 h 3862699"/>
              <a:gd name="connsiteX15" fmla="*/ 299103 w 3751603"/>
              <a:gd name="connsiteY15" fmla="*/ 1726250 h 3862699"/>
              <a:gd name="connsiteX16" fmla="*/ 230736 w 3751603"/>
              <a:gd name="connsiteY16" fmla="*/ 1760433 h 3862699"/>
              <a:gd name="connsiteX17" fmla="*/ 162370 w 3751603"/>
              <a:gd name="connsiteY17" fmla="*/ 1811708 h 3862699"/>
              <a:gd name="connsiteX18" fmla="*/ 0 w 3751603"/>
              <a:gd name="connsiteY18" fmla="*/ 1845891 h 3862699"/>
              <a:gd name="connsiteX19" fmla="*/ 239282 w 3751603"/>
              <a:gd name="connsiteY19" fmla="*/ 2546647 h 3862699"/>
              <a:gd name="connsiteX20" fmla="*/ 418744 w 3751603"/>
              <a:gd name="connsiteY20" fmla="*/ 2503918 h 3862699"/>
              <a:gd name="connsiteX21" fmla="*/ 538385 w 3751603"/>
              <a:gd name="connsiteY21" fmla="*/ 2828658 h 3862699"/>
              <a:gd name="connsiteX22" fmla="*/ 589660 w 3751603"/>
              <a:gd name="connsiteY22" fmla="*/ 2811566 h 3862699"/>
              <a:gd name="connsiteX23" fmla="*/ 709301 w 3751603"/>
              <a:gd name="connsiteY23" fmla="*/ 2965390 h 3862699"/>
              <a:gd name="connsiteX24" fmla="*/ 794759 w 3751603"/>
              <a:gd name="connsiteY24" fmla="*/ 2931207 h 3862699"/>
              <a:gd name="connsiteX25" fmla="*/ 692209 w 3751603"/>
              <a:gd name="connsiteY25" fmla="*/ 2726108 h 3862699"/>
              <a:gd name="connsiteX26" fmla="*/ 666572 w 3751603"/>
              <a:gd name="connsiteY26" fmla="*/ 2700471 h 3862699"/>
              <a:gd name="connsiteX27" fmla="*/ 743484 w 3751603"/>
              <a:gd name="connsiteY27" fmla="*/ 2632104 h 3862699"/>
              <a:gd name="connsiteX28" fmla="*/ 922946 w 3751603"/>
              <a:gd name="connsiteY28" fmla="*/ 2589375 h 3862699"/>
              <a:gd name="connsiteX29" fmla="*/ 1410056 w 3751603"/>
              <a:gd name="connsiteY29" fmla="*/ 3179035 h 3862699"/>
              <a:gd name="connsiteX30" fmla="*/ 1401510 w 3751603"/>
              <a:gd name="connsiteY30" fmla="*/ 3281585 h 3862699"/>
              <a:gd name="connsiteX31" fmla="*/ 1213503 w 3751603"/>
              <a:gd name="connsiteY31" fmla="*/ 3315768 h 3862699"/>
              <a:gd name="connsiteX32" fmla="*/ 1110953 w 3751603"/>
              <a:gd name="connsiteY32" fmla="*/ 3255947 h 3862699"/>
              <a:gd name="connsiteX33" fmla="*/ 1051132 w 3751603"/>
              <a:gd name="connsiteY33" fmla="*/ 3255947 h 3862699"/>
              <a:gd name="connsiteX34" fmla="*/ 1008403 w 3751603"/>
              <a:gd name="connsiteY34" fmla="*/ 3392680 h 3862699"/>
              <a:gd name="connsiteX35" fmla="*/ 1897166 w 3751603"/>
              <a:gd name="connsiteY35" fmla="*/ 3862699 h 3862699"/>
              <a:gd name="connsiteX36" fmla="*/ 2127903 w 3751603"/>
              <a:gd name="connsiteY36" fmla="*/ 3794332 h 3862699"/>
              <a:gd name="connsiteX37" fmla="*/ 2384276 w 3751603"/>
              <a:gd name="connsiteY37" fmla="*/ 3743058 h 3862699"/>
              <a:gd name="connsiteX38" fmla="*/ 2008261 w 3751603"/>
              <a:gd name="connsiteY38" fmla="*/ 3708875 h 3862699"/>
              <a:gd name="connsiteX39" fmla="*/ 1956987 w 3751603"/>
              <a:gd name="connsiteY39" fmla="*/ 3700329 h 3862699"/>
              <a:gd name="connsiteX40" fmla="*/ 1931349 w 3751603"/>
              <a:gd name="connsiteY40" fmla="*/ 3572142 h 3862699"/>
              <a:gd name="connsiteX41" fmla="*/ 2247544 w 3751603"/>
              <a:gd name="connsiteY41" fmla="*/ 3520867 h 3862699"/>
              <a:gd name="connsiteX42" fmla="*/ 2871387 w 3751603"/>
              <a:gd name="connsiteY42" fmla="*/ 3555050 h 3862699"/>
              <a:gd name="connsiteX43" fmla="*/ 2811566 w 3751603"/>
              <a:gd name="connsiteY43" fmla="*/ 3512321 h 3862699"/>
              <a:gd name="connsiteX44" fmla="*/ 2837203 w 3751603"/>
              <a:gd name="connsiteY44" fmla="*/ 3443955 h 3862699"/>
              <a:gd name="connsiteX45" fmla="*/ 2794474 w 3751603"/>
              <a:gd name="connsiteY45" fmla="*/ 3401226 h 3862699"/>
              <a:gd name="connsiteX46" fmla="*/ 3076486 w 3751603"/>
              <a:gd name="connsiteY46" fmla="*/ 3085032 h 3862699"/>
              <a:gd name="connsiteX47" fmla="*/ 3537959 w 3751603"/>
              <a:gd name="connsiteY47" fmla="*/ 2982482 h 3862699"/>
              <a:gd name="connsiteX48" fmla="*/ 3572142 w 3751603"/>
              <a:gd name="connsiteY48" fmla="*/ 3025211 h 3862699"/>
              <a:gd name="connsiteX49" fmla="*/ 3367043 w 3751603"/>
              <a:gd name="connsiteY49" fmla="*/ 3247402 h 3862699"/>
              <a:gd name="connsiteX50" fmla="*/ 3751603 w 3751603"/>
              <a:gd name="connsiteY50" fmla="*/ 3187581 h 3862699"/>
              <a:gd name="connsiteX51" fmla="*/ 3529413 w 3751603"/>
              <a:gd name="connsiteY51" fmla="*/ 3102123 h 3862699"/>
              <a:gd name="connsiteX52" fmla="*/ 3563596 w 3751603"/>
              <a:gd name="connsiteY52" fmla="*/ 3033757 h 3862699"/>
              <a:gd name="connsiteX53" fmla="*/ 3537959 w 3751603"/>
              <a:gd name="connsiteY53" fmla="*/ 2999574 h 3862699"/>
              <a:gd name="connsiteX54" fmla="*/ 3349951 w 3751603"/>
              <a:gd name="connsiteY54" fmla="*/ 3016665 h 3862699"/>
              <a:gd name="connsiteX55" fmla="*/ 3127760 w 3751603"/>
              <a:gd name="connsiteY55" fmla="*/ 2905570 h 3862699"/>
              <a:gd name="connsiteX56" fmla="*/ 3136306 w 3751603"/>
              <a:gd name="connsiteY56" fmla="*/ 2785929 h 3862699"/>
              <a:gd name="connsiteX57" fmla="*/ 2649196 w 3751603"/>
              <a:gd name="connsiteY57" fmla="*/ 2204815 h 3862699"/>
              <a:gd name="connsiteX58" fmla="*/ 2238998 w 3751603"/>
              <a:gd name="connsiteY58" fmla="*/ 2290273 h 3862699"/>
              <a:gd name="connsiteX59" fmla="*/ 914400 w 3751603"/>
              <a:gd name="connsiteY59" fmla="*/ 2589375 h 3862699"/>
              <a:gd name="connsiteX60" fmla="*/ 897308 w 3751603"/>
              <a:gd name="connsiteY60" fmla="*/ 2606467 h 3862699"/>
              <a:gd name="connsiteX0" fmla="*/ 2657742 w 3751603"/>
              <a:gd name="connsiteY0" fmla="*/ 0 h 3888337"/>
              <a:gd name="connsiteX1" fmla="*/ 1076770 w 3751603"/>
              <a:gd name="connsiteY1" fmla="*/ 350378 h 3888337"/>
              <a:gd name="connsiteX2" fmla="*/ 854579 w 3751603"/>
              <a:gd name="connsiteY2" fmla="*/ 401653 h 3888337"/>
              <a:gd name="connsiteX3" fmla="*/ 752030 w 3751603"/>
              <a:gd name="connsiteY3" fmla="*/ 316195 h 3888337"/>
              <a:gd name="connsiteX4" fmla="*/ 666572 w 3751603"/>
              <a:gd name="connsiteY4" fmla="*/ 384561 h 3888337"/>
              <a:gd name="connsiteX5" fmla="*/ 495656 w 3751603"/>
              <a:gd name="connsiteY5" fmla="*/ 410199 h 3888337"/>
              <a:gd name="connsiteX6" fmla="*/ 170916 w 3751603"/>
              <a:gd name="connsiteY6" fmla="*/ 1170774 h 3888337"/>
              <a:gd name="connsiteX7" fmla="*/ 333286 w 3751603"/>
              <a:gd name="connsiteY7" fmla="*/ 1230595 h 3888337"/>
              <a:gd name="connsiteX8" fmla="*/ 401652 w 3751603"/>
              <a:gd name="connsiteY8" fmla="*/ 1093862 h 3888337"/>
              <a:gd name="connsiteX9" fmla="*/ 521293 w 3751603"/>
              <a:gd name="connsiteY9" fmla="*/ 1110954 h 3888337"/>
              <a:gd name="connsiteX10" fmla="*/ 658026 w 3751603"/>
              <a:gd name="connsiteY10" fmla="*/ 1076770 h 3888337"/>
              <a:gd name="connsiteX11" fmla="*/ 683663 w 3751603"/>
              <a:gd name="connsiteY11" fmla="*/ 1888621 h 3888337"/>
              <a:gd name="connsiteX12" fmla="*/ 495656 w 3751603"/>
              <a:gd name="connsiteY12" fmla="*/ 1914258 h 3888337"/>
              <a:gd name="connsiteX13" fmla="*/ 401652 w 3751603"/>
              <a:gd name="connsiteY13" fmla="*/ 1905713 h 3888337"/>
              <a:gd name="connsiteX14" fmla="*/ 384560 w 3751603"/>
              <a:gd name="connsiteY14" fmla="*/ 1794617 h 3888337"/>
              <a:gd name="connsiteX15" fmla="*/ 299103 w 3751603"/>
              <a:gd name="connsiteY15" fmla="*/ 1751888 h 3888337"/>
              <a:gd name="connsiteX16" fmla="*/ 230736 w 3751603"/>
              <a:gd name="connsiteY16" fmla="*/ 1786071 h 3888337"/>
              <a:gd name="connsiteX17" fmla="*/ 162370 w 3751603"/>
              <a:gd name="connsiteY17" fmla="*/ 1837346 h 3888337"/>
              <a:gd name="connsiteX18" fmla="*/ 0 w 3751603"/>
              <a:gd name="connsiteY18" fmla="*/ 1871529 h 3888337"/>
              <a:gd name="connsiteX19" fmla="*/ 239282 w 3751603"/>
              <a:gd name="connsiteY19" fmla="*/ 2572285 h 3888337"/>
              <a:gd name="connsiteX20" fmla="*/ 418744 w 3751603"/>
              <a:gd name="connsiteY20" fmla="*/ 2529556 h 3888337"/>
              <a:gd name="connsiteX21" fmla="*/ 538385 w 3751603"/>
              <a:gd name="connsiteY21" fmla="*/ 2854296 h 3888337"/>
              <a:gd name="connsiteX22" fmla="*/ 589660 w 3751603"/>
              <a:gd name="connsiteY22" fmla="*/ 2837204 h 3888337"/>
              <a:gd name="connsiteX23" fmla="*/ 709301 w 3751603"/>
              <a:gd name="connsiteY23" fmla="*/ 2991028 h 3888337"/>
              <a:gd name="connsiteX24" fmla="*/ 794759 w 3751603"/>
              <a:gd name="connsiteY24" fmla="*/ 2956845 h 3888337"/>
              <a:gd name="connsiteX25" fmla="*/ 692209 w 3751603"/>
              <a:gd name="connsiteY25" fmla="*/ 2751746 h 3888337"/>
              <a:gd name="connsiteX26" fmla="*/ 666572 w 3751603"/>
              <a:gd name="connsiteY26" fmla="*/ 2726109 h 3888337"/>
              <a:gd name="connsiteX27" fmla="*/ 743484 w 3751603"/>
              <a:gd name="connsiteY27" fmla="*/ 2657742 h 3888337"/>
              <a:gd name="connsiteX28" fmla="*/ 922946 w 3751603"/>
              <a:gd name="connsiteY28" fmla="*/ 2615013 h 3888337"/>
              <a:gd name="connsiteX29" fmla="*/ 1410056 w 3751603"/>
              <a:gd name="connsiteY29" fmla="*/ 3204673 h 3888337"/>
              <a:gd name="connsiteX30" fmla="*/ 1401510 w 3751603"/>
              <a:gd name="connsiteY30" fmla="*/ 3307223 h 3888337"/>
              <a:gd name="connsiteX31" fmla="*/ 1213503 w 3751603"/>
              <a:gd name="connsiteY31" fmla="*/ 3341406 h 3888337"/>
              <a:gd name="connsiteX32" fmla="*/ 1110953 w 3751603"/>
              <a:gd name="connsiteY32" fmla="*/ 3281585 h 3888337"/>
              <a:gd name="connsiteX33" fmla="*/ 1051132 w 3751603"/>
              <a:gd name="connsiteY33" fmla="*/ 3281585 h 3888337"/>
              <a:gd name="connsiteX34" fmla="*/ 1008403 w 3751603"/>
              <a:gd name="connsiteY34" fmla="*/ 3418318 h 3888337"/>
              <a:gd name="connsiteX35" fmla="*/ 1897166 w 3751603"/>
              <a:gd name="connsiteY35" fmla="*/ 3888337 h 3888337"/>
              <a:gd name="connsiteX36" fmla="*/ 2127903 w 3751603"/>
              <a:gd name="connsiteY36" fmla="*/ 3819970 h 3888337"/>
              <a:gd name="connsiteX37" fmla="*/ 2384276 w 3751603"/>
              <a:gd name="connsiteY37" fmla="*/ 3768696 h 3888337"/>
              <a:gd name="connsiteX38" fmla="*/ 2008261 w 3751603"/>
              <a:gd name="connsiteY38" fmla="*/ 3734513 h 3888337"/>
              <a:gd name="connsiteX39" fmla="*/ 1956987 w 3751603"/>
              <a:gd name="connsiteY39" fmla="*/ 3725967 h 3888337"/>
              <a:gd name="connsiteX40" fmla="*/ 1931349 w 3751603"/>
              <a:gd name="connsiteY40" fmla="*/ 3597780 h 3888337"/>
              <a:gd name="connsiteX41" fmla="*/ 2247544 w 3751603"/>
              <a:gd name="connsiteY41" fmla="*/ 3546505 h 3888337"/>
              <a:gd name="connsiteX42" fmla="*/ 2871387 w 3751603"/>
              <a:gd name="connsiteY42" fmla="*/ 3580688 h 3888337"/>
              <a:gd name="connsiteX43" fmla="*/ 2811566 w 3751603"/>
              <a:gd name="connsiteY43" fmla="*/ 3537959 h 3888337"/>
              <a:gd name="connsiteX44" fmla="*/ 2837203 w 3751603"/>
              <a:gd name="connsiteY44" fmla="*/ 3469593 h 3888337"/>
              <a:gd name="connsiteX45" fmla="*/ 2794474 w 3751603"/>
              <a:gd name="connsiteY45" fmla="*/ 3426864 h 3888337"/>
              <a:gd name="connsiteX46" fmla="*/ 3076486 w 3751603"/>
              <a:gd name="connsiteY46" fmla="*/ 3110670 h 3888337"/>
              <a:gd name="connsiteX47" fmla="*/ 3537959 w 3751603"/>
              <a:gd name="connsiteY47" fmla="*/ 3008120 h 3888337"/>
              <a:gd name="connsiteX48" fmla="*/ 3572142 w 3751603"/>
              <a:gd name="connsiteY48" fmla="*/ 3050849 h 3888337"/>
              <a:gd name="connsiteX49" fmla="*/ 3367043 w 3751603"/>
              <a:gd name="connsiteY49" fmla="*/ 3273040 h 3888337"/>
              <a:gd name="connsiteX50" fmla="*/ 3751603 w 3751603"/>
              <a:gd name="connsiteY50" fmla="*/ 3213219 h 3888337"/>
              <a:gd name="connsiteX51" fmla="*/ 3529413 w 3751603"/>
              <a:gd name="connsiteY51" fmla="*/ 3127761 h 3888337"/>
              <a:gd name="connsiteX52" fmla="*/ 3563596 w 3751603"/>
              <a:gd name="connsiteY52" fmla="*/ 3059395 h 3888337"/>
              <a:gd name="connsiteX53" fmla="*/ 3537959 w 3751603"/>
              <a:gd name="connsiteY53" fmla="*/ 3025212 h 3888337"/>
              <a:gd name="connsiteX54" fmla="*/ 3349951 w 3751603"/>
              <a:gd name="connsiteY54" fmla="*/ 3042303 h 3888337"/>
              <a:gd name="connsiteX55" fmla="*/ 3127760 w 3751603"/>
              <a:gd name="connsiteY55" fmla="*/ 2931208 h 3888337"/>
              <a:gd name="connsiteX56" fmla="*/ 3136306 w 3751603"/>
              <a:gd name="connsiteY56" fmla="*/ 2811567 h 3888337"/>
              <a:gd name="connsiteX57" fmla="*/ 2649196 w 3751603"/>
              <a:gd name="connsiteY57" fmla="*/ 2230453 h 3888337"/>
              <a:gd name="connsiteX58" fmla="*/ 2238998 w 3751603"/>
              <a:gd name="connsiteY58" fmla="*/ 2315911 h 3888337"/>
              <a:gd name="connsiteX59" fmla="*/ 914400 w 3751603"/>
              <a:gd name="connsiteY59" fmla="*/ 2615013 h 3888337"/>
              <a:gd name="connsiteX60" fmla="*/ 897308 w 3751603"/>
              <a:gd name="connsiteY60" fmla="*/ 2632105 h 3888337"/>
              <a:gd name="connsiteX0" fmla="*/ 2657742 w 3751603"/>
              <a:gd name="connsiteY0" fmla="*/ 0 h 3888337"/>
              <a:gd name="connsiteX1" fmla="*/ 1888620 w 3751603"/>
              <a:gd name="connsiteY1" fmla="*/ 145279 h 3888337"/>
              <a:gd name="connsiteX2" fmla="*/ 1076770 w 3751603"/>
              <a:gd name="connsiteY2" fmla="*/ 350378 h 3888337"/>
              <a:gd name="connsiteX3" fmla="*/ 854579 w 3751603"/>
              <a:gd name="connsiteY3" fmla="*/ 401653 h 3888337"/>
              <a:gd name="connsiteX4" fmla="*/ 752030 w 3751603"/>
              <a:gd name="connsiteY4" fmla="*/ 316195 h 3888337"/>
              <a:gd name="connsiteX5" fmla="*/ 666572 w 3751603"/>
              <a:gd name="connsiteY5" fmla="*/ 384561 h 3888337"/>
              <a:gd name="connsiteX6" fmla="*/ 495656 w 3751603"/>
              <a:gd name="connsiteY6" fmla="*/ 410199 h 3888337"/>
              <a:gd name="connsiteX7" fmla="*/ 170916 w 3751603"/>
              <a:gd name="connsiteY7" fmla="*/ 1170774 h 3888337"/>
              <a:gd name="connsiteX8" fmla="*/ 333286 w 3751603"/>
              <a:gd name="connsiteY8" fmla="*/ 1230595 h 3888337"/>
              <a:gd name="connsiteX9" fmla="*/ 401652 w 3751603"/>
              <a:gd name="connsiteY9" fmla="*/ 1093862 h 3888337"/>
              <a:gd name="connsiteX10" fmla="*/ 521293 w 3751603"/>
              <a:gd name="connsiteY10" fmla="*/ 1110954 h 3888337"/>
              <a:gd name="connsiteX11" fmla="*/ 658026 w 3751603"/>
              <a:gd name="connsiteY11" fmla="*/ 1076770 h 3888337"/>
              <a:gd name="connsiteX12" fmla="*/ 683663 w 3751603"/>
              <a:gd name="connsiteY12" fmla="*/ 1888621 h 3888337"/>
              <a:gd name="connsiteX13" fmla="*/ 495656 w 3751603"/>
              <a:gd name="connsiteY13" fmla="*/ 1914258 h 3888337"/>
              <a:gd name="connsiteX14" fmla="*/ 401652 w 3751603"/>
              <a:gd name="connsiteY14" fmla="*/ 1905713 h 3888337"/>
              <a:gd name="connsiteX15" fmla="*/ 384560 w 3751603"/>
              <a:gd name="connsiteY15" fmla="*/ 1794617 h 3888337"/>
              <a:gd name="connsiteX16" fmla="*/ 299103 w 3751603"/>
              <a:gd name="connsiteY16" fmla="*/ 1751888 h 3888337"/>
              <a:gd name="connsiteX17" fmla="*/ 230736 w 3751603"/>
              <a:gd name="connsiteY17" fmla="*/ 1786071 h 3888337"/>
              <a:gd name="connsiteX18" fmla="*/ 162370 w 3751603"/>
              <a:gd name="connsiteY18" fmla="*/ 1837346 h 3888337"/>
              <a:gd name="connsiteX19" fmla="*/ 0 w 3751603"/>
              <a:gd name="connsiteY19" fmla="*/ 1871529 h 3888337"/>
              <a:gd name="connsiteX20" fmla="*/ 239282 w 3751603"/>
              <a:gd name="connsiteY20" fmla="*/ 2572285 h 3888337"/>
              <a:gd name="connsiteX21" fmla="*/ 418744 w 3751603"/>
              <a:gd name="connsiteY21" fmla="*/ 2529556 h 3888337"/>
              <a:gd name="connsiteX22" fmla="*/ 538385 w 3751603"/>
              <a:gd name="connsiteY22" fmla="*/ 2854296 h 3888337"/>
              <a:gd name="connsiteX23" fmla="*/ 589660 w 3751603"/>
              <a:gd name="connsiteY23" fmla="*/ 2837204 h 3888337"/>
              <a:gd name="connsiteX24" fmla="*/ 709301 w 3751603"/>
              <a:gd name="connsiteY24" fmla="*/ 2991028 h 3888337"/>
              <a:gd name="connsiteX25" fmla="*/ 794759 w 3751603"/>
              <a:gd name="connsiteY25" fmla="*/ 2956845 h 3888337"/>
              <a:gd name="connsiteX26" fmla="*/ 692209 w 3751603"/>
              <a:gd name="connsiteY26" fmla="*/ 2751746 h 3888337"/>
              <a:gd name="connsiteX27" fmla="*/ 666572 w 3751603"/>
              <a:gd name="connsiteY27" fmla="*/ 2726109 h 3888337"/>
              <a:gd name="connsiteX28" fmla="*/ 743484 w 3751603"/>
              <a:gd name="connsiteY28" fmla="*/ 2657742 h 3888337"/>
              <a:gd name="connsiteX29" fmla="*/ 922946 w 3751603"/>
              <a:gd name="connsiteY29" fmla="*/ 2615013 h 3888337"/>
              <a:gd name="connsiteX30" fmla="*/ 1410056 w 3751603"/>
              <a:gd name="connsiteY30" fmla="*/ 3204673 h 3888337"/>
              <a:gd name="connsiteX31" fmla="*/ 1401510 w 3751603"/>
              <a:gd name="connsiteY31" fmla="*/ 3307223 h 3888337"/>
              <a:gd name="connsiteX32" fmla="*/ 1213503 w 3751603"/>
              <a:gd name="connsiteY32" fmla="*/ 3341406 h 3888337"/>
              <a:gd name="connsiteX33" fmla="*/ 1110953 w 3751603"/>
              <a:gd name="connsiteY33" fmla="*/ 3281585 h 3888337"/>
              <a:gd name="connsiteX34" fmla="*/ 1051132 w 3751603"/>
              <a:gd name="connsiteY34" fmla="*/ 3281585 h 3888337"/>
              <a:gd name="connsiteX35" fmla="*/ 1008403 w 3751603"/>
              <a:gd name="connsiteY35" fmla="*/ 3418318 h 3888337"/>
              <a:gd name="connsiteX36" fmla="*/ 1897166 w 3751603"/>
              <a:gd name="connsiteY36" fmla="*/ 3888337 h 3888337"/>
              <a:gd name="connsiteX37" fmla="*/ 2127903 w 3751603"/>
              <a:gd name="connsiteY37" fmla="*/ 3819970 h 3888337"/>
              <a:gd name="connsiteX38" fmla="*/ 2384276 w 3751603"/>
              <a:gd name="connsiteY38" fmla="*/ 3768696 h 3888337"/>
              <a:gd name="connsiteX39" fmla="*/ 2008261 w 3751603"/>
              <a:gd name="connsiteY39" fmla="*/ 3734513 h 3888337"/>
              <a:gd name="connsiteX40" fmla="*/ 1956987 w 3751603"/>
              <a:gd name="connsiteY40" fmla="*/ 3725967 h 3888337"/>
              <a:gd name="connsiteX41" fmla="*/ 1931349 w 3751603"/>
              <a:gd name="connsiteY41" fmla="*/ 3597780 h 3888337"/>
              <a:gd name="connsiteX42" fmla="*/ 2247544 w 3751603"/>
              <a:gd name="connsiteY42" fmla="*/ 3546505 h 3888337"/>
              <a:gd name="connsiteX43" fmla="*/ 2871387 w 3751603"/>
              <a:gd name="connsiteY43" fmla="*/ 3580688 h 3888337"/>
              <a:gd name="connsiteX44" fmla="*/ 2811566 w 3751603"/>
              <a:gd name="connsiteY44" fmla="*/ 3537959 h 3888337"/>
              <a:gd name="connsiteX45" fmla="*/ 2837203 w 3751603"/>
              <a:gd name="connsiteY45" fmla="*/ 3469593 h 3888337"/>
              <a:gd name="connsiteX46" fmla="*/ 2794474 w 3751603"/>
              <a:gd name="connsiteY46" fmla="*/ 3426864 h 3888337"/>
              <a:gd name="connsiteX47" fmla="*/ 3076486 w 3751603"/>
              <a:gd name="connsiteY47" fmla="*/ 3110670 h 3888337"/>
              <a:gd name="connsiteX48" fmla="*/ 3537959 w 3751603"/>
              <a:gd name="connsiteY48" fmla="*/ 3008120 h 3888337"/>
              <a:gd name="connsiteX49" fmla="*/ 3572142 w 3751603"/>
              <a:gd name="connsiteY49" fmla="*/ 3050849 h 3888337"/>
              <a:gd name="connsiteX50" fmla="*/ 3367043 w 3751603"/>
              <a:gd name="connsiteY50" fmla="*/ 3273040 h 3888337"/>
              <a:gd name="connsiteX51" fmla="*/ 3751603 w 3751603"/>
              <a:gd name="connsiteY51" fmla="*/ 3213219 h 3888337"/>
              <a:gd name="connsiteX52" fmla="*/ 3529413 w 3751603"/>
              <a:gd name="connsiteY52" fmla="*/ 3127761 h 3888337"/>
              <a:gd name="connsiteX53" fmla="*/ 3563596 w 3751603"/>
              <a:gd name="connsiteY53" fmla="*/ 3059395 h 3888337"/>
              <a:gd name="connsiteX54" fmla="*/ 3537959 w 3751603"/>
              <a:gd name="connsiteY54" fmla="*/ 3025212 h 3888337"/>
              <a:gd name="connsiteX55" fmla="*/ 3349951 w 3751603"/>
              <a:gd name="connsiteY55" fmla="*/ 3042303 h 3888337"/>
              <a:gd name="connsiteX56" fmla="*/ 3127760 w 3751603"/>
              <a:gd name="connsiteY56" fmla="*/ 2931208 h 3888337"/>
              <a:gd name="connsiteX57" fmla="*/ 3136306 w 3751603"/>
              <a:gd name="connsiteY57" fmla="*/ 2811567 h 3888337"/>
              <a:gd name="connsiteX58" fmla="*/ 2649196 w 3751603"/>
              <a:gd name="connsiteY58" fmla="*/ 2230453 h 3888337"/>
              <a:gd name="connsiteX59" fmla="*/ 2238998 w 3751603"/>
              <a:gd name="connsiteY59" fmla="*/ 2315911 h 3888337"/>
              <a:gd name="connsiteX60" fmla="*/ 914400 w 3751603"/>
              <a:gd name="connsiteY60" fmla="*/ 2615013 h 3888337"/>
              <a:gd name="connsiteX61" fmla="*/ 897308 w 3751603"/>
              <a:gd name="connsiteY61" fmla="*/ 2632105 h 3888337"/>
              <a:gd name="connsiteX0" fmla="*/ 2657742 w 3751603"/>
              <a:gd name="connsiteY0" fmla="*/ 1756 h 3890093"/>
              <a:gd name="connsiteX1" fmla="*/ 1367327 w 3751603"/>
              <a:gd name="connsiteY1" fmla="*/ 27394 h 3890093"/>
              <a:gd name="connsiteX2" fmla="*/ 1076770 w 3751603"/>
              <a:gd name="connsiteY2" fmla="*/ 352134 h 3890093"/>
              <a:gd name="connsiteX3" fmla="*/ 854579 w 3751603"/>
              <a:gd name="connsiteY3" fmla="*/ 403409 h 3890093"/>
              <a:gd name="connsiteX4" fmla="*/ 752030 w 3751603"/>
              <a:gd name="connsiteY4" fmla="*/ 317951 h 3890093"/>
              <a:gd name="connsiteX5" fmla="*/ 666572 w 3751603"/>
              <a:gd name="connsiteY5" fmla="*/ 386317 h 3890093"/>
              <a:gd name="connsiteX6" fmla="*/ 495656 w 3751603"/>
              <a:gd name="connsiteY6" fmla="*/ 411955 h 3890093"/>
              <a:gd name="connsiteX7" fmla="*/ 170916 w 3751603"/>
              <a:gd name="connsiteY7" fmla="*/ 1172530 h 3890093"/>
              <a:gd name="connsiteX8" fmla="*/ 333286 w 3751603"/>
              <a:gd name="connsiteY8" fmla="*/ 1232351 h 3890093"/>
              <a:gd name="connsiteX9" fmla="*/ 401652 w 3751603"/>
              <a:gd name="connsiteY9" fmla="*/ 1095618 h 3890093"/>
              <a:gd name="connsiteX10" fmla="*/ 521293 w 3751603"/>
              <a:gd name="connsiteY10" fmla="*/ 1112710 h 3890093"/>
              <a:gd name="connsiteX11" fmla="*/ 658026 w 3751603"/>
              <a:gd name="connsiteY11" fmla="*/ 1078526 h 3890093"/>
              <a:gd name="connsiteX12" fmla="*/ 683663 w 3751603"/>
              <a:gd name="connsiteY12" fmla="*/ 1890377 h 3890093"/>
              <a:gd name="connsiteX13" fmla="*/ 495656 w 3751603"/>
              <a:gd name="connsiteY13" fmla="*/ 1916014 h 3890093"/>
              <a:gd name="connsiteX14" fmla="*/ 401652 w 3751603"/>
              <a:gd name="connsiteY14" fmla="*/ 1907469 h 3890093"/>
              <a:gd name="connsiteX15" fmla="*/ 384560 w 3751603"/>
              <a:gd name="connsiteY15" fmla="*/ 1796373 h 3890093"/>
              <a:gd name="connsiteX16" fmla="*/ 299103 w 3751603"/>
              <a:gd name="connsiteY16" fmla="*/ 1753644 h 3890093"/>
              <a:gd name="connsiteX17" fmla="*/ 230736 w 3751603"/>
              <a:gd name="connsiteY17" fmla="*/ 1787827 h 3890093"/>
              <a:gd name="connsiteX18" fmla="*/ 162370 w 3751603"/>
              <a:gd name="connsiteY18" fmla="*/ 1839102 h 3890093"/>
              <a:gd name="connsiteX19" fmla="*/ 0 w 3751603"/>
              <a:gd name="connsiteY19" fmla="*/ 1873285 h 3890093"/>
              <a:gd name="connsiteX20" fmla="*/ 239282 w 3751603"/>
              <a:gd name="connsiteY20" fmla="*/ 2574041 h 3890093"/>
              <a:gd name="connsiteX21" fmla="*/ 418744 w 3751603"/>
              <a:gd name="connsiteY21" fmla="*/ 2531312 h 3890093"/>
              <a:gd name="connsiteX22" fmla="*/ 538385 w 3751603"/>
              <a:gd name="connsiteY22" fmla="*/ 2856052 h 3890093"/>
              <a:gd name="connsiteX23" fmla="*/ 589660 w 3751603"/>
              <a:gd name="connsiteY23" fmla="*/ 2838960 h 3890093"/>
              <a:gd name="connsiteX24" fmla="*/ 709301 w 3751603"/>
              <a:gd name="connsiteY24" fmla="*/ 2992784 h 3890093"/>
              <a:gd name="connsiteX25" fmla="*/ 794759 w 3751603"/>
              <a:gd name="connsiteY25" fmla="*/ 2958601 h 3890093"/>
              <a:gd name="connsiteX26" fmla="*/ 692209 w 3751603"/>
              <a:gd name="connsiteY26" fmla="*/ 2753502 h 3890093"/>
              <a:gd name="connsiteX27" fmla="*/ 666572 w 3751603"/>
              <a:gd name="connsiteY27" fmla="*/ 2727865 h 3890093"/>
              <a:gd name="connsiteX28" fmla="*/ 743484 w 3751603"/>
              <a:gd name="connsiteY28" fmla="*/ 2659498 h 3890093"/>
              <a:gd name="connsiteX29" fmla="*/ 922946 w 3751603"/>
              <a:gd name="connsiteY29" fmla="*/ 2616769 h 3890093"/>
              <a:gd name="connsiteX30" fmla="*/ 1410056 w 3751603"/>
              <a:gd name="connsiteY30" fmla="*/ 3206429 h 3890093"/>
              <a:gd name="connsiteX31" fmla="*/ 1401510 w 3751603"/>
              <a:gd name="connsiteY31" fmla="*/ 3308979 h 3890093"/>
              <a:gd name="connsiteX32" fmla="*/ 1213503 w 3751603"/>
              <a:gd name="connsiteY32" fmla="*/ 3343162 h 3890093"/>
              <a:gd name="connsiteX33" fmla="*/ 1110953 w 3751603"/>
              <a:gd name="connsiteY33" fmla="*/ 3283341 h 3890093"/>
              <a:gd name="connsiteX34" fmla="*/ 1051132 w 3751603"/>
              <a:gd name="connsiteY34" fmla="*/ 3283341 h 3890093"/>
              <a:gd name="connsiteX35" fmla="*/ 1008403 w 3751603"/>
              <a:gd name="connsiteY35" fmla="*/ 3420074 h 3890093"/>
              <a:gd name="connsiteX36" fmla="*/ 1897166 w 3751603"/>
              <a:gd name="connsiteY36" fmla="*/ 3890093 h 3890093"/>
              <a:gd name="connsiteX37" fmla="*/ 2127903 w 3751603"/>
              <a:gd name="connsiteY37" fmla="*/ 3821726 h 3890093"/>
              <a:gd name="connsiteX38" fmla="*/ 2384276 w 3751603"/>
              <a:gd name="connsiteY38" fmla="*/ 3770452 h 3890093"/>
              <a:gd name="connsiteX39" fmla="*/ 2008261 w 3751603"/>
              <a:gd name="connsiteY39" fmla="*/ 3736269 h 3890093"/>
              <a:gd name="connsiteX40" fmla="*/ 1956987 w 3751603"/>
              <a:gd name="connsiteY40" fmla="*/ 3727723 h 3890093"/>
              <a:gd name="connsiteX41" fmla="*/ 1931349 w 3751603"/>
              <a:gd name="connsiteY41" fmla="*/ 3599536 h 3890093"/>
              <a:gd name="connsiteX42" fmla="*/ 2247544 w 3751603"/>
              <a:gd name="connsiteY42" fmla="*/ 3548261 h 3890093"/>
              <a:gd name="connsiteX43" fmla="*/ 2871387 w 3751603"/>
              <a:gd name="connsiteY43" fmla="*/ 3582444 h 3890093"/>
              <a:gd name="connsiteX44" fmla="*/ 2811566 w 3751603"/>
              <a:gd name="connsiteY44" fmla="*/ 3539715 h 3890093"/>
              <a:gd name="connsiteX45" fmla="*/ 2837203 w 3751603"/>
              <a:gd name="connsiteY45" fmla="*/ 3471349 h 3890093"/>
              <a:gd name="connsiteX46" fmla="*/ 2794474 w 3751603"/>
              <a:gd name="connsiteY46" fmla="*/ 3428620 h 3890093"/>
              <a:gd name="connsiteX47" fmla="*/ 3076486 w 3751603"/>
              <a:gd name="connsiteY47" fmla="*/ 3112426 h 3890093"/>
              <a:gd name="connsiteX48" fmla="*/ 3537959 w 3751603"/>
              <a:gd name="connsiteY48" fmla="*/ 3009876 h 3890093"/>
              <a:gd name="connsiteX49" fmla="*/ 3572142 w 3751603"/>
              <a:gd name="connsiteY49" fmla="*/ 3052605 h 3890093"/>
              <a:gd name="connsiteX50" fmla="*/ 3367043 w 3751603"/>
              <a:gd name="connsiteY50" fmla="*/ 3274796 h 3890093"/>
              <a:gd name="connsiteX51" fmla="*/ 3751603 w 3751603"/>
              <a:gd name="connsiteY51" fmla="*/ 3214975 h 3890093"/>
              <a:gd name="connsiteX52" fmla="*/ 3529413 w 3751603"/>
              <a:gd name="connsiteY52" fmla="*/ 3129517 h 3890093"/>
              <a:gd name="connsiteX53" fmla="*/ 3563596 w 3751603"/>
              <a:gd name="connsiteY53" fmla="*/ 3061151 h 3890093"/>
              <a:gd name="connsiteX54" fmla="*/ 3537959 w 3751603"/>
              <a:gd name="connsiteY54" fmla="*/ 3026968 h 3890093"/>
              <a:gd name="connsiteX55" fmla="*/ 3349951 w 3751603"/>
              <a:gd name="connsiteY55" fmla="*/ 3044059 h 3890093"/>
              <a:gd name="connsiteX56" fmla="*/ 3127760 w 3751603"/>
              <a:gd name="connsiteY56" fmla="*/ 2932964 h 3890093"/>
              <a:gd name="connsiteX57" fmla="*/ 3136306 w 3751603"/>
              <a:gd name="connsiteY57" fmla="*/ 2813323 h 3890093"/>
              <a:gd name="connsiteX58" fmla="*/ 2649196 w 3751603"/>
              <a:gd name="connsiteY58" fmla="*/ 2232209 h 3890093"/>
              <a:gd name="connsiteX59" fmla="*/ 2238998 w 3751603"/>
              <a:gd name="connsiteY59" fmla="*/ 2317667 h 3890093"/>
              <a:gd name="connsiteX60" fmla="*/ 914400 w 3751603"/>
              <a:gd name="connsiteY60" fmla="*/ 2616769 h 3890093"/>
              <a:gd name="connsiteX61" fmla="*/ 897308 w 3751603"/>
              <a:gd name="connsiteY61" fmla="*/ 2633861 h 3890093"/>
              <a:gd name="connsiteX0" fmla="*/ 2657742 w 3751603"/>
              <a:gd name="connsiteY0" fmla="*/ 1756 h 3890093"/>
              <a:gd name="connsiteX1" fmla="*/ 1367327 w 3751603"/>
              <a:gd name="connsiteY1" fmla="*/ 27394 h 3890093"/>
              <a:gd name="connsiteX2" fmla="*/ 1076770 w 3751603"/>
              <a:gd name="connsiteY2" fmla="*/ 352134 h 3890093"/>
              <a:gd name="connsiteX3" fmla="*/ 854579 w 3751603"/>
              <a:gd name="connsiteY3" fmla="*/ 403409 h 3890093"/>
              <a:gd name="connsiteX4" fmla="*/ 752030 w 3751603"/>
              <a:gd name="connsiteY4" fmla="*/ 317951 h 3890093"/>
              <a:gd name="connsiteX5" fmla="*/ 666572 w 3751603"/>
              <a:gd name="connsiteY5" fmla="*/ 386317 h 3890093"/>
              <a:gd name="connsiteX6" fmla="*/ 495656 w 3751603"/>
              <a:gd name="connsiteY6" fmla="*/ 411955 h 3890093"/>
              <a:gd name="connsiteX7" fmla="*/ 170916 w 3751603"/>
              <a:gd name="connsiteY7" fmla="*/ 1172530 h 3890093"/>
              <a:gd name="connsiteX8" fmla="*/ 333286 w 3751603"/>
              <a:gd name="connsiteY8" fmla="*/ 1232351 h 3890093"/>
              <a:gd name="connsiteX9" fmla="*/ 401652 w 3751603"/>
              <a:gd name="connsiteY9" fmla="*/ 1095618 h 3890093"/>
              <a:gd name="connsiteX10" fmla="*/ 521293 w 3751603"/>
              <a:gd name="connsiteY10" fmla="*/ 1112710 h 3890093"/>
              <a:gd name="connsiteX11" fmla="*/ 658026 w 3751603"/>
              <a:gd name="connsiteY11" fmla="*/ 1078526 h 3890093"/>
              <a:gd name="connsiteX12" fmla="*/ 683663 w 3751603"/>
              <a:gd name="connsiteY12" fmla="*/ 1890377 h 3890093"/>
              <a:gd name="connsiteX13" fmla="*/ 495656 w 3751603"/>
              <a:gd name="connsiteY13" fmla="*/ 1916014 h 3890093"/>
              <a:gd name="connsiteX14" fmla="*/ 401652 w 3751603"/>
              <a:gd name="connsiteY14" fmla="*/ 1907469 h 3890093"/>
              <a:gd name="connsiteX15" fmla="*/ 384560 w 3751603"/>
              <a:gd name="connsiteY15" fmla="*/ 1796373 h 3890093"/>
              <a:gd name="connsiteX16" fmla="*/ 299103 w 3751603"/>
              <a:gd name="connsiteY16" fmla="*/ 1753644 h 3890093"/>
              <a:gd name="connsiteX17" fmla="*/ 230736 w 3751603"/>
              <a:gd name="connsiteY17" fmla="*/ 1787827 h 3890093"/>
              <a:gd name="connsiteX18" fmla="*/ 162370 w 3751603"/>
              <a:gd name="connsiteY18" fmla="*/ 1839102 h 3890093"/>
              <a:gd name="connsiteX19" fmla="*/ 0 w 3751603"/>
              <a:gd name="connsiteY19" fmla="*/ 1873285 h 3890093"/>
              <a:gd name="connsiteX20" fmla="*/ 239282 w 3751603"/>
              <a:gd name="connsiteY20" fmla="*/ 2574041 h 3890093"/>
              <a:gd name="connsiteX21" fmla="*/ 418744 w 3751603"/>
              <a:gd name="connsiteY21" fmla="*/ 2531312 h 3890093"/>
              <a:gd name="connsiteX22" fmla="*/ 538385 w 3751603"/>
              <a:gd name="connsiteY22" fmla="*/ 2856052 h 3890093"/>
              <a:gd name="connsiteX23" fmla="*/ 589660 w 3751603"/>
              <a:gd name="connsiteY23" fmla="*/ 2838960 h 3890093"/>
              <a:gd name="connsiteX24" fmla="*/ 709301 w 3751603"/>
              <a:gd name="connsiteY24" fmla="*/ 2992784 h 3890093"/>
              <a:gd name="connsiteX25" fmla="*/ 794759 w 3751603"/>
              <a:gd name="connsiteY25" fmla="*/ 2958601 h 3890093"/>
              <a:gd name="connsiteX26" fmla="*/ 692209 w 3751603"/>
              <a:gd name="connsiteY26" fmla="*/ 2753502 h 3890093"/>
              <a:gd name="connsiteX27" fmla="*/ 666572 w 3751603"/>
              <a:gd name="connsiteY27" fmla="*/ 2727865 h 3890093"/>
              <a:gd name="connsiteX28" fmla="*/ 743484 w 3751603"/>
              <a:gd name="connsiteY28" fmla="*/ 2659498 h 3890093"/>
              <a:gd name="connsiteX29" fmla="*/ 922946 w 3751603"/>
              <a:gd name="connsiteY29" fmla="*/ 2616769 h 3890093"/>
              <a:gd name="connsiteX30" fmla="*/ 1410056 w 3751603"/>
              <a:gd name="connsiteY30" fmla="*/ 3206429 h 3890093"/>
              <a:gd name="connsiteX31" fmla="*/ 1401510 w 3751603"/>
              <a:gd name="connsiteY31" fmla="*/ 3308979 h 3890093"/>
              <a:gd name="connsiteX32" fmla="*/ 1213503 w 3751603"/>
              <a:gd name="connsiteY32" fmla="*/ 3343162 h 3890093"/>
              <a:gd name="connsiteX33" fmla="*/ 1110953 w 3751603"/>
              <a:gd name="connsiteY33" fmla="*/ 3283341 h 3890093"/>
              <a:gd name="connsiteX34" fmla="*/ 1051132 w 3751603"/>
              <a:gd name="connsiteY34" fmla="*/ 3283341 h 3890093"/>
              <a:gd name="connsiteX35" fmla="*/ 1008403 w 3751603"/>
              <a:gd name="connsiteY35" fmla="*/ 3420074 h 3890093"/>
              <a:gd name="connsiteX36" fmla="*/ 1897166 w 3751603"/>
              <a:gd name="connsiteY36" fmla="*/ 3890093 h 3890093"/>
              <a:gd name="connsiteX37" fmla="*/ 2127903 w 3751603"/>
              <a:gd name="connsiteY37" fmla="*/ 3821726 h 3890093"/>
              <a:gd name="connsiteX38" fmla="*/ 2384276 w 3751603"/>
              <a:gd name="connsiteY38" fmla="*/ 3770452 h 3890093"/>
              <a:gd name="connsiteX39" fmla="*/ 2008261 w 3751603"/>
              <a:gd name="connsiteY39" fmla="*/ 3736269 h 3890093"/>
              <a:gd name="connsiteX40" fmla="*/ 1956987 w 3751603"/>
              <a:gd name="connsiteY40" fmla="*/ 3727723 h 3890093"/>
              <a:gd name="connsiteX41" fmla="*/ 1931349 w 3751603"/>
              <a:gd name="connsiteY41" fmla="*/ 3599536 h 3890093"/>
              <a:gd name="connsiteX42" fmla="*/ 2247544 w 3751603"/>
              <a:gd name="connsiteY42" fmla="*/ 3548261 h 3890093"/>
              <a:gd name="connsiteX43" fmla="*/ 2871387 w 3751603"/>
              <a:gd name="connsiteY43" fmla="*/ 3582444 h 3890093"/>
              <a:gd name="connsiteX44" fmla="*/ 2811566 w 3751603"/>
              <a:gd name="connsiteY44" fmla="*/ 3539715 h 3890093"/>
              <a:gd name="connsiteX45" fmla="*/ 2837203 w 3751603"/>
              <a:gd name="connsiteY45" fmla="*/ 3471349 h 3890093"/>
              <a:gd name="connsiteX46" fmla="*/ 2794474 w 3751603"/>
              <a:gd name="connsiteY46" fmla="*/ 3428620 h 3890093"/>
              <a:gd name="connsiteX47" fmla="*/ 3076486 w 3751603"/>
              <a:gd name="connsiteY47" fmla="*/ 3112426 h 3890093"/>
              <a:gd name="connsiteX48" fmla="*/ 3537959 w 3751603"/>
              <a:gd name="connsiteY48" fmla="*/ 3009876 h 3890093"/>
              <a:gd name="connsiteX49" fmla="*/ 3572142 w 3751603"/>
              <a:gd name="connsiteY49" fmla="*/ 3052605 h 3890093"/>
              <a:gd name="connsiteX50" fmla="*/ 3367043 w 3751603"/>
              <a:gd name="connsiteY50" fmla="*/ 3274796 h 3890093"/>
              <a:gd name="connsiteX51" fmla="*/ 3751603 w 3751603"/>
              <a:gd name="connsiteY51" fmla="*/ 3214975 h 3890093"/>
              <a:gd name="connsiteX52" fmla="*/ 3529413 w 3751603"/>
              <a:gd name="connsiteY52" fmla="*/ 3129517 h 3890093"/>
              <a:gd name="connsiteX53" fmla="*/ 3563596 w 3751603"/>
              <a:gd name="connsiteY53" fmla="*/ 3061151 h 3890093"/>
              <a:gd name="connsiteX54" fmla="*/ 3537959 w 3751603"/>
              <a:gd name="connsiteY54" fmla="*/ 3026968 h 3890093"/>
              <a:gd name="connsiteX55" fmla="*/ 3349951 w 3751603"/>
              <a:gd name="connsiteY55" fmla="*/ 3044059 h 3890093"/>
              <a:gd name="connsiteX56" fmla="*/ 3127760 w 3751603"/>
              <a:gd name="connsiteY56" fmla="*/ 2932964 h 3890093"/>
              <a:gd name="connsiteX57" fmla="*/ 3136306 w 3751603"/>
              <a:gd name="connsiteY57" fmla="*/ 2813323 h 3890093"/>
              <a:gd name="connsiteX58" fmla="*/ 2649196 w 3751603"/>
              <a:gd name="connsiteY58" fmla="*/ 2232209 h 3890093"/>
              <a:gd name="connsiteX59" fmla="*/ 2238998 w 3751603"/>
              <a:gd name="connsiteY59" fmla="*/ 2317667 h 3890093"/>
              <a:gd name="connsiteX60" fmla="*/ 914400 w 3751603"/>
              <a:gd name="connsiteY60" fmla="*/ 2616769 h 3890093"/>
              <a:gd name="connsiteX61" fmla="*/ 897308 w 3751603"/>
              <a:gd name="connsiteY61" fmla="*/ 2633861 h 3890093"/>
              <a:gd name="connsiteX0" fmla="*/ 2657742 w 3751603"/>
              <a:gd name="connsiteY0" fmla="*/ 0 h 3888337"/>
              <a:gd name="connsiteX1" fmla="*/ 1367327 w 3751603"/>
              <a:gd name="connsiteY1" fmla="*/ 25638 h 3888337"/>
              <a:gd name="connsiteX2" fmla="*/ 1076770 w 3751603"/>
              <a:gd name="connsiteY2" fmla="*/ 350378 h 3888337"/>
              <a:gd name="connsiteX3" fmla="*/ 854579 w 3751603"/>
              <a:gd name="connsiteY3" fmla="*/ 401653 h 3888337"/>
              <a:gd name="connsiteX4" fmla="*/ 752030 w 3751603"/>
              <a:gd name="connsiteY4" fmla="*/ 316195 h 3888337"/>
              <a:gd name="connsiteX5" fmla="*/ 666572 w 3751603"/>
              <a:gd name="connsiteY5" fmla="*/ 384561 h 3888337"/>
              <a:gd name="connsiteX6" fmla="*/ 495656 w 3751603"/>
              <a:gd name="connsiteY6" fmla="*/ 410199 h 3888337"/>
              <a:gd name="connsiteX7" fmla="*/ 170916 w 3751603"/>
              <a:gd name="connsiteY7" fmla="*/ 1170774 h 3888337"/>
              <a:gd name="connsiteX8" fmla="*/ 333286 w 3751603"/>
              <a:gd name="connsiteY8" fmla="*/ 1230595 h 3888337"/>
              <a:gd name="connsiteX9" fmla="*/ 401652 w 3751603"/>
              <a:gd name="connsiteY9" fmla="*/ 1093862 h 3888337"/>
              <a:gd name="connsiteX10" fmla="*/ 521293 w 3751603"/>
              <a:gd name="connsiteY10" fmla="*/ 1110954 h 3888337"/>
              <a:gd name="connsiteX11" fmla="*/ 658026 w 3751603"/>
              <a:gd name="connsiteY11" fmla="*/ 1076770 h 3888337"/>
              <a:gd name="connsiteX12" fmla="*/ 683663 w 3751603"/>
              <a:gd name="connsiteY12" fmla="*/ 1888621 h 3888337"/>
              <a:gd name="connsiteX13" fmla="*/ 495656 w 3751603"/>
              <a:gd name="connsiteY13" fmla="*/ 1914258 h 3888337"/>
              <a:gd name="connsiteX14" fmla="*/ 401652 w 3751603"/>
              <a:gd name="connsiteY14" fmla="*/ 1905713 h 3888337"/>
              <a:gd name="connsiteX15" fmla="*/ 384560 w 3751603"/>
              <a:gd name="connsiteY15" fmla="*/ 1794617 h 3888337"/>
              <a:gd name="connsiteX16" fmla="*/ 299103 w 3751603"/>
              <a:gd name="connsiteY16" fmla="*/ 1751888 h 3888337"/>
              <a:gd name="connsiteX17" fmla="*/ 230736 w 3751603"/>
              <a:gd name="connsiteY17" fmla="*/ 1786071 h 3888337"/>
              <a:gd name="connsiteX18" fmla="*/ 162370 w 3751603"/>
              <a:gd name="connsiteY18" fmla="*/ 1837346 h 3888337"/>
              <a:gd name="connsiteX19" fmla="*/ 0 w 3751603"/>
              <a:gd name="connsiteY19" fmla="*/ 1871529 h 3888337"/>
              <a:gd name="connsiteX20" fmla="*/ 239282 w 3751603"/>
              <a:gd name="connsiteY20" fmla="*/ 2572285 h 3888337"/>
              <a:gd name="connsiteX21" fmla="*/ 418744 w 3751603"/>
              <a:gd name="connsiteY21" fmla="*/ 2529556 h 3888337"/>
              <a:gd name="connsiteX22" fmla="*/ 538385 w 3751603"/>
              <a:gd name="connsiteY22" fmla="*/ 2854296 h 3888337"/>
              <a:gd name="connsiteX23" fmla="*/ 589660 w 3751603"/>
              <a:gd name="connsiteY23" fmla="*/ 2837204 h 3888337"/>
              <a:gd name="connsiteX24" fmla="*/ 709301 w 3751603"/>
              <a:gd name="connsiteY24" fmla="*/ 2991028 h 3888337"/>
              <a:gd name="connsiteX25" fmla="*/ 794759 w 3751603"/>
              <a:gd name="connsiteY25" fmla="*/ 2956845 h 3888337"/>
              <a:gd name="connsiteX26" fmla="*/ 692209 w 3751603"/>
              <a:gd name="connsiteY26" fmla="*/ 2751746 h 3888337"/>
              <a:gd name="connsiteX27" fmla="*/ 666572 w 3751603"/>
              <a:gd name="connsiteY27" fmla="*/ 2726109 h 3888337"/>
              <a:gd name="connsiteX28" fmla="*/ 743484 w 3751603"/>
              <a:gd name="connsiteY28" fmla="*/ 2657742 h 3888337"/>
              <a:gd name="connsiteX29" fmla="*/ 922946 w 3751603"/>
              <a:gd name="connsiteY29" fmla="*/ 2615013 h 3888337"/>
              <a:gd name="connsiteX30" fmla="*/ 1410056 w 3751603"/>
              <a:gd name="connsiteY30" fmla="*/ 3204673 h 3888337"/>
              <a:gd name="connsiteX31" fmla="*/ 1401510 w 3751603"/>
              <a:gd name="connsiteY31" fmla="*/ 3307223 h 3888337"/>
              <a:gd name="connsiteX32" fmla="*/ 1213503 w 3751603"/>
              <a:gd name="connsiteY32" fmla="*/ 3341406 h 3888337"/>
              <a:gd name="connsiteX33" fmla="*/ 1110953 w 3751603"/>
              <a:gd name="connsiteY33" fmla="*/ 3281585 h 3888337"/>
              <a:gd name="connsiteX34" fmla="*/ 1051132 w 3751603"/>
              <a:gd name="connsiteY34" fmla="*/ 3281585 h 3888337"/>
              <a:gd name="connsiteX35" fmla="*/ 1008403 w 3751603"/>
              <a:gd name="connsiteY35" fmla="*/ 3418318 h 3888337"/>
              <a:gd name="connsiteX36" fmla="*/ 1897166 w 3751603"/>
              <a:gd name="connsiteY36" fmla="*/ 3888337 h 3888337"/>
              <a:gd name="connsiteX37" fmla="*/ 2127903 w 3751603"/>
              <a:gd name="connsiteY37" fmla="*/ 3819970 h 3888337"/>
              <a:gd name="connsiteX38" fmla="*/ 2384276 w 3751603"/>
              <a:gd name="connsiteY38" fmla="*/ 3768696 h 3888337"/>
              <a:gd name="connsiteX39" fmla="*/ 2008261 w 3751603"/>
              <a:gd name="connsiteY39" fmla="*/ 3734513 h 3888337"/>
              <a:gd name="connsiteX40" fmla="*/ 1956987 w 3751603"/>
              <a:gd name="connsiteY40" fmla="*/ 3725967 h 3888337"/>
              <a:gd name="connsiteX41" fmla="*/ 1931349 w 3751603"/>
              <a:gd name="connsiteY41" fmla="*/ 3597780 h 3888337"/>
              <a:gd name="connsiteX42" fmla="*/ 2247544 w 3751603"/>
              <a:gd name="connsiteY42" fmla="*/ 3546505 h 3888337"/>
              <a:gd name="connsiteX43" fmla="*/ 2871387 w 3751603"/>
              <a:gd name="connsiteY43" fmla="*/ 3580688 h 3888337"/>
              <a:gd name="connsiteX44" fmla="*/ 2811566 w 3751603"/>
              <a:gd name="connsiteY44" fmla="*/ 3537959 h 3888337"/>
              <a:gd name="connsiteX45" fmla="*/ 2837203 w 3751603"/>
              <a:gd name="connsiteY45" fmla="*/ 3469593 h 3888337"/>
              <a:gd name="connsiteX46" fmla="*/ 2794474 w 3751603"/>
              <a:gd name="connsiteY46" fmla="*/ 3426864 h 3888337"/>
              <a:gd name="connsiteX47" fmla="*/ 3076486 w 3751603"/>
              <a:gd name="connsiteY47" fmla="*/ 3110670 h 3888337"/>
              <a:gd name="connsiteX48" fmla="*/ 3537959 w 3751603"/>
              <a:gd name="connsiteY48" fmla="*/ 3008120 h 3888337"/>
              <a:gd name="connsiteX49" fmla="*/ 3572142 w 3751603"/>
              <a:gd name="connsiteY49" fmla="*/ 3050849 h 3888337"/>
              <a:gd name="connsiteX50" fmla="*/ 3367043 w 3751603"/>
              <a:gd name="connsiteY50" fmla="*/ 3273040 h 3888337"/>
              <a:gd name="connsiteX51" fmla="*/ 3751603 w 3751603"/>
              <a:gd name="connsiteY51" fmla="*/ 3213219 h 3888337"/>
              <a:gd name="connsiteX52" fmla="*/ 3529413 w 3751603"/>
              <a:gd name="connsiteY52" fmla="*/ 3127761 h 3888337"/>
              <a:gd name="connsiteX53" fmla="*/ 3563596 w 3751603"/>
              <a:gd name="connsiteY53" fmla="*/ 3059395 h 3888337"/>
              <a:gd name="connsiteX54" fmla="*/ 3537959 w 3751603"/>
              <a:gd name="connsiteY54" fmla="*/ 3025212 h 3888337"/>
              <a:gd name="connsiteX55" fmla="*/ 3349951 w 3751603"/>
              <a:gd name="connsiteY55" fmla="*/ 3042303 h 3888337"/>
              <a:gd name="connsiteX56" fmla="*/ 3127760 w 3751603"/>
              <a:gd name="connsiteY56" fmla="*/ 2931208 h 3888337"/>
              <a:gd name="connsiteX57" fmla="*/ 3136306 w 3751603"/>
              <a:gd name="connsiteY57" fmla="*/ 2811567 h 3888337"/>
              <a:gd name="connsiteX58" fmla="*/ 2649196 w 3751603"/>
              <a:gd name="connsiteY58" fmla="*/ 2230453 h 3888337"/>
              <a:gd name="connsiteX59" fmla="*/ 2238998 w 3751603"/>
              <a:gd name="connsiteY59" fmla="*/ 2315911 h 3888337"/>
              <a:gd name="connsiteX60" fmla="*/ 914400 w 3751603"/>
              <a:gd name="connsiteY60" fmla="*/ 2615013 h 3888337"/>
              <a:gd name="connsiteX61" fmla="*/ 897308 w 3751603"/>
              <a:gd name="connsiteY61" fmla="*/ 2632105 h 3888337"/>
              <a:gd name="connsiteX0" fmla="*/ 2657742 w 3751603"/>
              <a:gd name="connsiteY0" fmla="*/ 0 h 3888337"/>
              <a:gd name="connsiteX1" fmla="*/ 1367327 w 3751603"/>
              <a:gd name="connsiteY1" fmla="*/ 25638 h 3888337"/>
              <a:gd name="connsiteX2" fmla="*/ 1076770 w 3751603"/>
              <a:gd name="connsiteY2" fmla="*/ 350378 h 3888337"/>
              <a:gd name="connsiteX3" fmla="*/ 854579 w 3751603"/>
              <a:gd name="connsiteY3" fmla="*/ 401653 h 3888337"/>
              <a:gd name="connsiteX4" fmla="*/ 752030 w 3751603"/>
              <a:gd name="connsiteY4" fmla="*/ 316195 h 3888337"/>
              <a:gd name="connsiteX5" fmla="*/ 666572 w 3751603"/>
              <a:gd name="connsiteY5" fmla="*/ 384561 h 3888337"/>
              <a:gd name="connsiteX6" fmla="*/ 495656 w 3751603"/>
              <a:gd name="connsiteY6" fmla="*/ 410199 h 3888337"/>
              <a:gd name="connsiteX7" fmla="*/ 170916 w 3751603"/>
              <a:gd name="connsiteY7" fmla="*/ 1170774 h 3888337"/>
              <a:gd name="connsiteX8" fmla="*/ 333286 w 3751603"/>
              <a:gd name="connsiteY8" fmla="*/ 1230595 h 3888337"/>
              <a:gd name="connsiteX9" fmla="*/ 401652 w 3751603"/>
              <a:gd name="connsiteY9" fmla="*/ 1093862 h 3888337"/>
              <a:gd name="connsiteX10" fmla="*/ 521293 w 3751603"/>
              <a:gd name="connsiteY10" fmla="*/ 1110954 h 3888337"/>
              <a:gd name="connsiteX11" fmla="*/ 658026 w 3751603"/>
              <a:gd name="connsiteY11" fmla="*/ 1076770 h 3888337"/>
              <a:gd name="connsiteX12" fmla="*/ 683663 w 3751603"/>
              <a:gd name="connsiteY12" fmla="*/ 1888621 h 3888337"/>
              <a:gd name="connsiteX13" fmla="*/ 495656 w 3751603"/>
              <a:gd name="connsiteY13" fmla="*/ 1914258 h 3888337"/>
              <a:gd name="connsiteX14" fmla="*/ 401652 w 3751603"/>
              <a:gd name="connsiteY14" fmla="*/ 1905713 h 3888337"/>
              <a:gd name="connsiteX15" fmla="*/ 384560 w 3751603"/>
              <a:gd name="connsiteY15" fmla="*/ 1794617 h 3888337"/>
              <a:gd name="connsiteX16" fmla="*/ 299103 w 3751603"/>
              <a:gd name="connsiteY16" fmla="*/ 1751888 h 3888337"/>
              <a:gd name="connsiteX17" fmla="*/ 230736 w 3751603"/>
              <a:gd name="connsiteY17" fmla="*/ 1786071 h 3888337"/>
              <a:gd name="connsiteX18" fmla="*/ 162370 w 3751603"/>
              <a:gd name="connsiteY18" fmla="*/ 1837346 h 3888337"/>
              <a:gd name="connsiteX19" fmla="*/ 0 w 3751603"/>
              <a:gd name="connsiteY19" fmla="*/ 1871529 h 3888337"/>
              <a:gd name="connsiteX20" fmla="*/ 239282 w 3751603"/>
              <a:gd name="connsiteY20" fmla="*/ 2572285 h 3888337"/>
              <a:gd name="connsiteX21" fmla="*/ 418744 w 3751603"/>
              <a:gd name="connsiteY21" fmla="*/ 2529556 h 3888337"/>
              <a:gd name="connsiteX22" fmla="*/ 538385 w 3751603"/>
              <a:gd name="connsiteY22" fmla="*/ 2854296 h 3888337"/>
              <a:gd name="connsiteX23" fmla="*/ 589660 w 3751603"/>
              <a:gd name="connsiteY23" fmla="*/ 2837204 h 3888337"/>
              <a:gd name="connsiteX24" fmla="*/ 709301 w 3751603"/>
              <a:gd name="connsiteY24" fmla="*/ 2991028 h 3888337"/>
              <a:gd name="connsiteX25" fmla="*/ 794759 w 3751603"/>
              <a:gd name="connsiteY25" fmla="*/ 2956845 h 3888337"/>
              <a:gd name="connsiteX26" fmla="*/ 692209 w 3751603"/>
              <a:gd name="connsiteY26" fmla="*/ 2751746 h 3888337"/>
              <a:gd name="connsiteX27" fmla="*/ 666572 w 3751603"/>
              <a:gd name="connsiteY27" fmla="*/ 2726109 h 3888337"/>
              <a:gd name="connsiteX28" fmla="*/ 743484 w 3751603"/>
              <a:gd name="connsiteY28" fmla="*/ 2657742 h 3888337"/>
              <a:gd name="connsiteX29" fmla="*/ 922946 w 3751603"/>
              <a:gd name="connsiteY29" fmla="*/ 2615013 h 3888337"/>
              <a:gd name="connsiteX30" fmla="*/ 1410056 w 3751603"/>
              <a:gd name="connsiteY30" fmla="*/ 3204673 h 3888337"/>
              <a:gd name="connsiteX31" fmla="*/ 1401510 w 3751603"/>
              <a:gd name="connsiteY31" fmla="*/ 3307223 h 3888337"/>
              <a:gd name="connsiteX32" fmla="*/ 1213503 w 3751603"/>
              <a:gd name="connsiteY32" fmla="*/ 3341406 h 3888337"/>
              <a:gd name="connsiteX33" fmla="*/ 1110953 w 3751603"/>
              <a:gd name="connsiteY33" fmla="*/ 3281585 h 3888337"/>
              <a:gd name="connsiteX34" fmla="*/ 1051132 w 3751603"/>
              <a:gd name="connsiteY34" fmla="*/ 3281585 h 3888337"/>
              <a:gd name="connsiteX35" fmla="*/ 1008403 w 3751603"/>
              <a:gd name="connsiteY35" fmla="*/ 3418318 h 3888337"/>
              <a:gd name="connsiteX36" fmla="*/ 1897166 w 3751603"/>
              <a:gd name="connsiteY36" fmla="*/ 3888337 h 3888337"/>
              <a:gd name="connsiteX37" fmla="*/ 2127903 w 3751603"/>
              <a:gd name="connsiteY37" fmla="*/ 3819970 h 3888337"/>
              <a:gd name="connsiteX38" fmla="*/ 2384276 w 3751603"/>
              <a:gd name="connsiteY38" fmla="*/ 3768696 h 3888337"/>
              <a:gd name="connsiteX39" fmla="*/ 2008261 w 3751603"/>
              <a:gd name="connsiteY39" fmla="*/ 3734513 h 3888337"/>
              <a:gd name="connsiteX40" fmla="*/ 1956987 w 3751603"/>
              <a:gd name="connsiteY40" fmla="*/ 3725967 h 3888337"/>
              <a:gd name="connsiteX41" fmla="*/ 1931349 w 3751603"/>
              <a:gd name="connsiteY41" fmla="*/ 3597780 h 3888337"/>
              <a:gd name="connsiteX42" fmla="*/ 2247544 w 3751603"/>
              <a:gd name="connsiteY42" fmla="*/ 3546505 h 3888337"/>
              <a:gd name="connsiteX43" fmla="*/ 2871387 w 3751603"/>
              <a:gd name="connsiteY43" fmla="*/ 3580688 h 3888337"/>
              <a:gd name="connsiteX44" fmla="*/ 2811566 w 3751603"/>
              <a:gd name="connsiteY44" fmla="*/ 3537959 h 3888337"/>
              <a:gd name="connsiteX45" fmla="*/ 2837203 w 3751603"/>
              <a:gd name="connsiteY45" fmla="*/ 3469593 h 3888337"/>
              <a:gd name="connsiteX46" fmla="*/ 2794474 w 3751603"/>
              <a:gd name="connsiteY46" fmla="*/ 3426864 h 3888337"/>
              <a:gd name="connsiteX47" fmla="*/ 3076486 w 3751603"/>
              <a:gd name="connsiteY47" fmla="*/ 3110670 h 3888337"/>
              <a:gd name="connsiteX48" fmla="*/ 3537959 w 3751603"/>
              <a:gd name="connsiteY48" fmla="*/ 3008120 h 3888337"/>
              <a:gd name="connsiteX49" fmla="*/ 3572142 w 3751603"/>
              <a:gd name="connsiteY49" fmla="*/ 3050849 h 3888337"/>
              <a:gd name="connsiteX50" fmla="*/ 3367043 w 3751603"/>
              <a:gd name="connsiteY50" fmla="*/ 3273040 h 3888337"/>
              <a:gd name="connsiteX51" fmla="*/ 3751603 w 3751603"/>
              <a:gd name="connsiteY51" fmla="*/ 3213219 h 3888337"/>
              <a:gd name="connsiteX52" fmla="*/ 3529413 w 3751603"/>
              <a:gd name="connsiteY52" fmla="*/ 3127761 h 3888337"/>
              <a:gd name="connsiteX53" fmla="*/ 3563596 w 3751603"/>
              <a:gd name="connsiteY53" fmla="*/ 3059395 h 3888337"/>
              <a:gd name="connsiteX54" fmla="*/ 3537959 w 3751603"/>
              <a:gd name="connsiteY54" fmla="*/ 3025212 h 3888337"/>
              <a:gd name="connsiteX55" fmla="*/ 3349951 w 3751603"/>
              <a:gd name="connsiteY55" fmla="*/ 3042303 h 3888337"/>
              <a:gd name="connsiteX56" fmla="*/ 3127760 w 3751603"/>
              <a:gd name="connsiteY56" fmla="*/ 2931208 h 3888337"/>
              <a:gd name="connsiteX57" fmla="*/ 3136306 w 3751603"/>
              <a:gd name="connsiteY57" fmla="*/ 2811567 h 3888337"/>
              <a:gd name="connsiteX58" fmla="*/ 2649196 w 3751603"/>
              <a:gd name="connsiteY58" fmla="*/ 2230453 h 3888337"/>
              <a:gd name="connsiteX59" fmla="*/ 2238998 w 3751603"/>
              <a:gd name="connsiteY59" fmla="*/ 2315911 h 3888337"/>
              <a:gd name="connsiteX60" fmla="*/ 914400 w 3751603"/>
              <a:gd name="connsiteY60" fmla="*/ 2615013 h 3888337"/>
              <a:gd name="connsiteX61" fmla="*/ 897308 w 3751603"/>
              <a:gd name="connsiteY61" fmla="*/ 2632105 h 3888337"/>
              <a:gd name="connsiteX0" fmla="*/ 2657742 w 3751603"/>
              <a:gd name="connsiteY0" fmla="*/ 0 h 3888337"/>
              <a:gd name="connsiteX1" fmla="*/ 1367327 w 3751603"/>
              <a:gd name="connsiteY1" fmla="*/ 25638 h 3888337"/>
              <a:gd name="connsiteX2" fmla="*/ 1076770 w 3751603"/>
              <a:gd name="connsiteY2" fmla="*/ 350378 h 3888337"/>
              <a:gd name="connsiteX3" fmla="*/ 854579 w 3751603"/>
              <a:gd name="connsiteY3" fmla="*/ 401653 h 3888337"/>
              <a:gd name="connsiteX4" fmla="*/ 752030 w 3751603"/>
              <a:gd name="connsiteY4" fmla="*/ 316195 h 3888337"/>
              <a:gd name="connsiteX5" fmla="*/ 666572 w 3751603"/>
              <a:gd name="connsiteY5" fmla="*/ 384561 h 3888337"/>
              <a:gd name="connsiteX6" fmla="*/ 495656 w 3751603"/>
              <a:gd name="connsiteY6" fmla="*/ 410199 h 3888337"/>
              <a:gd name="connsiteX7" fmla="*/ 170916 w 3751603"/>
              <a:gd name="connsiteY7" fmla="*/ 1170774 h 3888337"/>
              <a:gd name="connsiteX8" fmla="*/ 333286 w 3751603"/>
              <a:gd name="connsiteY8" fmla="*/ 1230595 h 3888337"/>
              <a:gd name="connsiteX9" fmla="*/ 401652 w 3751603"/>
              <a:gd name="connsiteY9" fmla="*/ 1093862 h 3888337"/>
              <a:gd name="connsiteX10" fmla="*/ 521293 w 3751603"/>
              <a:gd name="connsiteY10" fmla="*/ 1110954 h 3888337"/>
              <a:gd name="connsiteX11" fmla="*/ 658026 w 3751603"/>
              <a:gd name="connsiteY11" fmla="*/ 1076770 h 3888337"/>
              <a:gd name="connsiteX12" fmla="*/ 683663 w 3751603"/>
              <a:gd name="connsiteY12" fmla="*/ 1888621 h 3888337"/>
              <a:gd name="connsiteX13" fmla="*/ 495656 w 3751603"/>
              <a:gd name="connsiteY13" fmla="*/ 1914258 h 3888337"/>
              <a:gd name="connsiteX14" fmla="*/ 401652 w 3751603"/>
              <a:gd name="connsiteY14" fmla="*/ 1905713 h 3888337"/>
              <a:gd name="connsiteX15" fmla="*/ 384560 w 3751603"/>
              <a:gd name="connsiteY15" fmla="*/ 1794617 h 3888337"/>
              <a:gd name="connsiteX16" fmla="*/ 299103 w 3751603"/>
              <a:gd name="connsiteY16" fmla="*/ 1751888 h 3888337"/>
              <a:gd name="connsiteX17" fmla="*/ 230736 w 3751603"/>
              <a:gd name="connsiteY17" fmla="*/ 1786071 h 3888337"/>
              <a:gd name="connsiteX18" fmla="*/ 162370 w 3751603"/>
              <a:gd name="connsiteY18" fmla="*/ 1837346 h 3888337"/>
              <a:gd name="connsiteX19" fmla="*/ 0 w 3751603"/>
              <a:gd name="connsiteY19" fmla="*/ 1871529 h 3888337"/>
              <a:gd name="connsiteX20" fmla="*/ 239282 w 3751603"/>
              <a:gd name="connsiteY20" fmla="*/ 2572285 h 3888337"/>
              <a:gd name="connsiteX21" fmla="*/ 418744 w 3751603"/>
              <a:gd name="connsiteY21" fmla="*/ 2529556 h 3888337"/>
              <a:gd name="connsiteX22" fmla="*/ 538385 w 3751603"/>
              <a:gd name="connsiteY22" fmla="*/ 2854296 h 3888337"/>
              <a:gd name="connsiteX23" fmla="*/ 589660 w 3751603"/>
              <a:gd name="connsiteY23" fmla="*/ 2837204 h 3888337"/>
              <a:gd name="connsiteX24" fmla="*/ 709301 w 3751603"/>
              <a:gd name="connsiteY24" fmla="*/ 2991028 h 3888337"/>
              <a:gd name="connsiteX25" fmla="*/ 794759 w 3751603"/>
              <a:gd name="connsiteY25" fmla="*/ 2956845 h 3888337"/>
              <a:gd name="connsiteX26" fmla="*/ 692209 w 3751603"/>
              <a:gd name="connsiteY26" fmla="*/ 2751746 h 3888337"/>
              <a:gd name="connsiteX27" fmla="*/ 666572 w 3751603"/>
              <a:gd name="connsiteY27" fmla="*/ 2726109 h 3888337"/>
              <a:gd name="connsiteX28" fmla="*/ 743484 w 3751603"/>
              <a:gd name="connsiteY28" fmla="*/ 2657742 h 3888337"/>
              <a:gd name="connsiteX29" fmla="*/ 922946 w 3751603"/>
              <a:gd name="connsiteY29" fmla="*/ 2615013 h 3888337"/>
              <a:gd name="connsiteX30" fmla="*/ 1410056 w 3751603"/>
              <a:gd name="connsiteY30" fmla="*/ 3204673 h 3888337"/>
              <a:gd name="connsiteX31" fmla="*/ 1401510 w 3751603"/>
              <a:gd name="connsiteY31" fmla="*/ 3307223 h 3888337"/>
              <a:gd name="connsiteX32" fmla="*/ 1213503 w 3751603"/>
              <a:gd name="connsiteY32" fmla="*/ 3341406 h 3888337"/>
              <a:gd name="connsiteX33" fmla="*/ 1110953 w 3751603"/>
              <a:gd name="connsiteY33" fmla="*/ 3281585 h 3888337"/>
              <a:gd name="connsiteX34" fmla="*/ 1051132 w 3751603"/>
              <a:gd name="connsiteY34" fmla="*/ 3281585 h 3888337"/>
              <a:gd name="connsiteX35" fmla="*/ 1008403 w 3751603"/>
              <a:gd name="connsiteY35" fmla="*/ 3418318 h 3888337"/>
              <a:gd name="connsiteX36" fmla="*/ 1897166 w 3751603"/>
              <a:gd name="connsiteY36" fmla="*/ 3888337 h 3888337"/>
              <a:gd name="connsiteX37" fmla="*/ 2127903 w 3751603"/>
              <a:gd name="connsiteY37" fmla="*/ 3819970 h 3888337"/>
              <a:gd name="connsiteX38" fmla="*/ 2384276 w 3751603"/>
              <a:gd name="connsiteY38" fmla="*/ 3768696 h 3888337"/>
              <a:gd name="connsiteX39" fmla="*/ 2008261 w 3751603"/>
              <a:gd name="connsiteY39" fmla="*/ 3734513 h 3888337"/>
              <a:gd name="connsiteX40" fmla="*/ 1956987 w 3751603"/>
              <a:gd name="connsiteY40" fmla="*/ 3725967 h 3888337"/>
              <a:gd name="connsiteX41" fmla="*/ 1931349 w 3751603"/>
              <a:gd name="connsiteY41" fmla="*/ 3597780 h 3888337"/>
              <a:gd name="connsiteX42" fmla="*/ 2247544 w 3751603"/>
              <a:gd name="connsiteY42" fmla="*/ 3546505 h 3888337"/>
              <a:gd name="connsiteX43" fmla="*/ 2871387 w 3751603"/>
              <a:gd name="connsiteY43" fmla="*/ 3580688 h 3888337"/>
              <a:gd name="connsiteX44" fmla="*/ 2811566 w 3751603"/>
              <a:gd name="connsiteY44" fmla="*/ 3537959 h 3888337"/>
              <a:gd name="connsiteX45" fmla="*/ 2837203 w 3751603"/>
              <a:gd name="connsiteY45" fmla="*/ 3469593 h 3888337"/>
              <a:gd name="connsiteX46" fmla="*/ 2794474 w 3751603"/>
              <a:gd name="connsiteY46" fmla="*/ 3426864 h 3888337"/>
              <a:gd name="connsiteX47" fmla="*/ 3076486 w 3751603"/>
              <a:gd name="connsiteY47" fmla="*/ 3110670 h 3888337"/>
              <a:gd name="connsiteX48" fmla="*/ 3537959 w 3751603"/>
              <a:gd name="connsiteY48" fmla="*/ 3008120 h 3888337"/>
              <a:gd name="connsiteX49" fmla="*/ 3572142 w 3751603"/>
              <a:gd name="connsiteY49" fmla="*/ 3050849 h 3888337"/>
              <a:gd name="connsiteX50" fmla="*/ 3367043 w 3751603"/>
              <a:gd name="connsiteY50" fmla="*/ 3273040 h 3888337"/>
              <a:gd name="connsiteX51" fmla="*/ 3751603 w 3751603"/>
              <a:gd name="connsiteY51" fmla="*/ 3213219 h 3888337"/>
              <a:gd name="connsiteX52" fmla="*/ 3529413 w 3751603"/>
              <a:gd name="connsiteY52" fmla="*/ 3127761 h 3888337"/>
              <a:gd name="connsiteX53" fmla="*/ 3563596 w 3751603"/>
              <a:gd name="connsiteY53" fmla="*/ 3059395 h 3888337"/>
              <a:gd name="connsiteX54" fmla="*/ 3537959 w 3751603"/>
              <a:gd name="connsiteY54" fmla="*/ 3025212 h 3888337"/>
              <a:gd name="connsiteX55" fmla="*/ 3349951 w 3751603"/>
              <a:gd name="connsiteY55" fmla="*/ 3042303 h 3888337"/>
              <a:gd name="connsiteX56" fmla="*/ 3127760 w 3751603"/>
              <a:gd name="connsiteY56" fmla="*/ 2931208 h 3888337"/>
              <a:gd name="connsiteX57" fmla="*/ 3136306 w 3751603"/>
              <a:gd name="connsiteY57" fmla="*/ 2811567 h 3888337"/>
              <a:gd name="connsiteX58" fmla="*/ 2649196 w 3751603"/>
              <a:gd name="connsiteY58" fmla="*/ 2230453 h 3888337"/>
              <a:gd name="connsiteX59" fmla="*/ 2238998 w 3751603"/>
              <a:gd name="connsiteY59" fmla="*/ 2315911 h 3888337"/>
              <a:gd name="connsiteX60" fmla="*/ 914400 w 3751603"/>
              <a:gd name="connsiteY60" fmla="*/ 2615013 h 3888337"/>
              <a:gd name="connsiteX61" fmla="*/ 897308 w 3751603"/>
              <a:gd name="connsiteY61" fmla="*/ 2632105 h 3888337"/>
              <a:gd name="connsiteX0" fmla="*/ 2358639 w 3751603"/>
              <a:gd name="connsiteY0" fmla="*/ 667332 h 3863459"/>
              <a:gd name="connsiteX1" fmla="*/ 1367327 w 3751603"/>
              <a:gd name="connsiteY1" fmla="*/ 760 h 3863459"/>
              <a:gd name="connsiteX2" fmla="*/ 1076770 w 3751603"/>
              <a:gd name="connsiteY2" fmla="*/ 325500 h 3863459"/>
              <a:gd name="connsiteX3" fmla="*/ 854579 w 3751603"/>
              <a:gd name="connsiteY3" fmla="*/ 376775 h 3863459"/>
              <a:gd name="connsiteX4" fmla="*/ 752030 w 3751603"/>
              <a:gd name="connsiteY4" fmla="*/ 291317 h 3863459"/>
              <a:gd name="connsiteX5" fmla="*/ 666572 w 3751603"/>
              <a:gd name="connsiteY5" fmla="*/ 359683 h 3863459"/>
              <a:gd name="connsiteX6" fmla="*/ 495656 w 3751603"/>
              <a:gd name="connsiteY6" fmla="*/ 385321 h 3863459"/>
              <a:gd name="connsiteX7" fmla="*/ 170916 w 3751603"/>
              <a:gd name="connsiteY7" fmla="*/ 1145896 h 3863459"/>
              <a:gd name="connsiteX8" fmla="*/ 333286 w 3751603"/>
              <a:gd name="connsiteY8" fmla="*/ 1205717 h 3863459"/>
              <a:gd name="connsiteX9" fmla="*/ 401652 w 3751603"/>
              <a:gd name="connsiteY9" fmla="*/ 1068984 h 3863459"/>
              <a:gd name="connsiteX10" fmla="*/ 521293 w 3751603"/>
              <a:gd name="connsiteY10" fmla="*/ 1086076 h 3863459"/>
              <a:gd name="connsiteX11" fmla="*/ 658026 w 3751603"/>
              <a:gd name="connsiteY11" fmla="*/ 1051892 h 3863459"/>
              <a:gd name="connsiteX12" fmla="*/ 683663 w 3751603"/>
              <a:gd name="connsiteY12" fmla="*/ 1863743 h 3863459"/>
              <a:gd name="connsiteX13" fmla="*/ 495656 w 3751603"/>
              <a:gd name="connsiteY13" fmla="*/ 1889380 h 3863459"/>
              <a:gd name="connsiteX14" fmla="*/ 401652 w 3751603"/>
              <a:gd name="connsiteY14" fmla="*/ 1880835 h 3863459"/>
              <a:gd name="connsiteX15" fmla="*/ 384560 w 3751603"/>
              <a:gd name="connsiteY15" fmla="*/ 1769739 h 3863459"/>
              <a:gd name="connsiteX16" fmla="*/ 299103 w 3751603"/>
              <a:gd name="connsiteY16" fmla="*/ 1727010 h 3863459"/>
              <a:gd name="connsiteX17" fmla="*/ 230736 w 3751603"/>
              <a:gd name="connsiteY17" fmla="*/ 1761193 h 3863459"/>
              <a:gd name="connsiteX18" fmla="*/ 162370 w 3751603"/>
              <a:gd name="connsiteY18" fmla="*/ 1812468 h 3863459"/>
              <a:gd name="connsiteX19" fmla="*/ 0 w 3751603"/>
              <a:gd name="connsiteY19" fmla="*/ 1846651 h 3863459"/>
              <a:gd name="connsiteX20" fmla="*/ 239282 w 3751603"/>
              <a:gd name="connsiteY20" fmla="*/ 2547407 h 3863459"/>
              <a:gd name="connsiteX21" fmla="*/ 418744 w 3751603"/>
              <a:gd name="connsiteY21" fmla="*/ 2504678 h 3863459"/>
              <a:gd name="connsiteX22" fmla="*/ 538385 w 3751603"/>
              <a:gd name="connsiteY22" fmla="*/ 2829418 h 3863459"/>
              <a:gd name="connsiteX23" fmla="*/ 589660 w 3751603"/>
              <a:gd name="connsiteY23" fmla="*/ 2812326 h 3863459"/>
              <a:gd name="connsiteX24" fmla="*/ 709301 w 3751603"/>
              <a:gd name="connsiteY24" fmla="*/ 2966150 h 3863459"/>
              <a:gd name="connsiteX25" fmla="*/ 794759 w 3751603"/>
              <a:gd name="connsiteY25" fmla="*/ 2931967 h 3863459"/>
              <a:gd name="connsiteX26" fmla="*/ 692209 w 3751603"/>
              <a:gd name="connsiteY26" fmla="*/ 2726868 h 3863459"/>
              <a:gd name="connsiteX27" fmla="*/ 666572 w 3751603"/>
              <a:gd name="connsiteY27" fmla="*/ 2701231 h 3863459"/>
              <a:gd name="connsiteX28" fmla="*/ 743484 w 3751603"/>
              <a:gd name="connsiteY28" fmla="*/ 2632864 h 3863459"/>
              <a:gd name="connsiteX29" fmla="*/ 922946 w 3751603"/>
              <a:gd name="connsiteY29" fmla="*/ 2590135 h 3863459"/>
              <a:gd name="connsiteX30" fmla="*/ 1410056 w 3751603"/>
              <a:gd name="connsiteY30" fmla="*/ 3179795 h 3863459"/>
              <a:gd name="connsiteX31" fmla="*/ 1401510 w 3751603"/>
              <a:gd name="connsiteY31" fmla="*/ 3282345 h 3863459"/>
              <a:gd name="connsiteX32" fmla="*/ 1213503 w 3751603"/>
              <a:gd name="connsiteY32" fmla="*/ 3316528 h 3863459"/>
              <a:gd name="connsiteX33" fmla="*/ 1110953 w 3751603"/>
              <a:gd name="connsiteY33" fmla="*/ 3256707 h 3863459"/>
              <a:gd name="connsiteX34" fmla="*/ 1051132 w 3751603"/>
              <a:gd name="connsiteY34" fmla="*/ 3256707 h 3863459"/>
              <a:gd name="connsiteX35" fmla="*/ 1008403 w 3751603"/>
              <a:gd name="connsiteY35" fmla="*/ 3393440 h 3863459"/>
              <a:gd name="connsiteX36" fmla="*/ 1897166 w 3751603"/>
              <a:gd name="connsiteY36" fmla="*/ 3863459 h 3863459"/>
              <a:gd name="connsiteX37" fmla="*/ 2127903 w 3751603"/>
              <a:gd name="connsiteY37" fmla="*/ 3795092 h 3863459"/>
              <a:gd name="connsiteX38" fmla="*/ 2384276 w 3751603"/>
              <a:gd name="connsiteY38" fmla="*/ 3743818 h 3863459"/>
              <a:gd name="connsiteX39" fmla="*/ 2008261 w 3751603"/>
              <a:gd name="connsiteY39" fmla="*/ 3709635 h 3863459"/>
              <a:gd name="connsiteX40" fmla="*/ 1956987 w 3751603"/>
              <a:gd name="connsiteY40" fmla="*/ 3701089 h 3863459"/>
              <a:gd name="connsiteX41" fmla="*/ 1931349 w 3751603"/>
              <a:gd name="connsiteY41" fmla="*/ 3572902 h 3863459"/>
              <a:gd name="connsiteX42" fmla="*/ 2247544 w 3751603"/>
              <a:gd name="connsiteY42" fmla="*/ 3521627 h 3863459"/>
              <a:gd name="connsiteX43" fmla="*/ 2871387 w 3751603"/>
              <a:gd name="connsiteY43" fmla="*/ 3555810 h 3863459"/>
              <a:gd name="connsiteX44" fmla="*/ 2811566 w 3751603"/>
              <a:gd name="connsiteY44" fmla="*/ 3513081 h 3863459"/>
              <a:gd name="connsiteX45" fmla="*/ 2837203 w 3751603"/>
              <a:gd name="connsiteY45" fmla="*/ 3444715 h 3863459"/>
              <a:gd name="connsiteX46" fmla="*/ 2794474 w 3751603"/>
              <a:gd name="connsiteY46" fmla="*/ 3401986 h 3863459"/>
              <a:gd name="connsiteX47" fmla="*/ 3076486 w 3751603"/>
              <a:gd name="connsiteY47" fmla="*/ 3085792 h 3863459"/>
              <a:gd name="connsiteX48" fmla="*/ 3537959 w 3751603"/>
              <a:gd name="connsiteY48" fmla="*/ 2983242 h 3863459"/>
              <a:gd name="connsiteX49" fmla="*/ 3572142 w 3751603"/>
              <a:gd name="connsiteY49" fmla="*/ 3025971 h 3863459"/>
              <a:gd name="connsiteX50" fmla="*/ 3367043 w 3751603"/>
              <a:gd name="connsiteY50" fmla="*/ 3248162 h 3863459"/>
              <a:gd name="connsiteX51" fmla="*/ 3751603 w 3751603"/>
              <a:gd name="connsiteY51" fmla="*/ 3188341 h 3863459"/>
              <a:gd name="connsiteX52" fmla="*/ 3529413 w 3751603"/>
              <a:gd name="connsiteY52" fmla="*/ 3102883 h 3863459"/>
              <a:gd name="connsiteX53" fmla="*/ 3563596 w 3751603"/>
              <a:gd name="connsiteY53" fmla="*/ 3034517 h 3863459"/>
              <a:gd name="connsiteX54" fmla="*/ 3537959 w 3751603"/>
              <a:gd name="connsiteY54" fmla="*/ 3000334 h 3863459"/>
              <a:gd name="connsiteX55" fmla="*/ 3349951 w 3751603"/>
              <a:gd name="connsiteY55" fmla="*/ 3017425 h 3863459"/>
              <a:gd name="connsiteX56" fmla="*/ 3127760 w 3751603"/>
              <a:gd name="connsiteY56" fmla="*/ 2906330 h 3863459"/>
              <a:gd name="connsiteX57" fmla="*/ 3136306 w 3751603"/>
              <a:gd name="connsiteY57" fmla="*/ 2786689 h 3863459"/>
              <a:gd name="connsiteX58" fmla="*/ 2649196 w 3751603"/>
              <a:gd name="connsiteY58" fmla="*/ 2205575 h 3863459"/>
              <a:gd name="connsiteX59" fmla="*/ 2238998 w 3751603"/>
              <a:gd name="connsiteY59" fmla="*/ 2291033 h 3863459"/>
              <a:gd name="connsiteX60" fmla="*/ 914400 w 3751603"/>
              <a:gd name="connsiteY60" fmla="*/ 2590135 h 3863459"/>
              <a:gd name="connsiteX61" fmla="*/ 897308 w 3751603"/>
              <a:gd name="connsiteY61" fmla="*/ 2607227 h 3863459"/>
              <a:gd name="connsiteX0" fmla="*/ 2358639 w 3751603"/>
              <a:gd name="connsiteY0" fmla="*/ 667332 h 3863459"/>
              <a:gd name="connsiteX1" fmla="*/ 1982624 w 3751603"/>
              <a:gd name="connsiteY1" fmla="*/ 453687 h 3863459"/>
              <a:gd name="connsiteX2" fmla="*/ 1367327 w 3751603"/>
              <a:gd name="connsiteY2" fmla="*/ 760 h 3863459"/>
              <a:gd name="connsiteX3" fmla="*/ 1076770 w 3751603"/>
              <a:gd name="connsiteY3" fmla="*/ 325500 h 3863459"/>
              <a:gd name="connsiteX4" fmla="*/ 854579 w 3751603"/>
              <a:gd name="connsiteY4" fmla="*/ 376775 h 3863459"/>
              <a:gd name="connsiteX5" fmla="*/ 752030 w 3751603"/>
              <a:gd name="connsiteY5" fmla="*/ 291317 h 3863459"/>
              <a:gd name="connsiteX6" fmla="*/ 666572 w 3751603"/>
              <a:gd name="connsiteY6" fmla="*/ 359683 h 3863459"/>
              <a:gd name="connsiteX7" fmla="*/ 495656 w 3751603"/>
              <a:gd name="connsiteY7" fmla="*/ 385321 h 3863459"/>
              <a:gd name="connsiteX8" fmla="*/ 170916 w 3751603"/>
              <a:gd name="connsiteY8" fmla="*/ 1145896 h 3863459"/>
              <a:gd name="connsiteX9" fmla="*/ 333286 w 3751603"/>
              <a:gd name="connsiteY9" fmla="*/ 1205717 h 3863459"/>
              <a:gd name="connsiteX10" fmla="*/ 401652 w 3751603"/>
              <a:gd name="connsiteY10" fmla="*/ 1068984 h 3863459"/>
              <a:gd name="connsiteX11" fmla="*/ 521293 w 3751603"/>
              <a:gd name="connsiteY11" fmla="*/ 1086076 h 3863459"/>
              <a:gd name="connsiteX12" fmla="*/ 658026 w 3751603"/>
              <a:gd name="connsiteY12" fmla="*/ 1051892 h 3863459"/>
              <a:gd name="connsiteX13" fmla="*/ 683663 w 3751603"/>
              <a:gd name="connsiteY13" fmla="*/ 1863743 h 3863459"/>
              <a:gd name="connsiteX14" fmla="*/ 495656 w 3751603"/>
              <a:gd name="connsiteY14" fmla="*/ 1889380 h 3863459"/>
              <a:gd name="connsiteX15" fmla="*/ 401652 w 3751603"/>
              <a:gd name="connsiteY15" fmla="*/ 1880835 h 3863459"/>
              <a:gd name="connsiteX16" fmla="*/ 384560 w 3751603"/>
              <a:gd name="connsiteY16" fmla="*/ 1769739 h 3863459"/>
              <a:gd name="connsiteX17" fmla="*/ 299103 w 3751603"/>
              <a:gd name="connsiteY17" fmla="*/ 1727010 h 3863459"/>
              <a:gd name="connsiteX18" fmla="*/ 230736 w 3751603"/>
              <a:gd name="connsiteY18" fmla="*/ 1761193 h 3863459"/>
              <a:gd name="connsiteX19" fmla="*/ 162370 w 3751603"/>
              <a:gd name="connsiteY19" fmla="*/ 1812468 h 3863459"/>
              <a:gd name="connsiteX20" fmla="*/ 0 w 3751603"/>
              <a:gd name="connsiteY20" fmla="*/ 1846651 h 3863459"/>
              <a:gd name="connsiteX21" fmla="*/ 239282 w 3751603"/>
              <a:gd name="connsiteY21" fmla="*/ 2547407 h 3863459"/>
              <a:gd name="connsiteX22" fmla="*/ 418744 w 3751603"/>
              <a:gd name="connsiteY22" fmla="*/ 2504678 h 3863459"/>
              <a:gd name="connsiteX23" fmla="*/ 538385 w 3751603"/>
              <a:gd name="connsiteY23" fmla="*/ 2829418 h 3863459"/>
              <a:gd name="connsiteX24" fmla="*/ 589660 w 3751603"/>
              <a:gd name="connsiteY24" fmla="*/ 2812326 h 3863459"/>
              <a:gd name="connsiteX25" fmla="*/ 709301 w 3751603"/>
              <a:gd name="connsiteY25" fmla="*/ 2966150 h 3863459"/>
              <a:gd name="connsiteX26" fmla="*/ 794759 w 3751603"/>
              <a:gd name="connsiteY26" fmla="*/ 2931967 h 3863459"/>
              <a:gd name="connsiteX27" fmla="*/ 692209 w 3751603"/>
              <a:gd name="connsiteY27" fmla="*/ 2726868 h 3863459"/>
              <a:gd name="connsiteX28" fmla="*/ 666572 w 3751603"/>
              <a:gd name="connsiteY28" fmla="*/ 2701231 h 3863459"/>
              <a:gd name="connsiteX29" fmla="*/ 743484 w 3751603"/>
              <a:gd name="connsiteY29" fmla="*/ 2632864 h 3863459"/>
              <a:gd name="connsiteX30" fmla="*/ 922946 w 3751603"/>
              <a:gd name="connsiteY30" fmla="*/ 2590135 h 3863459"/>
              <a:gd name="connsiteX31" fmla="*/ 1410056 w 3751603"/>
              <a:gd name="connsiteY31" fmla="*/ 3179795 h 3863459"/>
              <a:gd name="connsiteX32" fmla="*/ 1401510 w 3751603"/>
              <a:gd name="connsiteY32" fmla="*/ 3282345 h 3863459"/>
              <a:gd name="connsiteX33" fmla="*/ 1213503 w 3751603"/>
              <a:gd name="connsiteY33" fmla="*/ 3316528 h 3863459"/>
              <a:gd name="connsiteX34" fmla="*/ 1110953 w 3751603"/>
              <a:gd name="connsiteY34" fmla="*/ 3256707 h 3863459"/>
              <a:gd name="connsiteX35" fmla="*/ 1051132 w 3751603"/>
              <a:gd name="connsiteY35" fmla="*/ 3256707 h 3863459"/>
              <a:gd name="connsiteX36" fmla="*/ 1008403 w 3751603"/>
              <a:gd name="connsiteY36" fmla="*/ 3393440 h 3863459"/>
              <a:gd name="connsiteX37" fmla="*/ 1897166 w 3751603"/>
              <a:gd name="connsiteY37" fmla="*/ 3863459 h 3863459"/>
              <a:gd name="connsiteX38" fmla="*/ 2127903 w 3751603"/>
              <a:gd name="connsiteY38" fmla="*/ 3795092 h 3863459"/>
              <a:gd name="connsiteX39" fmla="*/ 2384276 w 3751603"/>
              <a:gd name="connsiteY39" fmla="*/ 3743818 h 3863459"/>
              <a:gd name="connsiteX40" fmla="*/ 2008261 w 3751603"/>
              <a:gd name="connsiteY40" fmla="*/ 3709635 h 3863459"/>
              <a:gd name="connsiteX41" fmla="*/ 1956987 w 3751603"/>
              <a:gd name="connsiteY41" fmla="*/ 3701089 h 3863459"/>
              <a:gd name="connsiteX42" fmla="*/ 1931349 w 3751603"/>
              <a:gd name="connsiteY42" fmla="*/ 3572902 h 3863459"/>
              <a:gd name="connsiteX43" fmla="*/ 2247544 w 3751603"/>
              <a:gd name="connsiteY43" fmla="*/ 3521627 h 3863459"/>
              <a:gd name="connsiteX44" fmla="*/ 2871387 w 3751603"/>
              <a:gd name="connsiteY44" fmla="*/ 3555810 h 3863459"/>
              <a:gd name="connsiteX45" fmla="*/ 2811566 w 3751603"/>
              <a:gd name="connsiteY45" fmla="*/ 3513081 h 3863459"/>
              <a:gd name="connsiteX46" fmla="*/ 2837203 w 3751603"/>
              <a:gd name="connsiteY46" fmla="*/ 3444715 h 3863459"/>
              <a:gd name="connsiteX47" fmla="*/ 2794474 w 3751603"/>
              <a:gd name="connsiteY47" fmla="*/ 3401986 h 3863459"/>
              <a:gd name="connsiteX48" fmla="*/ 3076486 w 3751603"/>
              <a:gd name="connsiteY48" fmla="*/ 3085792 h 3863459"/>
              <a:gd name="connsiteX49" fmla="*/ 3537959 w 3751603"/>
              <a:gd name="connsiteY49" fmla="*/ 2983242 h 3863459"/>
              <a:gd name="connsiteX50" fmla="*/ 3572142 w 3751603"/>
              <a:gd name="connsiteY50" fmla="*/ 3025971 h 3863459"/>
              <a:gd name="connsiteX51" fmla="*/ 3367043 w 3751603"/>
              <a:gd name="connsiteY51" fmla="*/ 3248162 h 3863459"/>
              <a:gd name="connsiteX52" fmla="*/ 3751603 w 3751603"/>
              <a:gd name="connsiteY52" fmla="*/ 3188341 h 3863459"/>
              <a:gd name="connsiteX53" fmla="*/ 3529413 w 3751603"/>
              <a:gd name="connsiteY53" fmla="*/ 3102883 h 3863459"/>
              <a:gd name="connsiteX54" fmla="*/ 3563596 w 3751603"/>
              <a:gd name="connsiteY54" fmla="*/ 3034517 h 3863459"/>
              <a:gd name="connsiteX55" fmla="*/ 3537959 w 3751603"/>
              <a:gd name="connsiteY55" fmla="*/ 3000334 h 3863459"/>
              <a:gd name="connsiteX56" fmla="*/ 3349951 w 3751603"/>
              <a:gd name="connsiteY56" fmla="*/ 3017425 h 3863459"/>
              <a:gd name="connsiteX57" fmla="*/ 3127760 w 3751603"/>
              <a:gd name="connsiteY57" fmla="*/ 2906330 h 3863459"/>
              <a:gd name="connsiteX58" fmla="*/ 3136306 w 3751603"/>
              <a:gd name="connsiteY58" fmla="*/ 2786689 h 3863459"/>
              <a:gd name="connsiteX59" fmla="*/ 2649196 w 3751603"/>
              <a:gd name="connsiteY59" fmla="*/ 2205575 h 3863459"/>
              <a:gd name="connsiteX60" fmla="*/ 2238998 w 3751603"/>
              <a:gd name="connsiteY60" fmla="*/ 2291033 h 3863459"/>
              <a:gd name="connsiteX61" fmla="*/ 914400 w 3751603"/>
              <a:gd name="connsiteY61" fmla="*/ 2590135 h 3863459"/>
              <a:gd name="connsiteX62" fmla="*/ 897308 w 3751603"/>
              <a:gd name="connsiteY62" fmla="*/ 2607227 h 3863459"/>
              <a:gd name="connsiteX0" fmla="*/ 2358639 w 3751603"/>
              <a:gd name="connsiteY0" fmla="*/ 667332 h 3863459"/>
              <a:gd name="connsiteX1" fmla="*/ 1982624 w 3751603"/>
              <a:gd name="connsiteY1" fmla="*/ 453687 h 3863459"/>
              <a:gd name="connsiteX2" fmla="*/ 1367327 w 3751603"/>
              <a:gd name="connsiteY2" fmla="*/ 760 h 3863459"/>
              <a:gd name="connsiteX3" fmla="*/ 1076770 w 3751603"/>
              <a:gd name="connsiteY3" fmla="*/ 325500 h 3863459"/>
              <a:gd name="connsiteX4" fmla="*/ 854579 w 3751603"/>
              <a:gd name="connsiteY4" fmla="*/ 376775 h 3863459"/>
              <a:gd name="connsiteX5" fmla="*/ 752030 w 3751603"/>
              <a:gd name="connsiteY5" fmla="*/ 291317 h 3863459"/>
              <a:gd name="connsiteX6" fmla="*/ 666572 w 3751603"/>
              <a:gd name="connsiteY6" fmla="*/ 359683 h 3863459"/>
              <a:gd name="connsiteX7" fmla="*/ 495656 w 3751603"/>
              <a:gd name="connsiteY7" fmla="*/ 385321 h 3863459"/>
              <a:gd name="connsiteX8" fmla="*/ 170916 w 3751603"/>
              <a:gd name="connsiteY8" fmla="*/ 1145896 h 3863459"/>
              <a:gd name="connsiteX9" fmla="*/ 333286 w 3751603"/>
              <a:gd name="connsiteY9" fmla="*/ 1205717 h 3863459"/>
              <a:gd name="connsiteX10" fmla="*/ 401652 w 3751603"/>
              <a:gd name="connsiteY10" fmla="*/ 1068984 h 3863459"/>
              <a:gd name="connsiteX11" fmla="*/ 521293 w 3751603"/>
              <a:gd name="connsiteY11" fmla="*/ 1086076 h 3863459"/>
              <a:gd name="connsiteX12" fmla="*/ 658026 w 3751603"/>
              <a:gd name="connsiteY12" fmla="*/ 1051892 h 3863459"/>
              <a:gd name="connsiteX13" fmla="*/ 683663 w 3751603"/>
              <a:gd name="connsiteY13" fmla="*/ 1863743 h 3863459"/>
              <a:gd name="connsiteX14" fmla="*/ 495656 w 3751603"/>
              <a:gd name="connsiteY14" fmla="*/ 1889380 h 3863459"/>
              <a:gd name="connsiteX15" fmla="*/ 401652 w 3751603"/>
              <a:gd name="connsiteY15" fmla="*/ 1880835 h 3863459"/>
              <a:gd name="connsiteX16" fmla="*/ 384560 w 3751603"/>
              <a:gd name="connsiteY16" fmla="*/ 1769739 h 3863459"/>
              <a:gd name="connsiteX17" fmla="*/ 299103 w 3751603"/>
              <a:gd name="connsiteY17" fmla="*/ 1727010 h 3863459"/>
              <a:gd name="connsiteX18" fmla="*/ 230736 w 3751603"/>
              <a:gd name="connsiteY18" fmla="*/ 1761193 h 3863459"/>
              <a:gd name="connsiteX19" fmla="*/ 162370 w 3751603"/>
              <a:gd name="connsiteY19" fmla="*/ 1812468 h 3863459"/>
              <a:gd name="connsiteX20" fmla="*/ 0 w 3751603"/>
              <a:gd name="connsiteY20" fmla="*/ 1846651 h 3863459"/>
              <a:gd name="connsiteX21" fmla="*/ 239282 w 3751603"/>
              <a:gd name="connsiteY21" fmla="*/ 2547407 h 3863459"/>
              <a:gd name="connsiteX22" fmla="*/ 418744 w 3751603"/>
              <a:gd name="connsiteY22" fmla="*/ 2504678 h 3863459"/>
              <a:gd name="connsiteX23" fmla="*/ 538385 w 3751603"/>
              <a:gd name="connsiteY23" fmla="*/ 2829418 h 3863459"/>
              <a:gd name="connsiteX24" fmla="*/ 589660 w 3751603"/>
              <a:gd name="connsiteY24" fmla="*/ 2812326 h 3863459"/>
              <a:gd name="connsiteX25" fmla="*/ 709301 w 3751603"/>
              <a:gd name="connsiteY25" fmla="*/ 2966150 h 3863459"/>
              <a:gd name="connsiteX26" fmla="*/ 794759 w 3751603"/>
              <a:gd name="connsiteY26" fmla="*/ 2931967 h 3863459"/>
              <a:gd name="connsiteX27" fmla="*/ 692209 w 3751603"/>
              <a:gd name="connsiteY27" fmla="*/ 2726868 h 3863459"/>
              <a:gd name="connsiteX28" fmla="*/ 666572 w 3751603"/>
              <a:gd name="connsiteY28" fmla="*/ 2701231 h 3863459"/>
              <a:gd name="connsiteX29" fmla="*/ 743484 w 3751603"/>
              <a:gd name="connsiteY29" fmla="*/ 2632864 h 3863459"/>
              <a:gd name="connsiteX30" fmla="*/ 922946 w 3751603"/>
              <a:gd name="connsiteY30" fmla="*/ 2590135 h 3863459"/>
              <a:gd name="connsiteX31" fmla="*/ 1410056 w 3751603"/>
              <a:gd name="connsiteY31" fmla="*/ 3179795 h 3863459"/>
              <a:gd name="connsiteX32" fmla="*/ 1401510 w 3751603"/>
              <a:gd name="connsiteY32" fmla="*/ 3282345 h 3863459"/>
              <a:gd name="connsiteX33" fmla="*/ 1213503 w 3751603"/>
              <a:gd name="connsiteY33" fmla="*/ 3316528 h 3863459"/>
              <a:gd name="connsiteX34" fmla="*/ 1110953 w 3751603"/>
              <a:gd name="connsiteY34" fmla="*/ 3256707 h 3863459"/>
              <a:gd name="connsiteX35" fmla="*/ 1051132 w 3751603"/>
              <a:gd name="connsiteY35" fmla="*/ 3256707 h 3863459"/>
              <a:gd name="connsiteX36" fmla="*/ 1008403 w 3751603"/>
              <a:gd name="connsiteY36" fmla="*/ 3393440 h 3863459"/>
              <a:gd name="connsiteX37" fmla="*/ 1897166 w 3751603"/>
              <a:gd name="connsiteY37" fmla="*/ 3863459 h 3863459"/>
              <a:gd name="connsiteX38" fmla="*/ 2127903 w 3751603"/>
              <a:gd name="connsiteY38" fmla="*/ 3795092 h 3863459"/>
              <a:gd name="connsiteX39" fmla="*/ 2384276 w 3751603"/>
              <a:gd name="connsiteY39" fmla="*/ 3743818 h 3863459"/>
              <a:gd name="connsiteX40" fmla="*/ 2008261 w 3751603"/>
              <a:gd name="connsiteY40" fmla="*/ 3709635 h 3863459"/>
              <a:gd name="connsiteX41" fmla="*/ 1956987 w 3751603"/>
              <a:gd name="connsiteY41" fmla="*/ 3701089 h 3863459"/>
              <a:gd name="connsiteX42" fmla="*/ 1931349 w 3751603"/>
              <a:gd name="connsiteY42" fmla="*/ 3572902 h 3863459"/>
              <a:gd name="connsiteX43" fmla="*/ 2247544 w 3751603"/>
              <a:gd name="connsiteY43" fmla="*/ 3521627 h 3863459"/>
              <a:gd name="connsiteX44" fmla="*/ 2871387 w 3751603"/>
              <a:gd name="connsiteY44" fmla="*/ 3555810 h 3863459"/>
              <a:gd name="connsiteX45" fmla="*/ 2811566 w 3751603"/>
              <a:gd name="connsiteY45" fmla="*/ 3513081 h 3863459"/>
              <a:gd name="connsiteX46" fmla="*/ 2837203 w 3751603"/>
              <a:gd name="connsiteY46" fmla="*/ 3444715 h 3863459"/>
              <a:gd name="connsiteX47" fmla="*/ 2794474 w 3751603"/>
              <a:gd name="connsiteY47" fmla="*/ 3401986 h 3863459"/>
              <a:gd name="connsiteX48" fmla="*/ 3076486 w 3751603"/>
              <a:gd name="connsiteY48" fmla="*/ 3085792 h 3863459"/>
              <a:gd name="connsiteX49" fmla="*/ 3537959 w 3751603"/>
              <a:gd name="connsiteY49" fmla="*/ 2983242 h 3863459"/>
              <a:gd name="connsiteX50" fmla="*/ 3572142 w 3751603"/>
              <a:gd name="connsiteY50" fmla="*/ 3025971 h 3863459"/>
              <a:gd name="connsiteX51" fmla="*/ 3367043 w 3751603"/>
              <a:gd name="connsiteY51" fmla="*/ 3248162 h 3863459"/>
              <a:gd name="connsiteX52" fmla="*/ 3751603 w 3751603"/>
              <a:gd name="connsiteY52" fmla="*/ 3188341 h 3863459"/>
              <a:gd name="connsiteX53" fmla="*/ 3529413 w 3751603"/>
              <a:gd name="connsiteY53" fmla="*/ 3102883 h 3863459"/>
              <a:gd name="connsiteX54" fmla="*/ 3563596 w 3751603"/>
              <a:gd name="connsiteY54" fmla="*/ 3034517 h 3863459"/>
              <a:gd name="connsiteX55" fmla="*/ 3537959 w 3751603"/>
              <a:gd name="connsiteY55" fmla="*/ 3000334 h 3863459"/>
              <a:gd name="connsiteX56" fmla="*/ 3349951 w 3751603"/>
              <a:gd name="connsiteY56" fmla="*/ 3017425 h 3863459"/>
              <a:gd name="connsiteX57" fmla="*/ 3127760 w 3751603"/>
              <a:gd name="connsiteY57" fmla="*/ 2906330 h 3863459"/>
              <a:gd name="connsiteX58" fmla="*/ 3136306 w 3751603"/>
              <a:gd name="connsiteY58" fmla="*/ 2786689 h 3863459"/>
              <a:gd name="connsiteX59" fmla="*/ 2649196 w 3751603"/>
              <a:gd name="connsiteY59" fmla="*/ 2205575 h 3863459"/>
              <a:gd name="connsiteX60" fmla="*/ 2238998 w 3751603"/>
              <a:gd name="connsiteY60" fmla="*/ 2291033 h 3863459"/>
              <a:gd name="connsiteX61" fmla="*/ 914400 w 3751603"/>
              <a:gd name="connsiteY61" fmla="*/ 2590135 h 3863459"/>
              <a:gd name="connsiteX62" fmla="*/ 897308 w 3751603"/>
              <a:gd name="connsiteY62" fmla="*/ 2607227 h 3863459"/>
              <a:gd name="connsiteX0" fmla="*/ 2358639 w 3751603"/>
              <a:gd name="connsiteY0" fmla="*/ 667332 h 3863459"/>
              <a:gd name="connsiteX1" fmla="*/ 1982624 w 3751603"/>
              <a:gd name="connsiteY1" fmla="*/ 453687 h 3863459"/>
              <a:gd name="connsiteX2" fmla="*/ 1367327 w 3751603"/>
              <a:gd name="connsiteY2" fmla="*/ 760 h 3863459"/>
              <a:gd name="connsiteX3" fmla="*/ 1076770 w 3751603"/>
              <a:gd name="connsiteY3" fmla="*/ 325500 h 3863459"/>
              <a:gd name="connsiteX4" fmla="*/ 854579 w 3751603"/>
              <a:gd name="connsiteY4" fmla="*/ 376775 h 3863459"/>
              <a:gd name="connsiteX5" fmla="*/ 752030 w 3751603"/>
              <a:gd name="connsiteY5" fmla="*/ 291317 h 3863459"/>
              <a:gd name="connsiteX6" fmla="*/ 666572 w 3751603"/>
              <a:gd name="connsiteY6" fmla="*/ 359683 h 3863459"/>
              <a:gd name="connsiteX7" fmla="*/ 495656 w 3751603"/>
              <a:gd name="connsiteY7" fmla="*/ 385321 h 3863459"/>
              <a:gd name="connsiteX8" fmla="*/ 170916 w 3751603"/>
              <a:gd name="connsiteY8" fmla="*/ 1145896 h 3863459"/>
              <a:gd name="connsiteX9" fmla="*/ 333286 w 3751603"/>
              <a:gd name="connsiteY9" fmla="*/ 1205717 h 3863459"/>
              <a:gd name="connsiteX10" fmla="*/ 401652 w 3751603"/>
              <a:gd name="connsiteY10" fmla="*/ 1068984 h 3863459"/>
              <a:gd name="connsiteX11" fmla="*/ 521293 w 3751603"/>
              <a:gd name="connsiteY11" fmla="*/ 1086076 h 3863459"/>
              <a:gd name="connsiteX12" fmla="*/ 658026 w 3751603"/>
              <a:gd name="connsiteY12" fmla="*/ 1051892 h 3863459"/>
              <a:gd name="connsiteX13" fmla="*/ 683663 w 3751603"/>
              <a:gd name="connsiteY13" fmla="*/ 1863743 h 3863459"/>
              <a:gd name="connsiteX14" fmla="*/ 495656 w 3751603"/>
              <a:gd name="connsiteY14" fmla="*/ 1889380 h 3863459"/>
              <a:gd name="connsiteX15" fmla="*/ 401652 w 3751603"/>
              <a:gd name="connsiteY15" fmla="*/ 1880835 h 3863459"/>
              <a:gd name="connsiteX16" fmla="*/ 384560 w 3751603"/>
              <a:gd name="connsiteY16" fmla="*/ 1769739 h 3863459"/>
              <a:gd name="connsiteX17" fmla="*/ 299103 w 3751603"/>
              <a:gd name="connsiteY17" fmla="*/ 1727010 h 3863459"/>
              <a:gd name="connsiteX18" fmla="*/ 230736 w 3751603"/>
              <a:gd name="connsiteY18" fmla="*/ 1761193 h 3863459"/>
              <a:gd name="connsiteX19" fmla="*/ 162370 w 3751603"/>
              <a:gd name="connsiteY19" fmla="*/ 1812468 h 3863459"/>
              <a:gd name="connsiteX20" fmla="*/ 0 w 3751603"/>
              <a:gd name="connsiteY20" fmla="*/ 1846651 h 3863459"/>
              <a:gd name="connsiteX21" fmla="*/ 239282 w 3751603"/>
              <a:gd name="connsiteY21" fmla="*/ 2547407 h 3863459"/>
              <a:gd name="connsiteX22" fmla="*/ 418744 w 3751603"/>
              <a:gd name="connsiteY22" fmla="*/ 2504678 h 3863459"/>
              <a:gd name="connsiteX23" fmla="*/ 538385 w 3751603"/>
              <a:gd name="connsiteY23" fmla="*/ 2829418 h 3863459"/>
              <a:gd name="connsiteX24" fmla="*/ 589660 w 3751603"/>
              <a:gd name="connsiteY24" fmla="*/ 2812326 h 3863459"/>
              <a:gd name="connsiteX25" fmla="*/ 709301 w 3751603"/>
              <a:gd name="connsiteY25" fmla="*/ 2966150 h 3863459"/>
              <a:gd name="connsiteX26" fmla="*/ 794759 w 3751603"/>
              <a:gd name="connsiteY26" fmla="*/ 2931967 h 3863459"/>
              <a:gd name="connsiteX27" fmla="*/ 692209 w 3751603"/>
              <a:gd name="connsiteY27" fmla="*/ 2726868 h 3863459"/>
              <a:gd name="connsiteX28" fmla="*/ 666572 w 3751603"/>
              <a:gd name="connsiteY28" fmla="*/ 2701231 h 3863459"/>
              <a:gd name="connsiteX29" fmla="*/ 743484 w 3751603"/>
              <a:gd name="connsiteY29" fmla="*/ 2632864 h 3863459"/>
              <a:gd name="connsiteX30" fmla="*/ 922946 w 3751603"/>
              <a:gd name="connsiteY30" fmla="*/ 2590135 h 3863459"/>
              <a:gd name="connsiteX31" fmla="*/ 1410056 w 3751603"/>
              <a:gd name="connsiteY31" fmla="*/ 3179795 h 3863459"/>
              <a:gd name="connsiteX32" fmla="*/ 1401510 w 3751603"/>
              <a:gd name="connsiteY32" fmla="*/ 3282345 h 3863459"/>
              <a:gd name="connsiteX33" fmla="*/ 1213503 w 3751603"/>
              <a:gd name="connsiteY33" fmla="*/ 3316528 h 3863459"/>
              <a:gd name="connsiteX34" fmla="*/ 1110953 w 3751603"/>
              <a:gd name="connsiteY34" fmla="*/ 3256707 h 3863459"/>
              <a:gd name="connsiteX35" fmla="*/ 1051132 w 3751603"/>
              <a:gd name="connsiteY35" fmla="*/ 3256707 h 3863459"/>
              <a:gd name="connsiteX36" fmla="*/ 1008403 w 3751603"/>
              <a:gd name="connsiteY36" fmla="*/ 3393440 h 3863459"/>
              <a:gd name="connsiteX37" fmla="*/ 1897166 w 3751603"/>
              <a:gd name="connsiteY37" fmla="*/ 3863459 h 3863459"/>
              <a:gd name="connsiteX38" fmla="*/ 2127903 w 3751603"/>
              <a:gd name="connsiteY38" fmla="*/ 3795092 h 3863459"/>
              <a:gd name="connsiteX39" fmla="*/ 2384276 w 3751603"/>
              <a:gd name="connsiteY39" fmla="*/ 3743818 h 3863459"/>
              <a:gd name="connsiteX40" fmla="*/ 2008261 w 3751603"/>
              <a:gd name="connsiteY40" fmla="*/ 3709635 h 3863459"/>
              <a:gd name="connsiteX41" fmla="*/ 1956987 w 3751603"/>
              <a:gd name="connsiteY41" fmla="*/ 3701089 h 3863459"/>
              <a:gd name="connsiteX42" fmla="*/ 1931349 w 3751603"/>
              <a:gd name="connsiteY42" fmla="*/ 3572902 h 3863459"/>
              <a:gd name="connsiteX43" fmla="*/ 2247544 w 3751603"/>
              <a:gd name="connsiteY43" fmla="*/ 3521627 h 3863459"/>
              <a:gd name="connsiteX44" fmla="*/ 2871387 w 3751603"/>
              <a:gd name="connsiteY44" fmla="*/ 3555810 h 3863459"/>
              <a:gd name="connsiteX45" fmla="*/ 2811566 w 3751603"/>
              <a:gd name="connsiteY45" fmla="*/ 3513081 h 3863459"/>
              <a:gd name="connsiteX46" fmla="*/ 2837203 w 3751603"/>
              <a:gd name="connsiteY46" fmla="*/ 3444715 h 3863459"/>
              <a:gd name="connsiteX47" fmla="*/ 2794474 w 3751603"/>
              <a:gd name="connsiteY47" fmla="*/ 3401986 h 3863459"/>
              <a:gd name="connsiteX48" fmla="*/ 3076486 w 3751603"/>
              <a:gd name="connsiteY48" fmla="*/ 3085792 h 3863459"/>
              <a:gd name="connsiteX49" fmla="*/ 3537959 w 3751603"/>
              <a:gd name="connsiteY49" fmla="*/ 2983242 h 3863459"/>
              <a:gd name="connsiteX50" fmla="*/ 3572142 w 3751603"/>
              <a:gd name="connsiteY50" fmla="*/ 3025971 h 3863459"/>
              <a:gd name="connsiteX51" fmla="*/ 3367043 w 3751603"/>
              <a:gd name="connsiteY51" fmla="*/ 3248162 h 3863459"/>
              <a:gd name="connsiteX52" fmla="*/ 3751603 w 3751603"/>
              <a:gd name="connsiteY52" fmla="*/ 3188341 h 3863459"/>
              <a:gd name="connsiteX53" fmla="*/ 3529413 w 3751603"/>
              <a:gd name="connsiteY53" fmla="*/ 3102883 h 3863459"/>
              <a:gd name="connsiteX54" fmla="*/ 3563596 w 3751603"/>
              <a:gd name="connsiteY54" fmla="*/ 3034517 h 3863459"/>
              <a:gd name="connsiteX55" fmla="*/ 3537959 w 3751603"/>
              <a:gd name="connsiteY55" fmla="*/ 3000334 h 3863459"/>
              <a:gd name="connsiteX56" fmla="*/ 3349951 w 3751603"/>
              <a:gd name="connsiteY56" fmla="*/ 3017425 h 3863459"/>
              <a:gd name="connsiteX57" fmla="*/ 3127760 w 3751603"/>
              <a:gd name="connsiteY57" fmla="*/ 2906330 h 3863459"/>
              <a:gd name="connsiteX58" fmla="*/ 3136306 w 3751603"/>
              <a:gd name="connsiteY58" fmla="*/ 2786689 h 3863459"/>
              <a:gd name="connsiteX59" fmla="*/ 2649196 w 3751603"/>
              <a:gd name="connsiteY59" fmla="*/ 2205575 h 3863459"/>
              <a:gd name="connsiteX60" fmla="*/ 2238998 w 3751603"/>
              <a:gd name="connsiteY60" fmla="*/ 2291033 h 3863459"/>
              <a:gd name="connsiteX61" fmla="*/ 914400 w 3751603"/>
              <a:gd name="connsiteY61" fmla="*/ 2590135 h 3863459"/>
              <a:gd name="connsiteX62" fmla="*/ 897308 w 3751603"/>
              <a:gd name="connsiteY62" fmla="*/ 2607227 h 3863459"/>
              <a:gd name="connsiteX0" fmla="*/ 2358639 w 3751603"/>
              <a:gd name="connsiteY0" fmla="*/ 683664 h 3879791"/>
              <a:gd name="connsiteX1" fmla="*/ 2640650 w 3751603"/>
              <a:gd name="connsiteY1" fmla="*/ 0 h 3879791"/>
              <a:gd name="connsiteX2" fmla="*/ 1367327 w 3751603"/>
              <a:gd name="connsiteY2" fmla="*/ 17092 h 3879791"/>
              <a:gd name="connsiteX3" fmla="*/ 1076770 w 3751603"/>
              <a:gd name="connsiteY3" fmla="*/ 341832 h 3879791"/>
              <a:gd name="connsiteX4" fmla="*/ 854579 w 3751603"/>
              <a:gd name="connsiteY4" fmla="*/ 393107 h 3879791"/>
              <a:gd name="connsiteX5" fmla="*/ 752030 w 3751603"/>
              <a:gd name="connsiteY5" fmla="*/ 307649 h 3879791"/>
              <a:gd name="connsiteX6" fmla="*/ 666572 w 3751603"/>
              <a:gd name="connsiteY6" fmla="*/ 376015 h 3879791"/>
              <a:gd name="connsiteX7" fmla="*/ 495656 w 3751603"/>
              <a:gd name="connsiteY7" fmla="*/ 401653 h 3879791"/>
              <a:gd name="connsiteX8" fmla="*/ 170916 w 3751603"/>
              <a:gd name="connsiteY8" fmla="*/ 1162228 h 3879791"/>
              <a:gd name="connsiteX9" fmla="*/ 333286 w 3751603"/>
              <a:gd name="connsiteY9" fmla="*/ 1222049 h 3879791"/>
              <a:gd name="connsiteX10" fmla="*/ 401652 w 3751603"/>
              <a:gd name="connsiteY10" fmla="*/ 1085316 h 3879791"/>
              <a:gd name="connsiteX11" fmla="*/ 521293 w 3751603"/>
              <a:gd name="connsiteY11" fmla="*/ 1102408 h 3879791"/>
              <a:gd name="connsiteX12" fmla="*/ 658026 w 3751603"/>
              <a:gd name="connsiteY12" fmla="*/ 1068224 h 3879791"/>
              <a:gd name="connsiteX13" fmla="*/ 683663 w 3751603"/>
              <a:gd name="connsiteY13" fmla="*/ 1880075 h 3879791"/>
              <a:gd name="connsiteX14" fmla="*/ 495656 w 3751603"/>
              <a:gd name="connsiteY14" fmla="*/ 1905712 h 3879791"/>
              <a:gd name="connsiteX15" fmla="*/ 401652 w 3751603"/>
              <a:gd name="connsiteY15" fmla="*/ 1897167 h 3879791"/>
              <a:gd name="connsiteX16" fmla="*/ 384560 w 3751603"/>
              <a:gd name="connsiteY16" fmla="*/ 1786071 h 3879791"/>
              <a:gd name="connsiteX17" fmla="*/ 299103 w 3751603"/>
              <a:gd name="connsiteY17" fmla="*/ 1743342 h 3879791"/>
              <a:gd name="connsiteX18" fmla="*/ 230736 w 3751603"/>
              <a:gd name="connsiteY18" fmla="*/ 1777525 h 3879791"/>
              <a:gd name="connsiteX19" fmla="*/ 162370 w 3751603"/>
              <a:gd name="connsiteY19" fmla="*/ 1828800 h 3879791"/>
              <a:gd name="connsiteX20" fmla="*/ 0 w 3751603"/>
              <a:gd name="connsiteY20" fmla="*/ 1862983 h 3879791"/>
              <a:gd name="connsiteX21" fmla="*/ 239282 w 3751603"/>
              <a:gd name="connsiteY21" fmla="*/ 2563739 h 3879791"/>
              <a:gd name="connsiteX22" fmla="*/ 418744 w 3751603"/>
              <a:gd name="connsiteY22" fmla="*/ 2521010 h 3879791"/>
              <a:gd name="connsiteX23" fmla="*/ 538385 w 3751603"/>
              <a:gd name="connsiteY23" fmla="*/ 2845750 h 3879791"/>
              <a:gd name="connsiteX24" fmla="*/ 589660 w 3751603"/>
              <a:gd name="connsiteY24" fmla="*/ 2828658 h 3879791"/>
              <a:gd name="connsiteX25" fmla="*/ 709301 w 3751603"/>
              <a:gd name="connsiteY25" fmla="*/ 2982482 h 3879791"/>
              <a:gd name="connsiteX26" fmla="*/ 794759 w 3751603"/>
              <a:gd name="connsiteY26" fmla="*/ 2948299 h 3879791"/>
              <a:gd name="connsiteX27" fmla="*/ 692209 w 3751603"/>
              <a:gd name="connsiteY27" fmla="*/ 2743200 h 3879791"/>
              <a:gd name="connsiteX28" fmla="*/ 666572 w 3751603"/>
              <a:gd name="connsiteY28" fmla="*/ 2717563 h 3879791"/>
              <a:gd name="connsiteX29" fmla="*/ 743484 w 3751603"/>
              <a:gd name="connsiteY29" fmla="*/ 2649196 h 3879791"/>
              <a:gd name="connsiteX30" fmla="*/ 922946 w 3751603"/>
              <a:gd name="connsiteY30" fmla="*/ 2606467 h 3879791"/>
              <a:gd name="connsiteX31" fmla="*/ 1410056 w 3751603"/>
              <a:gd name="connsiteY31" fmla="*/ 3196127 h 3879791"/>
              <a:gd name="connsiteX32" fmla="*/ 1401510 w 3751603"/>
              <a:gd name="connsiteY32" fmla="*/ 3298677 h 3879791"/>
              <a:gd name="connsiteX33" fmla="*/ 1213503 w 3751603"/>
              <a:gd name="connsiteY33" fmla="*/ 3332860 h 3879791"/>
              <a:gd name="connsiteX34" fmla="*/ 1110953 w 3751603"/>
              <a:gd name="connsiteY34" fmla="*/ 3273039 h 3879791"/>
              <a:gd name="connsiteX35" fmla="*/ 1051132 w 3751603"/>
              <a:gd name="connsiteY35" fmla="*/ 3273039 h 3879791"/>
              <a:gd name="connsiteX36" fmla="*/ 1008403 w 3751603"/>
              <a:gd name="connsiteY36" fmla="*/ 3409772 h 3879791"/>
              <a:gd name="connsiteX37" fmla="*/ 1897166 w 3751603"/>
              <a:gd name="connsiteY37" fmla="*/ 3879791 h 3879791"/>
              <a:gd name="connsiteX38" fmla="*/ 2127903 w 3751603"/>
              <a:gd name="connsiteY38" fmla="*/ 3811424 h 3879791"/>
              <a:gd name="connsiteX39" fmla="*/ 2384276 w 3751603"/>
              <a:gd name="connsiteY39" fmla="*/ 3760150 h 3879791"/>
              <a:gd name="connsiteX40" fmla="*/ 2008261 w 3751603"/>
              <a:gd name="connsiteY40" fmla="*/ 3725967 h 3879791"/>
              <a:gd name="connsiteX41" fmla="*/ 1956987 w 3751603"/>
              <a:gd name="connsiteY41" fmla="*/ 3717421 h 3879791"/>
              <a:gd name="connsiteX42" fmla="*/ 1931349 w 3751603"/>
              <a:gd name="connsiteY42" fmla="*/ 3589234 h 3879791"/>
              <a:gd name="connsiteX43" fmla="*/ 2247544 w 3751603"/>
              <a:gd name="connsiteY43" fmla="*/ 3537959 h 3879791"/>
              <a:gd name="connsiteX44" fmla="*/ 2871387 w 3751603"/>
              <a:gd name="connsiteY44" fmla="*/ 3572142 h 3879791"/>
              <a:gd name="connsiteX45" fmla="*/ 2811566 w 3751603"/>
              <a:gd name="connsiteY45" fmla="*/ 3529413 h 3879791"/>
              <a:gd name="connsiteX46" fmla="*/ 2837203 w 3751603"/>
              <a:gd name="connsiteY46" fmla="*/ 3461047 h 3879791"/>
              <a:gd name="connsiteX47" fmla="*/ 2794474 w 3751603"/>
              <a:gd name="connsiteY47" fmla="*/ 3418318 h 3879791"/>
              <a:gd name="connsiteX48" fmla="*/ 3076486 w 3751603"/>
              <a:gd name="connsiteY48" fmla="*/ 3102124 h 3879791"/>
              <a:gd name="connsiteX49" fmla="*/ 3537959 w 3751603"/>
              <a:gd name="connsiteY49" fmla="*/ 2999574 h 3879791"/>
              <a:gd name="connsiteX50" fmla="*/ 3572142 w 3751603"/>
              <a:gd name="connsiteY50" fmla="*/ 3042303 h 3879791"/>
              <a:gd name="connsiteX51" fmla="*/ 3367043 w 3751603"/>
              <a:gd name="connsiteY51" fmla="*/ 3264494 h 3879791"/>
              <a:gd name="connsiteX52" fmla="*/ 3751603 w 3751603"/>
              <a:gd name="connsiteY52" fmla="*/ 3204673 h 3879791"/>
              <a:gd name="connsiteX53" fmla="*/ 3529413 w 3751603"/>
              <a:gd name="connsiteY53" fmla="*/ 3119215 h 3879791"/>
              <a:gd name="connsiteX54" fmla="*/ 3563596 w 3751603"/>
              <a:gd name="connsiteY54" fmla="*/ 3050849 h 3879791"/>
              <a:gd name="connsiteX55" fmla="*/ 3537959 w 3751603"/>
              <a:gd name="connsiteY55" fmla="*/ 3016666 h 3879791"/>
              <a:gd name="connsiteX56" fmla="*/ 3349951 w 3751603"/>
              <a:gd name="connsiteY56" fmla="*/ 3033757 h 3879791"/>
              <a:gd name="connsiteX57" fmla="*/ 3127760 w 3751603"/>
              <a:gd name="connsiteY57" fmla="*/ 2922662 h 3879791"/>
              <a:gd name="connsiteX58" fmla="*/ 3136306 w 3751603"/>
              <a:gd name="connsiteY58" fmla="*/ 2803021 h 3879791"/>
              <a:gd name="connsiteX59" fmla="*/ 2649196 w 3751603"/>
              <a:gd name="connsiteY59" fmla="*/ 2221907 h 3879791"/>
              <a:gd name="connsiteX60" fmla="*/ 2238998 w 3751603"/>
              <a:gd name="connsiteY60" fmla="*/ 2307365 h 3879791"/>
              <a:gd name="connsiteX61" fmla="*/ 914400 w 3751603"/>
              <a:gd name="connsiteY61" fmla="*/ 2606467 h 3879791"/>
              <a:gd name="connsiteX62" fmla="*/ 897308 w 3751603"/>
              <a:gd name="connsiteY62" fmla="*/ 2623559 h 3879791"/>
              <a:gd name="connsiteX0" fmla="*/ 2358639 w 3751603"/>
              <a:gd name="connsiteY0" fmla="*/ 683664 h 3879791"/>
              <a:gd name="connsiteX1" fmla="*/ 2640650 w 3751603"/>
              <a:gd name="connsiteY1" fmla="*/ 0 h 3879791"/>
              <a:gd name="connsiteX2" fmla="*/ 1367327 w 3751603"/>
              <a:gd name="connsiteY2" fmla="*/ 17092 h 3879791"/>
              <a:gd name="connsiteX3" fmla="*/ 1076770 w 3751603"/>
              <a:gd name="connsiteY3" fmla="*/ 341832 h 3879791"/>
              <a:gd name="connsiteX4" fmla="*/ 854579 w 3751603"/>
              <a:gd name="connsiteY4" fmla="*/ 393107 h 3879791"/>
              <a:gd name="connsiteX5" fmla="*/ 752030 w 3751603"/>
              <a:gd name="connsiteY5" fmla="*/ 307649 h 3879791"/>
              <a:gd name="connsiteX6" fmla="*/ 666572 w 3751603"/>
              <a:gd name="connsiteY6" fmla="*/ 376015 h 3879791"/>
              <a:gd name="connsiteX7" fmla="*/ 495656 w 3751603"/>
              <a:gd name="connsiteY7" fmla="*/ 401653 h 3879791"/>
              <a:gd name="connsiteX8" fmla="*/ 170916 w 3751603"/>
              <a:gd name="connsiteY8" fmla="*/ 1162228 h 3879791"/>
              <a:gd name="connsiteX9" fmla="*/ 333286 w 3751603"/>
              <a:gd name="connsiteY9" fmla="*/ 1222049 h 3879791"/>
              <a:gd name="connsiteX10" fmla="*/ 401652 w 3751603"/>
              <a:gd name="connsiteY10" fmla="*/ 1085316 h 3879791"/>
              <a:gd name="connsiteX11" fmla="*/ 521293 w 3751603"/>
              <a:gd name="connsiteY11" fmla="*/ 1102408 h 3879791"/>
              <a:gd name="connsiteX12" fmla="*/ 658026 w 3751603"/>
              <a:gd name="connsiteY12" fmla="*/ 1068224 h 3879791"/>
              <a:gd name="connsiteX13" fmla="*/ 683663 w 3751603"/>
              <a:gd name="connsiteY13" fmla="*/ 1880075 h 3879791"/>
              <a:gd name="connsiteX14" fmla="*/ 495656 w 3751603"/>
              <a:gd name="connsiteY14" fmla="*/ 1905712 h 3879791"/>
              <a:gd name="connsiteX15" fmla="*/ 401652 w 3751603"/>
              <a:gd name="connsiteY15" fmla="*/ 1897167 h 3879791"/>
              <a:gd name="connsiteX16" fmla="*/ 384560 w 3751603"/>
              <a:gd name="connsiteY16" fmla="*/ 1786071 h 3879791"/>
              <a:gd name="connsiteX17" fmla="*/ 299103 w 3751603"/>
              <a:gd name="connsiteY17" fmla="*/ 1743342 h 3879791"/>
              <a:gd name="connsiteX18" fmla="*/ 230736 w 3751603"/>
              <a:gd name="connsiteY18" fmla="*/ 1777525 h 3879791"/>
              <a:gd name="connsiteX19" fmla="*/ 162370 w 3751603"/>
              <a:gd name="connsiteY19" fmla="*/ 1828800 h 3879791"/>
              <a:gd name="connsiteX20" fmla="*/ 0 w 3751603"/>
              <a:gd name="connsiteY20" fmla="*/ 1862983 h 3879791"/>
              <a:gd name="connsiteX21" fmla="*/ 239282 w 3751603"/>
              <a:gd name="connsiteY21" fmla="*/ 2563739 h 3879791"/>
              <a:gd name="connsiteX22" fmla="*/ 418744 w 3751603"/>
              <a:gd name="connsiteY22" fmla="*/ 2521010 h 3879791"/>
              <a:gd name="connsiteX23" fmla="*/ 538385 w 3751603"/>
              <a:gd name="connsiteY23" fmla="*/ 2845750 h 3879791"/>
              <a:gd name="connsiteX24" fmla="*/ 589660 w 3751603"/>
              <a:gd name="connsiteY24" fmla="*/ 2828658 h 3879791"/>
              <a:gd name="connsiteX25" fmla="*/ 709301 w 3751603"/>
              <a:gd name="connsiteY25" fmla="*/ 2982482 h 3879791"/>
              <a:gd name="connsiteX26" fmla="*/ 794759 w 3751603"/>
              <a:gd name="connsiteY26" fmla="*/ 2948299 h 3879791"/>
              <a:gd name="connsiteX27" fmla="*/ 692209 w 3751603"/>
              <a:gd name="connsiteY27" fmla="*/ 2743200 h 3879791"/>
              <a:gd name="connsiteX28" fmla="*/ 666572 w 3751603"/>
              <a:gd name="connsiteY28" fmla="*/ 2717563 h 3879791"/>
              <a:gd name="connsiteX29" fmla="*/ 743484 w 3751603"/>
              <a:gd name="connsiteY29" fmla="*/ 2649196 h 3879791"/>
              <a:gd name="connsiteX30" fmla="*/ 922946 w 3751603"/>
              <a:gd name="connsiteY30" fmla="*/ 2606467 h 3879791"/>
              <a:gd name="connsiteX31" fmla="*/ 1410056 w 3751603"/>
              <a:gd name="connsiteY31" fmla="*/ 3196127 h 3879791"/>
              <a:gd name="connsiteX32" fmla="*/ 1401510 w 3751603"/>
              <a:gd name="connsiteY32" fmla="*/ 3298677 h 3879791"/>
              <a:gd name="connsiteX33" fmla="*/ 1213503 w 3751603"/>
              <a:gd name="connsiteY33" fmla="*/ 3332860 h 3879791"/>
              <a:gd name="connsiteX34" fmla="*/ 1110953 w 3751603"/>
              <a:gd name="connsiteY34" fmla="*/ 3273039 h 3879791"/>
              <a:gd name="connsiteX35" fmla="*/ 1051132 w 3751603"/>
              <a:gd name="connsiteY35" fmla="*/ 3273039 h 3879791"/>
              <a:gd name="connsiteX36" fmla="*/ 1008403 w 3751603"/>
              <a:gd name="connsiteY36" fmla="*/ 3409772 h 3879791"/>
              <a:gd name="connsiteX37" fmla="*/ 1897166 w 3751603"/>
              <a:gd name="connsiteY37" fmla="*/ 3879791 h 3879791"/>
              <a:gd name="connsiteX38" fmla="*/ 2127903 w 3751603"/>
              <a:gd name="connsiteY38" fmla="*/ 3811424 h 3879791"/>
              <a:gd name="connsiteX39" fmla="*/ 2384276 w 3751603"/>
              <a:gd name="connsiteY39" fmla="*/ 3760150 h 3879791"/>
              <a:gd name="connsiteX40" fmla="*/ 2008261 w 3751603"/>
              <a:gd name="connsiteY40" fmla="*/ 3725967 h 3879791"/>
              <a:gd name="connsiteX41" fmla="*/ 1956987 w 3751603"/>
              <a:gd name="connsiteY41" fmla="*/ 3717421 h 3879791"/>
              <a:gd name="connsiteX42" fmla="*/ 1931349 w 3751603"/>
              <a:gd name="connsiteY42" fmla="*/ 3589234 h 3879791"/>
              <a:gd name="connsiteX43" fmla="*/ 2247544 w 3751603"/>
              <a:gd name="connsiteY43" fmla="*/ 3537959 h 3879791"/>
              <a:gd name="connsiteX44" fmla="*/ 2871387 w 3751603"/>
              <a:gd name="connsiteY44" fmla="*/ 3572142 h 3879791"/>
              <a:gd name="connsiteX45" fmla="*/ 2811566 w 3751603"/>
              <a:gd name="connsiteY45" fmla="*/ 3529413 h 3879791"/>
              <a:gd name="connsiteX46" fmla="*/ 2837203 w 3751603"/>
              <a:gd name="connsiteY46" fmla="*/ 3461047 h 3879791"/>
              <a:gd name="connsiteX47" fmla="*/ 2794474 w 3751603"/>
              <a:gd name="connsiteY47" fmla="*/ 3418318 h 3879791"/>
              <a:gd name="connsiteX48" fmla="*/ 3076486 w 3751603"/>
              <a:gd name="connsiteY48" fmla="*/ 3102124 h 3879791"/>
              <a:gd name="connsiteX49" fmla="*/ 3537959 w 3751603"/>
              <a:gd name="connsiteY49" fmla="*/ 2999574 h 3879791"/>
              <a:gd name="connsiteX50" fmla="*/ 3572142 w 3751603"/>
              <a:gd name="connsiteY50" fmla="*/ 3042303 h 3879791"/>
              <a:gd name="connsiteX51" fmla="*/ 3367043 w 3751603"/>
              <a:gd name="connsiteY51" fmla="*/ 3264494 h 3879791"/>
              <a:gd name="connsiteX52" fmla="*/ 3751603 w 3751603"/>
              <a:gd name="connsiteY52" fmla="*/ 3204673 h 3879791"/>
              <a:gd name="connsiteX53" fmla="*/ 3529413 w 3751603"/>
              <a:gd name="connsiteY53" fmla="*/ 3119215 h 3879791"/>
              <a:gd name="connsiteX54" fmla="*/ 3563596 w 3751603"/>
              <a:gd name="connsiteY54" fmla="*/ 3050849 h 3879791"/>
              <a:gd name="connsiteX55" fmla="*/ 3537959 w 3751603"/>
              <a:gd name="connsiteY55" fmla="*/ 3016666 h 3879791"/>
              <a:gd name="connsiteX56" fmla="*/ 3349951 w 3751603"/>
              <a:gd name="connsiteY56" fmla="*/ 3033757 h 3879791"/>
              <a:gd name="connsiteX57" fmla="*/ 3127760 w 3751603"/>
              <a:gd name="connsiteY57" fmla="*/ 2922662 h 3879791"/>
              <a:gd name="connsiteX58" fmla="*/ 3136306 w 3751603"/>
              <a:gd name="connsiteY58" fmla="*/ 2803021 h 3879791"/>
              <a:gd name="connsiteX59" fmla="*/ 2649196 w 3751603"/>
              <a:gd name="connsiteY59" fmla="*/ 2221907 h 3879791"/>
              <a:gd name="connsiteX60" fmla="*/ 2238998 w 3751603"/>
              <a:gd name="connsiteY60" fmla="*/ 2307365 h 3879791"/>
              <a:gd name="connsiteX61" fmla="*/ 914400 w 3751603"/>
              <a:gd name="connsiteY61" fmla="*/ 2606467 h 3879791"/>
              <a:gd name="connsiteX62" fmla="*/ 897308 w 3751603"/>
              <a:gd name="connsiteY62" fmla="*/ 2623559 h 3879791"/>
              <a:gd name="connsiteX0" fmla="*/ 2401368 w 3751603"/>
              <a:gd name="connsiteY0" fmla="*/ 1495514 h 3879791"/>
              <a:gd name="connsiteX1" fmla="*/ 2640650 w 3751603"/>
              <a:gd name="connsiteY1" fmla="*/ 0 h 3879791"/>
              <a:gd name="connsiteX2" fmla="*/ 1367327 w 3751603"/>
              <a:gd name="connsiteY2" fmla="*/ 17092 h 3879791"/>
              <a:gd name="connsiteX3" fmla="*/ 1076770 w 3751603"/>
              <a:gd name="connsiteY3" fmla="*/ 341832 h 3879791"/>
              <a:gd name="connsiteX4" fmla="*/ 854579 w 3751603"/>
              <a:gd name="connsiteY4" fmla="*/ 393107 h 3879791"/>
              <a:gd name="connsiteX5" fmla="*/ 752030 w 3751603"/>
              <a:gd name="connsiteY5" fmla="*/ 307649 h 3879791"/>
              <a:gd name="connsiteX6" fmla="*/ 666572 w 3751603"/>
              <a:gd name="connsiteY6" fmla="*/ 376015 h 3879791"/>
              <a:gd name="connsiteX7" fmla="*/ 495656 w 3751603"/>
              <a:gd name="connsiteY7" fmla="*/ 401653 h 3879791"/>
              <a:gd name="connsiteX8" fmla="*/ 170916 w 3751603"/>
              <a:gd name="connsiteY8" fmla="*/ 1162228 h 3879791"/>
              <a:gd name="connsiteX9" fmla="*/ 333286 w 3751603"/>
              <a:gd name="connsiteY9" fmla="*/ 1222049 h 3879791"/>
              <a:gd name="connsiteX10" fmla="*/ 401652 w 3751603"/>
              <a:gd name="connsiteY10" fmla="*/ 1085316 h 3879791"/>
              <a:gd name="connsiteX11" fmla="*/ 521293 w 3751603"/>
              <a:gd name="connsiteY11" fmla="*/ 1102408 h 3879791"/>
              <a:gd name="connsiteX12" fmla="*/ 658026 w 3751603"/>
              <a:gd name="connsiteY12" fmla="*/ 1068224 h 3879791"/>
              <a:gd name="connsiteX13" fmla="*/ 683663 w 3751603"/>
              <a:gd name="connsiteY13" fmla="*/ 1880075 h 3879791"/>
              <a:gd name="connsiteX14" fmla="*/ 495656 w 3751603"/>
              <a:gd name="connsiteY14" fmla="*/ 1905712 h 3879791"/>
              <a:gd name="connsiteX15" fmla="*/ 401652 w 3751603"/>
              <a:gd name="connsiteY15" fmla="*/ 1897167 h 3879791"/>
              <a:gd name="connsiteX16" fmla="*/ 384560 w 3751603"/>
              <a:gd name="connsiteY16" fmla="*/ 1786071 h 3879791"/>
              <a:gd name="connsiteX17" fmla="*/ 299103 w 3751603"/>
              <a:gd name="connsiteY17" fmla="*/ 1743342 h 3879791"/>
              <a:gd name="connsiteX18" fmla="*/ 230736 w 3751603"/>
              <a:gd name="connsiteY18" fmla="*/ 1777525 h 3879791"/>
              <a:gd name="connsiteX19" fmla="*/ 162370 w 3751603"/>
              <a:gd name="connsiteY19" fmla="*/ 1828800 h 3879791"/>
              <a:gd name="connsiteX20" fmla="*/ 0 w 3751603"/>
              <a:gd name="connsiteY20" fmla="*/ 1862983 h 3879791"/>
              <a:gd name="connsiteX21" fmla="*/ 239282 w 3751603"/>
              <a:gd name="connsiteY21" fmla="*/ 2563739 h 3879791"/>
              <a:gd name="connsiteX22" fmla="*/ 418744 w 3751603"/>
              <a:gd name="connsiteY22" fmla="*/ 2521010 h 3879791"/>
              <a:gd name="connsiteX23" fmla="*/ 538385 w 3751603"/>
              <a:gd name="connsiteY23" fmla="*/ 2845750 h 3879791"/>
              <a:gd name="connsiteX24" fmla="*/ 589660 w 3751603"/>
              <a:gd name="connsiteY24" fmla="*/ 2828658 h 3879791"/>
              <a:gd name="connsiteX25" fmla="*/ 709301 w 3751603"/>
              <a:gd name="connsiteY25" fmla="*/ 2982482 h 3879791"/>
              <a:gd name="connsiteX26" fmla="*/ 794759 w 3751603"/>
              <a:gd name="connsiteY26" fmla="*/ 2948299 h 3879791"/>
              <a:gd name="connsiteX27" fmla="*/ 692209 w 3751603"/>
              <a:gd name="connsiteY27" fmla="*/ 2743200 h 3879791"/>
              <a:gd name="connsiteX28" fmla="*/ 666572 w 3751603"/>
              <a:gd name="connsiteY28" fmla="*/ 2717563 h 3879791"/>
              <a:gd name="connsiteX29" fmla="*/ 743484 w 3751603"/>
              <a:gd name="connsiteY29" fmla="*/ 2649196 h 3879791"/>
              <a:gd name="connsiteX30" fmla="*/ 922946 w 3751603"/>
              <a:gd name="connsiteY30" fmla="*/ 2606467 h 3879791"/>
              <a:gd name="connsiteX31" fmla="*/ 1410056 w 3751603"/>
              <a:gd name="connsiteY31" fmla="*/ 3196127 h 3879791"/>
              <a:gd name="connsiteX32" fmla="*/ 1401510 w 3751603"/>
              <a:gd name="connsiteY32" fmla="*/ 3298677 h 3879791"/>
              <a:gd name="connsiteX33" fmla="*/ 1213503 w 3751603"/>
              <a:gd name="connsiteY33" fmla="*/ 3332860 h 3879791"/>
              <a:gd name="connsiteX34" fmla="*/ 1110953 w 3751603"/>
              <a:gd name="connsiteY34" fmla="*/ 3273039 h 3879791"/>
              <a:gd name="connsiteX35" fmla="*/ 1051132 w 3751603"/>
              <a:gd name="connsiteY35" fmla="*/ 3273039 h 3879791"/>
              <a:gd name="connsiteX36" fmla="*/ 1008403 w 3751603"/>
              <a:gd name="connsiteY36" fmla="*/ 3409772 h 3879791"/>
              <a:gd name="connsiteX37" fmla="*/ 1897166 w 3751603"/>
              <a:gd name="connsiteY37" fmla="*/ 3879791 h 3879791"/>
              <a:gd name="connsiteX38" fmla="*/ 2127903 w 3751603"/>
              <a:gd name="connsiteY38" fmla="*/ 3811424 h 3879791"/>
              <a:gd name="connsiteX39" fmla="*/ 2384276 w 3751603"/>
              <a:gd name="connsiteY39" fmla="*/ 3760150 h 3879791"/>
              <a:gd name="connsiteX40" fmla="*/ 2008261 w 3751603"/>
              <a:gd name="connsiteY40" fmla="*/ 3725967 h 3879791"/>
              <a:gd name="connsiteX41" fmla="*/ 1956987 w 3751603"/>
              <a:gd name="connsiteY41" fmla="*/ 3717421 h 3879791"/>
              <a:gd name="connsiteX42" fmla="*/ 1931349 w 3751603"/>
              <a:gd name="connsiteY42" fmla="*/ 3589234 h 3879791"/>
              <a:gd name="connsiteX43" fmla="*/ 2247544 w 3751603"/>
              <a:gd name="connsiteY43" fmla="*/ 3537959 h 3879791"/>
              <a:gd name="connsiteX44" fmla="*/ 2871387 w 3751603"/>
              <a:gd name="connsiteY44" fmla="*/ 3572142 h 3879791"/>
              <a:gd name="connsiteX45" fmla="*/ 2811566 w 3751603"/>
              <a:gd name="connsiteY45" fmla="*/ 3529413 h 3879791"/>
              <a:gd name="connsiteX46" fmla="*/ 2837203 w 3751603"/>
              <a:gd name="connsiteY46" fmla="*/ 3461047 h 3879791"/>
              <a:gd name="connsiteX47" fmla="*/ 2794474 w 3751603"/>
              <a:gd name="connsiteY47" fmla="*/ 3418318 h 3879791"/>
              <a:gd name="connsiteX48" fmla="*/ 3076486 w 3751603"/>
              <a:gd name="connsiteY48" fmla="*/ 3102124 h 3879791"/>
              <a:gd name="connsiteX49" fmla="*/ 3537959 w 3751603"/>
              <a:gd name="connsiteY49" fmla="*/ 2999574 h 3879791"/>
              <a:gd name="connsiteX50" fmla="*/ 3572142 w 3751603"/>
              <a:gd name="connsiteY50" fmla="*/ 3042303 h 3879791"/>
              <a:gd name="connsiteX51" fmla="*/ 3367043 w 3751603"/>
              <a:gd name="connsiteY51" fmla="*/ 3264494 h 3879791"/>
              <a:gd name="connsiteX52" fmla="*/ 3751603 w 3751603"/>
              <a:gd name="connsiteY52" fmla="*/ 3204673 h 3879791"/>
              <a:gd name="connsiteX53" fmla="*/ 3529413 w 3751603"/>
              <a:gd name="connsiteY53" fmla="*/ 3119215 h 3879791"/>
              <a:gd name="connsiteX54" fmla="*/ 3563596 w 3751603"/>
              <a:gd name="connsiteY54" fmla="*/ 3050849 h 3879791"/>
              <a:gd name="connsiteX55" fmla="*/ 3537959 w 3751603"/>
              <a:gd name="connsiteY55" fmla="*/ 3016666 h 3879791"/>
              <a:gd name="connsiteX56" fmla="*/ 3349951 w 3751603"/>
              <a:gd name="connsiteY56" fmla="*/ 3033757 h 3879791"/>
              <a:gd name="connsiteX57" fmla="*/ 3127760 w 3751603"/>
              <a:gd name="connsiteY57" fmla="*/ 2922662 h 3879791"/>
              <a:gd name="connsiteX58" fmla="*/ 3136306 w 3751603"/>
              <a:gd name="connsiteY58" fmla="*/ 2803021 h 3879791"/>
              <a:gd name="connsiteX59" fmla="*/ 2649196 w 3751603"/>
              <a:gd name="connsiteY59" fmla="*/ 2221907 h 3879791"/>
              <a:gd name="connsiteX60" fmla="*/ 2238998 w 3751603"/>
              <a:gd name="connsiteY60" fmla="*/ 2307365 h 3879791"/>
              <a:gd name="connsiteX61" fmla="*/ 914400 w 3751603"/>
              <a:gd name="connsiteY61" fmla="*/ 2606467 h 3879791"/>
              <a:gd name="connsiteX62" fmla="*/ 897308 w 3751603"/>
              <a:gd name="connsiteY62" fmla="*/ 2623559 h 3879791"/>
              <a:gd name="connsiteX0" fmla="*/ 2401368 w 3751603"/>
              <a:gd name="connsiteY0" fmla="*/ 1495514 h 3879791"/>
              <a:gd name="connsiteX1" fmla="*/ 2521009 w 3751603"/>
              <a:gd name="connsiteY1" fmla="*/ 786213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401368 w 3751603"/>
              <a:gd name="connsiteY0" fmla="*/ 1495514 h 3879791"/>
              <a:gd name="connsiteX1" fmla="*/ 2375731 w 3751603"/>
              <a:gd name="connsiteY1" fmla="*/ 709301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401368 w 3751603"/>
              <a:gd name="connsiteY0" fmla="*/ 1495514 h 3879791"/>
              <a:gd name="connsiteX1" fmla="*/ 2375731 w 3751603"/>
              <a:gd name="connsiteY1" fmla="*/ 709301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401368 w 3751603"/>
              <a:gd name="connsiteY0" fmla="*/ 1495514 h 3879791"/>
              <a:gd name="connsiteX1" fmla="*/ 2375731 w 3751603"/>
              <a:gd name="connsiteY1" fmla="*/ 709301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401368 w 3751603"/>
              <a:gd name="connsiteY0" fmla="*/ 1495514 h 3879791"/>
              <a:gd name="connsiteX1" fmla="*/ 2375731 w 3751603"/>
              <a:gd name="connsiteY1" fmla="*/ 709301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170631 w 3751603"/>
              <a:gd name="connsiteY0" fmla="*/ 1649338 h 3879791"/>
              <a:gd name="connsiteX1" fmla="*/ 2375731 w 3751603"/>
              <a:gd name="connsiteY1" fmla="*/ 709301 h 3879791"/>
              <a:gd name="connsiteX2" fmla="*/ 2640650 w 3751603"/>
              <a:gd name="connsiteY2" fmla="*/ 0 h 3879791"/>
              <a:gd name="connsiteX3" fmla="*/ 1367327 w 3751603"/>
              <a:gd name="connsiteY3" fmla="*/ 17092 h 3879791"/>
              <a:gd name="connsiteX4" fmla="*/ 1076770 w 3751603"/>
              <a:gd name="connsiteY4" fmla="*/ 341832 h 3879791"/>
              <a:gd name="connsiteX5" fmla="*/ 854579 w 3751603"/>
              <a:gd name="connsiteY5" fmla="*/ 393107 h 3879791"/>
              <a:gd name="connsiteX6" fmla="*/ 752030 w 3751603"/>
              <a:gd name="connsiteY6" fmla="*/ 307649 h 3879791"/>
              <a:gd name="connsiteX7" fmla="*/ 666572 w 3751603"/>
              <a:gd name="connsiteY7" fmla="*/ 376015 h 3879791"/>
              <a:gd name="connsiteX8" fmla="*/ 495656 w 3751603"/>
              <a:gd name="connsiteY8" fmla="*/ 401653 h 3879791"/>
              <a:gd name="connsiteX9" fmla="*/ 170916 w 3751603"/>
              <a:gd name="connsiteY9" fmla="*/ 1162228 h 3879791"/>
              <a:gd name="connsiteX10" fmla="*/ 333286 w 3751603"/>
              <a:gd name="connsiteY10" fmla="*/ 1222049 h 3879791"/>
              <a:gd name="connsiteX11" fmla="*/ 401652 w 3751603"/>
              <a:gd name="connsiteY11" fmla="*/ 1085316 h 3879791"/>
              <a:gd name="connsiteX12" fmla="*/ 521293 w 3751603"/>
              <a:gd name="connsiteY12" fmla="*/ 1102408 h 3879791"/>
              <a:gd name="connsiteX13" fmla="*/ 658026 w 3751603"/>
              <a:gd name="connsiteY13" fmla="*/ 1068224 h 3879791"/>
              <a:gd name="connsiteX14" fmla="*/ 683663 w 3751603"/>
              <a:gd name="connsiteY14" fmla="*/ 1880075 h 3879791"/>
              <a:gd name="connsiteX15" fmla="*/ 495656 w 3751603"/>
              <a:gd name="connsiteY15" fmla="*/ 1905712 h 3879791"/>
              <a:gd name="connsiteX16" fmla="*/ 401652 w 3751603"/>
              <a:gd name="connsiteY16" fmla="*/ 1897167 h 3879791"/>
              <a:gd name="connsiteX17" fmla="*/ 384560 w 3751603"/>
              <a:gd name="connsiteY17" fmla="*/ 1786071 h 3879791"/>
              <a:gd name="connsiteX18" fmla="*/ 299103 w 3751603"/>
              <a:gd name="connsiteY18" fmla="*/ 1743342 h 3879791"/>
              <a:gd name="connsiteX19" fmla="*/ 230736 w 3751603"/>
              <a:gd name="connsiteY19" fmla="*/ 1777525 h 3879791"/>
              <a:gd name="connsiteX20" fmla="*/ 162370 w 3751603"/>
              <a:gd name="connsiteY20" fmla="*/ 1828800 h 3879791"/>
              <a:gd name="connsiteX21" fmla="*/ 0 w 3751603"/>
              <a:gd name="connsiteY21" fmla="*/ 1862983 h 3879791"/>
              <a:gd name="connsiteX22" fmla="*/ 239282 w 3751603"/>
              <a:gd name="connsiteY22" fmla="*/ 2563739 h 3879791"/>
              <a:gd name="connsiteX23" fmla="*/ 418744 w 3751603"/>
              <a:gd name="connsiteY23" fmla="*/ 2521010 h 3879791"/>
              <a:gd name="connsiteX24" fmla="*/ 538385 w 3751603"/>
              <a:gd name="connsiteY24" fmla="*/ 2845750 h 3879791"/>
              <a:gd name="connsiteX25" fmla="*/ 589660 w 3751603"/>
              <a:gd name="connsiteY25" fmla="*/ 2828658 h 3879791"/>
              <a:gd name="connsiteX26" fmla="*/ 709301 w 3751603"/>
              <a:gd name="connsiteY26" fmla="*/ 2982482 h 3879791"/>
              <a:gd name="connsiteX27" fmla="*/ 794759 w 3751603"/>
              <a:gd name="connsiteY27" fmla="*/ 2948299 h 3879791"/>
              <a:gd name="connsiteX28" fmla="*/ 692209 w 3751603"/>
              <a:gd name="connsiteY28" fmla="*/ 2743200 h 3879791"/>
              <a:gd name="connsiteX29" fmla="*/ 666572 w 3751603"/>
              <a:gd name="connsiteY29" fmla="*/ 2717563 h 3879791"/>
              <a:gd name="connsiteX30" fmla="*/ 743484 w 3751603"/>
              <a:gd name="connsiteY30" fmla="*/ 2649196 h 3879791"/>
              <a:gd name="connsiteX31" fmla="*/ 922946 w 3751603"/>
              <a:gd name="connsiteY31" fmla="*/ 2606467 h 3879791"/>
              <a:gd name="connsiteX32" fmla="*/ 1410056 w 3751603"/>
              <a:gd name="connsiteY32" fmla="*/ 3196127 h 3879791"/>
              <a:gd name="connsiteX33" fmla="*/ 1401510 w 3751603"/>
              <a:gd name="connsiteY33" fmla="*/ 3298677 h 3879791"/>
              <a:gd name="connsiteX34" fmla="*/ 1213503 w 3751603"/>
              <a:gd name="connsiteY34" fmla="*/ 3332860 h 3879791"/>
              <a:gd name="connsiteX35" fmla="*/ 1110953 w 3751603"/>
              <a:gd name="connsiteY35" fmla="*/ 3273039 h 3879791"/>
              <a:gd name="connsiteX36" fmla="*/ 1051132 w 3751603"/>
              <a:gd name="connsiteY36" fmla="*/ 3273039 h 3879791"/>
              <a:gd name="connsiteX37" fmla="*/ 1008403 w 3751603"/>
              <a:gd name="connsiteY37" fmla="*/ 3409772 h 3879791"/>
              <a:gd name="connsiteX38" fmla="*/ 1897166 w 3751603"/>
              <a:gd name="connsiteY38" fmla="*/ 3879791 h 3879791"/>
              <a:gd name="connsiteX39" fmla="*/ 2127903 w 3751603"/>
              <a:gd name="connsiteY39" fmla="*/ 3811424 h 3879791"/>
              <a:gd name="connsiteX40" fmla="*/ 2384276 w 3751603"/>
              <a:gd name="connsiteY40" fmla="*/ 3760150 h 3879791"/>
              <a:gd name="connsiteX41" fmla="*/ 2008261 w 3751603"/>
              <a:gd name="connsiteY41" fmla="*/ 3725967 h 3879791"/>
              <a:gd name="connsiteX42" fmla="*/ 1956987 w 3751603"/>
              <a:gd name="connsiteY42" fmla="*/ 3717421 h 3879791"/>
              <a:gd name="connsiteX43" fmla="*/ 1931349 w 3751603"/>
              <a:gd name="connsiteY43" fmla="*/ 3589234 h 3879791"/>
              <a:gd name="connsiteX44" fmla="*/ 2247544 w 3751603"/>
              <a:gd name="connsiteY44" fmla="*/ 3537959 h 3879791"/>
              <a:gd name="connsiteX45" fmla="*/ 2871387 w 3751603"/>
              <a:gd name="connsiteY45" fmla="*/ 3572142 h 3879791"/>
              <a:gd name="connsiteX46" fmla="*/ 2811566 w 3751603"/>
              <a:gd name="connsiteY46" fmla="*/ 3529413 h 3879791"/>
              <a:gd name="connsiteX47" fmla="*/ 2837203 w 3751603"/>
              <a:gd name="connsiteY47" fmla="*/ 3461047 h 3879791"/>
              <a:gd name="connsiteX48" fmla="*/ 2794474 w 3751603"/>
              <a:gd name="connsiteY48" fmla="*/ 3418318 h 3879791"/>
              <a:gd name="connsiteX49" fmla="*/ 3076486 w 3751603"/>
              <a:gd name="connsiteY49" fmla="*/ 3102124 h 3879791"/>
              <a:gd name="connsiteX50" fmla="*/ 3537959 w 3751603"/>
              <a:gd name="connsiteY50" fmla="*/ 2999574 h 3879791"/>
              <a:gd name="connsiteX51" fmla="*/ 3572142 w 3751603"/>
              <a:gd name="connsiteY51" fmla="*/ 3042303 h 3879791"/>
              <a:gd name="connsiteX52" fmla="*/ 3367043 w 3751603"/>
              <a:gd name="connsiteY52" fmla="*/ 3264494 h 3879791"/>
              <a:gd name="connsiteX53" fmla="*/ 3751603 w 3751603"/>
              <a:gd name="connsiteY53" fmla="*/ 3204673 h 3879791"/>
              <a:gd name="connsiteX54" fmla="*/ 3529413 w 3751603"/>
              <a:gd name="connsiteY54" fmla="*/ 3119215 h 3879791"/>
              <a:gd name="connsiteX55" fmla="*/ 3563596 w 3751603"/>
              <a:gd name="connsiteY55" fmla="*/ 3050849 h 3879791"/>
              <a:gd name="connsiteX56" fmla="*/ 3537959 w 3751603"/>
              <a:gd name="connsiteY56" fmla="*/ 3016666 h 3879791"/>
              <a:gd name="connsiteX57" fmla="*/ 3349951 w 3751603"/>
              <a:gd name="connsiteY57" fmla="*/ 3033757 h 3879791"/>
              <a:gd name="connsiteX58" fmla="*/ 3127760 w 3751603"/>
              <a:gd name="connsiteY58" fmla="*/ 2922662 h 3879791"/>
              <a:gd name="connsiteX59" fmla="*/ 3136306 w 3751603"/>
              <a:gd name="connsiteY59" fmla="*/ 2803021 h 3879791"/>
              <a:gd name="connsiteX60" fmla="*/ 2649196 w 3751603"/>
              <a:gd name="connsiteY60" fmla="*/ 2221907 h 3879791"/>
              <a:gd name="connsiteX61" fmla="*/ 2238998 w 3751603"/>
              <a:gd name="connsiteY61" fmla="*/ 2307365 h 3879791"/>
              <a:gd name="connsiteX62" fmla="*/ 914400 w 3751603"/>
              <a:gd name="connsiteY62" fmla="*/ 2606467 h 3879791"/>
              <a:gd name="connsiteX63" fmla="*/ 897308 w 3751603"/>
              <a:gd name="connsiteY63" fmla="*/ 2623559 h 3879791"/>
              <a:gd name="connsiteX0" fmla="*/ 2170631 w 3751603"/>
              <a:gd name="connsiteY0" fmla="*/ 1649338 h 3879791"/>
              <a:gd name="connsiteX1" fmla="*/ 2247544 w 3751603"/>
              <a:gd name="connsiteY1" fmla="*/ 1264778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170631 w 3751603"/>
              <a:gd name="connsiteY0" fmla="*/ 1649338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170631 w 3751603"/>
              <a:gd name="connsiteY0" fmla="*/ 1649338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170631 w 3751603"/>
              <a:gd name="connsiteY0" fmla="*/ 1649338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179176 w 3751603"/>
              <a:gd name="connsiteY0" fmla="*/ 1555334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179176 w 3751603"/>
              <a:gd name="connsiteY0" fmla="*/ 1555334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256088 w 3751603"/>
              <a:gd name="connsiteY0" fmla="*/ 1811708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315909 w 3751603"/>
              <a:gd name="connsiteY0" fmla="*/ 2102265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315909 w 3751603"/>
              <a:gd name="connsiteY0" fmla="*/ 2102265 h 3879791"/>
              <a:gd name="connsiteX1" fmla="*/ 2358640 w 3751603"/>
              <a:gd name="connsiteY1" fmla="*/ 1478423 h 3879791"/>
              <a:gd name="connsiteX2" fmla="*/ 2375731 w 3751603"/>
              <a:gd name="connsiteY2" fmla="*/ 709301 h 3879791"/>
              <a:gd name="connsiteX3" fmla="*/ 2640650 w 3751603"/>
              <a:gd name="connsiteY3" fmla="*/ 0 h 3879791"/>
              <a:gd name="connsiteX4" fmla="*/ 1367327 w 3751603"/>
              <a:gd name="connsiteY4" fmla="*/ 17092 h 3879791"/>
              <a:gd name="connsiteX5" fmla="*/ 1076770 w 3751603"/>
              <a:gd name="connsiteY5" fmla="*/ 341832 h 3879791"/>
              <a:gd name="connsiteX6" fmla="*/ 854579 w 3751603"/>
              <a:gd name="connsiteY6" fmla="*/ 393107 h 3879791"/>
              <a:gd name="connsiteX7" fmla="*/ 752030 w 3751603"/>
              <a:gd name="connsiteY7" fmla="*/ 307649 h 3879791"/>
              <a:gd name="connsiteX8" fmla="*/ 666572 w 3751603"/>
              <a:gd name="connsiteY8" fmla="*/ 376015 h 3879791"/>
              <a:gd name="connsiteX9" fmla="*/ 495656 w 3751603"/>
              <a:gd name="connsiteY9" fmla="*/ 401653 h 3879791"/>
              <a:gd name="connsiteX10" fmla="*/ 170916 w 3751603"/>
              <a:gd name="connsiteY10" fmla="*/ 1162228 h 3879791"/>
              <a:gd name="connsiteX11" fmla="*/ 333286 w 3751603"/>
              <a:gd name="connsiteY11" fmla="*/ 1222049 h 3879791"/>
              <a:gd name="connsiteX12" fmla="*/ 401652 w 3751603"/>
              <a:gd name="connsiteY12" fmla="*/ 1085316 h 3879791"/>
              <a:gd name="connsiteX13" fmla="*/ 521293 w 3751603"/>
              <a:gd name="connsiteY13" fmla="*/ 1102408 h 3879791"/>
              <a:gd name="connsiteX14" fmla="*/ 658026 w 3751603"/>
              <a:gd name="connsiteY14" fmla="*/ 1068224 h 3879791"/>
              <a:gd name="connsiteX15" fmla="*/ 683663 w 3751603"/>
              <a:gd name="connsiteY15" fmla="*/ 1880075 h 3879791"/>
              <a:gd name="connsiteX16" fmla="*/ 495656 w 3751603"/>
              <a:gd name="connsiteY16" fmla="*/ 1905712 h 3879791"/>
              <a:gd name="connsiteX17" fmla="*/ 401652 w 3751603"/>
              <a:gd name="connsiteY17" fmla="*/ 1897167 h 3879791"/>
              <a:gd name="connsiteX18" fmla="*/ 384560 w 3751603"/>
              <a:gd name="connsiteY18" fmla="*/ 1786071 h 3879791"/>
              <a:gd name="connsiteX19" fmla="*/ 299103 w 3751603"/>
              <a:gd name="connsiteY19" fmla="*/ 1743342 h 3879791"/>
              <a:gd name="connsiteX20" fmla="*/ 230736 w 3751603"/>
              <a:gd name="connsiteY20" fmla="*/ 1777525 h 3879791"/>
              <a:gd name="connsiteX21" fmla="*/ 162370 w 3751603"/>
              <a:gd name="connsiteY21" fmla="*/ 1828800 h 3879791"/>
              <a:gd name="connsiteX22" fmla="*/ 0 w 3751603"/>
              <a:gd name="connsiteY22" fmla="*/ 1862983 h 3879791"/>
              <a:gd name="connsiteX23" fmla="*/ 239282 w 3751603"/>
              <a:gd name="connsiteY23" fmla="*/ 2563739 h 3879791"/>
              <a:gd name="connsiteX24" fmla="*/ 418744 w 3751603"/>
              <a:gd name="connsiteY24" fmla="*/ 2521010 h 3879791"/>
              <a:gd name="connsiteX25" fmla="*/ 538385 w 3751603"/>
              <a:gd name="connsiteY25" fmla="*/ 2845750 h 3879791"/>
              <a:gd name="connsiteX26" fmla="*/ 589660 w 3751603"/>
              <a:gd name="connsiteY26" fmla="*/ 2828658 h 3879791"/>
              <a:gd name="connsiteX27" fmla="*/ 709301 w 3751603"/>
              <a:gd name="connsiteY27" fmla="*/ 2982482 h 3879791"/>
              <a:gd name="connsiteX28" fmla="*/ 794759 w 3751603"/>
              <a:gd name="connsiteY28" fmla="*/ 2948299 h 3879791"/>
              <a:gd name="connsiteX29" fmla="*/ 692209 w 3751603"/>
              <a:gd name="connsiteY29" fmla="*/ 2743200 h 3879791"/>
              <a:gd name="connsiteX30" fmla="*/ 666572 w 3751603"/>
              <a:gd name="connsiteY30" fmla="*/ 2717563 h 3879791"/>
              <a:gd name="connsiteX31" fmla="*/ 743484 w 3751603"/>
              <a:gd name="connsiteY31" fmla="*/ 2649196 h 3879791"/>
              <a:gd name="connsiteX32" fmla="*/ 922946 w 3751603"/>
              <a:gd name="connsiteY32" fmla="*/ 2606467 h 3879791"/>
              <a:gd name="connsiteX33" fmla="*/ 1410056 w 3751603"/>
              <a:gd name="connsiteY33" fmla="*/ 3196127 h 3879791"/>
              <a:gd name="connsiteX34" fmla="*/ 1401510 w 3751603"/>
              <a:gd name="connsiteY34" fmla="*/ 3298677 h 3879791"/>
              <a:gd name="connsiteX35" fmla="*/ 1213503 w 3751603"/>
              <a:gd name="connsiteY35" fmla="*/ 3332860 h 3879791"/>
              <a:gd name="connsiteX36" fmla="*/ 1110953 w 3751603"/>
              <a:gd name="connsiteY36" fmla="*/ 3273039 h 3879791"/>
              <a:gd name="connsiteX37" fmla="*/ 1051132 w 3751603"/>
              <a:gd name="connsiteY37" fmla="*/ 3273039 h 3879791"/>
              <a:gd name="connsiteX38" fmla="*/ 1008403 w 3751603"/>
              <a:gd name="connsiteY38" fmla="*/ 3409772 h 3879791"/>
              <a:gd name="connsiteX39" fmla="*/ 1897166 w 3751603"/>
              <a:gd name="connsiteY39" fmla="*/ 3879791 h 3879791"/>
              <a:gd name="connsiteX40" fmla="*/ 2127903 w 3751603"/>
              <a:gd name="connsiteY40" fmla="*/ 3811424 h 3879791"/>
              <a:gd name="connsiteX41" fmla="*/ 2384276 w 3751603"/>
              <a:gd name="connsiteY41" fmla="*/ 3760150 h 3879791"/>
              <a:gd name="connsiteX42" fmla="*/ 2008261 w 3751603"/>
              <a:gd name="connsiteY42" fmla="*/ 3725967 h 3879791"/>
              <a:gd name="connsiteX43" fmla="*/ 1956987 w 3751603"/>
              <a:gd name="connsiteY43" fmla="*/ 3717421 h 3879791"/>
              <a:gd name="connsiteX44" fmla="*/ 1931349 w 3751603"/>
              <a:gd name="connsiteY44" fmla="*/ 3589234 h 3879791"/>
              <a:gd name="connsiteX45" fmla="*/ 2247544 w 3751603"/>
              <a:gd name="connsiteY45" fmla="*/ 3537959 h 3879791"/>
              <a:gd name="connsiteX46" fmla="*/ 2871387 w 3751603"/>
              <a:gd name="connsiteY46" fmla="*/ 3572142 h 3879791"/>
              <a:gd name="connsiteX47" fmla="*/ 2811566 w 3751603"/>
              <a:gd name="connsiteY47" fmla="*/ 3529413 h 3879791"/>
              <a:gd name="connsiteX48" fmla="*/ 2837203 w 3751603"/>
              <a:gd name="connsiteY48" fmla="*/ 3461047 h 3879791"/>
              <a:gd name="connsiteX49" fmla="*/ 2794474 w 3751603"/>
              <a:gd name="connsiteY49" fmla="*/ 3418318 h 3879791"/>
              <a:gd name="connsiteX50" fmla="*/ 3076486 w 3751603"/>
              <a:gd name="connsiteY50" fmla="*/ 3102124 h 3879791"/>
              <a:gd name="connsiteX51" fmla="*/ 3537959 w 3751603"/>
              <a:gd name="connsiteY51" fmla="*/ 2999574 h 3879791"/>
              <a:gd name="connsiteX52" fmla="*/ 3572142 w 3751603"/>
              <a:gd name="connsiteY52" fmla="*/ 3042303 h 3879791"/>
              <a:gd name="connsiteX53" fmla="*/ 3367043 w 3751603"/>
              <a:gd name="connsiteY53" fmla="*/ 3264494 h 3879791"/>
              <a:gd name="connsiteX54" fmla="*/ 3751603 w 3751603"/>
              <a:gd name="connsiteY54" fmla="*/ 3204673 h 3879791"/>
              <a:gd name="connsiteX55" fmla="*/ 3529413 w 3751603"/>
              <a:gd name="connsiteY55" fmla="*/ 3119215 h 3879791"/>
              <a:gd name="connsiteX56" fmla="*/ 3563596 w 3751603"/>
              <a:gd name="connsiteY56" fmla="*/ 3050849 h 3879791"/>
              <a:gd name="connsiteX57" fmla="*/ 3537959 w 3751603"/>
              <a:gd name="connsiteY57" fmla="*/ 3016666 h 3879791"/>
              <a:gd name="connsiteX58" fmla="*/ 3349951 w 3751603"/>
              <a:gd name="connsiteY58" fmla="*/ 3033757 h 3879791"/>
              <a:gd name="connsiteX59" fmla="*/ 3127760 w 3751603"/>
              <a:gd name="connsiteY59" fmla="*/ 2922662 h 3879791"/>
              <a:gd name="connsiteX60" fmla="*/ 3136306 w 3751603"/>
              <a:gd name="connsiteY60" fmla="*/ 2803021 h 3879791"/>
              <a:gd name="connsiteX61" fmla="*/ 2649196 w 3751603"/>
              <a:gd name="connsiteY61" fmla="*/ 2221907 h 3879791"/>
              <a:gd name="connsiteX62" fmla="*/ 2238998 w 3751603"/>
              <a:gd name="connsiteY62" fmla="*/ 2307365 h 3879791"/>
              <a:gd name="connsiteX63" fmla="*/ 914400 w 3751603"/>
              <a:gd name="connsiteY63" fmla="*/ 2606467 h 3879791"/>
              <a:gd name="connsiteX64" fmla="*/ 897308 w 3751603"/>
              <a:gd name="connsiteY64" fmla="*/ 2623559 h 3879791"/>
              <a:gd name="connsiteX0" fmla="*/ 2315909 w 3751603"/>
              <a:gd name="connsiteY0" fmla="*/ 2102265 h 3879791"/>
              <a:gd name="connsiteX1" fmla="*/ 2350093 w 3751603"/>
              <a:gd name="connsiteY1" fmla="*/ 1734796 h 3879791"/>
              <a:gd name="connsiteX2" fmla="*/ 2358640 w 3751603"/>
              <a:gd name="connsiteY2" fmla="*/ 1478423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58640 w 3751603"/>
              <a:gd name="connsiteY2" fmla="*/ 1478423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58640 w 3751603"/>
              <a:gd name="connsiteY2" fmla="*/ 1478423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58640 w 3751603"/>
              <a:gd name="connsiteY2" fmla="*/ 1478423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58640 w 3751603"/>
              <a:gd name="connsiteY2" fmla="*/ 1478423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41549 w 3751603"/>
              <a:gd name="connsiteY2" fmla="*/ 1512606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162085 w 3751603"/>
              <a:gd name="connsiteY1" fmla="*/ 1546789 h 3879791"/>
              <a:gd name="connsiteX2" fmla="*/ 2367187 w 3751603"/>
              <a:gd name="connsiteY2" fmla="*/ 1486969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204813 w 3751603"/>
              <a:gd name="connsiteY1" fmla="*/ 1580972 h 3879791"/>
              <a:gd name="connsiteX2" fmla="*/ 2367187 w 3751603"/>
              <a:gd name="connsiteY2" fmla="*/ 1486969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204813 w 3751603"/>
              <a:gd name="connsiteY1" fmla="*/ 1580972 h 3879791"/>
              <a:gd name="connsiteX2" fmla="*/ 2367187 w 3751603"/>
              <a:gd name="connsiteY2" fmla="*/ 1486969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2315909 w 3751603"/>
              <a:gd name="connsiteY0" fmla="*/ 2102265 h 3879791"/>
              <a:gd name="connsiteX1" fmla="*/ 2204813 w 3751603"/>
              <a:gd name="connsiteY1" fmla="*/ 1555335 h 3879791"/>
              <a:gd name="connsiteX2" fmla="*/ 2367187 w 3751603"/>
              <a:gd name="connsiteY2" fmla="*/ 1486969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1375872 w 3751603"/>
              <a:gd name="connsiteY0" fmla="*/ 2350093 h 3879791"/>
              <a:gd name="connsiteX1" fmla="*/ 2204813 w 3751603"/>
              <a:gd name="connsiteY1" fmla="*/ 1555335 h 3879791"/>
              <a:gd name="connsiteX2" fmla="*/ 2367187 w 3751603"/>
              <a:gd name="connsiteY2" fmla="*/ 1486969 h 3879791"/>
              <a:gd name="connsiteX3" fmla="*/ 2375731 w 3751603"/>
              <a:gd name="connsiteY3" fmla="*/ 709301 h 3879791"/>
              <a:gd name="connsiteX4" fmla="*/ 2640650 w 3751603"/>
              <a:gd name="connsiteY4" fmla="*/ 0 h 3879791"/>
              <a:gd name="connsiteX5" fmla="*/ 1367327 w 3751603"/>
              <a:gd name="connsiteY5" fmla="*/ 17092 h 3879791"/>
              <a:gd name="connsiteX6" fmla="*/ 1076770 w 3751603"/>
              <a:gd name="connsiteY6" fmla="*/ 341832 h 3879791"/>
              <a:gd name="connsiteX7" fmla="*/ 854579 w 3751603"/>
              <a:gd name="connsiteY7" fmla="*/ 393107 h 3879791"/>
              <a:gd name="connsiteX8" fmla="*/ 752030 w 3751603"/>
              <a:gd name="connsiteY8" fmla="*/ 307649 h 3879791"/>
              <a:gd name="connsiteX9" fmla="*/ 666572 w 3751603"/>
              <a:gd name="connsiteY9" fmla="*/ 376015 h 3879791"/>
              <a:gd name="connsiteX10" fmla="*/ 495656 w 3751603"/>
              <a:gd name="connsiteY10" fmla="*/ 401653 h 3879791"/>
              <a:gd name="connsiteX11" fmla="*/ 170916 w 3751603"/>
              <a:gd name="connsiteY11" fmla="*/ 1162228 h 3879791"/>
              <a:gd name="connsiteX12" fmla="*/ 333286 w 3751603"/>
              <a:gd name="connsiteY12" fmla="*/ 1222049 h 3879791"/>
              <a:gd name="connsiteX13" fmla="*/ 401652 w 3751603"/>
              <a:gd name="connsiteY13" fmla="*/ 1085316 h 3879791"/>
              <a:gd name="connsiteX14" fmla="*/ 521293 w 3751603"/>
              <a:gd name="connsiteY14" fmla="*/ 1102408 h 3879791"/>
              <a:gd name="connsiteX15" fmla="*/ 658026 w 3751603"/>
              <a:gd name="connsiteY15" fmla="*/ 1068224 h 3879791"/>
              <a:gd name="connsiteX16" fmla="*/ 683663 w 3751603"/>
              <a:gd name="connsiteY16" fmla="*/ 1880075 h 3879791"/>
              <a:gd name="connsiteX17" fmla="*/ 495656 w 3751603"/>
              <a:gd name="connsiteY17" fmla="*/ 1905712 h 3879791"/>
              <a:gd name="connsiteX18" fmla="*/ 401652 w 3751603"/>
              <a:gd name="connsiteY18" fmla="*/ 1897167 h 3879791"/>
              <a:gd name="connsiteX19" fmla="*/ 384560 w 3751603"/>
              <a:gd name="connsiteY19" fmla="*/ 1786071 h 3879791"/>
              <a:gd name="connsiteX20" fmla="*/ 299103 w 3751603"/>
              <a:gd name="connsiteY20" fmla="*/ 1743342 h 3879791"/>
              <a:gd name="connsiteX21" fmla="*/ 230736 w 3751603"/>
              <a:gd name="connsiteY21" fmla="*/ 1777525 h 3879791"/>
              <a:gd name="connsiteX22" fmla="*/ 162370 w 3751603"/>
              <a:gd name="connsiteY22" fmla="*/ 1828800 h 3879791"/>
              <a:gd name="connsiteX23" fmla="*/ 0 w 3751603"/>
              <a:gd name="connsiteY23" fmla="*/ 1862983 h 3879791"/>
              <a:gd name="connsiteX24" fmla="*/ 239282 w 3751603"/>
              <a:gd name="connsiteY24" fmla="*/ 2563739 h 3879791"/>
              <a:gd name="connsiteX25" fmla="*/ 418744 w 3751603"/>
              <a:gd name="connsiteY25" fmla="*/ 2521010 h 3879791"/>
              <a:gd name="connsiteX26" fmla="*/ 538385 w 3751603"/>
              <a:gd name="connsiteY26" fmla="*/ 2845750 h 3879791"/>
              <a:gd name="connsiteX27" fmla="*/ 589660 w 3751603"/>
              <a:gd name="connsiteY27" fmla="*/ 2828658 h 3879791"/>
              <a:gd name="connsiteX28" fmla="*/ 709301 w 3751603"/>
              <a:gd name="connsiteY28" fmla="*/ 2982482 h 3879791"/>
              <a:gd name="connsiteX29" fmla="*/ 794759 w 3751603"/>
              <a:gd name="connsiteY29" fmla="*/ 2948299 h 3879791"/>
              <a:gd name="connsiteX30" fmla="*/ 692209 w 3751603"/>
              <a:gd name="connsiteY30" fmla="*/ 2743200 h 3879791"/>
              <a:gd name="connsiteX31" fmla="*/ 666572 w 3751603"/>
              <a:gd name="connsiteY31" fmla="*/ 2717563 h 3879791"/>
              <a:gd name="connsiteX32" fmla="*/ 743484 w 3751603"/>
              <a:gd name="connsiteY32" fmla="*/ 2649196 h 3879791"/>
              <a:gd name="connsiteX33" fmla="*/ 922946 w 3751603"/>
              <a:gd name="connsiteY33" fmla="*/ 2606467 h 3879791"/>
              <a:gd name="connsiteX34" fmla="*/ 1410056 w 3751603"/>
              <a:gd name="connsiteY34" fmla="*/ 3196127 h 3879791"/>
              <a:gd name="connsiteX35" fmla="*/ 1401510 w 3751603"/>
              <a:gd name="connsiteY35" fmla="*/ 3298677 h 3879791"/>
              <a:gd name="connsiteX36" fmla="*/ 1213503 w 3751603"/>
              <a:gd name="connsiteY36" fmla="*/ 3332860 h 3879791"/>
              <a:gd name="connsiteX37" fmla="*/ 1110953 w 3751603"/>
              <a:gd name="connsiteY37" fmla="*/ 3273039 h 3879791"/>
              <a:gd name="connsiteX38" fmla="*/ 1051132 w 3751603"/>
              <a:gd name="connsiteY38" fmla="*/ 3273039 h 3879791"/>
              <a:gd name="connsiteX39" fmla="*/ 1008403 w 3751603"/>
              <a:gd name="connsiteY39" fmla="*/ 3409772 h 3879791"/>
              <a:gd name="connsiteX40" fmla="*/ 1897166 w 3751603"/>
              <a:gd name="connsiteY40" fmla="*/ 3879791 h 3879791"/>
              <a:gd name="connsiteX41" fmla="*/ 2127903 w 3751603"/>
              <a:gd name="connsiteY41" fmla="*/ 3811424 h 3879791"/>
              <a:gd name="connsiteX42" fmla="*/ 2384276 w 3751603"/>
              <a:gd name="connsiteY42" fmla="*/ 3760150 h 3879791"/>
              <a:gd name="connsiteX43" fmla="*/ 2008261 w 3751603"/>
              <a:gd name="connsiteY43" fmla="*/ 3725967 h 3879791"/>
              <a:gd name="connsiteX44" fmla="*/ 1956987 w 3751603"/>
              <a:gd name="connsiteY44" fmla="*/ 3717421 h 3879791"/>
              <a:gd name="connsiteX45" fmla="*/ 1931349 w 3751603"/>
              <a:gd name="connsiteY45" fmla="*/ 3589234 h 3879791"/>
              <a:gd name="connsiteX46" fmla="*/ 2247544 w 3751603"/>
              <a:gd name="connsiteY46" fmla="*/ 3537959 h 3879791"/>
              <a:gd name="connsiteX47" fmla="*/ 2871387 w 3751603"/>
              <a:gd name="connsiteY47" fmla="*/ 3572142 h 3879791"/>
              <a:gd name="connsiteX48" fmla="*/ 2811566 w 3751603"/>
              <a:gd name="connsiteY48" fmla="*/ 3529413 h 3879791"/>
              <a:gd name="connsiteX49" fmla="*/ 2837203 w 3751603"/>
              <a:gd name="connsiteY49" fmla="*/ 3461047 h 3879791"/>
              <a:gd name="connsiteX50" fmla="*/ 2794474 w 3751603"/>
              <a:gd name="connsiteY50" fmla="*/ 3418318 h 3879791"/>
              <a:gd name="connsiteX51" fmla="*/ 3076486 w 3751603"/>
              <a:gd name="connsiteY51" fmla="*/ 3102124 h 3879791"/>
              <a:gd name="connsiteX52" fmla="*/ 3537959 w 3751603"/>
              <a:gd name="connsiteY52" fmla="*/ 2999574 h 3879791"/>
              <a:gd name="connsiteX53" fmla="*/ 3572142 w 3751603"/>
              <a:gd name="connsiteY53" fmla="*/ 3042303 h 3879791"/>
              <a:gd name="connsiteX54" fmla="*/ 3367043 w 3751603"/>
              <a:gd name="connsiteY54" fmla="*/ 3264494 h 3879791"/>
              <a:gd name="connsiteX55" fmla="*/ 3751603 w 3751603"/>
              <a:gd name="connsiteY55" fmla="*/ 3204673 h 3879791"/>
              <a:gd name="connsiteX56" fmla="*/ 3529413 w 3751603"/>
              <a:gd name="connsiteY56" fmla="*/ 3119215 h 3879791"/>
              <a:gd name="connsiteX57" fmla="*/ 3563596 w 3751603"/>
              <a:gd name="connsiteY57" fmla="*/ 3050849 h 3879791"/>
              <a:gd name="connsiteX58" fmla="*/ 3537959 w 3751603"/>
              <a:gd name="connsiteY58" fmla="*/ 3016666 h 3879791"/>
              <a:gd name="connsiteX59" fmla="*/ 3349951 w 3751603"/>
              <a:gd name="connsiteY59" fmla="*/ 3033757 h 3879791"/>
              <a:gd name="connsiteX60" fmla="*/ 3127760 w 3751603"/>
              <a:gd name="connsiteY60" fmla="*/ 2922662 h 3879791"/>
              <a:gd name="connsiteX61" fmla="*/ 3136306 w 3751603"/>
              <a:gd name="connsiteY61" fmla="*/ 2803021 h 3879791"/>
              <a:gd name="connsiteX62" fmla="*/ 2649196 w 3751603"/>
              <a:gd name="connsiteY62" fmla="*/ 2221907 h 3879791"/>
              <a:gd name="connsiteX63" fmla="*/ 2238998 w 3751603"/>
              <a:gd name="connsiteY63" fmla="*/ 2307365 h 3879791"/>
              <a:gd name="connsiteX64" fmla="*/ 914400 w 3751603"/>
              <a:gd name="connsiteY64" fmla="*/ 2606467 h 3879791"/>
              <a:gd name="connsiteX65" fmla="*/ 897308 w 3751603"/>
              <a:gd name="connsiteY65" fmla="*/ 2623559 h 3879791"/>
              <a:gd name="connsiteX0" fmla="*/ 1375872 w 3751603"/>
              <a:gd name="connsiteY0" fmla="*/ 2350093 h 3879791"/>
              <a:gd name="connsiteX1" fmla="*/ 1683521 w 3751603"/>
              <a:gd name="connsiteY1" fmla="*/ 2050991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375872 w 3751603"/>
              <a:gd name="connsiteY0" fmla="*/ 2350093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375872 w 3751603"/>
              <a:gd name="connsiteY0" fmla="*/ 2350093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375872 w 3751603"/>
              <a:gd name="connsiteY0" fmla="*/ 2350093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375872 w 3751603"/>
              <a:gd name="connsiteY0" fmla="*/ 2350093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375872 w 3751603"/>
              <a:gd name="connsiteY0" fmla="*/ 2324455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110952 w 3751603"/>
              <a:gd name="connsiteY0" fmla="*/ 1837344 h 3879791"/>
              <a:gd name="connsiteX1" fmla="*/ 2350093 w 3751603"/>
              <a:gd name="connsiteY1" fmla="*/ 2059537 h 3879791"/>
              <a:gd name="connsiteX2" fmla="*/ 2204813 w 3751603"/>
              <a:gd name="connsiteY2" fmla="*/ 1555335 h 3879791"/>
              <a:gd name="connsiteX3" fmla="*/ 2367187 w 3751603"/>
              <a:gd name="connsiteY3" fmla="*/ 1486969 h 3879791"/>
              <a:gd name="connsiteX4" fmla="*/ 2375731 w 3751603"/>
              <a:gd name="connsiteY4" fmla="*/ 709301 h 3879791"/>
              <a:gd name="connsiteX5" fmla="*/ 2640650 w 3751603"/>
              <a:gd name="connsiteY5" fmla="*/ 0 h 3879791"/>
              <a:gd name="connsiteX6" fmla="*/ 1367327 w 3751603"/>
              <a:gd name="connsiteY6" fmla="*/ 17092 h 3879791"/>
              <a:gd name="connsiteX7" fmla="*/ 1076770 w 3751603"/>
              <a:gd name="connsiteY7" fmla="*/ 341832 h 3879791"/>
              <a:gd name="connsiteX8" fmla="*/ 854579 w 3751603"/>
              <a:gd name="connsiteY8" fmla="*/ 393107 h 3879791"/>
              <a:gd name="connsiteX9" fmla="*/ 752030 w 3751603"/>
              <a:gd name="connsiteY9" fmla="*/ 307649 h 3879791"/>
              <a:gd name="connsiteX10" fmla="*/ 666572 w 3751603"/>
              <a:gd name="connsiteY10" fmla="*/ 376015 h 3879791"/>
              <a:gd name="connsiteX11" fmla="*/ 495656 w 3751603"/>
              <a:gd name="connsiteY11" fmla="*/ 401653 h 3879791"/>
              <a:gd name="connsiteX12" fmla="*/ 170916 w 3751603"/>
              <a:gd name="connsiteY12" fmla="*/ 1162228 h 3879791"/>
              <a:gd name="connsiteX13" fmla="*/ 333286 w 3751603"/>
              <a:gd name="connsiteY13" fmla="*/ 1222049 h 3879791"/>
              <a:gd name="connsiteX14" fmla="*/ 401652 w 3751603"/>
              <a:gd name="connsiteY14" fmla="*/ 1085316 h 3879791"/>
              <a:gd name="connsiteX15" fmla="*/ 521293 w 3751603"/>
              <a:gd name="connsiteY15" fmla="*/ 1102408 h 3879791"/>
              <a:gd name="connsiteX16" fmla="*/ 658026 w 3751603"/>
              <a:gd name="connsiteY16" fmla="*/ 1068224 h 3879791"/>
              <a:gd name="connsiteX17" fmla="*/ 683663 w 3751603"/>
              <a:gd name="connsiteY17" fmla="*/ 1880075 h 3879791"/>
              <a:gd name="connsiteX18" fmla="*/ 495656 w 3751603"/>
              <a:gd name="connsiteY18" fmla="*/ 1905712 h 3879791"/>
              <a:gd name="connsiteX19" fmla="*/ 401652 w 3751603"/>
              <a:gd name="connsiteY19" fmla="*/ 1897167 h 3879791"/>
              <a:gd name="connsiteX20" fmla="*/ 384560 w 3751603"/>
              <a:gd name="connsiteY20" fmla="*/ 1786071 h 3879791"/>
              <a:gd name="connsiteX21" fmla="*/ 299103 w 3751603"/>
              <a:gd name="connsiteY21" fmla="*/ 1743342 h 3879791"/>
              <a:gd name="connsiteX22" fmla="*/ 230736 w 3751603"/>
              <a:gd name="connsiteY22" fmla="*/ 1777525 h 3879791"/>
              <a:gd name="connsiteX23" fmla="*/ 162370 w 3751603"/>
              <a:gd name="connsiteY23" fmla="*/ 1828800 h 3879791"/>
              <a:gd name="connsiteX24" fmla="*/ 0 w 3751603"/>
              <a:gd name="connsiteY24" fmla="*/ 1862983 h 3879791"/>
              <a:gd name="connsiteX25" fmla="*/ 239282 w 3751603"/>
              <a:gd name="connsiteY25" fmla="*/ 2563739 h 3879791"/>
              <a:gd name="connsiteX26" fmla="*/ 418744 w 3751603"/>
              <a:gd name="connsiteY26" fmla="*/ 2521010 h 3879791"/>
              <a:gd name="connsiteX27" fmla="*/ 538385 w 3751603"/>
              <a:gd name="connsiteY27" fmla="*/ 2845750 h 3879791"/>
              <a:gd name="connsiteX28" fmla="*/ 589660 w 3751603"/>
              <a:gd name="connsiteY28" fmla="*/ 2828658 h 3879791"/>
              <a:gd name="connsiteX29" fmla="*/ 709301 w 3751603"/>
              <a:gd name="connsiteY29" fmla="*/ 2982482 h 3879791"/>
              <a:gd name="connsiteX30" fmla="*/ 794759 w 3751603"/>
              <a:gd name="connsiteY30" fmla="*/ 2948299 h 3879791"/>
              <a:gd name="connsiteX31" fmla="*/ 692209 w 3751603"/>
              <a:gd name="connsiteY31" fmla="*/ 2743200 h 3879791"/>
              <a:gd name="connsiteX32" fmla="*/ 666572 w 3751603"/>
              <a:gd name="connsiteY32" fmla="*/ 2717563 h 3879791"/>
              <a:gd name="connsiteX33" fmla="*/ 743484 w 3751603"/>
              <a:gd name="connsiteY33" fmla="*/ 2649196 h 3879791"/>
              <a:gd name="connsiteX34" fmla="*/ 922946 w 3751603"/>
              <a:gd name="connsiteY34" fmla="*/ 2606467 h 3879791"/>
              <a:gd name="connsiteX35" fmla="*/ 1410056 w 3751603"/>
              <a:gd name="connsiteY35" fmla="*/ 3196127 h 3879791"/>
              <a:gd name="connsiteX36" fmla="*/ 1401510 w 3751603"/>
              <a:gd name="connsiteY36" fmla="*/ 3298677 h 3879791"/>
              <a:gd name="connsiteX37" fmla="*/ 1213503 w 3751603"/>
              <a:gd name="connsiteY37" fmla="*/ 3332860 h 3879791"/>
              <a:gd name="connsiteX38" fmla="*/ 1110953 w 3751603"/>
              <a:gd name="connsiteY38" fmla="*/ 3273039 h 3879791"/>
              <a:gd name="connsiteX39" fmla="*/ 1051132 w 3751603"/>
              <a:gd name="connsiteY39" fmla="*/ 3273039 h 3879791"/>
              <a:gd name="connsiteX40" fmla="*/ 1008403 w 3751603"/>
              <a:gd name="connsiteY40" fmla="*/ 3409772 h 3879791"/>
              <a:gd name="connsiteX41" fmla="*/ 1897166 w 3751603"/>
              <a:gd name="connsiteY41" fmla="*/ 3879791 h 3879791"/>
              <a:gd name="connsiteX42" fmla="*/ 2127903 w 3751603"/>
              <a:gd name="connsiteY42" fmla="*/ 3811424 h 3879791"/>
              <a:gd name="connsiteX43" fmla="*/ 2384276 w 3751603"/>
              <a:gd name="connsiteY43" fmla="*/ 3760150 h 3879791"/>
              <a:gd name="connsiteX44" fmla="*/ 2008261 w 3751603"/>
              <a:gd name="connsiteY44" fmla="*/ 3725967 h 3879791"/>
              <a:gd name="connsiteX45" fmla="*/ 1956987 w 3751603"/>
              <a:gd name="connsiteY45" fmla="*/ 3717421 h 3879791"/>
              <a:gd name="connsiteX46" fmla="*/ 1931349 w 3751603"/>
              <a:gd name="connsiteY46" fmla="*/ 3589234 h 3879791"/>
              <a:gd name="connsiteX47" fmla="*/ 2247544 w 3751603"/>
              <a:gd name="connsiteY47" fmla="*/ 3537959 h 3879791"/>
              <a:gd name="connsiteX48" fmla="*/ 2871387 w 3751603"/>
              <a:gd name="connsiteY48" fmla="*/ 3572142 h 3879791"/>
              <a:gd name="connsiteX49" fmla="*/ 2811566 w 3751603"/>
              <a:gd name="connsiteY49" fmla="*/ 3529413 h 3879791"/>
              <a:gd name="connsiteX50" fmla="*/ 2837203 w 3751603"/>
              <a:gd name="connsiteY50" fmla="*/ 3461047 h 3879791"/>
              <a:gd name="connsiteX51" fmla="*/ 2794474 w 3751603"/>
              <a:gd name="connsiteY51" fmla="*/ 3418318 h 3879791"/>
              <a:gd name="connsiteX52" fmla="*/ 3076486 w 3751603"/>
              <a:gd name="connsiteY52" fmla="*/ 3102124 h 3879791"/>
              <a:gd name="connsiteX53" fmla="*/ 3537959 w 3751603"/>
              <a:gd name="connsiteY53" fmla="*/ 2999574 h 3879791"/>
              <a:gd name="connsiteX54" fmla="*/ 3572142 w 3751603"/>
              <a:gd name="connsiteY54" fmla="*/ 3042303 h 3879791"/>
              <a:gd name="connsiteX55" fmla="*/ 3367043 w 3751603"/>
              <a:gd name="connsiteY55" fmla="*/ 3264494 h 3879791"/>
              <a:gd name="connsiteX56" fmla="*/ 3751603 w 3751603"/>
              <a:gd name="connsiteY56" fmla="*/ 3204673 h 3879791"/>
              <a:gd name="connsiteX57" fmla="*/ 3529413 w 3751603"/>
              <a:gd name="connsiteY57" fmla="*/ 3119215 h 3879791"/>
              <a:gd name="connsiteX58" fmla="*/ 3563596 w 3751603"/>
              <a:gd name="connsiteY58" fmla="*/ 3050849 h 3879791"/>
              <a:gd name="connsiteX59" fmla="*/ 3537959 w 3751603"/>
              <a:gd name="connsiteY59" fmla="*/ 3016666 h 3879791"/>
              <a:gd name="connsiteX60" fmla="*/ 3349951 w 3751603"/>
              <a:gd name="connsiteY60" fmla="*/ 3033757 h 3879791"/>
              <a:gd name="connsiteX61" fmla="*/ 3127760 w 3751603"/>
              <a:gd name="connsiteY61" fmla="*/ 2922662 h 3879791"/>
              <a:gd name="connsiteX62" fmla="*/ 3136306 w 3751603"/>
              <a:gd name="connsiteY62" fmla="*/ 2803021 h 3879791"/>
              <a:gd name="connsiteX63" fmla="*/ 2649196 w 3751603"/>
              <a:gd name="connsiteY63" fmla="*/ 2221907 h 3879791"/>
              <a:gd name="connsiteX64" fmla="*/ 2238998 w 3751603"/>
              <a:gd name="connsiteY64" fmla="*/ 2307365 h 3879791"/>
              <a:gd name="connsiteX65" fmla="*/ 914400 w 3751603"/>
              <a:gd name="connsiteY65" fmla="*/ 2606467 h 3879791"/>
              <a:gd name="connsiteX66" fmla="*/ 897308 w 3751603"/>
              <a:gd name="connsiteY66" fmla="*/ 2623559 h 3879791"/>
              <a:gd name="connsiteX0" fmla="*/ 1110952 w 3751603"/>
              <a:gd name="connsiteY0" fmla="*/ 1837344 h 3879791"/>
              <a:gd name="connsiteX1" fmla="*/ 1683521 w 3751603"/>
              <a:gd name="connsiteY1" fmla="*/ 1939896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10952 w 3751603"/>
              <a:gd name="connsiteY0" fmla="*/ 1837344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10952 w 3751603"/>
              <a:gd name="connsiteY0" fmla="*/ 1837344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10952 w 3751603"/>
              <a:gd name="connsiteY0" fmla="*/ 1837344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62227 w 3751603"/>
              <a:gd name="connsiteY0" fmla="*/ 1786069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62227 w 3751603"/>
              <a:gd name="connsiteY0" fmla="*/ 1786069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87864 w 3751603"/>
              <a:gd name="connsiteY0" fmla="*/ 1786069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87864 w 3751603"/>
              <a:gd name="connsiteY0" fmla="*/ 1786069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10952 w 3751603"/>
              <a:gd name="connsiteY0" fmla="*/ 1803161 h 3879791"/>
              <a:gd name="connsiteX1" fmla="*/ 1358781 w 3751603"/>
              <a:gd name="connsiteY1" fmla="*/ 2298820 h 3879791"/>
              <a:gd name="connsiteX2" fmla="*/ 2350093 w 3751603"/>
              <a:gd name="connsiteY2" fmla="*/ 2059537 h 3879791"/>
              <a:gd name="connsiteX3" fmla="*/ 2204813 w 3751603"/>
              <a:gd name="connsiteY3" fmla="*/ 1555335 h 3879791"/>
              <a:gd name="connsiteX4" fmla="*/ 2367187 w 3751603"/>
              <a:gd name="connsiteY4" fmla="*/ 1486969 h 3879791"/>
              <a:gd name="connsiteX5" fmla="*/ 2375731 w 3751603"/>
              <a:gd name="connsiteY5" fmla="*/ 709301 h 3879791"/>
              <a:gd name="connsiteX6" fmla="*/ 2640650 w 3751603"/>
              <a:gd name="connsiteY6" fmla="*/ 0 h 3879791"/>
              <a:gd name="connsiteX7" fmla="*/ 1367327 w 3751603"/>
              <a:gd name="connsiteY7" fmla="*/ 17092 h 3879791"/>
              <a:gd name="connsiteX8" fmla="*/ 1076770 w 3751603"/>
              <a:gd name="connsiteY8" fmla="*/ 341832 h 3879791"/>
              <a:gd name="connsiteX9" fmla="*/ 854579 w 3751603"/>
              <a:gd name="connsiteY9" fmla="*/ 393107 h 3879791"/>
              <a:gd name="connsiteX10" fmla="*/ 752030 w 3751603"/>
              <a:gd name="connsiteY10" fmla="*/ 307649 h 3879791"/>
              <a:gd name="connsiteX11" fmla="*/ 666572 w 3751603"/>
              <a:gd name="connsiteY11" fmla="*/ 376015 h 3879791"/>
              <a:gd name="connsiteX12" fmla="*/ 495656 w 3751603"/>
              <a:gd name="connsiteY12" fmla="*/ 401653 h 3879791"/>
              <a:gd name="connsiteX13" fmla="*/ 170916 w 3751603"/>
              <a:gd name="connsiteY13" fmla="*/ 1162228 h 3879791"/>
              <a:gd name="connsiteX14" fmla="*/ 333286 w 3751603"/>
              <a:gd name="connsiteY14" fmla="*/ 1222049 h 3879791"/>
              <a:gd name="connsiteX15" fmla="*/ 401652 w 3751603"/>
              <a:gd name="connsiteY15" fmla="*/ 1085316 h 3879791"/>
              <a:gd name="connsiteX16" fmla="*/ 521293 w 3751603"/>
              <a:gd name="connsiteY16" fmla="*/ 1102408 h 3879791"/>
              <a:gd name="connsiteX17" fmla="*/ 658026 w 3751603"/>
              <a:gd name="connsiteY17" fmla="*/ 1068224 h 3879791"/>
              <a:gd name="connsiteX18" fmla="*/ 683663 w 3751603"/>
              <a:gd name="connsiteY18" fmla="*/ 1880075 h 3879791"/>
              <a:gd name="connsiteX19" fmla="*/ 495656 w 3751603"/>
              <a:gd name="connsiteY19" fmla="*/ 1905712 h 3879791"/>
              <a:gd name="connsiteX20" fmla="*/ 401652 w 3751603"/>
              <a:gd name="connsiteY20" fmla="*/ 1897167 h 3879791"/>
              <a:gd name="connsiteX21" fmla="*/ 384560 w 3751603"/>
              <a:gd name="connsiteY21" fmla="*/ 1786071 h 3879791"/>
              <a:gd name="connsiteX22" fmla="*/ 299103 w 3751603"/>
              <a:gd name="connsiteY22" fmla="*/ 1743342 h 3879791"/>
              <a:gd name="connsiteX23" fmla="*/ 230736 w 3751603"/>
              <a:gd name="connsiteY23" fmla="*/ 1777525 h 3879791"/>
              <a:gd name="connsiteX24" fmla="*/ 162370 w 3751603"/>
              <a:gd name="connsiteY24" fmla="*/ 1828800 h 3879791"/>
              <a:gd name="connsiteX25" fmla="*/ 0 w 3751603"/>
              <a:gd name="connsiteY25" fmla="*/ 1862983 h 3879791"/>
              <a:gd name="connsiteX26" fmla="*/ 239282 w 3751603"/>
              <a:gd name="connsiteY26" fmla="*/ 2563739 h 3879791"/>
              <a:gd name="connsiteX27" fmla="*/ 418744 w 3751603"/>
              <a:gd name="connsiteY27" fmla="*/ 2521010 h 3879791"/>
              <a:gd name="connsiteX28" fmla="*/ 538385 w 3751603"/>
              <a:gd name="connsiteY28" fmla="*/ 2845750 h 3879791"/>
              <a:gd name="connsiteX29" fmla="*/ 589660 w 3751603"/>
              <a:gd name="connsiteY29" fmla="*/ 2828658 h 3879791"/>
              <a:gd name="connsiteX30" fmla="*/ 709301 w 3751603"/>
              <a:gd name="connsiteY30" fmla="*/ 2982482 h 3879791"/>
              <a:gd name="connsiteX31" fmla="*/ 794759 w 3751603"/>
              <a:gd name="connsiteY31" fmla="*/ 2948299 h 3879791"/>
              <a:gd name="connsiteX32" fmla="*/ 692209 w 3751603"/>
              <a:gd name="connsiteY32" fmla="*/ 2743200 h 3879791"/>
              <a:gd name="connsiteX33" fmla="*/ 666572 w 3751603"/>
              <a:gd name="connsiteY33" fmla="*/ 2717563 h 3879791"/>
              <a:gd name="connsiteX34" fmla="*/ 743484 w 3751603"/>
              <a:gd name="connsiteY34" fmla="*/ 2649196 h 3879791"/>
              <a:gd name="connsiteX35" fmla="*/ 922946 w 3751603"/>
              <a:gd name="connsiteY35" fmla="*/ 2606467 h 3879791"/>
              <a:gd name="connsiteX36" fmla="*/ 1410056 w 3751603"/>
              <a:gd name="connsiteY36" fmla="*/ 3196127 h 3879791"/>
              <a:gd name="connsiteX37" fmla="*/ 1401510 w 3751603"/>
              <a:gd name="connsiteY37" fmla="*/ 3298677 h 3879791"/>
              <a:gd name="connsiteX38" fmla="*/ 1213503 w 3751603"/>
              <a:gd name="connsiteY38" fmla="*/ 3332860 h 3879791"/>
              <a:gd name="connsiteX39" fmla="*/ 1110953 w 3751603"/>
              <a:gd name="connsiteY39" fmla="*/ 3273039 h 3879791"/>
              <a:gd name="connsiteX40" fmla="*/ 1051132 w 3751603"/>
              <a:gd name="connsiteY40" fmla="*/ 3273039 h 3879791"/>
              <a:gd name="connsiteX41" fmla="*/ 1008403 w 3751603"/>
              <a:gd name="connsiteY41" fmla="*/ 3409772 h 3879791"/>
              <a:gd name="connsiteX42" fmla="*/ 1897166 w 3751603"/>
              <a:gd name="connsiteY42" fmla="*/ 3879791 h 3879791"/>
              <a:gd name="connsiteX43" fmla="*/ 2127903 w 3751603"/>
              <a:gd name="connsiteY43" fmla="*/ 3811424 h 3879791"/>
              <a:gd name="connsiteX44" fmla="*/ 2384276 w 3751603"/>
              <a:gd name="connsiteY44" fmla="*/ 3760150 h 3879791"/>
              <a:gd name="connsiteX45" fmla="*/ 2008261 w 3751603"/>
              <a:gd name="connsiteY45" fmla="*/ 3725967 h 3879791"/>
              <a:gd name="connsiteX46" fmla="*/ 1956987 w 3751603"/>
              <a:gd name="connsiteY46" fmla="*/ 3717421 h 3879791"/>
              <a:gd name="connsiteX47" fmla="*/ 1931349 w 3751603"/>
              <a:gd name="connsiteY47" fmla="*/ 3589234 h 3879791"/>
              <a:gd name="connsiteX48" fmla="*/ 2247544 w 3751603"/>
              <a:gd name="connsiteY48" fmla="*/ 3537959 h 3879791"/>
              <a:gd name="connsiteX49" fmla="*/ 2871387 w 3751603"/>
              <a:gd name="connsiteY49" fmla="*/ 3572142 h 3879791"/>
              <a:gd name="connsiteX50" fmla="*/ 2811566 w 3751603"/>
              <a:gd name="connsiteY50" fmla="*/ 3529413 h 3879791"/>
              <a:gd name="connsiteX51" fmla="*/ 2837203 w 3751603"/>
              <a:gd name="connsiteY51" fmla="*/ 3461047 h 3879791"/>
              <a:gd name="connsiteX52" fmla="*/ 2794474 w 3751603"/>
              <a:gd name="connsiteY52" fmla="*/ 3418318 h 3879791"/>
              <a:gd name="connsiteX53" fmla="*/ 3076486 w 3751603"/>
              <a:gd name="connsiteY53" fmla="*/ 3102124 h 3879791"/>
              <a:gd name="connsiteX54" fmla="*/ 3537959 w 3751603"/>
              <a:gd name="connsiteY54" fmla="*/ 2999574 h 3879791"/>
              <a:gd name="connsiteX55" fmla="*/ 3572142 w 3751603"/>
              <a:gd name="connsiteY55" fmla="*/ 3042303 h 3879791"/>
              <a:gd name="connsiteX56" fmla="*/ 3367043 w 3751603"/>
              <a:gd name="connsiteY56" fmla="*/ 3264494 h 3879791"/>
              <a:gd name="connsiteX57" fmla="*/ 3751603 w 3751603"/>
              <a:gd name="connsiteY57" fmla="*/ 3204673 h 3879791"/>
              <a:gd name="connsiteX58" fmla="*/ 3529413 w 3751603"/>
              <a:gd name="connsiteY58" fmla="*/ 3119215 h 3879791"/>
              <a:gd name="connsiteX59" fmla="*/ 3563596 w 3751603"/>
              <a:gd name="connsiteY59" fmla="*/ 3050849 h 3879791"/>
              <a:gd name="connsiteX60" fmla="*/ 3537959 w 3751603"/>
              <a:gd name="connsiteY60" fmla="*/ 3016666 h 3879791"/>
              <a:gd name="connsiteX61" fmla="*/ 3349951 w 3751603"/>
              <a:gd name="connsiteY61" fmla="*/ 3033757 h 3879791"/>
              <a:gd name="connsiteX62" fmla="*/ 3127760 w 3751603"/>
              <a:gd name="connsiteY62" fmla="*/ 2922662 h 3879791"/>
              <a:gd name="connsiteX63" fmla="*/ 3136306 w 3751603"/>
              <a:gd name="connsiteY63" fmla="*/ 2803021 h 3879791"/>
              <a:gd name="connsiteX64" fmla="*/ 2649196 w 3751603"/>
              <a:gd name="connsiteY64" fmla="*/ 2221907 h 3879791"/>
              <a:gd name="connsiteX65" fmla="*/ 2238998 w 3751603"/>
              <a:gd name="connsiteY65" fmla="*/ 2307365 h 3879791"/>
              <a:gd name="connsiteX66" fmla="*/ 914400 w 3751603"/>
              <a:gd name="connsiteY66" fmla="*/ 2606467 h 3879791"/>
              <a:gd name="connsiteX67" fmla="*/ 897308 w 3751603"/>
              <a:gd name="connsiteY67" fmla="*/ 2623559 h 3879791"/>
              <a:gd name="connsiteX0" fmla="*/ 1110952 w 3751603"/>
              <a:gd name="connsiteY0" fmla="*/ 1803161 h 3879791"/>
              <a:gd name="connsiteX1" fmla="*/ 1170774 w 3751603"/>
              <a:gd name="connsiteY1" fmla="*/ 1974079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110952 w 3751603"/>
              <a:gd name="connsiteY0" fmla="*/ 1803161 h 3879791"/>
              <a:gd name="connsiteX1" fmla="*/ 1179319 w 3751603"/>
              <a:gd name="connsiteY1" fmla="*/ 1786072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110952 w 3751603"/>
              <a:gd name="connsiteY0" fmla="*/ 1803161 h 3879791"/>
              <a:gd name="connsiteX1" fmla="*/ 1179319 w 3751603"/>
              <a:gd name="connsiteY1" fmla="*/ 1786072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110952 w 3751603"/>
              <a:gd name="connsiteY0" fmla="*/ 1803161 h 3879791"/>
              <a:gd name="connsiteX1" fmla="*/ 1179319 w 3751603"/>
              <a:gd name="connsiteY1" fmla="*/ 1786072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110952 w 3751603"/>
              <a:gd name="connsiteY0" fmla="*/ 1803161 h 3879791"/>
              <a:gd name="connsiteX1" fmla="*/ 1179319 w 3751603"/>
              <a:gd name="connsiteY1" fmla="*/ 1786072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222048 w 3751603"/>
              <a:gd name="connsiteY0" fmla="*/ 2298817 h 3879791"/>
              <a:gd name="connsiteX1" fmla="*/ 1179319 w 3751603"/>
              <a:gd name="connsiteY1" fmla="*/ 1786072 h 3879791"/>
              <a:gd name="connsiteX2" fmla="*/ 1358781 w 3751603"/>
              <a:gd name="connsiteY2" fmla="*/ 2298820 h 3879791"/>
              <a:gd name="connsiteX3" fmla="*/ 2350093 w 3751603"/>
              <a:gd name="connsiteY3" fmla="*/ 2059537 h 3879791"/>
              <a:gd name="connsiteX4" fmla="*/ 2204813 w 3751603"/>
              <a:gd name="connsiteY4" fmla="*/ 1555335 h 3879791"/>
              <a:gd name="connsiteX5" fmla="*/ 2367187 w 3751603"/>
              <a:gd name="connsiteY5" fmla="*/ 1486969 h 3879791"/>
              <a:gd name="connsiteX6" fmla="*/ 2375731 w 3751603"/>
              <a:gd name="connsiteY6" fmla="*/ 709301 h 3879791"/>
              <a:gd name="connsiteX7" fmla="*/ 2640650 w 3751603"/>
              <a:gd name="connsiteY7" fmla="*/ 0 h 3879791"/>
              <a:gd name="connsiteX8" fmla="*/ 1367327 w 3751603"/>
              <a:gd name="connsiteY8" fmla="*/ 17092 h 3879791"/>
              <a:gd name="connsiteX9" fmla="*/ 1076770 w 3751603"/>
              <a:gd name="connsiteY9" fmla="*/ 341832 h 3879791"/>
              <a:gd name="connsiteX10" fmla="*/ 854579 w 3751603"/>
              <a:gd name="connsiteY10" fmla="*/ 393107 h 3879791"/>
              <a:gd name="connsiteX11" fmla="*/ 752030 w 3751603"/>
              <a:gd name="connsiteY11" fmla="*/ 307649 h 3879791"/>
              <a:gd name="connsiteX12" fmla="*/ 666572 w 3751603"/>
              <a:gd name="connsiteY12" fmla="*/ 376015 h 3879791"/>
              <a:gd name="connsiteX13" fmla="*/ 495656 w 3751603"/>
              <a:gd name="connsiteY13" fmla="*/ 401653 h 3879791"/>
              <a:gd name="connsiteX14" fmla="*/ 170916 w 3751603"/>
              <a:gd name="connsiteY14" fmla="*/ 1162228 h 3879791"/>
              <a:gd name="connsiteX15" fmla="*/ 333286 w 3751603"/>
              <a:gd name="connsiteY15" fmla="*/ 1222049 h 3879791"/>
              <a:gd name="connsiteX16" fmla="*/ 401652 w 3751603"/>
              <a:gd name="connsiteY16" fmla="*/ 1085316 h 3879791"/>
              <a:gd name="connsiteX17" fmla="*/ 521293 w 3751603"/>
              <a:gd name="connsiteY17" fmla="*/ 1102408 h 3879791"/>
              <a:gd name="connsiteX18" fmla="*/ 658026 w 3751603"/>
              <a:gd name="connsiteY18" fmla="*/ 1068224 h 3879791"/>
              <a:gd name="connsiteX19" fmla="*/ 683663 w 3751603"/>
              <a:gd name="connsiteY19" fmla="*/ 1880075 h 3879791"/>
              <a:gd name="connsiteX20" fmla="*/ 495656 w 3751603"/>
              <a:gd name="connsiteY20" fmla="*/ 1905712 h 3879791"/>
              <a:gd name="connsiteX21" fmla="*/ 401652 w 3751603"/>
              <a:gd name="connsiteY21" fmla="*/ 1897167 h 3879791"/>
              <a:gd name="connsiteX22" fmla="*/ 384560 w 3751603"/>
              <a:gd name="connsiteY22" fmla="*/ 1786071 h 3879791"/>
              <a:gd name="connsiteX23" fmla="*/ 299103 w 3751603"/>
              <a:gd name="connsiteY23" fmla="*/ 1743342 h 3879791"/>
              <a:gd name="connsiteX24" fmla="*/ 230736 w 3751603"/>
              <a:gd name="connsiteY24" fmla="*/ 1777525 h 3879791"/>
              <a:gd name="connsiteX25" fmla="*/ 162370 w 3751603"/>
              <a:gd name="connsiteY25" fmla="*/ 1828800 h 3879791"/>
              <a:gd name="connsiteX26" fmla="*/ 0 w 3751603"/>
              <a:gd name="connsiteY26" fmla="*/ 1862983 h 3879791"/>
              <a:gd name="connsiteX27" fmla="*/ 239282 w 3751603"/>
              <a:gd name="connsiteY27" fmla="*/ 2563739 h 3879791"/>
              <a:gd name="connsiteX28" fmla="*/ 418744 w 3751603"/>
              <a:gd name="connsiteY28" fmla="*/ 2521010 h 3879791"/>
              <a:gd name="connsiteX29" fmla="*/ 538385 w 3751603"/>
              <a:gd name="connsiteY29" fmla="*/ 2845750 h 3879791"/>
              <a:gd name="connsiteX30" fmla="*/ 589660 w 3751603"/>
              <a:gd name="connsiteY30" fmla="*/ 2828658 h 3879791"/>
              <a:gd name="connsiteX31" fmla="*/ 709301 w 3751603"/>
              <a:gd name="connsiteY31" fmla="*/ 2982482 h 3879791"/>
              <a:gd name="connsiteX32" fmla="*/ 794759 w 3751603"/>
              <a:gd name="connsiteY32" fmla="*/ 2948299 h 3879791"/>
              <a:gd name="connsiteX33" fmla="*/ 692209 w 3751603"/>
              <a:gd name="connsiteY33" fmla="*/ 2743200 h 3879791"/>
              <a:gd name="connsiteX34" fmla="*/ 666572 w 3751603"/>
              <a:gd name="connsiteY34" fmla="*/ 2717563 h 3879791"/>
              <a:gd name="connsiteX35" fmla="*/ 743484 w 3751603"/>
              <a:gd name="connsiteY35" fmla="*/ 2649196 h 3879791"/>
              <a:gd name="connsiteX36" fmla="*/ 922946 w 3751603"/>
              <a:gd name="connsiteY36" fmla="*/ 2606467 h 3879791"/>
              <a:gd name="connsiteX37" fmla="*/ 1410056 w 3751603"/>
              <a:gd name="connsiteY37" fmla="*/ 3196127 h 3879791"/>
              <a:gd name="connsiteX38" fmla="*/ 1401510 w 3751603"/>
              <a:gd name="connsiteY38" fmla="*/ 3298677 h 3879791"/>
              <a:gd name="connsiteX39" fmla="*/ 1213503 w 3751603"/>
              <a:gd name="connsiteY39" fmla="*/ 3332860 h 3879791"/>
              <a:gd name="connsiteX40" fmla="*/ 1110953 w 3751603"/>
              <a:gd name="connsiteY40" fmla="*/ 3273039 h 3879791"/>
              <a:gd name="connsiteX41" fmla="*/ 1051132 w 3751603"/>
              <a:gd name="connsiteY41" fmla="*/ 3273039 h 3879791"/>
              <a:gd name="connsiteX42" fmla="*/ 1008403 w 3751603"/>
              <a:gd name="connsiteY42" fmla="*/ 3409772 h 3879791"/>
              <a:gd name="connsiteX43" fmla="*/ 1897166 w 3751603"/>
              <a:gd name="connsiteY43" fmla="*/ 3879791 h 3879791"/>
              <a:gd name="connsiteX44" fmla="*/ 2127903 w 3751603"/>
              <a:gd name="connsiteY44" fmla="*/ 3811424 h 3879791"/>
              <a:gd name="connsiteX45" fmla="*/ 2384276 w 3751603"/>
              <a:gd name="connsiteY45" fmla="*/ 3760150 h 3879791"/>
              <a:gd name="connsiteX46" fmla="*/ 2008261 w 3751603"/>
              <a:gd name="connsiteY46" fmla="*/ 3725967 h 3879791"/>
              <a:gd name="connsiteX47" fmla="*/ 1956987 w 3751603"/>
              <a:gd name="connsiteY47" fmla="*/ 3717421 h 3879791"/>
              <a:gd name="connsiteX48" fmla="*/ 1931349 w 3751603"/>
              <a:gd name="connsiteY48" fmla="*/ 3589234 h 3879791"/>
              <a:gd name="connsiteX49" fmla="*/ 2247544 w 3751603"/>
              <a:gd name="connsiteY49" fmla="*/ 3537959 h 3879791"/>
              <a:gd name="connsiteX50" fmla="*/ 2871387 w 3751603"/>
              <a:gd name="connsiteY50" fmla="*/ 3572142 h 3879791"/>
              <a:gd name="connsiteX51" fmla="*/ 2811566 w 3751603"/>
              <a:gd name="connsiteY51" fmla="*/ 3529413 h 3879791"/>
              <a:gd name="connsiteX52" fmla="*/ 2837203 w 3751603"/>
              <a:gd name="connsiteY52" fmla="*/ 3461047 h 3879791"/>
              <a:gd name="connsiteX53" fmla="*/ 2794474 w 3751603"/>
              <a:gd name="connsiteY53" fmla="*/ 3418318 h 3879791"/>
              <a:gd name="connsiteX54" fmla="*/ 3076486 w 3751603"/>
              <a:gd name="connsiteY54" fmla="*/ 3102124 h 3879791"/>
              <a:gd name="connsiteX55" fmla="*/ 3537959 w 3751603"/>
              <a:gd name="connsiteY55" fmla="*/ 2999574 h 3879791"/>
              <a:gd name="connsiteX56" fmla="*/ 3572142 w 3751603"/>
              <a:gd name="connsiteY56" fmla="*/ 3042303 h 3879791"/>
              <a:gd name="connsiteX57" fmla="*/ 3367043 w 3751603"/>
              <a:gd name="connsiteY57" fmla="*/ 3264494 h 3879791"/>
              <a:gd name="connsiteX58" fmla="*/ 3751603 w 3751603"/>
              <a:gd name="connsiteY58" fmla="*/ 3204673 h 3879791"/>
              <a:gd name="connsiteX59" fmla="*/ 3529413 w 3751603"/>
              <a:gd name="connsiteY59" fmla="*/ 3119215 h 3879791"/>
              <a:gd name="connsiteX60" fmla="*/ 3563596 w 3751603"/>
              <a:gd name="connsiteY60" fmla="*/ 3050849 h 3879791"/>
              <a:gd name="connsiteX61" fmla="*/ 3537959 w 3751603"/>
              <a:gd name="connsiteY61" fmla="*/ 3016666 h 3879791"/>
              <a:gd name="connsiteX62" fmla="*/ 3349951 w 3751603"/>
              <a:gd name="connsiteY62" fmla="*/ 3033757 h 3879791"/>
              <a:gd name="connsiteX63" fmla="*/ 3127760 w 3751603"/>
              <a:gd name="connsiteY63" fmla="*/ 2922662 h 3879791"/>
              <a:gd name="connsiteX64" fmla="*/ 3136306 w 3751603"/>
              <a:gd name="connsiteY64" fmla="*/ 2803021 h 3879791"/>
              <a:gd name="connsiteX65" fmla="*/ 2649196 w 3751603"/>
              <a:gd name="connsiteY65" fmla="*/ 2221907 h 3879791"/>
              <a:gd name="connsiteX66" fmla="*/ 2238998 w 3751603"/>
              <a:gd name="connsiteY66" fmla="*/ 2307365 h 3879791"/>
              <a:gd name="connsiteX67" fmla="*/ 914400 w 3751603"/>
              <a:gd name="connsiteY67" fmla="*/ 2606467 h 3879791"/>
              <a:gd name="connsiteX68" fmla="*/ 897308 w 3751603"/>
              <a:gd name="connsiteY68" fmla="*/ 2623559 h 3879791"/>
              <a:gd name="connsiteX0" fmla="*/ 1222048 w 3751603"/>
              <a:gd name="connsiteY0" fmla="*/ 2298817 h 3879791"/>
              <a:gd name="connsiteX1" fmla="*/ 1196411 w 3751603"/>
              <a:gd name="connsiteY1" fmla="*/ 2102266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1222048 w 3751603"/>
              <a:gd name="connsiteY0" fmla="*/ 2298817 h 3879791"/>
              <a:gd name="connsiteX1" fmla="*/ 1051133 w 3751603"/>
              <a:gd name="connsiteY1" fmla="*/ 1811709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1222048 w 3751603"/>
              <a:gd name="connsiteY0" fmla="*/ 2298817 h 3879791"/>
              <a:gd name="connsiteX1" fmla="*/ 1051133 w 3751603"/>
              <a:gd name="connsiteY1" fmla="*/ 1811709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1222048 w 3751603"/>
              <a:gd name="connsiteY0" fmla="*/ 2298817 h 3879791"/>
              <a:gd name="connsiteX1" fmla="*/ 1051133 w 3751603"/>
              <a:gd name="connsiteY1" fmla="*/ 1811709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1222048 w 3751603"/>
              <a:gd name="connsiteY0" fmla="*/ 2298817 h 3879791"/>
              <a:gd name="connsiteX1" fmla="*/ 1051133 w 3751603"/>
              <a:gd name="connsiteY1" fmla="*/ 1845892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1222048 w 3751603"/>
              <a:gd name="connsiteY0" fmla="*/ 2298817 h 3879791"/>
              <a:gd name="connsiteX1" fmla="*/ 1068224 w 3751603"/>
              <a:gd name="connsiteY1" fmla="*/ 1820254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435835 w 3751603"/>
              <a:gd name="connsiteY0" fmla="*/ 2529554 h 3879791"/>
              <a:gd name="connsiteX1" fmla="*/ 1068224 w 3751603"/>
              <a:gd name="connsiteY1" fmla="*/ 1820254 h 3879791"/>
              <a:gd name="connsiteX2" fmla="*/ 1179319 w 3751603"/>
              <a:gd name="connsiteY2" fmla="*/ 1786072 h 3879791"/>
              <a:gd name="connsiteX3" fmla="*/ 1358781 w 3751603"/>
              <a:gd name="connsiteY3" fmla="*/ 2298820 h 3879791"/>
              <a:gd name="connsiteX4" fmla="*/ 2350093 w 3751603"/>
              <a:gd name="connsiteY4" fmla="*/ 2059537 h 3879791"/>
              <a:gd name="connsiteX5" fmla="*/ 2204813 w 3751603"/>
              <a:gd name="connsiteY5" fmla="*/ 1555335 h 3879791"/>
              <a:gd name="connsiteX6" fmla="*/ 2367187 w 3751603"/>
              <a:gd name="connsiteY6" fmla="*/ 1486969 h 3879791"/>
              <a:gd name="connsiteX7" fmla="*/ 2375731 w 3751603"/>
              <a:gd name="connsiteY7" fmla="*/ 709301 h 3879791"/>
              <a:gd name="connsiteX8" fmla="*/ 2640650 w 3751603"/>
              <a:gd name="connsiteY8" fmla="*/ 0 h 3879791"/>
              <a:gd name="connsiteX9" fmla="*/ 1367327 w 3751603"/>
              <a:gd name="connsiteY9" fmla="*/ 17092 h 3879791"/>
              <a:gd name="connsiteX10" fmla="*/ 1076770 w 3751603"/>
              <a:gd name="connsiteY10" fmla="*/ 341832 h 3879791"/>
              <a:gd name="connsiteX11" fmla="*/ 854579 w 3751603"/>
              <a:gd name="connsiteY11" fmla="*/ 393107 h 3879791"/>
              <a:gd name="connsiteX12" fmla="*/ 752030 w 3751603"/>
              <a:gd name="connsiteY12" fmla="*/ 307649 h 3879791"/>
              <a:gd name="connsiteX13" fmla="*/ 666572 w 3751603"/>
              <a:gd name="connsiteY13" fmla="*/ 376015 h 3879791"/>
              <a:gd name="connsiteX14" fmla="*/ 495656 w 3751603"/>
              <a:gd name="connsiteY14" fmla="*/ 401653 h 3879791"/>
              <a:gd name="connsiteX15" fmla="*/ 170916 w 3751603"/>
              <a:gd name="connsiteY15" fmla="*/ 1162228 h 3879791"/>
              <a:gd name="connsiteX16" fmla="*/ 333286 w 3751603"/>
              <a:gd name="connsiteY16" fmla="*/ 1222049 h 3879791"/>
              <a:gd name="connsiteX17" fmla="*/ 401652 w 3751603"/>
              <a:gd name="connsiteY17" fmla="*/ 1085316 h 3879791"/>
              <a:gd name="connsiteX18" fmla="*/ 521293 w 3751603"/>
              <a:gd name="connsiteY18" fmla="*/ 1102408 h 3879791"/>
              <a:gd name="connsiteX19" fmla="*/ 658026 w 3751603"/>
              <a:gd name="connsiteY19" fmla="*/ 1068224 h 3879791"/>
              <a:gd name="connsiteX20" fmla="*/ 683663 w 3751603"/>
              <a:gd name="connsiteY20" fmla="*/ 1880075 h 3879791"/>
              <a:gd name="connsiteX21" fmla="*/ 495656 w 3751603"/>
              <a:gd name="connsiteY21" fmla="*/ 1905712 h 3879791"/>
              <a:gd name="connsiteX22" fmla="*/ 401652 w 3751603"/>
              <a:gd name="connsiteY22" fmla="*/ 1897167 h 3879791"/>
              <a:gd name="connsiteX23" fmla="*/ 384560 w 3751603"/>
              <a:gd name="connsiteY23" fmla="*/ 1786071 h 3879791"/>
              <a:gd name="connsiteX24" fmla="*/ 299103 w 3751603"/>
              <a:gd name="connsiteY24" fmla="*/ 1743342 h 3879791"/>
              <a:gd name="connsiteX25" fmla="*/ 230736 w 3751603"/>
              <a:gd name="connsiteY25" fmla="*/ 1777525 h 3879791"/>
              <a:gd name="connsiteX26" fmla="*/ 162370 w 3751603"/>
              <a:gd name="connsiteY26" fmla="*/ 1828800 h 3879791"/>
              <a:gd name="connsiteX27" fmla="*/ 0 w 3751603"/>
              <a:gd name="connsiteY27" fmla="*/ 1862983 h 3879791"/>
              <a:gd name="connsiteX28" fmla="*/ 239282 w 3751603"/>
              <a:gd name="connsiteY28" fmla="*/ 2563739 h 3879791"/>
              <a:gd name="connsiteX29" fmla="*/ 418744 w 3751603"/>
              <a:gd name="connsiteY29" fmla="*/ 2521010 h 3879791"/>
              <a:gd name="connsiteX30" fmla="*/ 538385 w 3751603"/>
              <a:gd name="connsiteY30" fmla="*/ 2845750 h 3879791"/>
              <a:gd name="connsiteX31" fmla="*/ 589660 w 3751603"/>
              <a:gd name="connsiteY31" fmla="*/ 2828658 h 3879791"/>
              <a:gd name="connsiteX32" fmla="*/ 709301 w 3751603"/>
              <a:gd name="connsiteY32" fmla="*/ 2982482 h 3879791"/>
              <a:gd name="connsiteX33" fmla="*/ 794759 w 3751603"/>
              <a:gd name="connsiteY33" fmla="*/ 2948299 h 3879791"/>
              <a:gd name="connsiteX34" fmla="*/ 692209 w 3751603"/>
              <a:gd name="connsiteY34" fmla="*/ 2743200 h 3879791"/>
              <a:gd name="connsiteX35" fmla="*/ 666572 w 3751603"/>
              <a:gd name="connsiteY35" fmla="*/ 2717563 h 3879791"/>
              <a:gd name="connsiteX36" fmla="*/ 743484 w 3751603"/>
              <a:gd name="connsiteY36" fmla="*/ 2649196 h 3879791"/>
              <a:gd name="connsiteX37" fmla="*/ 922946 w 3751603"/>
              <a:gd name="connsiteY37" fmla="*/ 2606467 h 3879791"/>
              <a:gd name="connsiteX38" fmla="*/ 1410056 w 3751603"/>
              <a:gd name="connsiteY38" fmla="*/ 3196127 h 3879791"/>
              <a:gd name="connsiteX39" fmla="*/ 1401510 w 3751603"/>
              <a:gd name="connsiteY39" fmla="*/ 3298677 h 3879791"/>
              <a:gd name="connsiteX40" fmla="*/ 1213503 w 3751603"/>
              <a:gd name="connsiteY40" fmla="*/ 3332860 h 3879791"/>
              <a:gd name="connsiteX41" fmla="*/ 1110953 w 3751603"/>
              <a:gd name="connsiteY41" fmla="*/ 3273039 h 3879791"/>
              <a:gd name="connsiteX42" fmla="*/ 1051132 w 3751603"/>
              <a:gd name="connsiteY42" fmla="*/ 3273039 h 3879791"/>
              <a:gd name="connsiteX43" fmla="*/ 1008403 w 3751603"/>
              <a:gd name="connsiteY43" fmla="*/ 3409772 h 3879791"/>
              <a:gd name="connsiteX44" fmla="*/ 1897166 w 3751603"/>
              <a:gd name="connsiteY44" fmla="*/ 3879791 h 3879791"/>
              <a:gd name="connsiteX45" fmla="*/ 2127903 w 3751603"/>
              <a:gd name="connsiteY45" fmla="*/ 3811424 h 3879791"/>
              <a:gd name="connsiteX46" fmla="*/ 2384276 w 3751603"/>
              <a:gd name="connsiteY46" fmla="*/ 3760150 h 3879791"/>
              <a:gd name="connsiteX47" fmla="*/ 2008261 w 3751603"/>
              <a:gd name="connsiteY47" fmla="*/ 3725967 h 3879791"/>
              <a:gd name="connsiteX48" fmla="*/ 1956987 w 3751603"/>
              <a:gd name="connsiteY48" fmla="*/ 3717421 h 3879791"/>
              <a:gd name="connsiteX49" fmla="*/ 1931349 w 3751603"/>
              <a:gd name="connsiteY49" fmla="*/ 3589234 h 3879791"/>
              <a:gd name="connsiteX50" fmla="*/ 2247544 w 3751603"/>
              <a:gd name="connsiteY50" fmla="*/ 3537959 h 3879791"/>
              <a:gd name="connsiteX51" fmla="*/ 2871387 w 3751603"/>
              <a:gd name="connsiteY51" fmla="*/ 3572142 h 3879791"/>
              <a:gd name="connsiteX52" fmla="*/ 2811566 w 3751603"/>
              <a:gd name="connsiteY52" fmla="*/ 3529413 h 3879791"/>
              <a:gd name="connsiteX53" fmla="*/ 2837203 w 3751603"/>
              <a:gd name="connsiteY53" fmla="*/ 3461047 h 3879791"/>
              <a:gd name="connsiteX54" fmla="*/ 2794474 w 3751603"/>
              <a:gd name="connsiteY54" fmla="*/ 3418318 h 3879791"/>
              <a:gd name="connsiteX55" fmla="*/ 3076486 w 3751603"/>
              <a:gd name="connsiteY55" fmla="*/ 3102124 h 3879791"/>
              <a:gd name="connsiteX56" fmla="*/ 3537959 w 3751603"/>
              <a:gd name="connsiteY56" fmla="*/ 2999574 h 3879791"/>
              <a:gd name="connsiteX57" fmla="*/ 3572142 w 3751603"/>
              <a:gd name="connsiteY57" fmla="*/ 3042303 h 3879791"/>
              <a:gd name="connsiteX58" fmla="*/ 3367043 w 3751603"/>
              <a:gd name="connsiteY58" fmla="*/ 3264494 h 3879791"/>
              <a:gd name="connsiteX59" fmla="*/ 3751603 w 3751603"/>
              <a:gd name="connsiteY59" fmla="*/ 3204673 h 3879791"/>
              <a:gd name="connsiteX60" fmla="*/ 3529413 w 3751603"/>
              <a:gd name="connsiteY60" fmla="*/ 3119215 h 3879791"/>
              <a:gd name="connsiteX61" fmla="*/ 3563596 w 3751603"/>
              <a:gd name="connsiteY61" fmla="*/ 3050849 h 3879791"/>
              <a:gd name="connsiteX62" fmla="*/ 3537959 w 3751603"/>
              <a:gd name="connsiteY62" fmla="*/ 3016666 h 3879791"/>
              <a:gd name="connsiteX63" fmla="*/ 3349951 w 3751603"/>
              <a:gd name="connsiteY63" fmla="*/ 3033757 h 3879791"/>
              <a:gd name="connsiteX64" fmla="*/ 3127760 w 3751603"/>
              <a:gd name="connsiteY64" fmla="*/ 2922662 h 3879791"/>
              <a:gd name="connsiteX65" fmla="*/ 3136306 w 3751603"/>
              <a:gd name="connsiteY65" fmla="*/ 2803021 h 3879791"/>
              <a:gd name="connsiteX66" fmla="*/ 2649196 w 3751603"/>
              <a:gd name="connsiteY66" fmla="*/ 2221907 h 3879791"/>
              <a:gd name="connsiteX67" fmla="*/ 2238998 w 3751603"/>
              <a:gd name="connsiteY67" fmla="*/ 2307365 h 3879791"/>
              <a:gd name="connsiteX68" fmla="*/ 914400 w 3751603"/>
              <a:gd name="connsiteY68" fmla="*/ 2606467 h 3879791"/>
              <a:gd name="connsiteX69" fmla="*/ 897308 w 3751603"/>
              <a:gd name="connsiteY69" fmla="*/ 2623559 h 3879791"/>
              <a:gd name="connsiteX0" fmla="*/ 435835 w 3751603"/>
              <a:gd name="connsiteY0" fmla="*/ 2529554 h 3879791"/>
              <a:gd name="connsiteX1" fmla="*/ 743484 w 3751603"/>
              <a:gd name="connsiteY1" fmla="*/ 2179178 h 3879791"/>
              <a:gd name="connsiteX2" fmla="*/ 1068224 w 3751603"/>
              <a:gd name="connsiteY2" fmla="*/ 1820254 h 3879791"/>
              <a:gd name="connsiteX3" fmla="*/ 1179319 w 3751603"/>
              <a:gd name="connsiteY3" fmla="*/ 1786072 h 3879791"/>
              <a:gd name="connsiteX4" fmla="*/ 1358781 w 3751603"/>
              <a:gd name="connsiteY4" fmla="*/ 2298820 h 3879791"/>
              <a:gd name="connsiteX5" fmla="*/ 2350093 w 3751603"/>
              <a:gd name="connsiteY5" fmla="*/ 2059537 h 3879791"/>
              <a:gd name="connsiteX6" fmla="*/ 2204813 w 3751603"/>
              <a:gd name="connsiteY6" fmla="*/ 1555335 h 3879791"/>
              <a:gd name="connsiteX7" fmla="*/ 2367187 w 3751603"/>
              <a:gd name="connsiteY7" fmla="*/ 1486969 h 3879791"/>
              <a:gd name="connsiteX8" fmla="*/ 2375731 w 3751603"/>
              <a:gd name="connsiteY8" fmla="*/ 709301 h 3879791"/>
              <a:gd name="connsiteX9" fmla="*/ 2640650 w 3751603"/>
              <a:gd name="connsiteY9" fmla="*/ 0 h 3879791"/>
              <a:gd name="connsiteX10" fmla="*/ 1367327 w 3751603"/>
              <a:gd name="connsiteY10" fmla="*/ 17092 h 3879791"/>
              <a:gd name="connsiteX11" fmla="*/ 1076770 w 3751603"/>
              <a:gd name="connsiteY11" fmla="*/ 341832 h 3879791"/>
              <a:gd name="connsiteX12" fmla="*/ 854579 w 3751603"/>
              <a:gd name="connsiteY12" fmla="*/ 393107 h 3879791"/>
              <a:gd name="connsiteX13" fmla="*/ 752030 w 3751603"/>
              <a:gd name="connsiteY13" fmla="*/ 307649 h 3879791"/>
              <a:gd name="connsiteX14" fmla="*/ 666572 w 3751603"/>
              <a:gd name="connsiteY14" fmla="*/ 376015 h 3879791"/>
              <a:gd name="connsiteX15" fmla="*/ 495656 w 3751603"/>
              <a:gd name="connsiteY15" fmla="*/ 401653 h 3879791"/>
              <a:gd name="connsiteX16" fmla="*/ 170916 w 3751603"/>
              <a:gd name="connsiteY16" fmla="*/ 1162228 h 3879791"/>
              <a:gd name="connsiteX17" fmla="*/ 333286 w 3751603"/>
              <a:gd name="connsiteY17" fmla="*/ 1222049 h 3879791"/>
              <a:gd name="connsiteX18" fmla="*/ 401652 w 3751603"/>
              <a:gd name="connsiteY18" fmla="*/ 1085316 h 3879791"/>
              <a:gd name="connsiteX19" fmla="*/ 521293 w 3751603"/>
              <a:gd name="connsiteY19" fmla="*/ 1102408 h 3879791"/>
              <a:gd name="connsiteX20" fmla="*/ 658026 w 3751603"/>
              <a:gd name="connsiteY20" fmla="*/ 1068224 h 3879791"/>
              <a:gd name="connsiteX21" fmla="*/ 683663 w 3751603"/>
              <a:gd name="connsiteY21" fmla="*/ 1880075 h 3879791"/>
              <a:gd name="connsiteX22" fmla="*/ 495656 w 3751603"/>
              <a:gd name="connsiteY22" fmla="*/ 1905712 h 3879791"/>
              <a:gd name="connsiteX23" fmla="*/ 401652 w 3751603"/>
              <a:gd name="connsiteY23" fmla="*/ 1897167 h 3879791"/>
              <a:gd name="connsiteX24" fmla="*/ 384560 w 3751603"/>
              <a:gd name="connsiteY24" fmla="*/ 1786071 h 3879791"/>
              <a:gd name="connsiteX25" fmla="*/ 299103 w 3751603"/>
              <a:gd name="connsiteY25" fmla="*/ 1743342 h 3879791"/>
              <a:gd name="connsiteX26" fmla="*/ 230736 w 3751603"/>
              <a:gd name="connsiteY26" fmla="*/ 1777525 h 3879791"/>
              <a:gd name="connsiteX27" fmla="*/ 162370 w 3751603"/>
              <a:gd name="connsiteY27" fmla="*/ 1828800 h 3879791"/>
              <a:gd name="connsiteX28" fmla="*/ 0 w 3751603"/>
              <a:gd name="connsiteY28" fmla="*/ 1862983 h 3879791"/>
              <a:gd name="connsiteX29" fmla="*/ 239282 w 3751603"/>
              <a:gd name="connsiteY29" fmla="*/ 2563739 h 3879791"/>
              <a:gd name="connsiteX30" fmla="*/ 418744 w 3751603"/>
              <a:gd name="connsiteY30" fmla="*/ 2521010 h 3879791"/>
              <a:gd name="connsiteX31" fmla="*/ 538385 w 3751603"/>
              <a:gd name="connsiteY31" fmla="*/ 2845750 h 3879791"/>
              <a:gd name="connsiteX32" fmla="*/ 589660 w 3751603"/>
              <a:gd name="connsiteY32" fmla="*/ 2828658 h 3879791"/>
              <a:gd name="connsiteX33" fmla="*/ 709301 w 3751603"/>
              <a:gd name="connsiteY33" fmla="*/ 2982482 h 3879791"/>
              <a:gd name="connsiteX34" fmla="*/ 794759 w 3751603"/>
              <a:gd name="connsiteY34" fmla="*/ 2948299 h 3879791"/>
              <a:gd name="connsiteX35" fmla="*/ 692209 w 3751603"/>
              <a:gd name="connsiteY35" fmla="*/ 2743200 h 3879791"/>
              <a:gd name="connsiteX36" fmla="*/ 666572 w 3751603"/>
              <a:gd name="connsiteY36" fmla="*/ 2717563 h 3879791"/>
              <a:gd name="connsiteX37" fmla="*/ 743484 w 3751603"/>
              <a:gd name="connsiteY37" fmla="*/ 2649196 h 3879791"/>
              <a:gd name="connsiteX38" fmla="*/ 922946 w 3751603"/>
              <a:gd name="connsiteY38" fmla="*/ 2606467 h 3879791"/>
              <a:gd name="connsiteX39" fmla="*/ 1410056 w 3751603"/>
              <a:gd name="connsiteY39" fmla="*/ 3196127 h 3879791"/>
              <a:gd name="connsiteX40" fmla="*/ 1401510 w 3751603"/>
              <a:gd name="connsiteY40" fmla="*/ 3298677 h 3879791"/>
              <a:gd name="connsiteX41" fmla="*/ 1213503 w 3751603"/>
              <a:gd name="connsiteY41" fmla="*/ 3332860 h 3879791"/>
              <a:gd name="connsiteX42" fmla="*/ 1110953 w 3751603"/>
              <a:gd name="connsiteY42" fmla="*/ 3273039 h 3879791"/>
              <a:gd name="connsiteX43" fmla="*/ 1051132 w 3751603"/>
              <a:gd name="connsiteY43" fmla="*/ 3273039 h 3879791"/>
              <a:gd name="connsiteX44" fmla="*/ 1008403 w 3751603"/>
              <a:gd name="connsiteY44" fmla="*/ 3409772 h 3879791"/>
              <a:gd name="connsiteX45" fmla="*/ 1897166 w 3751603"/>
              <a:gd name="connsiteY45" fmla="*/ 3879791 h 3879791"/>
              <a:gd name="connsiteX46" fmla="*/ 2127903 w 3751603"/>
              <a:gd name="connsiteY46" fmla="*/ 3811424 h 3879791"/>
              <a:gd name="connsiteX47" fmla="*/ 2384276 w 3751603"/>
              <a:gd name="connsiteY47" fmla="*/ 3760150 h 3879791"/>
              <a:gd name="connsiteX48" fmla="*/ 2008261 w 3751603"/>
              <a:gd name="connsiteY48" fmla="*/ 3725967 h 3879791"/>
              <a:gd name="connsiteX49" fmla="*/ 1956987 w 3751603"/>
              <a:gd name="connsiteY49" fmla="*/ 3717421 h 3879791"/>
              <a:gd name="connsiteX50" fmla="*/ 1931349 w 3751603"/>
              <a:gd name="connsiteY50" fmla="*/ 3589234 h 3879791"/>
              <a:gd name="connsiteX51" fmla="*/ 2247544 w 3751603"/>
              <a:gd name="connsiteY51" fmla="*/ 3537959 h 3879791"/>
              <a:gd name="connsiteX52" fmla="*/ 2871387 w 3751603"/>
              <a:gd name="connsiteY52" fmla="*/ 3572142 h 3879791"/>
              <a:gd name="connsiteX53" fmla="*/ 2811566 w 3751603"/>
              <a:gd name="connsiteY53" fmla="*/ 3529413 h 3879791"/>
              <a:gd name="connsiteX54" fmla="*/ 2837203 w 3751603"/>
              <a:gd name="connsiteY54" fmla="*/ 3461047 h 3879791"/>
              <a:gd name="connsiteX55" fmla="*/ 2794474 w 3751603"/>
              <a:gd name="connsiteY55" fmla="*/ 3418318 h 3879791"/>
              <a:gd name="connsiteX56" fmla="*/ 3076486 w 3751603"/>
              <a:gd name="connsiteY56" fmla="*/ 3102124 h 3879791"/>
              <a:gd name="connsiteX57" fmla="*/ 3537959 w 3751603"/>
              <a:gd name="connsiteY57" fmla="*/ 2999574 h 3879791"/>
              <a:gd name="connsiteX58" fmla="*/ 3572142 w 3751603"/>
              <a:gd name="connsiteY58" fmla="*/ 3042303 h 3879791"/>
              <a:gd name="connsiteX59" fmla="*/ 3367043 w 3751603"/>
              <a:gd name="connsiteY59" fmla="*/ 3264494 h 3879791"/>
              <a:gd name="connsiteX60" fmla="*/ 3751603 w 3751603"/>
              <a:gd name="connsiteY60" fmla="*/ 3204673 h 3879791"/>
              <a:gd name="connsiteX61" fmla="*/ 3529413 w 3751603"/>
              <a:gd name="connsiteY61" fmla="*/ 3119215 h 3879791"/>
              <a:gd name="connsiteX62" fmla="*/ 3563596 w 3751603"/>
              <a:gd name="connsiteY62" fmla="*/ 3050849 h 3879791"/>
              <a:gd name="connsiteX63" fmla="*/ 3537959 w 3751603"/>
              <a:gd name="connsiteY63" fmla="*/ 3016666 h 3879791"/>
              <a:gd name="connsiteX64" fmla="*/ 3349951 w 3751603"/>
              <a:gd name="connsiteY64" fmla="*/ 3033757 h 3879791"/>
              <a:gd name="connsiteX65" fmla="*/ 3127760 w 3751603"/>
              <a:gd name="connsiteY65" fmla="*/ 2922662 h 3879791"/>
              <a:gd name="connsiteX66" fmla="*/ 3136306 w 3751603"/>
              <a:gd name="connsiteY66" fmla="*/ 2803021 h 3879791"/>
              <a:gd name="connsiteX67" fmla="*/ 2649196 w 3751603"/>
              <a:gd name="connsiteY67" fmla="*/ 2221907 h 3879791"/>
              <a:gd name="connsiteX68" fmla="*/ 2238998 w 3751603"/>
              <a:gd name="connsiteY68" fmla="*/ 2307365 h 3879791"/>
              <a:gd name="connsiteX69" fmla="*/ 914400 w 3751603"/>
              <a:gd name="connsiteY69" fmla="*/ 2606467 h 3879791"/>
              <a:gd name="connsiteX70" fmla="*/ 897308 w 3751603"/>
              <a:gd name="connsiteY70" fmla="*/ 2623559 h 3879791"/>
              <a:gd name="connsiteX0" fmla="*/ 435835 w 3751603"/>
              <a:gd name="connsiteY0" fmla="*/ 2529554 h 3879791"/>
              <a:gd name="connsiteX1" fmla="*/ 1213503 w 3751603"/>
              <a:gd name="connsiteY1" fmla="*/ 2324456 h 3879791"/>
              <a:gd name="connsiteX2" fmla="*/ 1068224 w 3751603"/>
              <a:gd name="connsiteY2" fmla="*/ 1820254 h 3879791"/>
              <a:gd name="connsiteX3" fmla="*/ 1179319 w 3751603"/>
              <a:gd name="connsiteY3" fmla="*/ 1786072 h 3879791"/>
              <a:gd name="connsiteX4" fmla="*/ 1358781 w 3751603"/>
              <a:gd name="connsiteY4" fmla="*/ 2298820 h 3879791"/>
              <a:gd name="connsiteX5" fmla="*/ 2350093 w 3751603"/>
              <a:gd name="connsiteY5" fmla="*/ 2059537 h 3879791"/>
              <a:gd name="connsiteX6" fmla="*/ 2204813 w 3751603"/>
              <a:gd name="connsiteY6" fmla="*/ 1555335 h 3879791"/>
              <a:gd name="connsiteX7" fmla="*/ 2367187 w 3751603"/>
              <a:gd name="connsiteY7" fmla="*/ 1486969 h 3879791"/>
              <a:gd name="connsiteX8" fmla="*/ 2375731 w 3751603"/>
              <a:gd name="connsiteY8" fmla="*/ 709301 h 3879791"/>
              <a:gd name="connsiteX9" fmla="*/ 2640650 w 3751603"/>
              <a:gd name="connsiteY9" fmla="*/ 0 h 3879791"/>
              <a:gd name="connsiteX10" fmla="*/ 1367327 w 3751603"/>
              <a:gd name="connsiteY10" fmla="*/ 17092 h 3879791"/>
              <a:gd name="connsiteX11" fmla="*/ 1076770 w 3751603"/>
              <a:gd name="connsiteY11" fmla="*/ 341832 h 3879791"/>
              <a:gd name="connsiteX12" fmla="*/ 854579 w 3751603"/>
              <a:gd name="connsiteY12" fmla="*/ 393107 h 3879791"/>
              <a:gd name="connsiteX13" fmla="*/ 752030 w 3751603"/>
              <a:gd name="connsiteY13" fmla="*/ 307649 h 3879791"/>
              <a:gd name="connsiteX14" fmla="*/ 666572 w 3751603"/>
              <a:gd name="connsiteY14" fmla="*/ 376015 h 3879791"/>
              <a:gd name="connsiteX15" fmla="*/ 495656 w 3751603"/>
              <a:gd name="connsiteY15" fmla="*/ 401653 h 3879791"/>
              <a:gd name="connsiteX16" fmla="*/ 170916 w 3751603"/>
              <a:gd name="connsiteY16" fmla="*/ 1162228 h 3879791"/>
              <a:gd name="connsiteX17" fmla="*/ 333286 w 3751603"/>
              <a:gd name="connsiteY17" fmla="*/ 1222049 h 3879791"/>
              <a:gd name="connsiteX18" fmla="*/ 401652 w 3751603"/>
              <a:gd name="connsiteY18" fmla="*/ 1085316 h 3879791"/>
              <a:gd name="connsiteX19" fmla="*/ 521293 w 3751603"/>
              <a:gd name="connsiteY19" fmla="*/ 1102408 h 3879791"/>
              <a:gd name="connsiteX20" fmla="*/ 658026 w 3751603"/>
              <a:gd name="connsiteY20" fmla="*/ 1068224 h 3879791"/>
              <a:gd name="connsiteX21" fmla="*/ 683663 w 3751603"/>
              <a:gd name="connsiteY21" fmla="*/ 1880075 h 3879791"/>
              <a:gd name="connsiteX22" fmla="*/ 495656 w 3751603"/>
              <a:gd name="connsiteY22" fmla="*/ 1905712 h 3879791"/>
              <a:gd name="connsiteX23" fmla="*/ 401652 w 3751603"/>
              <a:gd name="connsiteY23" fmla="*/ 1897167 h 3879791"/>
              <a:gd name="connsiteX24" fmla="*/ 384560 w 3751603"/>
              <a:gd name="connsiteY24" fmla="*/ 1786071 h 3879791"/>
              <a:gd name="connsiteX25" fmla="*/ 299103 w 3751603"/>
              <a:gd name="connsiteY25" fmla="*/ 1743342 h 3879791"/>
              <a:gd name="connsiteX26" fmla="*/ 230736 w 3751603"/>
              <a:gd name="connsiteY26" fmla="*/ 1777525 h 3879791"/>
              <a:gd name="connsiteX27" fmla="*/ 162370 w 3751603"/>
              <a:gd name="connsiteY27" fmla="*/ 1828800 h 3879791"/>
              <a:gd name="connsiteX28" fmla="*/ 0 w 3751603"/>
              <a:gd name="connsiteY28" fmla="*/ 1862983 h 3879791"/>
              <a:gd name="connsiteX29" fmla="*/ 239282 w 3751603"/>
              <a:gd name="connsiteY29" fmla="*/ 2563739 h 3879791"/>
              <a:gd name="connsiteX30" fmla="*/ 418744 w 3751603"/>
              <a:gd name="connsiteY30" fmla="*/ 2521010 h 3879791"/>
              <a:gd name="connsiteX31" fmla="*/ 538385 w 3751603"/>
              <a:gd name="connsiteY31" fmla="*/ 2845750 h 3879791"/>
              <a:gd name="connsiteX32" fmla="*/ 589660 w 3751603"/>
              <a:gd name="connsiteY32" fmla="*/ 2828658 h 3879791"/>
              <a:gd name="connsiteX33" fmla="*/ 709301 w 3751603"/>
              <a:gd name="connsiteY33" fmla="*/ 2982482 h 3879791"/>
              <a:gd name="connsiteX34" fmla="*/ 794759 w 3751603"/>
              <a:gd name="connsiteY34" fmla="*/ 2948299 h 3879791"/>
              <a:gd name="connsiteX35" fmla="*/ 692209 w 3751603"/>
              <a:gd name="connsiteY35" fmla="*/ 2743200 h 3879791"/>
              <a:gd name="connsiteX36" fmla="*/ 666572 w 3751603"/>
              <a:gd name="connsiteY36" fmla="*/ 2717563 h 3879791"/>
              <a:gd name="connsiteX37" fmla="*/ 743484 w 3751603"/>
              <a:gd name="connsiteY37" fmla="*/ 2649196 h 3879791"/>
              <a:gd name="connsiteX38" fmla="*/ 922946 w 3751603"/>
              <a:gd name="connsiteY38" fmla="*/ 2606467 h 3879791"/>
              <a:gd name="connsiteX39" fmla="*/ 1410056 w 3751603"/>
              <a:gd name="connsiteY39" fmla="*/ 3196127 h 3879791"/>
              <a:gd name="connsiteX40" fmla="*/ 1401510 w 3751603"/>
              <a:gd name="connsiteY40" fmla="*/ 3298677 h 3879791"/>
              <a:gd name="connsiteX41" fmla="*/ 1213503 w 3751603"/>
              <a:gd name="connsiteY41" fmla="*/ 3332860 h 3879791"/>
              <a:gd name="connsiteX42" fmla="*/ 1110953 w 3751603"/>
              <a:gd name="connsiteY42" fmla="*/ 3273039 h 3879791"/>
              <a:gd name="connsiteX43" fmla="*/ 1051132 w 3751603"/>
              <a:gd name="connsiteY43" fmla="*/ 3273039 h 3879791"/>
              <a:gd name="connsiteX44" fmla="*/ 1008403 w 3751603"/>
              <a:gd name="connsiteY44" fmla="*/ 3409772 h 3879791"/>
              <a:gd name="connsiteX45" fmla="*/ 1897166 w 3751603"/>
              <a:gd name="connsiteY45" fmla="*/ 3879791 h 3879791"/>
              <a:gd name="connsiteX46" fmla="*/ 2127903 w 3751603"/>
              <a:gd name="connsiteY46" fmla="*/ 3811424 h 3879791"/>
              <a:gd name="connsiteX47" fmla="*/ 2384276 w 3751603"/>
              <a:gd name="connsiteY47" fmla="*/ 3760150 h 3879791"/>
              <a:gd name="connsiteX48" fmla="*/ 2008261 w 3751603"/>
              <a:gd name="connsiteY48" fmla="*/ 3725967 h 3879791"/>
              <a:gd name="connsiteX49" fmla="*/ 1956987 w 3751603"/>
              <a:gd name="connsiteY49" fmla="*/ 3717421 h 3879791"/>
              <a:gd name="connsiteX50" fmla="*/ 1931349 w 3751603"/>
              <a:gd name="connsiteY50" fmla="*/ 3589234 h 3879791"/>
              <a:gd name="connsiteX51" fmla="*/ 2247544 w 3751603"/>
              <a:gd name="connsiteY51" fmla="*/ 3537959 h 3879791"/>
              <a:gd name="connsiteX52" fmla="*/ 2871387 w 3751603"/>
              <a:gd name="connsiteY52" fmla="*/ 3572142 h 3879791"/>
              <a:gd name="connsiteX53" fmla="*/ 2811566 w 3751603"/>
              <a:gd name="connsiteY53" fmla="*/ 3529413 h 3879791"/>
              <a:gd name="connsiteX54" fmla="*/ 2837203 w 3751603"/>
              <a:gd name="connsiteY54" fmla="*/ 3461047 h 3879791"/>
              <a:gd name="connsiteX55" fmla="*/ 2794474 w 3751603"/>
              <a:gd name="connsiteY55" fmla="*/ 3418318 h 3879791"/>
              <a:gd name="connsiteX56" fmla="*/ 3076486 w 3751603"/>
              <a:gd name="connsiteY56" fmla="*/ 3102124 h 3879791"/>
              <a:gd name="connsiteX57" fmla="*/ 3537959 w 3751603"/>
              <a:gd name="connsiteY57" fmla="*/ 2999574 h 3879791"/>
              <a:gd name="connsiteX58" fmla="*/ 3572142 w 3751603"/>
              <a:gd name="connsiteY58" fmla="*/ 3042303 h 3879791"/>
              <a:gd name="connsiteX59" fmla="*/ 3367043 w 3751603"/>
              <a:gd name="connsiteY59" fmla="*/ 3264494 h 3879791"/>
              <a:gd name="connsiteX60" fmla="*/ 3751603 w 3751603"/>
              <a:gd name="connsiteY60" fmla="*/ 3204673 h 3879791"/>
              <a:gd name="connsiteX61" fmla="*/ 3529413 w 3751603"/>
              <a:gd name="connsiteY61" fmla="*/ 3119215 h 3879791"/>
              <a:gd name="connsiteX62" fmla="*/ 3563596 w 3751603"/>
              <a:gd name="connsiteY62" fmla="*/ 3050849 h 3879791"/>
              <a:gd name="connsiteX63" fmla="*/ 3537959 w 3751603"/>
              <a:gd name="connsiteY63" fmla="*/ 3016666 h 3879791"/>
              <a:gd name="connsiteX64" fmla="*/ 3349951 w 3751603"/>
              <a:gd name="connsiteY64" fmla="*/ 3033757 h 3879791"/>
              <a:gd name="connsiteX65" fmla="*/ 3127760 w 3751603"/>
              <a:gd name="connsiteY65" fmla="*/ 2922662 h 3879791"/>
              <a:gd name="connsiteX66" fmla="*/ 3136306 w 3751603"/>
              <a:gd name="connsiteY66" fmla="*/ 2803021 h 3879791"/>
              <a:gd name="connsiteX67" fmla="*/ 2649196 w 3751603"/>
              <a:gd name="connsiteY67" fmla="*/ 2221907 h 3879791"/>
              <a:gd name="connsiteX68" fmla="*/ 2238998 w 3751603"/>
              <a:gd name="connsiteY68" fmla="*/ 2307365 h 3879791"/>
              <a:gd name="connsiteX69" fmla="*/ 914400 w 3751603"/>
              <a:gd name="connsiteY69" fmla="*/ 2606467 h 3879791"/>
              <a:gd name="connsiteX70" fmla="*/ 897308 w 3751603"/>
              <a:gd name="connsiteY70" fmla="*/ 2623559 h 3879791"/>
              <a:gd name="connsiteX0" fmla="*/ 435835 w 3751603"/>
              <a:gd name="connsiteY0" fmla="*/ 2529554 h 3879791"/>
              <a:gd name="connsiteX1" fmla="*/ 1213503 w 3751603"/>
              <a:gd name="connsiteY1" fmla="*/ 2324456 h 3879791"/>
              <a:gd name="connsiteX2" fmla="*/ 1068224 w 3751603"/>
              <a:gd name="connsiteY2" fmla="*/ 1820254 h 3879791"/>
              <a:gd name="connsiteX3" fmla="*/ 1179319 w 3751603"/>
              <a:gd name="connsiteY3" fmla="*/ 1786072 h 3879791"/>
              <a:gd name="connsiteX4" fmla="*/ 1358781 w 3751603"/>
              <a:gd name="connsiteY4" fmla="*/ 2298820 h 3879791"/>
              <a:gd name="connsiteX5" fmla="*/ 2350093 w 3751603"/>
              <a:gd name="connsiteY5" fmla="*/ 2059537 h 3879791"/>
              <a:gd name="connsiteX6" fmla="*/ 2204813 w 3751603"/>
              <a:gd name="connsiteY6" fmla="*/ 1555335 h 3879791"/>
              <a:gd name="connsiteX7" fmla="*/ 2367187 w 3751603"/>
              <a:gd name="connsiteY7" fmla="*/ 1486969 h 3879791"/>
              <a:gd name="connsiteX8" fmla="*/ 2375731 w 3751603"/>
              <a:gd name="connsiteY8" fmla="*/ 709301 h 3879791"/>
              <a:gd name="connsiteX9" fmla="*/ 2640650 w 3751603"/>
              <a:gd name="connsiteY9" fmla="*/ 0 h 3879791"/>
              <a:gd name="connsiteX10" fmla="*/ 1367327 w 3751603"/>
              <a:gd name="connsiteY10" fmla="*/ 17092 h 3879791"/>
              <a:gd name="connsiteX11" fmla="*/ 1076770 w 3751603"/>
              <a:gd name="connsiteY11" fmla="*/ 341832 h 3879791"/>
              <a:gd name="connsiteX12" fmla="*/ 854579 w 3751603"/>
              <a:gd name="connsiteY12" fmla="*/ 393107 h 3879791"/>
              <a:gd name="connsiteX13" fmla="*/ 752030 w 3751603"/>
              <a:gd name="connsiteY13" fmla="*/ 307649 h 3879791"/>
              <a:gd name="connsiteX14" fmla="*/ 666572 w 3751603"/>
              <a:gd name="connsiteY14" fmla="*/ 376015 h 3879791"/>
              <a:gd name="connsiteX15" fmla="*/ 495656 w 3751603"/>
              <a:gd name="connsiteY15" fmla="*/ 401653 h 3879791"/>
              <a:gd name="connsiteX16" fmla="*/ 170916 w 3751603"/>
              <a:gd name="connsiteY16" fmla="*/ 1162228 h 3879791"/>
              <a:gd name="connsiteX17" fmla="*/ 333286 w 3751603"/>
              <a:gd name="connsiteY17" fmla="*/ 1222049 h 3879791"/>
              <a:gd name="connsiteX18" fmla="*/ 401652 w 3751603"/>
              <a:gd name="connsiteY18" fmla="*/ 1085316 h 3879791"/>
              <a:gd name="connsiteX19" fmla="*/ 521293 w 3751603"/>
              <a:gd name="connsiteY19" fmla="*/ 1102408 h 3879791"/>
              <a:gd name="connsiteX20" fmla="*/ 658026 w 3751603"/>
              <a:gd name="connsiteY20" fmla="*/ 1068224 h 3879791"/>
              <a:gd name="connsiteX21" fmla="*/ 683663 w 3751603"/>
              <a:gd name="connsiteY21" fmla="*/ 1880075 h 3879791"/>
              <a:gd name="connsiteX22" fmla="*/ 495656 w 3751603"/>
              <a:gd name="connsiteY22" fmla="*/ 1905712 h 3879791"/>
              <a:gd name="connsiteX23" fmla="*/ 401652 w 3751603"/>
              <a:gd name="connsiteY23" fmla="*/ 1897167 h 3879791"/>
              <a:gd name="connsiteX24" fmla="*/ 384560 w 3751603"/>
              <a:gd name="connsiteY24" fmla="*/ 1786071 h 3879791"/>
              <a:gd name="connsiteX25" fmla="*/ 299103 w 3751603"/>
              <a:gd name="connsiteY25" fmla="*/ 1743342 h 3879791"/>
              <a:gd name="connsiteX26" fmla="*/ 230736 w 3751603"/>
              <a:gd name="connsiteY26" fmla="*/ 1777525 h 3879791"/>
              <a:gd name="connsiteX27" fmla="*/ 162370 w 3751603"/>
              <a:gd name="connsiteY27" fmla="*/ 1828800 h 3879791"/>
              <a:gd name="connsiteX28" fmla="*/ 0 w 3751603"/>
              <a:gd name="connsiteY28" fmla="*/ 1862983 h 3879791"/>
              <a:gd name="connsiteX29" fmla="*/ 239282 w 3751603"/>
              <a:gd name="connsiteY29" fmla="*/ 2563739 h 3879791"/>
              <a:gd name="connsiteX30" fmla="*/ 418744 w 3751603"/>
              <a:gd name="connsiteY30" fmla="*/ 2521010 h 3879791"/>
              <a:gd name="connsiteX31" fmla="*/ 538385 w 3751603"/>
              <a:gd name="connsiteY31" fmla="*/ 2845750 h 3879791"/>
              <a:gd name="connsiteX32" fmla="*/ 589660 w 3751603"/>
              <a:gd name="connsiteY32" fmla="*/ 2828658 h 3879791"/>
              <a:gd name="connsiteX33" fmla="*/ 709301 w 3751603"/>
              <a:gd name="connsiteY33" fmla="*/ 2982482 h 3879791"/>
              <a:gd name="connsiteX34" fmla="*/ 794759 w 3751603"/>
              <a:gd name="connsiteY34" fmla="*/ 2948299 h 3879791"/>
              <a:gd name="connsiteX35" fmla="*/ 692209 w 3751603"/>
              <a:gd name="connsiteY35" fmla="*/ 2743200 h 3879791"/>
              <a:gd name="connsiteX36" fmla="*/ 666572 w 3751603"/>
              <a:gd name="connsiteY36" fmla="*/ 2717563 h 3879791"/>
              <a:gd name="connsiteX37" fmla="*/ 743484 w 3751603"/>
              <a:gd name="connsiteY37" fmla="*/ 2649196 h 3879791"/>
              <a:gd name="connsiteX38" fmla="*/ 922946 w 3751603"/>
              <a:gd name="connsiteY38" fmla="*/ 2606467 h 3879791"/>
              <a:gd name="connsiteX39" fmla="*/ 1410056 w 3751603"/>
              <a:gd name="connsiteY39" fmla="*/ 3196127 h 3879791"/>
              <a:gd name="connsiteX40" fmla="*/ 1401510 w 3751603"/>
              <a:gd name="connsiteY40" fmla="*/ 3298677 h 3879791"/>
              <a:gd name="connsiteX41" fmla="*/ 1213503 w 3751603"/>
              <a:gd name="connsiteY41" fmla="*/ 3332860 h 3879791"/>
              <a:gd name="connsiteX42" fmla="*/ 1110953 w 3751603"/>
              <a:gd name="connsiteY42" fmla="*/ 3273039 h 3879791"/>
              <a:gd name="connsiteX43" fmla="*/ 1051132 w 3751603"/>
              <a:gd name="connsiteY43" fmla="*/ 3273039 h 3879791"/>
              <a:gd name="connsiteX44" fmla="*/ 1008403 w 3751603"/>
              <a:gd name="connsiteY44" fmla="*/ 3409772 h 3879791"/>
              <a:gd name="connsiteX45" fmla="*/ 1897166 w 3751603"/>
              <a:gd name="connsiteY45" fmla="*/ 3879791 h 3879791"/>
              <a:gd name="connsiteX46" fmla="*/ 2127903 w 3751603"/>
              <a:gd name="connsiteY46" fmla="*/ 3811424 h 3879791"/>
              <a:gd name="connsiteX47" fmla="*/ 2384276 w 3751603"/>
              <a:gd name="connsiteY47" fmla="*/ 3760150 h 3879791"/>
              <a:gd name="connsiteX48" fmla="*/ 2008261 w 3751603"/>
              <a:gd name="connsiteY48" fmla="*/ 3725967 h 3879791"/>
              <a:gd name="connsiteX49" fmla="*/ 1956987 w 3751603"/>
              <a:gd name="connsiteY49" fmla="*/ 3717421 h 3879791"/>
              <a:gd name="connsiteX50" fmla="*/ 1931349 w 3751603"/>
              <a:gd name="connsiteY50" fmla="*/ 3589234 h 3879791"/>
              <a:gd name="connsiteX51" fmla="*/ 2247544 w 3751603"/>
              <a:gd name="connsiteY51" fmla="*/ 3537959 h 3879791"/>
              <a:gd name="connsiteX52" fmla="*/ 2871387 w 3751603"/>
              <a:gd name="connsiteY52" fmla="*/ 3572142 h 3879791"/>
              <a:gd name="connsiteX53" fmla="*/ 2811566 w 3751603"/>
              <a:gd name="connsiteY53" fmla="*/ 3529413 h 3879791"/>
              <a:gd name="connsiteX54" fmla="*/ 2837203 w 3751603"/>
              <a:gd name="connsiteY54" fmla="*/ 3461047 h 3879791"/>
              <a:gd name="connsiteX55" fmla="*/ 2794474 w 3751603"/>
              <a:gd name="connsiteY55" fmla="*/ 3418318 h 3879791"/>
              <a:gd name="connsiteX56" fmla="*/ 3076486 w 3751603"/>
              <a:gd name="connsiteY56" fmla="*/ 3102124 h 3879791"/>
              <a:gd name="connsiteX57" fmla="*/ 3537959 w 3751603"/>
              <a:gd name="connsiteY57" fmla="*/ 2999574 h 3879791"/>
              <a:gd name="connsiteX58" fmla="*/ 3572142 w 3751603"/>
              <a:gd name="connsiteY58" fmla="*/ 3042303 h 3879791"/>
              <a:gd name="connsiteX59" fmla="*/ 3367043 w 3751603"/>
              <a:gd name="connsiteY59" fmla="*/ 3264494 h 3879791"/>
              <a:gd name="connsiteX60" fmla="*/ 3751603 w 3751603"/>
              <a:gd name="connsiteY60" fmla="*/ 3204673 h 3879791"/>
              <a:gd name="connsiteX61" fmla="*/ 3529413 w 3751603"/>
              <a:gd name="connsiteY61" fmla="*/ 3119215 h 3879791"/>
              <a:gd name="connsiteX62" fmla="*/ 3563596 w 3751603"/>
              <a:gd name="connsiteY62" fmla="*/ 3050849 h 3879791"/>
              <a:gd name="connsiteX63" fmla="*/ 3537959 w 3751603"/>
              <a:gd name="connsiteY63" fmla="*/ 3016666 h 3879791"/>
              <a:gd name="connsiteX64" fmla="*/ 3349951 w 3751603"/>
              <a:gd name="connsiteY64" fmla="*/ 3033757 h 3879791"/>
              <a:gd name="connsiteX65" fmla="*/ 3127760 w 3751603"/>
              <a:gd name="connsiteY65" fmla="*/ 2922662 h 3879791"/>
              <a:gd name="connsiteX66" fmla="*/ 3136306 w 3751603"/>
              <a:gd name="connsiteY66" fmla="*/ 2803021 h 3879791"/>
              <a:gd name="connsiteX67" fmla="*/ 2649196 w 3751603"/>
              <a:gd name="connsiteY67" fmla="*/ 2221907 h 3879791"/>
              <a:gd name="connsiteX68" fmla="*/ 2238998 w 3751603"/>
              <a:gd name="connsiteY68" fmla="*/ 2307365 h 3879791"/>
              <a:gd name="connsiteX69" fmla="*/ 914400 w 3751603"/>
              <a:gd name="connsiteY69" fmla="*/ 2606467 h 3879791"/>
              <a:gd name="connsiteX70" fmla="*/ 897308 w 3751603"/>
              <a:gd name="connsiteY70" fmla="*/ 2623559 h 3879791"/>
              <a:gd name="connsiteX0" fmla="*/ 435835 w 3751603"/>
              <a:gd name="connsiteY0" fmla="*/ 2529554 h 3879791"/>
              <a:gd name="connsiteX1" fmla="*/ 1213503 w 3751603"/>
              <a:gd name="connsiteY1" fmla="*/ 2324456 h 3879791"/>
              <a:gd name="connsiteX2" fmla="*/ 1068224 w 3751603"/>
              <a:gd name="connsiteY2" fmla="*/ 1820254 h 3879791"/>
              <a:gd name="connsiteX3" fmla="*/ 1179319 w 3751603"/>
              <a:gd name="connsiteY3" fmla="*/ 1786072 h 3879791"/>
              <a:gd name="connsiteX4" fmla="*/ 1358781 w 3751603"/>
              <a:gd name="connsiteY4" fmla="*/ 2298820 h 3879791"/>
              <a:gd name="connsiteX5" fmla="*/ 2350093 w 3751603"/>
              <a:gd name="connsiteY5" fmla="*/ 2059537 h 3879791"/>
              <a:gd name="connsiteX6" fmla="*/ 2204813 w 3751603"/>
              <a:gd name="connsiteY6" fmla="*/ 1555335 h 3879791"/>
              <a:gd name="connsiteX7" fmla="*/ 2367187 w 3751603"/>
              <a:gd name="connsiteY7" fmla="*/ 1486969 h 3879791"/>
              <a:gd name="connsiteX8" fmla="*/ 2375731 w 3751603"/>
              <a:gd name="connsiteY8" fmla="*/ 709301 h 3879791"/>
              <a:gd name="connsiteX9" fmla="*/ 2640650 w 3751603"/>
              <a:gd name="connsiteY9" fmla="*/ 0 h 3879791"/>
              <a:gd name="connsiteX10" fmla="*/ 1367327 w 3751603"/>
              <a:gd name="connsiteY10" fmla="*/ 17092 h 3879791"/>
              <a:gd name="connsiteX11" fmla="*/ 1076770 w 3751603"/>
              <a:gd name="connsiteY11" fmla="*/ 341832 h 3879791"/>
              <a:gd name="connsiteX12" fmla="*/ 854579 w 3751603"/>
              <a:gd name="connsiteY12" fmla="*/ 393107 h 3879791"/>
              <a:gd name="connsiteX13" fmla="*/ 752030 w 3751603"/>
              <a:gd name="connsiteY13" fmla="*/ 307649 h 3879791"/>
              <a:gd name="connsiteX14" fmla="*/ 666572 w 3751603"/>
              <a:gd name="connsiteY14" fmla="*/ 376015 h 3879791"/>
              <a:gd name="connsiteX15" fmla="*/ 495656 w 3751603"/>
              <a:gd name="connsiteY15" fmla="*/ 401653 h 3879791"/>
              <a:gd name="connsiteX16" fmla="*/ 170916 w 3751603"/>
              <a:gd name="connsiteY16" fmla="*/ 1162228 h 3879791"/>
              <a:gd name="connsiteX17" fmla="*/ 333286 w 3751603"/>
              <a:gd name="connsiteY17" fmla="*/ 1222049 h 3879791"/>
              <a:gd name="connsiteX18" fmla="*/ 401652 w 3751603"/>
              <a:gd name="connsiteY18" fmla="*/ 1085316 h 3879791"/>
              <a:gd name="connsiteX19" fmla="*/ 521293 w 3751603"/>
              <a:gd name="connsiteY19" fmla="*/ 1102408 h 3879791"/>
              <a:gd name="connsiteX20" fmla="*/ 658026 w 3751603"/>
              <a:gd name="connsiteY20" fmla="*/ 1068224 h 3879791"/>
              <a:gd name="connsiteX21" fmla="*/ 683663 w 3751603"/>
              <a:gd name="connsiteY21" fmla="*/ 1880075 h 3879791"/>
              <a:gd name="connsiteX22" fmla="*/ 495656 w 3751603"/>
              <a:gd name="connsiteY22" fmla="*/ 1905712 h 3879791"/>
              <a:gd name="connsiteX23" fmla="*/ 401652 w 3751603"/>
              <a:gd name="connsiteY23" fmla="*/ 1897167 h 3879791"/>
              <a:gd name="connsiteX24" fmla="*/ 384560 w 3751603"/>
              <a:gd name="connsiteY24" fmla="*/ 1786071 h 3879791"/>
              <a:gd name="connsiteX25" fmla="*/ 299103 w 3751603"/>
              <a:gd name="connsiteY25" fmla="*/ 1743342 h 3879791"/>
              <a:gd name="connsiteX26" fmla="*/ 230736 w 3751603"/>
              <a:gd name="connsiteY26" fmla="*/ 1777525 h 3879791"/>
              <a:gd name="connsiteX27" fmla="*/ 162370 w 3751603"/>
              <a:gd name="connsiteY27" fmla="*/ 1828800 h 3879791"/>
              <a:gd name="connsiteX28" fmla="*/ 0 w 3751603"/>
              <a:gd name="connsiteY28" fmla="*/ 1862983 h 3879791"/>
              <a:gd name="connsiteX29" fmla="*/ 239282 w 3751603"/>
              <a:gd name="connsiteY29" fmla="*/ 2563739 h 3879791"/>
              <a:gd name="connsiteX30" fmla="*/ 418744 w 3751603"/>
              <a:gd name="connsiteY30" fmla="*/ 2521010 h 3879791"/>
              <a:gd name="connsiteX31" fmla="*/ 538385 w 3751603"/>
              <a:gd name="connsiteY31" fmla="*/ 2845750 h 3879791"/>
              <a:gd name="connsiteX32" fmla="*/ 589660 w 3751603"/>
              <a:gd name="connsiteY32" fmla="*/ 2828658 h 3879791"/>
              <a:gd name="connsiteX33" fmla="*/ 709301 w 3751603"/>
              <a:gd name="connsiteY33" fmla="*/ 2982482 h 3879791"/>
              <a:gd name="connsiteX34" fmla="*/ 794759 w 3751603"/>
              <a:gd name="connsiteY34" fmla="*/ 2948299 h 3879791"/>
              <a:gd name="connsiteX35" fmla="*/ 692209 w 3751603"/>
              <a:gd name="connsiteY35" fmla="*/ 2743200 h 3879791"/>
              <a:gd name="connsiteX36" fmla="*/ 666572 w 3751603"/>
              <a:gd name="connsiteY36" fmla="*/ 2717563 h 3879791"/>
              <a:gd name="connsiteX37" fmla="*/ 743484 w 3751603"/>
              <a:gd name="connsiteY37" fmla="*/ 2649196 h 3879791"/>
              <a:gd name="connsiteX38" fmla="*/ 922946 w 3751603"/>
              <a:gd name="connsiteY38" fmla="*/ 2606467 h 3879791"/>
              <a:gd name="connsiteX39" fmla="*/ 1410056 w 3751603"/>
              <a:gd name="connsiteY39" fmla="*/ 3196127 h 3879791"/>
              <a:gd name="connsiteX40" fmla="*/ 1401510 w 3751603"/>
              <a:gd name="connsiteY40" fmla="*/ 3298677 h 3879791"/>
              <a:gd name="connsiteX41" fmla="*/ 1213503 w 3751603"/>
              <a:gd name="connsiteY41" fmla="*/ 3332860 h 3879791"/>
              <a:gd name="connsiteX42" fmla="*/ 1110953 w 3751603"/>
              <a:gd name="connsiteY42" fmla="*/ 3273039 h 3879791"/>
              <a:gd name="connsiteX43" fmla="*/ 1051132 w 3751603"/>
              <a:gd name="connsiteY43" fmla="*/ 3273039 h 3879791"/>
              <a:gd name="connsiteX44" fmla="*/ 1008403 w 3751603"/>
              <a:gd name="connsiteY44" fmla="*/ 3409772 h 3879791"/>
              <a:gd name="connsiteX45" fmla="*/ 1897166 w 3751603"/>
              <a:gd name="connsiteY45" fmla="*/ 3879791 h 3879791"/>
              <a:gd name="connsiteX46" fmla="*/ 2127903 w 3751603"/>
              <a:gd name="connsiteY46" fmla="*/ 3811424 h 3879791"/>
              <a:gd name="connsiteX47" fmla="*/ 2384276 w 3751603"/>
              <a:gd name="connsiteY47" fmla="*/ 3760150 h 3879791"/>
              <a:gd name="connsiteX48" fmla="*/ 2008261 w 3751603"/>
              <a:gd name="connsiteY48" fmla="*/ 3725967 h 3879791"/>
              <a:gd name="connsiteX49" fmla="*/ 1956987 w 3751603"/>
              <a:gd name="connsiteY49" fmla="*/ 3717421 h 3879791"/>
              <a:gd name="connsiteX50" fmla="*/ 1931349 w 3751603"/>
              <a:gd name="connsiteY50" fmla="*/ 3589234 h 3879791"/>
              <a:gd name="connsiteX51" fmla="*/ 2247544 w 3751603"/>
              <a:gd name="connsiteY51" fmla="*/ 3537959 h 3879791"/>
              <a:gd name="connsiteX52" fmla="*/ 2871387 w 3751603"/>
              <a:gd name="connsiteY52" fmla="*/ 3572142 h 3879791"/>
              <a:gd name="connsiteX53" fmla="*/ 2811566 w 3751603"/>
              <a:gd name="connsiteY53" fmla="*/ 3529413 h 3879791"/>
              <a:gd name="connsiteX54" fmla="*/ 2837203 w 3751603"/>
              <a:gd name="connsiteY54" fmla="*/ 3461047 h 3879791"/>
              <a:gd name="connsiteX55" fmla="*/ 2794474 w 3751603"/>
              <a:gd name="connsiteY55" fmla="*/ 3418318 h 3879791"/>
              <a:gd name="connsiteX56" fmla="*/ 3076486 w 3751603"/>
              <a:gd name="connsiteY56" fmla="*/ 3102124 h 3879791"/>
              <a:gd name="connsiteX57" fmla="*/ 3537959 w 3751603"/>
              <a:gd name="connsiteY57" fmla="*/ 2999574 h 3879791"/>
              <a:gd name="connsiteX58" fmla="*/ 3572142 w 3751603"/>
              <a:gd name="connsiteY58" fmla="*/ 3042303 h 3879791"/>
              <a:gd name="connsiteX59" fmla="*/ 3367043 w 3751603"/>
              <a:gd name="connsiteY59" fmla="*/ 3264494 h 3879791"/>
              <a:gd name="connsiteX60" fmla="*/ 3751603 w 3751603"/>
              <a:gd name="connsiteY60" fmla="*/ 3204673 h 3879791"/>
              <a:gd name="connsiteX61" fmla="*/ 3529413 w 3751603"/>
              <a:gd name="connsiteY61" fmla="*/ 3119215 h 3879791"/>
              <a:gd name="connsiteX62" fmla="*/ 3563596 w 3751603"/>
              <a:gd name="connsiteY62" fmla="*/ 3050849 h 3879791"/>
              <a:gd name="connsiteX63" fmla="*/ 3537959 w 3751603"/>
              <a:gd name="connsiteY63" fmla="*/ 3016666 h 3879791"/>
              <a:gd name="connsiteX64" fmla="*/ 3349951 w 3751603"/>
              <a:gd name="connsiteY64" fmla="*/ 3033757 h 3879791"/>
              <a:gd name="connsiteX65" fmla="*/ 3127760 w 3751603"/>
              <a:gd name="connsiteY65" fmla="*/ 2922662 h 3879791"/>
              <a:gd name="connsiteX66" fmla="*/ 3136306 w 3751603"/>
              <a:gd name="connsiteY66" fmla="*/ 2803021 h 3879791"/>
              <a:gd name="connsiteX67" fmla="*/ 2649196 w 3751603"/>
              <a:gd name="connsiteY67" fmla="*/ 2221907 h 3879791"/>
              <a:gd name="connsiteX68" fmla="*/ 2238998 w 3751603"/>
              <a:gd name="connsiteY68" fmla="*/ 2307365 h 3879791"/>
              <a:gd name="connsiteX69" fmla="*/ 914400 w 3751603"/>
              <a:gd name="connsiteY69" fmla="*/ 2606467 h 3879791"/>
              <a:gd name="connsiteX70" fmla="*/ 897308 w 3751603"/>
              <a:gd name="connsiteY70" fmla="*/ 2623559 h 3879791"/>
              <a:gd name="connsiteX0" fmla="*/ 435835 w 3751603"/>
              <a:gd name="connsiteY0" fmla="*/ 2529554 h 3879791"/>
              <a:gd name="connsiteX1" fmla="*/ 1213503 w 3751603"/>
              <a:gd name="connsiteY1" fmla="*/ 2324456 h 3879791"/>
              <a:gd name="connsiteX2" fmla="*/ 1068224 w 3751603"/>
              <a:gd name="connsiteY2" fmla="*/ 1820254 h 3879791"/>
              <a:gd name="connsiteX3" fmla="*/ 1179319 w 3751603"/>
              <a:gd name="connsiteY3" fmla="*/ 1786072 h 3879791"/>
              <a:gd name="connsiteX4" fmla="*/ 1358781 w 3751603"/>
              <a:gd name="connsiteY4" fmla="*/ 2298820 h 3879791"/>
              <a:gd name="connsiteX5" fmla="*/ 2350093 w 3751603"/>
              <a:gd name="connsiteY5" fmla="*/ 2059537 h 3879791"/>
              <a:gd name="connsiteX6" fmla="*/ 2204813 w 3751603"/>
              <a:gd name="connsiteY6" fmla="*/ 1555335 h 3879791"/>
              <a:gd name="connsiteX7" fmla="*/ 2367187 w 3751603"/>
              <a:gd name="connsiteY7" fmla="*/ 1486969 h 3879791"/>
              <a:gd name="connsiteX8" fmla="*/ 2375731 w 3751603"/>
              <a:gd name="connsiteY8" fmla="*/ 709301 h 3879791"/>
              <a:gd name="connsiteX9" fmla="*/ 2640650 w 3751603"/>
              <a:gd name="connsiteY9" fmla="*/ 0 h 3879791"/>
              <a:gd name="connsiteX10" fmla="*/ 1367327 w 3751603"/>
              <a:gd name="connsiteY10" fmla="*/ 17092 h 3879791"/>
              <a:gd name="connsiteX11" fmla="*/ 1076770 w 3751603"/>
              <a:gd name="connsiteY11" fmla="*/ 341832 h 3879791"/>
              <a:gd name="connsiteX12" fmla="*/ 854579 w 3751603"/>
              <a:gd name="connsiteY12" fmla="*/ 393107 h 3879791"/>
              <a:gd name="connsiteX13" fmla="*/ 752030 w 3751603"/>
              <a:gd name="connsiteY13" fmla="*/ 307649 h 3879791"/>
              <a:gd name="connsiteX14" fmla="*/ 666572 w 3751603"/>
              <a:gd name="connsiteY14" fmla="*/ 376015 h 3879791"/>
              <a:gd name="connsiteX15" fmla="*/ 495656 w 3751603"/>
              <a:gd name="connsiteY15" fmla="*/ 401653 h 3879791"/>
              <a:gd name="connsiteX16" fmla="*/ 170916 w 3751603"/>
              <a:gd name="connsiteY16" fmla="*/ 1162228 h 3879791"/>
              <a:gd name="connsiteX17" fmla="*/ 333286 w 3751603"/>
              <a:gd name="connsiteY17" fmla="*/ 1222049 h 3879791"/>
              <a:gd name="connsiteX18" fmla="*/ 401652 w 3751603"/>
              <a:gd name="connsiteY18" fmla="*/ 1085316 h 3879791"/>
              <a:gd name="connsiteX19" fmla="*/ 521293 w 3751603"/>
              <a:gd name="connsiteY19" fmla="*/ 1102408 h 3879791"/>
              <a:gd name="connsiteX20" fmla="*/ 658026 w 3751603"/>
              <a:gd name="connsiteY20" fmla="*/ 1068224 h 3879791"/>
              <a:gd name="connsiteX21" fmla="*/ 683663 w 3751603"/>
              <a:gd name="connsiteY21" fmla="*/ 1880075 h 3879791"/>
              <a:gd name="connsiteX22" fmla="*/ 495656 w 3751603"/>
              <a:gd name="connsiteY22" fmla="*/ 1905712 h 3879791"/>
              <a:gd name="connsiteX23" fmla="*/ 401652 w 3751603"/>
              <a:gd name="connsiteY23" fmla="*/ 1897167 h 3879791"/>
              <a:gd name="connsiteX24" fmla="*/ 384560 w 3751603"/>
              <a:gd name="connsiteY24" fmla="*/ 1786071 h 3879791"/>
              <a:gd name="connsiteX25" fmla="*/ 299103 w 3751603"/>
              <a:gd name="connsiteY25" fmla="*/ 1743342 h 3879791"/>
              <a:gd name="connsiteX26" fmla="*/ 230736 w 3751603"/>
              <a:gd name="connsiteY26" fmla="*/ 1777525 h 3879791"/>
              <a:gd name="connsiteX27" fmla="*/ 162370 w 3751603"/>
              <a:gd name="connsiteY27" fmla="*/ 1828800 h 3879791"/>
              <a:gd name="connsiteX28" fmla="*/ 0 w 3751603"/>
              <a:gd name="connsiteY28" fmla="*/ 1862983 h 3879791"/>
              <a:gd name="connsiteX29" fmla="*/ 239282 w 3751603"/>
              <a:gd name="connsiteY29" fmla="*/ 2563739 h 3879791"/>
              <a:gd name="connsiteX30" fmla="*/ 418744 w 3751603"/>
              <a:gd name="connsiteY30" fmla="*/ 2521010 h 3879791"/>
              <a:gd name="connsiteX31" fmla="*/ 538385 w 3751603"/>
              <a:gd name="connsiteY31" fmla="*/ 2845750 h 3879791"/>
              <a:gd name="connsiteX32" fmla="*/ 589660 w 3751603"/>
              <a:gd name="connsiteY32" fmla="*/ 2828658 h 3879791"/>
              <a:gd name="connsiteX33" fmla="*/ 709301 w 3751603"/>
              <a:gd name="connsiteY33" fmla="*/ 2982482 h 3879791"/>
              <a:gd name="connsiteX34" fmla="*/ 794759 w 3751603"/>
              <a:gd name="connsiteY34" fmla="*/ 2948299 h 3879791"/>
              <a:gd name="connsiteX35" fmla="*/ 692209 w 3751603"/>
              <a:gd name="connsiteY35" fmla="*/ 2743200 h 3879791"/>
              <a:gd name="connsiteX36" fmla="*/ 666572 w 3751603"/>
              <a:gd name="connsiteY36" fmla="*/ 2717563 h 3879791"/>
              <a:gd name="connsiteX37" fmla="*/ 743484 w 3751603"/>
              <a:gd name="connsiteY37" fmla="*/ 2649196 h 3879791"/>
              <a:gd name="connsiteX38" fmla="*/ 922946 w 3751603"/>
              <a:gd name="connsiteY38" fmla="*/ 2606467 h 3879791"/>
              <a:gd name="connsiteX39" fmla="*/ 1410056 w 3751603"/>
              <a:gd name="connsiteY39" fmla="*/ 3196127 h 3879791"/>
              <a:gd name="connsiteX40" fmla="*/ 1401510 w 3751603"/>
              <a:gd name="connsiteY40" fmla="*/ 3298677 h 3879791"/>
              <a:gd name="connsiteX41" fmla="*/ 1213503 w 3751603"/>
              <a:gd name="connsiteY41" fmla="*/ 3332860 h 3879791"/>
              <a:gd name="connsiteX42" fmla="*/ 1110953 w 3751603"/>
              <a:gd name="connsiteY42" fmla="*/ 3273039 h 3879791"/>
              <a:gd name="connsiteX43" fmla="*/ 1051132 w 3751603"/>
              <a:gd name="connsiteY43" fmla="*/ 3273039 h 3879791"/>
              <a:gd name="connsiteX44" fmla="*/ 1008403 w 3751603"/>
              <a:gd name="connsiteY44" fmla="*/ 3409772 h 3879791"/>
              <a:gd name="connsiteX45" fmla="*/ 1897166 w 3751603"/>
              <a:gd name="connsiteY45" fmla="*/ 3879791 h 3879791"/>
              <a:gd name="connsiteX46" fmla="*/ 2127903 w 3751603"/>
              <a:gd name="connsiteY46" fmla="*/ 3811424 h 3879791"/>
              <a:gd name="connsiteX47" fmla="*/ 2384276 w 3751603"/>
              <a:gd name="connsiteY47" fmla="*/ 3760150 h 3879791"/>
              <a:gd name="connsiteX48" fmla="*/ 2008261 w 3751603"/>
              <a:gd name="connsiteY48" fmla="*/ 3725967 h 3879791"/>
              <a:gd name="connsiteX49" fmla="*/ 1956987 w 3751603"/>
              <a:gd name="connsiteY49" fmla="*/ 3717421 h 3879791"/>
              <a:gd name="connsiteX50" fmla="*/ 1931349 w 3751603"/>
              <a:gd name="connsiteY50" fmla="*/ 3589234 h 3879791"/>
              <a:gd name="connsiteX51" fmla="*/ 2247544 w 3751603"/>
              <a:gd name="connsiteY51" fmla="*/ 3537959 h 3879791"/>
              <a:gd name="connsiteX52" fmla="*/ 2871387 w 3751603"/>
              <a:gd name="connsiteY52" fmla="*/ 3572142 h 3879791"/>
              <a:gd name="connsiteX53" fmla="*/ 2811566 w 3751603"/>
              <a:gd name="connsiteY53" fmla="*/ 3529413 h 3879791"/>
              <a:gd name="connsiteX54" fmla="*/ 2837203 w 3751603"/>
              <a:gd name="connsiteY54" fmla="*/ 3461047 h 3879791"/>
              <a:gd name="connsiteX55" fmla="*/ 2794474 w 3751603"/>
              <a:gd name="connsiteY55" fmla="*/ 3418318 h 3879791"/>
              <a:gd name="connsiteX56" fmla="*/ 3076486 w 3751603"/>
              <a:gd name="connsiteY56" fmla="*/ 3102124 h 3879791"/>
              <a:gd name="connsiteX57" fmla="*/ 3537959 w 3751603"/>
              <a:gd name="connsiteY57" fmla="*/ 2999574 h 3879791"/>
              <a:gd name="connsiteX58" fmla="*/ 3572142 w 3751603"/>
              <a:gd name="connsiteY58" fmla="*/ 3042303 h 3879791"/>
              <a:gd name="connsiteX59" fmla="*/ 3367043 w 3751603"/>
              <a:gd name="connsiteY59" fmla="*/ 3264494 h 3879791"/>
              <a:gd name="connsiteX60" fmla="*/ 3751603 w 3751603"/>
              <a:gd name="connsiteY60" fmla="*/ 3204673 h 3879791"/>
              <a:gd name="connsiteX61" fmla="*/ 3529413 w 3751603"/>
              <a:gd name="connsiteY61" fmla="*/ 3119215 h 3879791"/>
              <a:gd name="connsiteX62" fmla="*/ 3563596 w 3751603"/>
              <a:gd name="connsiteY62" fmla="*/ 3050849 h 3879791"/>
              <a:gd name="connsiteX63" fmla="*/ 3537959 w 3751603"/>
              <a:gd name="connsiteY63" fmla="*/ 3016666 h 3879791"/>
              <a:gd name="connsiteX64" fmla="*/ 3349951 w 3751603"/>
              <a:gd name="connsiteY64" fmla="*/ 3033757 h 3879791"/>
              <a:gd name="connsiteX65" fmla="*/ 3127760 w 3751603"/>
              <a:gd name="connsiteY65" fmla="*/ 2922662 h 3879791"/>
              <a:gd name="connsiteX66" fmla="*/ 3136306 w 3751603"/>
              <a:gd name="connsiteY66" fmla="*/ 2803021 h 3879791"/>
              <a:gd name="connsiteX67" fmla="*/ 2649196 w 3751603"/>
              <a:gd name="connsiteY67" fmla="*/ 2221907 h 3879791"/>
              <a:gd name="connsiteX68" fmla="*/ 2238998 w 3751603"/>
              <a:gd name="connsiteY68" fmla="*/ 2307365 h 3879791"/>
              <a:gd name="connsiteX69" fmla="*/ 914400 w 3751603"/>
              <a:gd name="connsiteY69" fmla="*/ 2606467 h 3879791"/>
              <a:gd name="connsiteX70" fmla="*/ 897308 w 3751603"/>
              <a:gd name="connsiteY70" fmla="*/ 2623559 h 38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51603" h="3879791">
                <a:moveTo>
                  <a:pt x="435835" y="2529554"/>
                </a:moveTo>
                <a:cubicBezTo>
                  <a:pt x="695058" y="2461188"/>
                  <a:pt x="1185017" y="2307364"/>
                  <a:pt x="1213503" y="2324456"/>
                </a:cubicBezTo>
                <a:cubicBezTo>
                  <a:pt x="1233443" y="2300243"/>
                  <a:pt x="1063951" y="1843043"/>
                  <a:pt x="1068224" y="1820254"/>
                </a:cubicBezTo>
                <a:cubicBezTo>
                  <a:pt x="1061102" y="1777525"/>
                  <a:pt x="1152257" y="1753313"/>
                  <a:pt x="1179319" y="1786072"/>
                </a:cubicBezTo>
                <a:cubicBezTo>
                  <a:pt x="1169349" y="1800316"/>
                  <a:pt x="1367327" y="2310215"/>
                  <a:pt x="1358781" y="2298820"/>
                </a:cubicBezTo>
                <a:cubicBezTo>
                  <a:pt x="1385843" y="2310215"/>
                  <a:pt x="2357215" y="2063809"/>
                  <a:pt x="2350093" y="2059537"/>
                </a:cubicBezTo>
                <a:cubicBezTo>
                  <a:pt x="2360063" y="2029626"/>
                  <a:pt x="2167781" y="1589518"/>
                  <a:pt x="2204813" y="1555335"/>
                </a:cubicBezTo>
                <a:cubicBezTo>
                  <a:pt x="2203390" y="1528273"/>
                  <a:pt x="2371460" y="1529698"/>
                  <a:pt x="2367187" y="1486969"/>
                </a:cubicBezTo>
                <a:cubicBezTo>
                  <a:pt x="2384279" y="1449937"/>
                  <a:pt x="2361488" y="740635"/>
                  <a:pt x="2375731" y="709301"/>
                </a:cubicBezTo>
                <a:cubicBezTo>
                  <a:pt x="2355791" y="673694"/>
                  <a:pt x="2636376" y="25638"/>
                  <a:pt x="2640650" y="0"/>
                </a:cubicBezTo>
                <a:cubicBezTo>
                  <a:pt x="2603618" y="0"/>
                  <a:pt x="1518303" y="38457"/>
                  <a:pt x="1367327" y="17092"/>
                </a:cubicBezTo>
                <a:cubicBezTo>
                  <a:pt x="1343114" y="-1425"/>
                  <a:pt x="1095285" y="324741"/>
                  <a:pt x="1076770" y="341832"/>
                </a:cubicBezTo>
                <a:cubicBezTo>
                  <a:pt x="1088165" y="378864"/>
                  <a:pt x="901581" y="383137"/>
                  <a:pt x="854579" y="393107"/>
                </a:cubicBezTo>
                <a:cubicBezTo>
                  <a:pt x="807577" y="403077"/>
                  <a:pt x="830366" y="267769"/>
                  <a:pt x="752030" y="307649"/>
                </a:cubicBezTo>
                <a:cubicBezTo>
                  <a:pt x="673694" y="347529"/>
                  <a:pt x="709301" y="370318"/>
                  <a:pt x="666572" y="376015"/>
                </a:cubicBezTo>
                <a:lnTo>
                  <a:pt x="495656" y="401653"/>
                </a:lnTo>
                <a:lnTo>
                  <a:pt x="170916" y="1162228"/>
                </a:lnTo>
                <a:lnTo>
                  <a:pt x="333286" y="1222049"/>
                </a:lnTo>
                <a:lnTo>
                  <a:pt x="401652" y="1085316"/>
                </a:lnTo>
                <a:lnTo>
                  <a:pt x="521293" y="1102408"/>
                </a:lnTo>
                <a:lnTo>
                  <a:pt x="658026" y="1068224"/>
                </a:lnTo>
                <a:lnTo>
                  <a:pt x="683663" y="1880075"/>
                </a:lnTo>
                <a:lnTo>
                  <a:pt x="495656" y="1905712"/>
                </a:lnTo>
                <a:lnTo>
                  <a:pt x="401652" y="1897167"/>
                </a:lnTo>
                <a:lnTo>
                  <a:pt x="384560" y="1786071"/>
                </a:lnTo>
                <a:lnTo>
                  <a:pt x="299103" y="1743342"/>
                </a:lnTo>
                <a:lnTo>
                  <a:pt x="230736" y="1777525"/>
                </a:lnTo>
                <a:lnTo>
                  <a:pt x="162370" y="1828800"/>
                </a:lnTo>
                <a:lnTo>
                  <a:pt x="0" y="1862983"/>
                </a:lnTo>
                <a:lnTo>
                  <a:pt x="239282" y="2563739"/>
                </a:lnTo>
                <a:lnTo>
                  <a:pt x="418744" y="2521010"/>
                </a:lnTo>
                <a:lnTo>
                  <a:pt x="538385" y="2845750"/>
                </a:lnTo>
                <a:lnTo>
                  <a:pt x="589660" y="2828658"/>
                </a:lnTo>
                <a:lnTo>
                  <a:pt x="709301" y="2982482"/>
                </a:lnTo>
                <a:lnTo>
                  <a:pt x="794759" y="2948299"/>
                </a:lnTo>
                <a:lnTo>
                  <a:pt x="692209" y="2743200"/>
                </a:lnTo>
                <a:lnTo>
                  <a:pt x="666572" y="2717563"/>
                </a:lnTo>
                <a:lnTo>
                  <a:pt x="743484" y="2649196"/>
                </a:lnTo>
                <a:lnTo>
                  <a:pt x="922946" y="2606467"/>
                </a:lnTo>
                <a:lnTo>
                  <a:pt x="1410056" y="3196127"/>
                </a:lnTo>
                <a:lnTo>
                  <a:pt x="1401510" y="3298677"/>
                </a:lnTo>
                <a:lnTo>
                  <a:pt x="1213503" y="3332860"/>
                </a:lnTo>
                <a:lnTo>
                  <a:pt x="1110953" y="3273039"/>
                </a:lnTo>
                <a:lnTo>
                  <a:pt x="1051132" y="3273039"/>
                </a:lnTo>
                <a:lnTo>
                  <a:pt x="1008403" y="3409772"/>
                </a:lnTo>
                <a:lnTo>
                  <a:pt x="1897166" y="3879791"/>
                </a:lnTo>
                <a:lnTo>
                  <a:pt x="2127903" y="3811424"/>
                </a:lnTo>
                <a:lnTo>
                  <a:pt x="2384276" y="3760150"/>
                </a:lnTo>
                <a:lnTo>
                  <a:pt x="2008261" y="3725967"/>
                </a:lnTo>
                <a:lnTo>
                  <a:pt x="1956987" y="3717421"/>
                </a:lnTo>
                <a:lnTo>
                  <a:pt x="1931349" y="3589234"/>
                </a:lnTo>
                <a:lnTo>
                  <a:pt x="2247544" y="3537959"/>
                </a:lnTo>
                <a:lnTo>
                  <a:pt x="2871387" y="3572142"/>
                </a:lnTo>
                <a:lnTo>
                  <a:pt x="2811566" y="3529413"/>
                </a:lnTo>
                <a:lnTo>
                  <a:pt x="2837203" y="3461047"/>
                </a:lnTo>
                <a:lnTo>
                  <a:pt x="2794474" y="3418318"/>
                </a:lnTo>
                <a:lnTo>
                  <a:pt x="3076486" y="3102124"/>
                </a:lnTo>
                <a:lnTo>
                  <a:pt x="3537959" y="2999574"/>
                </a:lnTo>
                <a:lnTo>
                  <a:pt x="3572142" y="3042303"/>
                </a:lnTo>
                <a:lnTo>
                  <a:pt x="3367043" y="3264494"/>
                </a:lnTo>
                <a:lnTo>
                  <a:pt x="3751603" y="3204673"/>
                </a:lnTo>
                <a:lnTo>
                  <a:pt x="3529413" y="3119215"/>
                </a:lnTo>
                <a:lnTo>
                  <a:pt x="3563596" y="3050849"/>
                </a:lnTo>
                <a:lnTo>
                  <a:pt x="3537959" y="3016666"/>
                </a:lnTo>
                <a:lnTo>
                  <a:pt x="3349951" y="3033757"/>
                </a:lnTo>
                <a:lnTo>
                  <a:pt x="3127760" y="2922662"/>
                </a:lnTo>
                <a:lnTo>
                  <a:pt x="3136306" y="2803021"/>
                </a:lnTo>
                <a:lnTo>
                  <a:pt x="2649196" y="2221907"/>
                </a:lnTo>
                <a:lnTo>
                  <a:pt x="2238998" y="2307365"/>
                </a:lnTo>
                <a:lnTo>
                  <a:pt x="914400" y="2606467"/>
                </a:lnTo>
                <a:lnTo>
                  <a:pt x="897308" y="2623559"/>
                </a:lnTo>
              </a:path>
            </a:pathLst>
          </a:custGeom>
          <a:solidFill>
            <a:srgbClr val="FFC000">
              <a:alpha val="37000"/>
            </a:srgbClr>
          </a:solidFill>
          <a:ln>
            <a:solidFill>
              <a:srgbClr val="FFFF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6561" y="326750"/>
            <a:ext cx="9404723" cy="750351"/>
          </a:xfrm>
          <a:solidFill>
            <a:srgbClr val="684704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Extrapolation for the ageing test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36561" y="1279816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D122-30F8-4EB0-AECA-845A63B7E6B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494" y="5498286"/>
            <a:ext cx="9781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following features prevent from performing effectively an ageing test at x7 speed: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 rate capability (x7 the Max expected rate including safety factor)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Ageing working Rate (at least x3 with respect to the Max expected rate)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change rate to be set to keep the current/change rate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561" y="326750"/>
            <a:ext cx="9915979" cy="750351"/>
          </a:xfrm>
          <a:solidFill>
            <a:srgbClr val="684704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Risk analysis (1) – present RPC risk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1" y="1291460"/>
            <a:ext cx="8946541" cy="651640"/>
          </a:xfrm>
        </p:spPr>
        <p:txBody>
          <a:bodyPr>
            <a:noAutofit/>
          </a:bodyPr>
          <a:lstStyle/>
          <a:p>
            <a:r>
              <a:rPr lang="en-US" dirty="0" smtClean="0"/>
              <a:t>The risk of operating beyond the specs. is a progressive detector deterioration</a:t>
            </a:r>
          </a:p>
          <a:p>
            <a:r>
              <a:rPr lang="en-US" dirty="0" smtClean="0"/>
              <a:t>What are the consequence of a detector fraction failure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EE91-3AD7-44B9-A53E-166CBFC130E0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1545" y="2543500"/>
            <a:ext cx="2028496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Detector Fraction failure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1545" y="3377697"/>
            <a:ext cx="2028496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Impact on LVL0 in barrel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061546" y="4263064"/>
            <a:ext cx="2028496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Can be repaired?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07" y="426306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6910" y="531465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3" name="Diamond 12"/>
          <p:cNvSpPr/>
          <p:nvPr/>
        </p:nvSpPr>
        <p:spPr>
          <a:xfrm>
            <a:off x="3434087" y="5627967"/>
            <a:ext cx="2028496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Can be Replaced?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642" y="489713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2075793" y="3037486"/>
            <a:ext cx="0" cy="34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76620" y="4263064"/>
            <a:ext cx="284925" cy="416537"/>
            <a:chOff x="5001778" y="3377697"/>
            <a:chExt cx="284925" cy="41653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4208778" y="6296464"/>
            <a:ext cx="548548" cy="427971"/>
            <a:chOff x="3399088" y="5624367"/>
            <a:chExt cx="548548" cy="427971"/>
          </a:xfrm>
        </p:grpSpPr>
        <p:sp>
          <p:nvSpPr>
            <p:cNvPr id="14" name="TextBox 13"/>
            <p:cNvSpPr txBox="1"/>
            <p:nvPr/>
          </p:nvSpPr>
          <p:spPr>
            <a:xfrm>
              <a:off x="3399088" y="5624367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72845" y="5635801"/>
              <a:ext cx="284925" cy="416537"/>
              <a:chOff x="5001778" y="3377697"/>
              <a:chExt cx="284925" cy="41653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5013434" y="3377697"/>
                <a:ext cx="273269" cy="4165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5001778" y="3377697"/>
                <a:ext cx="284925" cy="4007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/>
          <p:cNvSpPr/>
          <p:nvPr/>
        </p:nvSpPr>
        <p:spPr>
          <a:xfrm>
            <a:off x="8900939" y="4112472"/>
            <a:ext cx="2903201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Progressive LVL0 loss of coverage/ rejection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/>
          <p:cNvCxnSpPr>
            <a:endCxn id="40" idx="1"/>
          </p:cNvCxnSpPr>
          <p:nvPr/>
        </p:nvCxnSpPr>
        <p:spPr>
          <a:xfrm flipH="1" flipV="1">
            <a:off x="8900939" y="4359465"/>
            <a:ext cx="1284524" cy="3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/>
        </p:nvSpPr>
        <p:spPr>
          <a:xfrm>
            <a:off x="5818952" y="5630679"/>
            <a:ext cx="1735194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Have a backup?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46" name="Straight Arrow Connector 45"/>
          <p:cNvCxnSpPr>
            <a:stCxn id="13" idx="3"/>
            <a:endCxn id="44" idx="1"/>
          </p:cNvCxnSpPr>
          <p:nvPr/>
        </p:nvCxnSpPr>
        <p:spPr>
          <a:xfrm>
            <a:off x="5462583" y="5991264"/>
            <a:ext cx="356369" cy="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78005" y="566411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30829" y="623227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6810396" y="6232275"/>
            <a:ext cx="284925" cy="416537"/>
            <a:chOff x="5001778" y="3377697"/>
            <a:chExt cx="284925" cy="41653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Diamond 67"/>
          <p:cNvSpPr/>
          <p:nvPr/>
        </p:nvSpPr>
        <p:spPr>
          <a:xfrm>
            <a:off x="3530080" y="2608116"/>
            <a:ext cx="1825173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Recovery?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45289" y="334839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61795" y="2573775"/>
            <a:ext cx="1658508" cy="806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Limited recovery possible in the long/ winter shutdown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71305" y="266815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4" name="Diamond 83"/>
          <p:cNvSpPr/>
          <p:nvPr/>
        </p:nvSpPr>
        <p:spPr>
          <a:xfrm>
            <a:off x="9266762" y="2560926"/>
            <a:ext cx="2545978" cy="85276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Can guarantee a fully operative system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Straight Arrow Connector 85"/>
          <p:cNvCxnSpPr>
            <a:stCxn id="78" idx="3"/>
            <a:endCxn id="92" idx="1"/>
          </p:cNvCxnSpPr>
          <p:nvPr/>
        </p:nvCxnSpPr>
        <p:spPr>
          <a:xfrm>
            <a:off x="7420303" y="2976802"/>
            <a:ext cx="224636" cy="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644939" y="2577628"/>
            <a:ext cx="1215281" cy="806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Highly intensive in expert </a:t>
            </a:r>
            <a:r>
              <a:rPr lang="en-US" sz="1400" dirty="0">
                <a:solidFill>
                  <a:srgbClr val="002060"/>
                </a:solidFill>
              </a:rPr>
              <a:t>man </a:t>
            </a:r>
            <a:r>
              <a:rPr lang="en-US" sz="1400" dirty="0" smtClean="0">
                <a:solidFill>
                  <a:srgbClr val="002060"/>
                </a:solidFill>
              </a:rPr>
              <a:t>power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266001" y="204915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0397814" y="2049154"/>
            <a:ext cx="284925" cy="416537"/>
            <a:chOff x="5001778" y="3377697"/>
            <a:chExt cx="284925" cy="41653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10307151" y="34400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9" idx="2"/>
            <a:endCxn id="10" idx="0"/>
          </p:cNvCxnSpPr>
          <p:nvPr/>
        </p:nvCxnSpPr>
        <p:spPr>
          <a:xfrm>
            <a:off x="2075793" y="3871683"/>
            <a:ext cx="1" cy="39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219005" y="58694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335979" y="4562354"/>
            <a:ext cx="284925" cy="416537"/>
            <a:chOff x="5001778" y="3377697"/>
            <a:chExt cx="284925" cy="416537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1818203" y="5806597"/>
            <a:ext cx="58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1" name="Diamond 110"/>
          <p:cNvSpPr/>
          <p:nvPr/>
        </p:nvSpPr>
        <p:spPr>
          <a:xfrm>
            <a:off x="1196732" y="5187207"/>
            <a:ext cx="1749351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FE upgrade?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12" name="Straight Arrow Connector 111"/>
          <p:cNvCxnSpPr>
            <a:stCxn id="10" idx="2"/>
            <a:endCxn id="111" idx="0"/>
          </p:cNvCxnSpPr>
          <p:nvPr/>
        </p:nvCxnSpPr>
        <p:spPr>
          <a:xfrm flipH="1">
            <a:off x="2071408" y="4989657"/>
            <a:ext cx="4386" cy="19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69554" y="5266469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774167" y="5266469"/>
            <a:ext cx="284925" cy="416537"/>
            <a:chOff x="5001778" y="3377697"/>
            <a:chExt cx="284925" cy="416537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Diamond 118"/>
          <p:cNvSpPr/>
          <p:nvPr/>
        </p:nvSpPr>
        <p:spPr>
          <a:xfrm>
            <a:off x="7464512" y="4873797"/>
            <a:ext cx="2057536" cy="10169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Apply safeguard criteria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constant current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25" name="Elbow Connector 124"/>
          <p:cNvCxnSpPr>
            <a:stCxn id="142" idx="3"/>
            <a:endCxn id="68" idx="1"/>
          </p:cNvCxnSpPr>
          <p:nvPr/>
        </p:nvCxnSpPr>
        <p:spPr>
          <a:xfrm flipV="1">
            <a:off x="3112516" y="2971413"/>
            <a:ext cx="417564" cy="34459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8" idx="2"/>
            <a:endCxn id="13" idx="0"/>
          </p:cNvCxnSpPr>
          <p:nvPr/>
        </p:nvCxnSpPr>
        <p:spPr>
          <a:xfrm>
            <a:off x="4442667" y="3334709"/>
            <a:ext cx="5668" cy="229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2" idx="3"/>
            <a:endCxn id="84" idx="1"/>
          </p:cNvCxnSpPr>
          <p:nvPr/>
        </p:nvCxnSpPr>
        <p:spPr>
          <a:xfrm>
            <a:off x="8860220" y="2980655"/>
            <a:ext cx="406542" cy="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68" idx="3"/>
            <a:endCxn id="78" idx="1"/>
          </p:cNvCxnSpPr>
          <p:nvPr/>
        </p:nvCxnSpPr>
        <p:spPr>
          <a:xfrm>
            <a:off x="5355253" y="2971413"/>
            <a:ext cx="406542" cy="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84" idx="2"/>
          </p:cNvCxnSpPr>
          <p:nvPr/>
        </p:nvCxnSpPr>
        <p:spPr>
          <a:xfrm rot="5400000">
            <a:off x="7262215" y="594147"/>
            <a:ext cx="457988" cy="60970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44" idx="0"/>
            <a:endCxn id="119" idx="1"/>
          </p:cNvCxnSpPr>
          <p:nvPr/>
        </p:nvCxnSpPr>
        <p:spPr>
          <a:xfrm rot="5400000" flipH="1" flipV="1">
            <a:off x="6951330" y="5117498"/>
            <a:ext cx="248400" cy="7779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Diamond 141"/>
          <p:cNvSpPr/>
          <p:nvPr/>
        </p:nvSpPr>
        <p:spPr>
          <a:xfrm>
            <a:off x="1030297" y="6054106"/>
            <a:ext cx="2082219" cy="7265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Mitigation strategies sufficient?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43" name="Straight Arrow Connector 142"/>
          <p:cNvCxnSpPr>
            <a:stCxn id="111" idx="2"/>
            <a:endCxn id="142" idx="0"/>
          </p:cNvCxnSpPr>
          <p:nvPr/>
        </p:nvCxnSpPr>
        <p:spPr>
          <a:xfrm flipH="1">
            <a:off x="2071407" y="5913800"/>
            <a:ext cx="1" cy="14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50893" y="610881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655506" y="6108810"/>
            <a:ext cx="284925" cy="416537"/>
            <a:chOff x="5001778" y="3377697"/>
            <a:chExt cx="284925" cy="416537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5013434" y="3377697"/>
              <a:ext cx="273269" cy="4165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5001778" y="3377697"/>
              <a:ext cx="284925" cy="4007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8198208" y="442179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53" name="Elbow Connector 152"/>
          <p:cNvCxnSpPr>
            <a:stCxn id="119" idx="0"/>
            <a:endCxn id="40" idx="1"/>
          </p:cNvCxnSpPr>
          <p:nvPr/>
        </p:nvCxnSpPr>
        <p:spPr>
          <a:xfrm rot="5400000" flipH="1" flipV="1">
            <a:off x="8439943" y="4412802"/>
            <a:ext cx="514332" cy="4076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8909539" y="5956816"/>
            <a:ext cx="3124806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Lower HV + 2/4 majority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Increase of LVL0 fakes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6" name="Elbow Connector 155"/>
          <p:cNvCxnSpPr>
            <a:stCxn id="119" idx="2"/>
            <a:endCxn id="154" idx="1"/>
          </p:cNvCxnSpPr>
          <p:nvPr/>
        </p:nvCxnSpPr>
        <p:spPr>
          <a:xfrm rot="16200000" flipH="1">
            <a:off x="8544885" y="5839154"/>
            <a:ext cx="313049" cy="4162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09" y="186169"/>
            <a:ext cx="9404723" cy="1400530"/>
          </a:xfrm>
        </p:spPr>
        <p:txBody>
          <a:bodyPr/>
          <a:lstStyle/>
          <a:p>
            <a:r>
              <a:rPr lang="en-US" b="1" dirty="0" smtClean="0"/>
              <a:t>Scenario A</a:t>
            </a:r>
            <a:r>
              <a:rPr lang="en-US" dirty="0" smtClean="0"/>
              <a:t>: adding new RPCs in the residual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40" y="1677410"/>
            <a:ext cx="5259345" cy="2147607"/>
          </a:xfrm>
        </p:spPr>
        <p:txBody>
          <a:bodyPr>
            <a:normAutofit/>
          </a:bodyPr>
          <a:lstStyle/>
          <a:p>
            <a:r>
              <a:rPr lang="en-US" dirty="0" smtClean="0"/>
              <a:t>Available space limited in the small sectors in between the MDT and the </a:t>
            </a:r>
            <a:r>
              <a:rPr lang="en-US" dirty="0" err="1" smtClean="0"/>
              <a:t>TileCal</a:t>
            </a:r>
            <a:r>
              <a:rPr lang="en-US" dirty="0" smtClean="0"/>
              <a:t> surface. Can be achieved by cleaning up the </a:t>
            </a:r>
            <a:r>
              <a:rPr lang="en-US" dirty="0" err="1" smtClean="0"/>
              <a:t>TileCal</a:t>
            </a:r>
            <a:r>
              <a:rPr lang="en-US" dirty="0" smtClean="0"/>
              <a:t> cables.</a:t>
            </a:r>
          </a:p>
          <a:p>
            <a:r>
              <a:rPr lang="en-US" dirty="0" smtClean="0"/>
              <a:t>The BIS MDT can be displaced/removed to reinforce the rail and install the RPCs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84B6-C9FD-463C-8AD9-1750548232F9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655" y="2563630"/>
            <a:ext cx="2394520" cy="4113583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967" y="3915730"/>
            <a:ext cx="4395788" cy="2783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01" y="3915729"/>
            <a:ext cx="4392466" cy="2783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8263" y="530759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BIS 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585" y="1489114"/>
            <a:ext cx="3827181" cy="236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5740" y="1440506"/>
            <a:ext cx="75212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BIS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17" y="110930"/>
            <a:ext cx="9852428" cy="603705"/>
          </a:xfrm>
        </p:spPr>
        <p:txBody>
          <a:bodyPr/>
          <a:lstStyle/>
          <a:p>
            <a:r>
              <a:rPr lang="en-US" b="1" dirty="0" smtClean="0"/>
              <a:t>Scenario A</a:t>
            </a:r>
            <a:r>
              <a:rPr lang="en-US" dirty="0" smtClean="0"/>
              <a:t>: alternatives for the 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2" y="1285876"/>
            <a:ext cx="5287963" cy="5210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free space in front of the BIL is much larger but the BIL rail is not very accessible since the BIL MDTs are not removable</a:t>
            </a:r>
          </a:p>
          <a:p>
            <a:r>
              <a:rPr lang="en-US" dirty="0" smtClean="0"/>
              <a:t>Two alternative solutions:</a:t>
            </a:r>
          </a:p>
          <a:p>
            <a:pPr lvl="1"/>
            <a:r>
              <a:rPr lang="en-US" dirty="0" smtClean="0"/>
              <a:t>Exploit the space on the outermost face of the BIL. Here the problem is not yet studied but there are services and alignment sensors to cope with. </a:t>
            </a:r>
          </a:p>
          <a:p>
            <a:pPr lvl="1"/>
            <a:r>
              <a:rPr lang="en-US" dirty="0" smtClean="0"/>
              <a:t>Install the RPC directly on the Tile external surface by installing pins to hold the RPC just above the existing Tile cables</a:t>
            </a:r>
          </a:p>
          <a:p>
            <a:pPr lvl="2"/>
            <a:r>
              <a:rPr lang="en-US" dirty="0" smtClean="0"/>
              <a:t>This solution is also a possible alternative for the BIS case. Certainly this will exploit the envelope at best</a:t>
            </a:r>
          </a:p>
          <a:p>
            <a:pPr lvl="2"/>
            <a:r>
              <a:rPr lang="en-US" dirty="0" smtClean="0"/>
              <a:t>The Tile community has to evaluate the feasibility of such installation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93BC-CA2C-43AB-8083-E2777729A7F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85" y="2438400"/>
            <a:ext cx="3182412" cy="4183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3345" y="1853625"/>
            <a:ext cx="7200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BIL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80" y="2438400"/>
            <a:ext cx="2070000" cy="4183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">
            <a:off x="7461555" y="3713585"/>
            <a:ext cx="63529" cy="9291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060000" flipV="1">
            <a:off x="7463708" y="4635844"/>
            <a:ext cx="59224" cy="9563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04571" y="3102004"/>
            <a:ext cx="67654" cy="3074411"/>
          </a:xfrm>
          <a:prstGeom prst="rect">
            <a:avLst/>
          </a:prstGeom>
          <a:solidFill>
            <a:srgbClr val="C8089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86324" y="3714336"/>
            <a:ext cx="1344815" cy="200439"/>
          </a:xfrm>
          <a:prstGeom prst="rightArrow">
            <a:avLst/>
          </a:prstGeom>
          <a:solidFill>
            <a:srgbClr val="C8089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28900" y="4838286"/>
            <a:ext cx="4760368" cy="1813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1" idx="2"/>
          </p:cNvCxnSpPr>
          <p:nvPr/>
        </p:nvCxnSpPr>
        <p:spPr>
          <a:xfrm flipH="1">
            <a:off x="7418519" y="4637098"/>
            <a:ext cx="178850" cy="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07944" y="5584099"/>
            <a:ext cx="178850" cy="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93319" y="3712151"/>
            <a:ext cx="178850" cy="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553296" y="2933700"/>
            <a:ext cx="390555" cy="3429000"/>
          </a:xfrm>
          <a:custGeom>
            <a:avLst/>
            <a:gdLst>
              <a:gd name="connsiteX0" fmla="*/ 344941 w 402091"/>
              <a:gd name="connsiteY0" fmla="*/ 0 h 3438525"/>
              <a:gd name="connsiteX1" fmla="*/ 2041 w 402091"/>
              <a:gd name="connsiteY1" fmla="*/ 1714500 h 3438525"/>
              <a:gd name="connsiteX2" fmla="*/ 211591 w 402091"/>
              <a:gd name="connsiteY2" fmla="*/ 3105150 h 3438525"/>
              <a:gd name="connsiteX3" fmla="*/ 402091 w 402091"/>
              <a:gd name="connsiteY3" fmla="*/ 3438525 h 3438525"/>
              <a:gd name="connsiteX0" fmla="*/ 343142 w 400292"/>
              <a:gd name="connsiteY0" fmla="*/ 0 h 3438525"/>
              <a:gd name="connsiteX1" fmla="*/ 171692 w 400292"/>
              <a:gd name="connsiteY1" fmla="*/ 647700 h 3438525"/>
              <a:gd name="connsiteX2" fmla="*/ 242 w 400292"/>
              <a:gd name="connsiteY2" fmla="*/ 1714500 h 3438525"/>
              <a:gd name="connsiteX3" fmla="*/ 209792 w 400292"/>
              <a:gd name="connsiteY3" fmla="*/ 3105150 h 3438525"/>
              <a:gd name="connsiteX4" fmla="*/ 400292 w 400292"/>
              <a:gd name="connsiteY4" fmla="*/ 3438525 h 3438525"/>
              <a:gd name="connsiteX0" fmla="*/ 344125 w 401275"/>
              <a:gd name="connsiteY0" fmla="*/ 0 h 3438525"/>
              <a:gd name="connsiteX1" fmla="*/ 134575 w 401275"/>
              <a:gd name="connsiteY1" fmla="*/ 647700 h 3438525"/>
              <a:gd name="connsiteX2" fmla="*/ 1225 w 401275"/>
              <a:gd name="connsiteY2" fmla="*/ 1714500 h 3438525"/>
              <a:gd name="connsiteX3" fmla="*/ 210775 w 401275"/>
              <a:gd name="connsiteY3" fmla="*/ 3105150 h 3438525"/>
              <a:gd name="connsiteX4" fmla="*/ 401275 w 401275"/>
              <a:gd name="connsiteY4" fmla="*/ 3438525 h 3438525"/>
              <a:gd name="connsiteX0" fmla="*/ 343424 w 400574"/>
              <a:gd name="connsiteY0" fmla="*/ 0 h 3438525"/>
              <a:gd name="connsiteX1" fmla="*/ 133874 w 400574"/>
              <a:gd name="connsiteY1" fmla="*/ 647700 h 3438525"/>
              <a:gd name="connsiteX2" fmla="*/ 524 w 400574"/>
              <a:gd name="connsiteY2" fmla="*/ 1714500 h 3438525"/>
              <a:gd name="connsiteX3" fmla="*/ 181499 w 400574"/>
              <a:gd name="connsiteY3" fmla="*/ 2933700 h 3438525"/>
              <a:gd name="connsiteX4" fmla="*/ 400574 w 400574"/>
              <a:gd name="connsiteY4" fmla="*/ 3438525 h 3438525"/>
              <a:gd name="connsiteX0" fmla="*/ 343424 w 343424"/>
              <a:gd name="connsiteY0" fmla="*/ 0 h 3352800"/>
              <a:gd name="connsiteX1" fmla="*/ 133874 w 343424"/>
              <a:gd name="connsiteY1" fmla="*/ 647700 h 3352800"/>
              <a:gd name="connsiteX2" fmla="*/ 524 w 343424"/>
              <a:gd name="connsiteY2" fmla="*/ 1714500 h 3352800"/>
              <a:gd name="connsiteX3" fmla="*/ 181499 w 343424"/>
              <a:gd name="connsiteY3" fmla="*/ 2933700 h 3352800"/>
              <a:gd name="connsiteX4" fmla="*/ 343424 w 343424"/>
              <a:gd name="connsiteY4" fmla="*/ 3352800 h 3352800"/>
              <a:gd name="connsiteX0" fmla="*/ 342928 w 342928"/>
              <a:gd name="connsiteY0" fmla="*/ 0 h 3352800"/>
              <a:gd name="connsiteX1" fmla="*/ 133378 w 342928"/>
              <a:gd name="connsiteY1" fmla="*/ 647700 h 3352800"/>
              <a:gd name="connsiteX2" fmla="*/ 28 w 342928"/>
              <a:gd name="connsiteY2" fmla="*/ 1714500 h 3352800"/>
              <a:gd name="connsiteX3" fmla="*/ 123853 w 342928"/>
              <a:gd name="connsiteY3" fmla="*/ 2743200 h 3352800"/>
              <a:gd name="connsiteX4" fmla="*/ 342928 w 342928"/>
              <a:gd name="connsiteY4" fmla="*/ 3352800 h 3352800"/>
              <a:gd name="connsiteX0" fmla="*/ 342930 w 390555"/>
              <a:gd name="connsiteY0" fmla="*/ 0 h 3429000"/>
              <a:gd name="connsiteX1" fmla="*/ 133380 w 390555"/>
              <a:gd name="connsiteY1" fmla="*/ 647700 h 3429000"/>
              <a:gd name="connsiteX2" fmla="*/ 30 w 390555"/>
              <a:gd name="connsiteY2" fmla="*/ 1714500 h 3429000"/>
              <a:gd name="connsiteX3" fmla="*/ 123855 w 390555"/>
              <a:gd name="connsiteY3" fmla="*/ 2743200 h 3429000"/>
              <a:gd name="connsiteX4" fmla="*/ 390555 w 390555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55" h="3429000">
                <a:moveTo>
                  <a:pt x="342930" y="0"/>
                </a:moveTo>
                <a:cubicBezTo>
                  <a:pt x="314355" y="107950"/>
                  <a:pt x="190530" y="361950"/>
                  <a:pt x="133380" y="647700"/>
                </a:cubicBezTo>
                <a:cubicBezTo>
                  <a:pt x="76230" y="933450"/>
                  <a:pt x="1617" y="1365250"/>
                  <a:pt x="30" y="1714500"/>
                </a:cubicBezTo>
                <a:cubicBezTo>
                  <a:pt x="-1557" y="2063750"/>
                  <a:pt x="58767" y="2457450"/>
                  <a:pt x="123855" y="2743200"/>
                </a:cubicBezTo>
                <a:cubicBezTo>
                  <a:pt x="188943" y="3028950"/>
                  <a:pt x="328642" y="3405981"/>
                  <a:pt x="390555" y="342900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664543" y="4452431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TILE CAL envelope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" y="47270"/>
            <a:ext cx="12192000" cy="629089"/>
          </a:xfrm>
        </p:spPr>
        <p:txBody>
          <a:bodyPr/>
          <a:lstStyle/>
          <a:p>
            <a:r>
              <a:rPr lang="en-US" dirty="0" smtClean="0"/>
              <a:t>How it will look like…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0"/>
          <a:stretch/>
        </p:blipFill>
        <p:spPr>
          <a:xfrm>
            <a:off x="1417637" y="838622"/>
            <a:ext cx="9096375" cy="5248275"/>
          </a:xfrm>
          <a:prstGeom prst="rect">
            <a:avLst/>
          </a:prstGeom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514A-4085-4806-ADEE-665AB2E8A90E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748" y="6371017"/>
            <a:ext cx="75438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320000">
            <a:off x="7424084" y="3193737"/>
            <a:ext cx="137952" cy="30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320000">
            <a:off x="10235669" y="4334146"/>
            <a:ext cx="143173" cy="27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320000">
            <a:off x="7399065" y="3698658"/>
            <a:ext cx="3162986" cy="776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320000">
            <a:off x="7243826" y="4048018"/>
            <a:ext cx="3171372" cy="6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320000">
            <a:off x="7467573" y="3758831"/>
            <a:ext cx="2844000" cy="28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sMDT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322867">
            <a:off x="7567023" y="4206394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346625">
            <a:off x="7988407" y="3329829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 flipH="1">
            <a:off x="1175939" y="3177493"/>
            <a:ext cx="3313063" cy="1431404"/>
            <a:chOff x="2943904" y="4599536"/>
            <a:chExt cx="3313063" cy="1431404"/>
          </a:xfrm>
        </p:grpSpPr>
        <p:sp>
          <p:nvSpPr>
            <p:cNvPr id="18" name="Rectangle 17"/>
            <p:cNvSpPr/>
            <p:nvPr/>
          </p:nvSpPr>
          <p:spPr>
            <a:xfrm rot="1320000">
              <a:off x="3129245" y="4599536"/>
              <a:ext cx="155339" cy="305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20000">
              <a:off x="5915160" y="5724893"/>
              <a:ext cx="153321" cy="30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320000">
              <a:off x="3116143" y="5116909"/>
              <a:ext cx="3140824" cy="677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320000">
              <a:off x="2943904" y="5457960"/>
              <a:ext cx="3179862" cy="54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320000">
              <a:off x="3175428" y="5163595"/>
              <a:ext cx="2844000" cy="288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sMDT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267149">
              <a:off x="3309836" y="5574864"/>
              <a:ext cx="2173993" cy="369332"/>
            </a:xfrm>
            <a:prstGeom prst="rect">
              <a:avLst/>
            </a:prstGeom>
            <a:solidFill>
              <a:srgbClr val="FFE9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New RPC doublet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267149">
              <a:off x="3725638" y="4739686"/>
              <a:ext cx="2173993" cy="369332"/>
            </a:xfrm>
            <a:prstGeom prst="rect">
              <a:avLst/>
            </a:prstGeom>
            <a:solidFill>
              <a:srgbClr val="FFE9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New RPC doublet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208462" y="3167280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97991" y="3171855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4328723" y="3140475"/>
            <a:ext cx="3060000" cy="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09285" y="2753726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4397189" y="3380923"/>
            <a:ext cx="2916000" cy="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01040" y="3396594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22878" y="3396593"/>
            <a:ext cx="104775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12777" y="3514495"/>
            <a:ext cx="2173993" cy="369332"/>
          </a:xfrm>
          <a:prstGeom prst="rect">
            <a:avLst/>
          </a:prstGeom>
          <a:solidFill>
            <a:srgbClr val="FFE98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RPC doublet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1789" y="2038077"/>
            <a:ext cx="4780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434909">
            <a:off x="9038503" y="2609218"/>
            <a:ext cx="486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287394">
            <a:off x="2082931" y="2591801"/>
            <a:ext cx="486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810416"/>
          </a:xfrm>
          <a:solidFill>
            <a:srgbClr val="684704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Main advantages (anticipation)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9486" y="1837443"/>
            <a:ext cx="10564813" cy="45106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Coverage increase (from 73 </a:t>
            </a:r>
            <a:r>
              <a:rPr lang="en-US" sz="2400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C000"/>
                </a:solidFill>
              </a:rPr>
              <a:t> &gt;96%) </a:t>
            </a:r>
            <a:r>
              <a:rPr lang="en-US" sz="2400" dirty="0"/>
              <a:t>closing the holes </a:t>
            </a:r>
            <a:r>
              <a:rPr lang="en-US" sz="2400" dirty="0" smtClean="0"/>
              <a:t>in the barrel</a:t>
            </a:r>
            <a:endParaRPr lang="en-US" sz="2400" dirty="0"/>
          </a:p>
          <a:p>
            <a:r>
              <a:rPr lang="en-US" sz="2400" b="1" dirty="0" smtClean="0">
                <a:solidFill>
                  <a:srgbClr val="FFC000"/>
                </a:solidFill>
              </a:rPr>
              <a:t>Trigger robustness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</a:rPr>
              <a:t>Increased redundancy </a:t>
            </a:r>
            <a:r>
              <a:rPr lang="en-US" sz="2000" dirty="0" smtClean="0"/>
              <a:t>to backup the old chambers </a:t>
            </a: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 BI quadruplet can replace a BM fully</a:t>
            </a:r>
            <a:endParaRPr lang="en-US" sz="1800" dirty="0"/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Very efficient </a:t>
            </a:r>
            <a:r>
              <a:rPr lang="en-US" sz="2000" dirty="0" smtClean="0">
                <a:sym typeface="Wingdings" panose="05000000000000000000" pitchFamily="2" charset="2"/>
              </a:rPr>
              <a:t>the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new </a:t>
            </a:r>
            <a:r>
              <a:rPr lang="en-US" sz="2000" dirty="0" smtClean="0">
                <a:sym typeface="Wingdings" panose="05000000000000000000" pitchFamily="2" charset="2"/>
              </a:rPr>
              <a:t>generation of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RPCs </a:t>
            </a:r>
            <a:r>
              <a:rPr lang="en-US" sz="2000" dirty="0" smtClean="0">
                <a:sym typeface="Wingdings" panose="05000000000000000000" pitchFamily="2" charset="2"/>
              </a:rPr>
              <a:t>can work at &gt;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20 kHz/cm</a:t>
            </a:r>
            <a:r>
              <a:rPr lang="en-US" sz="2000" b="1" baseline="30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2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  <a:sym typeface="Wingdings" panose="05000000000000000000" pitchFamily="2" charset="2"/>
              </a:rPr>
              <a:t>stand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alone dedicated </a:t>
            </a:r>
            <a:r>
              <a:rPr lang="en-US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system 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reliable</a:t>
            </a:r>
          </a:p>
          <a:p>
            <a:r>
              <a:rPr lang="en-US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Trigger selectivity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</a:rPr>
              <a:t>Pileup insensitive</a:t>
            </a:r>
            <a:r>
              <a:rPr lang="en-US" sz="2000" dirty="0"/>
              <a:t> due to High space –time RPC granularity ~ </a:t>
            </a:r>
            <a:r>
              <a:rPr lang="en-US" sz="2000" b="1" dirty="0">
                <a:solidFill>
                  <a:srgbClr val="FFC000"/>
                </a:solidFill>
              </a:rPr>
              <a:t>0.5 cm</a:t>
            </a:r>
            <a:r>
              <a:rPr lang="en-US" sz="2000" b="1" baseline="30000" dirty="0">
                <a:solidFill>
                  <a:srgbClr val="FFC000"/>
                </a:solidFill>
              </a:rPr>
              <a:t>2</a:t>
            </a:r>
            <a:r>
              <a:rPr lang="en-US" sz="2000" b="1" dirty="0">
                <a:solidFill>
                  <a:srgbClr val="FFC000"/>
                </a:solidFill>
              </a:rPr>
              <a:t> x 0.5 ns 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sharper </a:t>
            </a:r>
            <a:r>
              <a:rPr lang="en-US" sz="2000" b="1" dirty="0">
                <a:solidFill>
                  <a:srgbClr val="FFC000"/>
                </a:solidFill>
                <a:sym typeface="Wingdings" panose="05000000000000000000" pitchFamily="2" charset="2"/>
              </a:rPr>
              <a:t>momentum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threshold</a:t>
            </a:r>
            <a:r>
              <a:rPr lang="en-US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/>
              <a:t>increase of the lever arm 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baseline="30000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25928" y="6348131"/>
            <a:ext cx="1600200" cy="365125"/>
          </a:xfrm>
        </p:spPr>
        <p:txBody>
          <a:bodyPr/>
          <a:lstStyle/>
          <a:p>
            <a:fld id="{337759B6-075C-4E86-8D55-BC0465AC51B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6650" y="6348131"/>
            <a:ext cx="7543800" cy="365125"/>
          </a:xfrm>
        </p:spPr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348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566" y="1000764"/>
            <a:ext cx="949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combination of a new electronics and an additional layer in the inner region will permit to gain several key advantages: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The </a:t>
            </a:r>
            <a:r>
              <a:rPr lang="en-US" dirty="0"/>
              <a:t>present RPC system </a:t>
            </a:r>
            <a:r>
              <a:rPr lang="en-US" dirty="0" smtClean="0"/>
              <a:t>-  -performance </a:t>
            </a:r>
            <a:r>
              <a:rPr lang="en-US" dirty="0"/>
              <a:t>and longevity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3FCA-1051-48E2-8153-38A5F64B3643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27" y="156136"/>
            <a:ext cx="8972923" cy="74873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 maps with 2012 data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2060"/>
              </p:ext>
            </p:extLst>
          </p:nvPr>
        </p:nvGraphicFramePr>
        <p:xfrm>
          <a:off x="78366" y="987216"/>
          <a:ext cx="8341734" cy="5340661"/>
        </p:xfrm>
        <a:graphic>
          <a:graphicData uri="http://schemas.openxmlformats.org/drawingml/2006/table">
            <a:tbl>
              <a:tblPr/>
              <a:tblGrid>
                <a:gridCol w="693616"/>
                <a:gridCol w="195079"/>
                <a:gridCol w="346808"/>
                <a:gridCol w="333469"/>
                <a:gridCol w="333469"/>
                <a:gridCol w="346808"/>
                <a:gridCol w="333469"/>
                <a:gridCol w="333469"/>
                <a:gridCol w="315129"/>
                <a:gridCol w="315129"/>
                <a:gridCol w="295120"/>
                <a:gridCol w="295120"/>
                <a:gridCol w="315129"/>
                <a:gridCol w="333469"/>
                <a:gridCol w="315129"/>
                <a:gridCol w="315129"/>
                <a:gridCol w="333469"/>
                <a:gridCol w="333469"/>
                <a:gridCol w="346808"/>
                <a:gridCol w="346808"/>
                <a:gridCol w="315129"/>
                <a:gridCol w="315129"/>
                <a:gridCol w="246767"/>
                <a:gridCol w="333469"/>
                <a:gridCol w="355145"/>
              </a:tblGrid>
              <a:tr h="4311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RPC unit Id. along Z direction</a:t>
                      </a:r>
                      <a:r>
                        <a:rPr lang="en-U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Average (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A/m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Id.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-6.2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-6.1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02.02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06.01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06.02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C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03.02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05.01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05.02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07.01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07.02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9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09.01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67D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09.02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0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7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3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F7E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13.01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13.02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15.01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</a:tr>
              <a:tr h="171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</a:tr>
              <a:tr h="197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Average (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A/m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13" marR="5013" marT="50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13" marR="5013" marT="5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7000-BCBC-4F61-87A0-DADE8C881DFC}" type="datetime1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Aielli - LVL1-RPC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8420099" y="1329017"/>
            <a:ext cx="3514725" cy="525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Hz/cm^2 measured at L=6*10</a:t>
            </a:r>
            <a:r>
              <a:rPr lang="en-US" baseline="30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33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cm</a:t>
            </a:r>
            <a:r>
              <a:rPr lang="en-US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-2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US" baseline="30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-1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and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normalized at 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en-US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34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cm</a:t>
            </a:r>
            <a:r>
              <a:rPr lang="en-US" baseline="30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-2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en-US" baseline="30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-1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 13 </a:t>
            </a:r>
            <a:r>
              <a:rPr lang="en-US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TeV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The average value is 17 Hz/cm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close to the average prediction (20 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Hz/cm^2) </a:t>
            </a:r>
            <a:endParaRPr lang="en-US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the spread is a factor of 7. The maximum rate with respect to the average is a factor &gt; 2</a:t>
            </a:r>
          </a:p>
          <a:p>
            <a:r>
              <a:rPr lang="en-US" dirty="0" smtClean="0"/>
              <a:t>The rate is systematically higher on the large sectors</a:t>
            </a:r>
          </a:p>
        </p:txBody>
      </p:sp>
    </p:spTree>
    <p:extLst>
      <p:ext uri="{BB962C8B-B14F-4D97-AF65-F5344CB8AC3E}">
        <p14:creationId xmlns:p14="http://schemas.microsoft.com/office/powerpoint/2010/main" val="2227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21848</TotalTime>
  <Words>5799</Words>
  <Application>Microsoft Office PowerPoint</Application>
  <PresentationFormat>Widescreen</PresentationFormat>
  <Paragraphs>1880</Paragraphs>
  <Slides>53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71" baseType="lpstr">
      <vt:lpstr>Arial Unicode MS</vt:lpstr>
      <vt:lpstr>Meiryo</vt:lpstr>
      <vt:lpstr>Arial</vt:lpstr>
      <vt:lpstr>Calibri</vt:lpstr>
      <vt:lpstr>Cambria Math</vt:lpstr>
      <vt:lpstr>Century Gothic</vt:lpstr>
      <vt:lpstr>Gill Sans MT</vt:lpstr>
      <vt:lpstr>StarSymbol</vt:lpstr>
      <vt:lpstr>Symbol</vt:lpstr>
      <vt:lpstr>Times New Roman</vt:lpstr>
      <vt:lpstr>Trebuchet MS</vt:lpstr>
      <vt:lpstr>Wingdings</vt:lpstr>
      <vt:lpstr>Wingdings 3</vt:lpstr>
      <vt:lpstr>Mesh</vt:lpstr>
      <vt:lpstr>Office Theme</vt:lpstr>
      <vt:lpstr>Acrobat Document</vt:lpstr>
      <vt:lpstr>Grafico</vt:lpstr>
      <vt:lpstr>Chart</vt:lpstr>
      <vt:lpstr>Long term Upgrade of the ATLAS barrel muon trigger system</vt:lpstr>
      <vt:lpstr>The ATLAS RPC Muon System today </vt:lpstr>
      <vt:lpstr>Trigger and detector performance issues</vt:lpstr>
      <vt:lpstr>Trigger detector upgrade proposal: new rpcs</vt:lpstr>
      <vt:lpstr>Complete the job: From the bis78 to the bi…</vt:lpstr>
      <vt:lpstr>How it will look like…</vt:lpstr>
      <vt:lpstr>Main advantages (anticipation)</vt:lpstr>
      <vt:lpstr>Improving The present RPC system -  -performance and longevity </vt:lpstr>
      <vt:lpstr>Background maps with 2012 data</vt:lpstr>
      <vt:lpstr>Extrapolation to the future runs</vt:lpstr>
      <vt:lpstr>Mitigation of the problem:</vt:lpstr>
      <vt:lpstr>Trigger Performance studies and alternative solutions</vt:lpstr>
      <vt:lpstr>Further safety factor refurbishing of the BOLs 5 and 6</vt:lpstr>
      <vt:lpstr>The present barrel acceptance limits</vt:lpstr>
      <vt:lpstr>BI+ old RPC trigger acceptance</vt:lpstr>
      <vt:lpstr>PowerPoint Presentation</vt:lpstr>
      <vt:lpstr>PowerPoint Presentation</vt:lpstr>
      <vt:lpstr>PowerPoint Presentation</vt:lpstr>
      <vt:lpstr>Performance summary</vt:lpstr>
      <vt:lpstr>Impact on physics (just mention, real studies needed)</vt:lpstr>
      <vt:lpstr>search for long lived sleptons and R-hadrons</vt:lpstr>
      <vt:lpstr>Performance summary and strategic points</vt:lpstr>
      <vt:lpstr>Implementation studies </vt:lpstr>
      <vt:lpstr>Early implementation studies</vt:lpstr>
      <vt:lpstr>replacing the BIS MDT with new muon stations</vt:lpstr>
      <vt:lpstr>How to install the BILs in case of BIS replacement</vt:lpstr>
      <vt:lpstr>Recent studies from tATIANA</vt:lpstr>
      <vt:lpstr>PowerPoint Presentation</vt:lpstr>
      <vt:lpstr>PowerPoint Presentation</vt:lpstr>
      <vt:lpstr>BIM  Alignment</vt:lpstr>
      <vt:lpstr>PowerPoint Presentation</vt:lpstr>
      <vt:lpstr>Where do we stand? Some recent history</vt:lpstr>
      <vt:lpstr>Muon management discussion </vt:lpstr>
      <vt:lpstr>Three  scenarios  for  the  scoping  document</vt:lpstr>
      <vt:lpstr>Optimum  muon  spectrometer  upgrade</vt:lpstr>
      <vt:lpstr>Medium  quality  muon  spectrometer  upgrade</vt:lpstr>
      <vt:lpstr>Minimal  muon  spectrometer  upgrade</vt:lpstr>
      <vt:lpstr>Agenda</vt:lpstr>
      <vt:lpstr>The  scoping  document</vt:lpstr>
      <vt:lpstr>Detector studies </vt:lpstr>
      <vt:lpstr>Upgrade  physics  studies</vt:lpstr>
      <vt:lpstr>Proposal  how  to  organize the  work  for  the  scoping  document</vt:lpstr>
      <vt:lpstr>Conclusions (to ask the MUON IB endorsement)</vt:lpstr>
      <vt:lpstr>Backup Slides</vt:lpstr>
      <vt:lpstr>BO map (preliminary)</vt:lpstr>
      <vt:lpstr>BM background maps with 2012 data</vt:lpstr>
      <vt:lpstr>A few examples of misbehaving gaps</vt:lpstr>
      <vt:lpstr>PowerPoint Presentation</vt:lpstr>
      <vt:lpstr>Damage recovery – results</vt:lpstr>
      <vt:lpstr>Extrapolation for the ageing test</vt:lpstr>
      <vt:lpstr>Risk analysis (1) – present RPC risk</vt:lpstr>
      <vt:lpstr>Scenario A: adding new RPCs in the residual envelope</vt:lpstr>
      <vt:lpstr>Scenario A: alternatives for the BIL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the phase2 RPC upgrade</dc:title>
  <dc:creator>giulio aielli</dc:creator>
  <cp:lastModifiedBy>giulio aielli</cp:lastModifiedBy>
  <cp:revision>408</cp:revision>
  <dcterms:created xsi:type="dcterms:W3CDTF">2013-11-06T17:32:45Z</dcterms:created>
  <dcterms:modified xsi:type="dcterms:W3CDTF">2015-03-26T11:54:03Z</dcterms:modified>
</cp:coreProperties>
</file>