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0"/>
  </p:notesMasterIdLst>
  <p:handoutMasterIdLst>
    <p:handoutMasterId r:id="rId41"/>
  </p:handoutMasterIdLst>
  <p:sldIdLst>
    <p:sldId id="312" r:id="rId2"/>
    <p:sldId id="397" r:id="rId3"/>
    <p:sldId id="433" r:id="rId4"/>
    <p:sldId id="434" r:id="rId5"/>
    <p:sldId id="435" r:id="rId6"/>
    <p:sldId id="444" r:id="rId7"/>
    <p:sldId id="438" r:id="rId8"/>
    <p:sldId id="439" r:id="rId9"/>
    <p:sldId id="440" r:id="rId10"/>
    <p:sldId id="436" r:id="rId11"/>
    <p:sldId id="441" r:id="rId12"/>
    <p:sldId id="378" r:id="rId13"/>
    <p:sldId id="384" r:id="rId14"/>
    <p:sldId id="353" r:id="rId15"/>
    <p:sldId id="422" r:id="rId16"/>
    <p:sldId id="420" r:id="rId17"/>
    <p:sldId id="414" r:id="rId18"/>
    <p:sldId id="423" r:id="rId19"/>
    <p:sldId id="424" r:id="rId20"/>
    <p:sldId id="405" r:id="rId21"/>
    <p:sldId id="429" r:id="rId22"/>
    <p:sldId id="430" r:id="rId23"/>
    <p:sldId id="431" r:id="rId24"/>
    <p:sldId id="432" r:id="rId25"/>
    <p:sldId id="411" r:id="rId26"/>
    <p:sldId id="416" r:id="rId27"/>
    <p:sldId id="417" r:id="rId28"/>
    <p:sldId id="437" r:id="rId29"/>
    <p:sldId id="427" r:id="rId30"/>
    <p:sldId id="445" r:id="rId31"/>
    <p:sldId id="446" r:id="rId32"/>
    <p:sldId id="447" r:id="rId33"/>
    <p:sldId id="448" r:id="rId34"/>
    <p:sldId id="449" r:id="rId35"/>
    <p:sldId id="450" r:id="rId36"/>
    <p:sldId id="442" r:id="rId37"/>
    <p:sldId id="443" r:id="rId38"/>
    <p:sldId id="428" r:id="rId39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D8B1D"/>
    <a:srgbClr val="19FF37"/>
    <a:srgbClr val="0066FF"/>
    <a:srgbClr val="66FF99"/>
    <a:srgbClr val="CCFFFF"/>
    <a:srgbClr val="FFFF99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238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5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E88C-01C5-49F9-8F07-48C2C1F9AC18}" type="datetimeFigureOut">
              <a:rPr lang="it-IT" smtClean="0"/>
              <a:pPr/>
              <a:t>25/03/15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19EF8-8AE8-4500-9AF7-2BEC8DFB8FB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73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CBED65B-EED1-46A2-83F9-E79577A2A410}" type="datetimeFigureOut">
              <a:rPr lang="it-IT"/>
              <a:pPr>
                <a:defRPr/>
              </a:pPr>
              <a:t>25/03/15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999CA8E-96B9-4DF8-92C8-F6B9A63C875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43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D8D54-8083-4DC6-BC34-BB63CC38024F}" type="slidenum">
              <a:rPr lang="it-IT" smtClean="0">
                <a:latin typeface="Arial" pitchFamily="34" charset="0"/>
              </a:rPr>
              <a:pPr/>
              <a:t>13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D8D54-8083-4DC6-BC34-BB63CC38024F}" type="slidenum">
              <a:rPr lang="it-IT" smtClean="0">
                <a:latin typeface="Arial" pitchFamily="34" charset="0"/>
              </a:rPr>
              <a:pPr/>
              <a:t>16</a:t>
            </a:fld>
            <a:endParaRPr lang="it-IT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4CB0A-166C-48AA-8CBF-65AB88686F06}" type="slidenum">
              <a:rPr lang="it-IT"/>
              <a:pPr/>
              <a:t>18</a:t>
            </a:fld>
            <a:endParaRPr lang="it-IT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B231C-9CF0-466B-BB7F-2AA4CF863E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589240"/>
            <a:ext cx="9144000" cy="126876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-9525" y="5733256"/>
            <a:ext cx="2205261" cy="103266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359025" y="5661249"/>
            <a:ext cx="6784975" cy="10967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39752" y="2924944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5661248"/>
            <a:ext cx="6705600" cy="1074589"/>
          </a:xfrm>
          <a:solidFill>
            <a:srgbClr val="CCFFFF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 i="1">
                <a:solidFill>
                  <a:srgbClr val="FF000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5661248"/>
            <a:ext cx="2057400" cy="1093565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A224C2-1AF9-42D4-BED5-3576340A386E}" type="datetime1">
              <a:rPr lang="it-IT" smtClean="0"/>
              <a:pPr>
                <a:defRPr/>
              </a:pPr>
              <a:t>25/03/15</a:t>
            </a:fld>
            <a:endParaRPr lang="it-IT" dirty="0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BA6E50-0DDB-4040-81F2-881EF07690A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E39A-7156-4300-AA23-7FF387EBE131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0DB9-745B-4CF2-8CE5-B2FF85AC85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867A-9F8F-4578-B088-FC1BCF79949F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F174-69E9-4F2A-B9E6-B72D07B054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99A4-6EAB-475A-ADF3-9F8AE2BA87AD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69DF-52AF-49E7-A43D-4A46F00553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B56E-5AC2-497E-8023-9CCF721372D1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54FE2A-B40D-4DF7-8D74-6943D68F3D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EF44C04-CC09-4F0F-B2A3-9F010BF63366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B27811-741C-4A0C-9A46-35070C9EB61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8A8E0D-8AB2-43FF-9FDE-BB1C8C692655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EC405B-F37A-4C3C-8B6D-63A274F97F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02AE-9EB6-4673-AC41-BFF24187BEBE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2729-74A0-446B-9368-12C98E9C32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6BD6-D2D3-424B-9C23-CCA0D3C0D4C9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FAB239-B61F-4B19-B04F-AF3623277A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ECF1-EAE9-4F8E-8162-938F2A3D07D5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598B-D9A0-411E-9D17-B471DA1782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A73A3-DF3E-4962-912F-AAEB3A719094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A4ECED4-FBA1-4509-81FE-CB0AE95517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3A1B0C6-D323-468E-B66E-C883A3D1D3F2}" type="datetime1">
              <a:rPr lang="it-IT" smtClean="0"/>
              <a:pPr>
                <a:defRPr/>
              </a:pPr>
              <a:t>25/03/15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6258726-B0B5-4BCA-A7B7-8E13672A2F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3" r:id="rId2"/>
    <p:sldLayoutId id="2147484148" r:id="rId3"/>
    <p:sldLayoutId id="2147484149" r:id="rId4"/>
    <p:sldLayoutId id="2147484150" r:id="rId5"/>
    <p:sldLayoutId id="2147484144" r:id="rId6"/>
    <p:sldLayoutId id="2147484151" r:id="rId7"/>
    <p:sldLayoutId id="2147484145" r:id="rId8"/>
    <p:sldLayoutId id="2147484152" r:id="rId9"/>
    <p:sldLayoutId id="2147484146" r:id="rId10"/>
    <p:sldLayoutId id="214748415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339752" y="3356992"/>
            <a:ext cx="64770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Barrel Level-1 </a:t>
            </a:r>
            <a:r>
              <a:rPr lang="en-US" dirty="0" err="1" smtClean="0"/>
              <a:t>Muon</a:t>
            </a:r>
            <a:r>
              <a:rPr lang="en-US" dirty="0" smtClean="0"/>
              <a:t> Trigger: Status and perspective for run-2</a:t>
            </a:r>
            <a:endParaRPr lang="it-IT" dirty="0"/>
          </a:p>
        </p:txBody>
      </p:sp>
      <p:sp>
        <p:nvSpPr>
          <p:cNvPr id="9219" name="Sottotitolo 4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6800056" cy="1074515"/>
          </a:xfrm>
        </p:spPr>
        <p:txBody>
          <a:bodyPr>
            <a:normAutofit/>
          </a:bodyPr>
          <a:lstStyle/>
          <a:p>
            <a:r>
              <a:rPr lang="it-IT" dirty="0" err="1" smtClean="0"/>
              <a:t>C.Luci</a:t>
            </a:r>
            <a:r>
              <a:rPr lang="it-IT" dirty="0" smtClean="0"/>
              <a:t>   26/03/2015</a:t>
            </a:r>
            <a:br>
              <a:rPr lang="it-IT" dirty="0" smtClean="0"/>
            </a:br>
            <a:r>
              <a:rPr lang="it-IT" dirty="0" smtClean="0"/>
              <a:t>Rome </a:t>
            </a:r>
            <a:r>
              <a:rPr lang="it-IT" dirty="0" err="1" smtClean="0"/>
              <a:t>University</a:t>
            </a:r>
            <a:r>
              <a:rPr lang="it-IT" dirty="0" smtClean="0"/>
              <a:t> La Sapienza and INFN Rome-1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A6E50-0DDB-4040-81F2-881EF07690A7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set up the pad test facility at BB5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test and repair the broken pads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replace the pads in the cavern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2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00403" y="2564904"/>
            <a:ext cx="79432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</a:t>
            </a:r>
            <a:r>
              <a:rPr lang="it-IT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feet</a:t>
            </a:r>
            <a:r>
              <a:rPr lang="it-IT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trigger</a:t>
            </a:r>
            <a:endParaRPr lang="it-IT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27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US" dirty="0" smtClean="0"/>
              <a:t>New RPC feet chambers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16" name="Gruppo 28"/>
          <p:cNvGrpSpPr/>
          <p:nvPr/>
        </p:nvGrpSpPr>
        <p:grpSpPr>
          <a:xfrm>
            <a:off x="85014" y="1045311"/>
            <a:ext cx="9058986" cy="4975977"/>
            <a:chOff x="85014" y="1045311"/>
            <a:chExt cx="9058986" cy="497597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014" y="1045311"/>
              <a:ext cx="8231402" cy="4975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tangolo 4"/>
            <p:cNvSpPr/>
            <p:nvPr/>
          </p:nvSpPr>
          <p:spPr>
            <a:xfrm>
              <a:off x="4355976" y="4509120"/>
              <a:ext cx="1152128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6228184" y="4509120"/>
              <a:ext cx="1152128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5508104" y="4509120"/>
              <a:ext cx="648072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707904" y="4509120"/>
              <a:ext cx="648072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2195736" y="4509120"/>
              <a:ext cx="648072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683568" y="4509120"/>
              <a:ext cx="648072" cy="7200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475656" y="4509120"/>
              <a:ext cx="648072" cy="7200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2843808" y="4509120"/>
              <a:ext cx="792088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911752" y="2555612"/>
              <a:ext cx="2232248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Low-pt confirm plane</a:t>
              </a:r>
              <a:endParaRPr lang="it-IT" sz="16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804248" y="3635732"/>
              <a:ext cx="2232248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Low-pt pivot plane </a:t>
              </a:r>
              <a:endParaRPr lang="it-IT" sz="16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23528" y="3779748"/>
              <a:ext cx="2232248" cy="646331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High-pt confirm plane (RPC-3)</a:t>
              </a:r>
              <a:endParaRPr lang="it-IT" dirty="0"/>
            </a:p>
          </p:txBody>
        </p:sp>
        <p:cxnSp>
          <p:nvCxnSpPr>
            <p:cNvPr id="17" name="Connettore 2 16"/>
            <p:cNvCxnSpPr/>
            <p:nvPr/>
          </p:nvCxnSpPr>
          <p:spPr>
            <a:xfrm>
              <a:off x="2555776" y="4005064"/>
              <a:ext cx="792088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13" idx="1"/>
            </p:cNvCxnSpPr>
            <p:nvPr/>
          </p:nvCxnSpPr>
          <p:spPr>
            <a:xfrm flipH="1">
              <a:off x="6588224" y="2724889"/>
              <a:ext cx="323528" cy="4067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H="1" flipV="1">
              <a:off x="6372200" y="3501008"/>
              <a:ext cx="395536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23"/>
            <p:cNvSpPr/>
            <p:nvPr/>
          </p:nvSpPr>
          <p:spPr>
            <a:xfrm>
              <a:off x="4355976" y="4869160"/>
              <a:ext cx="1152128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843808" y="4869160"/>
              <a:ext cx="864096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195736" y="4869160"/>
              <a:ext cx="5760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475656" y="4869160"/>
              <a:ext cx="576064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11560" y="4869160"/>
              <a:ext cx="648072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7452320" y="4509120"/>
              <a:ext cx="648072" cy="4571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012160" y="5373216"/>
              <a:ext cx="2808312" cy="3385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New RPC chamber (RPC-4)</a:t>
              </a:r>
              <a:endParaRPr lang="it-IT" sz="1600" dirty="0"/>
            </a:p>
          </p:txBody>
        </p:sp>
        <p:cxnSp>
          <p:nvCxnSpPr>
            <p:cNvPr id="33" name="Connettore 2 32"/>
            <p:cNvCxnSpPr/>
            <p:nvPr/>
          </p:nvCxnSpPr>
          <p:spPr>
            <a:xfrm flipH="1" flipV="1">
              <a:off x="5364088" y="4941168"/>
              <a:ext cx="72008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asellaDiTesto 35"/>
          <p:cNvSpPr txBox="1"/>
          <p:nvPr/>
        </p:nvSpPr>
        <p:spPr>
          <a:xfrm>
            <a:off x="4499992" y="4941168"/>
            <a:ext cx="792088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BOF3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2843808" y="5013176"/>
            <a:ext cx="792088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BOF5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123728" y="5301208"/>
            <a:ext cx="864096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BOG6</a:t>
            </a:r>
            <a:endParaRPr lang="it-IT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1403648" y="5013176"/>
            <a:ext cx="792088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BOF7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539552" y="5085184"/>
            <a:ext cx="792088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BOG8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107504" y="6093296"/>
            <a:ext cx="8928992" cy="338554"/>
          </a:xfrm>
          <a:prstGeom prst="rect">
            <a:avLst/>
          </a:prstGeom>
          <a:solidFill>
            <a:srgbClr val="99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every sector we have a second RPC plane in the BOF3-BOF5-BOG6-BOF7-BOG8 chambers</a:t>
            </a:r>
            <a:endParaRPr lang="it-IT" sz="1600" dirty="0"/>
          </a:p>
        </p:txBody>
      </p: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52625" y="188913"/>
            <a:ext cx="593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99"/>
                </a:solidFill>
                <a:latin typeface="Times New Roman" pitchFamily="18" charset="0"/>
              </a:rPr>
              <a:t>RPC units for BOF-BOG chambers -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Sector 12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2133600" y="1066800"/>
            <a:ext cx="5029200" cy="1914525"/>
            <a:chOff x="1344" y="906"/>
            <a:chExt cx="3168" cy="1206"/>
          </a:xfrm>
        </p:grpSpPr>
        <p:grpSp>
          <p:nvGrpSpPr>
            <p:cNvPr id="3" name="Group 169"/>
            <p:cNvGrpSpPr>
              <a:grpSpLocks/>
            </p:cNvGrpSpPr>
            <p:nvPr/>
          </p:nvGrpSpPr>
          <p:grpSpPr bwMode="auto">
            <a:xfrm>
              <a:off x="1344" y="906"/>
              <a:ext cx="3168" cy="326"/>
              <a:chOff x="1344" y="528"/>
              <a:chExt cx="3168" cy="326"/>
            </a:xfrm>
          </p:grpSpPr>
          <p:sp>
            <p:nvSpPr>
              <p:cNvPr id="19989" name="Rectangle 170"/>
              <p:cNvSpPr>
                <a:spLocks noChangeArrowheads="1"/>
              </p:cNvSpPr>
              <p:nvPr/>
            </p:nvSpPr>
            <p:spPr bwMode="auto">
              <a:xfrm>
                <a:off x="2640" y="576"/>
                <a:ext cx="480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990" name="Text Box 171"/>
              <p:cNvSpPr txBox="1">
                <a:spLocks noChangeArrowheads="1"/>
              </p:cNvSpPr>
              <p:nvPr/>
            </p:nvSpPr>
            <p:spPr bwMode="auto">
              <a:xfrm>
                <a:off x="2710" y="556"/>
                <a:ext cx="3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olidFill>
                      <a:srgbClr val="FFFF00"/>
                    </a:solidFill>
                    <a:latin typeface="Times New Roman" pitchFamily="18" charset="0"/>
                  </a:rPr>
                  <a:t>Z= 0</a:t>
                </a:r>
                <a:endParaRPr lang="it-IT">
                  <a:latin typeface="Times New Roman" pitchFamily="18" charset="0"/>
                </a:endParaRPr>
              </a:p>
            </p:txBody>
          </p:sp>
          <p:grpSp>
            <p:nvGrpSpPr>
              <p:cNvPr id="4" name="Group 172"/>
              <p:cNvGrpSpPr>
                <a:grpSpLocks/>
              </p:cNvGrpSpPr>
              <p:nvPr/>
            </p:nvGrpSpPr>
            <p:grpSpPr bwMode="auto">
              <a:xfrm>
                <a:off x="1344" y="528"/>
                <a:ext cx="768" cy="326"/>
                <a:chOff x="1344" y="528"/>
                <a:chExt cx="768" cy="326"/>
              </a:xfrm>
            </p:grpSpPr>
            <p:sp>
              <p:nvSpPr>
                <p:cNvPr id="19995" name="Rectangle 173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996" name="Text Box 174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71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A</a:t>
                  </a:r>
                  <a:endParaRPr lang="it-IT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175"/>
              <p:cNvGrpSpPr>
                <a:grpSpLocks/>
              </p:cNvGrpSpPr>
              <p:nvPr/>
            </p:nvGrpSpPr>
            <p:grpSpPr bwMode="auto">
              <a:xfrm>
                <a:off x="3744" y="528"/>
                <a:ext cx="768" cy="326"/>
                <a:chOff x="1344" y="528"/>
                <a:chExt cx="768" cy="326"/>
              </a:xfrm>
            </p:grpSpPr>
            <p:sp>
              <p:nvSpPr>
                <p:cNvPr id="19993" name="Rectangle 176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994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694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C</a:t>
                  </a:r>
                  <a:endParaRPr lang="it-IT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9988" name="Line 178"/>
            <p:cNvSpPr>
              <a:spLocks noChangeShapeType="1"/>
            </p:cNvSpPr>
            <p:nvPr/>
          </p:nvSpPr>
          <p:spPr bwMode="auto">
            <a:xfrm>
              <a:off x="2880" y="1146"/>
              <a:ext cx="0" cy="9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" name="Group 581"/>
          <p:cNvGrpSpPr>
            <a:grpSpLocks/>
          </p:cNvGrpSpPr>
          <p:nvPr/>
        </p:nvGrpSpPr>
        <p:grpSpPr bwMode="auto">
          <a:xfrm>
            <a:off x="23813" y="2036763"/>
            <a:ext cx="9099550" cy="1728787"/>
            <a:chOff x="15" y="1283"/>
            <a:chExt cx="5732" cy="1089"/>
          </a:xfrm>
        </p:grpSpPr>
        <p:grpSp>
          <p:nvGrpSpPr>
            <p:cNvPr id="7" name="Group 181"/>
            <p:cNvGrpSpPr>
              <a:grpSpLocks/>
            </p:cNvGrpSpPr>
            <p:nvPr/>
          </p:nvGrpSpPr>
          <p:grpSpPr bwMode="auto">
            <a:xfrm>
              <a:off x="3022" y="1283"/>
              <a:ext cx="489" cy="884"/>
              <a:chOff x="3015" y="3173"/>
              <a:chExt cx="489" cy="884"/>
            </a:xfrm>
          </p:grpSpPr>
          <p:sp>
            <p:nvSpPr>
              <p:cNvPr id="19985" name="Rectangle 182"/>
              <p:cNvSpPr>
                <a:spLocks noChangeAspect="1" noChangeArrowheads="1"/>
              </p:cNvSpPr>
              <p:nvPr/>
            </p:nvSpPr>
            <p:spPr bwMode="auto">
              <a:xfrm>
                <a:off x="3015" y="3173"/>
                <a:ext cx="245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B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86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3259" y="3173"/>
                <a:ext cx="245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B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84"/>
            <p:cNvGrpSpPr>
              <a:grpSpLocks/>
            </p:cNvGrpSpPr>
            <p:nvPr/>
          </p:nvGrpSpPr>
          <p:grpSpPr bwMode="auto">
            <a:xfrm>
              <a:off x="3802" y="1283"/>
              <a:ext cx="436" cy="884"/>
              <a:chOff x="4080" y="3168"/>
              <a:chExt cx="436" cy="884"/>
            </a:xfrm>
          </p:grpSpPr>
          <p:sp>
            <p:nvSpPr>
              <p:cNvPr id="19983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4080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84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4298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32" name="Rectangle 188"/>
            <p:cNvSpPr>
              <a:spLocks noChangeArrowheads="1"/>
            </p:cNvSpPr>
            <p:nvPr/>
          </p:nvSpPr>
          <p:spPr bwMode="auto">
            <a:xfrm>
              <a:off x="4530" y="1283"/>
              <a:ext cx="163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E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33" name="Rectangle 189"/>
            <p:cNvSpPr>
              <a:spLocks noChangeArrowheads="1"/>
            </p:cNvSpPr>
            <p:nvPr/>
          </p:nvSpPr>
          <p:spPr bwMode="auto">
            <a:xfrm>
              <a:off x="4692" y="1283"/>
              <a:ext cx="163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E</a:t>
              </a:r>
              <a:endParaRPr lang="it-IT" sz="800">
                <a:latin typeface="Times New Roman" pitchFamily="18" charset="0"/>
              </a:endParaRPr>
            </a:p>
          </p:txBody>
        </p:sp>
        <p:grpSp>
          <p:nvGrpSpPr>
            <p:cNvPr id="9" name="Group 193"/>
            <p:cNvGrpSpPr>
              <a:grpSpLocks/>
            </p:cNvGrpSpPr>
            <p:nvPr/>
          </p:nvGrpSpPr>
          <p:grpSpPr bwMode="auto">
            <a:xfrm flipH="1">
              <a:off x="2244" y="1283"/>
              <a:ext cx="489" cy="884"/>
              <a:chOff x="3015" y="3173"/>
              <a:chExt cx="489" cy="884"/>
            </a:xfrm>
          </p:grpSpPr>
          <p:sp>
            <p:nvSpPr>
              <p:cNvPr id="19981" name="Rectangle 194"/>
              <p:cNvSpPr>
                <a:spLocks noChangeAspect="1" noChangeArrowheads="1"/>
              </p:cNvSpPr>
              <p:nvPr/>
            </p:nvSpPr>
            <p:spPr bwMode="auto">
              <a:xfrm>
                <a:off x="3015" y="3173"/>
                <a:ext cx="245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B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82" name="Rectangle 195"/>
              <p:cNvSpPr>
                <a:spLocks noChangeAspect="1" noChangeArrowheads="1"/>
              </p:cNvSpPr>
              <p:nvPr/>
            </p:nvSpPr>
            <p:spPr bwMode="auto">
              <a:xfrm>
                <a:off x="3259" y="3173"/>
                <a:ext cx="245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B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196"/>
            <p:cNvGrpSpPr>
              <a:grpSpLocks/>
            </p:cNvGrpSpPr>
            <p:nvPr/>
          </p:nvGrpSpPr>
          <p:grpSpPr bwMode="auto">
            <a:xfrm flipH="1">
              <a:off x="1517" y="1283"/>
              <a:ext cx="436" cy="884"/>
              <a:chOff x="4080" y="3168"/>
              <a:chExt cx="436" cy="884"/>
            </a:xfrm>
          </p:grpSpPr>
          <p:sp>
            <p:nvSpPr>
              <p:cNvPr id="19979" name="Rectangle 197"/>
              <p:cNvSpPr>
                <a:spLocks noChangeAspect="1" noChangeArrowheads="1"/>
              </p:cNvSpPr>
              <p:nvPr/>
            </p:nvSpPr>
            <p:spPr bwMode="auto">
              <a:xfrm>
                <a:off x="4080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80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4298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1" name="Group 199"/>
            <p:cNvGrpSpPr>
              <a:grpSpLocks/>
            </p:cNvGrpSpPr>
            <p:nvPr/>
          </p:nvGrpSpPr>
          <p:grpSpPr bwMode="auto">
            <a:xfrm flipH="1">
              <a:off x="900" y="1283"/>
              <a:ext cx="325" cy="884"/>
              <a:chOff x="4560" y="3168"/>
              <a:chExt cx="325" cy="884"/>
            </a:xfrm>
          </p:grpSpPr>
          <p:sp>
            <p:nvSpPr>
              <p:cNvPr id="19977" name="Rectangle 200"/>
              <p:cNvSpPr>
                <a:spLocks noChangeArrowheads="1"/>
              </p:cNvSpPr>
              <p:nvPr/>
            </p:nvSpPr>
            <p:spPr bwMode="auto">
              <a:xfrm>
                <a:off x="4560" y="3168"/>
                <a:ext cx="163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E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78" name="Rectangle 201"/>
              <p:cNvSpPr>
                <a:spLocks noChangeArrowheads="1"/>
              </p:cNvSpPr>
              <p:nvPr/>
            </p:nvSpPr>
            <p:spPr bwMode="auto">
              <a:xfrm>
                <a:off x="4722" y="3168"/>
                <a:ext cx="163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E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318"/>
            <p:cNvGrpSpPr>
              <a:grpSpLocks/>
            </p:cNvGrpSpPr>
            <p:nvPr/>
          </p:nvGrpSpPr>
          <p:grpSpPr bwMode="auto">
            <a:xfrm>
              <a:off x="3021" y="2303"/>
              <a:ext cx="252" cy="68"/>
              <a:chOff x="2688" y="1243"/>
              <a:chExt cx="252" cy="68"/>
            </a:xfrm>
          </p:grpSpPr>
          <p:grpSp>
            <p:nvGrpSpPr>
              <p:cNvPr id="13" name="Group 319"/>
              <p:cNvGrpSpPr>
                <a:grpSpLocks/>
              </p:cNvGrpSpPr>
              <p:nvPr/>
            </p:nvGrpSpPr>
            <p:grpSpPr bwMode="auto">
              <a:xfrm>
                <a:off x="2688" y="1243"/>
                <a:ext cx="252" cy="34"/>
                <a:chOff x="1276" y="2795"/>
                <a:chExt cx="253" cy="34"/>
              </a:xfrm>
            </p:grpSpPr>
            <p:sp>
              <p:nvSpPr>
                <p:cNvPr id="19975" name="Rectangle 320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76" name="Line 321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74" name="Rectangle 322"/>
              <p:cNvSpPr>
                <a:spLocks noChangeArrowheads="1"/>
              </p:cNvSpPr>
              <p:nvPr/>
            </p:nvSpPr>
            <p:spPr bwMode="auto">
              <a:xfrm>
                <a:off x="2688" y="1277"/>
                <a:ext cx="238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323"/>
            <p:cNvGrpSpPr>
              <a:grpSpLocks/>
            </p:cNvGrpSpPr>
            <p:nvPr/>
          </p:nvGrpSpPr>
          <p:grpSpPr bwMode="auto">
            <a:xfrm>
              <a:off x="3259" y="2303"/>
              <a:ext cx="252" cy="68"/>
              <a:chOff x="1594" y="2863"/>
              <a:chExt cx="252" cy="68"/>
            </a:xfrm>
          </p:grpSpPr>
          <p:sp>
            <p:nvSpPr>
              <p:cNvPr id="19969" name="Rectangle 324"/>
              <p:cNvSpPr>
                <a:spLocks noChangeArrowheads="1"/>
              </p:cNvSpPr>
              <p:nvPr/>
            </p:nvSpPr>
            <p:spPr bwMode="auto">
              <a:xfrm>
                <a:off x="1608" y="2863"/>
                <a:ext cx="238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grpSp>
            <p:nvGrpSpPr>
              <p:cNvPr id="15" name="Group 325"/>
              <p:cNvGrpSpPr>
                <a:grpSpLocks/>
              </p:cNvGrpSpPr>
              <p:nvPr/>
            </p:nvGrpSpPr>
            <p:grpSpPr bwMode="auto">
              <a:xfrm flipH="1" flipV="1">
                <a:off x="1594" y="2897"/>
                <a:ext cx="252" cy="34"/>
                <a:chOff x="1276" y="2795"/>
                <a:chExt cx="253" cy="34"/>
              </a:xfrm>
            </p:grpSpPr>
            <p:sp>
              <p:nvSpPr>
                <p:cNvPr id="19971" name="Rectangle 326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72" name="Line 327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6" name="Group 328"/>
            <p:cNvGrpSpPr>
              <a:grpSpLocks/>
            </p:cNvGrpSpPr>
            <p:nvPr/>
          </p:nvGrpSpPr>
          <p:grpSpPr bwMode="auto">
            <a:xfrm>
              <a:off x="3792" y="2303"/>
              <a:ext cx="435" cy="67"/>
              <a:chOff x="1276" y="2929"/>
              <a:chExt cx="435" cy="67"/>
            </a:xfrm>
          </p:grpSpPr>
          <p:grpSp>
            <p:nvGrpSpPr>
              <p:cNvPr id="17" name="Group 329"/>
              <p:cNvGrpSpPr>
                <a:grpSpLocks/>
              </p:cNvGrpSpPr>
              <p:nvPr/>
            </p:nvGrpSpPr>
            <p:grpSpPr bwMode="auto">
              <a:xfrm>
                <a:off x="1276" y="2929"/>
                <a:ext cx="224" cy="67"/>
                <a:chOff x="1276" y="2929"/>
                <a:chExt cx="224" cy="67"/>
              </a:xfrm>
            </p:grpSpPr>
            <p:sp>
              <p:nvSpPr>
                <p:cNvPr id="19966" name="Rectangle 330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67" name="Rectangle 331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68" name="Line 332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" name="Group 333"/>
              <p:cNvGrpSpPr>
                <a:grpSpLocks/>
              </p:cNvGrpSpPr>
              <p:nvPr/>
            </p:nvGrpSpPr>
            <p:grpSpPr bwMode="auto">
              <a:xfrm flipH="1" flipV="1">
                <a:off x="1487" y="2929"/>
                <a:ext cx="224" cy="67"/>
                <a:chOff x="1276" y="2929"/>
                <a:chExt cx="224" cy="67"/>
              </a:xfrm>
            </p:grpSpPr>
            <p:sp>
              <p:nvSpPr>
                <p:cNvPr id="19963" name="Rectangle 334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64" name="Rectangle 335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65" name="Line 336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" name="Group 337"/>
            <p:cNvGrpSpPr>
              <a:grpSpLocks/>
            </p:cNvGrpSpPr>
            <p:nvPr/>
          </p:nvGrpSpPr>
          <p:grpSpPr bwMode="auto">
            <a:xfrm>
              <a:off x="4529" y="2303"/>
              <a:ext cx="327" cy="68"/>
              <a:chOff x="1292" y="3161"/>
              <a:chExt cx="327" cy="68"/>
            </a:xfrm>
          </p:grpSpPr>
          <p:grpSp>
            <p:nvGrpSpPr>
              <p:cNvPr id="20" name="Group 338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19958" name="Rectangle 339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59" name="Rectangle 340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60" name="Line 341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1" name="Group 342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19955" name="Rectangle 343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56" name="Rectangle 344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57" name="Line 345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2" name="Group 346"/>
            <p:cNvGrpSpPr>
              <a:grpSpLocks/>
            </p:cNvGrpSpPr>
            <p:nvPr/>
          </p:nvGrpSpPr>
          <p:grpSpPr bwMode="auto">
            <a:xfrm flipV="1">
              <a:off x="2244" y="2303"/>
              <a:ext cx="490" cy="68"/>
              <a:chOff x="2688" y="1243"/>
              <a:chExt cx="490" cy="68"/>
            </a:xfrm>
          </p:grpSpPr>
          <p:grpSp>
            <p:nvGrpSpPr>
              <p:cNvPr id="23" name="Group 347"/>
              <p:cNvGrpSpPr>
                <a:grpSpLocks/>
              </p:cNvGrpSpPr>
              <p:nvPr/>
            </p:nvGrpSpPr>
            <p:grpSpPr bwMode="auto">
              <a:xfrm>
                <a:off x="2688" y="1243"/>
                <a:ext cx="252" cy="68"/>
                <a:chOff x="2688" y="1243"/>
                <a:chExt cx="252" cy="68"/>
              </a:xfrm>
            </p:grpSpPr>
            <p:grpSp>
              <p:nvGrpSpPr>
                <p:cNvPr id="24" name="Group 348"/>
                <p:cNvGrpSpPr>
                  <a:grpSpLocks/>
                </p:cNvGrpSpPr>
                <p:nvPr/>
              </p:nvGrpSpPr>
              <p:grpSpPr bwMode="auto">
                <a:xfrm>
                  <a:off x="2688" y="1243"/>
                  <a:ext cx="252" cy="34"/>
                  <a:chOff x="1276" y="2795"/>
                  <a:chExt cx="253" cy="34"/>
                </a:xfrm>
              </p:grpSpPr>
              <p:sp>
                <p:nvSpPr>
                  <p:cNvPr id="19951" name="Rectangle 349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95"/>
                    <a:ext cx="252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800">
                      <a:latin typeface="Times New Roman" pitchFamily="18" charset="0"/>
                    </a:endParaRPr>
                  </a:p>
                  <a:p>
                    <a:endParaRPr lang="it-IT" sz="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952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815"/>
                    <a:ext cx="252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9950" name="Rectangle 351"/>
                <p:cNvSpPr>
                  <a:spLocks noChangeArrowheads="1"/>
                </p:cNvSpPr>
                <p:nvPr/>
              </p:nvSpPr>
              <p:spPr bwMode="auto">
                <a:xfrm>
                  <a:off x="2688" y="1277"/>
                  <a:ext cx="238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5" name="Group 352"/>
              <p:cNvGrpSpPr>
                <a:grpSpLocks/>
              </p:cNvGrpSpPr>
              <p:nvPr/>
            </p:nvGrpSpPr>
            <p:grpSpPr bwMode="auto">
              <a:xfrm>
                <a:off x="2926" y="1243"/>
                <a:ext cx="252" cy="68"/>
                <a:chOff x="1594" y="2863"/>
                <a:chExt cx="252" cy="68"/>
              </a:xfrm>
            </p:grpSpPr>
            <p:sp>
              <p:nvSpPr>
                <p:cNvPr id="19945" name="Rectangle 353"/>
                <p:cNvSpPr>
                  <a:spLocks noChangeArrowheads="1"/>
                </p:cNvSpPr>
                <p:nvPr/>
              </p:nvSpPr>
              <p:spPr bwMode="auto">
                <a:xfrm>
                  <a:off x="1608" y="2863"/>
                  <a:ext cx="238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grpSp>
              <p:nvGrpSpPr>
                <p:cNvPr id="26" name="Group 354"/>
                <p:cNvGrpSpPr>
                  <a:grpSpLocks/>
                </p:cNvGrpSpPr>
                <p:nvPr/>
              </p:nvGrpSpPr>
              <p:grpSpPr bwMode="auto">
                <a:xfrm flipH="1" flipV="1">
                  <a:off x="1594" y="2897"/>
                  <a:ext cx="252" cy="34"/>
                  <a:chOff x="1276" y="2795"/>
                  <a:chExt cx="253" cy="34"/>
                </a:xfrm>
              </p:grpSpPr>
              <p:sp>
                <p:nvSpPr>
                  <p:cNvPr id="19947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95"/>
                    <a:ext cx="252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 sz="800">
                      <a:latin typeface="Times New Roman" pitchFamily="18" charset="0"/>
                    </a:endParaRPr>
                  </a:p>
                  <a:p>
                    <a:endParaRPr lang="it-IT" sz="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9948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815"/>
                    <a:ext cx="252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27" name="Group 357"/>
            <p:cNvGrpSpPr>
              <a:grpSpLocks/>
            </p:cNvGrpSpPr>
            <p:nvPr/>
          </p:nvGrpSpPr>
          <p:grpSpPr bwMode="auto">
            <a:xfrm flipV="1">
              <a:off x="1516" y="2303"/>
              <a:ext cx="435" cy="67"/>
              <a:chOff x="1276" y="2929"/>
              <a:chExt cx="435" cy="67"/>
            </a:xfrm>
          </p:grpSpPr>
          <p:grpSp>
            <p:nvGrpSpPr>
              <p:cNvPr id="28" name="Group 358"/>
              <p:cNvGrpSpPr>
                <a:grpSpLocks/>
              </p:cNvGrpSpPr>
              <p:nvPr/>
            </p:nvGrpSpPr>
            <p:grpSpPr bwMode="auto">
              <a:xfrm>
                <a:off x="1276" y="2929"/>
                <a:ext cx="224" cy="67"/>
                <a:chOff x="1276" y="2929"/>
                <a:chExt cx="224" cy="67"/>
              </a:xfrm>
            </p:grpSpPr>
            <p:sp>
              <p:nvSpPr>
                <p:cNvPr id="19940" name="Rectangle 359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41" name="Rectangle 360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42" name="Line 361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9" name="Group 362"/>
              <p:cNvGrpSpPr>
                <a:grpSpLocks/>
              </p:cNvGrpSpPr>
              <p:nvPr/>
            </p:nvGrpSpPr>
            <p:grpSpPr bwMode="auto">
              <a:xfrm flipH="1" flipV="1">
                <a:off x="1487" y="2929"/>
                <a:ext cx="224" cy="67"/>
                <a:chOff x="1276" y="2929"/>
                <a:chExt cx="224" cy="67"/>
              </a:xfrm>
            </p:grpSpPr>
            <p:sp>
              <p:nvSpPr>
                <p:cNvPr id="19937" name="Rectangle 363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8" name="Rectangle 364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9" name="Line 365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30" name="Group 366"/>
            <p:cNvGrpSpPr>
              <a:grpSpLocks/>
            </p:cNvGrpSpPr>
            <p:nvPr/>
          </p:nvGrpSpPr>
          <p:grpSpPr bwMode="auto">
            <a:xfrm flipV="1">
              <a:off x="900" y="2303"/>
              <a:ext cx="327" cy="68"/>
              <a:chOff x="1292" y="3161"/>
              <a:chExt cx="327" cy="68"/>
            </a:xfrm>
          </p:grpSpPr>
          <p:grpSp>
            <p:nvGrpSpPr>
              <p:cNvPr id="31" name="Group 367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19932" name="Rectangle 368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3" name="Rectangle 369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4" name="Line 370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886" name="Group 371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19929" name="Rectangle 372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0" name="Rectangle 373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31" name="Line 374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887" name="Group 423"/>
            <p:cNvGrpSpPr>
              <a:grpSpLocks/>
            </p:cNvGrpSpPr>
            <p:nvPr/>
          </p:nvGrpSpPr>
          <p:grpSpPr bwMode="auto">
            <a:xfrm>
              <a:off x="4289" y="2303"/>
              <a:ext cx="190" cy="68"/>
              <a:chOff x="2784" y="2352"/>
              <a:chExt cx="73" cy="68"/>
            </a:xfrm>
          </p:grpSpPr>
          <p:grpSp>
            <p:nvGrpSpPr>
              <p:cNvPr id="19888" name="Group 424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25" name="Rectangle 425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26" name="Line 426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24" name="Rectangle 427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45" name="Rectangle 438"/>
            <p:cNvSpPr>
              <a:spLocks noChangeArrowheads="1"/>
            </p:cNvSpPr>
            <p:nvPr/>
          </p:nvSpPr>
          <p:spPr bwMode="auto">
            <a:xfrm>
              <a:off x="4290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46" name="Rectangle 439"/>
            <p:cNvSpPr>
              <a:spLocks noChangeArrowheads="1"/>
            </p:cNvSpPr>
            <p:nvPr/>
          </p:nvSpPr>
          <p:spPr bwMode="auto">
            <a:xfrm>
              <a:off x="4482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47" name="Rectangle 440"/>
            <p:cNvSpPr>
              <a:spLocks noChangeArrowheads="1"/>
            </p:cNvSpPr>
            <p:nvPr/>
          </p:nvSpPr>
          <p:spPr bwMode="auto">
            <a:xfrm>
              <a:off x="4246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48" name="Text Box 443"/>
            <p:cNvSpPr txBox="1">
              <a:spLocks noChangeArrowheads="1"/>
            </p:cNvSpPr>
            <p:nvPr/>
          </p:nvSpPr>
          <p:spPr bwMode="auto">
            <a:xfrm>
              <a:off x="4224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grpSp>
          <p:nvGrpSpPr>
            <p:cNvPr id="19889" name="Group 447"/>
            <p:cNvGrpSpPr>
              <a:grpSpLocks/>
            </p:cNvGrpSpPr>
            <p:nvPr/>
          </p:nvGrpSpPr>
          <p:grpSpPr bwMode="auto">
            <a:xfrm>
              <a:off x="3561" y="2303"/>
              <a:ext cx="190" cy="68"/>
              <a:chOff x="2784" y="2352"/>
              <a:chExt cx="73" cy="68"/>
            </a:xfrm>
          </p:grpSpPr>
          <p:grpSp>
            <p:nvGrpSpPr>
              <p:cNvPr id="19890" name="Group 448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21" name="Rectangle 449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22" name="Line 450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20" name="Rectangle 451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50" name="Rectangle 452"/>
            <p:cNvSpPr>
              <a:spLocks noChangeArrowheads="1"/>
            </p:cNvSpPr>
            <p:nvPr/>
          </p:nvSpPr>
          <p:spPr bwMode="auto">
            <a:xfrm>
              <a:off x="3562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1" name="Rectangle 453"/>
            <p:cNvSpPr>
              <a:spLocks noChangeArrowheads="1"/>
            </p:cNvSpPr>
            <p:nvPr/>
          </p:nvSpPr>
          <p:spPr bwMode="auto">
            <a:xfrm>
              <a:off x="3754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2" name="Rectangle 454"/>
            <p:cNvSpPr>
              <a:spLocks noChangeArrowheads="1"/>
            </p:cNvSpPr>
            <p:nvPr/>
          </p:nvSpPr>
          <p:spPr bwMode="auto">
            <a:xfrm>
              <a:off x="3518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3" name="Text Box 455"/>
            <p:cNvSpPr txBox="1">
              <a:spLocks noChangeArrowheads="1"/>
            </p:cNvSpPr>
            <p:nvPr/>
          </p:nvSpPr>
          <p:spPr bwMode="auto">
            <a:xfrm>
              <a:off x="3504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grpSp>
          <p:nvGrpSpPr>
            <p:cNvPr id="19891" name="Group 457"/>
            <p:cNvGrpSpPr>
              <a:grpSpLocks/>
            </p:cNvGrpSpPr>
            <p:nvPr/>
          </p:nvGrpSpPr>
          <p:grpSpPr bwMode="auto">
            <a:xfrm>
              <a:off x="2779" y="2303"/>
              <a:ext cx="190" cy="68"/>
              <a:chOff x="2784" y="2352"/>
              <a:chExt cx="73" cy="68"/>
            </a:xfrm>
          </p:grpSpPr>
          <p:grpSp>
            <p:nvGrpSpPr>
              <p:cNvPr id="19903" name="Group 458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17" name="Rectangle 459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18" name="Line 460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16" name="Rectangle 461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55" name="Rectangle 462"/>
            <p:cNvSpPr>
              <a:spLocks noChangeArrowheads="1"/>
            </p:cNvSpPr>
            <p:nvPr/>
          </p:nvSpPr>
          <p:spPr bwMode="auto">
            <a:xfrm>
              <a:off x="2780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6" name="Rectangle 463"/>
            <p:cNvSpPr>
              <a:spLocks noChangeArrowheads="1"/>
            </p:cNvSpPr>
            <p:nvPr/>
          </p:nvSpPr>
          <p:spPr bwMode="auto">
            <a:xfrm>
              <a:off x="2972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7" name="Rectangle 464"/>
            <p:cNvSpPr>
              <a:spLocks noChangeArrowheads="1"/>
            </p:cNvSpPr>
            <p:nvPr/>
          </p:nvSpPr>
          <p:spPr bwMode="auto">
            <a:xfrm>
              <a:off x="2736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58" name="Text Box 465"/>
            <p:cNvSpPr txBox="1">
              <a:spLocks noChangeArrowheads="1"/>
            </p:cNvSpPr>
            <p:nvPr/>
          </p:nvSpPr>
          <p:spPr bwMode="auto">
            <a:xfrm>
              <a:off x="2736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grpSp>
          <p:nvGrpSpPr>
            <p:cNvPr id="19907" name="Group 467"/>
            <p:cNvGrpSpPr>
              <a:grpSpLocks/>
            </p:cNvGrpSpPr>
            <p:nvPr/>
          </p:nvGrpSpPr>
          <p:grpSpPr bwMode="auto">
            <a:xfrm>
              <a:off x="2005" y="2303"/>
              <a:ext cx="190" cy="68"/>
              <a:chOff x="2784" y="2352"/>
              <a:chExt cx="73" cy="68"/>
            </a:xfrm>
          </p:grpSpPr>
          <p:grpSp>
            <p:nvGrpSpPr>
              <p:cNvPr id="19911" name="Group 468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13" name="Rectangle 469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14" name="Line 470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12" name="Rectangle 471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60" name="Rectangle 472"/>
            <p:cNvSpPr>
              <a:spLocks noChangeArrowheads="1"/>
            </p:cNvSpPr>
            <p:nvPr/>
          </p:nvSpPr>
          <p:spPr bwMode="auto">
            <a:xfrm>
              <a:off x="2006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1" name="Rectangle 473"/>
            <p:cNvSpPr>
              <a:spLocks noChangeArrowheads="1"/>
            </p:cNvSpPr>
            <p:nvPr/>
          </p:nvSpPr>
          <p:spPr bwMode="auto">
            <a:xfrm>
              <a:off x="2198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2" name="Rectangle 474"/>
            <p:cNvSpPr>
              <a:spLocks noChangeArrowheads="1"/>
            </p:cNvSpPr>
            <p:nvPr/>
          </p:nvSpPr>
          <p:spPr bwMode="auto">
            <a:xfrm>
              <a:off x="1962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3" name="Text Box 475"/>
            <p:cNvSpPr txBox="1">
              <a:spLocks noChangeArrowheads="1"/>
            </p:cNvSpPr>
            <p:nvPr/>
          </p:nvSpPr>
          <p:spPr bwMode="auto">
            <a:xfrm>
              <a:off x="1968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grpSp>
          <p:nvGrpSpPr>
            <p:cNvPr id="19915" name="Group 477"/>
            <p:cNvGrpSpPr>
              <a:grpSpLocks/>
            </p:cNvGrpSpPr>
            <p:nvPr/>
          </p:nvGrpSpPr>
          <p:grpSpPr bwMode="auto">
            <a:xfrm>
              <a:off x="1276" y="2303"/>
              <a:ext cx="190" cy="68"/>
              <a:chOff x="2784" y="2352"/>
              <a:chExt cx="73" cy="68"/>
            </a:xfrm>
          </p:grpSpPr>
          <p:grpSp>
            <p:nvGrpSpPr>
              <p:cNvPr id="19919" name="Group 478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09" name="Rectangle 479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10" name="Line 480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08" name="Rectangle 481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65" name="Rectangle 482"/>
            <p:cNvSpPr>
              <a:spLocks noChangeArrowheads="1"/>
            </p:cNvSpPr>
            <p:nvPr/>
          </p:nvSpPr>
          <p:spPr bwMode="auto">
            <a:xfrm>
              <a:off x="1277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6" name="Rectangle 483"/>
            <p:cNvSpPr>
              <a:spLocks noChangeArrowheads="1"/>
            </p:cNvSpPr>
            <p:nvPr/>
          </p:nvSpPr>
          <p:spPr bwMode="auto">
            <a:xfrm>
              <a:off x="1469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7" name="Rectangle 484"/>
            <p:cNvSpPr>
              <a:spLocks noChangeArrowheads="1"/>
            </p:cNvSpPr>
            <p:nvPr/>
          </p:nvSpPr>
          <p:spPr bwMode="auto">
            <a:xfrm>
              <a:off x="1233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68" name="Text Box 485"/>
            <p:cNvSpPr txBox="1">
              <a:spLocks noChangeArrowheads="1"/>
            </p:cNvSpPr>
            <p:nvPr/>
          </p:nvSpPr>
          <p:spPr bwMode="auto">
            <a:xfrm>
              <a:off x="1248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grpSp>
          <p:nvGrpSpPr>
            <p:cNvPr id="19923" name="Group 497"/>
            <p:cNvGrpSpPr>
              <a:grpSpLocks/>
            </p:cNvGrpSpPr>
            <p:nvPr/>
          </p:nvGrpSpPr>
          <p:grpSpPr bwMode="auto">
            <a:xfrm>
              <a:off x="659" y="2303"/>
              <a:ext cx="190" cy="68"/>
              <a:chOff x="2784" y="2352"/>
              <a:chExt cx="73" cy="68"/>
            </a:xfrm>
          </p:grpSpPr>
          <p:grpSp>
            <p:nvGrpSpPr>
              <p:cNvPr id="19927" name="Group 498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905" name="Rectangle 499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906" name="Line 500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904" name="Rectangle 501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870" name="Rectangle 502"/>
            <p:cNvSpPr>
              <a:spLocks noChangeArrowheads="1"/>
            </p:cNvSpPr>
            <p:nvPr/>
          </p:nvSpPr>
          <p:spPr bwMode="auto">
            <a:xfrm>
              <a:off x="660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1" name="Rectangle 503"/>
            <p:cNvSpPr>
              <a:spLocks noChangeArrowheads="1"/>
            </p:cNvSpPr>
            <p:nvPr/>
          </p:nvSpPr>
          <p:spPr bwMode="auto">
            <a:xfrm>
              <a:off x="852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2" name="Rectangle 504"/>
            <p:cNvSpPr>
              <a:spLocks noChangeArrowheads="1"/>
            </p:cNvSpPr>
            <p:nvPr/>
          </p:nvSpPr>
          <p:spPr bwMode="auto">
            <a:xfrm>
              <a:off x="616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3" name="Text Box 505"/>
            <p:cNvSpPr txBox="1">
              <a:spLocks noChangeArrowheads="1"/>
            </p:cNvSpPr>
            <p:nvPr/>
          </p:nvSpPr>
          <p:spPr bwMode="auto">
            <a:xfrm>
              <a:off x="624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sp>
          <p:nvSpPr>
            <p:cNvPr id="19874" name="Rectangle 518"/>
            <p:cNvSpPr>
              <a:spLocks noChangeArrowheads="1"/>
            </p:cNvSpPr>
            <p:nvPr/>
          </p:nvSpPr>
          <p:spPr bwMode="auto">
            <a:xfrm>
              <a:off x="4911" y="128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5" name="Rectangle 519"/>
            <p:cNvSpPr>
              <a:spLocks noChangeArrowheads="1"/>
            </p:cNvSpPr>
            <p:nvPr/>
          </p:nvSpPr>
          <p:spPr bwMode="auto">
            <a:xfrm>
              <a:off x="5103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6" name="Rectangle 520"/>
            <p:cNvSpPr>
              <a:spLocks noChangeArrowheads="1"/>
            </p:cNvSpPr>
            <p:nvPr/>
          </p:nvSpPr>
          <p:spPr bwMode="auto">
            <a:xfrm>
              <a:off x="4867" y="186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877" name="Text Box 521"/>
            <p:cNvSpPr txBox="1">
              <a:spLocks noChangeArrowheads="1"/>
            </p:cNvSpPr>
            <p:nvPr/>
          </p:nvSpPr>
          <p:spPr bwMode="auto">
            <a:xfrm>
              <a:off x="4848" y="161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sp>
          <p:nvSpPr>
            <p:cNvPr id="19878" name="Rectangle 310"/>
            <p:cNvSpPr>
              <a:spLocks noChangeArrowheads="1"/>
            </p:cNvSpPr>
            <p:nvPr/>
          </p:nvSpPr>
          <p:spPr bwMode="auto">
            <a:xfrm flipH="1">
              <a:off x="5513" y="1453"/>
              <a:ext cx="41" cy="2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79" name="Rectangle 506"/>
            <p:cNvSpPr>
              <a:spLocks noChangeArrowheads="1"/>
            </p:cNvSpPr>
            <p:nvPr/>
          </p:nvSpPr>
          <p:spPr bwMode="auto">
            <a:xfrm>
              <a:off x="5152" y="1284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0" name="Rectangle 527"/>
            <p:cNvSpPr>
              <a:spLocks noChangeArrowheads="1"/>
            </p:cNvSpPr>
            <p:nvPr/>
          </p:nvSpPr>
          <p:spPr bwMode="auto">
            <a:xfrm>
              <a:off x="5470" y="1284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1" name="Rectangle 536"/>
            <p:cNvSpPr>
              <a:spLocks noChangeArrowheads="1"/>
            </p:cNvSpPr>
            <p:nvPr/>
          </p:nvSpPr>
          <p:spPr bwMode="auto">
            <a:xfrm>
              <a:off x="208" y="1452"/>
              <a:ext cx="41" cy="2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2" name="Rectangle 544"/>
            <p:cNvSpPr>
              <a:spLocks noChangeArrowheads="1"/>
            </p:cNvSpPr>
            <p:nvPr/>
          </p:nvSpPr>
          <p:spPr bwMode="auto">
            <a:xfrm flipH="1">
              <a:off x="16" y="1283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3" name="Rectangle 554"/>
            <p:cNvSpPr>
              <a:spLocks noChangeAspect="1" noChangeArrowheads="1"/>
            </p:cNvSpPr>
            <p:nvPr/>
          </p:nvSpPr>
          <p:spPr bwMode="auto">
            <a:xfrm>
              <a:off x="5511" y="1452"/>
              <a:ext cx="59" cy="27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4" name="Rectangle 555"/>
            <p:cNvSpPr>
              <a:spLocks noChangeAspect="1" noChangeArrowheads="1"/>
            </p:cNvSpPr>
            <p:nvPr/>
          </p:nvSpPr>
          <p:spPr bwMode="auto">
            <a:xfrm flipH="1">
              <a:off x="201" y="1452"/>
              <a:ext cx="59" cy="27"/>
            </a:xfrm>
            <a:prstGeom prst="rect">
              <a:avLst/>
            </a:prstGeom>
            <a:solidFill>
              <a:srgbClr val="FF33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85" name="Rectangle 559"/>
            <p:cNvSpPr>
              <a:spLocks noChangeArrowheads="1"/>
            </p:cNvSpPr>
            <p:nvPr/>
          </p:nvSpPr>
          <p:spPr bwMode="auto">
            <a:xfrm>
              <a:off x="337" y="1283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grpSp>
          <p:nvGrpSpPr>
            <p:cNvPr id="19928" name="Group 563"/>
            <p:cNvGrpSpPr>
              <a:grpSpLocks/>
            </p:cNvGrpSpPr>
            <p:nvPr/>
          </p:nvGrpSpPr>
          <p:grpSpPr bwMode="auto">
            <a:xfrm flipH="1" flipV="1">
              <a:off x="5152" y="2303"/>
              <a:ext cx="277" cy="68"/>
              <a:chOff x="1277" y="2533"/>
              <a:chExt cx="272" cy="68"/>
            </a:xfrm>
          </p:grpSpPr>
          <p:sp>
            <p:nvSpPr>
              <p:cNvPr id="19901" name="Rectangle 564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02" name="Line 565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935" name="Group 566"/>
            <p:cNvGrpSpPr>
              <a:grpSpLocks/>
            </p:cNvGrpSpPr>
            <p:nvPr/>
          </p:nvGrpSpPr>
          <p:grpSpPr bwMode="auto">
            <a:xfrm flipH="1" flipV="1">
              <a:off x="5470" y="2303"/>
              <a:ext cx="277" cy="68"/>
              <a:chOff x="1277" y="2533"/>
              <a:chExt cx="272" cy="68"/>
            </a:xfrm>
          </p:grpSpPr>
          <p:sp>
            <p:nvSpPr>
              <p:cNvPr id="19899" name="Rectangle 567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900" name="Line 568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936" name="Group 569"/>
            <p:cNvGrpSpPr>
              <a:grpSpLocks/>
            </p:cNvGrpSpPr>
            <p:nvPr/>
          </p:nvGrpSpPr>
          <p:grpSpPr bwMode="auto">
            <a:xfrm flipH="1" flipV="1">
              <a:off x="337" y="2303"/>
              <a:ext cx="277" cy="68"/>
              <a:chOff x="1277" y="2533"/>
              <a:chExt cx="272" cy="68"/>
            </a:xfrm>
          </p:grpSpPr>
          <p:sp>
            <p:nvSpPr>
              <p:cNvPr id="19897" name="Rectangle 570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98" name="Line 571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943" name="Group 572"/>
            <p:cNvGrpSpPr>
              <a:grpSpLocks/>
            </p:cNvGrpSpPr>
            <p:nvPr/>
          </p:nvGrpSpPr>
          <p:grpSpPr bwMode="auto">
            <a:xfrm flipH="1" flipV="1">
              <a:off x="15" y="2303"/>
              <a:ext cx="277" cy="68"/>
              <a:chOff x="1277" y="2533"/>
              <a:chExt cx="272" cy="68"/>
            </a:xfrm>
          </p:grpSpPr>
          <p:sp>
            <p:nvSpPr>
              <p:cNvPr id="19895" name="Rectangle 573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96" name="Line 574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944" name="Group 575"/>
            <p:cNvGrpSpPr>
              <a:grpSpLocks/>
            </p:cNvGrpSpPr>
            <p:nvPr/>
          </p:nvGrpSpPr>
          <p:grpSpPr bwMode="auto">
            <a:xfrm>
              <a:off x="4910" y="2304"/>
              <a:ext cx="190" cy="68"/>
              <a:chOff x="2784" y="2352"/>
              <a:chExt cx="73" cy="68"/>
            </a:xfrm>
          </p:grpSpPr>
          <p:grpSp>
            <p:nvGrpSpPr>
              <p:cNvPr id="19946" name="Group 576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893" name="Rectangle 577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94" name="Line 578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892" name="Rectangle 579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949" name="Group 817"/>
          <p:cNvGrpSpPr>
            <a:grpSpLocks/>
          </p:cNvGrpSpPr>
          <p:nvPr/>
        </p:nvGrpSpPr>
        <p:grpSpPr bwMode="auto">
          <a:xfrm>
            <a:off x="23813" y="4291013"/>
            <a:ext cx="9099550" cy="1728787"/>
            <a:chOff x="28" y="2703"/>
            <a:chExt cx="5732" cy="1089"/>
          </a:xfrm>
        </p:grpSpPr>
        <p:grpSp>
          <p:nvGrpSpPr>
            <p:cNvPr id="19953" name="Group 586"/>
            <p:cNvGrpSpPr>
              <a:grpSpLocks/>
            </p:cNvGrpSpPr>
            <p:nvPr/>
          </p:nvGrpSpPr>
          <p:grpSpPr bwMode="auto">
            <a:xfrm>
              <a:off x="3815" y="2703"/>
              <a:ext cx="436" cy="884"/>
              <a:chOff x="4080" y="3168"/>
              <a:chExt cx="436" cy="884"/>
            </a:xfrm>
          </p:grpSpPr>
          <p:sp>
            <p:nvSpPr>
              <p:cNvPr id="19828" name="Rectangle 587"/>
              <p:cNvSpPr>
                <a:spLocks noChangeAspect="1" noChangeArrowheads="1"/>
              </p:cNvSpPr>
              <p:nvPr/>
            </p:nvSpPr>
            <p:spPr bwMode="auto">
              <a:xfrm>
                <a:off x="4080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9" name="Rectangle 588"/>
              <p:cNvSpPr>
                <a:spLocks noChangeAspect="1" noChangeArrowheads="1"/>
              </p:cNvSpPr>
              <p:nvPr/>
            </p:nvSpPr>
            <p:spPr bwMode="auto">
              <a:xfrm>
                <a:off x="4298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748" name="Rectangle 589"/>
            <p:cNvSpPr>
              <a:spLocks noChangeArrowheads="1"/>
            </p:cNvSpPr>
            <p:nvPr/>
          </p:nvSpPr>
          <p:spPr bwMode="auto">
            <a:xfrm>
              <a:off x="4543" y="2703"/>
              <a:ext cx="163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E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49" name="Rectangle 590"/>
            <p:cNvSpPr>
              <a:spLocks noChangeArrowheads="1"/>
            </p:cNvSpPr>
            <p:nvPr/>
          </p:nvSpPr>
          <p:spPr bwMode="auto">
            <a:xfrm>
              <a:off x="4705" y="2703"/>
              <a:ext cx="163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E</a:t>
              </a:r>
              <a:endParaRPr lang="it-IT" sz="800">
                <a:latin typeface="Times New Roman" pitchFamily="18" charset="0"/>
              </a:endParaRPr>
            </a:p>
          </p:txBody>
        </p:sp>
        <p:grpSp>
          <p:nvGrpSpPr>
            <p:cNvPr id="19954" name="Group 594"/>
            <p:cNvGrpSpPr>
              <a:grpSpLocks/>
            </p:cNvGrpSpPr>
            <p:nvPr/>
          </p:nvGrpSpPr>
          <p:grpSpPr bwMode="auto">
            <a:xfrm flipH="1">
              <a:off x="1530" y="2703"/>
              <a:ext cx="436" cy="884"/>
              <a:chOff x="4080" y="3168"/>
              <a:chExt cx="436" cy="884"/>
            </a:xfrm>
          </p:grpSpPr>
          <p:sp>
            <p:nvSpPr>
              <p:cNvPr id="19826" name="Rectangle 595"/>
              <p:cNvSpPr>
                <a:spLocks noChangeAspect="1" noChangeArrowheads="1"/>
              </p:cNvSpPr>
              <p:nvPr/>
            </p:nvSpPr>
            <p:spPr bwMode="auto">
              <a:xfrm>
                <a:off x="4080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7" name="Rectangle 596"/>
              <p:cNvSpPr>
                <a:spLocks noChangeAspect="1" noChangeArrowheads="1"/>
              </p:cNvSpPr>
              <p:nvPr/>
            </p:nvSpPr>
            <p:spPr bwMode="auto">
              <a:xfrm>
                <a:off x="4298" y="3168"/>
                <a:ext cx="218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C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9961" name="Group 597"/>
            <p:cNvGrpSpPr>
              <a:grpSpLocks/>
            </p:cNvGrpSpPr>
            <p:nvPr/>
          </p:nvGrpSpPr>
          <p:grpSpPr bwMode="auto">
            <a:xfrm flipH="1">
              <a:off x="913" y="2703"/>
              <a:ext cx="325" cy="884"/>
              <a:chOff x="4560" y="3168"/>
              <a:chExt cx="325" cy="884"/>
            </a:xfrm>
          </p:grpSpPr>
          <p:sp>
            <p:nvSpPr>
              <p:cNvPr id="19824" name="Rectangle 598"/>
              <p:cNvSpPr>
                <a:spLocks noChangeArrowheads="1"/>
              </p:cNvSpPr>
              <p:nvPr/>
            </p:nvSpPr>
            <p:spPr bwMode="auto">
              <a:xfrm>
                <a:off x="4560" y="3168"/>
                <a:ext cx="163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E</a:t>
                </a:r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5" name="Rectangle 599"/>
              <p:cNvSpPr>
                <a:spLocks noChangeArrowheads="1"/>
              </p:cNvSpPr>
              <p:nvPr/>
            </p:nvSpPr>
            <p:spPr bwMode="auto">
              <a:xfrm>
                <a:off x="4722" y="3168"/>
                <a:ext cx="163" cy="88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it-IT">
                    <a:latin typeface="Times New Roman" pitchFamily="18" charset="0"/>
                  </a:rPr>
                  <a:t>E</a:t>
                </a:r>
                <a:endParaRPr lang="it-IT" sz="800">
                  <a:latin typeface="Times New Roman" pitchFamily="18" charset="0"/>
                </a:endParaRPr>
              </a:p>
            </p:txBody>
          </p:sp>
        </p:grpSp>
        <p:grpSp>
          <p:nvGrpSpPr>
            <p:cNvPr id="19962" name="Group 610"/>
            <p:cNvGrpSpPr>
              <a:grpSpLocks/>
            </p:cNvGrpSpPr>
            <p:nvPr/>
          </p:nvGrpSpPr>
          <p:grpSpPr bwMode="auto">
            <a:xfrm>
              <a:off x="3805" y="3723"/>
              <a:ext cx="435" cy="67"/>
              <a:chOff x="1276" y="2929"/>
              <a:chExt cx="435" cy="67"/>
            </a:xfrm>
          </p:grpSpPr>
          <p:grpSp>
            <p:nvGrpSpPr>
              <p:cNvPr id="19970" name="Group 611"/>
              <p:cNvGrpSpPr>
                <a:grpSpLocks/>
              </p:cNvGrpSpPr>
              <p:nvPr/>
            </p:nvGrpSpPr>
            <p:grpSpPr bwMode="auto">
              <a:xfrm>
                <a:off x="1276" y="2929"/>
                <a:ext cx="224" cy="67"/>
                <a:chOff x="1276" y="2929"/>
                <a:chExt cx="224" cy="67"/>
              </a:xfrm>
            </p:grpSpPr>
            <p:sp>
              <p:nvSpPr>
                <p:cNvPr id="19821" name="Rectangle 612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22" name="Rectangle 613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23" name="Line 614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973" name="Group 615"/>
              <p:cNvGrpSpPr>
                <a:grpSpLocks/>
              </p:cNvGrpSpPr>
              <p:nvPr/>
            </p:nvGrpSpPr>
            <p:grpSpPr bwMode="auto">
              <a:xfrm flipH="1" flipV="1">
                <a:off x="1487" y="2929"/>
                <a:ext cx="224" cy="67"/>
                <a:chOff x="1276" y="2929"/>
                <a:chExt cx="224" cy="67"/>
              </a:xfrm>
            </p:grpSpPr>
            <p:sp>
              <p:nvSpPr>
                <p:cNvPr id="19818" name="Rectangle 616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19" name="Rectangle 617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20" name="Line 618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987" name="Group 619"/>
            <p:cNvGrpSpPr>
              <a:grpSpLocks/>
            </p:cNvGrpSpPr>
            <p:nvPr/>
          </p:nvGrpSpPr>
          <p:grpSpPr bwMode="auto">
            <a:xfrm>
              <a:off x="4542" y="3723"/>
              <a:ext cx="327" cy="68"/>
              <a:chOff x="1292" y="3161"/>
              <a:chExt cx="327" cy="68"/>
            </a:xfrm>
          </p:grpSpPr>
          <p:grpSp>
            <p:nvGrpSpPr>
              <p:cNvPr id="19991" name="Group 620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19813" name="Rectangle 621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14" name="Rectangle 622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15" name="Line 623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992" name="Group 624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19810" name="Rectangle 625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11" name="Rectangle 626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12" name="Line 627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997" name="Group 639"/>
            <p:cNvGrpSpPr>
              <a:grpSpLocks/>
            </p:cNvGrpSpPr>
            <p:nvPr/>
          </p:nvGrpSpPr>
          <p:grpSpPr bwMode="auto">
            <a:xfrm flipV="1">
              <a:off x="1529" y="3723"/>
              <a:ext cx="435" cy="67"/>
              <a:chOff x="1276" y="2929"/>
              <a:chExt cx="435" cy="67"/>
            </a:xfrm>
          </p:grpSpPr>
          <p:grpSp>
            <p:nvGrpSpPr>
              <p:cNvPr id="19998" name="Group 640"/>
              <p:cNvGrpSpPr>
                <a:grpSpLocks/>
              </p:cNvGrpSpPr>
              <p:nvPr/>
            </p:nvGrpSpPr>
            <p:grpSpPr bwMode="auto">
              <a:xfrm>
                <a:off x="1276" y="2929"/>
                <a:ext cx="224" cy="67"/>
                <a:chOff x="1276" y="2929"/>
                <a:chExt cx="224" cy="67"/>
              </a:xfrm>
            </p:grpSpPr>
            <p:sp>
              <p:nvSpPr>
                <p:cNvPr id="19805" name="Rectangle 641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06" name="Rectangle 642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07" name="Line 643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999" name="Group 644"/>
              <p:cNvGrpSpPr>
                <a:grpSpLocks/>
              </p:cNvGrpSpPr>
              <p:nvPr/>
            </p:nvGrpSpPr>
            <p:grpSpPr bwMode="auto">
              <a:xfrm flipH="1" flipV="1">
                <a:off x="1487" y="2929"/>
                <a:ext cx="224" cy="67"/>
                <a:chOff x="1276" y="2929"/>
                <a:chExt cx="224" cy="67"/>
              </a:xfrm>
            </p:grpSpPr>
            <p:sp>
              <p:nvSpPr>
                <p:cNvPr id="19802" name="Rectangle 645"/>
                <p:cNvSpPr>
                  <a:spLocks noChangeArrowheads="1"/>
                </p:cNvSpPr>
                <p:nvPr/>
              </p:nvSpPr>
              <p:spPr bwMode="auto">
                <a:xfrm>
                  <a:off x="1276" y="2929"/>
                  <a:ext cx="22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03" name="Rectangle 646"/>
                <p:cNvSpPr>
                  <a:spLocks noChangeArrowheads="1"/>
                </p:cNvSpPr>
                <p:nvPr/>
              </p:nvSpPr>
              <p:spPr bwMode="auto">
                <a:xfrm>
                  <a:off x="1276" y="2962"/>
                  <a:ext cx="211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804" name="Line 647"/>
                <p:cNvSpPr>
                  <a:spLocks noChangeShapeType="1"/>
                </p:cNvSpPr>
                <p:nvPr/>
              </p:nvSpPr>
              <p:spPr bwMode="auto">
                <a:xfrm>
                  <a:off x="1276" y="2951"/>
                  <a:ext cx="2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456" name="Group 648"/>
            <p:cNvGrpSpPr>
              <a:grpSpLocks/>
            </p:cNvGrpSpPr>
            <p:nvPr/>
          </p:nvGrpSpPr>
          <p:grpSpPr bwMode="auto">
            <a:xfrm flipV="1">
              <a:off x="913" y="3723"/>
              <a:ext cx="327" cy="68"/>
              <a:chOff x="1292" y="3161"/>
              <a:chExt cx="327" cy="68"/>
            </a:xfrm>
          </p:grpSpPr>
          <p:grpSp>
            <p:nvGrpSpPr>
              <p:cNvPr id="19457" name="Group 649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19797" name="Rectangle 650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98" name="Rectangle 651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99" name="Line 652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459" name="Group 653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19794" name="Rectangle 654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95" name="Rectangle 655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96" name="Line 656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9460" name="Group 702"/>
            <p:cNvGrpSpPr>
              <a:grpSpLocks/>
            </p:cNvGrpSpPr>
            <p:nvPr/>
          </p:nvGrpSpPr>
          <p:grpSpPr bwMode="auto">
            <a:xfrm>
              <a:off x="672" y="3723"/>
              <a:ext cx="190" cy="68"/>
              <a:chOff x="2784" y="2352"/>
              <a:chExt cx="73" cy="68"/>
            </a:xfrm>
          </p:grpSpPr>
          <p:grpSp>
            <p:nvGrpSpPr>
              <p:cNvPr id="19461" name="Group 703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790" name="Rectangle 704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91" name="Line 705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789" name="Rectangle 706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  <p:sp>
          <p:nvSpPr>
            <p:cNvPr id="19757" name="Rectangle 707"/>
            <p:cNvSpPr>
              <a:spLocks noChangeArrowheads="1"/>
            </p:cNvSpPr>
            <p:nvPr/>
          </p:nvSpPr>
          <p:spPr bwMode="auto">
            <a:xfrm>
              <a:off x="673" y="270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58" name="Rectangle 708"/>
            <p:cNvSpPr>
              <a:spLocks noChangeArrowheads="1"/>
            </p:cNvSpPr>
            <p:nvPr/>
          </p:nvSpPr>
          <p:spPr bwMode="auto">
            <a:xfrm>
              <a:off x="865" y="328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59" name="Rectangle 709"/>
            <p:cNvSpPr>
              <a:spLocks noChangeArrowheads="1"/>
            </p:cNvSpPr>
            <p:nvPr/>
          </p:nvSpPr>
          <p:spPr bwMode="auto">
            <a:xfrm>
              <a:off x="629" y="328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60" name="Text Box 710"/>
            <p:cNvSpPr txBox="1">
              <a:spLocks noChangeArrowheads="1"/>
            </p:cNvSpPr>
            <p:nvPr/>
          </p:nvSpPr>
          <p:spPr bwMode="auto">
            <a:xfrm>
              <a:off x="637" y="303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sp>
          <p:nvSpPr>
            <p:cNvPr id="19761" name="Rectangle 711"/>
            <p:cNvSpPr>
              <a:spLocks noChangeArrowheads="1"/>
            </p:cNvSpPr>
            <p:nvPr/>
          </p:nvSpPr>
          <p:spPr bwMode="auto">
            <a:xfrm>
              <a:off x="4924" y="2703"/>
              <a:ext cx="190" cy="88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62" name="Rectangle 712"/>
            <p:cNvSpPr>
              <a:spLocks noChangeArrowheads="1"/>
            </p:cNvSpPr>
            <p:nvPr/>
          </p:nvSpPr>
          <p:spPr bwMode="auto">
            <a:xfrm>
              <a:off x="5116" y="328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63" name="Rectangle 713"/>
            <p:cNvSpPr>
              <a:spLocks noChangeArrowheads="1"/>
            </p:cNvSpPr>
            <p:nvPr/>
          </p:nvSpPr>
          <p:spPr bwMode="auto">
            <a:xfrm>
              <a:off x="4880" y="3283"/>
              <a:ext cx="41" cy="30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64" name="Text Box 714"/>
            <p:cNvSpPr txBox="1">
              <a:spLocks noChangeArrowheads="1"/>
            </p:cNvSpPr>
            <p:nvPr/>
          </p:nvSpPr>
          <p:spPr bwMode="auto">
            <a:xfrm>
              <a:off x="4861" y="3034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>
                  <a:latin typeface="Times New Roman" pitchFamily="18" charset="0"/>
                </a:rPr>
                <a:t>D*</a:t>
              </a:r>
            </a:p>
          </p:txBody>
        </p:sp>
        <p:sp>
          <p:nvSpPr>
            <p:cNvPr id="19765" name="Rectangle 715"/>
            <p:cNvSpPr>
              <a:spLocks noChangeArrowheads="1"/>
            </p:cNvSpPr>
            <p:nvPr/>
          </p:nvSpPr>
          <p:spPr bwMode="auto">
            <a:xfrm flipH="1">
              <a:off x="5526" y="2873"/>
              <a:ext cx="41" cy="2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66" name="Rectangle 716"/>
            <p:cNvSpPr>
              <a:spLocks noChangeArrowheads="1"/>
            </p:cNvSpPr>
            <p:nvPr/>
          </p:nvSpPr>
          <p:spPr bwMode="auto">
            <a:xfrm>
              <a:off x="5165" y="2704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67" name="Rectangle 717"/>
            <p:cNvSpPr>
              <a:spLocks noChangeArrowheads="1"/>
            </p:cNvSpPr>
            <p:nvPr/>
          </p:nvSpPr>
          <p:spPr bwMode="auto">
            <a:xfrm>
              <a:off x="5478" y="2704"/>
              <a:ext cx="282" cy="771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68" name="Rectangle 718"/>
            <p:cNvSpPr>
              <a:spLocks noChangeArrowheads="1"/>
            </p:cNvSpPr>
            <p:nvPr/>
          </p:nvSpPr>
          <p:spPr bwMode="auto">
            <a:xfrm>
              <a:off x="221" y="2872"/>
              <a:ext cx="41" cy="27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69" name="Rectangle 719"/>
            <p:cNvSpPr>
              <a:spLocks noChangeArrowheads="1"/>
            </p:cNvSpPr>
            <p:nvPr/>
          </p:nvSpPr>
          <p:spPr bwMode="auto">
            <a:xfrm flipH="1">
              <a:off x="29" y="2703"/>
              <a:ext cx="279" cy="772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70" name="Rectangle 722"/>
            <p:cNvSpPr>
              <a:spLocks noChangeArrowheads="1"/>
            </p:cNvSpPr>
            <p:nvPr/>
          </p:nvSpPr>
          <p:spPr bwMode="auto">
            <a:xfrm>
              <a:off x="350" y="2703"/>
              <a:ext cx="277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A</a:t>
              </a:r>
              <a:endParaRPr lang="it-IT" sz="800">
                <a:latin typeface="Times New Roman" pitchFamily="18" charset="0"/>
              </a:endParaRPr>
            </a:p>
          </p:txBody>
        </p:sp>
        <p:grpSp>
          <p:nvGrpSpPr>
            <p:cNvPr id="19497" name="Group 723"/>
            <p:cNvGrpSpPr>
              <a:grpSpLocks/>
            </p:cNvGrpSpPr>
            <p:nvPr/>
          </p:nvGrpSpPr>
          <p:grpSpPr bwMode="auto">
            <a:xfrm flipH="1" flipV="1">
              <a:off x="5165" y="3723"/>
              <a:ext cx="277" cy="68"/>
              <a:chOff x="1277" y="2533"/>
              <a:chExt cx="272" cy="68"/>
            </a:xfrm>
          </p:grpSpPr>
          <p:sp>
            <p:nvSpPr>
              <p:cNvPr id="19786" name="Rectangle 724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787" name="Line 725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499" name="Group 726"/>
            <p:cNvGrpSpPr>
              <a:grpSpLocks/>
            </p:cNvGrpSpPr>
            <p:nvPr/>
          </p:nvGrpSpPr>
          <p:grpSpPr bwMode="auto">
            <a:xfrm flipH="1" flipV="1">
              <a:off x="5483" y="3723"/>
              <a:ext cx="277" cy="68"/>
              <a:chOff x="1277" y="2533"/>
              <a:chExt cx="272" cy="68"/>
            </a:xfrm>
          </p:grpSpPr>
          <p:sp>
            <p:nvSpPr>
              <p:cNvPr id="19784" name="Rectangle 727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785" name="Line 728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0" name="Group 729"/>
            <p:cNvGrpSpPr>
              <a:grpSpLocks/>
            </p:cNvGrpSpPr>
            <p:nvPr/>
          </p:nvGrpSpPr>
          <p:grpSpPr bwMode="auto">
            <a:xfrm flipH="1" flipV="1">
              <a:off x="350" y="3723"/>
              <a:ext cx="277" cy="68"/>
              <a:chOff x="1277" y="2533"/>
              <a:chExt cx="272" cy="68"/>
            </a:xfrm>
          </p:grpSpPr>
          <p:sp>
            <p:nvSpPr>
              <p:cNvPr id="19782" name="Rectangle 730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783" name="Line 731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03" name="Group 732"/>
            <p:cNvGrpSpPr>
              <a:grpSpLocks/>
            </p:cNvGrpSpPr>
            <p:nvPr/>
          </p:nvGrpSpPr>
          <p:grpSpPr bwMode="auto">
            <a:xfrm flipH="1" flipV="1">
              <a:off x="28" y="3723"/>
              <a:ext cx="277" cy="68"/>
              <a:chOff x="1277" y="2533"/>
              <a:chExt cx="272" cy="68"/>
            </a:xfrm>
          </p:grpSpPr>
          <p:sp>
            <p:nvSpPr>
              <p:cNvPr id="19780" name="Rectangle 733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781" name="Line 734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575" name="Group 735"/>
            <p:cNvGrpSpPr>
              <a:grpSpLocks/>
            </p:cNvGrpSpPr>
            <p:nvPr/>
          </p:nvGrpSpPr>
          <p:grpSpPr bwMode="auto">
            <a:xfrm>
              <a:off x="4923" y="3724"/>
              <a:ext cx="190" cy="68"/>
              <a:chOff x="2784" y="2352"/>
              <a:chExt cx="73" cy="68"/>
            </a:xfrm>
          </p:grpSpPr>
          <p:grpSp>
            <p:nvGrpSpPr>
              <p:cNvPr id="19576" name="Group 736"/>
              <p:cNvGrpSpPr>
                <a:grpSpLocks/>
              </p:cNvGrpSpPr>
              <p:nvPr/>
            </p:nvGrpSpPr>
            <p:grpSpPr bwMode="auto">
              <a:xfrm>
                <a:off x="2784" y="2352"/>
                <a:ext cx="73" cy="34"/>
                <a:chOff x="1276" y="2795"/>
                <a:chExt cx="253" cy="34"/>
              </a:xfrm>
            </p:grpSpPr>
            <p:sp>
              <p:nvSpPr>
                <p:cNvPr id="19778" name="Rectangle 737"/>
                <p:cNvSpPr>
                  <a:spLocks noChangeArrowheads="1"/>
                </p:cNvSpPr>
                <p:nvPr/>
              </p:nvSpPr>
              <p:spPr bwMode="auto">
                <a:xfrm>
                  <a:off x="1276" y="2795"/>
                  <a:ext cx="252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 sz="800">
                    <a:latin typeface="Times New Roman" pitchFamily="18" charset="0"/>
                  </a:endParaRPr>
                </a:p>
                <a:p>
                  <a:endParaRPr lang="it-IT" sz="800">
                    <a:latin typeface="Times New Roman" pitchFamily="18" charset="0"/>
                  </a:endParaRPr>
                </a:p>
              </p:txBody>
            </p:sp>
            <p:sp>
              <p:nvSpPr>
                <p:cNvPr id="19779" name="Line 738"/>
                <p:cNvSpPr>
                  <a:spLocks noChangeShapeType="1"/>
                </p:cNvSpPr>
                <p:nvPr/>
              </p:nvSpPr>
              <p:spPr bwMode="auto">
                <a:xfrm>
                  <a:off x="1277" y="2815"/>
                  <a:ext cx="25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777" name="Rectangle 739"/>
              <p:cNvSpPr>
                <a:spLocks noChangeArrowheads="1"/>
              </p:cNvSpPr>
              <p:nvPr/>
            </p:nvSpPr>
            <p:spPr bwMode="auto">
              <a:xfrm>
                <a:off x="2784" y="2386"/>
                <a:ext cx="73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</p:grpSp>
      </p:grpSp>
      <p:sp>
        <p:nvSpPr>
          <p:cNvPr id="19462" name="Rectangle 150"/>
          <p:cNvSpPr>
            <a:spLocks noChangeArrowheads="1"/>
          </p:cNvSpPr>
          <p:nvPr/>
        </p:nvSpPr>
        <p:spPr bwMode="auto">
          <a:xfrm>
            <a:off x="3657600" y="3429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3" name="Rectangle 151"/>
          <p:cNvSpPr>
            <a:spLocks noChangeArrowheads="1"/>
          </p:cNvSpPr>
          <p:nvPr/>
        </p:nvSpPr>
        <p:spPr bwMode="auto">
          <a:xfrm>
            <a:off x="2830513" y="342106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4" name="Rectangle 152"/>
          <p:cNvSpPr>
            <a:spLocks noChangeArrowheads="1"/>
          </p:cNvSpPr>
          <p:nvPr/>
        </p:nvSpPr>
        <p:spPr bwMode="auto">
          <a:xfrm>
            <a:off x="684213" y="34925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Rectangle 154"/>
          <p:cNvSpPr>
            <a:spLocks noChangeArrowheads="1"/>
          </p:cNvSpPr>
          <p:nvPr/>
        </p:nvSpPr>
        <p:spPr bwMode="auto">
          <a:xfrm>
            <a:off x="1676400" y="342106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Rectangle 155"/>
          <p:cNvSpPr>
            <a:spLocks noChangeArrowheads="1"/>
          </p:cNvSpPr>
          <p:nvPr/>
        </p:nvSpPr>
        <p:spPr bwMode="auto">
          <a:xfrm flipH="1">
            <a:off x="4419600" y="3429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Rectangle 157"/>
          <p:cNvSpPr>
            <a:spLocks noChangeArrowheads="1"/>
          </p:cNvSpPr>
          <p:nvPr/>
        </p:nvSpPr>
        <p:spPr bwMode="auto">
          <a:xfrm flipH="1">
            <a:off x="3995738" y="34242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Rectangle 158"/>
          <p:cNvSpPr>
            <a:spLocks noChangeArrowheads="1"/>
          </p:cNvSpPr>
          <p:nvPr/>
        </p:nvSpPr>
        <p:spPr bwMode="auto">
          <a:xfrm flipH="1">
            <a:off x="3200400" y="3429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Rectangle 159"/>
          <p:cNvSpPr>
            <a:spLocks noChangeArrowheads="1"/>
          </p:cNvSpPr>
          <p:nvPr/>
        </p:nvSpPr>
        <p:spPr bwMode="auto">
          <a:xfrm flipH="1">
            <a:off x="2484438" y="3424238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Rectangle 160"/>
          <p:cNvSpPr>
            <a:spLocks noChangeArrowheads="1"/>
          </p:cNvSpPr>
          <p:nvPr/>
        </p:nvSpPr>
        <p:spPr bwMode="auto">
          <a:xfrm flipH="1">
            <a:off x="2057400" y="3429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1" name="Rectangle 161"/>
          <p:cNvSpPr>
            <a:spLocks noChangeArrowheads="1"/>
          </p:cNvSpPr>
          <p:nvPr/>
        </p:nvSpPr>
        <p:spPr bwMode="auto">
          <a:xfrm flipH="1">
            <a:off x="1447800" y="3429000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2" name="Rectangle 162"/>
          <p:cNvSpPr>
            <a:spLocks noChangeArrowheads="1"/>
          </p:cNvSpPr>
          <p:nvPr/>
        </p:nvSpPr>
        <p:spPr bwMode="auto">
          <a:xfrm flipH="1">
            <a:off x="1066800" y="3429000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3" name="Rectangle 163"/>
          <p:cNvSpPr>
            <a:spLocks noChangeArrowheads="1"/>
          </p:cNvSpPr>
          <p:nvPr/>
        </p:nvSpPr>
        <p:spPr bwMode="auto">
          <a:xfrm flipH="1">
            <a:off x="684213" y="3429000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4" name="Rectangle 164"/>
          <p:cNvSpPr>
            <a:spLocks noChangeArrowheads="1"/>
          </p:cNvSpPr>
          <p:nvPr/>
        </p:nvSpPr>
        <p:spPr bwMode="auto">
          <a:xfrm flipH="1">
            <a:off x="107950" y="3429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5" name="Rectangle 166"/>
          <p:cNvSpPr>
            <a:spLocks noChangeArrowheads="1"/>
          </p:cNvSpPr>
          <p:nvPr/>
        </p:nvSpPr>
        <p:spPr bwMode="auto">
          <a:xfrm>
            <a:off x="3695700" y="190817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6" name="Rectangle 167"/>
          <p:cNvSpPr>
            <a:spLocks noChangeArrowheads="1"/>
          </p:cNvSpPr>
          <p:nvPr/>
        </p:nvSpPr>
        <p:spPr bwMode="auto">
          <a:xfrm>
            <a:off x="2830513" y="191611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7" name="Rectangle 168"/>
          <p:cNvSpPr>
            <a:spLocks noChangeArrowheads="1"/>
          </p:cNvSpPr>
          <p:nvPr/>
        </p:nvSpPr>
        <p:spPr bwMode="auto">
          <a:xfrm>
            <a:off x="684213" y="1836738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8" name="Rectangle 170"/>
          <p:cNvSpPr>
            <a:spLocks noChangeArrowheads="1"/>
          </p:cNvSpPr>
          <p:nvPr/>
        </p:nvSpPr>
        <p:spPr bwMode="auto">
          <a:xfrm>
            <a:off x="1676400" y="191611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79" name="Rectangle 171"/>
          <p:cNvSpPr>
            <a:spLocks noChangeArrowheads="1"/>
          </p:cNvSpPr>
          <p:nvPr/>
        </p:nvSpPr>
        <p:spPr bwMode="auto">
          <a:xfrm flipH="1">
            <a:off x="4419600" y="1981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0" name="Rectangle 173"/>
          <p:cNvSpPr>
            <a:spLocks noChangeArrowheads="1"/>
          </p:cNvSpPr>
          <p:nvPr/>
        </p:nvSpPr>
        <p:spPr bwMode="auto">
          <a:xfrm flipH="1">
            <a:off x="3995738" y="1984375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1" name="Rectangle 174"/>
          <p:cNvSpPr>
            <a:spLocks noChangeArrowheads="1"/>
          </p:cNvSpPr>
          <p:nvPr/>
        </p:nvSpPr>
        <p:spPr bwMode="auto">
          <a:xfrm flipH="1">
            <a:off x="3200400" y="1981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2" name="Rectangle 175"/>
          <p:cNvSpPr>
            <a:spLocks noChangeArrowheads="1"/>
          </p:cNvSpPr>
          <p:nvPr/>
        </p:nvSpPr>
        <p:spPr bwMode="auto">
          <a:xfrm flipH="1">
            <a:off x="2484438" y="1984375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3" name="Rectangle 176"/>
          <p:cNvSpPr>
            <a:spLocks noChangeArrowheads="1"/>
          </p:cNvSpPr>
          <p:nvPr/>
        </p:nvSpPr>
        <p:spPr bwMode="auto">
          <a:xfrm flipH="1">
            <a:off x="2057400" y="1981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4" name="Rectangle 177"/>
          <p:cNvSpPr>
            <a:spLocks noChangeArrowheads="1"/>
          </p:cNvSpPr>
          <p:nvPr/>
        </p:nvSpPr>
        <p:spPr bwMode="auto">
          <a:xfrm flipH="1">
            <a:off x="1447800" y="1981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5" name="Rectangle 178"/>
          <p:cNvSpPr>
            <a:spLocks noChangeArrowheads="1"/>
          </p:cNvSpPr>
          <p:nvPr/>
        </p:nvSpPr>
        <p:spPr bwMode="auto">
          <a:xfrm flipH="1">
            <a:off x="1066800" y="19812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6" name="Rectangle 179"/>
          <p:cNvSpPr>
            <a:spLocks noChangeArrowheads="1"/>
          </p:cNvSpPr>
          <p:nvPr/>
        </p:nvSpPr>
        <p:spPr bwMode="auto">
          <a:xfrm flipH="1">
            <a:off x="684213" y="1984375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7" name="Rectangle 180"/>
          <p:cNvSpPr>
            <a:spLocks noChangeArrowheads="1"/>
          </p:cNvSpPr>
          <p:nvPr/>
        </p:nvSpPr>
        <p:spPr bwMode="auto">
          <a:xfrm flipH="1">
            <a:off x="166688" y="1984375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8" name="Rectangle 183"/>
          <p:cNvSpPr>
            <a:spLocks noChangeArrowheads="1"/>
          </p:cNvSpPr>
          <p:nvPr/>
        </p:nvSpPr>
        <p:spPr bwMode="auto">
          <a:xfrm>
            <a:off x="1600200" y="25558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89" name="Rectangle 184"/>
          <p:cNvSpPr>
            <a:spLocks noChangeArrowheads="1"/>
          </p:cNvSpPr>
          <p:nvPr/>
        </p:nvSpPr>
        <p:spPr bwMode="auto">
          <a:xfrm>
            <a:off x="3886200" y="2286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0" name="Rectangle 185"/>
          <p:cNvSpPr>
            <a:spLocks noChangeArrowheads="1"/>
          </p:cNvSpPr>
          <p:nvPr/>
        </p:nvSpPr>
        <p:spPr bwMode="auto">
          <a:xfrm>
            <a:off x="1600200" y="28527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1" name="Rectangle 186"/>
          <p:cNvSpPr>
            <a:spLocks noChangeArrowheads="1"/>
          </p:cNvSpPr>
          <p:nvPr/>
        </p:nvSpPr>
        <p:spPr bwMode="auto">
          <a:xfrm>
            <a:off x="2667000" y="28527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2" name="Rectangle 187"/>
          <p:cNvSpPr>
            <a:spLocks noChangeArrowheads="1"/>
          </p:cNvSpPr>
          <p:nvPr/>
        </p:nvSpPr>
        <p:spPr bwMode="auto">
          <a:xfrm>
            <a:off x="3886200" y="29241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3" name="Rectangle 188"/>
          <p:cNvSpPr>
            <a:spLocks noChangeArrowheads="1"/>
          </p:cNvSpPr>
          <p:nvPr/>
        </p:nvSpPr>
        <p:spPr bwMode="auto">
          <a:xfrm>
            <a:off x="2667000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4" name="Rectangle 189"/>
          <p:cNvSpPr>
            <a:spLocks noChangeArrowheads="1"/>
          </p:cNvSpPr>
          <p:nvPr/>
        </p:nvSpPr>
        <p:spPr bwMode="auto">
          <a:xfrm>
            <a:off x="15240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5" name="Rectangle 190"/>
          <p:cNvSpPr>
            <a:spLocks noChangeArrowheads="1"/>
          </p:cNvSpPr>
          <p:nvPr/>
        </p:nvSpPr>
        <p:spPr bwMode="auto">
          <a:xfrm>
            <a:off x="110304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6" name="Rectangle 191"/>
          <p:cNvSpPr>
            <a:spLocks noChangeArrowheads="1"/>
          </p:cNvSpPr>
          <p:nvPr/>
        </p:nvSpPr>
        <p:spPr bwMode="auto">
          <a:xfrm>
            <a:off x="167640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98" name="Rectangle 193"/>
          <p:cNvSpPr>
            <a:spLocks noChangeArrowheads="1"/>
          </p:cNvSpPr>
          <p:nvPr/>
        </p:nvSpPr>
        <p:spPr bwMode="auto">
          <a:xfrm>
            <a:off x="281940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9577" name="Group 206"/>
          <p:cNvGrpSpPr>
            <a:grpSpLocks/>
          </p:cNvGrpSpPr>
          <p:nvPr/>
        </p:nvGrpSpPr>
        <p:grpSpPr bwMode="auto">
          <a:xfrm>
            <a:off x="323850" y="1412875"/>
            <a:ext cx="1165225" cy="244475"/>
            <a:chOff x="1148" y="1008"/>
            <a:chExt cx="734" cy="154"/>
          </a:xfrm>
        </p:grpSpPr>
        <p:sp>
          <p:nvSpPr>
            <p:cNvPr id="19745" name="Rectangle 194"/>
            <p:cNvSpPr>
              <a:spLocks noChangeArrowheads="1"/>
            </p:cNvSpPr>
            <p:nvPr/>
          </p:nvSpPr>
          <p:spPr bwMode="auto">
            <a:xfrm>
              <a:off x="1148" y="1026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46" name="Rectangle 195"/>
            <p:cNvSpPr>
              <a:spLocks noChangeArrowheads="1"/>
            </p:cNvSpPr>
            <p:nvPr/>
          </p:nvSpPr>
          <p:spPr bwMode="auto">
            <a:xfrm>
              <a:off x="1275" y="1008"/>
              <a:ext cx="6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000">
                  <a:latin typeface="Helvetica" pitchFamily="34" charset="0"/>
                </a:rPr>
                <a:t>Upgrade PAD</a:t>
              </a:r>
            </a:p>
          </p:txBody>
        </p:sp>
      </p:grpSp>
      <p:grpSp>
        <p:nvGrpSpPr>
          <p:cNvPr id="19578" name="Group 196"/>
          <p:cNvGrpSpPr>
            <a:grpSpLocks/>
          </p:cNvGrpSpPr>
          <p:nvPr/>
        </p:nvGrpSpPr>
        <p:grpSpPr bwMode="auto">
          <a:xfrm>
            <a:off x="323850" y="549275"/>
            <a:ext cx="2012950" cy="868363"/>
            <a:chOff x="432" y="653"/>
            <a:chExt cx="1268" cy="547"/>
          </a:xfrm>
        </p:grpSpPr>
        <p:grpSp>
          <p:nvGrpSpPr>
            <p:cNvPr id="19579" name="Group 197"/>
            <p:cNvGrpSpPr>
              <a:grpSpLocks/>
            </p:cNvGrpSpPr>
            <p:nvPr/>
          </p:nvGrpSpPr>
          <p:grpSpPr bwMode="auto">
            <a:xfrm>
              <a:off x="432" y="663"/>
              <a:ext cx="724" cy="537"/>
              <a:chOff x="432" y="663"/>
              <a:chExt cx="724" cy="537"/>
            </a:xfrm>
          </p:grpSpPr>
          <p:sp>
            <p:nvSpPr>
              <p:cNvPr id="19738" name="Rectangle 198"/>
              <p:cNvSpPr>
                <a:spLocks noChangeArrowheads="1"/>
              </p:cNvSpPr>
              <p:nvPr/>
            </p:nvSpPr>
            <p:spPr bwMode="auto">
              <a:xfrm>
                <a:off x="432" y="8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739" name="Rectangle 199"/>
              <p:cNvSpPr>
                <a:spLocks noChangeArrowheads="1"/>
              </p:cNvSpPr>
              <p:nvPr/>
            </p:nvSpPr>
            <p:spPr bwMode="auto">
              <a:xfrm>
                <a:off x="432" y="672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740" name="Text Box 200"/>
              <p:cNvSpPr txBox="1">
                <a:spLocks noChangeArrowheads="1"/>
              </p:cNvSpPr>
              <p:nvPr/>
            </p:nvSpPr>
            <p:spPr bwMode="auto">
              <a:xfrm>
                <a:off x="528" y="869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Helvetica" pitchFamily="34" charset="0"/>
                  </a:rPr>
                  <a:t>PAD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19741" name="Rectangle 201"/>
              <p:cNvSpPr>
                <a:spLocks noChangeArrowheads="1"/>
              </p:cNvSpPr>
              <p:nvPr/>
            </p:nvSpPr>
            <p:spPr bwMode="auto">
              <a:xfrm>
                <a:off x="528" y="672"/>
                <a:ext cx="4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Helvetica" pitchFamily="34" charset="0"/>
                  </a:rPr>
                  <a:t>Splitter</a:t>
                </a:r>
              </a:p>
            </p:txBody>
          </p:sp>
          <p:sp>
            <p:nvSpPr>
              <p:cNvPr id="19742" name="Rectangle 202"/>
              <p:cNvSpPr>
                <a:spLocks noChangeArrowheads="1"/>
              </p:cNvSpPr>
              <p:nvPr/>
            </p:nvSpPr>
            <p:spPr bwMode="auto">
              <a:xfrm>
                <a:off x="432" y="105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743" name="Text Box 203"/>
              <p:cNvSpPr txBox="1">
                <a:spLocks noChangeArrowheads="1"/>
              </p:cNvSpPr>
              <p:nvPr/>
            </p:nvSpPr>
            <p:spPr bwMode="auto">
              <a:xfrm>
                <a:off x="528" y="1008"/>
                <a:ext cx="5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Helvetica" pitchFamily="34" charset="0"/>
                  </a:rPr>
                  <a:t>Wired_or</a:t>
                </a:r>
                <a:endParaRPr lang="en-US" sz="1400">
                  <a:latin typeface="Times New Roman" pitchFamily="18" charset="0"/>
                </a:endParaRPr>
              </a:p>
            </p:txBody>
          </p:sp>
          <p:sp>
            <p:nvSpPr>
              <p:cNvPr id="19744" name="Rectangle 204"/>
              <p:cNvSpPr>
                <a:spLocks noChangeArrowheads="1"/>
              </p:cNvSpPr>
              <p:nvPr/>
            </p:nvSpPr>
            <p:spPr bwMode="auto">
              <a:xfrm>
                <a:off x="1111" y="663"/>
                <a:ext cx="45" cy="27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737" name="Text Box 205"/>
            <p:cNvSpPr txBox="1">
              <a:spLocks noChangeArrowheads="1"/>
            </p:cNvSpPr>
            <p:nvPr/>
          </p:nvSpPr>
          <p:spPr bwMode="auto">
            <a:xfrm>
              <a:off x="1156" y="653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Helvetica" pitchFamily="34" charset="0"/>
                </a:rPr>
                <a:t>hole</a:t>
              </a:r>
              <a:endParaRPr lang="it-IT" sz="1400">
                <a:latin typeface="Helvetica" pitchFamily="34" charset="0"/>
              </a:endParaRPr>
            </a:p>
          </p:txBody>
        </p:sp>
      </p:grpSp>
      <p:sp>
        <p:nvSpPr>
          <p:cNvPr id="19501" name="Rectangle 207"/>
          <p:cNvSpPr>
            <a:spLocks noChangeArrowheads="1"/>
          </p:cNvSpPr>
          <p:nvPr/>
        </p:nvSpPr>
        <p:spPr bwMode="auto">
          <a:xfrm>
            <a:off x="6072188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2" name="Rectangle 208"/>
          <p:cNvSpPr>
            <a:spLocks noChangeArrowheads="1"/>
          </p:cNvSpPr>
          <p:nvPr/>
        </p:nvSpPr>
        <p:spPr bwMode="auto">
          <a:xfrm>
            <a:off x="7223125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4" name="Rectangle 210"/>
          <p:cNvSpPr>
            <a:spLocks noChangeArrowheads="1"/>
          </p:cNvSpPr>
          <p:nvPr/>
        </p:nvSpPr>
        <p:spPr bwMode="auto">
          <a:xfrm>
            <a:off x="880745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5" name="Rectangle 211"/>
          <p:cNvSpPr>
            <a:spLocks noChangeArrowheads="1"/>
          </p:cNvSpPr>
          <p:nvPr/>
        </p:nvSpPr>
        <p:spPr bwMode="auto">
          <a:xfrm>
            <a:off x="7812360" y="422116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6" name="Rectangle 212"/>
          <p:cNvSpPr>
            <a:spLocks noChangeArrowheads="1"/>
          </p:cNvSpPr>
          <p:nvPr/>
        </p:nvSpPr>
        <p:spPr bwMode="auto">
          <a:xfrm flipH="1">
            <a:off x="4859338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7" name="Rectangle 213"/>
          <p:cNvSpPr>
            <a:spLocks noChangeArrowheads="1"/>
          </p:cNvSpPr>
          <p:nvPr/>
        </p:nvSpPr>
        <p:spPr bwMode="auto">
          <a:xfrm flipH="1">
            <a:off x="4859338" y="34242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8" name="Rectangle 214"/>
          <p:cNvSpPr>
            <a:spLocks noChangeArrowheads="1"/>
          </p:cNvSpPr>
          <p:nvPr/>
        </p:nvSpPr>
        <p:spPr bwMode="auto">
          <a:xfrm flipH="1">
            <a:off x="6864350" y="1984375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9" name="Rectangle 215"/>
          <p:cNvSpPr>
            <a:spLocks noChangeArrowheads="1"/>
          </p:cNvSpPr>
          <p:nvPr/>
        </p:nvSpPr>
        <p:spPr bwMode="auto">
          <a:xfrm flipH="1">
            <a:off x="6864350" y="34242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0" name="Rectangle 216"/>
          <p:cNvSpPr>
            <a:spLocks noChangeArrowheads="1"/>
          </p:cNvSpPr>
          <p:nvPr/>
        </p:nvSpPr>
        <p:spPr bwMode="auto">
          <a:xfrm flipH="1">
            <a:off x="5711825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1" name="Rectangle 217"/>
          <p:cNvSpPr>
            <a:spLocks noChangeArrowheads="1"/>
          </p:cNvSpPr>
          <p:nvPr/>
        </p:nvSpPr>
        <p:spPr bwMode="auto">
          <a:xfrm flipH="1">
            <a:off x="5651500" y="34242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2" name="Rectangle 218"/>
          <p:cNvSpPr>
            <a:spLocks noChangeArrowheads="1"/>
          </p:cNvSpPr>
          <p:nvPr/>
        </p:nvSpPr>
        <p:spPr bwMode="auto">
          <a:xfrm flipH="1">
            <a:off x="6430963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3" name="Rectangle 219"/>
          <p:cNvSpPr>
            <a:spLocks noChangeArrowheads="1"/>
          </p:cNvSpPr>
          <p:nvPr/>
        </p:nvSpPr>
        <p:spPr bwMode="auto">
          <a:xfrm flipH="1">
            <a:off x="6430963" y="3429000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4" name="Rectangle 220"/>
          <p:cNvSpPr>
            <a:spLocks noChangeArrowheads="1"/>
          </p:cNvSpPr>
          <p:nvPr/>
        </p:nvSpPr>
        <p:spPr bwMode="auto">
          <a:xfrm flipH="1">
            <a:off x="7451725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5" name="Rectangle 221"/>
          <p:cNvSpPr>
            <a:spLocks noChangeArrowheads="1"/>
          </p:cNvSpPr>
          <p:nvPr/>
        </p:nvSpPr>
        <p:spPr bwMode="auto">
          <a:xfrm flipH="1">
            <a:off x="7451725" y="3424238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6" name="Rectangle 222"/>
          <p:cNvSpPr>
            <a:spLocks noChangeArrowheads="1"/>
          </p:cNvSpPr>
          <p:nvPr/>
        </p:nvSpPr>
        <p:spPr bwMode="auto">
          <a:xfrm flipH="1">
            <a:off x="7799388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7" name="Rectangle 223"/>
          <p:cNvSpPr>
            <a:spLocks noChangeArrowheads="1"/>
          </p:cNvSpPr>
          <p:nvPr/>
        </p:nvSpPr>
        <p:spPr bwMode="auto">
          <a:xfrm flipH="1">
            <a:off x="7812088" y="3424238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8" name="Rectangle 224"/>
          <p:cNvSpPr>
            <a:spLocks noChangeArrowheads="1"/>
          </p:cNvSpPr>
          <p:nvPr/>
        </p:nvSpPr>
        <p:spPr bwMode="auto">
          <a:xfrm flipH="1">
            <a:off x="8304213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19" name="Rectangle 225"/>
          <p:cNvSpPr>
            <a:spLocks noChangeArrowheads="1"/>
          </p:cNvSpPr>
          <p:nvPr/>
        </p:nvSpPr>
        <p:spPr bwMode="auto">
          <a:xfrm flipH="1">
            <a:off x="8304213" y="3424238"/>
            <a:ext cx="228600" cy="76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0" name="Rectangle 226"/>
          <p:cNvSpPr>
            <a:spLocks noChangeArrowheads="1"/>
          </p:cNvSpPr>
          <p:nvPr/>
        </p:nvSpPr>
        <p:spPr bwMode="auto">
          <a:xfrm flipH="1">
            <a:off x="8807450" y="19891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1" name="Rectangle 227"/>
          <p:cNvSpPr>
            <a:spLocks noChangeArrowheads="1"/>
          </p:cNvSpPr>
          <p:nvPr/>
        </p:nvSpPr>
        <p:spPr bwMode="auto">
          <a:xfrm flipH="1">
            <a:off x="8748713" y="3424238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2" name="Rectangle 230"/>
          <p:cNvSpPr>
            <a:spLocks noChangeArrowheads="1"/>
          </p:cNvSpPr>
          <p:nvPr/>
        </p:nvSpPr>
        <p:spPr bwMode="auto">
          <a:xfrm>
            <a:off x="5280025" y="190817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3" name="Rectangle 231"/>
          <p:cNvSpPr>
            <a:spLocks noChangeArrowheads="1"/>
          </p:cNvSpPr>
          <p:nvPr/>
        </p:nvSpPr>
        <p:spPr bwMode="auto">
          <a:xfrm>
            <a:off x="5280025" y="34290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4" name="Rectangle 232"/>
          <p:cNvSpPr>
            <a:spLocks noChangeArrowheads="1"/>
          </p:cNvSpPr>
          <p:nvPr/>
        </p:nvSpPr>
        <p:spPr bwMode="auto">
          <a:xfrm>
            <a:off x="6084888" y="190817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5" name="Rectangle 233"/>
          <p:cNvSpPr>
            <a:spLocks noChangeArrowheads="1"/>
          </p:cNvSpPr>
          <p:nvPr/>
        </p:nvSpPr>
        <p:spPr bwMode="auto">
          <a:xfrm>
            <a:off x="6084888" y="342106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</p:txBody>
      </p:sp>
      <p:sp>
        <p:nvSpPr>
          <p:cNvPr id="19526" name="Rectangle 234"/>
          <p:cNvSpPr>
            <a:spLocks noChangeArrowheads="1"/>
          </p:cNvSpPr>
          <p:nvPr/>
        </p:nvSpPr>
        <p:spPr bwMode="auto">
          <a:xfrm>
            <a:off x="7164388" y="191611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7" name="Rectangle 235"/>
          <p:cNvSpPr>
            <a:spLocks noChangeArrowheads="1"/>
          </p:cNvSpPr>
          <p:nvPr/>
        </p:nvSpPr>
        <p:spPr bwMode="auto">
          <a:xfrm>
            <a:off x="7223125" y="3421063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8" name="Rectangle 236"/>
          <p:cNvSpPr>
            <a:spLocks noChangeArrowheads="1"/>
          </p:cNvSpPr>
          <p:nvPr/>
        </p:nvSpPr>
        <p:spPr bwMode="auto">
          <a:xfrm>
            <a:off x="8304213" y="1836738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29" name="Rectangle 237"/>
          <p:cNvSpPr>
            <a:spLocks noChangeArrowheads="1"/>
          </p:cNvSpPr>
          <p:nvPr/>
        </p:nvSpPr>
        <p:spPr bwMode="auto">
          <a:xfrm>
            <a:off x="8304213" y="34925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0" name="Rectangle 240"/>
          <p:cNvSpPr>
            <a:spLocks noChangeArrowheads="1"/>
          </p:cNvSpPr>
          <p:nvPr/>
        </p:nvSpPr>
        <p:spPr bwMode="auto">
          <a:xfrm>
            <a:off x="5140325" y="22685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1" name="Rectangle 241"/>
          <p:cNvSpPr>
            <a:spLocks noChangeArrowheads="1"/>
          </p:cNvSpPr>
          <p:nvPr/>
        </p:nvSpPr>
        <p:spPr bwMode="auto">
          <a:xfrm>
            <a:off x="5140325" y="29241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2" name="Rectangle 242"/>
          <p:cNvSpPr>
            <a:spLocks noChangeArrowheads="1"/>
          </p:cNvSpPr>
          <p:nvPr/>
        </p:nvSpPr>
        <p:spPr bwMode="auto">
          <a:xfrm>
            <a:off x="6291263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3" name="Rectangle 243"/>
          <p:cNvSpPr>
            <a:spLocks noChangeArrowheads="1"/>
          </p:cNvSpPr>
          <p:nvPr/>
        </p:nvSpPr>
        <p:spPr bwMode="auto">
          <a:xfrm>
            <a:off x="6291263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4" name="Rectangle 244"/>
          <p:cNvSpPr>
            <a:spLocks noChangeArrowheads="1"/>
          </p:cNvSpPr>
          <p:nvPr/>
        </p:nvSpPr>
        <p:spPr bwMode="auto">
          <a:xfrm>
            <a:off x="7372350" y="24844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5" name="Rectangle 245"/>
          <p:cNvSpPr>
            <a:spLocks noChangeArrowheads="1"/>
          </p:cNvSpPr>
          <p:nvPr/>
        </p:nvSpPr>
        <p:spPr bwMode="auto">
          <a:xfrm>
            <a:off x="7372350" y="27813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36" name="Text Box 258"/>
          <p:cNvSpPr txBox="1">
            <a:spLocks noChangeArrowheads="1"/>
          </p:cNvSpPr>
          <p:nvPr/>
        </p:nvSpPr>
        <p:spPr bwMode="auto">
          <a:xfrm>
            <a:off x="3995738" y="382428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Times New Roman" pitchFamily="18" charset="0"/>
              </a:rPr>
              <a:t>RO</a:t>
            </a:r>
            <a:endParaRPr lang="it-IT" sz="2000" u="sng">
              <a:latin typeface="Times New Roman" pitchFamily="18" charset="0"/>
            </a:endParaRPr>
          </a:p>
        </p:txBody>
      </p:sp>
      <p:sp>
        <p:nvSpPr>
          <p:cNvPr id="19537" name="Text Box 259"/>
          <p:cNvSpPr txBox="1">
            <a:spLocks noChangeArrowheads="1"/>
          </p:cNvSpPr>
          <p:nvPr/>
        </p:nvSpPr>
        <p:spPr bwMode="auto">
          <a:xfrm>
            <a:off x="4067175" y="141287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>
                <a:latin typeface="Times New Roman" pitchFamily="18" charset="0"/>
              </a:rPr>
              <a:t>HV</a:t>
            </a:r>
            <a:endParaRPr lang="it-IT" sz="2000" u="sng">
              <a:latin typeface="Times New Roman" pitchFamily="18" charset="0"/>
            </a:endParaRPr>
          </a:p>
        </p:txBody>
      </p:sp>
      <p:sp>
        <p:nvSpPr>
          <p:cNvPr id="19538" name="Text Box 266"/>
          <p:cNvSpPr txBox="1">
            <a:spLocks noChangeArrowheads="1"/>
          </p:cNvSpPr>
          <p:nvPr/>
        </p:nvSpPr>
        <p:spPr bwMode="auto">
          <a:xfrm>
            <a:off x="2000250" y="198278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39" name="Text Box 267"/>
          <p:cNvSpPr txBox="1">
            <a:spLocks noChangeArrowheads="1"/>
          </p:cNvSpPr>
          <p:nvPr/>
        </p:nvSpPr>
        <p:spPr bwMode="auto">
          <a:xfrm>
            <a:off x="3163888" y="3068638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40" name="Text Box 268"/>
          <p:cNvSpPr txBox="1">
            <a:spLocks noChangeArrowheads="1"/>
          </p:cNvSpPr>
          <p:nvPr/>
        </p:nvSpPr>
        <p:spPr bwMode="auto">
          <a:xfrm>
            <a:off x="1009650" y="306228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1" name="Text Box 269"/>
          <p:cNvSpPr txBox="1">
            <a:spLocks noChangeArrowheads="1"/>
          </p:cNvSpPr>
          <p:nvPr/>
        </p:nvSpPr>
        <p:spPr bwMode="auto">
          <a:xfrm>
            <a:off x="4383088" y="3062288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42" name="Text Box 270"/>
          <p:cNvSpPr txBox="1">
            <a:spLocks noChangeArrowheads="1"/>
          </p:cNvSpPr>
          <p:nvPr/>
        </p:nvSpPr>
        <p:spPr bwMode="auto">
          <a:xfrm>
            <a:off x="5657850" y="306228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3" name="Text Box 271"/>
          <p:cNvSpPr txBox="1">
            <a:spLocks noChangeArrowheads="1"/>
          </p:cNvSpPr>
          <p:nvPr/>
        </p:nvSpPr>
        <p:spPr bwMode="auto">
          <a:xfrm>
            <a:off x="6804025" y="306863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4" name="Text Box 272"/>
          <p:cNvSpPr txBox="1">
            <a:spLocks noChangeArrowheads="1"/>
          </p:cNvSpPr>
          <p:nvPr/>
        </p:nvSpPr>
        <p:spPr bwMode="auto">
          <a:xfrm>
            <a:off x="7791450" y="306863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545" name="Text Box 273"/>
          <p:cNvSpPr txBox="1">
            <a:spLocks noChangeArrowheads="1"/>
          </p:cNvSpPr>
          <p:nvPr/>
        </p:nvSpPr>
        <p:spPr bwMode="auto">
          <a:xfrm>
            <a:off x="3132138" y="1989138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6" name="Text Box 274"/>
          <p:cNvSpPr txBox="1">
            <a:spLocks noChangeArrowheads="1"/>
          </p:cNvSpPr>
          <p:nvPr/>
        </p:nvSpPr>
        <p:spPr bwMode="auto">
          <a:xfrm>
            <a:off x="2000250" y="306863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7" name="Text Box 275"/>
          <p:cNvSpPr txBox="1">
            <a:spLocks noChangeArrowheads="1"/>
          </p:cNvSpPr>
          <p:nvPr/>
        </p:nvSpPr>
        <p:spPr bwMode="auto">
          <a:xfrm>
            <a:off x="1009650" y="198278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48" name="Text Box 276"/>
          <p:cNvSpPr txBox="1">
            <a:spLocks noChangeArrowheads="1"/>
          </p:cNvSpPr>
          <p:nvPr/>
        </p:nvSpPr>
        <p:spPr bwMode="auto">
          <a:xfrm>
            <a:off x="4356100" y="1989138"/>
            <a:ext cx="398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49" name="Text Box 277"/>
          <p:cNvSpPr txBox="1">
            <a:spLocks noChangeArrowheads="1"/>
          </p:cNvSpPr>
          <p:nvPr/>
        </p:nvSpPr>
        <p:spPr bwMode="auto">
          <a:xfrm>
            <a:off x="5627688" y="2006600"/>
            <a:ext cx="39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50" name="Text Box 278"/>
          <p:cNvSpPr txBox="1">
            <a:spLocks noChangeArrowheads="1"/>
          </p:cNvSpPr>
          <p:nvPr/>
        </p:nvSpPr>
        <p:spPr bwMode="auto">
          <a:xfrm>
            <a:off x="6732588" y="1916113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51" name="Text Box 279"/>
          <p:cNvSpPr txBox="1">
            <a:spLocks noChangeArrowheads="1"/>
          </p:cNvSpPr>
          <p:nvPr/>
        </p:nvSpPr>
        <p:spPr bwMode="auto">
          <a:xfrm>
            <a:off x="7735888" y="1916113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552" name="Text Box 280"/>
          <p:cNvSpPr txBox="1">
            <a:spLocks noChangeArrowheads="1"/>
          </p:cNvSpPr>
          <p:nvPr/>
        </p:nvSpPr>
        <p:spPr bwMode="auto">
          <a:xfrm>
            <a:off x="5221288" y="2057400"/>
            <a:ext cx="398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53" name="Text Box 281"/>
          <p:cNvSpPr txBox="1">
            <a:spLocks noChangeArrowheads="1"/>
          </p:cNvSpPr>
          <p:nvPr/>
        </p:nvSpPr>
        <p:spPr bwMode="auto">
          <a:xfrm>
            <a:off x="4764088" y="3062288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1</a:t>
            </a:r>
          </a:p>
        </p:txBody>
      </p:sp>
      <p:sp>
        <p:nvSpPr>
          <p:cNvPr id="19554" name="Text Box 283"/>
          <p:cNvSpPr txBox="1">
            <a:spLocks noChangeArrowheads="1"/>
          </p:cNvSpPr>
          <p:nvPr/>
        </p:nvSpPr>
        <p:spPr bwMode="auto">
          <a:xfrm>
            <a:off x="4819650" y="2057400"/>
            <a:ext cx="39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55" name="Text Box 284"/>
          <p:cNvSpPr txBox="1">
            <a:spLocks noChangeArrowheads="1"/>
          </p:cNvSpPr>
          <p:nvPr/>
        </p:nvSpPr>
        <p:spPr bwMode="auto">
          <a:xfrm>
            <a:off x="5221288" y="3062288"/>
            <a:ext cx="398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h</a:t>
            </a:r>
            <a:r>
              <a:rPr lang="en-US" baseline="-25000"/>
              <a:t>0</a:t>
            </a:r>
          </a:p>
        </p:txBody>
      </p:sp>
      <p:sp>
        <p:nvSpPr>
          <p:cNvPr id="19556" name="Text Box 300"/>
          <p:cNvSpPr txBox="1">
            <a:spLocks noChangeArrowheads="1"/>
          </p:cNvSpPr>
          <p:nvPr/>
        </p:nvSpPr>
        <p:spPr bwMode="auto">
          <a:xfrm>
            <a:off x="4572000" y="3789363"/>
            <a:ext cx="475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/>
              <a:t>        1C12            2C12        3C12        4C12      5C12      6C12   7C12      8C12</a:t>
            </a:r>
          </a:p>
        </p:txBody>
      </p:sp>
      <p:sp>
        <p:nvSpPr>
          <p:cNvPr id="19557" name="Text Box 301"/>
          <p:cNvSpPr txBox="1">
            <a:spLocks noChangeArrowheads="1"/>
          </p:cNvSpPr>
          <p:nvPr/>
        </p:nvSpPr>
        <p:spPr bwMode="auto">
          <a:xfrm>
            <a:off x="0" y="3789363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900"/>
              <a:t>8A12         7A12     6A12       5A12       4A12           3A12         2A12         1A12</a:t>
            </a:r>
          </a:p>
        </p:txBody>
      </p:sp>
      <p:sp>
        <p:nvSpPr>
          <p:cNvPr id="19558" name="Text Box 303"/>
          <p:cNvSpPr txBox="1">
            <a:spLocks noChangeArrowheads="1"/>
          </p:cNvSpPr>
          <p:nvPr/>
        </p:nvSpPr>
        <p:spPr bwMode="auto">
          <a:xfrm>
            <a:off x="4284663" y="3760788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/>
              <a:t>0B12</a:t>
            </a:r>
          </a:p>
        </p:txBody>
      </p:sp>
      <p:sp>
        <p:nvSpPr>
          <p:cNvPr id="19559" name="Text Box 304"/>
          <p:cNvSpPr txBox="1">
            <a:spLocks noChangeArrowheads="1"/>
          </p:cNvSpPr>
          <p:nvPr/>
        </p:nvSpPr>
        <p:spPr bwMode="auto">
          <a:xfrm>
            <a:off x="5220320" y="184467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0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19560" name="Text Box 305"/>
          <p:cNvSpPr txBox="1">
            <a:spLocks noChangeArrowheads="1"/>
          </p:cNvSpPr>
          <p:nvPr/>
        </p:nvSpPr>
        <p:spPr bwMode="auto">
          <a:xfrm>
            <a:off x="6011863" y="184467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1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19561" name="Text Box 306"/>
          <p:cNvSpPr txBox="1">
            <a:spLocks noChangeArrowheads="1"/>
          </p:cNvSpPr>
          <p:nvPr/>
        </p:nvSpPr>
        <p:spPr bwMode="auto">
          <a:xfrm>
            <a:off x="7092950" y="1844675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3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9562" name="Text Box 307"/>
          <p:cNvSpPr txBox="1">
            <a:spLocks noChangeArrowheads="1"/>
          </p:cNvSpPr>
          <p:nvPr/>
        </p:nvSpPr>
        <p:spPr bwMode="auto">
          <a:xfrm>
            <a:off x="8101013" y="177323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3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19563" name="Text Box 308"/>
          <p:cNvSpPr txBox="1">
            <a:spLocks noChangeArrowheads="1"/>
          </p:cNvSpPr>
          <p:nvPr/>
        </p:nvSpPr>
        <p:spPr bwMode="auto">
          <a:xfrm>
            <a:off x="3635375" y="1844675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0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19564" name="Rectangle 309"/>
          <p:cNvSpPr>
            <a:spLocks noChangeArrowheads="1"/>
          </p:cNvSpPr>
          <p:nvPr/>
        </p:nvSpPr>
        <p:spPr bwMode="auto">
          <a:xfrm>
            <a:off x="179388" y="184467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65" name="Rectangle 310"/>
          <p:cNvSpPr>
            <a:spLocks noChangeArrowheads="1"/>
          </p:cNvSpPr>
          <p:nvPr/>
        </p:nvSpPr>
        <p:spPr bwMode="auto">
          <a:xfrm>
            <a:off x="107950" y="34925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66" name="Rectangle 311"/>
          <p:cNvSpPr>
            <a:spLocks noChangeArrowheads="1"/>
          </p:cNvSpPr>
          <p:nvPr/>
        </p:nvSpPr>
        <p:spPr bwMode="auto">
          <a:xfrm>
            <a:off x="8820150" y="1844675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67" name="Rectangle 312"/>
          <p:cNvSpPr>
            <a:spLocks noChangeArrowheads="1"/>
          </p:cNvSpPr>
          <p:nvPr/>
        </p:nvSpPr>
        <p:spPr bwMode="auto">
          <a:xfrm>
            <a:off x="8748713" y="34925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68" name="Text Box 313"/>
          <p:cNvSpPr txBox="1">
            <a:spLocks noChangeArrowheads="1"/>
          </p:cNvSpPr>
          <p:nvPr/>
        </p:nvSpPr>
        <p:spPr bwMode="auto">
          <a:xfrm>
            <a:off x="7164288" y="4192637"/>
            <a:ext cx="25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bg1"/>
                </a:solidFill>
              </a:rPr>
              <a:t>4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19569" name="Text Box 314"/>
          <p:cNvSpPr txBox="1">
            <a:spLocks noChangeArrowheads="1"/>
          </p:cNvSpPr>
          <p:nvPr/>
        </p:nvSpPr>
        <p:spPr bwMode="auto">
          <a:xfrm>
            <a:off x="7524328" y="836613"/>
            <a:ext cx="15847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3300"/>
                </a:solidFill>
              </a:rPr>
              <a:t>Pad dummy only for read out and </a:t>
            </a:r>
            <a:r>
              <a:rPr lang="en-US" sz="1200" u="sng" dirty="0">
                <a:solidFill>
                  <a:srgbClr val="FF3300"/>
                </a:solidFill>
              </a:rPr>
              <a:t>not for </a:t>
            </a:r>
            <a:r>
              <a:rPr lang="en-US" sz="1200" u="sng" dirty="0" smtClean="0">
                <a:solidFill>
                  <a:srgbClr val="FF3300"/>
                </a:solidFill>
              </a:rPr>
              <a:t>trigger. </a:t>
            </a:r>
            <a:br>
              <a:rPr lang="en-US" sz="1200" u="sng" dirty="0" smtClean="0">
                <a:solidFill>
                  <a:srgbClr val="FF3300"/>
                </a:solidFill>
              </a:rPr>
            </a:br>
            <a:r>
              <a:rPr lang="en-US" sz="1200" u="sng" dirty="0" smtClean="0">
                <a:solidFill>
                  <a:srgbClr val="0070C0"/>
                </a:solidFill>
              </a:rPr>
              <a:t>It is no longer there.</a:t>
            </a:r>
            <a:endParaRPr lang="it-IT" sz="1200" u="sng" dirty="0">
              <a:solidFill>
                <a:srgbClr val="0070C0"/>
              </a:solidFill>
            </a:endParaRPr>
          </a:p>
        </p:txBody>
      </p:sp>
      <p:sp>
        <p:nvSpPr>
          <p:cNvPr id="19570" name="Text Box 330"/>
          <p:cNvSpPr txBox="1">
            <a:spLocks noChangeArrowheads="1"/>
          </p:cNvSpPr>
          <p:nvPr/>
        </p:nvSpPr>
        <p:spPr bwMode="auto">
          <a:xfrm>
            <a:off x="5146675" y="24034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Palatino"/>
              </a:rPr>
              <a:t>Ist.</a:t>
            </a:r>
          </a:p>
        </p:txBody>
      </p:sp>
      <p:sp>
        <p:nvSpPr>
          <p:cNvPr id="19571" name="Text Box 331"/>
          <p:cNvSpPr txBox="1">
            <a:spLocks noChangeArrowheads="1"/>
          </p:cNvSpPr>
          <p:nvPr/>
        </p:nvSpPr>
        <p:spPr bwMode="auto">
          <a:xfrm>
            <a:off x="3635375" y="24209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Palatino"/>
              </a:rPr>
              <a:t>Ist.</a:t>
            </a:r>
          </a:p>
        </p:txBody>
      </p:sp>
      <p:sp>
        <p:nvSpPr>
          <p:cNvPr id="19572" name="Text Box 332"/>
          <p:cNvSpPr txBox="1">
            <a:spLocks noChangeArrowheads="1"/>
          </p:cNvSpPr>
          <p:nvPr/>
        </p:nvSpPr>
        <p:spPr bwMode="auto">
          <a:xfrm>
            <a:off x="2917825" y="2403475"/>
            <a:ext cx="790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Palatino"/>
              </a:rPr>
              <a:t>Ist.</a:t>
            </a:r>
          </a:p>
        </p:txBody>
      </p:sp>
      <p:sp>
        <p:nvSpPr>
          <p:cNvPr id="19573" name="Text Box 333"/>
          <p:cNvSpPr txBox="1">
            <a:spLocks noChangeArrowheads="1"/>
          </p:cNvSpPr>
          <p:nvPr/>
        </p:nvSpPr>
        <p:spPr bwMode="auto">
          <a:xfrm>
            <a:off x="5507038" y="2403475"/>
            <a:ext cx="649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Palatino"/>
              </a:rPr>
              <a:t>Ist.</a:t>
            </a:r>
          </a:p>
        </p:txBody>
      </p:sp>
      <p:sp>
        <p:nvSpPr>
          <p:cNvPr id="19574" name="Text Box 334"/>
          <p:cNvSpPr txBox="1">
            <a:spLocks noChangeArrowheads="1"/>
          </p:cNvSpPr>
          <p:nvPr/>
        </p:nvSpPr>
        <p:spPr bwMode="auto">
          <a:xfrm>
            <a:off x="4211638" y="240347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Palatino"/>
              </a:rPr>
              <a:t>Ist.</a:t>
            </a:r>
          </a:p>
        </p:txBody>
      </p:sp>
      <p:sp>
        <p:nvSpPr>
          <p:cNvPr id="19591" name="Line 351"/>
          <p:cNvSpPr>
            <a:spLocks noChangeShapeType="1"/>
          </p:cNvSpPr>
          <p:nvPr/>
        </p:nvSpPr>
        <p:spPr bwMode="auto">
          <a:xfrm>
            <a:off x="8604448" y="1628799"/>
            <a:ext cx="288727" cy="2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11" name="Text Box 371"/>
          <p:cNvSpPr txBox="1">
            <a:spLocks noChangeArrowheads="1"/>
          </p:cNvSpPr>
          <p:nvPr/>
        </p:nvSpPr>
        <p:spPr bwMode="auto">
          <a:xfrm>
            <a:off x="6011863" y="1916113"/>
            <a:ext cx="792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</a:t>
            </a:r>
            <a:r>
              <a:rPr lang="en-US" sz="1400" baseline="-25000" dirty="0"/>
              <a:t>0</a:t>
            </a:r>
            <a:r>
              <a:rPr lang="en-US" baseline="-25000" dirty="0"/>
              <a:t>    </a:t>
            </a:r>
            <a:r>
              <a:rPr lang="en-US" dirty="0"/>
              <a:t> </a:t>
            </a:r>
            <a:r>
              <a:rPr lang="en-US" sz="1400" dirty="0"/>
              <a:t>h</a:t>
            </a:r>
            <a:r>
              <a:rPr lang="en-US" sz="1400" baseline="-25000" dirty="0"/>
              <a:t>1</a:t>
            </a:r>
            <a:r>
              <a:rPr lang="en-US" baseline="-25000" dirty="0"/>
              <a:t> </a:t>
            </a:r>
            <a:endParaRPr lang="it-IT" baseline="-25000" dirty="0"/>
          </a:p>
        </p:txBody>
      </p:sp>
      <p:sp>
        <p:nvSpPr>
          <p:cNvPr id="19612" name="Text Box 372"/>
          <p:cNvSpPr txBox="1">
            <a:spLocks noChangeArrowheads="1"/>
          </p:cNvSpPr>
          <p:nvPr/>
        </p:nvSpPr>
        <p:spPr bwMode="auto">
          <a:xfrm>
            <a:off x="7164388" y="19891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13" name="Text Box 373"/>
          <p:cNvSpPr txBox="1">
            <a:spLocks noChangeArrowheads="1"/>
          </p:cNvSpPr>
          <p:nvPr/>
        </p:nvSpPr>
        <p:spPr bwMode="auto">
          <a:xfrm>
            <a:off x="8101013" y="197167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4" name="Text Box 374"/>
          <p:cNvSpPr txBox="1">
            <a:spLocks noChangeArrowheads="1"/>
          </p:cNvSpPr>
          <p:nvPr/>
        </p:nvSpPr>
        <p:spPr bwMode="auto">
          <a:xfrm>
            <a:off x="8604250" y="1989138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5" name="Text Box 375"/>
          <p:cNvSpPr txBox="1">
            <a:spLocks noChangeArrowheads="1"/>
          </p:cNvSpPr>
          <p:nvPr/>
        </p:nvSpPr>
        <p:spPr bwMode="auto">
          <a:xfrm>
            <a:off x="2484438" y="19891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6" name="Text Box 376"/>
          <p:cNvSpPr txBox="1">
            <a:spLocks noChangeArrowheads="1"/>
          </p:cNvSpPr>
          <p:nvPr/>
        </p:nvSpPr>
        <p:spPr bwMode="auto">
          <a:xfrm>
            <a:off x="1403350" y="1989138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7" name="Text Box 377"/>
          <p:cNvSpPr txBox="1">
            <a:spLocks noChangeArrowheads="1"/>
          </p:cNvSpPr>
          <p:nvPr/>
        </p:nvSpPr>
        <p:spPr bwMode="auto">
          <a:xfrm>
            <a:off x="468313" y="204470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8" name="Text Box 378"/>
          <p:cNvSpPr txBox="1">
            <a:spLocks noChangeArrowheads="1"/>
          </p:cNvSpPr>
          <p:nvPr/>
        </p:nvSpPr>
        <p:spPr bwMode="auto">
          <a:xfrm>
            <a:off x="-36513" y="1989138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/>
          </a:p>
        </p:txBody>
      </p:sp>
      <p:sp>
        <p:nvSpPr>
          <p:cNvPr id="19619" name="Text Box 379"/>
          <p:cNvSpPr txBox="1">
            <a:spLocks noChangeArrowheads="1"/>
          </p:cNvSpPr>
          <p:nvPr/>
        </p:nvSpPr>
        <p:spPr bwMode="auto">
          <a:xfrm>
            <a:off x="-36513" y="3068638"/>
            <a:ext cx="827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/>
          </a:p>
        </p:txBody>
      </p:sp>
      <p:sp>
        <p:nvSpPr>
          <p:cNvPr id="19620" name="Text Box 380"/>
          <p:cNvSpPr txBox="1">
            <a:spLocks noChangeArrowheads="1"/>
          </p:cNvSpPr>
          <p:nvPr/>
        </p:nvSpPr>
        <p:spPr bwMode="auto">
          <a:xfrm>
            <a:off x="468313" y="306863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1" name="Text Box 381"/>
          <p:cNvSpPr txBox="1">
            <a:spLocks noChangeArrowheads="1"/>
          </p:cNvSpPr>
          <p:nvPr/>
        </p:nvSpPr>
        <p:spPr bwMode="auto">
          <a:xfrm>
            <a:off x="1331913" y="31242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2" name="Text Box 382"/>
          <p:cNvSpPr txBox="1">
            <a:spLocks noChangeArrowheads="1"/>
          </p:cNvSpPr>
          <p:nvPr/>
        </p:nvSpPr>
        <p:spPr bwMode="auto">
          <a:xfrm>
            <a:off x="2411413" y="31242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3" name="Text Box 383"/>
          <p:cNvSpPr txBox="1">
            <a:spLocks noChangeArrowheads="1"/>
          </p:cNvSpPr>
          <p:nvPr/>
        </p:nvSpPr>
        <p:spPr bwMode="auto">
          <a:xfrm>
            <a:off x="3635375" y="305276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4" name="Text Box 384"/>
          <p:cNvSpPr txBox="1">
            <a:spLocks noChangeArrowheads="1"/>
          </p:cNvSpPr>
          <p:nvPr/>
        </p:nvSpPr>
        <p:spPr bwMode="auto">
          <a:xfrm>
            <a:off x="6011863" y="31242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5" name="Text Box 385"/>
          <p:cNvSpPr txBox="1">
            <a:spLocks noChangeArrowheads="1"/>
          </p:cNvSpPr>
          <p:nvPr/>
        </p:nvSpPr>
        <p:spPr bwMode="auto">
          <a:xfrm>
            <a:off x="7092950" y="3068638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6" name="Text Box 386"/>
          <p:cNvSpPr txBox="1">
            <a:spLocks noChangeArrowheads="1"/>
          </p:cNvSpPr>
          <p:nvPr/>
        </p:nvSpPr>
        <p:spPr bwMode="auto">
          <a:xfrm>
            <a:off x="8604250" y="31242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7" name="Text Box 387"/>
          <p:cNvSpPr txBox="1">
            <a:spLocks noChangeArrowheads="1"/>
          </p:cNvSpPr>
          <p:nvPr/>
        </p:nvSpPr>
        <p:spPr bwMode="auto">
          <a:xfrm>
            <a:off x="7885113" y="3068638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28" name="Text Box 388"/>
          <p:cNvSpPr txBox="1">
            <a:spLocks noChangeArrowheads="1"/>
          </p:cNvSpPr>
          <p:nvPr/>
        </p:nvSpPr>
        <p:spPr bwMode="auto">
          <a:xfrm>
            <a:off x="3563938" y="198913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29" name="Text Box 389"/>
          <p:cNvSpPr txBox="1">
            <a:spLocks noChangeArrowheads="1"/>
          </p:cNvSpPr>
          <p:nvPr/>
        </p:nvSpPr>
        <p:spPr bwMode="auto">
          <a:xfrm>
            <a:off x="1908175" y="177323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9 - 32</a:t>
            </a:r>
            <a:endParaRPr lang="it-IT" sz="1000"/>
          </a:p>
        </p:txBody>
      </p:sp>
      <p:sp>
        <p:nvSpPr>
          <p:cNvPr id="19630" name="Text Box 390"/>
          <p:cNvSpPr txBox="1">
            <a:spLocks noChangeArrowheads="1"/>
          </p:cNvSpPr>
          <p:nvPr/>
        </p:nvSpPr>
        <p:spPr bwMode="auto">
          <a:xfrm>
            <a:off x="971550" y="1773238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9 - 32</a:t>
            </a:r>
            <a:endParaRPr lang="it-IT" sz="1000"/>
          </a:p>
        </p:txBody>
      </p:sp>
      <p:sp>
        <p:nvSpPr>
          <p:cNvPr id="19631" name="Text Box 391"/>
          <p:cNvSpPr txBox="1">
            <a:spLocks noChangeArrowheads="1"/>
          </p:cNvSpPr>
          <p:nvPr/>
        </p:nvSpPr>
        <p:spPr bwMode="auto">
          <a:xfrm>
            <a:off x="1908175" y="3429000"/>
            <a:ext cx="719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32 - 9</a:t>
            </a:r>
            <a:endParaRPr lang="it-IT" sz="1000"/>
          </a:p>
        </p:txBody>
      </p:sp>
      <p:sp>
        <p:nvSpPr>
          <p:cNvPr id="19632" name="Text Box 392"/>
          <p:cNvSpPr txBox="1">
            <a:spLocks noChangeArrowheads="1"/>
          </p:cNvSpPr>
          <p:nvPr/>
        </p:nvSpPr>
        <p:spPr bwMode="auto">
          <a:xfrm>
            <a:off x="971600" y="3472557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32 - 9</a:t>
            </a:r>
            <a:endParaRPr lang="it-IT" dirty="0"/>
          </a:p>
        </p:txBody>
      </p:sp>
      <p:sp>
        <p:nvSpPr>
          <p:cNvPr id="19633" name="Text Box 397"/>
          <p:cNvSpPr txBox="1">
            <a:spLocks noChangeArrowheads="1"/>
          </p:cNvSpPr>
          <p:nvPr/>
        </p:nvSpPr>
        <p:spPr bwMode="auto">
          <a:xfrm>
            <a:off x="179388" y="2924175"/>
            <a:ext cx="1008062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16 – 1</a:t>
            </a:r>
            <a:r>
              <a:rPr lang="en-US" sz="1000"/>
              <a:t> ; </a:t>
            </a:r>
            <a:r>
              <a:rPr lang="en-US" sz="1000" u="sng"/>
              <a:t>32 - 9</a:t>
            </a:r>
            <a:endParaRPr lang="it-IT" u="sng"/>
          </a:p>
        </p:txBody>
      </p:sp>
      <p:sp>
        <p:nvSpPr>
          <p:cNvPr id="19634" name="Line 399"/>
          <p:cNvSpPr>
            <a:spLocks noChangeShapeType="1"/>
          </p:cNvSpPr>
          <p:nvPr/>
        </p:nvSpPr>
        <p:spPr bwMode="auto">
          <a:xfrm>
            <a:off x="468313" y="30686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35" name="Line 400"/>
          <p:cNvSpPr>
            <a:spLocks noChangeShapeType="1"/>
          </p:cNvSpPr>
          <p:nvPr/>
        </p:nvSpPr>
        <p:spPr bwMode="auto">
          <a:xfrm flipH="1">
            <a:off x="900113" y="3068638"/>
            <a:ext cx="714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36" name="Text Box 401"/>
          <p:cNvSpPr txBox="1">
            <a:spLocks noChangeArrowheads="1"/>
          </p:cNvSpPr>
          <p:nvPr/>
        </p:nvSpPr>
        <p:spPr bwMode="auto">
          <a:xfrm>
            <a:off x="2698750" y="2205038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1-32</a:t>
            </a:r>
            <a:endParaRPr lang="it-IT"/>
          </a:p>
        </p:txBody>
      </p:sp>
      <p:sp>
        <p:nvSpPr>
          <p:cNvPr id="19637" name="Text Box 403"/>
          <p:cNvSpPr txBox="1">
            <a:spLocks noChangeArrowheads="1"/>
          </p:cNvSpPr>
          <p:nvPr/>
        </p:nvSpPr>
        <p:spPr bwMode="auto">
          <a:xfrm>
            <a:off x="2338388" y="2205038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1-32</a:t>
            </a:r>
            <a:endParaRPr lang="it-IT" sz="1000"/>
          </a:p>
        </p:txBody>
      </p:sp>
      <p:sp>
        <p:nvSpPr>
          <p:cNvPr id="19638" name="Text Box 404"/>
          <p:cNvSpPr txBox="1">
            <a:spLocks noChangeArrowheads="1"/>
          </p:cNvSpPr>
          <p:nvPr/>
        </p:nvSpPr>
        <p:spPr bwMode="auto">
          <a:xfrm>
            <a:off x="2627313" y="3068638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32-1</a:t>
            </a:r>
            <a:endParaRPr lang="it-IT" sz="1000"/>
          </a:p>
        </p:txBody>
      </p:sp>
      <p:sp>
        <p:nvSpPr>
          <p:cNvPr id="19639" name="Text Box 405"/>
          <p:cNvSpPr txBox="1">
            <a:spLocks noChangeArrowheads="1"/>
          </p:cNvSpPr>
          <p:nvPr/>
        </p:nvSpPr>
        <p:spPr bwMode="auto">
          <a:xfrm>
            <a:off x="2339975" y="3068638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32-1</a:t>
            </a:r>
            <a:endParaRPr lang="it-IT" sz="1000"/>
          </a:p>
        </p:txBody>
      </p:sp>
      <p:sp>
        <p:nvSpPr>
          <p:cNvPr id="19640" name="Text Box 406"/>
          <p:cNvSpPr txBox="1">
            <a:spLocks noChangeArrowheads="1"/>
          </p:cNvSpPr>
          <p:nvPr/>
        </p:nvSpPr>
        <p:spPr bwMode="auto">
          <a:xfrm>
            <a:off x="5940425" y="2176463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1-32</a:t>
            </a:r>
            <a:endParaRPr lang="it-IT" sz="1000"/>
          </a:p>
        </p:txBody>
      </p:sp>
      <p:sp>
        <p:nvSpPr>
          <p:cNvPr id="19641" name="Text Box 407"/>
          <p:cNvSpPr txBox="1">
            <a:spLocks noChangeArrowheads="1"/>
          </p:cNvSpPr>
          <p:nvPr/>
        </p:nvSpPr>
        <p:spPr bwMode="auto">
          <a:xfrm>
            <a:off x="6300788" y="21764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1-32</a:t>
            </a:r>
            <a:endParaRPr lang="it-IT" sz="1000"/>
          </a:p>
        </p:txBody>
      </p:sp>
      <p:sp>
        <p:nvSpPr>
          <p:cNvPr id="19642" name="Text Box 408"/>
          <p:cNvSpPr txBox="1">
            <a:spLocks noChangeArrowheads="1"/>
          </p:cNvSpPr>
          <p:nvPr/>
        </p:nvSpPr>
        <p:spPr bwMode="auto">
          <a:xfrm>
            <a:off x="5940425" y="30400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32-1</a:t>
            </a:r>
            <a:endParaRPr lang="it-IT"/>
          </a:p>
        </p:txBody>
      </p:sp>
      <p:sp>
        <p:nvSpPr>
          <p:cNvPr id="19643" name="Text Box 409"/>
          <p:cNvSpPr txBox="1">
            <a:spLocks noChangeArrowheads="1"/>
          </p:cNvSpPr>
          <p:nvPr/>
        </p:nvSpPr>
        <p:spPr bwMode="auto">
          <a:xfrm>
            <a:off x="6300788" y="30400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32-1</a:t>
            </a:r>
            <a:endParaRPr lang="it-IT"/>
          </a:p>
        </p:txBody>
      </p:sp>
      <p:sp>
        <p:nvSpPr>
          <p:cNvPr id="19644" name="Text Box 410"/>
          <p:cNvSpPr txBox="1">
            <a:spLocks noChangeArrowheads="1"/>
          </p:cNvSpPr>
          <p:nvPr/>
        </p:nvSpPr>
        <p:spPr bwMode="auto">
          <a:xfrm>
            <a:off x="6661150" y="21764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1-24</a:t>
            </a:r>
            <a:endParaRPr lang="it-IT"/>
          </a:p>
        </p:txBody>
      </p:sp>
      <p:sp>
        <p:nvSpPr>
          <p:cNvPr id="19645" name="Text Box 411"/>
          <p:cNvSpPr txBox="1">
            <a:spLocks noChangeArrowheads="1"/>
          </p:cNvSpPr>
          <p:nvPr/>
        </p:nvSpPr>
        <p:spPr bwMode="auto">
          <a:xfrm>
            <a:off x="6732588" y="2997200"/>
            <a:ext cx="503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24-1</a:t>
            </a:r>
            <a:endParaRPr lang="it-IT"/>
          </a:p>
        </p:txBody>
      </p:sp>
      <p:sp>
        <p:nvSpPr>
          <p:cNvPr id="19646" name="Text Box 412"/>
          <p:cNvSpPr txBox="1">
            <a:spLocks noChangeArrowheads="1"/>
          </p:cNvSpPr>
          <p:nvPr/>
        </p:nvSpPr>
        <p:spPr bwMode="auto">
          <a:xfrm>
            <a:off x="7667625" y="2176463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1-24</a:t>
            </a:r>
            <a:endParaRPr lang="it-IT" sz="1000"/>
          </a:p>
        </p:txBody>
      </p:sp>
      <p:sp>
        <p:nvSpPr>
          <p:cNvPr id="19647" name="Text Box 413"/>
          <p:cNvSpPr txBox="1">
            <a:spLocks noChangeArrowheads="1"/>
          </p:cNvSpPr>
          <p:nvPr/>
        </p:nvSpPr>
        <p:spPr bwMode="auto">
          <a:xfrm>
            <a:off x="7667625" y="3040063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24-1</a:t>
            </a:r>
            <a:endParaRPr lang="it-IT" sz="1000"/>
          </a:p>
        </p:txBody>
      </p:sp>
      <p:sp>
        <p:nvSpPr>
          <p:cNvPr id="19648" name="Text Box 414"/>
          <p:cNvSpPr txBox="1">
            <a:spLocks noChangeArrowheads="1"/>
          </p:cNvSpPr>
          <p:nvPr/>
        </p:nvSpPr>
        <p:spPr bwMode="auto">
          <a:xfrm>
            <a:off x="8172450" y="2924175"/>
            <a:ext cx="97155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16 – 1</a:t>
            </a:r>
            <a:r>
              <a:rPr lang="en-US" sz="1000"/>
              <a:t> ; </a:t>
            </a:r>
            <a:r>
              <a:rPr lang="en-US" sz="1000" u="sng"/>
              <a:t>32 - 9</a:t>
            </a:r>
            <a:endParaRPr lang="it-IT"/>
          </a:p>
        </p:txBody>
      </p:sp>
      <p:sp>
        <p:nvSpPr>
          <p:cNvPr id="19649" name="Line 415"/>
          <p:cNvSpPr>
            <a:spLocks noChangeShapeType="1"/>
          </p:cNvSpPr>
          <p:nvPr/>
        </p:nvSpPr>
        <p:spPr bwMode="auto">
          <a:xfrm flipH="1">
            <a:off x="8243888" y="3068638"/>
            <a:ext cx="730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0" name="Line 416"/>
          <p:cNvSpPr>
            <a:spLocks noChangeShapeType="1"/>
          </p:cNvSpPr>
          <p:nvPr/>
        </p:nvSpPr>
        <p:spPr bwMode="auto">
          <a:xfrm flipH="1">
            <a:off x="8532813" y="30686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1" name="Text Box 417"/>
          <p:cNvSpPr txBox="1">
            <a:spLocks noChangeArrowheads="1"/>
          </p:cNvSpPr>
          <p:nvPr/>
        </p:nvSpPr>
        <p:spPr bwMode="auto">
          <a:xfrm>
            <a:off x="8027988" y="2392363"/>
            <a:ext cx="865187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1-16</a:t>
            </a:r>
            <a:endParaRPr lang="it-IT"/>
          </a:p>
        </p:txBody>
      </p:sp>
      <p:sp>
        <p:nvSpPr>
          <p:cNvPr id="19652" name="Line 418"/>
          <p:cNvSpPr>
            <a:spLocks noChangeShapeType="1"/>
          </p:cNvSpPr>
          <p:nvPr/>
        </p:nvSpPr>
        <p:spPr bwMode="auto">
          <a:xfrm flipV="1">
            <a:off x="8243888" y="2276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3" name="Line 419"/>
          <p:cNvSpPr>
            <a:spLocks noChangeShapeType="1"/>
          </p:cNvSpPr>
          <p:nvPr/>
        </p:nvSpPr>
        <p:spPr bwMode="auto">
          <a:xfrm flipH="1" flipV="1">
            <a:off x="8532813" y="2276475"/>
            <a:ext cx="714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4" name="Text Box 420"/>
          <p:cNvSpPr txBox="1">
            <a:spLocks noChangeArrowheads="1"/>
          </p:cNvSpPr>
          <p:nvPr/>
        </p:nvSpPr>
        <p:spPr bwMode="auto">
          <a:xfrm>
            <a:off x="250825" y="2420938"/>
            <a:ext cx="935038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1-16</a:t>
            </a:r>
            <a:endParaRPr lang="it-IT" sz="1000" u="sng"/>
          </a:p>
        </p:txBody>
      </p:sp>
      <p:sp>
        <p:nvSpPr>
          <p:cNvPr id="19655" name="Line 421"/>
          <p:cNvSpPr>
            <a:spLocks noChangeShapeType="1"/>
          </p:cNvSpPr>
          <p:nvPr/>
        </p:nvSpPr>
        <p:spPr bwMode="auto">
          <a:xfrm flipV="1">
            <a:off x="900113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6" name="Line 422"/>
          <p:cNvSpPr>
            <a:spLocks noChangeShapeType="1"/>
          </p:cNvSpPr>
          <p:nvPr/>
        </p:nvSpPr>
        <p:spPr bwMode="auto">
          <a:xfrm flipV="1">
            <a:off x="539750" y="2276475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7" name="Text Box 423"/>
          <p:cNvSpPr txBox="1">
            <a:spLocks noChangeArrowheads="1"/>
          </p:cNvSpPr>
          <p:nvPr/>
        </p:nvSpPr>
        <p:spPr bwMode="auto">
          <a:xfrm>
            <a:off x="1835150" y="41497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RO</a:t>
            </a:r>
            <a:endParaRPr lang="it-IT" u="sng">
              <a:latin typeface="Times New Roman" pitchFamily="18" charset="0"/>
            </a:endParaRPr>
          </a:p>
        </p:txBody>
      </p:sp>
      <p:sp>
        <p:nvSpPr>
          <p:cNvPr id="19658" name="Text Box 424"/>
          <p:cNvSpPr txBox="1">
            <a:spLocks noChangeArrowheads="1"/>
          </p:cNvSpPr>
          <p:nvPr/>
        </p:nvSpPr>
        <p:spPr bwMode="auto">
          <a:xfrm>
            <a:off x="6661150" y="42148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RO</a:t>
            </a:r>
            <a:endParaRPr lang="it-IT" u="sng">
              <a:latin typeface="Times New Roman" pitchFamily="18" charset="0"/>
            </a:endParaRPr>
          </a:p>
        </p:txBody>
      </p:sp>
      <p:sp>
        <p:nvSpPr>
          <p:cNvPr id="19659" name="Text Box 425"/>
          <p:cNvSpPr txBox="1">
            <a:spLocks noChangeArrowheads="1"/>
          </p:cNvSpPr>
          <p:nvPr/>
        </p:nvSpPr>
        <p:spPr bwMode="auto">
          <a:xfrm>
            <a:off x="1908175" y="558958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HV</a:t>
            </a:r>
            <a:endParaRPr lang="it-IT" u="sng">
              <a:latin typeface="Times New Roman" pitchFamily="18" charset="0"/>
            </a:endParaRPr>
          </a:p>
        </p:txBody>
      </p:sp>
      <p:sp>
        <p:nvSpPr>
          <p:cNvPr id="19660" name="Text Box 426"/>
          <p:cNvSpPr txBox="1">
            <a:spLocks noChangeArrowheads="1"/>
          </p:cNvSpPr>
          <p:nvPr/>
        </p:nvSpPr>
        <p:spPr bwMode="auto">
          <a:xfrm>
            <a:off x="6661150" y="558958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HV</a:t>
            </a:r>
            <a:endParaRPr lang="it-IT"/>
          </a:p>
        </p:txBody>
      </p:sp>
      <p:sp>
        <p:nvSpPr>
          <p:cNvPr id="19661" name="Rectangle 427"/>
          <p:cNvSpPr>
            <a:spLocks noChangeArrowheads="1"/>
          </p:cNvSpPr>
          <p:nvPr/>
        </p:nvSpPr>
        <p:spPr bwMode="auto">
          <a:xfrm>
            <a:off x="107950" y="543684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2" name="Rectangle 428"/>
          <p:cNvSpPr>
            <a:spLocks noChangeArrowheads="1"/>
          </p:cNvSpPr>
          <p:nvPr/>
        </p:nvSpPr>
        <p:spPr bwMode="auto">
          <a:xfrm>
            <a:off x="1103040" y="558958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4" name="Rectangle 430"/>
          <p:cNvSpPr>
            <a:spLocks noChangeArrowheads="1"/>
          </p:cNvSpPr>
          <p:nvPr/>
        </p:nvSpPr>
        <p:spPr bwMode="auto">
          <a:xfrm>
            <a:off x="1679575" y="565308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5" name="Rectangle 431"/>
          <p:cNvSpPr>
            <a:spLocks noChangeArrowheads="1"/>
          </p:cNvSpPr>
          <p:nvPr/>
        </p:nvSpPr>
        <p:spPr bwMode="auto">
          <a:xfrm>
            <a:off x="2830513" y="558165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6" name="Rectangle 432"/>
          <p:cNvSpPr>
            <a:spLocks noChangeArrowheads="1"/>
          </p:cNvSpPr>
          <p:nvPr/>
        </p:nvSpPr>
        <p:spPr bwMode="auto">
          <a:xfrm>
            <a:off x="8807450" y="5445224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7" name="Rectangle 433"/>
          <p:cNvSpPr>
            <a:spLocks noChangeArrowheads="1"/>
          </p:cNvSpPr>
          <p:nvPr/>
        </p:nvSpPr>
        <p:spPr bwMode="auto">
          <a:xfrm>
            <a:off x="6084888" y="558958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9" name="Rectangle 435"/>
          <p:cNvSpPr>
            <a:spLocks noChangeArrowheads="1"/>
          </p:cNvSpPr>
          <p:nvPr/>
        </p:nvSpPr>
        <p:spPr bwMode="auto">
          <a:xfrm>
            <a:off x="7223125" y="558958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70" name="Rectangle 436"/>
          <p:cNvSpPr>
            <a:spLocks noChangeArrowheads="1"/>
          </p:cNvSpPr>
          <p:nvPr/>
        </p:nvSpPr>
        <p:spPr bwMode="auto">
          <a:xfrm>
            <a:off x="7812360" y="558924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71" name="Text Box 437"/>
          <p:cNvSpPr txBox="1">
            <a:spLocks noChangeArrowheads="1"/>
          </p:cNvSpPr>
          <p:nvPr/>
        </p:nvSpPr>
        <p:spPr bwMode="auto">
          <a:xfrm>
            <a:off x="1331913" y="5356225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2" name="Text Box 438"/>
          <p:cNvSpPr txBox="1">
            <a:spLocks noChangeArrowheads="1"/>
          </p:cNvSpPr>
          <p:nvPr/>
        </p:nvSpPr>
        <p:spPr bwMode="auto">
          <a:xfrm>
            <a:off x="2339975" y="528478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3" name="Text Box 439"/>
          <p:cNvSpPr txBox="1">
            <a:spLocks noChangeArrowheads="1"/>
          </p:cNvSpPr>
          <p:nvPr/>
        </p:nvSpPr>
        <p:spPr bwMode="auto">
          <a:xfrm>
            <a:off x="468313" y="5300663"/>
            <a:ext cx="64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4" name="Text Box 440"/>
          <p:cNvSpPr txBox="1">
            <a:spLocks noChangeArrowheads="1"/>
          </p:cNvSpPr>
          <p:nvPr/>
        </p:nvSpPr>
        <p:spPr bwMode="auto">
          <a:xfrm>
            <a:off x="-36513" y="5085184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</a:t>
            </a:r>
            <a:r>
              <a:rPr lang="en-US" sz="1400" baseline="-25000" dirty="0"/>
              <a:t>0</a:t>
            </a:r>
            <a:r>
              <a:rPr lang="en-US" baseline="-25000" dirty="0"/>
              <a:t> </a:t>
            </a:r>
            <a:r>
              <a:rPr lang="en-US" sz="1400" dirty="0"/>
              <a:t>h</a:t>
            </a:r>
            <a:r>
              <a:rPr lang="en-US" sz="1400" baseline="-25000" dirty="0"/>
              <a:t>1</a:t>
            </a:r>
            <a:endParaRPr lang="it-IT" sz="1400" baseline="-25000" dirty="0"/>
          </a:p>
        </p:txBody>
      </p:sp>
      <p:sp>
        <p:nvSpPr>
          <p:cNvPr id="19675" name="Text Box 441"/>
          <p:cNvSpPr txBox="1">
            <a:spLocks noChangeArrowheads="1"/>
          </p:cNvSpPr>
          <p:nvPr/>
        </p:nvSpPr>
        <p:spPr bwMode="auto">
          <a:xfrm>
            <a:off x="8101013" y="5284788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6" name="Text Box 442"/>
          <p:cNvSpPr txBox="1">
            <a:spLocks noChangeArrowheads="1"/>
          </p:cNvSpPr>
          <p:nvPr/>
        </p:nvSpPr>
        <p:spPr bwMode="auto">
          <a:xfrm>
            <a:off x="8569325" y="5013176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</a:t>
            </a:r>
            <a:r>
              <a:rPr lang="en-US" sz="1400" baseline="-25000" dirty="0"/>
              <a:t>0</a:t>
            </a:r>
            <a:r>
              <a:rPr lang="en-US" baseline="-25000" dirty="0"/>
              <a:t> </a:t>
            </a:r>
            <a:r>
              <a:rPr lang="en-US" sz="1400" dirty="0"/>
              <a:t>h</a:t>
            </a:r>
            <a:r>
              <a:rPr lang="en-US" sz="1400" baseline="-25000" dirty="0"/>
              <a:t>1</a:t>
            </a:r>
            <a:endParaRPr lang="it-IT" sz="1400" baseline="-25000" dirty="0"/>
          </a:p>
        </p:txBody>
      </p:sp>
      <p:sp>
        <p:nvSpPr>
          <p:cNvPr id="19677" name="Text Box 443"/>
          <p:cNvSpPr txBox="1">
            <a:spLocks noChangeArrowheads="1"/>
          </p:cNvSpPr>
          <p:nvPr/>
        </p:nvSpPr>
        <p:spPr bwMode="auto">
          <a:xfrm>
            <a:off x="7092950" y="530066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8" name="Text Box 444"/>
          <p:cNvSpPr txBox="1">
            <a:spLocks noChangeArrowheads="1"/>
          </p:cNvSpPr>
          <p:nvPr/>
        </p:nvSpPr>
        <p:spPr bwMode="auto">
          <a:xfrm>
            <a:off x="6011863" y="5300663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9" name="Text Box 445"/>
          <p:cNvSpPr txBox="1">
            <a:spLocks noChangeArrowheads="1"/>
          </p:cNvSpPr>
          <p:nvPr/>
        </p:nvSpPr>
        <p:spPr bwMode="auto">
          <a:xfrm>
            <a:off x="2339975" y="4292600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  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0" name="Text Box 446"/>
          <p:cNvSpPr txBox="1">
            <a:spLocks noChangeArrowheads="1"/>
          </p:cNvSpPr>
          <p:nvPr/>
        </p:nvSpPr>
        <p:spPr bwMode="auto">
          <a:xfrm>
            <a:off x="1331913" y="42926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  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1" name="Text Box 447"/>
          <p:cNvSpPr txBox="1">
            <a:spLocks noChangeArrowheads="1"/>
          </p:cNvSpPr>
          <p:nvPr/>
        </p:nvSpPr>
        <p:spPr bwMode="auto">
          <a:xfrm>
            <a:off x="6011863" y="4348336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h</a:t>
            </a:r>
            <a:r>
              <a:rPr lang="en-US" sz="1400" baseline="-25000" dirty="0"/>
              <a:t>1   </a:t>
            </a:r>
            <a:r>
              <a:rPr lang="en-US" baseline="-25000" dirty="0"/>
              <a:t> </a:t>
            </a:r>
            <a:r>
              <a:rPr lang="en-US" sz="1400" dirty="0"/>
              <a:t>h</a:t>
            </a:r>
            <a:r>
              <a:rPr lang="en-US" sz="1400" baseline="-25000" dirty="0"/>
              <a:t>0</a:t>
            </a:r>
            <a:endParaRPr lang="it-IT" sz="1400" baseline="-25000" dirty="0"/>
          </a:p>
        </p:txBody>
      </p:sp>
      <p:sp>
        <p:nvSpPr>
          <p:cNvPr id="19682" name="Text Box 448"/>
          <p:cNvSpPr txBox="1">
            <a:spLocks noChangeArrowheads="1"/>
          </p:cNvSpPr>
          <p:nvPr/>
        </p:nvSpPr>
        <p:spPr bwMode="auto">
          <a:xfrm>
            <a:off x="7092950" y="42926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  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3" name="Text Box 449"/>
          <p:cNvSpPr txBox="1">
            <a:spLocks noChangeArrowheads="1"/>
          </p:cNvSpPr>
          <p:nvPr/>
        </p:nvSpPr>
        <p:spPr bwMode="auto">
          <a:xfrm>
            <a:off x="-36513" y="42926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4" name="Text Box 450"/>
          <p:cNvSpPr txBox="1">
            <a:spLocks noChangeArrowheads="1"/>
          </p:cNvSpPr>
          <p:nvPr/>
        </p:nvSpPr>
        <p:spPr bwMode="auto">
          <a:xfrm>
            <a:off x="395288" y="42926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5" name="Text Box 451"/>
          <p:cNvSpPr txBox="1">
            <a:spLocks noChangeArrowheads="1"/>
          </p:cNvSpPr>
          <p:nvPr/>
        </p:nvSpPr>
        <p:spPr bwMode="auto">
          <a:xfrm>
            <a:off x="8101013" y="42926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6" name="Text Box 452"/>
          <p:cNvSpPr txBox="1">
            <a:spLocks noChangeArrowheads="1"/>
          </p:cNvSpPr>
          <p:nvPr/>
        </p:nvSpPr>
        <p:spPr bwMode="auto">
          <a:xfrm>
            <a:off x="8567738" y="4292600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7" name="Text Box 453"/>
          <p:cNvSpPr txBox="1">
            <a:spLocks noChangeArrowheads="1"/>
          </p:cNvSpPr>
          <p:nvPr/>
        </p:nvSpPr>
        <p:spPr bwMode="auto">
          <a:xfrm>
            <a:off x="1042988" y="4292600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8" name="Text Box 454"/>
          <p:cNvSpPr txBox="1">
            <a:spLocks noChangeArrowheads="1"/>
          </p:cNvSpPr>
          <p:nvPr/>
        </p:nvSpPr>
        <p:spPr bwMode="auto">
          <a:xfrm>
            <a:off x="7812088" y="5157192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9" name="Text Box 455"/>
          <p:cNvSpPr txBox="1">
            <a:spLocks noChangeArrowheads="1"/>
          </p:cNvSpPr>
          <p:nvPr/>
        </p:nvSpPr>
        <p:spPr bwMode="auto">
          <a:xfrm>
            <a:off x="1042988" y="5300663"/>
            <a:ext cx="433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90" name="Text Box 456"/>
          <p:cNvSpPr txBox="1">
            <a:spLocks noChangeArrowheads="1"/>
          </p:cNvSpPr>
          <p:nvPr/>
        </p:nvSpPr>
        <p:spPr bwMode="auto">
          <a:xfrm>
            <a:off x="7667625" y="42926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91" name="Text Box 457"/>
          <p:cNvSpPr txBox="1">
            <a:spLocks noChangeArrowheads="1"/>
          </p:cNvSpPr>
          <p:nvPr/>
        </p:nvSpPr>
        <p:spPr bwMode="auto">
          <a:xfrm>
            <a:off x="1258888" y="2320925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1-24</a:t>
            </a:r>
            <a:endParaRPr lang="it-IT" sz="1000" u="sng"/>
          </a:p>
        </p:txBody>
      </p:sp>
      <p:sp>
        <p:nvSpPr>
          <p:cNvPr id="19692" name="Line 458"/>
          <p:cNvSpPr>
            <a:spLocks noChangeShapeType="1"/>
          </p:cNvSpPr>
          <p:nvPr/>
        </p:nvSpPr>
        <p:spPr bwMode="auto">
          <a:xfrm flipH="1" flipV="1">
            <a:off x="1835150" y="2276475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93" name="Line 459"/>
          <p:cNvSpPr>
            <a:spLocks noChangeShapeType="1"/>
          </p:cNvSpPr>
          <p:nvPr/>
        </p:nvSpPr>
        <p:spPr bwMode="auto">
          <a:xfrm flipV="1">
            <a:off x="1476375" y="2276475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94" name="Text Box 460"/>
          <p:cNvSpPr txBox="1">
            <a:spLocks noChangeArrowheads="1"/>
          </p:cNvSpPr>
          <p:nvPr/>
        </p:nvSpPr>
        <p:spPr bwMode="auto">
          <a:xfrm>
            <a:off x="1260475" y="2997200"/>
            <a:ext cx="86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24-1</a:t>
            </a:r>
            <a:r>
              <a:rPr lang="en-US" sz="1000"/>
              <a:t> ; </a:t>
            </a:r>
            <a:r>
              <a:rPr lang="en-US" sz="1000" u="sng"/>
              <a:t>32-9</a:t>
            </a:r>
            <a:endParaRPr lang="it-IT" sz="1000" u="sng"/>
          </a:p>
        </p:txBody>
      </p:sp>
      <p:sp>
        <p:nvSpPr>
          <p:cNvPr id="19695" name="Line 462"/>
          <p:cNvSpPr>
            <a:spLocks noChangeShapeType="1"/>
          </p:cNvSpPr>
          <p:nvPr/>
        </p:nvSpPr>
        <p:spPr bwMode="auto">
          <a:xfrm>
            <a:off x="1619250" y="32131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96" name="Line 463"/>
          <p:cNvSpPr>
            <a:spLocks noChangeShapeType="1"/>
          </p:cNvSpPr>
          <p:nvPr/>
        </p:nvSpPr>
        <p:spPr bwMode="auto">
          <a:xfrm flipH="1">
            <a:off x="1835150" y="3141663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97" name="Text Box 464"/>
          <p:cNvSpPr txBox="1">
            <a:spLocks noChangeArrowheads="1"/>
          </p:cNvSpPr>
          <p:nvPr/>
        </p:nvSpPr>
        <p:spPr bwMode="auto">
          <a:xfrm>
            <a:off x="7092950" y="2409825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1-24</a:t>
            </a:r>
            <a:endParaRPr lang="it-IT" sz="1000" u="sng"/>
          </a:p>
        </p:txBody>
      </p:sp>
      <p:sp>
        <p:nvSpPr>
          <p:cNvPr id="19698" name="Line 465"/>
          <p:cNvSpPr>
            <a:spLocks noChangeShapeType="1"/>
          </p:cNvSpPr>
          <p:nvPr/>
        </p:nvSpPr>
        <p:spPr bwMode="auto">
          <a:xfrm flipH="1" flipV="1">
            <a:off x="7596188" y="2276475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99" name="Line 466"/>
          <p:cNvSpPr>
            <a:spLocks noChangeShapeType="1"/>
          </p:cNvSpPr>
          <p:nvPr/>
        </p:nvSpPr>
        <p:spPr bwMode="auto">
          <a:xfrm flipV="1">
            <a:off x="7308850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0" name="Text Box 467"/>
          <p:cNvSpPr txBox="1">
            <a:spLocks noChangeArrowheads="1"/>
          </p:cNvSpPr>
          <p:nvPr/>
        </p:nvSpPr>
        <p:spPr bwMode="auto">
          <a:xfrm>
            <a:off x="7092950" y="2824163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24-1</a:t>
            </a:r>
            <a:r>
              <a:rPr lang="en-US" sz="1000"/>
              <a:t> ; </a:t>
            </a:r>
            <a:r>
              <a:rPr lang="en-US" sz="1000" u="sng"/>
              <a:t>32-9</a:t>
            </a:r>
            <a:endParaRPr lang="it-IT" sz="1000" u="sng"/>
          </a:p>
        </p:txBody>
      </p:sp>
      <p:sp>
        <p:nvSpPr>
          <p:cNvPr id="19701" name="Line 468"/>
          <p:cNvSpPr>
            <a:spLocks noChangeShapeType="1"/>
          </p:cNvSpPr>
          <p:nvPr/>
        </p:nvSpPr>
        <p:spPr bwMode="auto">
          <a:xfrm>
            <a:off x="7308850" y="30686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2" name="Line 469"/>
          <p:cNvSpPr>
            <a:spLocks noChangeShapeType="1"/>
          </p:cNvSpPr>
          <p:nvPr/>
        </p:nvSpPr>
        <p:spPr bwMode="auto">
          <a:xfrm flipH="1">
            <a:off x="7596188" y="2997200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3" name="Text Box 470"/>
          <p:cNvSpPr txBox="1">
            <a:spLocks noChangeArrowheads="1"/>
          </p:cNvSpPr>
          <p:nvPr/>
        </p:nvSpPr>
        <p:spPr bwMode="auto">
          <a:xfrm>
            <a:off x="1403350" y="4581525"/>
            <a:ext cx="865188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24-1</a:t>
            </a:r>
            <a:r>
              <a:rPr lang="en-US" sz="1000"/>
              <a:t> ; </a:t>
            </a:r>
            <a:r>
              <a:rPr lang="en-US" sz="1000" u="sng"/>
              <a:t>32-9</a:t>
            </a:r>
            <a:endParaRPr lang="it-IT" sz="1000" u="sng"/>
          </a:p>
        </p:txBody>
      </p:sp>
      <p:sp>
        <p:nvSpPr>
          <p:cNvPr id="19704" name="Line 471"/>
          <p:cNvSpPr>
            <a:spLocks noChangeShapeType="1"/>
          </p:cNvSpPr>
          <p:nvPr/>
        </p:nvSpPr>
        <p:spPr bwMode="auto">
          <a:xfrm flipV="1">
            <a:off x="1547813" y="45815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5" name="Line 472"/>
          <p:cNvSpPr>
            <a:spLocks noChangeShapeType="1"/>
          </p:cNvSpPr>
          <p:nvPr/>
        </p:nvSpPr>
        <p:spPr bwMode="auto">
          <a:xfrm flipH="1" flipV="1">
            <a:off x="1835150" y="45815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6" name="Text Box 473"/>
          <p:cNvSpPr txBox="1">
            <a:spLocks noChangeArrowheads="1"/>
          </p:cNvSpPr>
          <p:nvPr/>
        </p:nvSpPr>
        <p:spPr bwMode="auto">
          <a:xfrm>
            <a:off x="1476375" y="5157788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1-24</a:t>
            </a:r>
            <a:endParaRPr lang="it-IT" sz="1000" u="sng"/>
          </a:p>
        </p:txBody>
      </p:sp>
      <p:sp>
        <p:nvSpPr>
          <p:cNvPr id="19707" name="Line 474"/>
          <p:cNvSpPr>
            <a:spLocks noChangeShapeType="1"/>
          </p:cNvSpPr>
          <p:nvPr/>
        </p:nvSpPr>
        <p:spPr bwMode="auto">
          <a:xfrm flipH="1">
            <a:off x="1547813" y="537368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8" name="Line 475"/>
          <p:cNvSpPr>
            <a:spLocks noChangeShapeType="1"/>
          </p:cNvSpPr>
          <p:nvPr/>
        </p:nvSpPr>
        <p:spPr bwMode="auto">
          <a:xfrm flipH="1">
            <a:off x="1908175" y="5373688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09" name="Text Box 476"/>
          <p:cNvSpPr txBox="1">
            <a:spLocks noChangeArrowheads="1"/>
          </p:cNvSpPr>
          <p:nvPr/>
        </p:nvSpPr>
        <p:spPr bwMode="auto">
          <a:xfrm>
            <a:off x="6804025" y="5157788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1-24</a:t>
            </a:r>
            <a:endParaRPr lang="it-IT" sz="1000" u="sng"/>
          </a:p>
        </p:txBody>
      </p:sp>
      <p:sp>
        <p:nvSpPr>
          <p:cNvPr id="19710" name="Line 477"/>
          <p:cNvSpPr>
            <a:spLocks noChangeShapeType="1"/>
          </p:cNvSpPr>
          <p:nvPr/>
        </p:nvSpPr>
        <p:spPr bwMode="auto">
          <a:xfrm>
            <a:off x="7019925" y="5373688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1" name="Line 478"/>
          <p:cNvSpPr>
            <a:spLocks noChangeShapeType="1"/>
          </p:cNvSpPr>
          <p:nvPr/>
        </p:nvSpPr>
        <p:spPr bwMode="auto">
          <a:xfrm>
            <a:off x="7524750" y="5373688"/>
            <a:ext cx="714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2" name="Text Box 479"/>
          <p:cNvSpPr txBox="1">
            <a:spLocks noChangeArrowheads="1"/>
          </p:cNvSpPr>
          <p:nvPr/>
        </p:nvSpPr>
        <p:spPr bwMode="auto">
          <a:xfrm>
            <a:off x="6804025" y="4652963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24-1</a:t>
            </a:r>
            <a:r>
              <a:rPr lang="en-US" sz="1000"/>
              <a:t> ; </a:t>
            </a:r>
            <a:r>
              <a:rPr lang="en-US" sz="1000" u="sng"/>
              <a:t>32-9</a:t>
            </a:r>
            <a:endParaRPr lang="it-IT"/>
          </a:p>
        </p:txBody>
      </p:sp>
      <p:sp>
        <p:nvSpPr>
          <p:cNvPr id="19713" name="Line 480"/>
          <p:cNvSpPr>
            <a:spLocks noChangeShapeType="1"/>
          </p:cNvSpPr>
          <p:nvPr/>
        </p:nvSpPr>
        <p:spPr bwMode="auto">
          <a:xfrm flipV="1">
            <a:off x="7019925" y="4581525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4" name="Line 481"/>
          <p:cNvSpPr>
            <a:spLocks noChangeShapeType="1"/>
          </p:cNvSpPr>
          <p:nvPr/>
        </p:nvSpPr>
        <p:spPr bwMode="auto">
          <a:xfrm flipV="1">
            <a:off x="7451725" y="4581525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5" name="Text Box 482"/>
          <p:cNvSpPr txBox="1">
            <a:spLocks noChangeArrowheads="1"/>
          </p:cNvSpPr>
          <p:nvPr/>
        </p:nvSpPr>
        <p:spPr bwMode="auto">
          <a:xfrm>
            <a:off x="3059113" y="2997200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24-1</a:t>
            </a:r>
            <a:endParaRPr lang="it-IT" sz="1000"/>
          </a:p>
        </p:txBody>
      </p:sp>
      <p:sp>
        <p:nvSpPr>
          <p:cNvPr id="19716" name="Text Box 483"/>
          <p:cNvSpPr txBox="1">
            <a:spLocks noChangeArrowheads="1"/>
          </p:cNvSpPr>
          <p:nvPr/>
        </p:nvSpPr>
        <p:spPr bwMode="auto">
          <a:xfrm>
            <a:off x="3059113" y="2276475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8-32</a:t>
            </a:r>
            <a:endParaRPr lang="it-IT" sz="1000"/>
          </a:p>
        </p:txBody>
      </p:sp>
      <p:sp>
        <p:nvSpPr>
          <p:cNvPr id="19717" name="Text Box 484"/>
          <p:cNvSpPr txBox="1">
            <a:spLocks noChangeArrowheads="1"/>
          </p:cNvSpPr>
          <p:nvPr/>
        </p:nvSpPr>
        <p:spPr bwMode="auto">
          <a:xfrm>
            <a:off x="4284663" y="2997200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24-1</a:t>
            </a:r>
            <a:endParaRPr lang="it-IT" sz="1000"/>
          </a:p>
        </p:txBody>
      </p:sp>
      <p:sp>
        <p:nvSpPr>
          <p:cNvPr id="19718" name="Text Box 485"/>
          <p:cNvSpPr txBox="1">
            <a:spLocks noChangeArrowheads="1"/>
          </p:cNvSpPr>
          <p:nvPr/>
        </p:nvSpPr>
        <p:spPr bwMode="auto">
          <a:xfrm>
            <a:off x="4284663" y="2276475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8-32</a:t>
            </a:r>
            <a:endParaRPr lang="it-IT" sz="1000"/>
          </a:p>
        </p:txBody>
      </p:sp>
      <p:sp>
        <p:nvSpPr>
          <p:cNvPr id="19719" name="Text Box 488"/>
          <p:cNvSpPr txBox="1">
            <a:spLocks noChangeArrowheads="1"/>
          </p:cNvSpPr>
          <p:nvPr/>
        </p:nvSpPr>
        <p:spPr bwMode="auto">
          <a:xfrm>
            <a:off x="5516563" y="2997200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24-1</a:t>
            </a:r>
            <a:endParaRPr lang="it-IT" sz="1000"/>
          </a:p>
        </p:txBody>
      </p:sp>
      <p:sp>
        <p:nvSpPr>
          <p:cNvPr id="19720" name="Text Box 489"/>
          <p:cNvSpPr txBox="1">
            <a:spLocks noChangeArrowheads="1"/>
          </p:cNvSpPr>
          <p:nvPr/>
        </p:nvSpPr>
        <p:spPr bwMode="auto">
          <a:xfrm>
            <a:off x="5521325" y="2289175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1-24</a:t>
            </a:r>
            <a:endParaRPr lang="it-IT" sz="1000"/>
          </a:p>
        </p:txBody>
      </p:sp>
      <p:sp>
        <p:nvSpPr>
          <p:cNvPr id="19721" name="Line 490"/>
          <p:cNvSpPr>
            <a:spLocks noChangeShapeType="1"/>
          </p:cNvSpPr>
          <p:nvPr/>
        </p:nvSpPr>
        <p:spPr bwMode="auto">
          <a:xfrm flipH="1">
            <a:off x="6732588" y="4114800"/>
            <a:ext cx="1403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22" name="Text Box 492"/>
          <p:cNvSpPr txBox="1">
            <a:spLocks noChangeArrowheads="1"/>
          </p:cNvSpPr>
          <p:nvPr/>
        </p:nvSpPr>
        <p:spPr bwMode="auto">
          <a:xfrm>
            <a:off x="6719888" y="3822700"/>
            <a:ext cx="161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 strip eta number </a:t>
            </a:r>
          </a:p>
        </p:txBody>
      </p:sp>
      <p:sp>
        <p:nvSpPr>
          <p:cNvPr id="19725" name="CasellaDiTesto 559"/>
          <p:cNvSpPr txBox="1">
            <a:spLocks noChangeArrowheads="1"/>
          </p:cNvSpPr>
          <p:nvPr/>
        </p:nvSpPr>
        <p:spPr bwMode="auto">
          <a:xfrm>
            <a:off x="3924300" y="5013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9732" name="CasellaDiTesto 559"/>
          <p:cNvSpPr txBox="1">
            <a:spLocks noChangeArrowheads="1"/>
          </p:cNvSpPr>
          <p:nvPr/>
        </p:nvSpPr>
        <p:spPr bwMode="auto">
          <a:xfrm>
            <a:off x="8172450" y="4581525"/>
            <a:ext cx="503238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40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562" name="Parentesi graffa chiusa 561"/>
          <p:cNvSpPr/>
          <p:nvPr/>
        </p:nvSpPr>
        <p:spPr>
          <a:xfrm rot="5400000">
            <a:off x="8081691" y="5787455"/>
            <a:ext cx="288922" cy="90060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735" name="CasellaDiTesto 563"/>
          <p:cNvSpPr txBox="1">
            <a:spLocks noChangeArrowheads="1"/>
          </p:cNvSpPr>
          <p:nvPr/>
        </p:nvSpPr>
        <p:spPr bwMode="auto">
          <a:xfrm>
            <a:off x="7668344" y="6372036"/>
            <a:ext cx="1080120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64 </a:t>
            </a:r>
            <a:r>
              <a:rPr lang="en-US" dirty="0">
                <a:solidFill>
                  <a:srgbClr val="FF0000"/>
                </a:solidFill>
              </a:rPr>
              <a:t>strips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41" name="Segnaposto numero diapositiva 5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B239-B61F-4B19-B04F-AF3623277A1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grpSp>
        <p:nvGrpSpPr>
          <p:cNvPr id="19580" name="Group 206"/>
          <p:cNvGrpSpPr>
            <a:grpSpLocks/>
          </p:cNvGrpSpPr>
          <p:nvPr/>
        </p:nvGrpSpPr>
        <p:grpSpPr bwMode="auto">
          <a:xfrm>
            <a:off x="3995936" y="4437112"/>
            <a:ext cx="1165225" cy="244475"/>
            <a:chOff x="1148" y="1008"/>
            <a:chExt cx="734" cy="154"/>
          </a:xfrm>
        </p:grpSpPr>
        <p:sp>
          <p:nvSpPr>
            <p:cNvPr id="540" name="Rectangle 194"/>
            <p:cNvSpPr>
              <a:spLocks noChangeArrowheads="1"/>
            </p:cNvSpPr>
            <p:nvPr/>
          </p:nvSpPr>
          <p:spPr bwMode="auto">
            <a:xfrm>
              <a:off x="1148" y="1026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2" name="Rectangle 195"/>
            <p:cNvSpPr>
              <a:spLocks noChangeArrowheads="1"/>
            </p:cNvSpPr>
            <p:nvPr/>
          </p:nvSpPr>
          <p:spPr bwMode="auto">
            <a:xfrm>
              <a:off x="1275" y="1008"/>
              <a:ext cx="6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000" dirty="0">
                  <a:latin typeface="Helvetica" pitchFamily="34" charset="0"/>
                </a:rPr>
                <a:t>Upgrade PAD</a:t>
              </a:r>
            </a:p>
          </p:txBody>
        </p:sp>
      </p:grpSp>
      <p:grpSp>
        <p:nvGrpSpPr>
          <p:cNvPr id="19581" name="Group 206"/>
          <p:cNvGrpSpPr>
            <a:grpSpLocks/>
          </p:cNvGrpSpPr>
          <p:nvPr/>
        </p:nvGrpSpPr>
        <p:grpSpPr bwMode="auto">
          <a:xfrm>
            <a:off x="3995943" y="4725144"/>
            <a:ext cx="1054103" cy="246063"/>
            <a:chOff x="1148" y="1007"/>
            <a:chExt cx="664" cy="155"/>
          </a:xfrm>
        </p:grpSpPr>
        <p:sp>
          <p:nvSpPr>
            <p:cNvPr id="544" name="Rectangle 194"/>
            <p:cNvSpPr>
              <a:spLocks noChangeArrowheads="1"/>
            </p:cNvSpPr>
            <p:nvPr/>
          </p:nvSpPr>
          <p:spPr bwMode="auto">
            <a:xfrm>
              <a:off x="1148" y="1026"/>
              <a:ext cx="144" cy="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5" name="Rectangle 195"/>
            <p:cNvSpPr>
              <a:spLocks noChangeArrowheads="1"/>
            </p:cNvSpPr>
            <p:nvPr/>
          </p:nvSpPr>
          <p:spPr bwMode="auto">
            <a:xfrm>
              <a:off x="1275" y="1007"/>
              <a:ext cx="5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000" dirty="0" smtClean="0">
                  <a:latin typeface="Helvetica" pitchFamily="34" charset="0"/>
                </a:rPr>
                <a:t>New splitter</a:t>
              </a:r>
              <a:endParaRPr lang="en-US" sz="1000" dirty="0">
                <a:latin typeface="Helvetica" pitchFamily="34" charset="0"/>
              </a:endParaRPr>
            </a:p>
          </p:txBody>
        </p:sp>
      </p:grpSp>
      <p:sp>
        <p:nvSpPr>
          <p:cNvPr id="546" name="CasellaDiTesto 545"/>
          <p:cNvSpPr txBox="1"/>
          <p:nvPr/>
        </p:nvSpPr>
        <p:spPr>
          <a:xfrm>
            <a:off x="3491880" y="4941168"/>
            <a:ext cx="2088232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a trigger sector, 4 splitters were replaced with an upgraded version.</a:t>
            </a:r>
          </a:p>
        </p:txBody>
      </p:sp>
      <p:cxnSp>
        <p:nvCxnSpPr>
          <p:cNvPr id="502" name="Connettore 2 501"/>
          <p:cNvCxnSpPr>
            <a:endCxn id="19631" idx="3"/>
          </p:cNvCxnSpPr>
          <p:nvPr/>
        </p:nvCxnSpPr>
        <p:spPr>
          <a:xfrm flipH="1" flipV="1">
            <a:off x="2627313" y="3551238"/>
            <a:ext cx="1296615" cy="11739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Connettore 2 502"/>
          <p:cNvCxnSpPr/>
          <p:nvPr/>
        </p:nvCxnSpPr>
        <p:spPr>
          <a:xfrm flipH="1" flipV="1">
            <a:off x="1547665" y="3501008"/>
            <a:ext cx="2376263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Connettore 2 505"/>
          <p:cNvCxnSpPr>
            <a:endCxn id="19632" idx="0"/>
          </p:cNvCxnSpPr>
          <p:nvPr/>
        </p:nvCxnSpPr>
        <p:spPr>
          <a:xfrm flipH="1" flipV="1">
            <a:off x="1259732" y="3472557"/>
            <a:ext cx="2664196" cy="13245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Connettore 2 509"/>
          <p:cNvCxnSpPr>
            <a:endCxn id="19473" idx="1"/>
          </p:cNvCxnSpPr>
          <p:nvPr/>
        </p:nvCxnSpPr>
        <p:spPr>
          <a:xfrm flipH="1" flipV="1">
            <a:off x="912813" y="3467100"/>
            <a:ext cx="3011115" cy="13300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CasellaDiTesto 504"/>
          <p:cNvSpPr txBox="1"/>
          <p:nvPr/>
        </p:nvSpPr>
        <p:spPr>
          <a:xfrm>
            <a:off x="4572000" y="6309320"/>
            <a:ext cx="2592288" cy="369332"/>
          </a:xfrm>
          <a:prstGeom prst="rect">
            <a:avLst/>
          </a:prstGeom>
          <a:solidFill>
            <a:srgbClr val="FF0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 got rid of one pad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08" name="Connettore 2 507"/>
          <p:cNvCxnSpPr>
            <a:endCxn id="19766" idx="2"/>
          </p:cNvCxnSpPr>
          <p:nvPr/>
        </p:nvCxnSpPr>
        <p:spPr>
          <a:xfrm flipV="1">
            <a:off x="7092280" y="5695950"/>
            <a:ext cx="1306390" cy="83693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Text Box 306"/>
          <p:cNvSpPr txBox="1">
            <a:spLocks noChangeArrowheads="1"/>
          </p:cNvSpPr>
          <p:nvPr/>
        </p:nvSpPr>
        <p:spPr bwMode="auto">
          <a:xfrm>
            <a:off x="8244408" y="1772816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6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511" name="Text Box 306"/>
          <p:cNvSpPr txBox="1">
            <a:spLocks noChangeArrowheads="1"/>
          </p:cNvSpPr>
          <p:nvPr/>
        </p:nvSpPr>
        <p:spPr bwMode="auto">
          <a:xfrm>
            <a:off x="6012160" y="4149080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2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512" name="Text Box 306"/>
          <p:cNvSpPr txBox="1">
            <a:spLocks noChangeArrowheads="1"/>
          </p:cNvSpPr>
          <p:nvPr/>
        </p:nvSpPr>
        <p:spPr bwMode="auto">
          <a:xfrm>
            <a:off x="7813178" y="4192637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5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514" name="Text Box 306"/>
          <p:cNvSpPr txBox="1">
            <a:spLocks noChangeArrowheads="1"/>
          </p:cNvSpPr>
          <p:nvPr/>
        </p:nvSpPr>
        <p:spPr bwMode="auto">
          <a:xfrm>
            <a:off x="8821290" y="4192637"/>
            <a:ext cx="503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7</a:t>
            </a:r>
            <a:endParaRPr lang="it-IT" sz="1000" dirty="0">
              <a:solidFill>
                <a:schemeClr val="bg1"/>
              </a:solidFill>
            </a:endParaRPr>
          </a:p>
        </p:txBody>
      </p:sp>
      <p:cxnSp>
        <p:nvCxnSpPr>
          <p:cNvPr id="516" name="Connettore 1 515"/>
          <p:cNvCxnSpPr/>
          <p:nvPr/>
        </p:nvCxnSpPr>
        <p:spPr>
          <a:xfrm>
            <a:off x="8748464" y="1772816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Connettore 1 516"/>
          <p:cNvCxnSpPr/>
          <p:nvPr/>
        </p:nvCxnSpPr>
        <p:spPr>
          <a:xfrm flipH="1">
            <a:off x="8748464" y="1772816"/>
            <a:ext cx="2880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Connettore 1 518"/>
          <p:cNvCxnSpPr/>
          <p:nvPr/>
        </p:nvCxnSpPr>
        <p:spPr>
          <a:xfrm flipH="1">
            <a:off x="8676456" y="3429000"/>
            <a:ext cx="288032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Connettore 1 519"/>
          <p:cNvCxnSpPr/>
          <p:nvPr/>
        </p:nvCxnSpPr>
        <p:spPr>
          <a:xfrm>
            <a:off x="8676456" y="3429000"/>
            <a:ext cx="288032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82" name="TextBox 19581"/>
          <p:cNvSpPr txBox="1"/>
          <p:nvPr/>
        </p:nvSpPr>
        <p:spPr>
          <a:xfrm>
            <a:off x="611560" y="6453336"/>
            <a:ext cx="2664296" cy="338554"/>
          </a:xfrm>
          <a:prstGeom prst="rect">
            <a:avLst/>
          </a:prstGeom>
          <a:solidFill>
            <a:srgbClr val="FFFF99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What is the phi cabling?</a:t>
            </a:r>
            <a:endParaRPr lang="en-US" sz="1600" dirty="0"/>
          </a:p>
        </p:txBody>
      </p:sp>
      <p:cxnSp>
        <p:nvCxnSpPr>
          <p:cNvPr id="518" name="Connettore 2 507"/>
          <p:cNvCxnSpPr/>
          <p:nvPr/>
        </p:nvCxnSpPr>
        <p:spPr>
          <a:xfrm flipH="1" flipV="1">
            <a:off x="395536" y="5661248"/>
            <a:ext cx="360040" cy="764922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feet: hardware status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32 pads (4 per trigger sector);</a:t>
            </a:r>
          </a:p>
          <a:p>
            <a:r>
              <a:rPr lang="en-US" sz="2400" dirty="0" smtClean="0"/>
              <a:t> 32 new splitters (32);</a:t>
            </a:r>
          </a:p>
          <a:p>
            <a:r>
              <a:rPr lang="en-US" sz="2400" dirty="0" smtClean="0"/>
              <a:t> “old” high-</a:t>
            </a:r>
            <a:r>
              <a:rPr lang="en-US" sz="2400" dirty="0" err="1" smtClean="0"/>
              <a:t>pt</a:t>
            </a:r>
            <a:r>
              <a:rPr lang="en-US" sz="2400" dirty="0" smtClean="0"/>
              <a:t> trigger </a:t>
            </a:r>
            <a:r>
              <a:rPr lang="en-US" sz="2400" dirty="0" err="1" smtClean="0"/>
              <a:t>recabled</a:t>
            </a:r>
            <a:r>
              <a:rPr lang="en-US" sz="2400" dirty="0" smtClean="0"/>
              <a:t> (we need to check the cabling)</a:t>
            </a:r>
            <a:endParaRPr lang="en-US" sz="2100" dirty="0" smtClean="0"/>
          </a:p>
          <a:p>
            <a:r>
              <a:rPr lang="en-US" sz="2400" dirty="0" smtClean="0"/>
              <a:t>new pad-splitter cabling was completed by June 2014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(thanks to Stelian Buda).</a:t>
            </a:r>
          </a:p>
          <a:p>
            <a:r>
              <a:rPr lang="en-US" sz="2400" dirty="0" smtClean="0"/>
              <a:t>“minor” cabling, such us </a:t>
            </a:r>
            <a:r>
              <a:rPr lang="en-US" sz="2400" dirty="0" err="1" smtClean="0"/>
              <a:t>canbus</a:t>
            </a:r>
            <a:r>
              <a:rPr lang="en-US" sz="2400" dirty="0" smtClean="0"/>
              <a:t>, power cables, optical fiber patch cords done in September 2014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 a lot of new pads with hardware problems.</a:t>
            </a:r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We are waiting HV to start the commissioning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139857" cy="4841972"/>
          </a:xfr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51520" y="66998"/>
            <a:ext cx="8712968" cy="8417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 Pad numbering: </a:t>
            </a:r>
            <a:r>
              <a:rPr lang="en-US" dirty="0" err="1" smtClean="0">
                <a:solidFill>
                  <a:srgbClr val="FF0000"/>
                </a:solidFill>
              </a:rPr>
              <a:t>continuos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445224"/>
            <a:ext cx="61206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IP</a:t>
            </a:r>
            <a:endParaRPr lang="it-IT" sz="24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55892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Z (mm)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41277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 (mm)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92080" y="273040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BMF (confirm)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249289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BMF (Pivot)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32240" y="191683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RPC3</a:t>
            </a:r>
            <a:endParaRPr lang="it-IT" sz="16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76256" y="1578278"/>
            <a:ext cx="792088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RPC4</a:t>
            </a:r>
            <a:endParaRPr lang="it-IT" sz="1600" dirty="0">
              <a:solidFill>
                <a:srgbClr val="FFFF00"/>
              </a:solidFill>
            </a:endParaRP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1691680" y="1700808"/>
            <a:ext cx="2088232" cy="3744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1691680" y="1916832"/>
            <a:ext cx="4320480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V="1">
            <a:off x="1691680" y="1700808"/>
            <a:ext cx="5040560" cy="374441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355976" y="3574757"/>
            <a:ext cx="4680520" cy="584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</a:t>
            </a:r>
            <a:r>
              <a:rPr lang="it-IT" sz="1600" dirty="0" err="1" smtClean="0"/>
              <a:t>overlap</a:t>
            </a:r>
            <a:r>
              <a:rPr lang="it-IT" sz="1600" dirty="0" smtClean="0"/>
              <a:t> is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</a:t>
            </a:r>
            <a:r>
              <a:rPr lang="it-IT" sz="1600" dirty="0" err="1" smtClean="0"/>
              <a:t>contiguous</a:t>
            </a:r>
            <a:r>
              <a:rPr lang="it-IT" sz="1600" dirty="0" smtClean="0"/>
              <a:t> </a:t>
            </a:r>
            <a:r>
              <a:rPr lang="it-IT" sz="1600" dirty="0" err="1" smtClean="0"/>
              <a:t>pads</a:t>
            </a:r>
            <a:r>
              <a:rPr lang="it-IT" sz="1600" dirty="0" smtClean="0"/>
              <a:t>, </a:t>
            </a:r>
            <a:r>
              <a:rPr lang="it-IT" sz="1600" dirty="0" err="1" smtClean="0"/>
              <a:t>like</a:t>
            </a:r>
            <a:r>
              <a:rPr lang="it-IT" sz="1600" dirty="0" smtClean="0"/>
              <a:t>:</a:t>
            </a:r>
          </a:p>
          <a:p>
            <a:r>
              <a:rPr lang="it-IT" sz="1600" dirty="0"/>
              <a:t>p</a:t>
            </a:r>
            <a:r>
              <a:rPr lang="it-IT" sz="1600" dirty="0" smtClean="0"/>
              <a:t>ad2-pad3 ; pad3-pad4; pad5-pad6; pad6-pad7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88224" y="2348880"/>
            <a:ext cx="2664296" cy="369332"/>
          </a:xfrm>
          <a:prstGeom prst="rect">
            <a:avLst/>
          </a:prstGeom>
          <a:solidFill>
            <a:srgbClr val="FF00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one</a:t>
            </a:r>
            <a:r>
              <a:rPr lang="it-IT" dirty="0" smtClean="0">
                <a:solidFill>
                  <a:schemeClr val="bg1"/>
                </a:solidFill>
              </a:rPr>
              <a:t>: high-</a:t>
            </a:r>
            <a:r>
              <a:rPr lang="it-IT" dirty="0" err="1" smtClean="0">
                <a:solidFill>
                  <a:schemeClr val="bg1"/>
                </a:solidFill>
              </a:rPr>
              <a:t>pt</a:t>
            </a:r>
            <a:r>
              <a:rPr lang="it-IT" dirty="0" smtClean="0">
                <a:solidFill>
                  <a:schemeClr val="bg1"/>
                </a:solidFill>
              </a:rPr>
              <a:t> trigger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732240" y="2996952"/>
            <a:ext cx="2411760" cy="369332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Blue </a:t>
            </a:r>
            <a:r>
              <a:rPr lang="it-IT" dirty="0" err="1" smtClean="0">
                <a:solidFill>
                  <a:srgbClr val="FFFFFF"/>
                </a:solidFill>
              </a:rPr>
              <a:t>one</a:t>
            </a:r>
            <a:r>
              <a:rPr lang="it-IT" dirty="0" smtClean="0">
                <a:solidFill>
                  <a:srgbClr val="FFFFFF"/>
                </a:solidFill>
              </a:rPr>
              <a:t>: new trigger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1932438" y="2276872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PAD 0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508502" y="1753071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PAD 1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3419872" y="2329135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PAD 3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788024" y="2276872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PAD 6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491880" y="1484784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PAD 2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4524726" y="1609055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PAD 4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5292080" y="1628800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PAD 5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180910" y="1628800"/>
            <a:ext cx="623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</a:rPr>
              <a:t>PAD 7</a:t>
            </a:r>
            <a:endParaRPr lang="it-IT" sz="1400" dirty="0">
              <a:solidFill>
                <a:srgbClr val="0000FF"/>
              </a:solidFill>
            </a:endParaRPr>
          </a:p>
        </p:txBody>
      </p:sp>
      <p:cxnSp>
        <p:nvCxnSpPr>
          <p:cNvPr id="21" name="Connettore 1 20"/>
          <p:cNvCxnSpPr/>
          <p:nvPr/>
        </p:nvCxnSpPr>
        <p:spPr>
          <a:xfrm flipV="1">
            <a:off x="1691680" y="1700808"/>
            <a:ext cx="288032" cy="3744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1691680" y="1643608"/>
            <a:ext cx="1512168" cy="3801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V="1">
            <a:off x="1691680" y="1916832"/>
            <a:ext cx="2952328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 flipV="1">
            <a:off x="1691680" y="1916832"/>
            <a:ext cx="3600400" cy="3528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1691680" y="1556792"/>
            <a:ext cx="936104" cy="3945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 flipV="1">
            <a:off x="1691680" y="1484784"/>
            <a:ext cx="1728192" cy="396044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flipV="1">
            <a:off x="1691680" y="1700808"/>
            <a:ext cx="2376264" cy="374441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1691680" y="1628800"/>
            <a:ext cx="2952328" cy="388843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V="1">
            <a:off x="1691680" y="1628800"/>
            <a:ext cx="3528392" cy="38164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1691680" y="1628800"/>
            <a:ext cx="3672408" cy="38164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flipV="1">
            <a:off x="1691680" y="1628800"/>
            <a:ext cx="4536504" cy="38164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V="1">
            <a:off x="1619672" y="1628800"/>
            <a:ext cx="4752528" cy="38164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3779912" y="4367426"/>
            <a:ext cx="4824536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BOF1-hpt-pad 0; BOF3-hpt-pad 1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BOF3-nt-pad 2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BOF5-hpt-pad 3;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BOF5-nt-pad 4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BOG6-nt-</a:t>
            </a:r>
            <a:r>
              <a:rPr lang="en-US" dirty="0" smtClean="0">
                <a:solidFill>
                  <a:srgbClr val="0070C0"/>
                </a:solidFill>
              </a:rPr>
              <a:t>pad 5</a:t>
            </a:r>
            <a:r>
              <a:rPr lang="en-US" dirty="0" smtClean="0"/>
              <a:t>;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BOF7-hpt-pad 6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BOG8-nt-pad 7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539552" y="6021288"/>
            <a:ext cx="82809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Pad numbering will change with respect to run 1. Online monitoring, HLT and offline decoding have to be changed accordingly. Work is going  on.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5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52625" y="188913"/>
            <a:ext cx="593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99"/>
                </a:solidFill>
                <a:latin typeface="Times New Roman" pitchFamily="18" charset="0"/>
              </a:rPr>
              <a:t>RPC units for BOF-BOG chambers -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Sector 12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25" name="CasellaDiTesto 559"/>
          <p:cNvSpPr txBox="1">
            <a:spLocks noChangeArrowheads="1"/>
          </p:cNvSpPr>
          <p:nvPr/>
        </p:nvSpPr>
        <p:spPr bwMode="auto">
          <a:xfrm>
            <a:off x="3780284" y="4437261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pSp>
        <p:nvGrpSpPr>
          <p:cNvPr id="2" name="Group 586"/>
          <p:cNvGrpSpPr>
            <a:grpSpLocks/>
          </p:cNvGrpSpPr>
          <p:nvPr/>
        </p:nvGrpSpPr>
        <p:grpSpPr bwMode="auto">
          <a:xfrm>
            <a:off x="1930947" y="2137048"/>
            <a:ext cx="692150" cy="1403350"/>
            <a:chOff x="4080" y="3168"/>
            <a:chExt cx="436" cy="884"/>
          </a:xfrm>
        </p:grpSpPr>
        <p:sp>
          <p:nvSpPr>
            <p:cNvPr id="19828" name="Rectangle 587"/>
            <p:cNvSpPr>
              <a:spLocks noChangeAspect="1" noChangeArrowheads="1"/>
            </p:cNvSpPr>
            <p:nvPr/>
          </p:nvSpPr>
          <p:spPr bwMode="auto">
            <a:xfrm>
              <a:off x="4080" y="3168"/>
              <a:ext cx="218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C</a:t>
              </a:r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829" name="Rectangle 588"/>
            <p:cNvSpPr>
              <a:spLocks noChangeAspect="1" noChangeArrowheads="1"/>
            </p:cNvSpPr>
            <p:nvPr/>
          </p:nvSpPr>
          <p:spPr bwMode="auto">
            <a:xfrm>
              <a:off x="4298" y="3168"/>
              <a:ext cx="218" cy="88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it-IT">
                  <a:latin typeface="Times New Roman" pitchFamily="18" charset="0"/>
                </a:rPr>
                <a:t>C</a:t>
              </a:r>
              <a:endParaRPr lang="it-IT" sz="800">
                <a:latin typeface="Times New Roman" pitchFamily="18" charset="0"/>
              </a:endParaRPr>
            </a:p>
          </p:txBody>
        </p:sp>
      </p:grpSp>
      <p:sp>
        <p:nvSpPr>
          <p:cNvPr id="19748" name="Rectangle 589"/>
          <p:cNvSpPr>
            <a:spLocks noChangeArrowheads="1"/>
          </p:cNvSpPr>
          <p:nvPr/>
        </p:nvSpPr>
        <p:spPr bwMode="auto">
          <a:xfrm>
            <a:off x="3086647" y="2137048"/>
            <a:ext cx="258763" cy="1403350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Times New Roman" pitchFamily="18" charset="0"/>
              </a:rPr>
              <a:t>E</a:t>
            </a:r>
            <a:endParaRPr lang="it-IT" sz="800">
              <a:latin typeface="Times New Roman" pitchFamily="18" charset="0"/>
            </a:endParaRPr>
          </a:p>
        </p:txBody>
      </p:sp>
      <p:sp>
        <p:nvSpPr>
          <p:cNvPr id="19749" name="Rectangle 590"/>
          <p:cNvSpPr>
            <a:spLocks noChangeArrowheads="1"/>
          </p:cNvSpPr>
          <p:nvPr/>
        </p:nvSpPr>
        <p:spPr bwMode="auto">
          <a:xfrm>
            <a:off x="3343822" y="2137048"/>
            <a:ext cx="258763" cy="1403350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Times New Roman" pitchFamily="18" charset="0"/>
              </a:rPr>
              <a:t>E</a:t>
            </a:r>
            <a:endParaRPr lang="it-IT" sz="800">
              <a:latin typeface="Times New Roman" pitchFamily="18" charset="0"/>
            </a:endParaRPr>
          </a:p>
        </p:txBody>
      </p:sp>
      <p:grpSp>
        <p:nvGrpSpPr>
          <p:cNvPr id="3" name="Group 610"/>
          <p:cNvGrpSpPr>
            <a:grpSpLocks/>
          </p:cNvGrpSpPr>
          <p:nvPr/>
        </p:nvGrpSpPr>
        <p:grpSpPr bwMode="auto">
          <a:xfrm>
            <a:off x="1915072" y="3756298"/>
            <a:ext cx="690563" cy="106362"/>
            <a:chOff x="1276" y="2929"/>
            <a:chExt cx="435" cy="67"/>
          </a:xfrm>
        </p:grpSpPr>
        <p:grpSp>
          <p:nvGrpSpPr>
            <p:cNvPr id="4" name="Group 611"/>
            <p:cNvGrpSpPr>
              <a:grpSpLocks/>
            </p:cNvGrpSpPr>
            <p:nvPr/>
          </p:nvGrpSpPr>
          <p:grpSpPr bwMode="auto">
            <a:xfrm>
              <a:off x="1276" y="2929"/>
              <a:ext cx="224" cy="67"/>
              <a:chOff x="1276" y="2929"/>
              <a:chExt cx="224" cy="67"/>
            </a:xfrm>
          </p:grpSpPr>
          <p:sp>
            <p:nvSpPr>
              <p:cNvPr id="19821" name="Rectangle 612"/>
              <p:cNvSpPr>
                <a:spLocks noChangeArrowheads="1"/>
              </p:cNvSpPr>
              <p:nvPr/>
            </p:nvSpPr>
            <p:spPr bwMode="auto">
              <a:xfrm>
                <a:off x="1276" y="2929"/>
                <a:ext cx="224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2" name="Rectangle 613"/>
              <p:cNvSpPr>
                <a:spLocks noChangeArrowheads="1"/>
              </p:cNvSpPr>
              <p:nvPr/>
            </p:nvSpPr>
            <p:spPr bwMode="auto">
              <a:xfrm>
                <a:off x="1276" y="2962"/>
                <a:ext cx="211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3" name="Line 614"/>
              <p:cNvSpPr>
                <a:spLocks noChangeShapeType="1"/>
              </p:cNvSpPr>
              <p:nvPr/>
            </p:nvSpPr>
            <p:spPr bwMode="auto">
              <a:xfrm>
                <a:off x="1276" y="2951"/>
                <a:ext cx="2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15"/>
            <p:cNvGrpSpPr>
              <a:grpSpLocks/>
            </p:cNvGrpSpPr>
            <p:nvPr/>
          </p:nvGrpSpPr>
          <p:grpSpPr bwMode="auto">
            <a:xfrm flipH="1" flipV="1">
              <a:off x="1487" y="2929"/>
              <a:ext cx="224" cy="67"/>
              <a:chOff x="1276" y="2929"/>
              <a:chExt cx="224" cy="67"/>
            </a:xfrm>
          </p:grpSpPr>
          <p:sp>
            <p:nvSpPr>
              <p:cNvPr id="19818" name="Rectangle 616"/>
              <p:cNvSpPr>
                <a:spLocks noChangeArrowheads="1"/>
              </p:cNvSpPr>
              <p:nvPr/>
            </p:nvSpPr>
            <p:spPr bwMode="auto">
              <a:xfrm>
                <a:off x="1276" y="2929"/>
                <a:ext cx="224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19" name="Rectangle 617"/>
              <p:cNvSpPr>
                <a:spLocks noChangeArrowheads="1"/>
              </p:cNvSpPr>
              <p:nvPr/>
            </p:nvSpPr>
            <p:spPr bwMode="auto">
              <a:xfrm>
                <a:off x="1276" y="2962"/>
                <a:ext cx="211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20" name="Line 618"/>
              <p:cNvSpPr>
                <a:spLocks noChangeShapeType="1"/>
              </p:cNvSpPr>
              <p:nvPr/>
            </p:nvSpPr>
            <p:spPr bwMode="auto">
              <a:xfrm>
                <a:off x="1276" y="2951"/>
                <a:ext cx="2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6" name="Group 619"/>
          <p:cNvGrpSpPr>
            <a:grpSpLocks/>
          </p:cNvGrpSpPr>
          <p:nvPr/>
        </p:nvGrpSpPr>
        <p:grpSpPr bwMode="auto">
          <a:xfrm>
            <a:off x="3085059" y="3756298"/>
            <a:ext cx="519113" cy="107950"/>
            <a:chOff x="1292" y="3161"/>
            <a:chExt cx="327" cy="68"/>
          </a:xfrm>
        </p:grpSpPr>
        <p:grpSp>
          <p:nvGrpSpPr>
            <p:cNvPr id="7" name="Group 620"/>
            <p:cNvGrpSpPr>
              <a:grpSpLocks/>
            </p:cNvGrpSpPr>
            <p:nvPr/>
          </p:nvGrpSpPr>
          <p:grpSpPr bwMode="auto">
            <a:xfrm>
              <a:off x="1292" y="3161"/>
              <a:ext cx="170" cy="68"/>
              <a:chOff x="1292" y="3161"/>
              <a:chExt cx="170" cy="68"/>
            </a:xfrm>
          </p:grpSpPr>
          <p:sp>
            <p:nvSpPr>
              <p:cNvPr id="19813" name="Rectangle 621"/>
              <p:cNvSpPr>
                <a:spLocks noChangeArrowheads="1"/>
              </p:cNvSpPr>
              <p:nvPr/>
            </p:nvSpPr>
            <p:spPr bwMode="auto">
              <a:xfrm>
                <a:off x="1292" y="3161"/>
                <a:ext cx="170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14" name="Rectangle 622"/>
              <p:cNvSpPr>
                <a:spLocks noChangeArrowheads="1"/>
              </p:cNvSpPr>
              <p:nvPr/>
            </p:nvSpPr>
            <p:spPr bwMode="auto">
              <a:xfrm>
                <a:off x="1292" y="3195"/>
                <a:ext cx="156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15" name="Line 623"/>
              <p:cNvSpPr>
                <a:spLocks noChangeShapeType="1"/>
              </p:cNvSpPr>
              <p:nvPr/>
            </p:nvSpPr>
            <p:spPr bwMode="auto">
              <a:xfrm>
                <a:off x="1292" y="3182"/>
                <a:ext cx="17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24"/>
            <p:cNvGrpSpPr>
              <a:grpSpLocks/>
            </p:cNvGrpSpPr>
            <p:nvPr/>
          </p:nvGrpSpPr>
          <p:grpSpPr bwMode="auto">
            <a:xfrm flipH="1" flipV="1">
              <a:off x="1449" y="3161"/>
              <a:ext cx="170" cy="68"/>
              <a:chOff x="1292" y="3161"/>
              <a:chExt cx="170" cy="68"/>
            </a:xfrm>
          </p:grpSpPr>
          <p:sp>
            <p:nvSpPr>
              <p:cNvPr id="19810" name="Rectangle 625"/>
              <p:cNvSpPr>
                <a:spLocks noChangeArrowheads="1"/>
              </p:cNvSpPr>
              <p:nvPr/>
            </p:nvSpPr>
            <p:spPr bwMode="auto">
              <a:xfrm>
                <a:off x="1292" y="3161"/>
                <a:ext cx="170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11" name="Rectangle 626"/>
              <p:cNvSpPr>
                <a:spLocks noChangeArrowheads="1"/>
              </p:cNvSpPr>
              <p:nvPr/>
            </p:nvSpPr>
            <p:spPr bwMode="auto">
              <a:xfrm>
                <a:off x="1292" y="3195"/>
                <a:ext cx="156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812" name="Line 627"/>
              <p:cNvSpPr>
                <a:spLocks noChangeShapeType="1"/>
              </p:cNvSpPr>
              <p:nvPr/>
            </p:nvSpPr>
            <p:spPr bwMode="auto">
              <a:xfrm>
                <a:off x="1292" y="3182"/>
                <a:ext cx="17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761" name="Rectangle 711"/>
          <p:cNvSpPr>
            <a:spLocks noChangeArrowheads="1"/>
          </p:cNvSpPr>
          <p:nvPr/>
        </p:nvSpPr>
        <p:spPr bwMode="auto">
          <a:xfrm>
            <a:off x="3691484" y="2137048"/>
            <a:ext cx="301625" cy="14033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62" name="Rectangle 712"/>
          <p:cNvSpPr>
            <a:spLocks noChangeArrowheads="1"/>
          </p:cNvSpPr>
          <p:nvPr/>
        </p:nvSpPr>
        <p:spPr bwMode="auto">
          <a:xfrm>
            <a:off x="3996284" y="3057798"/>
            <a:ext cx="65088" cy="4794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63" name="Rectangle 713"/>
          <p:cNvSpPr>
            <a:spLocks noChangeArrowheads="1"/>
          </p:cNvSpPr>
          <p:nvPr/>
        </p:nvSpPr>
        <p:spPr bwMode="auto">
          <a:xfrm>
            <a:off x="3621634" y="3057798"/>
            <a:ext cx="65088" cy="47942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64" name="Text Box 714"/>
          <p:cNvSpPr txBox="1">
            <a:spLocks noChangeArrowheads="1"/>
          </p:cNvSpPr>
          <p:nvPr/>
        </p:nvSpPr>
        <p:spPr bwMode="auto">
          <a:xfrm>
            <a:off x="3591472" y="2662510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Times New Roman" pitchFamily="18" charset="0"/>
              </a:rPr>
              <a:t>D*</a:t>
            </a:r>
          </a:p>
        </p:txBody>
      </p:sp>
      <p:sp>
        <p:nvSpPr>
          <p:cNvPr id="19765" name="Rectangle 715"/>
          <p:cNvSpPr>
            <a:spLocks noChangeArrowheads="1"/>
          </p:cNvSpPr>
          <p:nvPr/>
        </p:nvSpPr>
        <p:spPr bwMode="auto">
          <a:xfrm flipH="1">
            <a:off x="4647159" y="2406923"/>
            <a:ext cx="65088" cy="42862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Times New Roman" pitchFamily="18" charset="0"/>
            </a:endParaRPr>
          </a:p>
          <a:p>
            <a:endParaRPr lang="it-IT" sz="800">
              <a:latin typeface="Times New Roman" pitchFamily="18" charset="0"/>
            </a:endParaRPr>
          </a:p>
        </p:txBody>
      </p:sp>
      <p:sp>
        <p:nvSpPr>
          <p:cNvPr id="19766" name="Rectangle 716"/>
          <p:cNvSpPr>
            <a:spLocks noChangeArrowheads="1"/>
          </p:cNvSpPr>
          <p:nvPr/>
        </p:nvSpPr>
        <p:spPr bwMode="auto">
          <a:xfrm>
            <a:off x="4074072" y="2138635"/>
            <a:ext cx="439738" cy="1403350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Times New Roman" pitchFamily="18" charset="0"/>
              </a:rPr>
              <a:t>A</a:t>
            </a:r>
            <a:endParaRPr lang="it-IT" sz="800">
              <a:latin typeface="Times New Roman" pitchFamily="18" charset="0"/>
            </a:endParaRPr>
          </a:p>
        </p:txBody>
      </p:sp>
      <p:sp>
        <p:nvSpPr>
          <p:cNvPr id="19767" name="Rectangle 717"/>
          <p:cNvSpPr>
            <a:spLocks noChangeArrowheads="1"/>
          </p:cNvSpPr>
          <p:nvPr/>
        </p:nvSpPr>
        <p:spPr bwMode="auto">
          <a:xfrm>
            <a:off x="4578897" y="2138635"/>
            <a:ext cx="439738" cy="1403350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>
                <a:latin typeface="Times New Roman" pitchFamily="18" charset="0"/>
              </a:rPr>
              <a:t>A</a:t>
            </a:r>
            <a:endParaRPr lang="it-IT" sz="800">
              <a:latin typeface="Times New Roman" pitchFamily="18" charset="0"/>
            </a:endParaRPr>
          </a:p>
        </p:txBody>
      </p:sp>
      <p:grpSp>
        <p:nvGrpSpPr>
          <p:cNvPr id="9" name="Group 723"/>
          <p:cNvGrpSpPr>
            <a:grpSpLocks/>
          </p:cNvGrpSpPr>
          <p:nvPr/>
        </p:nvGrpSpPr>
        <p:grpSpPr bwMode="auto">
          <a:xfrm flipH="1" flipV="1">
            <a:off x="4074072" y="3756298"/>
            <a:ext cx="439738" cy="107950"/>
            <a:chOff x="1277" y="2533"/>
            <a:chExt cx="272" cy="68"/>
          </a:xfrm>
        </p:grpSpPr>
        <p:sp>
          <p:nvSpPr>
            <p:cNvPr id="19786" name="Rectangle 724"/>
            <p:cNvSpPr>
              <a:spLocks noChangeArrowheads="1"/>
            </p:cNvSpPr>
            <p:nvPr/>
          </p:nvSpPr>
          <p:spPr bwMode="auto">
            <a:xfrm>
              <a:off x="1277" y="2533"/>
              <a:ext cx="271" cy="68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800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87" name="Line 725"/>
            <p:cNvSpPr>
              <a:spLocks noChangeShapeType="1"/>
            </p:cNvSpPr>
            <p:nvPr/>
          </p:nvSpPr>
          <p:spPr bwMode="auto">
            <a:xfrm>
              <a:off x="1277" y="2583"/>
              <a:ext cx="27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726"/>
          <p:cNvGrpSpPr>
            <a:grpSpLocks/>
          </p:cNvGrpSpPr>
          <p:nvPr/>
        </p:nvGrpSpPr>
        <p:grpSpPr bwMode="auto">
          <a:xfrm flipH="1" flipV="1">
            <a:off x="4578897" y="3756298"/>
            <a:ext cx="439738" cy="107950"/>
            <a:chOff x="1277" y="2533"/>
            <a:chExt cx="272" cy="68"/>
          </a:xfrm>
        </p:grpSpPr>
        <p:sp>
          <p:nvSpPr>
            <p:cNvPr id="19784" name="Rectangle 727"/>
            <p:cNvSpPr>
              <a:spLocks noChangeArrowheads="1"/>
            </p:cNvSpPr>
            <p:nvPr/>
          </p:nvSpPr>
          <p:spPr bwMode="auto">
            <a:xfrm>
              <a:off x="1277" y="2533"/>
              <a:ext cx="271" cy="68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800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  <p:sp>
          <p:nvSpPr>
            <p:cNvPr id="19785" name="Line 728"/>
            <p:cNvSpPr>
              <a:spLocks noChangeShapeType="1"/>
            </p:cNvSpPr>
            <p:nvPr/>
          </p:nvSpPr>
          <p:spPr bwMode="auto">
            <a:xfrm>
              <a:off x="1277" y="2583"/>
              <a:ext cx="27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" name="Group 735"/>
          <p:cNvGrpSpPr>
            <a:grpSpLocks/>
          </p:cNvGrpSpPr>
          <p:nvPr/>
        </p:nvGrpSpPr>
        <p:grpSpPr bwMode="auto">
          <a:xfrm>
            <a:off x="3689897" y="3757885"/>
            <a:ext cx="301625" cy="107950"/>
            <a:chOff x="2784" y="2352"/>
            <a:chExt cx="73" cy="68"/>
          </a:xfrm>
        </p:grpSpPr>
        <p:grpSp>
          <p:nvGrpSpPr>
            <p:cNvPr id="12" name="Group 736"/>
            <p:cNvGrpSpPr>
              <a:grpSpLocks/>
            </p:cNvGrpSpPr>
            <p:nvPr/>
          </p:nvGrpSpPr>
          <p:grpSpPr bwMode="auto">
            <a:xfrm>
              <a:off x="2784" y="2352"/>
              <a:ext cx="73" cy="34"/>
              <a:chOff x="1276" y="2795"/>
              <a:chExt cx="253" cy="34"/>
            </a:xfrm>
          </p:grpSpPr>
          <p:sp>
            <p:nvSpPr>
              <p:cNvPr id="19778" name="Rectangle 737"/>
              <p:cNvSpPr>
                <a:spLocks noChangeArrowheads="1"/>
              </p:cNvSpPr>
              <p:nvPr/>
            </p:nvSpPr>
            <p:spPr bwMode="auto">
              <a:xfrm>
                <a:off x="1276" y="2795"/>
                <a:ext cx="252" cy="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 sz="800">
                  <a:latin typeface="Times New Roman" pitchFamily="18" charset="0"/>
                </a:endParaRPr>
              </a:p>
              <a:p>
                <a:endParaRPr lang="it-IT" sz="800">
                  <a:latin typeface="Times New Roman" pitchFamily="18" charset="0"/>
                </a:endParaRPr>
              </a:p>
            </p:txBody>
          </p:sp>
          <p:sp>
            <p:nvSpPr>
              <p:cNvPr id="19779" name="Line 738"/>
              <p:cNvSpPr>
                <a:spLocks noChangeShapeType="1"/>
              </p:cNvSpPr>
              <p:nvPr/>
            </p:nvSpPr>
            <p:spPr bwMode="auto">
              <a:xfrm>
                <a:off x="1277" y="2815"/>
                <a:ext cx="25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777" name="Rectangle 739"/>
            <p:cNvSpPr>
              <a:spLocks noChangeArrowheads="1"/>
            </p:cNvSpPr>
            <p:nvPr/>
          </p:nvSpPr>
          <p:spPr bwMode="auto">
            <a:xfrm>
              <a:off x="2784" y="2386"/>
              <a:ext cx="73" cy="3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800">
                <a:latin typeface="Times New Roman" pitchFamily="18" charset="0"/>
              </a:endParaRPr>
            </a:p>
            <a:p>
              <a:endParaRPr lang="it-IT" sz="800">
                <a:latin typeface="Times New Roman" pitchFamily="18" charset="0"/>
              </a:endParaRPr>
            </a:p>
          </p:txBody>
        </p:sp>
      </p:grpSp>
      <p:sp>
        <p:nvSpPr>
          <p:cNvPr id="19501" name="Rectangle 207"/>
          <p:cNvSpPr>
            <a:spLocks noChangeArrowheads="1"/>
          </p:cNvSpPr>
          <p:nvPr/>
        </p:nvSpPr>
        <p:spPr bwMode="auto">
          <a:xfrm>
            <a:off x="1967459" y="206719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2" name="Rectangle 208"/>
          <p:cNvSpPr>
            <a:spLocks noChangeArrowheads="1"/>
          </p:cNvSpPr>
          <p:nvPr/>
        </p:nvSpPr>
        <p:spPr bwMode="auto">
          <a:xfrm>
            <a:off x="3118396" y="206719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3" name="Rectangle 209"/>
          <p:cNvSpPr>
            <a:spLocks noChangeArrowheads="1"/>
          </p:cNvSpPr>
          <p:nvPr/>
        </p:nvSpPr>
        <p:spPr bwMode="auto">
          <a:xfrm>
            <a:off x="3707359" y="206719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4" name="Rectangle 210"/>
          <p:cNvSpPr>
            <a:spLocks noChangeArrowheads="1"/>
          </p:cNvSpPr>
          <p:nvPr/>
        </p:nvSpPr>
        <p:spPr bwMode="auto">
          <a:xfrm>
            <a:off x="4702721" y="206719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505" name="Rectangle 211"/>
          <p:cNvSpPr>
            <a:spLocks noChangeArrowheads="1"/>
          </p:cNvSpPr>
          <p:nvPr/>
        </p:nvSpPr>
        <p:spPr bwMode="auto">
          <a:xfrm>
            <a:off x="4199484" y="2067198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58" name="Text Box 424"/>
          <p:cNvSpPr txBox="1">
            <a:spLocks noChangeArrowheads="1"/>
          </p:cNvSpPr>
          <p:nvPr/>
        </p:nvSpPr>
        <p:spPr bwMode="auto">
          <a:xfrm>
            <a:off x="2556421" y="206084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RO</a:t>
            </a:r>
            <a:endParaRPr lang="it-IT" u="sng">
              <a:latin typeface="Times New Roman" pitchFamily="18" charset="0"/>
            </a:endParaRPr>
          </a:p>
        </p:txBody>
      </p:sp>
      <p:sp>
        <p:nvSpPr>
          <p:cNvPr id="19660" name="Text Box 426"/>
          <p:cNvSpPr txBox="1">
            <a:spLocks noChangeArrowheads="1"/>
          </p:cNvSpPr>
          <p:nvPr/>
        </p:nvSpPr>
        <p:spPr bwMode="auto">
          <a:xfrm>
            <a:off x="2556421" y="343562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latin typeface="Times New Roman" pitchFamily="18" charset="0"/>
              </a:rPr>
              <a:t>HV</a:t>
            </a:r>
            <a:endParaRPr lang="it-IT"/>
          </a:p>
        </p:txBody>
      </p:sp>
      <p:sp>
        <p:nvSpPr>
          <p:cNvPr id="19666" name="Rectangle 432"/>
          <p:cNvSpPr>
            <a:spLocks noChangeArrowheads="1"/>
          </p:cNvSpPr>
          <p:nvPr/>
        </p:nvSpPr>
        <p:spPr bwMode="auto">
          <a:xfrm>
            <a:off x="4702721" y="343562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7" name="Rectangle 433"/>
          <p:cNvSpPr>
            <a:spLocks noChangeArrowheads="1"/>
          </p:cNvSpPr>
          <p:nvPr/>
        </p:nvSpPr>
        <p:spPr bwMode="auto">
          <a:xfrm>
            <a:off x="1980159" y="343562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8" name="Rectangle 434"/>
          <p:cNvSpPr>
            <a:spLocks noChangeArrowheads="1"/>
          </p:cNvSpPr>
          <p:nvPr/>
        </p:nvSpPr>
        <p:spPr bwMode="auto">
          <a:xfrm>
            <a:off x="3707359" y="343562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69" name="Rectangle 435"/>
          <p:cNvSpPr>
            <a:spLocks noChangeArrowheads="1"/>
          </p:cNvSpPr>
          <p:nvPr/>
        </p:nvSpPr>
        <p:spPr bwMode="auto">
          <a:xfrm>
            <a:off x="3118396" y="3435623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70" name="Rectangle 436"/>
          <p:cNvSpPr>
            <a:spLocks noChangeArrowheads="1"/>
          </p:cNvSpPr>
          <p:nvPr/>
        </p:nvSpPr>
        <p:spPr bwMode="auto">
          <a:xfrm>
            <a:off x="4199484" y="3427685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675" name="Text Box 441"/>
          <p:cNvSpPr txBox="1">
            <a:spLocks noChangeArrowheads="1"/>
          </p:cNvSpPr>
          <p:nvPr/>
        </p:nvSpPr>
        <p:spPr bwMode="auto">
          <a:xfrm>
            <a:off x="3996284" y="3130823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6" name="Text Box 442"/>
          <p:cNvSpPr txBox="1">
            <a:spLocks noChangeArrowheads="1"/>
          </p:cNvSpPr>
          <p:nvPr/>
        </p:nvSpPr>
        <p:spPr bwMode="auto">
          <a:xfrm>
            <a:off x="4464596" y="3130823"/>
            <a:ext cx="611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7" name="Text Box 443"/>
          <p:cNvSpPr txBox="1">
            <a:spLocks noChangeArrowheads="1"/>
          </p:cNvSpPr>
          <p:nvPr/>
        </p:nvSpPr>
        <p:spPr bwMode="auto">
          <a:xfrm>
            <a:off x="2988221" y="314669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78" name="Text Box 444"/>
          <p:cNvSpPr txBox="1">
            <a:spLocks noChangeArrowheads="1"/>
          </p:cNvSpPr>
          <p:nvPr/>
        </p:nvSpPr>
        <p:spPr bwMode="auto">
          <a:xfrm>
            <a:off x="1907134" y="314669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r>
              <a:rPr lang="en-US" baseline="-25000"/>
              <a:t>   </a:t>
            </a: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681" name="Text Box 447"/>
          <p:cNvSpPr txBox="1">
            <a:spLocks noChangeArrowheads="1"/>
          </p:cNvSpPr>
          <p:nvPr/>
        </p:nvSpPr>
        <p:spPr bwMode="auto">
          <a:xfrm>
            <a:off x="1907134" y="2122760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  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2" name="Text Box 448"/>
          <p:cNvSpPr txBox="1">
            <a:spLocks noChangeArrowheads="1"/>
          </p:cNvSpPr>
          <p:nvPr/>
        </p:nvSpPr>
        <p:spPr bwMode="auto">
          <a:xfrm>
            <a:off x="2988221" y="2138635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   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5" name="Text Box 451"/>
          <p:cNvSpPr txBox="1">
            <a:spLocks noChangeArrowheads="1"/>
          </p:cNvSpPr>
          <p:nvPr/>
        </p:nvSpPr>
        <p:spPr bwMode="auto">
          <a:xfrm>
            <a:off x="3996284" y="2138635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6" name="Text Box 452"/>
          <p:cNvSpPr txBox="1">
            <a:spLocks noChangeArrowheads="1"/>
          </p:cNvSpPr>
          <p:nvPr/>
        </p:nvSpPr>
        <p:spPr bwMode="auto">
          <a:xfrm>
            <a:off x="4463009" y="2138635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r>
              <a:rPr lang="en-US" baseline="-25000"/>
              <a:t> </a:t>
            </a: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88" name="Text Box 454"/>
          <p:cNvSpPr txBox="1">
            <a:spLocks noChangeArrowheads="1"/>
          </p:cNvSpPr>
          <p:nvPr/>
        </p:nvSpPr>
        <p:spPr bwMode="auto">
          <a:xfrm>
            <a:off x="3707359" y="3146698"/>
            <a:ext cx="360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0</a:t>
            </a:r>
            <a:endParaRPr lang="it-IT" sz="1400" baseline="-25000"/>
          </a:p>
        </p:txBody>
      </p:sp>
      <p:sp>
        <p:nvSpPr>
          <p:cNvPr id="19690" name="Text Box 456"/>
          <p:cNvSpPr txBox="1">
            <a:spLocks noChangeArrowheads="1"/>
          </p:cNvSpPr>
          <p:nvPr/>
        </p:nvSpPr>
        <p:spPr bwMode="auto">
          <a:xfrm>
            <a:off x="3562896" y="213863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1</a:t>
            </a:r>
            <a:endParaRPr lang="it-IT" sz="1400" baseline="-25000"/>
          </a:p>
        </p:txBody>
      </p:sp>
      <p:sp>
        <p:nvSpPr>
          <p:cNvPr id="19709" name="Text Box 476"/>
          <p:cNvSpPr txBox="1">
            <a:spLocks noChangeArrowheads="1"/>
          </p:cNvSpPr>
          <p:nvPr/>
        </p:nvSpPr>
        <p:spPr bwMode="auto">
          <a:xfrm>
            <a:off x="2699296" y="3003823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9-32</a:t>
            </a:r>
            <a:r>
              <a:rPr lang="en-US" sz="1000"/>
              <a:t> ; </a:t>
            </a:r>
            <a:r>
              <a:rPr lang="en-US" sz="1000" u="sng"/>
              <a:t>1-24</a:t>
            </a:r>
            <a:endParaRPr lang="it-IT" sz="1000" u="sng"/>
          </a:p>
        </p:txBody>
      </p:sp>
      <p:sp>
        <p:nvSpPr>
          <p:cNvPr id="19710" name="Line 477"/>
          <p:cNvSpPr>
            <a:spLocks noChangeShapeType="1"/>
          </p:cNvSpPr>
          <p:nvPr/>
        </p:nvSpPr>
        <p:spPr bwMode="auto">
          <a:xfrm>
            <a:off x="2915196" y="3219723"/>
            <a:ext cx="1444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1" name="Line 478"/>
          <p:cNvSpPr>
            <a:spLocks noChangeShapeType="1"/>
          </p:cNvSpPr>
          <p:nvPr/>
        </p:nvSpPr>
        <p:spPr bwMode="auto">
          <a:xfrm>
            <a:off x="3420021" y="3219723"/>
            <a:ext cx="7143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2" name="Text Box 479"/>
          <p:cNvSpPr txBox="1">
            <a:spLocks noChangeArrowheads="1"/>
          </p:cNvSpPr>
          <p:nvPr/>
        </p:nvSpPr>
        <p:spPr bwMode="auto">
          <a:xfrm>
            <a:off x="2699296" y="2498998"/>
            <a:ext cx="863600" cy="2444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/>
              <a:t>24-1</a:t>
            </a:r>
            <a:r>
              <a:rPr lang="en-US" sz="1000"/>
              <a:t> ; </a:t>
            </a:r>
            <a:r>
              <a:rPr lang="en-US" sz="1000" u="sng"/>
              <a:t>32-9</a:t>
            </a:r>
            <a:endParaRPr lang="it-IT"/>
          </a:p>
        </p:txBody>
      </p:sp>
      <p:sp>
        <p:nvSpPr>
          <p:cNvPr id="19713" name="Line 480"/>
          <p:cNvSpPr>
            <a:spLocks noChangeShapeType="1"/>
          </p:cNvSpPr>
          <p:nvPr/>
        </p:nvSpPr>
        <p:spPr bwMode="auto">
          <a:xfrm flipV="1">
            <a:off x="2915196" y="2427560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14" name="Line 481"/>
          <p:cNvSpPr>
            <a:spLocks noChangeShapeType="1"/>
          </p:cNvSpPr>
          <p:nvPr/>
        </p:nvSpPr>
        <p:spPr bwMode="auto">
          <a:xfrm flipV="1">
            <a:off x="3346996" y="2427560"/>
            <a:ext cx="730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729" name="CasellaDiTesto 555"/>
          <p:cNvSpPr txBox="1">
            <a:spLocks noChangeArrowheads="1"/>
          </p:cNvSpPr>
          <p:nvPr/>
        </p:nvSpPr>
        <p:spPr bwMode="auto">
          <a:xfrm>
            <a:off x="1835696" y="2643460"/>
            <a:ext cx="935038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32+32 strips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730" name="CasellaDiTesto 557"/>
          <p:cNvSpPr txBox="1">
            <a:spLocks noChangeArrowheads="1"/>
          </p:cNvSpPr>
          <p:nvPr/>
        </p:nvSpPr>
        <p:spPr bwMode="auto">
          <a:xfrm>
            <a:off x="2770734" y="2283098"/>
            <a:ext cx="936625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24+24 strips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9731" name="CasellaDiTesto 558"/>
          <p:cNvSpPr txBox="1">
            <a:spLocks noChangeArrowheads="1"/>
          </p:cNvSpPr>
          <p:nvPr/>
        </p:nvSpPr>
        <p:spPr bwMode="auto">
          <a:xfrm>
            <a:off x="3562896" y="2930798"/>
            <a:ext cx="50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24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9732" name="CasellaDiTesto 559"/>
          <p:cNvSpPr txBox="1">
            <a:spLocks noChangeArrowheads="1"/>
          </p:cNvSpPr>
          <p:nvPr/>
        </p:nvSpPr>
        <p:spPr bwMode="auto">
          <a:xfrm>
            <a:off x="4068985" y="2422629"/>
            <a:ext cx="57502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16+24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733" name="CasellaDiTesto 560"/>
          <p:cNvSpPr txBox="1">
            <a:spLocks noChangeArrowheads="1"/>
          </p:cNvSpPr>
          <p:nvPr/>
        </p:nvSpPr>
        <p:spPr bwMode="auto">
          <a:xfrm>
            <a:off x="4534446" y="2998693"/>
            <a:ext cx="61361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16+24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735" name="CasellaDiTesto 563"/>
          <p:cNvSpPr txBox="1">
            <a:spLocks noChangeArrowheads="1"/>
          </p:cNvSpPr>
          <p:nvPr/>
        </p:nvSpPr>
        <p:spPr bwMode="auto">
          <a:xfrm>
            <a:off x="3707904" y="4221088"/>
            <a:ext cx="115212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64 </a:t>
            </a:r>
            <a:r>
              <a:rPr lang="en-US" dirty="0">
                <a:solidFill>
                  <a:srgbClr val="FF0000"/>
                </a:solidFill>
              </a:rPr>
              <a:t>strips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2" name="Parentesi graffa chiusa 551"/>
          <p:cNvSpPr/>
          <p:nvPr/>
        </p:nvSpPr>
        <p:spPr>
          <a:xfrm rot="5400000">
            <a:off x="3923483" y="3573463"/>
            <a:ext cx="360930" cy="93610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3" name="CasellaDiTesto 552"/>
          <p:cNvSpPr txBox="1"/>
          <p:nvPr/>
        </p:nvSpPr>
        <p:spPr>
          <a:xfrm>
            <a:off x="1835696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4" name="CasellaDiTesto 553"/>
          <p:cNvSpPr txBox="1"/>
          <p:nvPr/>
        </p:nvSpPr>
        <p:spPr>
          <a:xfrm>
            <a:off x="2987824" y="16288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55" name="CasellaDiTesto 554"/>
          <p:cNvSpPr txBox="1"/>
          <p:nvPr/>
        </p:nvSpPr>
        <p:spPr>
          <a:xfrm>
            <a:off x="3203848" y="126876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go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557" name="Connettore 2 556"/>
          <p:cNvCxnSpPr>
            <a:stCxn id="555" idx="2"/>
          </p:cNvCxnSpPr>
          <p:nvPr/>
        </p:nvCxnSpPr>
        <p:spPr>
          <a:xfrm rot="16200000" flipH="1">
            <a:off x="3406516" y="1687452"/>
            <a:ext cx="422756" cy="324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Connettore 2 559"/>
          <p:cNvCxnSpPr>
            <a:endCxn id="19505" idx="0"/>
          </p:cNvCxnSpPr>
          <p:nvPr/>
        </p:nvCxnSpPr>
        <p:spPr>
          <a:xfrm rot="5400000">
            <a:off x="4224487" y="1790899"/>
            <a:ext cx="365596" cy="187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CasellaDiTesto 567"/>
          <p:cNvSpPr txBox="1"/>
          <p:nvPr/>
        </p:nvSpPr>
        <p:spPr>
          <a:xfrm>
            <a:off x="4067944" y="1340768"/>
            <a:ext cx="23762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Pad 3: </a:t>
            </a:r>
            <a:r>
              <a:rPr lang="it-IT" dirty="0">
                <a:latin typeface="Symbol" pitchFamily="18" charset="2"/>
              </a:rPr>
              <a:t>h</a:t>
            </a:r>
            <a:r>
              <a:rPr lang="it-IT" sz="1600" dirty="0" smtClean="0"/>
              <a:t>0</a:t>
            </a:r>
            <a:r>
              <a:rPr lang="it-IT" dirty="0" smtClean="0"/>
              <a:t> 32; </a:t>
            </a:r>
            <a:r>
              <a:rPr lang="it-IT" dirty="0" smtClean="0">
                <a:latin typeface="Symbol" pitchFamily="18" charset="2"/>
              </a:rPr>
              <a:t>h</a:t>
            </a:r>
            <a:r>
              <a:rPr lang="it-IT" sz="1400" dirty="0" smtClean="0"/>
              <a:t>1</a:t>
            </a:r>
            <a:r>
              <a:rPr lang="it-IT" dirty="0" smtClean="0"/>
              <a:t> 32</a:t>
            </a:r>
            <a:endParaRPr lang="it-IT" dirty="0"/>
          </a:p>
        </p:txBody>
      </p:sp>
      <p:cxnSp>
        <p:nvCxnSpPr>
          <p:cNvPr id="571" name="Connettore 2 570"/>
          <p:cNvCxnSpPr/>
          <p:nvPr/>
        </p:nvCxnSpPr>
        <p:spPr>
          <a:xfrm rot="5400000">
            <a:off x="2879812" y="3465004"/>
            <a:ext cx="1368152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CasellaDiTesto 573"/>
          <p:cNvSpPr txBox="1"/>
          <p:nvPr/>
        </p:nvSpPr>
        <p:spPr>
          <a:xfrm>
            <a:off x="395536" y="5445224"/>
            <a:ext cx="8352928" cy="338554"/>
          </a:xfrm>
          <a:prstGeom prst="rect">
            <a:avLst/>
          </a:prstGeom>
          <a:solidFill>
            <a:srgbClr val="FFCCFF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Another</a:t>
            </a:r>
            <a:r>
              <a:rPr lang="it-IT" sz="1600" dirty="0" smtClean="0"/>
              <a:t> </a:t>
            </a:r>
            <a:r>
              <a:rPr lang="it-IT" sz="1600" dirty="0" err="1" smtClean="0"/>
              <a:t>printed</a:t>
            </a:r>
            <a:r>
              <a:rPr lang="it-IT" sz="1600" dirty="0" smtClean="0"/>
              <a:t> </a:t>
            </a:r>
            <a:r>
              <a:rPr lang="it-IT" sz="1600" dirty="0" err="1" smtClean="0"/>
              <a:t>board</a:t>
            </a:r>
            <a:r>
              <a:rPr lang="it-IT" sz="1600" dirty="0" smtClean="0"/>
              <a:t> </a:t>
            </a:r>
            <a:r>
              <a:rPr lang="it-IT" sz="1600" dirty="0" err="1" smtClean="0"/>
              <a:t>will</a:t>
            </a:r>
            <a:r>
              <a:rPr lang="it-IT" sz="1600" dirty="0" smtClean="0"/>
              <a:t> do the </a:t>
            </a:r>
            <a:r>
              <a:rPr lang="it-IT" sz="1600" dirty="0" err="1" smtClean="0"/>
              <a:t>wired</a:t>
            </a:r>
            <a:r>
              <a:rPr lang="it-IT" sz="1600" dirty="0" smtClean="0"/>
              <a:t> OR </a:t>
            </a:r>
            <a:r>
              <a:rPr lang="it-IT" sz="1600" dirty="0" err="1" smtClean="0"/>
              <a:t>between</a:t>
            </a:r>
            <a:r>
              <a:rPr lang="it-IT" sz="1600" dirty="0" smtClean="0"/>
              <a:t> bog6 and bof7 phi </a:t>
            </a:r>
            <a:r>
              <a:rPr lang="it-IT" sz="1600" dirty="0" err="1" smtClean="0"/>
              <a:t>strips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sp>
        <p:nvSpPr>
          <p:cNvPr id="576" name="CasellaDiTesto 575"/>
          <p:cNvSpPr txBox="1"/>
          <p:nvPr/>
        </p:nvSpPr>
        <p:spPr>
          <a:xfrm>
            <a:off x="395536" y="683404"/>
            <a:ext cx="84969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New pivot </a:t>
            </a:r>
            <a:r>
              <a:rPr lang="it-IT" dirty="0" err="1" smtClean="0">
                <a:solidFill>
                  <a:srgbClr val="002060"/>
                </a:solidFill>
              </a:rPr>
              <a:t>recabling</a:t>
            </a:r>
            <a:r>
              <a:rPr lang="it-IT" dirty="0" smtClean="0">
                <a:solidFill>
                  <a:srgbClr val="002060"/>
                </a:solidFill>
              </a:rPr>
              <a:t>  (</a:t>
            </a:r>
            <a:r>
              <a:rPr lang="it-IT" dirty="0" err="1" smtClean="0">
                <a:solidFill>
                  <a:srgbClr val="002060"/>
                </a:solidFill>
              </a:rPr>
              <a:t>by</a:t>
            </a:r>
            <a:r>
              <a:rPr lang="it-IT" dirty="0" smtClean="0">
                <a:solidFill>
                  <a:srgbClr val="002060"/>
                </a:solidFill>
              </a:rPr>
              <a:t> a </a:t>
            </a:r>
            <a:r>
              <a:rPr lang="it-IT" dirty="0" err="1" smtClean="0">
                <a:solidFill>
                  <a:srgbClr val="002060"/>
                </a:solidFill>
              </a:rPr>
              <a:t>printed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board</a:t>
            </a:r>
            <a:r>
              <a:rPr lang="it-IT" dirty="0" smtClean="0">
                <a:solidFill>
                  <a:srgbClr val="002060"/>
                </a:solidFill>
              </a:rPr>
              <a:t>)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go </a:t>
            </a:r>
            <a:r>
              <a:rPr lang="it-IT" dirty="0" err="1" smtClean="0">
                <a:solidFill>
                  <a:srgbClr val="002060"/>
                </a:solidFill>
              </a:rPr>
              <a:t>from</a:t>
            </a:r>
            <a:r>
              <a:rPr lang="it-IT" dirty="0" smtClean="0">
                <a:solidFill>
                  <a:srgbClr val="002060"/>
                </a:solidFill>
              </a:rPr>
              <a:t>  5 </a:t>
            </a:r>
            <a:r>
              <a:rPr lang="it-IT" dirty="0" err="1" smtClean="0">
                <a:solidFill>
                  <a:srgbClr val="002060"/>
                </a:solidFill>
              </a:rPr>
              <a:t>pads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4 </a:t>
            </a:r>
            <a:r>
              <a:rPr lang="it-IT" dirty="0" err="1" smtClean="0">
                <a:solidFill>
                  <a:srgbClr val="002060"/>
                </a:solidFill>
              </a:rPr>
              <a:t>pads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4644008" y="17008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5292080" y="1772816"/>
            <a:ext cx="3744416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BOG6  has 24 strips and BOF7 has 40 strips</a:t>
            </a:r>
            <a:r>
              <a:rPr lang="en-US" sz="1400" dirty="0"/>
              <a:t> </a:t>
            </a:r>
            <a:r>
              <a:rPr lang="en-US" sz="1400" dirty="0" smtClean="0"/>
              <a:t>(mapped to two cables).</a:t>
            </a:r>
          </a:p>
          <a:p>
            <a:endParaRPr lang="en-US" sz="1400" dirty="0" smtClean="0"/>
          </a:p>
          <a:p>
            <a:r>
              <a:rPr lang="en-US" sz="1400" dirty="0" smtClean="0"/>
              <a:t>So the total make 64 strips that could be handled by one pad (32 strips go to CM eta-0 and 32 to CM eta-1).</a:t>
            </a:r>
          </a:p>
          <a:p>
            <a:endParaRPr lang="en-US" sz="1400" dirty="0" smtClean="0"/>
          </a:p>
          <a:p>
            <a:r>
              <a:rPr lang="en-US" sz="1400" dirty="0" smtClean="0"/>
              <a:t>So we need to unscramble three flat cables to rearrange them into two 32 pins cables, feeding the pad on BOF7. </a:t>
            </a:r>
            <a:endParaRPr lang="it-IT" sz="1400" dirty="0"/>
          </a:p>
        </p:txBody>
      </p:sp>
      <p:sp>
        <p:nvSpPr>
          <p:cNvPr id="101" name="CasellaDiTesto 100"/>
          <p:cNvSpPr txBox="1"/>
          <p:nvPr/>
        </p:nvSpPr>
        <p:spPr>
          <a:xfrm>
            <a:off x="251520" y="4797152"/>
            <a:ext cx="864096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need a printed board that receives three eta 32-pin flat cables, one from BOG6 and two from BOF7 and  produce two 32-pin flat cables as input for the pad.</a:t>
            </a:r>
            <a:endParaRPr lang="it-IT" sz="1600" dirty="0"/>
          </a:p>
        </p:txBody>
      </p:sp>
      <p:sp>
        <p:nvSpPr>
          <p:cNvPr id="102" name="CasellaDiTesto 101"/>
          <p:cNvSpPr txBox="1"/>
          <p:nvPr/>
        </p:nvSpPr>
        <p:spPr>
          <a:xfrm>
            <a:off x="2411760" y="4005064"/>
            <a:ext cx="864096" cy="369332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BOG6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3" name="CasellaDiTesto 102"/>
          <p:cNvSpPr txBox="1"/>
          <p:nvPr/>
        </p:nvSpPr>
        <p:spPr>
          <a:xfrm>
            <a:off x="5436096" y="4149080"/>
            <a:ext cx="864096" cy="369332"/>
          </a:xfrm>
          <a:prstGeom prst="rect">
            <a:avLst/>
          </a:prstGeom>
          <a:solidFill>
            <a:srgbClr val="CC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BOF7</a:t>
            </a:r>
            <a:endParaRPr lang="it-IT" dirty="0">
              <a:solidFill>
                <a:srgbClr val="002060"/>
              </a:solidFill>
            </a:endParaRPr>
          </a:p>
        </p:txBody>
      </p:sp>
      <p:cxnSp>
        <p:nvCxnSpPr>
          <p:cNvPr id="104" name="Connettore 2 103"/>
          <p:cNvCxnSpPr>
            <a:endCxn id="19668" idx="2"/>
          </p:cNvCxnSpPr>
          <p:nvPr/>
        </p:nvCxnSpPr>
        <p:spPr>
          <a:xfrm flipV="1">
            <a:off x="3203848" y="3588023"/>
            <a:ext cx="617811" cy="41704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2 106"/>
          <p:cNvCxnSpPr>
            <a:stCxn id="103" idx="1"/>
            <a:endCxn id="19670" idx="2"/>
          </p:cNvCxnSpPr>
          <p:nvPr/>
        </p:nvCxnSpPr>
        <p:spPr>
          <a:xfrm flipH="1" flipV="1">
            <a:off x="4313784" y="3580085"/>
            <a:ext cx="1122312" cy="7536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egnaposto numero diapositiva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B239-B61F-4B19-B04F-AF3623277A1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755576" y="44624"/>
            <a:ext cx="7848872" cy="58477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Potential problem with the feet trigger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5949280"/>
            <a:ext cx="8424936" cy="646331"/>
          </a:xfrm>
          <a:prstGeom prst="rect">
            <a:avLst/>
          </a:prstGeom>
          <a:solidFill>
            <a:srgbClr val="66FF99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) Different grounding;   ii)   signal adaptation;   iii)   wrong eta channel mapping.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</a:t>
            </a:r>
            <a:r>
              <a:rPr lang="en-US" dirty="0" smtClean="0"/>
              <a:t>We need cosmic </a:t>
            </a:r>
            <a:r>
              <a:rPr lang="en-US" dirty="0" err="1" smtClean="0"/>
              <a:t>muons</a:t>
            </a:r>
            <a:r>
              <a:rPr lang="en-US" dirty="0" smtClean="0"/>
              <a:t> to sort out everything.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08877" y="2564904"/>
            <a:ext cx="57262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Sector 13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30400" y="358775"/>
            <a:ext cx="525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RPC units for BML chambers - </a:t>
            </a:r>
            <a:r>
              <a:rPr lang="en-US">
                <a:solidFill>
                  <a:srgbClr val="FF0000"/>
                </a:solidFill>
              </a:rPr>
              <a:t>Sector 13</a:t>
            </a:r>
            <a:endParaRPr lang="en-US"/>
          </a:p>
        </p:txBody>
      </p:sp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1096963" y="1438275"/>
            <a:ext cx="7891462" cy="5029200"/>
            <a:chOff x="691" y="528"/>
            <a:chExt cx="4971" cy="3168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5039" y="1586"/>
              <a:ext cx="6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Outer layer</a:t>
              </a:r>
              <a:endParaRPr lang="en-US" sz="1800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5040" y="3173"/>
              <a:ext cx="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Inner layer</a:t>
              </a:r>
              <a:endParaRPr lang="en-US" sz="1800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2880" y="768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23" name="Rectangle 7"/>
            <p:cNvSpPr>
              <a:spLocks noChangeAspect="1" noChangeArrowheads="1"/>
            </p:cNvSpPr>
            <p:nvPr/>
          </p:nvSpPr>
          <p:spPr bwMode="auto">
            <a:xfrm>
              <a:off x="4345" y="906"/>
              <a:ext cx="272" cy="83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800"/>
                <a:t>A</a:t>
              </a:r>
              <a:endParaRPr lang="it-IT" sz="80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3683" y="906"/>
              <a:ext cx="379" cy="835"/>
              <a:chOff x="2329" y="1201"/>
              <a:chExt cx="379" cy="835"/>
            </a:xfrm>
          </p:grpSpPr>
          <p:sp>
            <p:nvSpPr>
              <p:cNvPr id="9225" name="Rectangle 9"/>
              <p:cNvSpPr>
                <a:spLocks noChangeAspect="1" noChangeArrowheads="1"/>
              </p:cNvSpPr>
              <p:nvPr/>
            </p:nvSpPr>
            <p:spPr bwMode="auto">
              <a:xfrm>
                <a:off x="2329" y="1202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  <p:sp>
            <p:nvSpPr>
              <p:cNvPr id="9226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2518" y="1201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</p:grpSp>
        <p:sp>
          <p:nvSpPr>
            <p:cNvPr id="9227" name="Rectangle 11"/>
            <p:cNvSpPr>
              <a:spLocks noChangeAspect="1" noChangeArrowheads="1"/>
            </p:cNvSpPr>
            <p:nvPr/>
          </p:nvSpPr>
          <p:spPr bwMode="auto">
            <a:xfrm>
              <a:off x="4957" y="952"/>
              <a:ext cx="109" cy="74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200"/>
                <a:t>G*</a:t>
              </a:r>
              <a:endParaRPr lang="it-IT" sz="800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flipH="1">
              <a:off x="809" y="906"/>
              <a:ext cx="327" cy="834"/>
              <a:chOff x="2928" y="2304"/>
              <a:chExt cx="327" cy="834"/>
            </a:xfrm>
          </p:grpSpPr>
          <p:sp>
            <p:nvSpPr>
              <p:cNvPr id="9229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928" y="2304"/>
                <a:ext cx="163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E</a:t>
                </a:r>
                <a:endParaRPr lang="it-IT" sz="800"/>
              </a:p>
            </p:txBody>
          </p:sp>
          <p:sp>
            <p:nvSpPr>
              <p:cNvPr id="9230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092" y="2304"/>
                <a:ext cx="163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E</a:t>
                </a:r>
                <a:endParaRPr lang="it-IT" sz="800"/>
              </a:p>
            </p:txBody>
          </p:sp>
        </p:grpSp>
        <p:sp>
          <p:nvSpPr>
            <p:cNvPr id="9231" name="Rectangle 15"/>
            <p:cNvSpPr>
              <a:spLocks noChangeAspect="1" noChangeArrowheads="1"/>
            </p:cNvSpPr>
            <p:nvPr/>
          </p:nvSpPr>
          <p:spPr bwMode="auto">
            <a:xfrm flipH="1">
              <a:off x="1141" y="906"/>
              <a:ext cx="272" cy="834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800"/>
                <a:t>A</a:t>
              </a:r>
              <a:endParaRPr lang="it-IT" sz="800"/>
            </a:p>
          </p:txBody>
        </p: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flipH="1">
              <a:off x="2081" y="906"/>
              <a:ext cx="379" cy="835"/>
              <a:chOff x="2329" y="1201"/>
              <a:chExt cx="379" cy="835"/>
            </a:xfrm>
          </p:grpSpPr>
          <p:sp>
            <p:nvSpPr>
              <p:cNvPr id="923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329" y="1202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  <p:sp>
            <p:nvSpPr>
              <p:cNvPr id="923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2518" y="1201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flipH="1">
              <a:off x="1696" y="906"/>
              <a:ext cx="379" cy="835"/>
              <a:chOff x="2329" y="1201"/>
              <a:chExt cx="379" cy="835"/>
            </a:xfrm>
          </p:grpSpPr>
          <p:sp>
            <p:nvSpPr>
              <p:cNvPr id="9236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329" y="1202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  <p:sp>
            <p:nvSpPr>
              <p:cNvPr id="9237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518" y="1201"/>
                <a:ext cx="190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D</a:t>
                </a:r>
                <a:endParaRPr lang="it-IT" sz="800"/>
              </a:p>
            </p:txBody>
          </p:sp>
        </p:grpSp>
        <p:sp>
          <p:nvSpPr>
            <p:cNvPr id="9238" name="Rectangle 22"/>
            <p:cNvSpPr>
              <a:spLocks noChangeAspect="1" noChangeArrowheads="1"/>
            </p:cNvSpPr>
            <p:nvPr/>
          </p:nvSpPr>
          <p:spPr bwMode="auto">
            <a:xfrm>
              <a:off x="691" y="952"/>
              <a:ext cx="109" cy="746"/>
            </a:xfrm>
            <a:prstGeom prst="rect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 sz="1200"/>
                <a:t>G*</a:t>
              </a:r>
              <a:endParaRPr lang="it-IT" sz="800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298" y="906"/>
              <a:ext cx="383" cy="975"/>
              <a:chOff x="3298" y="906"/>
              <a:chExt cx="383" cy="975"/>
            </a:xfrm>
          </p:grpSpPr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3298" y="906"/>
                <a:ext cx="379" cy="835"/>
                <a:chOff x="2329" y="1201"/>
                <a:chExt cx="379" cy="835"/>
              </a:xfrm>
            </p:grpSpPr>
            <p:sp>
              <p:nvSpPr>
                <p:cNvPr id="9241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242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3298" y="1813"/>
                <a:ext cx="383" cy="68"/>
                <a:chOff x="1219" y="3061"/>
                <a:chExt cx="383" cy="68"/>
              </a:xfrm>
            </p:grpSpPr>
            <p:grpSp>
              <p:nvGrpSpPr>
                <p:cNvPr id="10" name="Group 28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24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46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249" name="Rectangle 33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50" name="Rectangle 34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51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683" y="1813"/>
              <a:ext cx="383" cy="68"/>
              <a:chOff x="1219" y="3061"/>
              <a:chExt cx="383" cy="68"/>
            </a:xfrm>
          </p:grpSpPr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1219" y="3061"/>
                <a:ext cx="198" cy="68"/>
                <a:chOff x="1276" y="3023"/>
                <a:chExt cx="198" cy="68"/>
              </a:xfrm>
            </p:grpSpPr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auto">
                <a:xfrm>
                  <a:off x="1276" y="3023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auto">
                <a:xfrm>
                  <a:off x="1277" y="3057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auto">
                <a:xfrm>
                  <a:off x="1277" y="304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1404" y="3061"/>
                <a:ext cx="198" cy="68"/>
                <a:chOff x="1516" y="3023"/>
                <a:chExt cx="198" cy="68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auto">
                <a:xfrm flipH="1" flipV="1">
                  <a:off x="1517" y="3057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auto">
                <a:xfrm flipH="1" flipV="1">
                  <a:off x="1530" y="3023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6" y="307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 flipV="1">
              <a:off x="4345" y="1813"/>
              <a:ext cx="272" cy="68"/>
              <a:chOff x="1277" y="2533"/>
              <a:chExt cx="272" cy="68"/>
            </a:xfrm>
          </p:grpSpPr>
          <p:sp>
            <p:nvSpPr>
              <p:cNvPr id="9262" name="Rectangle 46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 sz="800"/>
              </a:p>
              <a:p>
                <a:pPr algn="ctr"/>
                <a:endParaRPr lang="it-IT" sz="800"/>
              </a:p>
            </p:txBody>
          </p:sp>
          <p:sp>
            <p:nvSpPr>
              <p:cNvPr id="9263" name="Line 47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4622" y="906"/>
              <a:ext cx="327" cy="975"/>
              <a:chOff x="4622" y="906"/>
              <a:chExt cx="327" cy="975"/>
            </a:xfrm>
          </p:grpSpPr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4622" y="906"/>
                <a:ext cx="327" cy="834"/>
                <a:chOff x="4622" y="906"/>
                <a:chExt cx="327" cy="834"/>
              </a:xfrm>
            </p:grpSpPr>
            <p:sp>
              <p:nvSpPr>
                <p:cNvPr id="9266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622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  <p:sp>
              <p:nvSpPr>
                <p:cNvPr id="9267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786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</p:grpSp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4622" y="1813"/>
                <a:ext cx="327" cy="68"/>
                <a:chOff x="1292" y="3161"/>
                <a:chExt cx="327" cy="68"/>
              </a:xfrm>
            </p:grpSpPr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1292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27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7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7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0" name="Group 57"/>
                <p:cNvGrpSpPr>
                  <a:grpSpLocks/>
                </p:cNvGrpSpPr>
                <p:nvPr/>
              </p:nvGrpSpPr>
              <p:grpSpPr bwMode="auto">
                <a:xfrm flipH="1" flipV="1">
                  <a:off x="1449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27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75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27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21" name="Group 61"/>
            <p:cNvGrpSpPr>
              <a:grpSpLocks/>
            </p:cNvGrpSpPr>
            <p:nvPr/>
          </p:nvGrpSpPr>
          <p:grpSpPr bwMode="auto">
            <a:xfrm flipH="1" flipV="1">
              <a:off x="4957" y="1813"/>
              <a:ext cx="109" cy="68"/>
              <a:chOff x="1277" y="2533"/>
              <a:chExt cx="272" cy="68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 sz="800"/>
              </a:p>
              <a:p>
                <a:pPr algn="ctr"/>
                <a:endParaRPr lang="it-IT" sz="800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2" name="Group 64"/>
            <p:cNvGrpSpPr>
              <a:grpSpLocks/>
            </p:cNvGrpSpPr>
            <p:nvPr/>
          </p:nvGrpSpPr>
          <p:grpSpPr bwMode="auto">
            <a:xfrm flipH="1">
              <a:off x="2079" y="1813"/>
              <a:ext cx="383" cy="68"/>
              <a:chOff x="1219" y="3061"/>
              <a:chExt cx="383" cy="68"/>
            </a:xfrm>
          </p:grpSpPr>
          <p:grpSp>
            <p:nvGrpSpPr>
              <p:cNvPr id="23" name="Group 65"/>
              <p:cNvGrpSpPr>
                <a:grpSpLocks/>
              </p:cNvGrpSpPr>
              <p:nvPr/>
            </p:nvGrpSpPr>
            <p:grpSpPr bwMode="auto">
              <a:xfrm>
                <a:off x="1219" y="3061"/>
                <a:ext cx="198" cy="68"/>
                <a:chOff x="1276" y="3023"/>
                <a:chExt cx="198" cy="68"/>
              </a:xfrm>
            </p:grpSpPr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auto">
                <a:xfrm>
                  <a:off x="1276" y="3023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1277" y="3057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84" name="Line 68"/>
                <p:cNvSpPr>
                  <a:spLocks noChangeShapeType="1"/>
                </p:cNvSpPr>
                <p:nvPr/>
              </p:nvSpPr>
              <p:spPr bwMode="auto">
                <a:xfrm>
                  <a:off x="1277" y="304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4" name="Group 69"/>
              <p:cNvGrpSpPr>
                <a:grpSpLocks/>
              </p:cNvGrpSpPr>
              <p:nvPr/>
            </p:nvGrpSpPr>
            <p:grpSpPr bwMode="auto">
              <a:xfrm>
                <a:off x="1404" y="3061"/>
                <a:ext cx="198" cy="68"/>
                <a:chOff x="1516" y="3023"/>
                <a:chExt cx="198" cy="68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auto">
                <a:xfrm flipH="1" flipV="1">
                  <a:off x="1517" y="3057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auto">
                <a:xfrm flipH="1" flipV="1">
                  <a:off x="1530" y="3023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88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1516" y="307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5" name="Group 73"/>
            <p:cNvGrpSpPr>
              <a:grpSpLocks/>
            </p:cNvGrpSpPr>
            <p:nvPr/>
          </p:nvGrpSpPr>
          <p:grpSpPr bwMode="auto">
            <a:xfrm flipH="1">
              <a:off x="1694" y="1813"/>
              <a:ext cx="383" cy="68"/>
              <a:chOff x="1219" y="3061"/>
              <a:chExt cx="383" cy="68"/>
            </a:xfrm>
          </p:grpSpPr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1219" y="3061"/>
                <a:ext cx="198" cy="68"/>
                <a:chOff x="1276" y="3023"/>
                <a:chExt cx="198" cy="68"/>
              </a:xfrm>
            </p:grpSpPr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76" y="3023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7" y="3057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93" name="Line 77"/>
                <p:cNvSpPr>
                  <a:spLocks noChangeShapeType="1"/>
                </p:cNvSpPr>
                <p:nvPr/>
              </p:nvSpPr>
              <p:spPr bwMode="auto">
                <a:xfrm>
                  <a:off x="1277" y="304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7" name="Group 78"/>
              <p:cNvGrpSpPr>
                <a:grpSpLocks/>
              </p:cNvGrpSpPr>
              <p:nvPr/>
            </p:nvGrpSpPr>
            <p:grpSpPr bwMode="auto">
              <a:xfrm>
                <a:off x="1404" y="3061"/>
                <a:ext cx="198" cy="68"/>
                <a:chOff x="1516" y="3023"/>
                <a:chExt cx="198" cy="68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auto">
                <a:xfrm flipH="1" flipV="1">
                  <a:off x="1517" y="3057"/>
                  <a:ext cx="197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auto">
                <a:xfrm flipH="1" flipV="1">
                  <a:off x="1530" y="3023"/>
                  <a:ext cx="184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297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1516" y="3072"/>
                  <a:ext cx="197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28" name="Group 82"/>
            <p:cNvGrpSpPr>
              <a:grpSpLocks/>
            </p:cNvGrpSpPr>
            <p:nvPr/>
          </p:nvGrpSpPr>
          <p:grpSpPr bwMode="auto">
            <a:xfrm flipH="1" flipV="1">
              <a:off x="1143" y="1813"/>
              <a:ext cx="272" cy="68"/>
              <a:chOff x="1277" y="2533"/>
              <a:chExt cx="272" cy="68"/>
            </a:xfrm>
          </p:grpSpPr>
          <p:sp>
            <p:nvSpPr>
              <p:cNvPr id="9299" name="Rectangle 83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 sz="800"/>
              </a:p>
              <a:p>
                <a:pPr algn="ctr"/>
                <a:endParaRPr lang="it-IT" sz="800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9" name="Group 85"/>
            <p:cNvGrpSpPr>
              <a:grpSpLocks/>
            </p:cNvGrpSpPr>
            <p:nvPr/>
          </p:nvGrpSpPr>
          <p:grpSpPr bwMode="auto">
            <a:xfrm flipH="1">
              <a:off x="811" y="1813"/>
              <a:ext cx="327" cy="68"/>
              <a:chOff x="1292" y="3161"/>
              <a:chExt cx="327" cy="68"/>
            </a:xfrm>
          </p:grpSpPr>
          <p:grpSp>
            <p:nvGrpSpPr>
              <p:cNvPr id="30" name="Group 86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9303" name="Rectangle 87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05" name="Line 89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31" name="Group 90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09" name="Line 93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9216" name="Group 94"/>
            <p:cNvGrpSpPr>
              <a:grpSpLocks/>
            </p:cNvGrpSpPr>
            <p:nvPr/>
          </p:nvGrpSpPr>
          <p:grpSpPr bwMode="auto">
            <a:xfrm flipV="1">
              <a:off x="691" y="1813"/>
              <a:ext cx="109" cy="68"/>
              <a:chOff x="1277" y="2533"/>
              <a:chExt cx="272" cy="68"/>
            </a:xfrm>
          </p:grpSpPr>
          <p:sp>
            <p:nvSpPr>
              <p:cNvPr id="9311" name="Rectangle 95"/>
              <p:cNvSpPr>
                <a:spLocks noChangeArrowheads="1"/>
              </p:cNvSpPr>
              <p:nvPr/>
            </p:nvSpPr>
            <p:spPr bwMode="auto">
              <a:xfrm>
                <a:off x="1277" y="2533"/>
                <a:ext cx="271" cy="68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it-IT" sz="800"/>
              </a:p>
              <a:p>
                <a:pPr algn="ctr"/>
                <a:endParaRPr lang="it-IT" sz="800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>
                <a:off x="1277" y="2583"/>
                <a:ext cx="2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217" name="Group 97"/>
            <p:cNvGrpSpPr>
              <a:grpSpLocks/>
            </p:cNvGrpSpPr>
            <p:nvPr/>
          </p:nvGrpSpPr>
          <p:grpSpPr bwMode="auto">
            <a:xfrm>
              <a:off x="2464" y="906"/>
              <a:ext cx="327" cy="834"/>
              <a:chOff x="4622" y="906"/>
              <a:chExt cx="327" cy="834"/>
            </a:xfrm>
          </p:grpSpPr>
          <p:sp>
            <p:nvSpPr>
              <p:cNvPr id="9314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622" y="906"/>
                <a:ext cx="163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E</a:t>
                </a:r>
                <a:endParaRPr lang="it-IT" sz="800"/>
              </a:p>
            </p:txBody>
          </p:sp>
          <p:sp>
            <p:nvSpPr>
              <p:cNvPr id="9315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786" y="906"/>
                <a:ext cx="163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E</a:t>
                </a:r>
                <a:endParaRPr lang="it-IT" sz="800"/>
              </a:p>
            </p:txBody>
          </p:sp>
        </p:grpSp>
        <p:grpSp>
          <p:nvGrpSpPr>
            <p:cNvPr id="9222" name="Group 100"/>
            <p:cNvGrpSpPr>
              <a:grpSpLocks/>
            </p:cNvGrpSpPr>
            <p:nvPr/>
          </p:nvGrpSpPr>
          <p:grpSpPr bwMode="auto">
            <a:xfrm flipV="1">
              <a:off x="2464" y="1813"/>
              <a:ext cx="327" cy="68"/>
              <a:chOff x="1292" y="3161"/>
              <a:chExt cx="327" cy="68"/>
            </a:xfrm>
          </p:grpSpPr>
          <p:grpSp>
            <p:nvGrpSpPr>
              <p:cNvPr id="9224" name="Group 101"/>
              <p:cNvGrpSpPr>
                <a:grpSpLocks/>
              </p:cNvGrpSpPr>
              <p:nvPr/>
            </p:nvGrpSpPr>
            <p:grpSpPr bwMode="auto">
              <a:xfrm>
                <a:off x="1292" y="3161"/>
                <a:ext cx="170" cy="68"/>
                <a:chOff x="1292" y="3161"/>
                <a:chExt cx="170" cy="68"/>
              </a:xfrm>
            </p:grpSpPr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20" name="Line 104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9228" name="Group 105"/>
              <p:cNvGrpSpPr>
                <a:grpSpLocks/>
              </p:cNvGrpSpPr>
              <p:nvPr/>
            </p:nvGrpSpPr>
            <p:grpSpPr bwMode="auto">
              <a:xfrm flipH="1" flipV="1">
                <a:off x="1449" y="3161"/>
                <a:ext cx="170" cy="68"/>
                <a:chOff x="1292" y="3161"/>
                <a:chExt cx="170" cy="68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92" y="3161"/>
                  <a:ext cx="170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92" y="3195"/>
                  <a:ext cx="156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24" name="Line 108"/>
                <p:cNvSpPr>
                  <a:spLocks noChangeShapeType="1"/>
                </p:cNvSpPr>
                <p:nvPr/>
              </p:nvSpPr>
              <p:spPr bwMode="auto">
                <a:xfrm>
                  <a:off x="1292" y="3182"/>
                  <a:ext cx="170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9232" name="Group 109"/>
            <p:cNvGrpSpPr>
              <a:grpSpLocks/>
            </p:cNvGrpSpPr>
            <p:nvPr/>
          </p:nvGrpSpPr>
          <p:grpSpPr bwMode="auto">
            <a:xfrm>
              <a:off x="2919" y="906"/>
              <a:ext cx="383" cy="975"/>
              <a:chOff x="3298" y="906"/>
              <a:chExt cx="383" cy="975"/>
            </a:xfrm>
          </p:grpSpPr>
          <p:grpSp>
            <p:nvGrpSpPr>
              <p:cNvPr id="9235" name="Group 110"/>
              <p:cNvGrpSpPr>
                <a:grpSpLocks/>
              </p:cNvGrpSpPr>
              <p:nvPr/>
            </p:nvGrpSpPr>
            <p:grpSpPr bwMode="auto">
              <a:xfrm>
                <a:off x="3298" y="906"/>
                <a:ext cx="379" cy="835"/>
                <a:chOff x="2329" y="1201"/>
                <a:chExt cx="379" cy="835"/>
              </a:xfrm>
            </p:grpSpPr>
            <p:sp>
              <p:nvSpPr>
                <p:cNvPr id="9327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328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239" name="Group 113"/>
              <p:cNvGrpSpPr>
                <a:grpSpLocks/>
              </p:cNvGrpSpPr>
              <p:nvPr/>
            </p:nvGrpSpPr>
            <p:grpSpPr bwMode="auto">
              <a:xfrm>
                <a:off x="3298" y="1813"/>
                <a:ext cx="383" cy="68"/>
                <a:chOff x="1219" y="3061"/>
                <a:chExt cx="383" cy="68"/>
              </a:xfrm>
            </p:grpSpPr>
            <p:grpSp>
              <p:nvGrpSpPr>
                <p:cNvPr id="9240" name="Group 114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33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3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3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43" name="Group 118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335" name="Rectangle 11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36" name="Rectangle 12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37" name="Line 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9244" name="Group 122"/>
            <p:cNvGrpSpPr>
              <a:grpSpLocks/>
            </p:cNvGrpSpPr>
            <p:nvPr/>
          </p:nvGrpSpPr>
          <p:grpSpPr bwMode="auto">
            <a:xfrm>
              <a:off x="808" y="2493"/>
              <a:ext cx="4141" cy="978"/>
              <a:chOff x="808" y="2493"/>
              <a:chExt cx="4141" cy="978"/>
            </a:xfrm>
          </p:grpSpPr>
          <p:grpSp>
            <p:nvGrpSpPr>
              <p:cNvPr id="9248" name="Group 123"/>
              <p:cNvGrpSpPr>
                <a:grpSpLocks/>
              </p:cNvGrpSpPr>
              <p:nvPr/>
            </p:nvGrpSpPr>
            <p:grpSpPr bwMode="auto">
              <a:xfrm>
                <a:off x="4622" y="2493"/>
                <a:ext cx="327" cy="834"/>
                <a:chOff x="2928" y="2304"/>
                <a:chExt cx="327" cy="834"/>
              </a:xfrm>
            </p:grpSpPr>
            <p:sp>
              <p:nvSpPr>
                <p:cNvPr id="9340" name="Rectangle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304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  <p:sp>
              <p:nvSpPr>
                <p:cNvPr id="9341" name="Rectangle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92" y="2304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</p:grpSp>
          <p:sp>
            <p:nvSpPr>
              <p:cNvPr id="9342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4345" y="2493"/>
                <a:ext cx="272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A</a:t>
                </a:r>
                <a:endParaRPr lang="it-IT" sz="800"/>
              </a:p>
            </p:txBody>
          </p:sp>
          <p:grpSp>
            <p:nvGrpSpPr>
              <p:cNvPr id="9252" name="Group 127"/>
              <p:cNvGrpSpPr>
                <a:grpSpLocks/>
              </p:cNvGrpSpPr>
              <p:nvPr/>
            </p:nvGrpSpPr>
            <p:grpSpPr bwMode="auto">
              <a:xfrm>
                <a:off x="3298" y="2493"/>
                <a:ext cx="379" cy="835"/>
                <a:chOff x="2329" y="1201"/>
                <a:chExt cx="379" cy="835"/>
              </a:xfrm>
            </p:grpSpPr>
            <p:sp>
              <p:nvSpPr>
                <p:cNvPr id="9344" name="Rectangle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34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253" name="Group 130"/>
              <p:cNvGrpSpPr>
                <a:grpSpLocks/>
              </p:cNvGrpSpPr>
              <p:nvPr/>
            </p:nvGrpSpPr>
            <p:grpSpPr bwMode="auto">
              <a:xfrm>
                <a:off x="3683" y="2493"/>
                <a:ext cx="379" cy="835"/>
                <a:chOff x="2329" y="1201"/>
                <a:chExt cx="379" cy="835"/>
              </a:xfrm>
            </p:grpSpPr>
            <p:sp>
              <p:nvSpPr>
                <p:cNvPr id="934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34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257" name="Group 133"/>
              <p:cNvGrpSpPr>
                <a:grpSpLocks/>
              </p:cNvGrpSpPr>
              <p:nvPr/>
            </p:nvGrpSpPr>
            <p:grpSpPr bwMode="auto">
              <a:xfrm flipH="1">
                <a:off x="809" y="2493"/>
                <a:ext cx="327" cy="834"/>
                <a:chOff x="2928" y="2304"/>
                <a:chExt cx="327" cy="834"/>
              </a:xfrm>
            </p:grpSpPr>
            <p:sp>
              <p:nvSpPr>
                <p:cNvPr id="935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304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  <p:sp>
              <p:nvSpPr>
                <p:cNvPr id="935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92" y="2304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</p:grpSp>
          <p:sp>
            <p:nvSpPr>
              <p:cNvPr id="9352" name="Rectangle 136"/>
              <p:cNvSpPr>
                <a:spLocks noChangeAspect="1" noChangeArrowheads="1"/>
              </p:cNvSpPr>
              <p:nvPr/>
            </p:nvSpPr>
            <p:spPr bwMode="auto">
              <a:xfrm flipH="1">
                <a:off x="1141" y="2493"/>
                <a:ext cx="272" cy="834"/>
              </a:xfrm>
              <a:prstGeom prst="rect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it-IT" sz="1800"/>
                  <a:t>A</a:t>
                </a:r>
                <a:endParaRPr lang="it-IT" sz="800"/>
              </a:p>
            </p:txBody>
          </p:sp>
          <p:grpSp>
            <p:nvGrpSpPr>
              <p:cNvPr id="9261" name="Group 137"/>
              <p:cNvGrpSpPr>
                <a:grpSpLocks/>
              </p:cNvGrpSpPr>
              <p:nvPr/>
            </p:nvGrpSpPr>
            <p:grpSpPr bwMode="auto">
              <a:xfrm flipH="1">
                <a:off x="2081" y="2493"/>
                <a:ext cx="379" cy="835"/>
                <a:chOff x="2329" y="1201"/>
                <a:chExt cx="379" cy="835"/>
              </a:xfrm>
            </p:grpSpPr>
            <p:sp>
              <p:nvSpPr>
                <p:cNvPr id="9354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355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264" name="Group 140"/>
              <p:cNvGrpSpPr>
                <a:grpSpLocks/>
              </p:cNvGrpSpPr>
              <p:nvPr/>
            </p:nvGrpSpPr>
            <p:grpSpPr bwMode="auto">
              <a:xfrm flipH="1">
                <a:off x="1696" y="2493"/>
                <a:ext cx="379" cy="835"/>
                <a:chOff x="2329" y="1201"/>
                <a:chExt cx="379" cy="835"/>
              </a:xfrm>
            </p:grpSpPr>
            <p:sp>
              <p:nvSpPr>
                <p:cNvPr id="9357" name="Rectangle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2329" y="1202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9358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518" y="1201"/>
                  <a:ext cx="190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9265" name="Group 143"/>
              <p:cNvGrpSpPr>
                <a:grpSpLocks/>
              </p:cNvGrpSpPr>
              <p:nvPr/>
            </p:nvGrpSpPr>
            <p:grpSpPr bwMode="auto">
              <a:xfrm>
                <a:off x="3298" y="3400"/>
                <a:ext cx="383" cy="68"/>
                <a:chOff x="1219" y="3061"/>
                <a:chExt cx="383" cy="68"/>
              </a:xfrm>
            </p:grpSpPr>
            <p:grpSp>
              <p:nvGrpSpPr>
                <p:cNvPr id="9268" name="Group 144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3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62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6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69" name="Group 148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365" name="Rectangle 14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66" name="Rectangle 15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67" name="Line 1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273" name="Group 152"/>
              <p:cNvGrpSpPr>
                <a:grpSpLocks/>
              </p:cNvGrpSpPr>
              <p:nvPr/>
            </p:nvGrpSpPr>
            <p:grpSpPr bwMode="auto">
              <a:xfrm>
                <a:off x="3683" y="3400"/>
                <a:ext cx="383" cy="68"/>
                <a:chOff x="1219" y="3061"/>
                <a:chExt cx="383" cy="68"/>
              </a:xfrm>
            </p:grpSpPr>
            <p:grpSp>
              <p:nvGrpSpPr>
                <p:cNvPr id="9277" name="Group 153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370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71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7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80" name="Group 157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374" name="Rectangle 15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75" name="Rectangle 15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76" name="Line 1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281" name="Group 161"/>
              <p:cNvGrpSpPr>
                <a:grpSpLocks/>
              </p:cNvGrpSpPr>
              <p:nvPr/>
            </p:nvGrpSpPr>
            <p:grpSpPr bwMode="auto">
              <a:xfrm flipV="1">
                <a:off x="4345" y="3400"/>
                <a:ext cx="272" cy="68"/>
                <a:chOff x="1277" y="2533"/>
                <a:chExt cx="272" cy="68"/>
              </a:xfrm>
            </p:grpSpPr>
            <p:sp>
              <p:nvSpPr>
                <p:cNvPr id="937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277" y="2533"/>
                  <a:ext cx="271" cy="68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379" name="Line 163"/>
                <p:cNvSpPr>
                  <a:spLocks noChangeShapeType="1"/>
                </p:cNvSpPr>
                <p:nvPr/>
              </p:nvSpPr>
              <p:spPr bwMode="auto">
                <a:xfrm>
                  <a:off x="1277" y="2583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9285" name="Group 164"/>
              <p:cNvGrpSpPr>
                <a:grpSpLocks/>
              </p:cNvGrpSpPr>
              <p:nvPr/>
            </p:nvGrpSpPr>
            <p:grpSpPr bwMode="auto">
              <a:xfrm>
                <a:off x="4622" y="3400"/>
                <a:ext cx="327" cy="68"/>
                <a:chOff x="1292" y="3161"/>
                <a:chExt cx="327" cy="68"/>
              </a:xfrm>
            </p:grpSpPr>
            <p:grpSp>
              <p:nvGrpSpPr>
                <p:cNvPr id="9289" name="Group 165"/>
                <p:cNvGrpSpPr>
                  <a:grpSpLocks/>
                </p:cNvGrpSpPr>
                <p:nvPr/>
              </p:nvGrpSpPr>
              <p:grpSpPr bwMode="auto">
                <a:xfrm>
                  <a:off x="1292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382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83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84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290" name="Group 169"/>
                <p:cNvGrpSpPr>
                  <a:grpSpLocks/>
                </p:cNvGrpSpPr>
                <p:nvPr/>
              </p:nvGrpSpPr>
              <p:grpSpPr bwMode="auto">
                <a:xfrm flipH="1" flipV="1">
                  <a:off x="1449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386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87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8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294" name="Group 173"/>
              <p:cNvGrpSpPr>
                <a:grpSpLocks/>
              </p:cNvGrpSpPr>
              <p:nvPr/>
            </p:nvGrpSpPr>
            <p:grpSpPr bwMode="auto">
              <a:xfrm flipH="1">
                <a:off x="2076" y="3400"/>
                <a:ext cx="383" cy="68"/>
                <a:chOff x="1219" y="3061"/>
                <a:chExt cx="383" cy="68"/>
              </a:xfrm>
            </p:grpSpPr>
            <p:grpSp>
              <p:nvGrpSpPr>
                <p:cNvPr id="9298" name="Group 174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391" name="Rectangle 175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92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9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301" name="Group 178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395" name="Rectangle 17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96" name="Rectangle 18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397" name="Line 1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302" name="Group 182"/>
              <p:cNvGrpSpPr>
                <a:grpSpLocks/>
              </p:cNvGrpSpPr>
              <p:nvPr/>
            </p:nvGrpSpPr>
            <p:grpSpPr bwMode="auto">
              <a:xfrm flipH="1">
                <a:off x="1691" y="3400"/>
                <a:ext cx="383" cy="68"/>
                <a:chOff x="1219" y="3061"/>
                <a:chExt cx="383" cy="68"/>
              </a:xfrm>
            </p:grpSpPr>
            <p:grpSp>
              <p:nvGrpSpPr>
                <p:cNvPr id="9306" name="Group 183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9400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01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02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310" name="Group 187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9404" name="Rectangle 18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05" name="Rectangle 18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06" name="Line 1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313" name="Group 191"/>
              <p:cNvGrpSpPr>
                <a:grpSpLocks/>
              </p:cNvGrpSpPr>
              <p:nvPr/>
            </p:nvGrpSpPr>
            <p:grpSpPr bwMode="auto">
              <a:xfrm flipH="1" flipV="1">
                <a:off x="1140" y="3400"/>
                <a:ext cx="272" cy="68"/>
                <a:chOff x="1277" y="2533"/>
                <a:chExt cx="272" cy="68"/>
              </a:xfrm>
            </p:grpSpPr>
            <p:sp>
              <p:nvSpPr>
                <p:cNvPr id="94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277" y="2533"/>
                  <a:ext cx="271" cy="68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sp>
              <p:nvSpPr>
                <p:cNvPr id="9409" name="Line 193"/>
                <p:cNvSpPr>
                  <a:spLocks noChangeShapeType="1"/>
                </p:cNvSpPr>
                <p:nvPr/>
              </p:nvSpPr>
              <p:spPr bwMode="auto">
                <a:xfrm>
                  <a:off x="1277" y="2583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9316" name="Group 194"/>
              <p:cNvGrpSpPr>
                <a:grpSpLocks/>
              </p:cNvGrpSpPr>
              <p:nvPr/>
            </p:nvGrpSpPr>
            <p:grpSpPr bwMode="auto">
              <a:xfrm flipH="1">
                <a:off x="808" y="3400"/>
                <a:ext cx="327" cy="68"/>
                <a:chOff x="1292" y="3161"/>
                <a:chExt cx="327" cy="68"/>
              </a:xfrm>
            </p:grpSpPr>
            <p:grpSp>
              <p:nvGrpSpPr>
                <p:cNvPr id="9317" name="Group 195"/>
                <p:cNvGrpSpPr>
                  <a:grpSpLocks/>
                </p:cNvGrpSpPr>
                <p:nvPr/>
              </p:nvGrpSpPr>
              <p:grpSpPr bwMode="auto">
                <a:xfrm>
                  <a:off x="1292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41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13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1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321" name="Group 199"/>
                <p:cNvGrpSpPr>
                  <a:grpSpLocks/>
                </p:cNvGrpSpPr>
                <p:nvPr/>
              </p:nvGrpSpPr>
              <p:grpSpPr bwMode="auto">
                <a:xfrm flipH="1" flipV="1">
                  <a:off x="1449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41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17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18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325" name="Group 203"/>
              <p:cNvGrpSpPr>
                <a:grpSpLocks/>
              </p:cNvGrpSpPr>
              <p:nvPr/>
            </p:nvGrpSpPr>
            <p:grpSpPr bwMode="auto">
              <a:xfrm>
                <a:off x="2464" y="2496"/>
                <a:ext cx="327" cy="834"/>
                <a:chOff x="4622" y="906"/>
                <a:chExt cx="327" cy="834"/>
              </a:xfrm>
            </p:grpSpPr>
            <p:sp>
              <p:nvSpPr>
                <p:cNvPr id="9420" name="Rectangle 204"/>
                <p:cNvSpPr>
                  <a:spLocks noChangeAspect="1" noChangeArrowheads="1"/>
                </p:cNvSpPr>
                <p:nvPr/>
              </p:nvSpPr>
              <p:spPr bwMode="auto">
                <a:xfrm>
                  <a:off x="4622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  <p:sp>
              <p:nvSpPr>
                <p:cNvPr id="9421" name="Rectangle 20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6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</p:grpSp>
          <p:grpSp>
            <p:nvGrpSpPr>
              <p:cNvPr id="9326" name="Group 206"/>
              <p:cNvGrpSpPr>
                <a:grpSpLocks/>
              </p:cNvGrpSpPr>
              <p:nvPr/>
            </p:nvGrpSpPr>
            <p:grpSpPr bwMode="auto">
              <a:xfrm flipV="1">
                <a:off x="2464" y="3403"/>
                <a:ext cx="327" cy="68"/>
                <a:chOff x="1292" y="3161"/>
                <a:chExt cx="327" cy="68"/>
              </a:xfrm>
            </p:grpSpPr>
            <p:grpSp>
              <p:nvGrpSpPr>
                <p:cNvPr id="9329" name="Group 207"/>
                <p:cNvGrpSpPr>
                  <a:grpSpLocks/>
                </p:cNvGrpSpPr>
                <p:nvPr/>
              </p:nvGrpSpPr>
              <p:grpSpPr bwMode="auto">
                <a:xfrm>
                  <a:off x="1292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424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25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26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9330" name="Group 211"/>
                <p:cNvGrpSpPr>
                  <a:grpSpLocks/>
                </p:cNvGrpSpPr>
                <p:nvPr/>
              </p:nvGrpSpPr>
              <p:grpSpPr bwMode="auto">
                <a:xfrm flipH="1" flipV="1">
                  <a:off x="1449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9428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2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9430" name="Line 214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334" name="Group 215"/>
              <p:cNvGrpSpPr>
                <a:grpSpLocks/>
              </p:cNvGrpSpPr>
              <p:nvPr/>
            </p:nvGrpSpPr>
            <p:grpSpPr bwMode="auto">
              <a:xfrm>
                <a:off x="2919" y="2493"/>
                <a:ext cx="383" cy="975"/>
                <a:chOff x="3298" y="906"/>
                <a:chExt cx="383" cy="975"/>
              </a:xfrm>
            </p:grpSpPr>
            <p:grpSp>
              <p:nvGrpSpPr>
                <p:cNvPr id="9338" name="Group 216"/>
                <p:cNvGrpSpPr>
                  <a:grpSpLocks/>
                </p:cNvGrpSpPr>
                <p:nvPr/>
              </p:nvGrpSpPr>
              <p:grpSpPr bwMode="auto">
                <a:xfrm>
                  <a:off x="3298" y="906"/>
                  <a:ext cx="379" cy="835"/>
                  <a:chOff x="2329" y="1201"/>
                  <a:chExt cx="379" cy="835"/>
                </a:xfrm>
              </p:grpSpPr>
              <p:sp>
                <p:nvSpPr>
                  <p:cNvPr id="9433" name="Rectangle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29" y="1202"/>
                    <a:ext cx="190" cy="8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D</a:t>
                    </a:r>
                    <a:endParaRPr lang="it-IT" sz="800"/>
                  </a:p>
                </p:txBody>
              </p:sp>
              <p:sp>
                <p:nvSpPr>
                  <p:cNvPr id="9434" name="Rectangle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8" y="1201"/>
                    <a:ext cx="190" cy="8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D</a:t>
                    </a:r>
                    <a:endParaRPr lang="it-IT" sz="800"/>
                  </a:p>
                </p:txBody>
              </p:sp>
            </p:grpSp>
            <p:grpSp>
              <p:nvGrpSpPr>
                <p:cNvPr id="9339" name="Group 219"/>
                <p:cNvGrpSpPr>
                  <a:grpSpLocks/>
                </p:cNvGrpSpPr>
                <p:nvPr/>
              </p:nvGrpSpPr>
              <p:grpSpPr bwMode="auto">
                <a:xfrm>
                  <a:off x="3298" y="1813"/>
                  <a:ext cx="383" cy="68"/>
                  <a:chOff x="1219" y="3061"/>
                  <a:chExt cx="383" cy="68"/>
                </a:xfrm>
              </p:grpSpPr>
              <p:grpSp>
                <p:nvGrpSpPr>
                  <p:cNvPr id="9343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1219" y="3061"/>
                    <a:ext cx="198" cy="68"/>
                    <a:chOff x="1276" y="3023"/>
                    <a:chExt cx="198" cy="68"/>
                  </a:xfrm>
                </p:grpSpPr>
                <p:sp>
                  <p:nvSpPr>
                    <p:cNvPr id="9437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3023"/>
                      <a:ext cx="197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9438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7" y="3057"/>
                      <a:ext cx="184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9439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3042"/>
                      <a:ext cx="19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9346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404" y="3061"/>
                    <a:ext cx="198" cy="68"/>
                    <a:chOff x="1516" y="3023"/>
                    <a:chExt cx="198" cy="68"/>
                  </a:xfrm>
                </p:grpSpPr>
                <p:sp>
                  <p:nvSpPr>
                    <p:cNvPr id="9441" name="Rectangle 225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517" y="3057"/>
                      <a:ext cx="197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9442" name="Rectangle 226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530" y="3023"/>
                      <a:ext cx="184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9443" name="Line 22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16" y="3072"/>
                      <a:ext cx="19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pSp>
          <p:nvGrpSpPr>
            <p:cNvPr id="9349" name="Group 231"/>
            <p:cNvGrpSpPr>
              <a:grpSpLocks/>
            </p:cNvGrpSpPr>
            <p:nvPr/>
          </p:nvGrpSpPr>
          <p:grpSpPr bwMode="auto">
            <a:xfrm>
              <a:off x="1419" y="906"/>
              <a:ext cx="272" cy="834"/>
              <a:chOff x="1419" y="906"/>
              <a:chExt cx="272" cy="834"/>
            </a:xfrm>
          </p:grpSpPr>
          <p:sp>
            <p:nvSpPr>
              <p:cNvPr id="9445" name="Rectangle 229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272" cy="83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46" name="Text Box 230"/>
              <p:cNvSpPr txBox="1">
                <a:spLocks noChangeArrowheads="1"/>
              </p:cNvSpPr>
              <p:nvPr/>
            </p:nvSpPr>
            <p:spPr bwMode="auto">
              <a:xfrm rot="5400000">
                <a:off x="1387" y="1205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/>
                  <a:t>Lift</a:t>
                </a:r>
                <a:endParaRPr lang="it-IT" sz="1800"/>
              </a:p>
            </p:txBody>
          </p:sp>
        </p:grpSp>
        <p:grpSp>
          <p:nvGrpSpPr>
            <p:cNvPr id="9353" name="Group 232"/>
            <p:cNvGrpSpPr>
              <a:grpSpLocks/>
            </p:cNvGrpSpPr>
            <p:nvPr/>
          </p:nvGrpSpPr>
          <p:grpSpPr bwMode="auto">
            <a:xfrm>
              <a:off x="4067" y="2493"/>
              <a:ext cx="272" cy="834"/>
              <a:chOff x="1419" y="906"/>
              <a:chExt cx="272" cy="834"/>
            </a:xfrm>
          </p:grpSpPr>
          <p:sp>
            <p:nvSpPr>
              <p:cNvPr id="9449" name="Rectangle 233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272" cy="83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0" name="Text Box 234"/>
              <p:cNvSpPr txBox="1">
                <a:spLocks noChangeArrowheads="1"/>
              </p:cNvSpPr>
              <p:nvPr/>
            </p:nvSpPr>
            <p:spPr bwMode="auto">
              <a:xfrm rot="5400000">
                <a:off x="1387" y="1205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/>
                  <a:t>Lift</a:t>
                </a:r>
                <a:endParaRPr lang="it-IT" sz="1800"/>
              </a:p>
            </p:txBody>
          </p:sp>
        </p:grpSp>
        <p:grpSp>
          <p:nvGrpSpPr>
            <p:cNvPr id="9356" name="Group 235"/>
            <p:cNvGrpSpPr>
              <a:grpSpLocks/>
            </p:cNvGrpSpPr>
            <p:nvPr/>
          </p:nvGrpSpPr>
          <p:grpSpPr bwMode="auto">
            <a:xfrm>
              <a:off x="1419" y="2493"/>
              <a:ext cx="272" cy="834"/>
              <a:chOff x="1419" y="906"/>
              <a:chExt cx="272" cy="834"/>
            </a:xfrm>
          </p:grpSpPr>
          <p:sp>
            <p:nvSpPr>
              <p:cNvPr id="9452" name="Rectangle 236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272" cy="83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3" name="Text Box 237"/>
              <p:cNvSpPr txBox="1">
                <a:spLocks noChangeArrowheads="1"/>
              </p:cNvSpPr>
              <p:nvPr/>
            </p:nvSpPr>
            <p:spPr bwMode="auto">
              <a:xfrm rot="5400000">
                <a:off x="1387" y="1205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/>
                  <a:t>Lift</a:t>
                </a:r>
                <a:endParaRPr lang="it-IT" sz="1800"/>
              </a:p>
            </p:txBody>
          </p:sp>
        </p:grpSp>
        <p:grpSp>
          <p:nvGrpSpPr>
            <p:cNvPr id="9359" name="Group 238"/>
            <p:cNvGrpSpPr>
              <a:grpSpLocks/>
            </p:cNvGrpSpPr>
            <p:nvPr/>
          </p:nvGrpSpPr>
          <p:grpSpPr bwMode="auto">
            <a:xfrm>
              <a:off x="4067" y="906"/>
              <a:ext cx="272" cy="834"/>
              <a:chOff x="1419" y="906"/>
              <a:chExt cx="272" cy="834"/>
            </a:xfrm>
          </p:grpSpPr>
          <p:sp>
            <p:nvSpPr>
              <p:cNvPr id="9455" name="Rectangle 239"/>
              <p:cNvSpPr>
                <a:spLocks noChangeArrowheads="1"/>
              </p:cNvSpPr>
              <p:nvPr/>
            </p:nvSpPr>
            <p:spPr bwMode="auto">
              <a:xfrm>
                <a:off x="1419" y="906"/>
                <a:ext cx="272" cy="83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6" name="Text Box 240"/>
              <p:cNvSpPr txBox="1">
                <a:spLocks noChangeArrowheads="1"/>
              </p:cNvSpPr>
              <p:nvPr/>
            </p:nvSpPr>
            <p:spPr bwMode="auto">
              <a:xfrm rot="5400000">
                <a:off x="1387" y="1205"/>
                <a:ext cx="35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000"/>
                  <a:t>Lift</a:t>
                </a:r>
                <a:endParaRPr lang="it-IT" sz="1800"/>
              </a:p>
            </p:txBody>
          </p:sp>
        </p:grpSp>
        <p:grpSp>
          <p:nvGrpSpPr>
            <p:cNvPr id="9360" name="Group 241"/>
            <p:cNvGrpSpPr>
              <a:grpSpLocks/>
            </p:cNvGrpSpPr>
            <p:nvPr/>
          </p:nvGrpSpPr>
          <p:grpSpPr bwMode="auto">
            <a:xfrm>
              <a:off x="1344" y="528"/>
              <a:ext cx="3168" cy="326"/>
              <a:chOff x="1344" y="528"/>
              <a:chExt cx="3168" cy="326"/>
            </a:xfrm>
          </p:grpSpPr>
          <p:sp>
            <p:nvSpPr>
              <p:cNvPr id="9458" name="Rectangle 242"/>
              <p:cNvSpPr>
                <a:spLocks noChangeArrowheads="1"/>
              </p:cNvSpPr>
              <p:nvPr/>
            </p:nvSpPr>
            <p:spPr bwMode="auto">
              <a:xfrm>
                <a:off x="2640" y="576"/>
                <a:ext cx="480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459" name="Text Box 243"/>
              <p:cNvSpPr txBox="1">
                <a:spLocks noChangeArrowheads="1"/>
              </p:cNvSpPr>
              <p:nvPr/>
            </p:nvSpPr>
            <p:spPr bwMode="auto">
              <a:xfrm>
                <a:off x="2710" y="556"/>
                <a:ext cx="3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olidFill>
                      <a:srgbClr val="FFFF00"/>
                    </a:solidFill>
                  </a:rPr>
                  <a:t>Z= 0</a:t>
                </a:r>
                <a:endParaRPr lang="it-IT"/>
              </a:p>
            </p:txBody>
          </p:sp>
          <p:grpSp>
            <p:nvGrpSpPr>
              <p:cNvPr id="9364" name="Group 244"/>
              <p:cNvGrpSpPr>
                <a:grpSpLocks/>
              </p:cNvGrpSpPr>
              <p:nvPr/>
            </p:nvGrpSpPr>
            <p:grpSpPr bwMode="auto">
              <a:xfrm>
                <a:off x="1344" y="528"/>
                <a:ext cx="768" cy="326"/>
                <a:chOff x="1344" y="528"/>
                <a:chExt cx="768" cy="326"/>
              </a:xfrm>
            </p:grpSpPr>
            <p:sp>
              <p:nvSpPr>
                <p:cNvPr id="9461" name="Rectangle 245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462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718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A</a:t>
                  </a:r>
                  <a:endParaRPr lang="it-IT"/>
                </a:p>
              </p:txBody>
            </p:sp>
          </p:grpSp>
          <p:grpSp>
            <p:nvGrpSpPr>
              <p:cNvPr id="9368" name="Group 247"/>
              <p:cNvGrpSpPr>
                <a:grpSpLocks/>
              </p:cNvGrpSpPr>
              <p:nvPr/>
            </p:nvGrpSpPr>
            <p:grpSpPr bwMode="auto">
              <a:xfrm>
                <a:off x="3744" y="528"/>
                <a:ext cx="768" cy="326"/>
                <a:chOff x="1344" y="528"/>
                <a:chExt cx="768" cy="326"/>
              </a:xfrm>
            </p:grpSpPr>
            <p:sp>
              <p:nvSpPr>
                <p:cNvPr id="9464" name="Rectangle 248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9465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694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C</a:t>
                  </a:r>
                  <a:endParaRPr lang="it-IT"/>
                </a:p>
              </p:txBody>
            </p:sp>
          </p:grpSp>
        </p:grpSp>
      </p:grpSp>
      <p:sp>
        <p:nvSpPr>
          <p:cNvPr id="9467" name="Rectangle 251"/>
          <p:cNvSpPr>
            <a:spLocks noChangeArrowheads="1"/>
          </p:cNvSpPr>
          <p:nvPr/>
        </p:nvSpPr>
        <p:spPr bwMode="auto">
          <a:xfrm>
            <a:off x="4706938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68" name="Rectangle 252"/>
          <p:cNvSpPr>
            <a:spLocks noChangeArrowheads="1"/>
          </p:cNvSpPr>
          <p:nvPr/>
        </p:nvSpPr>
        <p:spPr bwMode="auto">
          <a:xfrm>
            <a:off x="5283200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69" name="Rectangle 253"/>
          <p:cNvSpPr>
            <a:spLocks noChangeArrowheads="1"/>
          </p:cNvSpPr>
          <p:nvPr/>
        </p:nvSpPr>
        <p:spPr bwMode="auto">
          <a:xfrm>
            <a:off x="5932488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0" name="Rectangle 254"/>
          <p:cNvSpPr>
            <a:spLocks noChangeArrowheads="1"/>
          </p:cNvSpPr>
          <p:nvPr/>
        </p:nvSpPr>
        <p:spPr bwMode="auto">
          <a:xfrm>
            <a:off x="6940550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1" name="Rectangle 255"/>
          <p:cNvSpPr>
            <a:spLocks noChangeArrowheads="1"/>
          </p:cNvSpPr>
          <p:nvPr/>
        </p:nvSpPr>
        <p:spPr bwMode="auto">
          <a:xfrm>
            <a:off x="7372350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2" name="Rectangle 256"/>
          <p:cNvSpPr>
            <a:spLocks noChangeArrowheads="1"/>
          </p:cNvSpPr>
          <p:nvPr/>
        </p:nvSpPr>
        <p:spPr bwMode="auto">
          <a:xfrm>
            <a:off x="7948613" y="21923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3" name="Rectangle 257"/>
          <p:cNvSpPr>
            <a:spLocks noChangeArrowheads="1"/>
          </p:cNvSpPr>
          <p:nvPr/>
        </p:nvSpPr>
        <p:spPr bwMode="auto">
          <a:xfrm>
            <a:off x="4706938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4" name="Rectangle 258"/>
          <p:cNvSpPr>
            <a:spLocks noChangeArrowheads="1"/>
          </p:cNvSpPr>
          <p:nvPr/>
        </p:nvSpPr>
        <p:spPr bwMode="auto">
          <a:xfrm>
            <a:off x="5283200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5" name="Rectangle 259"/>
          <p:cNvSpPr>
            <a:spLocks noChangeArrowheads="1"/>
          </p:cNvSpPr>
          <p:nvPr/>
        </p:nvSpPr>
        <p:spPr bwMode="auto">
          <a:xfrm>
            <a:off x="5932488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6" name="Rectangle 260"/>
          <p:cNvSpPr>
            <a:spLocks noChangeArrowheads="1"/>
          </p:cNvSpPr>
          <p:nvPr/>
        </p:nvSpPr>
        <p:spPr bwMode="auto">
          <a:xfrm>
            <a:off x="6940550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7" name="Rectangle 261"/>
          <p:cNvSpPr>
            <a:spLocks noChangeArrowheads="1"/>
          </p:cNvSpPr>
          <p:nvPr/>
        </p:nvSpPr>
        <p:spPr bwMode="auto">
          <a:xfrm>
            <a:off x="7372350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8" name="Rectangle 262"/>
          <p:cNvSpPr>
            <a:spLocks noChangeArrowheads="1"/>
          </p:cNvSpPr>
          <p:nvPr/>
        </p:nvSpPr>
        <p:spPr bwMode="auto">
          <a:xfrm>
            <a:off x="7956550" y="29130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79" name="Rectangle 263"/>
          <p:cNvSpPr>
            <a:spLocks noChangeArrowheads="1"/>
          </p:cNvSpPr>
          <p:nvPr/>
        </p:nvSpPr>
        <p:spPr bwMode="auto">
          <a:xfrm>
            <a:off x="4211638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0" name="Rectangle 264"/>
          <p:cNvSpPr>
            <a:spLocks noChangeArrowheads="1"/>
          </p:cNvSpPr>
          <p:nvPr/>
        </p:nvSpPr>
        <p:spPr bwMode="auto">
          <a:xfrm>
            <a:off x="4211638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1" name="Rectangle 265"/>
          <p:cNvSpPr>
            <a:spLocks noChangeArrowheads="1"/>
          </p:cNvSpPr>
          <p:nvPr/>
        </p:nvSpPr>
        <p:spPr bwMode="auto">
          <a:xfrm>
            <a:off x="3698875" y="21209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2" name="Rectangle 266"/>
          <p:cNvSpPr>
            <a:spLocks noChangeArrowheads="1"/>
          </p:cNvSpPr>
          <p:nvPr/>
        </p:nvSpPr>
        <p:spPr bwMode="auto">
          <a:xfrm>
            <a:off x="3708400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3" name="Rectangle 267"/>
          <p:cNvSpPr>
            <a:spLocks noChangeArrowheads="1"/>
          </p:cNvSpPr>
          <p:nvPr/>
        </p:nvSpPr>
        <p:spPr bwMode="auto">
          <a:xfrm>
            <a:off x="3059113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4" name="Rectangle 268"/>
          <p:cNvSpPr>
            <a:spLocks noChangeArrowheads="1"/>
          </p:cNvSpPr>
          <p:nvPr/>
        </p:nvSpPr>
        <p:spPr bwMode="auto">
          <a:xfrm>
            <a:off x="3059113" y="30686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5" name="Rectangle 269"/>
          <p:cNvSpPr>
            <a:spLocks noChangeArrowheads="1"/>
          </p:cNvSpPr>
          <p:nvPr/>
        </p:nvSpPr>
        <p:spPr bwMode="auto">
          <a:xfrm>
            <a:off x="2051050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6" name="Rectangle 270"/>
          <p:cNvSpPr>
            <a:spLocks noChangeArrowheads="1"/>
          </p:cNvSpPr>
          <p:nvPr/>
        </p:nvSpPr>
        <p:spPr bwMode="auto">
          <a:xfrm>
            <a:off x="2043113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7" name="Rectangle 271"/>
          <p:cNvSpPr>
            <a:spLocks noChangeArrowheads="1"/>
          </p:cNvSpPr>
          <p:nvPr/>
        </p:nvSpPr>
        <p:spPr bwMode="auto">
          <a:xfrm>
            <a:off x="1619250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8" name="Rectangle 272"/>
          <p:cNvSpPr>
            <a:spLocks noChangeArrowheads="1"/>
          </p:cNvSpPr>
          <p:nvPr/>
        </p:nvSpPr>
        <p:spPr bwMode="auto">
          <a:xfrm>
            <a:off x="1619250" y="30559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89" name="Rectangle 273"/>
          <p:cNvSpPr>
            <a:spLocks noChangeArrowheads="1"/>
          </p:cNvSpPr>
          <p:nvPr/>
        </p:nvSpPr>
        <p:spPr bwMode="auto">
          <a:xfrm>
            <a:off x="1042988" y="22050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0" name="Rectangle 274"/>
          <p:cNvSpPr>
            <a:spLocks noChangeArrowheads="1"/>
          </p:cNvSpPr>
          <p:nvPr/>
        </p:nvSpPr>
        <p:spPr bwMode="auto">
          <a:xfrm>
            <a:off x="1035050" y="2924175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1" name="Rectangle 275"/>
          <p:cNvSpPr>
            <a:spLocks noChangeArrowheads="1"/>
          </p:cNvSpPr>
          <p:nvPr/>
        </p:nvSpPr>
        <p:spPr bwMode="auto">
          <a:xfrm>
            <a:off x="6296025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2" name="Rectangle 276"/>
          <p:cNvSpPr>
            <a:spLocks noChangeArrowheads="1"/>
          </p:cNvSpPr>
          <p:nvPr/>
        </p:nvSpPr>
        <p:spPr bwMode="auto">
          <a:xfrm>
            <a:off x="5651500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3" name="Rectangle 277"/>
          <p:cNvSpPr>
            <a:spLocks noChangeArrowheads="1"/>
          </p:cNvSpPr>
          <p:nvPr/>
        </p:nvSpPr>
        <p:spPr bwMode="auto">
          <a:xfrm>
            <a:off x="5651500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4" name="Rectangle 278"/>
          <p:cNvSpPr>
            <a:spLocks noChangeArrowheads="1"/>
          </p:cNvSpPr>
          <p:nvPr/>
        </p:nvSpPr>
        <p:spPr bwMode="auto">
          <a:xfrm>
            <a:off x="5076825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5" name="Rectangle 279"/>
          <p:cNvSpPr>
            <a:spLocks noChangeArrowheads="1"/>
          </p:cNvSpPr>
          <p:nvPr/>
        </p:nvSpPr>
        <p:spPr bwMode="auto">
          <a:xfrm>
            <a:off x="5072063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6" name="Rectangle 280"/>
          <p:cNvSpPr>
            <a:spLocks noChangeArrowheads="1"/>
          </p:cNvSpPr>
          <p:nvPr/>
        </p:nvSpPr>
        <p:spPr bwMode="auto">
          <a:xfrm>
            <a:off x="6296025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7" name="Rectangle 281"/>
          <p:cNvSpPr>
            <a:spLocks noChangeArrowheads="1"/>
          </p:cNvSpPr>
          <p:nvPr/>
        </p:nvSpPr>
        <p:spPr bwMode="auto">
          <a:xfrm>
            <a:off x="7159625" y="21209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auto">
          <a:xfrm>
            <a:off x="7164388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auto">
          <a:xfrm>
            <a:off x="7740650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auto">
          <a:xfrm>
            <a:off x="7735888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auto">
          <a:xfrm>
            <a:off x="3990975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auto">
          <a:xfrm>
            <a:off x="3990975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3" name="Rectangle 287"/>
          <p:cNvSpPr>
            <a:spLocks noChangeArrowheads="1"/>
          </p:cNvSpPr>
          <p:nvPr/>
        </p:nvSpPr>
        <p:spPr bwMode="auto">
          <a:xfrm>
            <a:off x="3416300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4" name="Rectangle 288"/>
          <p:cNvSpPr>
            <a:spLocks noChangeArrowheads="1"/>
          </p:cNvSpPr>
          <p:nvPr/>
        </p:nvSpPr>
        <p:spPr bwMode="auto">
          <a:xfrm>
            <a:off x="3416300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5" name="Rectangle 289"/>
          <p:cNvSpPr>
            <a:spLocks noChangeArrowheads="1"/>
          </p:cNvSpPr>
          <p:nvPr/>
        </p:nvSpPr>
        <p:spPr bwMode="auto">
          <a:xfrm>
            <a:off x="2771775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6" name="Rectangle 290"/>
          <p:cNvSpPr>
            <a:spLocks noChangeArrowheads="1"/>
          </p:cNvSpPr>
          <p:nvPr/>
        </p:nvSpPr>
        <p:spPr bwMode="auto">
          <a:xfrm>
            <a:off x="2767013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7" name="Rectangle 291"/>
          <p:cNvSpPr>
            <a:spLocks noChangeArrowheads="1"/>
          </p:cNvSpPr>
          <p:nvPr/>
        </p:nvSpPr>
        <p:spPr bwMode="auto">
          <a:xfrm>
            <a:off x="1903413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8" name="Rectangle 292"/>
          <p:cNvSpPr>
            <a:spLocks noChangeArrowheads="1"/>
          </p:cNvSpPr>
          <p:nvPr/>
        </p:nvSpPr>
        <p:spPr bwMode="auto">
          <a:xfrm>
            <a:off x="1903413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09" name="Rectangle 293"/>
          <p:cNvSpPr>
            <a:spLocks noChangeArrowheads="1"/>
          </p:cNvSpPr>
          <p:nvPr/>
        </p:nvSpPr>
        <p:spPr bwMode="auto">
          <a:xfrm>
            <a:off x="1403350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0" name="Rectangle 294"/>
          <p:cNvSpPr>
            <a:spLocks noChangeArrowheads="1"/>
          </p:cNvSpPr>
          <p:nvPr/>
        </p:nvSpPr>
        <p:spPr bwMode="auto">
          <a:xfrm>
            <a:off x="1403350" y="30559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2" name="Rectangle 296"/>
          <p:cNvSpPr>
            <a:spLocks noChangeArrowheads="1"/>
          </p:cNvSpPr>
          <p:nvPr/>
        </p:nvSpPr>
        <p:spPr bwMode="auto">
          <a:xfrm>
            <a:off x="4851400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3" name="Rectangle 297"/>
          <p:cNvSpPr>
            <a:spLocks noChangeArrowheads="1"/>
          </p:cNvSpPr>
          <p:nvPr/>
        </p:nvSpPr>
        <p:spPr bwMode="auto">
          <a:xfrm>
            <a:off x="4859338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4" name="Rectangle 298"/>
          <p:cNvSpPr>
            <a:spLocks noChangeArrowheads="1"/>
          </p:cNvSpPr>
          <p:nvPr/>
        </p:nvSpPr>
        <p:spPr bwMode="auto">
          <a:xfrm>
            <a:off x="5435600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5" name="Rectangle 299"/>
          <p:cNvSpPr>
            <a:spLocks noChangeArrowheads="1"/>
          </p:cNvSpPr>
          <p:nvPr/>
        </p:nvSpPr>
        <p:spPr bwMode="auto">
          <a:xfrm>
            <a:off x="5435600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6" name="Rectangle 300"/>
          <p:cNvSpPr>
            <a:spLocks noChangeArrowheads="1"/>
          </p:cNvSpPr>
          <p:nvPr/>
        </p:nvSpPr>
        <p:spPr bwMode="auto">
          <a:xfrm>
            <a:off x="6075363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7" name="Rectangle 301"/>
          <p:cNvSpPr>
            <a:spLocks noChangeArrowheads="1"/>
          </p:cNvSpPr>
          <p:nvPr/>
        </p:nvSpPr>
        <p:spPr bwMode="auto">
          <a:xfrm>
            <a:off x="6075363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8" name="Rectangle 302"/>
          <p:cNvSpPr>
            <a:spLocks noChangeArrowheads="1"/>
          </p:cNvSpPr>
          <p:nvPr/>
        </p:nvSpPr>
        <p:spPr bwMode="auto">
          <a:xfrm>
            <a:off x="7515225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19" name="Rectangle 303"/>
          <p:cNvSpPr>
            <a:spLocks noChangeArrowheads="1"/>
          </p:cNvSpPr>
          <p:nvPr/>
        </p:nvSpPr>
        <p:spPr bwMode="auto">
          <a:xfrm>
            <a:off x="7515225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0" name="Rectangle 304"/>
          <p:cNvSpPr>
            <a:spLocks noChangeArrowheads="1"/>
          </p:cNvSpPr>
          <p:nvPr/>
        </p:nvSpPr>
        <p:spPr bwMode="auto">
          <a:xfrm>
            <a:off x="4067175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1" name="Rectangle 305"/>
          <p:cNvSpPr>
            <a:spLocks noChangeArrowheads="1"/>
          </p:cNvSpPr>
          <p:nvPr/>
        </p:nvSpPr>
        <p:spPr bwMode="auto">
          <a:xfrm>
            <a:off x="4067175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2" name="Rectangle 306"/>
          <p:cNvSpPr>
            <a:spLocks noChangeArrowheads="1"/>
          </p:cNvSpPr>
          <p:nvPr/>
        </p:nvSpPr>
        <p:spPr bwMode="auto">
          <a:xfrm>
            <a:off x="3492500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3" name="Rectangle 307"/>
          <p:cNvSpPr>
            <a:spLocks noChangeArrowheads="1"/>
          </p:cNvSpPr>
          <p:nvPr/>
        </p:nvSpPr>
        <p:spPr bwMode="auto">
          <a:xfrm>
            <a:off x="3492500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4" name="Rectangle 308"/>
          <p:cNvSpPr>
            <a:spLocks noChangeArrowheads="1"/>
          </p:cNvSpPr>
          <p:nvPr/>
        </p:nvSpPr>
        <p:spPr bwMode="auto">
          <a:xfrm>
            <a:off x="2916238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5" name="Rectangle 309"/>
          <p:cNvSpPr>
            <a:spLocks noChangeArrowheads="1"/>
          </p:cNvSpPr>
          <p:nvPr/>
        </p:nvSpPr>
        <p:spPr bwMode="auto">
          <a:xfrm>
            <a:off x="2916238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6" name="Rectangle 310"/>
          <p:cNvSpPr>
            <a:spLocks noChangeArrowheads="1"/>
          </p:cNvSpPr>
          <p:nvPr/>
        </p:nvSpPr>
        <p:spPr bwMode="auto">
          <a:xfrm>
            <a:off x="1476375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7" name="Rectangle 311"/>
          <p:cNvSpPr>
            <a:spLocks noChangeArrowheads="1"/>
          </p:cNvSpPr>
          <p:nvPr/>
        </p:nvSpPr>
        <p:spPr bwMode="auto">
          <a:xfrm>
            <a:off x="1466850" y="28448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8" name="Rectangle 312"/>
          <p:cNvSpPr>
            <a:spLocks noChangeArrowheads="1"/>
          </p:cNvSpPr>
          <p:nvPr/>
        </p:nvSpPr>
        <p:spPr bwMode="auto">
          <a:xfrm>
            <a:off x="1476375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29" name="Rectangle 313"/>
          <p:cNvSpPr>
            <a:spLocks noChangeArrowheads="1"/>
          </p:cNvSpPr>
          <p:nvPr/>
        </p:nvSpPr>
        <p:spPr bwMode="auto">
          <a:xfrm>
            <a:off x="1476375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0" name="Rectangle 314"/>
          <p:cNvSpPr>
            <a:spLocks noChangeArrowheads="1"/>
          </p:cNvSpPr>
          <p:nvPr/>
        </p:nvSpPr>
        <p:spPr bwMode="auto">
          <a:xfrm>
            <a:off x="2916238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1" name="Rectangle 315"/>
          <p:cNvSpPr>
            <a:spLocks noChangeArrowheads="1"/>
          </p:cNvSpPr>
          <p:nvPr/>
        </p:nvSpPr>
        <p:spPr bwMode="auto">
          <a:xfrm>
            <a:off x="2916238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2" name="Rectangle 316"/>
          <p:cNvSpPr>
            <a:spLocks noChangeArrowheads="1"/>
          </p:cNvSpPr>
          <p:nvPr/>
        </p:nvSpPr>
        <p:spPr bwMode="auto">
          <a:xfrm>
            <a:off x="3492500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3" name="Rectangle 317"/>
          <p:cNvSpPr>
            <a:spLocks noChangeArrowheads="1"/>
          </p:cNvSpPr>
          <p:nvPr/>
        </p:nvSpPr>
        <p:spPr bwMode="auto">
          <a:xfrm>
            <a:off x="3492500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4" name="Rectangle 318"/>
          <p:cNvSpPr>
            <a:spLocks noChangeArrowheads="1"/>
          </p:cNvSpPr>
          <p:nvPr/>
        </p:nvSpPr>
        <p:spPr bwMode="auto">
          <a:xfrm>
            <a:off x="4067175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5" name="Rectangle 319"/>
          <p:cNvSpPr>
            <a:spLocks noChangeArrowheads="1"/>
          </p:cNvSpPr>
          <p:nvPr/>
        </p:nvSpPr>
        <p:spPr bwMode="auto">
          <a:xfrm>
            <a:off x="4067175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6" name="Rectangle 320"/>
          <p:cNvSpPr>
            <a:spLocks noChangeArrowheads="1"/>
          </p:cNvSpPr>
          <p:nvPr/>
        </p:nvSpPr>
        <p:spPr bwMode="auto">
          <a:xfrm>
            <a:off x="4851400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7" name="Rectangle 321"/>
          <p:cNvSpPr>
            <a:spLocks noChangeArrowheads="1"/>
          </p:cNvSpPr>
          <p:nvPr/>
        </p:nvSpPr>
        <p:spPr bwMode="auto">
          <a:xfrm>
            <a:off x="4851400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8" name="Rectangle 322"/>
          <p:cNvSpPr>
            <a:spLocks noChangeArrowheads="1"/>
          </p:cNvSpPr>
          <p:nvPr/>
        </p:nvSpPr>
        <p:spPr bwMode="auto">
          <a:xfrm>
            <a:off x="5435600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39" name="Rectangle 323"/>
          <p:cNvSpPr>
            <a:spLocks noChangeArrowheads="1"/>
          </p:cNvSpPr>
          <p:nvPr/>
        </p:nvSpPr>
        <p:spPr bwMode="auto">
          <a:xfrm>
            <a:off x="5435600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40" name="Rectangle 324"/>
          <p:cNvSpPr>
            <a:spLocks noChangeArrowheads="1"/>
          </p:cNvSpPr>
          <p:nvPr/>
        </p:nvSpPr>
        <p:spPr bwMode="auto">
          <a:xfrm>
            <a:off x="6075363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41" name="Rectangle 325"/>
          <p:cNvSpPr>
            <a:spLocks noChangeArrowheads="1"/>
          </p:cNvSpPr>
          <p:nvPr/>
        </p:nvSpPr>
        <p:spPr bwMode="auto">
          <a:xfrm>
            <a:off x="6075363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42" name="Rectangle 326"/>
          <p:cNvSpPr>
            <a:spLocks noChangeArrowheads="1"/>
          </p:cNvSpPr>
          <p:nvPr/>
        </p:nvSpPr>
        <p:spPr bwMode="auto">
          <a:xfrm>
            <a:off x="7515225" y="47894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43" name="Rectangle 327"/>
          <p:cNvSpPr>
            <a:spLocks noChangeArrowheads="1"/>
          </p:cNvSpPr>
          <p:nvPr/>
        </p:nvSpPr>
        <p:spPr bwMode="auto">
          <a:xfrm>
            <a:off x="7524750" y="543718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544" name="Text Box 328"/>
          <p:cNvSpPr txBox="1">
            <a:spLocks noChangeArrowheads="1"/>
          </p:cNvSpPr>
          <p:nvPr/>
        </p:nvSpPr>
        <p:spPr bwMode="auto">
          <a:xfrm>
            <a:off x="5148263" y="16287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</a:t>
            </a:r>
            <a:endParaRPr lang="it-IT"/>
          </a:p>
        </p:txBody>
      </p:sp>
      <p:sp>
        <p:nvSpPr>
          <p:cNvPr id="9545" name="Text Box 329"/>
          <p:cNvSpPr txBox="1">
            <a:spLocks noChangeArrowheads="1"/>
          </p:cNvSpPr>
          <p:nvPr/>
        </p:nvSpPr>
        <p:spPr bwMode="auto">
          <a:xfrm>
            <a:off x="5076825" y="36449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HV</a:t>
            </a:r>
            <a:endParaRPr lang="it-IT"/>
          </a:p>
        </p:txBody>
      </p:sp>
      <p:sp>
        <p:nvSpPr>
          <p:cNvPr id="9546" name="Text Box 330"/>
          <p:cNvSpPr txBox="1">
            <a:spLocks noChangeArrowheads="1"/>
          </p:cNvSpPr>
          <p:nvPr/>
        </p:nvSpPr>
        <p:spPr bwMode="auto">
          <a:xfrm>
            <a:off x="4643438" y="213360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0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47" name="Text Box 331"/>
          <p:cNvSpPr txBox="1">
            <a:spLocks noChangeArrowheads="1"/>
          </p:cNvSpPr>
          <p:nvPr/>
        </p:nvSpPr>
        <p:spPr bwMode="auto">
          <a:xfrm>
            <a:off x="5219700" y="2133600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1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48" name="Text Box 332"/>
          <p:cNvSpPr txBox="1">
            <a:spLocks noChangeArrowheads="1"/>
          </p:cNvSpPr>
          <p:nvPr/>
        </p:nvSpPr>
        <p:spPr bwMode="auto">
          <a:xfrm>
            <a:off x="5867400" y="2105025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2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49" name="Text Box 333"/>
          <p:cNvSpPr txBox="1">
            <a:spLocks noChangeArrowheads="1"/>
          </p:cNvSpPr>
          <p:nvPr/>
        </p:nvSpPr>
        <p:spPr bwMode="auto">
          <a:xfrm>
            <a:off x="6877050" y="213360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3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50" name="Text Box 334"/>
          <p:cNvSpPr txBox="1">
            <a:spLocks noChangeArrowheads="1"/>
          </p:cNvSpPr>
          <p:nvPr/>
        </p:nvSpPr>
        <p:spPr bwMode="auto">
          <a:xfrm>
            <a:off x="7348538" y="2105025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4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51" name="Text Box 335"/>
          <p:cNvSpPr txBox="1">
            <a:spLocks noChangeArrowheads="1"/>
          </p:cNvSpPr>
          <p:nvPr/>
        </p:nvSpPr>
        <p:spPr bwMode="auto">
          <a:xfrm>
            <a:off x="7885113" y="2205038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5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9552" name="Text Box 336"/>
          <p:cNvSpPr txBox="1">
            <a:spLocks noChangeArrowheads="1"/>
          </p:cNvSpPr>
          <p:nvPr/>
        </p:nvSpPr>
        <p:spPr bwMode="auto">
          <a:xfrm>
            <a:off x="4572000" y="2217738"/>
            <a:ext cx="649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    </a:t>
            </a:r>
            <a:r>
              <a:rPr lang="en-US" sz="1200" b="1">
                <a:latin typeface="Symbol" pitchFamily="18" charset="2"/>
              </a:rPr>
              <a:t>  h</a:t>
            </a:r>
            <a:r>
              <a:rPr lang="en-US" sz="1200" b="1" baseline="-25000">
                <a:latin typeface="Symbol" pitchFamily="18" charset="2"/>
              </a:rPr>
              <a:t>1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3" name="Text Box 337"/>
          <p:cNvSpPr txBox="1">
            <a:spLocks noChangeArrowheads="1"/>
          </p:cNvSpPr>
          <p:nvPr/>
        </p:nvSpPr>
        <p:spPr bwMode="auto">
          <a:xfrm>
            <a:off x="3852863" y="22764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    </a:t>
            </a:r>
            <a:r>
              <a:rPr lang="en-US" sz="1200" b="1">
                <a:latin typeface="Symbol" pitchFamily="18" charset="2"/>
              </a:rPr>
              <a:t>  h</a:t>
            </a:r>
            <a:r>
              <a:rPr lang="en-US" sz="1200" b="1" baseline="-25000">
                <a:latin typeface="Symbol" pitchFamily="18" charset="2"/>
              </a:rPr>
              <a:t>1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4" name="Text Box 338"/>
          <p:cNvSpPr txBox="1">
            <a:spLocks noChangeArrowheads="1"/>
          </p:cNvSpPr>
          <p:nvPr/>
        </p:nvSpPr>
        <p:spPr bwMode="auto">
          <a:xfrm>
            <a:off x="6875463" y="2276475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  </a:t>
            </a: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5" name="Text Box 339"/>
          <p:cNvSpPr txBox="1">
            <a:spLocks noChangeArrowheads="1"/>
          </p:cNvSpPr>
          <p:nvPr/>
        </p:nvSpPr>
        <p:spPr bwMode="auto">
          <a:xfrm>
            <a:off x="1692275" y="2290763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   </a:t>
            </a: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6" name="Text Box 340"/>
          <p:cNvSpPr txBox="1">
            <a:spLocks noChangeArrowheads="1"/>
          </p:cNvSpPr>
          <p:nvPr/>
        </p:nvSpPr>
        <p:spPr bwMode="auto">
          <a:xfrm>
            <a:off x="3851275" y="2781300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   </a:t>
            </a:r>
            <a:r>
              <a:rPr lang="en-US" sz="1200" b="1">
                <a:latin typeface="Symbol" pitchFamily="18" charset="2"/>
              </a:rPr>
              <a:t>  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7" name="Text Box 341"/>
          <p:cNvSpPr txBox="1">
            <a:spLocks noChangeArrowheads="1"/>
          </p:cNvSpPr>
          <p:nvPr/>
        </p:nvSpPr>
        <p:spPr bwMode="auto">
          <a:xfrm>
            <a:off x="4643438" y="2794000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    </a:t>
            </a: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8" name="Text Box 342"/>
          <p:cNvSpPr txBox="1">
            <a:spLocks noChangeArrowheads="1"/>
          </p:cNvSpPr>
          <p:nvPr/>
        </p:nvSpPr>
        <p:spPr bwMode="auto">
          <a:xfrm>
            <a:off x="6875463" y="2781300"/>
            <a:ext cx="576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 </a:t>
            </a: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59" name="Text Box 343"/>
          <p:cNvSpPr txBox="1">
            <a:spLocks noChangeArrowheads="1"/>
          </p:cNvSpPr>
          <p:nvPr/>
        </p:nvSpPr>
        <p:spPr bwMode="auto">
          <a:xfrm>
            <a:off x="1762125" y="2794000"/>
            <a:ext cx="649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</a:t>
            </a:r>
            <a:r>
              <a:rPr lang="en-US" sz="1200" b="1">
                <a:latin typeface="Symbol" pitchFamily="18" charset="2"/>
              </a:rPr>
              <a:t> 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60" name="Text Box 344"/>
          <p:cNvSpPr txBox="1">
            <a:spLocks noChangeArrowheads="1"/>
          </p:cNvSpPr>
          <p:nvPr/>
        </p:nvSpPr>
        <p:spPr bwMode="auto">
          <a:xfrm>
            <a:off x="7813675" y="300990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   </a:t>
            </a:r>
            <a:r>
              <a:rPr lang="en-US" sz="1200" b="1">
                <a:latin typeface="Symbol" pitchFamily="18" charset="2"/>
              </a:rPr>
              <a:t>  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61" name="Text Box 345"/>
          <p:cNvSpPr txBox="1">
            <a:spLocks noChangeArrowheads="1"/>
          </p:cNvSpPr>
          <p:nvPr/>
        </p:nvSpPr>
        <p:spPr bwMode="auto">
          <a:xfrm>
            <a:off x="7813675" y="1930400"/>
            <a:ext cx="57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62" name="Text Box 346"/>
          <p:cNvSpPr txBox="1">
            <a:spLocks noChangeArrowheads="1"/>
          </p:cNvSpPr>
          <p:nvPr/>
        </p:nvSpPr>
        <p:spPr bwMode="auto">
          <a:xfrm>
            <a:off x="971550" y="3009900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0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9563" name="Text Box 347"/>
          <p:cNvSpPr txBox="1">
            <a:spLocks noChangeArrowheads="1"/>
          </p:cNvSpPr>
          <p:nvPr/>
        </p:nvSpPr>
        <p:spPr bwMode="auto">
          <a:xfrm>
            <a:off x="971550" y="1930400"/>
            <a:ext cx="576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Symbol" pitchFamily="18" charset="2"/>
              </a:rPr>
              <a:t>h</a:t>
            </a:r>
            <a:r>
              <a:rPr lang="en-US" sz="1200" b="1" baseline="-25000">
                <a:latin typeface="Symbol" pitchFamily="18" charset="2"/>
              </a:rPr>
              <a:t>1  </a:t>
            </a:r>
            <a:endParaRPr lang="it-IT" sz="1200" b="1" baseline="-25000">
              <a:latin typeface="Symbol" pitchFamily="18" charset="2"/>
            </a:endParaRPr>
          </a:p>
        </p:txBody>
      </p:sp>
      <p:sp>
        <p:nvSpPr>
          <p:cNvPr id="345" name="CasellaDiTesto 344"/>
          <p:cNvSpPr txBox="1"/>
          <p:nvPr/>
        </p:nvSpPr>
        <p:spPr>
          <a:xfrm>
            <a:off x="179512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pivot</a:t>
            </a:r>
            <a:endParaRPr lang="it-IT" dirty="0"/>
          </a:p>
        </p:txBody>
      </p:sp>
      <p:sp>
        <p:nvSpPr>
          <p:cNvPr id="346" name="CasellaDiTesto 345"/>
          <p:cNvSpPr txBox="1"/>
          <p:nvPr/>
        </p:nvSpPr>
        <p:spPr>
          <a:xfrm>
            <a:off x="179512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confirm</a:t>
            </a:r>
            <a:endParaRPr lang="it-IT" dirty="0"/>
          </a:p>
        </p:txBody>
      </p:sp>
      <p:sp>
        <p:nvSpPr>
          <p:cNvPr id="347" name="CasellaDiTesto 346"/>
          <p:cNvSpPr txBox="1"/>
          <p:nvPr/>
        </p:nvSpPr>
        <p:spPr>
          <a:xfrm>
            <a:off x="5580112" y="3789040"/>
            <a:ext cx="35283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6 pads instead of 7 as the other Large standard sectors</a:t>
            </a:r>
            <a:endParaRPr lang="it-IT" dirty="0"/>
          </a:p>
        </p:txBody>
      </p:sp>
      <p:sp>
        <p:nvSpPr>
          <p:cNvPr id="348" name="CasellaDiTesto 347"/>
          <p:cNvSpPr txBox="1"/>
          <p:nvPr/>
        </p:nvSpPr>
        <p:spPr>
          <a:xfrm>
            <a:off x="3059832" y="6309320"/>
            <a:ext cx="597666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RPC chamber  (BML4) is missing due to the lift</a:t>
            </a:r>
            <a:endParaRPr lang="it-IT" dirty="0"/>
          </a:p>
        </p:txBody>
      </p:sp>
      <p:sp>
        <p:nvSpPr>
          <p:cNvPr id="349" name="Segnaposto numero diapositiva 3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B239-B61F-4B19-B04F-AF3623277A1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cxnSp>
        <p:nvCxnSpPr>
          <p:cNvPr id="351" name="Connettore 2 350"/>
          <p:cNvCxnSpPr/>
          <p:nvPr/>
        </p:nvCxnSpPr>
        <p:spPr>
          <a:xfrm flipV="1">
            <a:off x="6660232" y="5949280"/>
            <a:ext cx="0" cy="36004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55800" y="358775"/>
            <a:ext cx="520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3399"/>
                </a:solidFill>
              </a:rPr>
              <a:t>RPC units for BOL chambers - </a:t>
            </a:r>
            <a:r>
              <a:rPr lang="en-US">
                <a:solidFill>
                  <a:srgbClr val="FF0000"/>
                </a:solidFill>
              </a:rPr>
              <a:t>Sector 13</a:t>
            </a:r>
          </a:p>
        </p:txBody>
      </p:sp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147638" y="1438275"/>
            <a:ext cx="8816975" cy="2895600"/>
            <a:chOff x="104" y="528"/>
            <a:chExt cx="5554" cy="1824"/>
          </a:xfrm>
        </p:grpSpPr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2880" y="76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255"/>
            <p:cNvGrpSpPr>
              <a:grpSpLocks/>
            </p:cNvGrpSpPr>
            <p:nvPr/>
          </p:nvGrpSpPr>
          <p:grpSpPr bwMode="auto">
            <a:xfrm>
              <a:off x="104" y="906"/>
              <a:ext cx="5554" cy="1320"/>
              <a:chOff x="104" y="906"/>
              <a:chExt cx="5554" cy="1320"/>
            </a:xfrm>
          </p:grpSpPr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 flipH="1">
                <a:off x="488" y="906"/>
                <a:ext cx="490" cy="1154"/>
                <a:chOff x="2205" y="1152"/>
                <a:chExt cx="490" cy="1154"/>
              </a:xfrm>
            </p:grpSpPr>
            <p:sp>
              <p:nvSpPr>
                <p:cNvPr id="11287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205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  <p:sp>
              <p:nvSpPr>
                <p:cNvPr id="11288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450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 flipH="1">
                <a:off x="983" y="906"/>
                <a:ext cx="490" cy="1154"/>
                <a:chOff x="2205" y="1152"/>
                <a:chExt cx="490" cy="1154"/>
              </a:xfrm>
            </p:grpSpPr>
            <p:sp>
              <p:nvSpPr>
                <p:cNvPr id="11290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2205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  <p:sp>
              <p:nvSpPr>
                <p:cNvPr id="11291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450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 flipH="1">
                <a:off x="104" y="906"/>
                <a:ext cx="380" cy="1154"/>
                <a:chOff x="3264" y="1200"/>
                <a:chExt cx="380" cy="1154"/>
              </a:xfrm>
            </p:grpSpPr>
            <p:sp>
              <p:nvSpPr>
                <p:cNvPr id="11293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1200"/>
                  <a:ext cx="190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11294" name="Rectangl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200"/>
                  <a:ext cx="190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7" name="Group 186"/>
              <p:cNvGrpSpPr>
                <a:grpSpLocks/>
              </p:cNvGrpSpPr>
              <p:nvPr/>
            </p:nvGrpSpPr>
            <p:grpSpPr bwMode="auto">
              <a:xfrm>
                <a:off x="4781" y="906"/>
                <a:ext cx="490" cy="1314"/>
                <a:chOff x="4781" y="906"/>
                <a:chExt cx="490" cy="1314"/>
              </a:xfrm>
            </p:grpSpPr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4781" y="906"/>
                  <a:ext cx="490" cy="1154"/>
                  <a:chOff x="2205" y="1152"/>
                  <a:chExt cx="490" cy="1154"/>
                </a:xfrm>
              </p:grpSpPr>
              <p:sp>
                <p:nvSpPr>
                  <p:cNvPr id="11272" name="Rectangle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5" y="1152"/>
                    <a:ext cx="245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B</a:t>
                    </a:r>
                    <a:endParaRPr lang="it-IT" sz="800"/>
                  </a:p>
                </p:txBody>
              </p:sp>
              <p:sp>
                <p:nvSpPr>
                  <p:cNvPr id="11273" name="Rectangl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0" y="1152"/>
                    <a:ext cx="245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B</a:t>
                    </a:r>
                    <a:endParaRPr lang="it-IT" sz="800"/>
                  </a:p>
                </p:txBody>
              </p:sp>
            </p:grpSp>
            <p:grpSp>
              <p:nvGrpSpPr>
                <p:cNvPr id="9" name="Group 41"/>
                <p:cNvGrpSpPr>
                  <a:grpSpLocks/>
                </p:cNvGrpSpPr>
                <p:nvPr/>
              </p:nvGrpSpPr>
              <p:grpSpPr bwMode="auto">
                <a:xfrm flipH="1" flipV="1">
                  <a:off x="4781" y="2152"/>
                  <a:ext cx="490" cy="68"/>
                  <a:chOff x="1290" y="2854"/>
                  <a:chExt cx="490" cy="68"/>
                </a:xfrm>
              </p:grpSpPr>
              <p:grpSp>
                <p:nvGrpSpPr>
                  <p:cNvPr id="1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290" y="2854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307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08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130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2888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grpSp>
                <p:nvGrpSpPr>
                  <p:cNvPr id="11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528" y="2854"/>
                    <a:ext cx="252" cy="68"/>
                    <a:chOff x="1594" y="2863"/>
                    <a:chExt cx="252" cy="68"/>
                  </a:xfrm>
                </p:grpSpPr>
                <p:sp>
                  <p:nvSpPr>
                    <p:cNvPr id="11311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2863"/>
                      <a:ext cx="238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grpSp>
                  <p:nvGrpSpPr>
                    <p:cNvPr id="12" name="Group 48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594" y="2897"/>
                      <a:ext cx="252" cy="34"/>
                      <a:chOff x="1276" y="2795"/>
                      <a:chExt cx="253" cy="34"/>
                    </a:xfrm>
                  </p:grpSpPr>
                  <p:sp>
                    <p:nvSpPr>
                      <p:cNvPr id="11313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76" y="2795"/>
                        <a:ext cx="252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314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7" y="2815"/>
                        <a:ext cx="252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  <p:grpSp>
            <p:nvGrpSpPr>
              <p:cNvPr id="13" name="Group 204"/>
              <p:cNvGrpSpPr>
                <a:grpSpLocks/>
              </p:cNvGrpSpPr>
              <p:nvPr/>
            </p:nvGrpSpPr>
            <p:grpSpPr bwMode="auto">
              <a:xfrm>
                <a:off x="5275" y="906"/>
                <a:ext cx="383" cy="1314"/>
                <a:chOff x="5275" y="906"/>
                <a:chExt cx="383" cy="1314"/>
              </a:xfrm>
            </p:grpSpPr>
            <p:grpSp>
              <p:nvGrpSpPr>
                <p:cNvPr id="14" name="Group 13"/>
                <p:cNvGrpSpPr>
                  <a:grpSpLocks/>
                </p:cNvGrpSpPr>
                <p:nvPr/>
              </p:nvGrpSpPr>
              <p:grpSpPr bwMode="auto">
                <a:xfrm>
                  <a:off x="5275" y="906"/>
                  <a:ext cx="380" cy="1154"/>
                  <a:chOff x="3264" y="1200"/>
                  <a:chExt cx="380" cy="1154"/>
                </a:xfrm>
              </p:grpSpPr>
              <p:sp>
                <p:nvSpPr>
                  <p:cNvPr id="11278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4" y="1200"/>
                    <a:ext cx="190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D</a:t>
                    </a:r>
                    <a:endParaRPr lang="it-IT" sz="800"/>
                  </a:p>
                </p:txBody>
              </p:sp>
              <p:sp>
                <p:nvSpPr>
                  <p:cNvPr id="11279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4" y="1200"/>
                    <a:ext cx="190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D</a:t>
                    </a:r>
                    <a:endParaRPr lang="it-IT" sz="800"/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 flipH="1" flipV="1">
                  <a:off x="5275" y="2152"/>
                  <a:ext cx="383" cy="68"/>
                  <a:chOff x="1219" y="3061"/>
                  <a:chExt cx="383" cy="68"/>
                </a:xfrm>
              </p:grpSpPr>
              <p:grpSp>
                <p:nvGrpSpPr>
                  <p:cNvPr id="16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219" y="3061"/>
                    <a:ext cx="198" cy="68"/>
                    <a:chOff x="1276" y="3023"/>
                    <a:chExt cx="198" cy="68"/>
                  </a:xfrm>
                </p:grpSpPr>
                <p:sp>
                  <p:nvSpPr>
                    <p:cNvPr id="1132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3023"/>
                      <a:ext cx="197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28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7" y="3057"/>
                      <a:ext cx="184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29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3042"/>
                      <a:ext cx="19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1404" y="3061"/>
                    <a:ext cx="198" cy="68"/>
                    <a:chOff x="1516" y="3023"/>
                    <a:chExt cx="198" cy="68"/>
                  </a:xfrm>
                </p:grpSpPr>
                <p:sp>
                  <p:nvSpPr>
                    <p:cNvPr id="11331" name="Rectangle 67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517" y="3057"/>
                      <a:ext cx="197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32" name="Rectangle 68"/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530" y="3023"/>
                      <a:ext cx="184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33" name="Line 6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16" y="3072"/>
                      <a:ext cx="197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8" name="Group 80"/>
              <p:cNvGrpSpPr>
                <a:grpSpLocks/>
              </p:cNvGrpSpPr>
              <p:nvPr/>
            </p:nvGrpSpPr>
            <p:grpSpPr bwMode="auto">
              <a:xfrm flipV="1">
                <a:off x="986" y="2152"/>
                <a:ext cx="490" cy="68"/>
                <a:chOff x="1290" y="2854"/>
                <a:chExt cx="490" cy="68"/>
              </a:xfrm>
            </p:grpSpPr>
            <p:grpSp>
              <p:nvGrpSpPr>
                <p:cNvPr id="19" name="Group 81"/>
                <p:cNvGrpSpPr>
                  <a:grpSpLocks/>
                </p:cNvGrpSpPr>
                <p:nvPr/>
              </p:nvGrpSpPr>
              <p:grpSpPr bwMode="auto">
                <a:xfrm>
                  <a:off x="1290" y="2854"/>
                  <a:ext cx="252" cy="34"/>
                  <a:chOff x="1276" y="2795"/>
                  <a:chExt cx="253" cy="34"/>
                </a:xfrm>
              </p:grpSpPr>
              <p:sp>
                <p:nvSpPr>
                  <p:cNvPr id="1134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95"/>
                    <a:ext cx="252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4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815"/>
                    <a:ext cx="252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1348" name="Rectangle 84"/>
                <p:cNvSpPr>
                  <a:spLocks noChangeArrowheads="1"/>
                </p:cNvSpPr>
                <p:nvPr/>
              </p:nvSpPr>
              <p:spPr bwMode="auto">
                <a:xfrm>
                  <a:off x="1290" y="2888"/>
                  <a:ext cx="238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grpSp>
              <p:nvGrpSpPr>
                <p:cNvPr id="20" name="Group 85"/>
                <p:cNvGrpSpPr>
                  <a:grpSpLocks/>
                </p:cNvGrpSpPr>
                <p:nvPr/>
              </p:nvGrpSpPr>
              <p:grpSpPr bwMode="auto">
                <a:xfrm>
                  <a:off x="1528" y="2854"/>
                  <a:ext cx="252" cy="68"/>
                  <a:chOff x="1594" y="2863"/>
                  <a:chExt cx="252" cy="68"/>
                </a:xfrm>
              </p:grpSpPr>
              <p:sp>
                <p:nvSpPr>
                  <p:cNvPr id="11350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608" y="2863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grpSp>
                <p:nvGrpSpPr>
                  <p:cNvPr id="21" name="Group 8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94" y="2897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352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53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2" name="Group 90"/>
              <p:cNvGrpSpPr>
                <a:grpSpLocks/>
              </p:cNvGrpSpPr>
              <p:nvPr/>
            </p:nvGrpSpPr>
            <p:grpSpPr bwMode="auto">
              <a:xfrm flipV="1">
                <a:off x="491" y="2152"/>
                <a:ext cx="490" cy="68"/>
                <a:chOff x="1290" y="2854"/>
                <a:chExt cx="490" cy="68"/>
              </a:xfrm>
            </p:grpSpPr>
            <p:grpSp>
              <p:nvGrpSpPr>
                <p:cNvPr id="23" name="Group 91"/>
                <p:cNvGrpSpPr>
                  <a:grpSpLocks/>
                </p:cNvGrpSpPr>
                <p:nvPr/>
              </p:nvGrpSpPr>
              <p:grpSpPr bwMode="auto">
                <a:xfrm>
                  <a:off x="1290" y="2854"/>
                  <a:ext cx="252" cy="34"/>
                  <a:chOff x="1276" y="2795"/>
                  <a:chExt cx="253" cy="34"/>
                </a:xfrm>
              </p:grpSpPr>
              <p:sp>
                <p:nvSpPr>
                  <p:cNvPr id="1135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2795"/>
                    <a:ext cx="252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5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2815"/>
                    <a:ext cx="252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1358" name="Rectangle 94"/>
                <p:cNvSpPr>
                  <a:spLocks noChangeArrowheads="1"/>
                </p:cNvSpPr>
                <p:nvPr/>
              </p:nvSpPr>
              <p:spPr bwMode="auto">
                <a:xfrm>
                  <a:off x="1290" y="2888"/>
                  <a:ext cx="238" cy="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 sz="800"/>
                </a:p>
                <a:p>
                  <a:pPr algn="ctr"/>
                  <a:endParaRPr lang="it-IT" sz="800"/>
                </a:p>
              </p:txBody>
            </p:sp>
            <p:grpSp>
              <p:nvGrpSpPr>
                <p:cNvPr id="24" name="Group 95"/>
                <p:cNvGrpSpPr>
                  <a:grpSpLocks/>
                </p:cNvGrpSpPr>
                <p:nvPr/>
              </p:nvGrpSpPr>
              <p:grpSpPr bwMode="auto">
                <a:xfrm>
                  <a:off x="1528" y="2854"/>
                  <a:ext cx="252" cy="68"/>
                  <a:chOff x="1594" y="2863"/>
                  <a:chExt cx="252" cy="68"/>
                </a:xfrm>
              </p:grpSpPr>
              <p:sp>
                <p:nvSpPr>
                  <p:cNvPr id="1136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608" y="2863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grpSp>
                <p:nvGrpSpPr>
                  <p:cNvPr id="25" name="Group 9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94" y="2897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362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36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26" name="Group 109"/>
              <p:cNvGrpSpPr>
                <a:grpSpLocks/>
              </p:cNvGrpSpPr>
              <p:nvPr/>
            </p:nvGrpSpPr>
            <p:grpSpPr bwMode="auto">
              <a:xfrm flipV="1">
                <a:off x="104" y="2152"/>
                <a:ext cx="383" cy="68"/>
                <a:chOff x="1219" y="3061"/>
                <a:chExt cx="383" cy="68"/>
              </a:xfrm>
            </p:grpSpPr>
            <p:grpSp>
              <p:nvGrpSpPr>
                <p:cNvPr id="27" name="Group 110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11375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76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7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Group 114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11379" name="Rectangle 11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80" name="Rectangle 11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381" name="Line 1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9" name="Group 160"/>
              <p:cNvGrpSpPr>
                <a:grpSpLocks/>
              </p:cNvGrpSpPr>
              <p:nvPr/>
            </p:nvGrpSpPr>
            <p:grpSpPr bwMode="auto">
              <a:xfrm flipH="1">
                <a:off x="2913" y="906"/>
                <a:ext cx="490" cy="1154"/>
                <a:chOff x="2205" y="1152"/>
                <a:chExt cx="490" cy="1154"/>
              </a:xfrm>
            </p:grpSpPr>
            <p:sp>
              <p:nvSpPr>
                <p:cNvPr id="11425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205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  <p:sp>
              <p:nvSpPr>
                <p:cNvPr id="11426" name="Rectangle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450" y="1152"/>
                  <a:ext cx="245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B</a:t>
                  </a:r>
                  <a:endParaRPr lang="it-IT" sz="800"/>
                </a:p>
              </p:txBody>
            </p:sp>
          </p:grpSp>
          <p:grpSp>
            <p:nvGrpSpPr>
              <p:cNvPr id="30" name="Group 253"/>
              <p:cNvGrpSpPr>
                <a:grpSpLocks/>
              </p:cNvGrpSpPr>
              <p:nvPr/>
            </p:nvGrpSpPr>
            <p:grpSpPr bwMode="auto">
              <a:xfrm flipV="1">
                <a:off x="2916" y="2152"/>
                <a:ext cx="490" cy="68"/>
                <a:chOff x="2916" y="2152"/>
                <a:chExt cx="490" cy="68"/>
              </a:xfrm>
            </p:grpSpPr>
            <p:grpSp>
              <p:nvGrpSpPr>
                <p:cNvPr id="31" name="Group 163"/>
                <p:cNvGrpSpPr>
                  <a:grpSpLocks/>
                </p:cNvGrpSpPr>
                <p:nvPr/>
              </p:nvGrpSpPr>
              <p:grpSpPr bwMode="auto">
                <a:xfrm>
                  <a:off x="2916" y="2152"/>
                  <a:ext cx="252" cy="68"/>
                  <a:chOff x="1865" y="2152"/>
                  <a:chExt cx="252" cy="68"/>
                </a:xfrm>
              </p:grpSpPr>
              <p:grpSp>
                <p:nvGrpSpPr>
                  <p:cNvPr id="11264" name="Group 164"/>
                  <p:cNvGrpSpPr>
                    <a:grpSpLocks/>
                  </p:cNvGrpSpPr>
                  <p:nvPr/>
                </p:nvGrpSpPr>
                <p:grpSpPr bwMode="auto">
                  <a:xfrm flipV="1">
                    <a:off x="1865" y="2186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429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3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1431" name="Rectangle 16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65" y="2152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</p:grpSp>
            <p:grpSp>
              <p:nvGrpSpPr>
                <p:cNvPr id="11265" name="Group 168"/>
                <p:cNvGrpSpPr>
                  <a:grpSpLocks/>
                </p:cNvGrpSpPr>
                <p:nvPr/>
              </p:nvGrpSpPr>
              <p:grpSpPr bwMode="auto">
                <a:xfrm flipV="1">
                  <a:off x="3154" y="2152"/>
                  <a:ext cx="252" cy="68"/>
                  <a:chOff x="1594" y="2863"/>
                  <a:chExt cx="252" cy="68"/>
                </a:xfrm>
              </p:grpSpPr>
              <p:sp>
                <p:nvSpPr>
                  <p:cNvPr id="1143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608" y="2863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grpSp>
                <p:nvGrpSpPr>
                  <p:cNvPr id="11268" name="Group 170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594" y="2897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43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36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1269" name="Group 218"/>
              <p:cNvGrpSpPr>
                <a:grpSpLocks/>
              </p:cNvGrpSpPr>
              <p:nvPr/>
            </p:nvGrpSpPr>
            <p:grpSpPr bwMode="auto">
              <a:xfrm>
                <a:off x="3407" y="906"/>
                <a:ext cx="658" cy="1320"/>
                <a:chOff x="3407" y="906"/>
                <a:chExt cx="658" cy="1320"/>
              </a:xfrm>
            </p:grpSpPr>
            <p:grpSp>
              <p:nvGrpSpPr>
                <p:cNvPr id="11270" name="Group 131"/>
                <p:cNvGrpSpPr>
                  <a:grpSpLocks/>
                </p:cNvGrpSpPr>
                <p:nvPr/>
              </p:nvGrpSpPr>
              <p:grpSpPr bwMode="auto">
                <a:xfrm>
                  <a:off x="3407" y="906"/>
                  <a:ext cx="327" cy="1320"/>
                  <a:chOff x="3072" y="906"/>
                  <a:chExt cx="327" cy="1320"/>
                </a:xfrm>
              </p:grpSpPr>
              <p:grpSp>
                <p:nvGrpSpPr>
                  <p:cNvPr id="1127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072" y="906"/>
                    <a:ext cx="327" cy="1154"/>
                    <a:chOff x="4622" y="906"/>
                    <a:chExt cx="327" cy="834"/>
                  </a:xfrm>
                </p:grpSpPr>
                <p:sp>
                  <p:nvSpPr>
                    <p:cNvPr id="11397" name="Rectangle 1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2" y="906"/>
                      <a:ext cx="163" cy="8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it-IT" sz="1800"/>
                        <a:t>E</a:t>
                      </a:r>
                      <a:endParaRPr lang="it-IT" sz="800"/>
                    </a:p>
                  </p:txBody>
                </p:sp>
                <p:sp>
                  <p:nvSpPr>
                    <p:cNvPr id="11398" name="Rectangle 13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86" y="906"/>
                      <a:ext cx="163" cy="8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it-IT" sz="1800"/>
                        <a:t>E</a:t>
                      </a:r>
                      <a:endParaRPr lang="it-IT" sz="800"/>
                    </a:p>
                  </p:txBody>
                </p:sp>
              </p:grpSp>
              <p:grpSp>
                <p:nvGrpSpPr>
                  <p:cNvPr id="11274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072" y="2146"/>
                    <a:ext cx="327" cy="80"/>
                    <a:chOff x="1292" y="3161"/>
                    <a:chExt cx="327" cy="68"/>
                  </a:xfrm>
                </p:grpSpPr>
                <p:grpSp>
                  <p:nvGrpSpPr>
                    <p:cNvPr id="11275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3161"/>
                      <a:ext cx="170" cy="68"/>
                      <a:chOff x="1292" y="3161"/>
                      <a:chExt cx="170" cy="68"/>
                    </a:xfrm>
                  </p:grpSpPr>
                  <p:sp>
                    <p:nvSpPr>
                      <p:cNvPr id="11401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61"/>
                        <a:ext cx="170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02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95"/>
                        <a:ext cx="156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03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2" y="3182"/>
                        <a:ext cx="17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1276" name="Group 140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449" y="3161"/>
                      <a:ext cx="170" cy="68"/>
                      <a:chOff x="1292" y="3161"/>
                      <a:chExt cx="170" cy="68"/>
                    </a:xfrm>
                  </p:grpSpPr>
                  <p:sp>
                    <p:nvSpPr>
                      <p:cNvPr id="11405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61"/>
                        <a:ext cx="170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06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95"/>
                        <a:ext cx="156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07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2" y="3182"/>
                        <a:ext cx="17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  <p:grpSp>
              <p:nvGrpSpPr>
                <p:cNvPr id="11277" name="Group 173"/>
                <p:cNvGrpSpPr>
                  <a:grpSpLocks/>
                </p:cNvGrpSpPr>
                <p:nvPr/>
              </p:nvGrpSpPr>
              <p:grpSpPr bwMode="auto">
                <a:xfrm>
                  <a:off x="3738" y="906"/>
                  <a:ext cx="327" cy="1320"/>
                  <a:chOff x="3072" y="906"/>
                  <a:chExt cx="327" cy="1320"/>
                </a:xfrm>
              </p:grpSpPr>
              <p:grpSp>
                <p:nvGrpSpPr>
                  <p:cNvPr id="11280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3072" y="906"/>
                    <a:ext cx="327" cy="1154"/>
                    <a:chOff x="4622" y="906"/>
                    <a:chExt cx="327" cy="834"/>
                  </a:xfrm>
                </p:grpSpPr>
                <p:sp>
                  <p:nvSpPr>
                    <p:cNvPr id="11439" name="Rectangle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22" y="906"/>
                      <a:ext cx="163" cy="8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it-IT" sz="1800"/>
                        <a:t>E</a:t>
                      </a:r>
                      <a:endParaRPr lang="it-IT" sz="800"/>
                    </a:p>
                  </p:txBody>
                </p:sp>
                <p:sp>
                  <p:nvSpPr>
                    <p:cNvPr id="11440" name="Rectangle 1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86" y="906"/>
                      <a:ext cx="163" cy="8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it-IT" sz="1800"/>
                        <a:t>E</a:t>
                      </a:r>
                      <a:endParaRPr lang="it-IT" sz="800"/>
                    </a:p>
                  </p:txBody>
                </p:sp>
              </p:grpSp>
              <p:grpSp>
                <p:nvGrpSpPr>
                  <p:cNvPr id="11281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3072" y="2146"/>
                    <a:ext cx="327" cy="80"/>
                    <a:chOff x="1292" y="3161"/>
                    <a:chExt cx="327" cy="68"/>
                  </a:xfrm>
                </p:grpSpPr>
                <p:grpSp>
                  <p:nvGrpSpPr>
                    <p:cNvPr id="11282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92" y="3161"/>
                      <a:ext cx="170" cy="68"/>
                      <a:chOff x="1292" y="3161"/>
                      <a:chExt cx="170" cy="68"/>
                    </a:xfrm>
                  </p:grpSpPr>
                  <p:sp>
                    <p:nvSpPr>
                      <p:cNvPr id="11443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61"/>
                        <a:ext cx="170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44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95"/>
                        <a:ext cx="156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45" name="Line 1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2" y="3182"/>
                        <a:ext cx="17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  <p:grpSp>
                  <p:nvGrpSpPr>
                    <p:cNvPr id="11283" name="Group 182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449" y="3161"/>
                      <a:ext cx="170" cy="68"/>
                      <a:chOff x="1292" y="3161"/>
                      <a:chExt cx="170" cy="68"/>
                    </a:xfrm>
                  </p:grpSpPr>
                  <p:sp>
                    <p:nvSpPr>
                      <p:cNvPr id="11447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61"/>
                        <a:ext cx="170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48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2" y="3195"/>
                        <a:ext cx="156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49" name="Line 1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2" y="3182"/>
                        <a:ext cx="170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  <p:grpSp>
            <p:nvGrpSpPr>
              <p:cNvPr id="11284" name="Group 187"/>
              <p:cNvGrpSpPr>
                <a:grpSpLocks/>
              </p:cNvGrpSpPr>
              <p:nvPr/>
            </p:nvGrpSpPr>
            <p:grpSpPr bwMode="auto">
              <a:xfrm>
                <a:off x="4289" y="906"/>
                <a:ext cx="490" cy="1314"/>
                <a:chOff x="4781" y="906"/>
                <a:chExt cx="490" cy="1314"/>
              </a:xfrm>
            </p:grpSpPr>
            <p:grpSp>
              <p:nvGrpSpPr>
                <p:cNvPr id="11285" name="Group 188"/>
                <p:cNvGrpSpPr>
                  <a:grpSpLocks/>
                </p:cNvGrpSpPr>
                <p:nvPr/>
              </p:nvGrpSpPr>
              <p:grpSpPr bwMode="auto">
                <a:xfrm>
                  <a:off x="4781" y="906"/>
                  <a:ext cx="490" cy="1154"/>
                  <a:chOff x="2205" y="1152"/>
                  <a:chExt cx="490" cy="1154"/>
                </a:xfrm>
              </p:grpSpPr>
              <p:sp>
                <p:nvSpPr>
                  <p:cNvPr id="11453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5" y="1152"/>
                    <a:ext cx="245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B</a:t>
                    </a:r>
                    <a:endParaRPr lang="it-IT" sz="800"/>
                  </a:p>
                </p:txBody>
              </p:sp>
              <p:sp>
                <p:nvSpPr>
                  <p:cNvPr id="11454" name="Rectangle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0" y="1152"/>
                    <a:ext cx="245" cy="115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B</a:t>
                    </a:r>
                    <a:endParaRPr lang="it-IT" sz="800"/>
                  </a:p>
                </p:txBody>
              </p:sp>
            </p:grpSp>
            <p:grpSp>
              <p:nvGrpSpPr>
                <p:cNvPr id="11286" name="Group 191"/>
                <p:cNvGrpSpPr>
                  <a:grpSpLocks/>
                </p:cNvGrpSpPr>
                <p:nvPr/>
              </p:nvGrpSpPr>
              <p:grpSpPr bwMode="auto">
                <a:xfrm flipH="1" flipV="1">
                  <a:off x="4781" y="2152"/>
                  <a:ext cx="490" cy="68"/>
                  <a:chOff x="1290" y="2854"/>
                  <a:chExt cx="490" cy="68"/>
                </a:xfrm>
              </p:grpSpPr>
              <p:grpSp>
                <p:nvGrpSpPr>
                  <p:cNvPr id="1128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290" y="2854"/>
                    <a:ext cx="252" cy="34"/>
                    <a:chOff x="1276" y="2795"/>
                    <a:chExt cx="253" cy="34"/>
                  </a:xfrm>
                </p:grpSpPr>
                <p:sp>
                  <p:nvSpPr>
                    <p:cNvPr id="11457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6" y="2795"/>
                      <a:ext cx="252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5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7" y="2815"/>
                      <a:ext cx="252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145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2888"/>
                    <a:ext cx="238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grpSp>
                <p:nvGrpSpPr>
                  <p:cNvPr id="1129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528" y="2854"/>
                    <a:ext cx="252" cy="68"/>
                    <a:chOff x="1594" y="2863"/>
                    <a:chExt cx="252" cy="68"/>
                  </a:xfrm>
                </p:grpSpPr>
                <p:sp>
                  <p:nvSpPr>
                    <p:cNvPr id="11461" name="Rectangl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2863"/>
                      <a:ext cx="238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grpSp>
                  <p:nvGrpSpPr>
                    <p:cNvPr id="11295" name="Group 198"/>
                    <p:cNvGrpSpPr>
                      <a:grpSpLocks/>
                    </p:cNvGrpSpPr>
                    <p:nvPr/>
                  </p:nvGrpSpPr>
                  <p:grpSpPr bwMode="auto">
                    <a:xfrm flipH="1" flipV="1">
                      <a:off x="1594" y="2897"/>
                      <a:ext cx="252" cy="34"/>
                      <a:chOff x="1276" y="2795"/>
                      <a:chExt cx="253" cy="34"/>
                    </a:xfrm>
                  </p:grpSpPr>
                  <p:sp>
                    <p:nvSpPr>
                      <p:cNvPr id="11463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76" y="2795"/>
                        <a:ext cx="252" cy="34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it-IT" sz="800"/>
                      </a:p>
                      <a:p>
                        <a:pPr algn="ctr"/>
                        <a:endParaRPr lang="it-IT" sz="800"/>
                      </a:p>
                    </p:txBody>
                  </p:sp>
                  <p:sp>
                    <p:nvSpPr>
                      <p:cNvPr id="11464" name="Line 2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7" y="2815"/>
                        <a:ext cx="252" cy="0"/>
                      </a:xfrm>
                      <a:prstGeom prst="line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it-IT"/>
                      </a:p>
                    </p:txBody>
                  </p:sp>
                </p:grpSp>
              </p:grpSp>
            </p:grpSp>
          </p:grpSp>
          <p:grpSp>
            <p:nvGrpSpPr>
              <p:cNvPr id="11296" name="Group 247"/>
              <p:cNvGrpSpPr>
                <a:grpSpLocks/>
              </p:cNvGrpSpPr>
              <p:nvPr/>
            </p:nvGrpSpPr>
            <p:grpSpPr bwMode="auto">
              <a:xfrm>
                <a:off x="4070" y="906"/>
                <a:ext cx="250" cy="1154"/>
                <a:chOff x="4070" y="906"/>
                <a:chExt cx="250" cy="1154"/>
              </a:xfrm>
            </p:grpSpPr>
            <p:sp>
              <p:nvSpPr>
                <p:cNvPr id="11466" name="Rectangle 202"/>
                <p:cNvSpPr>
                  <a:spLocks noChangeArrowheads="1"/>
                </p:cNvSpPr>
                <p:nvPr/>
              </p:nvSpPr>
              <p:spPr bwMode="auto">
                <a:xfrm>
                  <a:off x="4073" y="906"/>
                  <a:ext cx="209" cy="115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467" name="Text Box 203"/>
                <p:cNvSpPr txBox="1">
                  <a:spLocks noChangeArrowheads="1"/>
                </p:cNvSpPr>
                <p:nvPr/>
              </p:nvSpPr>
              <p:spPr bwMode="auto">
                <a:xfrm rot="16200000" flipH="1" flipV="1">
                  <a:off x="4017" y="1349"/>
                  <a:ext cx="35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/>
                    <a:t>Lift</a:t>
                  </a:r>
                </a:p>
              </p:txBody>
            </p:sp>
          </p:grpSp>
          <p:grpSp>
            <p:nvGrpSpPr>
              <p:cNvPr id="11297" name="Group 206"/>
              <p:cNvGrpSpPr>
                <a:grpSpLocks/>
              </p:cNvGrpSpPr>
              <p:nvPr/>
            </p:nvGrpSpPr>
            <p:grpSpPr bwMode="auto">
              <a:xfrm>
                <a:off x="2353" y="906"/>
                <a:ext cx="380" cy="1154"/>
                <a:chOff x="3264" y="1200"/>
                <a:chExt cx="380" cy="1154"/>
              </a:xfrm>
            </p:grpSpPr>
            <p:sp>
              <p:nvSpPr>
                <p:cNvPr id="11471" name="Rectangle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3264" y="1200"/>
                  <a:ext cx="190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  <p:sp>
              <p:nvSpPr>
                <p:cNvPr id="11472" name="Rectangle 208"/>
                <p:cNvSpPr>
                  <a:spLocks noChangeAspect="1" noChangeArrowheads="1"/>
                </p:cNvSpPr>
                <p:nvPr/>
              </p:nvSpPr>
              <p:spPr bwMode="auto">
                <a:xfrm>
                  <a:off x="3454" y="1200"/>
                  <a:ext cx="190" cy="115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D</a:t>
                  </a:r>
                  <a:endParaRPr lang="it-IT" sz="800"/>
                </a:p>
              </p:txBody>
            </p:sp>
          </p:grpSp>
          <p:grpSp>
            <p:nvGrpSpPr>
              <p:cNvPr id="11298" name="Group 209"/>
              <p:cNvGrpSpPr>
                <a:grpSpLocks/>
              </p:cNvGrpSpPr>
              <p:nvPr/>
            </p:nvGrpSpPr>
            <p:grpSpPr bwMode="auto">
              <a:xfrm flipH="1">
                <a:off x="2353" y="2152"/>
                <a:ext cx="383" cy="68"/>
                <a:chOff x="1219" y="3061"/>
                <a:chExt cx="383" cy="68"/>
              </a:xfrm>
            </p:grpSpPr>
            <p:grpSp>
              <p:nvGrpSpPr>
                <p:cNvPr id="11299" name="Group 210"/>
                <p:cNvGrpSpPr>
                  <a:grpSpLocks/>
                </p:cNvGrpSpPr>
                <p:nvPr/>
              </p:nvGrpSpPr>
              <p:grpSpPr bwMode="auto">
                <a:xfrm>
                  <a:off x="1219" y="3061"/>
                  <a:ext cx="198" cy="68"/>
                  <a:chOff x="1276" y="3023"/>
                  <a:chExt cx="198" cy="68"/>
                </a:xfrm>
              </p:grpSpPr>
              <p:sp>
                <p:nvSpPr>
                  <p:cNvPr id="11475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276" y="3023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476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277" y="3057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477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1277" y="304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300" name="Group 214"/>
                <p:cNvGrpSpPr>
                  <a:grpSpLocks/>
                </p:cNvGrpSpPr>
                <p:nvPr/>
              </p:nvGrpSpPr>
              <p:grpSpPr bwMode="auto">
                <a:xfrm>
                  <a:off x="1404" y="3061"/>
                  <a:ext cx="198" cy="68"/>
                  <a:chOff x="1516" y="3023"/>
                  <a:chExt cx="198" cy="68"/>
                </a:xfrm>
              </p:grpSpPr>
              <p:sp>
                <p:nvSpPr>
                  <p:cNvPr id="11479" name="Rectangle 215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17" y="3057"/>
                    <a:ext cx="197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480" name="Rectangle 216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1530" y="3023"/>
                    <a:ext cx="184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481" name="Line 2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516" y="3072"/>
                    <a:ext cx="197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1301" name="Group 234"/>
              <p:cNvGrpSpPr>
                <a:grpSpLocks/>
              </p:cNvGrpSpPr>
              <p:nvPr/>
            </p:nvGrpSpPr>
            <p:grpSpPr bwMode="auto">
              <a:xfrm>
                <a:off x="2017" y="906"/>
                <a:ext cx="327" cy="1154"/>
                <a:chOff x="4622" y="906"/>
                <a:chExt cx="327" cy="834"/>
              </a:xfrm>
            </p:grpSpPr>
            <p:sp>
              <p:nvSpPr>
                <p:cNvPr id="11499" name="Rectangle 235"/>
                <p:cNvSpPr>
                  <a:spLocks noChangeAspect="1" noChangeArrowheads="1"/>
                </p:cNvSpPr>
                <p:nvPr/>
              </p:nvSpPr>
              <p:spPr bwMode="auto">
                <a:xfrm>
                  <a:off x="4622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  <p:sp>
              <p:nvSpPr>
                <p:cNvPr id="11500" name="Rectangle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4786" y="906"/>
                  <a:ext cx="163" cy="834"/>
                </a:xfrm>
                <a:prstGeom prst="rect">
                  <a:avLst/>
                </a:prstGeom>
                <a:solidFill>
                  <a:srgbClr val="00CC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it-IT" sz="1800"/>
                    <a:t>E</a:t>
                  </a:r>
                  <a:endParaRPr lang="it-IT" sz="800"/>
                </a:p>
              </p:txBody>
            </p:sp>
          </p:grpSp>
          <p:grpSp>
            <p:nvGrpSpPr>
              <p:cNvPr id="11302" name="Group 254"/>
              <p:cNvGrpSpPr>
                <a:grpSpLocks/>
              </p:cNvGrpSpPr>
              <p:nvPr/>
            </p:nvGrpSpPr>
            <p:grpSpPr bwMode="auto">
              <a:xfrm>
                <a:off x="1688" y="906"/>
                <a:ext cx="327" cy="1320"/>
                <a:chOff x="1686" y="906"/>
                <a:chExt cx="327" cy="1320"/>
              </a:xfrm>
            </p:grpSpPr>
            <p:grpSp>
              <p:nvGrpSpPr>
                <p:cNvPr id="11303" name="Group 221"/>
                <p:cNvGrpSpPr>
                  <a:grpSpLocks/>
                </p:cNvGrpSpPr>
                <p:nvPr/>
              </p:nvGrpSpPr>
              <p:grpSpPr bwMode="auto">
                <a:xfrm>
                  <a:off x="1686" y="906"/>
                  <a:ext cx="327" cy="1154"/>
                  <a:chOff x="4622" y="906"/>
                  <a:chExt cx="327" cy="834"/>
                </a:xfrm>
              </p:grpSpPr>
              <p:sp>
                <p:nvSpPr>
                  <p:cNvPr id="11486" name="Rectangle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22" y="906"/>
                    <a:ext cx="163" cy="8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E</a:t>
                    </a:r>
                    <a:endParaRPr lang="it-IT" sz="800"/>
                  </a:p>
                </p:txBody>
              </p:sp>
              <p:sp>
                <p:nvSpPr>
                  <p:cNvPr id="11487" name="Rectangle 2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6" y="906"/>
                    <a:ext cx="163" cy="8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it-IT" sz="1800"/>
                      <a:t>E</a:t>
                    </a:r>
                    <a:endParaRPr lang="it-IT" sz="800"/>
                  </a:p>
                </p:txBody>
              </p:sp>
            </p:grpSp>
            <p:grpSp>
              <p:nvGrpSpPr>
                <p:cNvPr id="11304" name="Group 224"/>
                <p:cNvGrpSpPr>
                  <a:grpSpLocks/>
                </p:cNvGrpSpPr>
                <p:nvPr/>
              </p:nvGrpSpPr>
              <p:grpSpPr bwMode="auto">
                <a:xfrm flipV="1">
                  <a:off x="1686" y="2146"/>
                  <a:ext cx="327" cy="80"/>
                  <a:chOff x="1292" y="3161"/>
                  <a:chExt cx="327" cy="68"/>
                </a:xfrm>
              </p:grpSpPr>
              <p:grpSp>
                <p:nvGrpSpPr>
                  <p:cNvPr id="11305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1292" y="3161"/>
                    <a:ext cx="170" cy="68"/>
                    <a:chOff x="1292" y="3161"/>
                    <a:chExt cx="170" cy="68"/>
                  </a:xfrm>
                </p:grpSpPr>
                <p:sp>
                  <p:nvSpPr>
                    <p:cNvPr id="11490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3161"/>
                      <a:ext cx="170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91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3195"/>
                      <a:ext cx="156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92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3182"/>
                      <a:ext cx="17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1306" name="Group 229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449" y="3161"/>
                    <a:ext cx="170" cy="68"/>
                    <a:chOff x="1292" y="3161"/>
                    <a:chExt cx="170" cy="68"/>
                  </a:xfrm>
                </p:grpSpPr>
                <p:sp>
                  <p:nvSpPr>
                    <p:cNvPr id="11494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3161"/>
                      <a:ext cx="170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95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2" y="3195"/>
                      <a:ext cx="156" cy="34"/>
                    </a:xfrm>
                    <a:prstGeom prst="rect">
                      <a:avLst/>
                    </a:prstGeom>
                    <a:solidFill>
                      <a:srgbClr val="00CCFF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it-IT" sz="800"/>
                    </a:p>
                    <a:p>
                      <a:pPr algn="ctr"/>
                      <a:endParaRPr lang="it-IT" sz="800"/>
                    </a:p>
                  </p:txBody>
                </p:sp>
                <p:sp>
                  <p:nvSpPr>
                    <p:cNvPr id="11496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2" y="3182"/>
                      <a:ext cx="170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1310" name="Group 237"/>
              <p:cNvGrpSpPr>
                <a:grpSpLocks/>
              </p:cNvGrpSpPr>
              <p:nvPr/>
            </p:nvGrpSpPr>
            <p:grpSpPr bwMode="auto">
              <a:xfrm flipV="1">
                <a:off x="2017" y="2146"/>
                <a:ext cx="327" cy="80"/>
                <a:chOff x="1292" y="3161"/>
                <a:chExt cx="327" cy="68"/>
              </a:xfrm>
            </p:grpSpPr>
            <p:grpSp>
              <p:nvGrpSpPr>
                <p:cNvPr id="11312" name="Group 238"/>
                <p:cNvGrpSpPr>
                  <a:grpSpLocks/>
                </p:cNvGrpSpPr>
                <p:nvPr/>
              </p:nvGrpSpPr>
              <p:grpSpPr bwMode="auto">
                <a:xfrm>
                  <a:off x="1292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11503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50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505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315" name="Group 242"/>
                <p:cNvGrpSpPr>
                  <a:grpSpLocks/>
                </p:cNvGrpSpPr>
                <p:nvPr/>
              </p:nvGrpSpPr>
              <p:grpSpPr bwMode="auto">
                <a:xfrm flipH="1" flipV="1">
                  <a:off x="1449" y="3161"/>
                  <a:ext cx="170" cy="68"/>
                  <a:chOff x="1292" y="3161"/>
                  <a:chExt cx="170" cy="68"/>
                </a:xfrm>
              </p:grpSpPr>
              <p:sp>
                <p:nvSpPr>
                  <p:cNvPr id="11507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61"/>
                    <a:ext cx="170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508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3195"/>
                    <a:ext cx="156" cy="34"/>
                  </a:xfrm>
                  <a:prstGeom prst="rect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it-IT" sz="800"/>
                  </a:p>
                  <a:p>
                    <a:pPr algn="ctr"/>
                    <a:endParaRPr lang="it-IT" sz="800"/>
                  </a:p>
                </p:txBody>
              </p:sp>
              <p:sp>
                <p:nvSpPr>
                  <p:cNvPr id="11509" name="Line 245"/>
                  <p:cNvSpPr>
                    <a:spLocks noChangeShapeType="1"/>
                  </p:cNvSpPr>
                  <p:nvPr/>
                </p:nvSpPr>
                <p:spPr bwMode="auto">
                  <a:xfrm>
                    <a:off x="1292" y="3182"/>
                    <a:ext cx="170" cy="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1316" name="Group 248"/>
              <p:cNvGrpSpPr>
                <a:grpSpLocks/>
              </p:cNvGrpSpPr>
              <p:nvPr/>
            </p:nvGrpSpPr>
            <p:grpSpPr bwMode="auto">
              <a:xfrm>
                <a:off x="1475" y="906"/>
                <a:ext cx="250" cy="1154"/>
                <a:chOff x="4070" y="906"/>
                <a:chExt cx="250" cy="1154"/>
              </a:xfrm>
            </p:grpSpPr>
            <p:sp>
              <p:nvSpPr>
                <p:cNvPr id="11513" name="Rectangle 249"/>
                <p:cNvSpPr>
                  <a:spLocks noChangeArrowheads="1"/>
                </p:cNvSpPr>
                <p:nvPr/>
              </p:nvSpPr>
              <p:spPr bwMode="auto">
                <a:xfrm>
                  <a:off x="4073" y="906"/>
                  <a:ext cx="209" cy="115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514" name="Text Box 250"/>
                <p:cNvSpPr txBox="1">
                  <a:spLocks noChangeArrowheads="1"/>
                </p:cNvSpPr>
                <p:nvPr/>
              </p:nvSpPr>
              <p:spPr bwMode="auto">
                <a:xfrm rot="16200000" flipH="1" flipV="1">
                  <a:off x="4017" y="1349"/>
                  <a:ext cx="35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 sz="2000"/>
                    <a:t>Lift</a:t>
                  </a:r>
                </a:p>
              </p:txBody>
            </p:sp>
          </p:grpSp>
        </p:grpSp>
        <p:grpSp>
          <p:nvGrpSpPr>
            <p:cNvPr id="11317" name="Group 256"/>
            <p:cNvGrpSpPr>
              <a:grpSpLocks/>
            </p:cNvGrpSpPr>
            <p:nvPr/>
          </p:nvGrpSpPr>
          <p:grpSpPr bwMode="auto">
            <a:xfrm>
              <a:off x="1344" y="528"/>
              <a:ext cx="3168" cy="288"/>
              <a:chOff x="1344" y="528"/>
              <a:chExt cx="3168" cy="288"/>
            </a:xfrm>
          </p:grpSpPr>
          <p:sp>
            <p:nvSpPr>
              <p:cNvPr id="11521" name="Rectangle 257"/>
              <p:cNvSpPr>
                <a:spLocks noChangeArrowheads="1"/>
              </p:cNvSpPr>
              <p:nvPr/>
            </p:nvSpPr>
            <p:spPr bwMode="auto">
              <a:xfrm>
                <a:off x="2640" y="576"/>
                <a:ext cx="480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522" name="Text Box 258"/>
              <p:cNvSpPr txBox="1">
                <a:spLocks noChangeArrowheads="1"/>
              </p:cNvSpPr>
              <p:nvPr/>
            </p:nvSpPr>
            <p:spPr bwMode="auto">
              <a:xfrm>
                <a:off x="2710" y="556"/>
                <a:ext cx="36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1600">
                    <a:solidFill>
                      <a:srgbClr val="FFFF00"/>
                    </a:solidFill>
                  </a:rPr>
                  <a:t>Z= 0</a:t>
                </a:r>
                <a:endParaRPr lang="it-IT"/>
              </a:p>
            </p:txBody>
          </p:sp>
          <p:grpSp>
            <p:nvGrpSpPr>
              <p:cNvPr id="11318" name="Group 259"/>
              <p:cNvGrpSpPr>
                <a:grpSpLocks/>
              </p:cNvGrpSpPr>
              <p:nvPr/>
            </p:nvGrpSpPr>
            <p:grpSpPr bwMode="auto">
              <a:xfrm>
                <a:off x="1344" y="528"/>
                <a:ext cx="768" cy="288"/>
                <a:chOff x="1344" y="528"/>
                <a:chExt cx="768" cy="288"/>
              </a:xfrm>
            </p:grpSpPr>
            <p:sp>
              <p:nvSpPr>
                <p:cNvPr id="11524" name="Rectangle 260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525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71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A</a:t>
                  </a:r>
                  <a:endParaRPr lang="it-IT"/>
                </a:p>
              </p:txBody>
            </p:sp>
          </p:grpSp>
          <p:grpSp>
            <p:nvGrpSpPr>
              <p:cNvPr id="11319" name="Group 262"/>
              <p:cNvGrpSpPr>
                <a:grpSpLocks/>
              </p:cNvGrpSpPr>
              <p:nvPr/>
            </p:nvGrpSpPr>
            <p:grpSpPr bwMode="auto">
              <a:xfrm>
                <a:off x="3744" y="528"/>
                <a:ext cx="768" cy="288"/>
                <a:chOff x="1344" y="528"/>
                <a:chExt cx="768" cy="288"/>
              </a:xfrm>
            </p:grpSpPr>
            <p:sp>
              <p:nvSpPr>
                <p:cNvPr id="11527" name="Rectangle 263"/>
                <p:cNvSpPr>
                  <a:spLocks noChangeArrowheads="1"/>
                </p:cNvSpPr>
                <p:nvPr/>
              </p:nvSpPr>
              <p:spPr bwMode="auto">
                <a:xfrm>
                  <a:off x="1344" y="528"/>
                  <a:ext cx="76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1528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1382" y="528"/>
                  <a:ext cx="69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it-IT">
                      <a:latin typeface="Comic Sans MS" pitchFamily="66" charset="0"/>
                    </a:rPr>
                    <a:t>Side C</a:t>
                  </a:r>
                  <a:endParaRPr lang="it-IT"/>
                </a:p>
              </p:txBody>
            </p:sp>
          </p:grpSp>
        </p:grpSp>
      </p:grpSp>
      <p:sp>
        <p:nvSpPr>
          <p:cNvPr id="11530" name="Rectangle 266"/>
          <p:cNvSpPr>
            <a:spLocks noChangeArrowheads="1"/>
          </p:cNvSpPr>
          <p:nvPr/>
        </p:nvSpPr>
        <p:spPr bwMode="auto">
          <a:xfrm>
            <a:off x="5143500" y="21923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1" name="Rectangle 267"/>
          <p:cNvSpPr>
            <a:spLocks noChangeArrowheads="1"/>
          </p:cNvSpPr>
          <p:nvPr/>
        </p:nvSpPr>
        <p:spPr bwMode="auto">
          <a:xfrm>
            <a:off x="4953000" y="26289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2" name="Rectangle 268"/>
          <p:cNvSpPr>
            <a:spLocks noChangeArrowheads="1"/>
          </p:cNvSpPr>
          <p:nvPr/>
        </p:nvSpPr>
        <p:spPr bwMode="auto">
          <a:xfrm>
            <a:off x="5562600" y="26289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3" name="Rectangle 269"/>
          <p:cNvSpPr>
            <a:spLocks noChangeArrowheads="1"/>
          </p:cNvSpPr>
          <p:nvPr/>
        </p:nvSpPr>
        <p:spPr bwMode="auto">
          <a:xfrm>
            <a:off x="6084888" y="26289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4" name="Rectangle 270"/>
          <p:cNvSpPr>
            <a:spLocks noChangeArrowheads="1"/>
          </p:cNvSpPr>
          <p:nvPr/>
        </p:nvSpPr>
        <p:spPr bwMode="auto">
          <a:xfrm>
            <a:off x="7086600" y="24384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5" name="Rectangle 271"/>
          <p:cNvSpPr>
            <a:spLocks noChangeArrowheads="1"/>
          </p:cNvSpPr>
          <p:nvPr/>
        </p:nvSpPr>
        <p:spPr bwMode="auto">
          <a:xfrm>
            <a:off x="7848600" y="24384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6" name="Rectangle 272"/>
          <p:cNvSpPr>
            <a:spLocks noChangeArrowheads="1"/>
          </p:cNvSpPr>
          <p:nvPr/>
        </p:nvSpPr>
        <p:spPr bwMode="auto">
          <a:xfrm>
            <a:off x="8610600" y="24384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7" name="Rectangle 273"/>
          <p:cNvSpPr>
            <a:spLocks noChangeArrowheads="1"/>
          </p:cNvSpPr>
          <p:nvPr/>
        </p:nvSpPr>
        <p:spPr bwMode="auto">
          <a:xfrm>
            <a:off x="5724525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8" name="Rectangle 274"/>
          <p:cNvSpPr>
            <a:spLocks noChangeArrowheads="1"/>
          </p:cNvSpPr>
          <p:nvPr/>
        </p:nvSpPr>
        <p:spPr bwMode="auto">
          <a:xfrm>
            <a:off x="6227763" y="21923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39" name="Rectangle 275"/>
          <p:cNvSpPr>
            <a:spLocks noChangeArrowheads="1"/>
          </p:cNvSpPr>
          <p:nvPr/>
        </p:nvSpPr>
        <p:spPr bwMode="auto">
          <a:xfrm>
            <a:off x="7308850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0" name="Rectangle 276"/>
          <p:cNvSpPr>
            <a:spLocks noChangeArrowheads="1"/>
          </p:cNvSpPr>
          <p:nvPr/>
        </p:nvSpPr>
        <p:spPr bwMode="auto">
          <a:xfrm>
            <a:off x="8096250" y="21209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1" name="Rectangle 277"/>
          <p:cNvSpPr>
            <a:spLocks noChangeArrowheads="1"/>
          </p:cNvSpPr>
          <p:nvPr/>
        </p:nvSpPr>
        <p:spPr bwMode="auto">
          <a:xfrm>
            <a:off x="8816975" y="25654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5" name="Rectangle 281"/>
          <p:cNvSpPr>
            <a:spLocks noChangeArrowheads="1"/>
          </p:cNvSpPr>
          <p:nvPr/>
        </p:nvSpPr>
        <p:spPr bwMode="auto">
          <a:xfrm>
            <a:off x="7667625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7" name="Rectangle 283"/>
          <p:cNvSpPr>
            <a:spLocks noChangeArrowheads="1"/>
          </p:cNvSpPr>
          <p:nvPr/>
        </p:nvSpPr>
        <p:spPr bwMode="auto">
          <a:xfrm>
            <a:off x="8458200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8" name="Rectangle 284"/>
          <p:cNvSpPr>
            <a:spLocks noChangeArrowheads="1"/>
          </p:cNvSpPr>
          <p:nvPr/>
        </p:nvSpPr>
        <p:spPr bwMode="auto">
          <a:xfrm>
            <a:off x="4716463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49" name="Rectangle 285"/>
          <p:cNvSpPr>
            <a:spLocks noChangeArrowheads="1"/>
          </p:cNvSpPr>
          <p:nvPr/>
        </p:nvSpPr>
        <p:spPr bwMode="auto">
          <a:xfrm>
            <a:off x="5435600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50" name="Rectangle 286"/>
          <p:cNvSpPr>
            <a:spLocks noChangeArrowheads="1"/>
          </p:cNvSpPr>
          <p:nvPr/>
        </p:nvSpPr>
        <p:spPr bwMode="auto">
          <a:xfrm>
            <a:off x="5940425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52" name="Rectangle 288"/>
          <p:cNvSpPr>
            <a:spLocks noChangeArrowheads="1"/>
          </p:cNvSpPr>
          <p:nvPr/>
        </p:nvSpPr>
        <p:spPr bwMode="auto">
          <a:xfrm>
            <a:off x="8451850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53" name="Rectangle 289"/>
          <p:cNvSpPr>
            <a:spLocks noChangeArrowheads="1"/>
          </p:cNvSpPr>
          <p:nvPr/>
        </p:nvSpPr>
        <p:spPr bwMode="auto">
          <a:xfrm>
            <a:off x="4059238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55" name="Rectangle 291"/>
          <p:cNvSpPr>
            <a:spLocks noChangeArrowheads="1"/>
          </p:cNvSpPr>
          <p:nvPr/>
        </p:nvSpPr>
        <p:spPr bwMode="auto">
          <a:xfrm>
            <a:off x="8748713" y="35004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56" name="Rectangle 292"/>
          <p:cNvSpPr>
            <a:spLocks noChangeArrowheads="1"/>
          </p:cNvSpPr>
          <p:nvPr/>
        </p:nvSpPr>
        <p:spPr bwMode="auto">
          <a:xfrm>
            <a:off x="8748713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1" name="Rectangle 297"/>
          <p:cNvSpPr>
            <a:spLocks noChangeArrowheads="1"/>
          </p:cNvSpPr>
          <p:nvPr/>
        </p:nvSpPr>
        <p:spPr bwMode="auto">
          <a:xfrm>
            <a:off x="5143500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2" name="Rectangle 298"/>
          <p:cNvSpPr>
            <a:spLocks noChangeArrowheads="1"/>
          </p:cNvSpPr>
          <p:nvPr/>
        </p:nvSpPr>
        <p:spPr bwMode="auto">
          <a:xfrm>
            <a:off x="5719763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3" name="Rectangle 299"/>
          <p:cNvSpPr>
            <a:spLocks noChangeArrowheads="1"/>
          </p:cNvSpPr>
          <p:nvPr/>
        </p:nvSpPr>
        <p:spPr bwMode="auto">
          <a:xfrm>
            <a:off x="6224588" y="35004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4" name="Rectangle 300"/>
          <p:cNvSpPr>
            <a:spLocks noChangeArrowheads="1"/>
          </p:cNvSpPr>
          <p:nvPr/>
        </p:nvSpPr>
        <p:spPr bwMode="auto">
          <a:xfrm>
            <a:off x="7308850" y="35004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5" name="Rectangle 301"/>
          <p:cNvSpPr>
            <a:spLocks noChangeArrowheads="1"/>
          </p:cNvSpPr>
          <p:nvPr/>
        </p:nvSpPr>
        <p:spPr bwMode="auto">
          <a:xfrm>
            <a:off x="8096250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6" name="Rectangle 302"/>
          <p:cNvSpPr>
            <a:spLocks noChangeArrowheads="1"/>
          </p:cNvSpPr>
          <p:nvPr/>
        </p:nvSpPr>
        <p:spPr bwMode="auto">
          <a:xfrm>
            <a:off x="8816975" y="31289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7" name="Rectangle 303"/>
          <p:cNvSpPr>
            <a:spLocks noChangeArrowheads="1"/>
          </p:cNvSpPr>
          <p:nvPr/>
        </p:nvSpPr>
        <p:spPr bwMode="auto">
          <a:xfrm>
            <a:off x="4932363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8" name="Rectangle 304"/>
          <p:cNvSpPr>
            <a:spLocks noChangeArrowheads="1"/>
          </p:cNvSpPr>
          <p:nvPr/>
        </p:nvSpPr>
        <p:spPr bwMode="auto">
          <a:xfrm>
            <a:off x="5572125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69" name="Rectangle 305"/>
          <p:cNvSpPr>
            <a:spLocks noChangeArrowheads="1"/>
          </p:cNvSpPr>
          <p:nvPr/>
        </p:nvSpPr>
        <p:spPr bwMode="auto">
          <a:xfrm>
            <a:off x="6084888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0" name="Rectangle 306"/>
          <p:cNvSpPr>
            <a:spLocks noChangeArrowheads="1"/>
          </p:cNvSpPr>
          <p:nvPr/>
        </p:nvSpPr>
        <p:spPr bwMode="auto">
          <a:xfrm>
            <a:off x="7092950" y="32845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1" name="Rectangle 307"/>
          <p:cNvSpPr>
            <a:spLocks noChangeArrowheads="1"/>
          </p:cNvSpPr>
          <p:nvPr/>
        </p:nvSpPr>
        <p:spPr bwMode="auto">
          <a:xfrm>
            <a:off x="7875588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2" name="Rectangle 308"/>
          <p:cNvSpPr>
            <a:spLocks noChangeArrowheads="1"/>
          </p:cNvSpPr>
          <p:nvPr/>
        </p:nvSpPr>
        <p:spPr bwMode="auto">
          <a:xfrm>
            <a:off x="8596313" y="32845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3" name="Rectangle 309"/>
          <p:cNvSpPr>
            <a:spLocks noChangeArrowheads="1"/>
          </p:cNvSpPr>
          <p:nvPr/>
        </p:nvSpPr>
        <p:spPr bwMode="auto">
          <a:xfrm>
            <a:off x="4059238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4" name="Rectangle 310"/>
          <p:cNvSpPr>
            <a:spLocks noChangeArrowheads="1"/>
          </p:cNvSpPr>
          <p:nvPr/>
        </p:nvSpPr>
        <p:spPr bwMode="auto">
          <a:xfrm>
            <a:off x="3482975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5" name="Rectangle 311"/>
          <p:cNvSpPr>
            <a:spLocks noChangeArrowheads="1"/>
          </p:cNvSpPr>
          <p:nvPr/>
        </p:nvSpPr>
        <p:spPr bwMode="auto">
          <a:xfrm>
            <a:off x="3482975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6" name="Rectangle 312"/>
          <p:cNvSpPr>
            <a:spLocks noChangeArrowheads="1"/>
          </p:cNvSpPr>
          <p:nvPr/>
        </p:nvSpPr>
        <p:spPr bwMode="auto">
          <a:xfrm>
            <a:off x="2979738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7" name="Rectangle 313"/>
          <p:cNvSpPr>
            <a:spLocks noChangeArrowheads="1"/>
          </p:cNvSpPr>
          <p:nvPr/>
        </p:nvSpPr>
        <p:spPr bwMode="auto">
          <a:xfrm>
            <a:off x="2979738" y="3560763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8" name="Rectangle 314"/>
          <p:cNvSpPr>
            <a:spLocks noChangeArrowheads="1"/>
          </p:cNvSpPr>
          <p:nvPr/>
        </p:nvSpPr>
        <p:spPr bwMode="auto">
          <a:xfrm>
            <a:off x="1250950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79" name="Rectangle 315"/>
          <p:cNvSpPr>
            <a:spLocks noChangeArrowheads="1"/>
          </p:cNvSpPr>
          <p:nvPr/>
        </p:nvSpPr>
        <p:spPr bwMode="auto">
          <a:xfrm>
            <a:off x="1250950" y="35004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0" name="Rectangle 316"/>
          <p:cNvSpPr>
            <a:spLocks noChangeArrowheads="1"/>
          </p:cNvSpPr>
          <p:nvPr/>
        </p:nvSpPr>
        <p:spPr bwMode="auto">
          <a:xfrm>
            <a:off x="539750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1" name="Rectangle 317"/>
          <p:cNvSpPr>
            <a:spLocks noChangeArrowheads="1"/>
          </p:cNvSpPr>
          <p:nvPr/>
        </p:nvSpPr>
        <p:spPr bwMode="auto">
          <a:xfrm>
            <a:off x="539750" y="34877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4" name="Rectangle 320"/>
          <p:cNvSpPr>
            <a:spLocks noChangeArrowheads="1"/>
          </p:cNvSpPr>
          <p:nvPr/>
        </p:nvSpPr>
        <p:spPr bwMode="auto">
          <a:xfrm>
            <a:off x="250825" y="21336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5" name="Rectangle 321"/>
          <p:cNvSpPr>
            <a:spLocks noChangeArrowheads="1"/>
          </p:cNvSpPr>
          <p:nvPr/>
        </p:nvSpPr>
        <p:spPr bwMode="auto">
          <a:xfrm>
            <a:off x="250825" y="3500438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6" name="Rectangle 322"/>
          <p:cNvSpPr>
            <a:spLocks noChangeArrowheads="1"/>
          </p:cNvSpPr>
          <p:nvPr/>
        </p:nvSpPr>
        <p:spPr bwMode="auto">
          <a:xfrm>
            <a:off x="3851275" y="21209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7" name="Rectangle 323"/>
          <p:cNvSpPr>
            <a:spLocks noChangeArrowheads="1"/>
          </p:cNvSpPr>
          <p:nvPr/>
        </p:nvSpPr>
        <p:spPr bwMode="auto">
          <a:xfrm>
            <a:off x="3851275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8" name="Rectangle 324"/>
          <p:cNvSpPr>
            <a:spLocks noChangeArrowheads="1"/>
          </p:cNvSpPr>
          <p:nvPr/>
        </p:nvSpPr>
        <p:spPr bwMode="auto">
          <a:xfrm>
            <a:off x="3276600" y="21209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89" name="Rectangle 325"/>
          <p:cNvSpPr>
            <a:spLocks noChangeArrowheads="1"/>
          </p:cNvSpPr>
          <p:nvPr/>
        </p:nvSpPr>
        <p:spPr bwMode="auto">
          <a:xfrm>
            <a:off x="3276600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0" name="Rectangle 326"/>
          <p:cNvSpPr>
            <a:spLocks noChangeArrowheads="1"/>
          </p:cNvSpPr>
          <p:nvPr/>
        </p:nvSpPr>
        <p:spPr bwMode="auto">
          <a:xfrm>
            <a:off x="2771775" y="21209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1" name="Rectangle 327"/>
          <p:cNvSpPr>
            <a:spLocks noChangeArrowheads="1"/>
          </p:cNvSpPr>
          <p:nvPr/>
        </p:nvSpPr>
        <p:spPr bwMode="auto">
          <a:xfrm>
            <a:off x="2771775" y="35607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2" name="Rectangle 328"/>
          <p:cNvSpPr>
            <a:spLocks noChangeArrowheads="1"/>
          </p:cNvSpPr>
          <p:nvPr/>
        </p:nvSpPr>
        <p:spPr bwMode="auto">
          <a:xfrm>
            <a:off x="1619250" y="2133600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3" name="Rectangle 329"/>
          <p:cNvSpPr>
            <a:spLocks noChangeArrowheads="1"/>
          </p:cNvSpPr>
          <p:nvPr/>
        </p:nvSpPr>
        <p:spPr bwMode="auto">
          <a:xfrm>
            <a:off x="1692275" y="34877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4" name="Rectangle 330"/>
          <p:cNvSpPr>
            <a:spLocks noChangeArrowheads="1"/>
          </p:cNvSpPr>
          <p:nvPr/>
        </p:nvSpPr>
        <p:spPr bwMode="auto">
          <a:xfrm>
            <a:off x="900113" y="21923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5" name="Rectangle 331"/>
          <p:cNvSpPr>
            <a:spLocks noChangeArrowheads="1"/>
          </p:cNvSpPr>
          <p:nvPr/>
        </p:nvSpPr>
        <p:spPr bwMode="auto">
          <a:xfrm>
            <a:off x="900113" y="3487738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6" name="Rectangle 332"/>
          <p:cNvSpPr>
            <a:spLocks noChangeArrowheads="1"/>
          </p:cNvSpPr>
          <p:nvPr/>
        </p:nvSpPr>
        <p:spPr bwMode="auto">
          <a:xfrm>
            <a:off x="250825" y="2492375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7" name="Rectangle 333"/>
          <p:cNvSpPr>
            <a:spLocks noChangeArrowheads="1"/>
          </p:cNvSpPr>
          <p:nvPr/>
        </p:nvSpPr>
        <p:spPr bwMode="auto">
          <a:xfrm>
            <a:off x="250825" y="314166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8" name="Rectangle 334"/>
          <p:cNvSpPr>
            <a:spLocks noChangeArrowheads="1"/>
          </p:cNvSpPr>
          <p:nvPr/>
        </p:nvSpPr>
        <p:spPr bwMode="auto">
          <a:xfrm>
            <a:off x="3924300" y="24130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599" name="Rectangle 335"/>
          <p:cNvSpPr>
            <a:spLocks noChangeArrowheads="1"/>
          </p:cNvSpPr>
          <p:nvPr/>
        </p:nvSpPr>
        <p:spPr bwMode="auto">
          <a:xfrm>
            <a:off x="3924300" y="32845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0" name="Rectangle 336"/>
          <p:cNvSpPr>
            <a:spLocks noChangeArrowheads="1"/>
          </p:cNvSpPr>
          <p:nvPr/>
        </p:nvSpPr>
        <p:spPr bwMode="auto">
          <a:xfrm>
            <a:off x="3348038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1" name="Rectangle 337"/>
          <p:cNvSpPr>
            <a:spLocks noChangeArrowheads="1"/>
          </p:cNvSpPr>
          <p:nvPr/>
        </p:nvSpPr>
        <p:spPr bwMode="auto">
          <a:xfrm>
            <a:off x="3348038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2" name="Rectangle 338"/>
          <p:cNvSpPr>
            <a:spLocks noChangeArrowheads="1"/>
          </p:cNvSpPr>
          <p:nvPr/>
        </p:nvSpPr>
        <p:spPr bwMode="auto">
          <a:xfrm>
            <a:off x="2843213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3" name="Rectangle 339"/>
          <p:cNvSpPr>
            <a:spLocks noChangeArrowheads="1"/>
          </p:cNvSpPr>
          <p:nvPr/>
        </p:nvSpPr>
        <p:spPr bwMode="auto">
          <a:xfrm>
            <a:off x="2843213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4" name="Rectangle 340"/>
          <p:cNvSpPr>
            <a:spLocks noChangeArrowheads="1"/>
          </p:cNvSpPr>
          <p:nvPr/>
        </p:nvSpPr>
        <p:spPr bwMode="auto">
          <a:xfrm>
            <a:off x="1835150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5" name="Rectangle 341"/>
          <p:cNvSpPr>
            <a:spLocks noChangeArrowheads="1"/>
          </p:cNvSpPr>
          <p:nvPr/>
        </p:nvSpPr>
        <p:spPr bwMode="auto">
          <a:xfrm>
            <a:off x="1835150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6" name="Rectangle 342"/>
          <p:cNvSpPr>
            <a:spLocks noChangeArrowheads="1"/>
          </p:cNvSpPr>
          <p:nvPr/>
        </p:nvSpPr>
        <p:spPr bwMode="auto">
          <a:xfrm>
            <a:off x="1106488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7" name="Rectangle 343"/>
          <p:cNvSpPr>
            <a:spLocks noChangeArrowheads="1"/>
          </p:cNvSpPr>
          <p:nvPr/>
        </p:nvSpPr>
        <p:spPr bwMode="auto">
          <a:xfrm>
            <a:off x="1106488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8" name="Rectangle 344"/>
          <p:cNvSpPr>
            <a:spLocks noChangeArrowheads="1"/>
          </p:cNvSpPr>
          <p:nvPr/>
        </p:nvSpPr>
        <p:spPr bwMode="auto">
          <a:xfrm>
            <a:off x="395288" y="2420938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1609" name="Rectangle 345"/>
          <p:cNvSpPr>
            <a:spLocks noChangeArrowheads="1"/>
          </p:cNvSpPr>
          <p:nvPr/>
        </p:nvSpPr>
        <p:spPr bwMode="auto">
          <a:xfrm>
            <a:off x="395288" y="327660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1320" name="Group 353"/>
          <p:cNvGrpSpPr>
            <a:grpSpLocks/>
          </p:cNvGrpSpPr>
          <p:nvPr/>
        </p:nvGrpSpPr>
        <p:grpSpPr bwMode="auto">
          <a:xfrm>
            <a:off x="4716463" y="2176463"/>
            <a:ext cx="288925" cy="244475"/>
            <a:chOff x="2970" y="1344"/>
            <a:chExt cx="182" cy="154"/>
          </a:xfrm>
        </p:grpSpPr>
        <p:sp>
          <p:nvSpPr>
            <p:cNvPr id="11542" name="Rectangle 278"/>
            <p:cNvSpPr>
              <a:spLocks noChangeArrowheads="1"/>
            </p:cNvSpPr>
            <p:nvPr/>
          </p:nvSpPr>
          <p:spPr bwMode="auto">
            <a:xfrm>
              <a:off x="2976" y="1344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11" name="Text Box 347"/>
            <p:cNvSpPr txBox="1">
              <a:spLocks noChangeArrowheads="1"/>
            </p:cNvSpPr>
            <p:nvPr/>
          </p:nvSpPr>
          <p:spPr bwMode="auto">
            <a:xfrm>
              <a:off x="2970" y="1344"/>
              <a:ext cx="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0</a:t>
              </a:r>
              <a:endParaRPr lang="it-IT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321" name="Group 354"/>
          <p:cNvGrpSpPr>
            <a:grpSpLocks/>
          </p:cNvGrpSpPr>
          <p:nvPr/>
        </p:nvGrpSpPr>
        <p:grpSpPr bwMode="auto">
          <a:xfrm>
            <a:off x="5364163" y="2176463"/>
            <a:ext cx="288925" cy="244475"/>
            <a:chOff x="3424" y="1344"/>
            <a:chExt cx="182" cy="154"/>
          </a:xfrm>
        </p:grpSpPr>
        <p:sp>
          <p:nvSpPr>
            <p:cNvPr id="11543" name="Rectangle 279"/>
            <p:cNvSpPr>
              <a:spLocks noChangeArrowheads="1"/>
            </p:cNvSpPr>
            <p:nvPr/>
          </p:nvSpPr>
          <p:spPr bwMode="auto">
            <a:xfrm>
              <a:off x="3456" y="1344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12" name="Text Box 348"/>
            <p:cNvSpPr txBox="1">
              <a:spLocks noChangeArrowheads="1"/>
            </p:cNvSpPr>
            <p:nvPr/>
          </p:nvSpPr>
          <p:spPr bwMode="auto">
            <a:xfrm>
              <a:off x="3424" y="1344"/>
              <a:ext cx="1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1</a:t>
              </a:r>
              <a:endParaRPr lang="it-IT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322" name="Group 355"/>
          <p:cNvGrpSpPr>
            <a:grpSpLocks/>
          </p:cNvGrpSpPr>
          <p:nvPr/>
        </p:nvGrpSpPr>
        <p:grpSpPr bwMode="auto">
          <a:xfrm>
            <a:off x="5940425" y="2176463"/>
            <a:ext cx="431800" cy="244475"/>
            <a:chOff x="3787" y="1344"/>
            <a:chExt cx="272" cy="154"/>
          </a:xfrm>
        </p:grpSpPr>
        <p:sp>
          <p:nvSpPr>
            <p:cNvPr id="11544" name="Rectangle 280"/>
            <p:cNvSpPr>
              <a:spLocks noChangeArrowheads="1"/>
            </p:cNvSpPr>
            <p:nvPr/>
          </p:nvSpPr>
          <p:spPr bwMode="auto">
            <a:xfrm>
              <a:off x="3792" y="1344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13" name="Text Box 349"/>
            <p:cNvSpPr txBox="1">
              <a:spLocks noChangeArrowheads="1"/>
            </p:cNvSpPr>
            <p:nvPr/>
          </p:nvSpPr>
          <p:spPr bwMode="auto">
            <a:xfrm>
              <a:off x="3787" y="1344"/>
              <a:ext cx="2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2</a:t>
              </a:r>
              <a:endParaRPr lang="it-IT" sz="1000">
                <a:solidFill>
                  <a:schemeClr val="bg1"/>
                </a:solidFill>
              </a:endParaRPr>
            </a:p>
          </p:txBody>
        </p:sp>
      </p:grpSp>
      <p:grpSp>
        <p:nvGrpSpPr>
          <p:cNvPr id="11323" name="Group 356"/>
          <p:cNvGrpSpPr>
            <a:grpSpLocks/>
          </p:cNvGrpSpPr>
          <p:nvPr/>
        </p:nvGrpSpPr>
        <p:grpSpPr bwMode="auto">
          <a:xfrm>
            <a:off x="7667625" y="2133600"/>
            <a:ext cx="360363" cy="244475"/>
            <a:chOff x="4830" y="1344"/>
            <a:chExt cx="227" cy="154"/>
          </a:xfrm>
        </p:grpSpPr>
        <p:sp>
          <p:nvSpPr>
            <p:cNvPr id="11546" name="Rectangle 282"/>
            <p:cNvSpPr>
              <a:spLocks noChangeArrowheads="1"/>
            </p:cNvSpPr>
            <p:nvPr/>
          </p:nvSpPr>
          <p:spPr bwMode="auto">
            <a:xfrm>
              <a:off x="4848" y="1344"/>
              <a:ext cx="96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614" name="Text Box 350"/>
            <p:cNvSpPr txBox="1">
              <a:spLocks noChangeArrowheads="1"/>
            </p:cNvSpPr>
            <p:nvPr/>
          </p:nvSpPr>
          <p:spPr bwMode="auto">
            <a:xfrm>
              <a:off x="4830" y="1344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bg1"/>
                  </a:solidFill>
                </a:rPr>
                <a:t>3</a:t>
              </a:r>
              <a:endParaRPr lang="it-IT" sz="1000">
                <a:solidFill>
                  <a:schemeClr val="bg1"/>
                </a:solidFill>
              </a:endParaRPr>
            </a:p>
          </p:txBody>
        </p:sp>
      </p:grpSp>
      <p:sp>
        <p:nvSpPr>
          <p:cNvPr id="11615" name="Text Box 351"/>
          <p:cNvSpPr txBox="1">
            <a:spLocks noChangeArrowheads="1"/>
          </p:cNvSpPr>
          <p:nvPr/>
        </p:nvSpPr>
        <p:spPr bwMode="auto">
          <a:xfrm>
            <a:off x="8388350" y="2133600"/>
            <a:ext cx="287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</a:rPr>
              <a:t>4</a:t>
            </a:r>
            <a:endParaRPr lang="it-IT" sz="900">
              <a:solidFill>
                <a:schemeClr val="bg1"/>
              </a:solidFill>
            </a:endParaRPr>
          </a:p>
        </p:txBody>
      </p:sp>
      <p:sp>
        <p:nvSpPr>
          <p:cNvPr id="11616" name="Text Box 352"/>
          <p:cNvSpPr txBox="1">
            <a:spLocks noChangeArrowheads="1"/>
          </p:cNvSpPr>
          <p:nvPr/>
        </p:nvSpPr>
        <p:spPr bwMode="auto">
          <a:xfrm>
            <a:off x="8675688" y="213360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5</a:t>
            </a:r>
            <a:endParaRPr lang="it-IT" sz="1000">
              <a:solidFill>
                <a:schemeClr val="bg1"/>
              </a:solidFill>
            </a:endParaRPr>
          </a:p>
        </p:txBody>
      </p:sp>
      <p:sp>
        <p:nvSpPr>
          <p:cNvPr id="11621" name="Text Box 357"/>
          <p:cNvSpPr txBox="1">
            <a:spLocks noChangeArrowheads="1"/>
          </p:cNvSpPr>
          <p:nvPr/>
        </p:nvSpPr>
        <p:spPr bwMode="auto">
          <a:xfrm>
            <a:off x="4860925" y="1700213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RO-MDT</a:t>
            </a:r>
            <a:endParaRPr lang="it-IT" sz="2000"/>
          </a:p>
        </p:txBody>
      </p:sp>
      <p:sp>
        <p:nvSpPr>
          <p:cNvPr id="11622" name="Text Box 358"/>
          <p:cNvSpPr txBox="1">
            <a:spLocks noChangeArrowheads="1"/>
          </p:cNvSpPr>
          <p:nvPr/>
        </p:nvSpPr>
        <p:spPr bwMode="auto">
          <a:xfrm>
            <a:off x="3924300" y="42560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HV-MDT</a:t>
            </a:r>
            <a:endParaRPr lang="it-IT" sz="2000"/>
          </a:p>
        </p:txBody>
      </p:sp>
      <p:sp>
        <p:nvSpPr>
          <p:cNvPr id="11623" name="Line 359"/>
          <p:cNvSpPr>
            <a:spLocks noChangeShapeType="1"/>
          </p:cNvSpPr>
          <p:nvPr/>
        </p:nvSpPr>
        <p:spPr bwMode="auto">
          <a:xfrm flipH="1">
            <a:off x="4859338" y="2133600"/>
            <a:ext cx="1444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24" name="Freeform 360"/>
          <p:cNvSpPr>
            <a:spLocks/>
          </p:cNvSpPr>
          <p:nvPr/>
        </p:nvSpPr>
        <p:spPr bwMode="auto">
          <a:xfrm>
            <a:off x="5003800" y="2047875"/>
            <a:ext cx="792163" cy="85725"/>
          </a:xfrm>
          <a:custGeom>
            <a:avLst/>
            <a:gdLst/>
            <a:ahLst/>
            <a:cxnLst>
              <a:cxn ang="0">
                <a:pos x="499" y="54"/>
              </a:cxn>
              <a:cxn ang="0">
                <a:pos x="318" y="8"/>
              </a:cxn>
              <a:cxn ang="0">
                <a:pos x="91" y="8"/>
              </a:cxn>
              <a:cxn ang="0">
                <a:pos x="0" y="54"/>
              </a:cxn>
            </a:cxnLst>
            <a:rect l="0" t="0" r="r" b="b"/>
            <a:pathLst>
              <a:path w="499" h="54">
                <a:moveTo>
                  <a:pt x="499" y="54"/>
                </a:moveTo>
                <a:cubicBezTo>
                  <a:pt x="442" y="35"/>
                  <a:pt x="386" y="16"/>
                  <a:pt x="318" y="8"/>
                </a:cubicBezTo>
                <a:cubicBezTo>
                  <a:pt x="250" y="0"/>
                  <a:pt x="144" y="0"/>
                  <a:pt x="91" y="8"/>
                </a:cubicBezTo>
                <a:cubicBezTo>
                  <a:pt x="38" y="16"/>
                  <a:pt x="19" y="35"/>
                  <a:pt x="0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25" name="Line 361"/>
          <p:cNvSpPr>
            <a:spLocks noChangeShapeType="1"/>
          </p:cNvSpPr>
          <p:nvPr/>
        </p:nvSpPr>
        <p:spPr bwMode="auto">
          <a:xfrm flipV="1">
            <a:off x="5435600" y="2420938"/>
            <a:ext cx="730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26" name="Freeform 362"/>
          <p:cNvSpPr>
            <a:spLocks/>
          </p:cNvSpPr>
          <p:nvPr/>
        </p:nvSpPr>
        <p:spPr bwMode="auto">
          <a:xfrm>
            <a:off x="5183188" y="2420938"/>
            <a:ext cx="252412" cy="15557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91"/>
              </a:cxn>
              <a:cxn ang="0">
                <a:pos x="159" y="45"/>
              </a:cxn>
            </a:cxnLst>
            <a:rect l="0" t="0" r="r" b="b"/>
            <a:pathLst>
              <a:path w="159" h="98">
                <a:moveTo>
                  <a:pt x="23" y="0"/>
                </a:moveTo>
                <a:cubicBezTo>
                  <a:pt x="11" y="42"/>
                  <a:pt x="0" y="84"/>
                  <a:pt x="23" y="91"/>
                </a:cubicBezTo>
                <a:cubicBezTo>
                  <a:pt x="46" y="98"/>
                  <a:pt x="102" y="71"/>
                  <a:pt x="159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27" name="Line 363"/>
          <p:cNvSpPr>
            <a:spLocks noChangeShapeType="1"/>
          </p:cNvSpPr>
          <p:nvPr/>
        </p:nvSpPr>
        <p:spPr bwMode="auto">
          <a:xfrm flipH="1" flipV="1">
            <a:off x="5580063" y="2420938"/>
            <a:ext cx="714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28" name="Freeform 364"/>
          <p:cNvSpPr>
            <a:spLocks/>
          </p:cNvSpPr>
          <p:nvPr/>
        </p:nvSpPr>
        <p:spPr bwMode="auto">
          <a:xfrm>
            <a:off x="5651500" y="2349500"/>
            <a:ext cx="576263" cy="21590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227" y="90"/>
              </a:cxn>
              <a:cxn ang="0">
                <a:pos x="91" y="136"/>
              </a:cxn>
              <a:cxn ang="0">
                <a:pos x="0" y="90"/>
              </a:cxn>
            </a:cxnLst>
            <a:rect l="0" t="0" r="r" b="b"/>
            <a:pathLst>
              <a:path w="363" h="136">
                <a:moveTo>
                  <a:pt x="363" y="0"/>
                </a:moveTo>
                <a:cubicBezTo>
                  <a:pt x="317" y="33"/>
                  <a:pt x="272" y="67"/>
                  <a:pt x="227" y="90"/>
                </a:cubicBezTo>
                <a:cubicBezTo>
                  <a:pt x="182" y="113"/>
                  <a:pt x="129" y="136"/>
                  <a:pt x="91" y="136"/>
                </a:cubicBezTo>
                <a:cubicBezTo>
                  <a:pt x="53" y="136"/>
                  <a:pt x="26" y="113"/>
                  <a:pt x="0" y="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37" name="Line 373"/>
          <p:cNvSpPr>
            <a:spLocks noChangeShapeType="1"/>
          </p:cNvSpPr>
          <p:nvPr/>
        </p:nvSpPr>
        <p:spPr bwMode="auto">
          <a:xfrm flipH="1">
            <a:off x="6084888" y="2133600"/>
            <a:ext cx="1428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38" name="Freeform 374"/>
          <p:cNvSpPr>
            <a:spLocks/>
          </p:cNvSpPr>
          <p:nvPr/>
        </p:nvSpPr>
        <p:spPr bwMode="auto">
          <a:xfrm>
            <a:off x="6227763" y="2133600"/>
            <a:ext cx="1081087" cy="1588"/>
          </a:xfrm>
          <a:custGeom>
            <a:avLst/>
            <a:gdLst/>
            <a:ahLst/>
            <a:cxnLst>
              <a:cxn ang="0">
                <a:pos x="681" y="0"/>
              </a:cxn>
              <a:cxn ang="0">
                <a:pos x="0" y="0"/>
              </a:cxn>
            </a:cxnLst>
            <a:rect l="0" t="0" r="r" b="b"/>
            <a:pathLst>
              <a:path w="681" h="1">
                <a:moveTo>
                  <a:pt x="681" y="0"/>
                </a:moveTo>
                <a:cubicBezTo>
                  <a:pt x="397" y="0"/>
                  <a:pt x="113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39" name="Text Box 375"/>
          <p:cNvSpPr txBox="1">
            <a:spLocks noChangeArrowheads="1"/>
          </p:cNvSpPr>
          <p:nvPr/>
        </p:nvSpPr>
        <p:spPr bwMode="auto">
          <a:xfrm>
            <a:off x="7308850" y="1557338"/>
            <a:ext cx="13676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sng" dirty="0" smtClean="0"/>
              <a:t>Cables of  </a:t>
            </a:r>
            <a:r>
              <a:rPr lang="en-US" sz="1000" u="sng" dirty="0"/>
              <a:t>4.88 m</a:t>
            </a:r>
            <a:endParaRPr lang="it-IT" sz="1000" u="sng" dirty="0"/>
          </a:p>
        </p:txBody>
      </p:sp>
      <p:sp>
        <p:nvSpPr>
          <p:cNvPr id="11640" name="Line 376"/>
          <p:cNvSpPr>
            <a:spLocks noChangeShapeType="1"/>
          </p:cNvSpPr>
          <p:nvPr/>
        </p:nvSpPr>
        <p:spPr bwMode="auto">
          <a:xfrm flipH="1">
            <a:off x="6948488" y="17732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1" name="Line 377"/>
          <p:cNvSpPr>
            <a:spLocks noChangeShapeType="1"/>
          </p:cNvSpPr>
          <p:nvPr/>
        </p:nvSpPr>
        <p:spPr bwMode="auto">
          <a:xfrm flipV="1">
            <a:off x="7740650" y="2349500"/>
            <a:ext cx="714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2" name="Freeform 378"/>
          <p:cNvSpPr>
            <a:spLocks/>
          </p:cNvSpPr>
          <p:nvPr/>
        </p:nvSpPr>
        <p:spPr bwMode="auto">
          <a:xfrm>
            <a:off x="7308850" y="2349500"/>
            <a:ext cx="431800" cy="227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136"/>
              </a:cxn>
              <a:cxn ang="0">
                <a:pos x="272" y="45"/>
              </a:cxn>
            </a:cxnLst>
            <a:rect l="0" t="0" r="r" b="b"/>
            <a:pathLst>
              <a:path w="272" h="143">
                <a:moveTo>
                  <a:pt x="0" y="0"/>
                </a:moveTo>
                <a:cubicBezTo>
                  <a:pt x="45" y="64"/>
                  <a:pt x="91" y="129"/>
                  <a:pt x="136" y="136"/>
                </a:cubicBezTo>
                <a:cubicBezTo>
                  <a:pt x="181" y="143"/>
                  <a:pt x="226" y="94"/>
                  <a:pt x="272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3" name="Line 379"/>
          <p:cNvSpPr>
            <a:spLocks noChangeShapeType="1"/>
          </p:cNvSpPr>
          <p:nvPr/>
        </p:nvSpPr>
        <p:spPr bwMode="auto">
          <a:xfrm flipV="1">
            <a:off x="8388350" y="2349500"/>
            <a:ext cx="7143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4" name="Freeform 380"/>
          <p:cNvSpPr>
            <a:spLocks/>
          </p:cNvSpPr>
          <p:nvPr/>
        </p:nvSpPr>
        <p:spPr bwMode="auto">
          <a:xfrm>
            <a:off x="8172450" y="2349500"/>
            <a:ext cx="215900" cy="227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36"/>
              </a:cxn>
              <a:cxn ang="0">
                <a:pos x="136" y="45"/>
              </a:cxn>
            </a:cxnLst>
            <a:rect l="0" t="0" r="r" b="b"/>
            <a:pathLst>
              <a:path w="136" h="143">
                <a:moveTo>
                  <a:pt x="0" y="0"/>
                </a:moveTo>
                <a:cubicBezTo>
                  <a:pt x="11" y="64"/>
                  <a:pt x="22" y="129"/>
                  <a:pt x="45" y="136"/>
                </a:cubicBezTo>
                <a:cubicBezTo>
                  <a:pt x="68" y="143"/>
                  <a:pt x="102" y="94"/>
                  <a:pt x="136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5" name="Line 381"/>
          <p:cNvSpPr>
            <a:spLocks noChangeShapeType="1"/>
          </p:cNvSpPr>
          <p:nvPr/>
        </p:nvSpPr>
        <p:spPr bwMode="auto">
          <a:xfrm flipV="1">
            <a:off x="8532813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6" name="Freeform 382"/>
          <p:cNvSpPr>
            <a:spLocks/>
          </p:cNvSpPr>
          <p:nvPr/>
        </p:nvSpPr>
        <p:spPr bwMode="auto">
          <a:xfrm>
            <a:off x="8532813" y="2492375"/>
            <a:ext cx="287337" cy="168275"/>
          </a:xfrm>
          <a:custGeom>
            <a:avLst/>
            <a:gdLst/>
            <a:ahLst/>
            <a:cxnLst>
              <a:cxn ang="0">
                <a:pos x="181" y="91"/>
              </a:cxn>
              <a:cxn ang="0">
                <a:pos x="45" y="91"/>
              </a:cxn>
              <a:cxn ang="0">
                <a:pos x="0" y="0"/>
              </a:cxn>
            </a:cxnLst>
            <a:rect l="0" t="0" r="r" b="b"/>
            <a:pathLst>
              <a:path w="181" h="106">
                <a:moveTo>
                  <a:pt x="181" y="91"/>
                </a:moveTo>
                <a:cubicBezTo>
                  <a:pt x="128" y="98"/>
                  <a:pt x="75" y="106"/>
                  <a:pt x="45" y="91"/>
                </a:cubicBezTo>
                <a:cubicBezTo>
                  <a:pt x="15" y="76"/>
                  <a:pt x="7" y="3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7" name="Line 383"/>
          <p:cNvSpPr>
            <a:spLocks noChangeShapeType="1"/>
          </p:cNvSpPr>
          <p:nvPr/>
        </p:nvSpPr>
        <p:spPr bwMode="auto">
          <a:xfrm flipV="1">
            <a:off x="8893175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8" name="Line 384"/>
          <p:cNvSpPr>
            <a:spLocks noChangeShapeType="1"/>
          </p:cNvSpPr>
          <p:nvPr/>
        </p:nvSpPr>
        <p:spPr bwMode="auto">
          <a:xfrm>
            <a:off x="3995738" y="19891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49" name="Freeform 385"/>
          <p:cNvSpPr>
            <a:spLocks/>
          </p:cNvSpPr>
          <p:nvPr/>
        </p:nvSpPr>
        <p:spPr bwMode="auto">
          <a:xfrm>
            <a:off x="3348038" y="1892300"/>
            <a:ext cx="647700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36" y="15"/>
              </a:cxn>
              <a:cxn ang="0">
                <a:pos x="408" y="61"/>
              </a:cxn>
            </a:cxnLst>
            <a:rect l="0" t="0" r="r" b="b"/>
            <a:pathLst>
              <a:path w="408" h="152">
                <a:moveTo>
                  <a:pt x="0" y="152"/>
                </a:moveTo>
                <a:cubicBezTo>
                  <a:pt x="34" y="91"/>
                  <a:pt x="68" y="30"/>
                  <a:pt x="136" y="15"/>
                </a:cubicBezTo>
                <a:cubicBezTo>
                  <a:pt x="204" y="0"/>
                  <a:pt x="306" y="30"/>
                  <a:pt x="408" y="6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0" name="Line 386"/>
          <p:cNvSpPr>
            <a:spLocks noChangeShapeType="1"/>
          </p:cNvSpPr>
          <p:nvPr/>
        </p:nvSpPr>
        <p:spPr bwMode="auto">
          <a:xfrm flipH="1" flipV="1">
            <a:off x="3563938" y="2349500"/>
            <a:ext cx="714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1" name="Freeform 387"/>
          <p:cNvSpPr>
            <a:spLocks/>
          </p:cNvSpPr>
          <p:nvPr/>
        </p:nvSpPr>
        <p:spPr bwMode="auto">
          <a:xfrm>
            <a:off x="3635375" y="2349500"/>
            <a:ext cx="215900" cy="153988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91" y="90"/>
              </a:cxn>
              <a:cxn ang="0">
                <a:pos x="0" y="45"/>
              </a:cxn>
            </a:cxnLst>
            <a:rect l="0" t="0" r="r" b="b"/>
            <a:pathLst>
              <a:path w="136" h="97">
                <a:moveTo>
                  <a:pt x="136" y="0"/>
                </a:moveTo>
                <a:cubicBezTo>
                  <a:pt x="125" y="41"/>
                  <a:pt x="114" y="83"/>
                  <a:pt x="91" y="90"/>
                </a:cubicBezTo>
                <a:cubicBezTo>
                  <a:pt x="68" y="97"/>
                  <a:pt x="34" y="71"/>
                  <a:pt x="0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3" name="Line 389"/>
          <p:cNvSpPr>
            <a:spLocks noChangeShapeType="1"/>
          </p:cNvSpPr>
          <p:nvPr/>
        </p:nvSpPr>
        <p:spPr bwMode="auto">
          <a:xfrm flipV="1">
            <a:off x="3348038" y="2349500"/>
            <a:ext cx="1444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5" name="Freeform 391"/>
          <p:cNvSpPr>
            <a:spLocks/>
          </p:cNvSpPr>
          <p:nvPr/>
        </p:nvSpPr>
        <p:spPr bwMode="auto">
          <a:xfrm>
            <a:off x="2843213" y="2349500"/>
            <a:ext cx="504825" cy="153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90"/>
              </a:cxn>
              <a:cxn ang="0">
                <a:pos x="318" y="45"/>
              </a:cxn>
            </a:cxnLst>
            <a:rect l="0" t="0" r="r" b="b"/>
            <a:pathLst>
              <a:path w="318" h="97">
                <a:moveTo>
                  <a:pt x="0" y="0"/>
                </a:moveTo>
                <a:cubicBezTo>
                  <a:pt x="41" y="41"/>
                  <a:pt x="83" y="83"/>
                  <a:pt x="136" y="90"/>
                </a:cubicBezTo>
                <a:cubicBezTo>
                  <a:pt x="189" y="97"/>
                  <a:pt x="253" y="71"/>
                  <a:pt x="318" y="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6" name="Line 392"/>
          <p:cNvSpPr>
            <a:spLocks noChangeShapeType="1"/>
          </p:cNvSpPr>
          <p:nvPr/>
        </p:nvSpPr>
        <p:spPr bwMode="auto">
          <a:xfrm>
            <a:off x="2843213" y="19891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7" name="Freeform 393"/>
          <p:cNvSpPr>
            <a:spLocks/>
          </p:cNvSpPr>
          <p:nvPr/>
        </p:nvSpPr>
        <p:spPr bwMode="auto">
          <a:xfrm>
            <a:off x="1692275" y="1965325"/>
            <a:ext cx="1150938" cy="168275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181" y="15"/>
              </a:cxn>
              <a:cxn ang="0">
                <a:pos x="725" y="15"/>
              </a:cxn>
            </a:cxnLst>
            <a:rect l="0" t="0" r="r" b="b"/>
            <a:pathLst>
              <a:path w="725" h="106">
                <a:moveTo>
                  <a:pt x="0" y="106"/>
                </a:moveTo>
                <a:cubicBezTo>
                  <a:pt x="30" y="68"/>
                  <a:pt x="60" y="30"/>
                  <a:pt x="181" y="15"/>
                </a:cubicBezTo>
                <a:cubicBezTo>
                  <a:pt x="302" y="0"/>
                  <a:pt x="513" y="7"/>
                  <a:pt x="725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8" name="Line 394"/>
          <p:cNvSpPr>
            <a:spLocks noChangeShapeType="1"/>
          </p:cNvSpPr>
          <p:nvPr/>
        </p:nvSpPr>
        <p:spPr bwMode="auto">
          <a:xfrm flipH="1" flipV="1">
            <a:off x="1331913" y="2349500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59" name="Freeform 395"/>
          <p:cNvSpPr>
            <a:spLocks/>
          </p:cNvSpPr>
          <p:nvPr/>
        </p:nvSpPr>
        <p:spPr bwMode="auto">
          <a:xfrm>
            <a:off x="1403350" y="2349500"/>
            <a:ext cx="288925" cy="239713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136" y="136"/>
              </a:cxn>
              <a:cxn ang="0">
                <a:pos x="0" y="90"/>
              </a:cxn>
            </a:cxnLst>
            <a:rect l="0" t="0" r="r" b="b"/>
            <a:pathLst>
              <a:path w="182" h="151">
                <a:moveTo>
                  <a:pt x="182" y="0"/>
                </a:moveTo>
                <a:cubicBezTo>
                  <a:pt x="174" y="60"/>
                  <a:pt x="166" y="121"/>
                  <a:pt x="136" y="136"/>
                </a:cubicBezTo>
                <a:cubicBezTo>
                  <a:pt x="106" y="151"/>
                  <a:pt x="53" y="120"/>
                  <a:pt x="0" y="9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60" name="Line 396"/>
          <p:cNvSpPr>
            <a:spLocks noChangeShapeType="1"/>
          </p:cNvSpPr>
          <p:nvPr/>
        </p:nvSpPr>
        <p:spPr bwMode="auto">
          <a:xfrm flipH="1" flipV="1">
            <a:off x="684213" y="2349500"/>
            <a:ext cx="714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61" name="Freeform 397"/>
          <p:cNvSpPr>
            <a:spLocks/>
          </p:cNvSpPr>
          <p:nvPr/>
        </p:nvSpPr>
        <p:spPr bwMode="auto">
          <a:xfrm>
            <a:off x="755650" y="2420938"/>
            <a:ext cx="215900" cy="144462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91" y="91"/>
              </a:cxn>
              <a:cxn ang="0">
                <a:pos x="0" y="0"/>
              </a:cxn>
            </a:cxnLst>
            <a:rect l="0" t="0" r="r" b="b"/>
            <a:pathLst>
              <a:path w="136" h="91">
                <a:moveTo>
                  <a:pt x="136" y="0"/>
                </a:moveTo>
                <a:cubicBezTo>
                  <a:pt x="125" y="45"/>
                  <a:pt x="114" y="91"/>
                  <a:pt x="91" y="91"/>
                </a:cubicBezTo>
                <a:cubicBezTo>
                  <a:pt x="68" y="91"/>
                  <a:pt x="34" y="45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62" name="Line 398"/>
          <p:cNvSpPr>
            <a:spLocks noChangeShapeType="1"/>
          </p:cNvSpPr>
          <p:nvPr/>
        </p:nvSpPr>
        <p:spPr bwMode="auto">
          <a:xfrm flipV="1">
            <a:off x="611188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63" name="Freeform 399"/>
          <p:cNvSpPr>
            <a:spLocks/>
          </p:cNvSpPr>
          <p:nvPr/>
        </p:nvSpPr>
        <p:spPr bwMode="auto">
          <a:xfrm>
            <a:off x="323850" y="2492375"/>
            <a:ext cx="287338" cy="168275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36" y="91"/>
              </a:cxn>
              <a:cxn ang="0">
                <a:pos x="181" y="0"/>
              </a:cxn>
            </a:cxnLst>
            <a:rect l="0" t="0" r="r" b="b"/>
            <a:pathLst>
              <a:path w="181" h="106">
                <a:moveTo>
                  <a:pt x="0" y="91"/>
                </a:moveTo>
                <a:cubicBezTo>
                  <a:pt x="53" y="98"/>
                  <a:pt x="106" y="106"/>
                  <a:pt x="136" y="91"/>
                </a:cubicBezTo>
                <a:cubicBezTo>
                  <a:pt x="166" y="76"/>
                  <a:pt x="173" y="38"/>
                  <a:pt x="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664" name="Line 400"/>
          <p:cNvSpPr>
            <a:spLocks noChangeShapeType="1"/>
          </p:cNvSpPr>
          <p:nvPr/>
        </p:nvSpPr>
        <p:spPr bwMode="auto">
          <a:xfrm flipV="1">
            <a:off x="250825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94" name="CasellaDiTesto 293"/>
          <p:cNvSpPr txBox="1"/>
          <p:nvPr/>
        </p:nvSpPr>
        <p:spPr>
          <a:xfrm>
            <a:off x="395536" y="4653136"/>
            <a:ext cx="835292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have a hole but we are not missing a chamber, BOL4 is there, but without the pad.</a:t>
            </a:r>
            <a:endParaRPr lang="it-IT" dirty="0"/>
          </a:p>
        </p:txBody>
      </p:sp>
      <p:sp>
        <p:nvSpPr>
          <p:cNvPr id="295" name="CasellaDiTesto 294"/>
          <p:cNvSpPr txBox="1"/>
          <p:nvPr/>
        </p:nvSpPr>
        <p:spPr>
          <a:xfrm>
            <a:off x="395536" y="5373216"/>
            <a:ext cx="79928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Once we add another pad on the BME, we have to put the corresponding high-pt pad on BOL4.</a:t>
            </a:r>
            <a:endParaRPr lang="it-IT" dirty="0"/>
          </a:p>
        </p:txBody>
      </p:sp>
      <p:cxnSp>
        <p:nvCxnSpPr>
          <p:cNvPr id="297" name="Connettore 2 296"/>
          <p:cNvCxnSpPr/>
          <p:nvPr/>
        </p:nvCxnSpPr>
        <p:spPr>
          <a:xfrm flipV="1">
            <a:off x="7020272" y="4149080"/>
            <a:ext cx="14401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Segnaposto numero diapositiva 2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B239-B61F-4B19-B04F-AF3623277A1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299" name="CasellaDiTesto 294"/>
          <p:cNvSpPr txBox="1"/>
          <p:nvPr/>
        </p:nvSpPr>
        <p:spPr>
          <a:xfrm>
            <a:off x="539552" y="6095037"/>
            <a:ext cx="79928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N.B. BOE splitter is connected to the pad on BOL3 (13 m long cables).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442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Current status of the trigger</a:t>
            </a:r>
          </a:p>
          <a:p>
            <a:r>
              <a:rPr lang="en-US" dirty="0" smtClean="0"/>
              <a:t> Repair work done during LS1 </a:t>
            </a:r>
            <a:r>
              <a:rPr lang="en-US" dirty="0" err="1" smtClean="0"/>
              <a:t>shudown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New feet trigger</a:t>
            </a:r>
          </a:p>
          <a:p>
            <a:r>
              <a:rPr lang="en-US" dirty="0"/>
              <a:t> </a:t>
            </a:r>
            <a:r>
              <a:rPr lang="en-US" dirty="0" smtClean="0"/>
              <a:t>New trigger on sector 13</a:t>
            </a:r>
          </a:p>
          <a:p>
            <a:r>
              <a:rPr lang="en-US" dirty="0"/>
              <a:t> </a:t>
            </a:r>
            <a:r>
              <a:rPr lang="en-US" dirty="0" smtClean="0"/>
              <a:t>Work to be done in the next months</a:t>
            </a:r>
          </a:p>
          <a:p>
            <a:r>
              <a:rPr lang="en-US" dirty="0"/>
              <a:t> </a:t>
            </a:r>
            <a:r>
              <a:rPr lang="en-US" dirty="0" smtClean="0"/>
              <a:t>Other activities</a:t>
            </a:r>
          </a:p>
          <a:p>
            <a:endParaRPr lang="en-US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RPC completion in sector 13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4343400" cy="52578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BME (two doublets for Low PT trigger)</a:t>
            </a:r>
          </a:p>
          <a:p>
            <a:pPr lvl="1"/>
            <a:r>
              <a:rPr lang="it-IT" dirty="0" smtClean="0"/>
              <a:t>Confirm (upper) plane: single RPC unit. Dead reagions for the allignment optics. </a:t>
            </a:r>
          </a:p>
          <a:p>
            <a:pPr lvl="1"/>
            <a:r>
              <a:rPr lang="it-IT" dirty="0" smtClean="0"/>
              <a:t>Pivot (lower) plane: same structure of the Confirm but no dead regions (same coverage of the MDT).</a:t>
            </a:r>
          </a:p>
          <a:p>
            <a:pPr lvl="1"/>
            <a:r>
              <a:rPr lang="it-IT" dirty="0" smtClean="0"/>
              <a:t>Chamber thickness &lt; 5cm</a:t>
            </a:r>
          </a:p>
          <a:p>
            <a:pPr lvl="1"/>
            <a:r>
              <a:rPr lang="it-IT" dirty="0" smtClean="0"/>
              <a:t>1 mm gas gap + new FE</a:t>
            </a:r>
          </a:p>
          <a:p>
            <a:r>
              <a:rPr lang="it-IT" dirty="0" smtClean="0"/>
              <a:t>BOE (one doublet for High PT trigger)</a:t>
            </a:r>
          </a:p>
          <a:p>
            <a:pPr lvl="1"/>
            <a:r>
              <a:rPr lang="it-IT" dirty="0" smtClean="0"/>
              <a:t>One unit almost sufficient to cover the acceptance </a:t>
            </a:r>
            <a:r>
              <a:rPr lang="it-IT" dirty="0"/>
              <a:t>hole </a:t>
            </a:r>
            <a:r>
              <a:rPr lang="it-IT" dirty="0" smtClean="0"/>
              <a:t>(3920mm </a:t>
            </a:r>
            <a:r>
              <a:rPr lang="it-IT" dirty="0"/>
              <a:t>X </a:t>
            </a:r>
            <a:r>
              <a:rPr lang="it-IT" dirty="0" smtClean="0"/>
              <a:t>1300mm)</a:t>
            </a:r>
          </a:p>
          <a:p>
            <a:pPr lvl="1"/>
            <a:r>
              <a:rPr lang="it-IT" dirty="0"/>
              <a:t>Chamber thickness &lt; </a:t>
            </a:r>
            <a:r>
              <a:rPr lang="it-IT" dirty="0" smtClean="0"/>
              <a:t>5cm </a:t>
            </a:r>
          </a:p>
          <a:p>
            <a:pPr lvl="1"/>
            <a:r>
              <a:rPr lang="it-IT" dirty="0" smtClean="0"/>
              <a:t>2 </a:t>
            </a:r>
            <a:r>
              <a:rPr lang="it-IT" dirty="0"/>
              <a:t>mm gas gap + </a:t>
            </a:r>
            <a:r>
              <a:rPr lang="it-IT" dirty="0" smtClean="0"/>
              <a:t>standard FE</a:t>
            </a:r>
          </a:p>
          <a:p>
            <a:r>
              <a:rPr lang="it-IT" dirty="0" smtClean="0"/>
              <a:t>Differences are transparent to the trigger system</a:t>
            </a: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2"/>
          <a:stretch/>
        </p:blipFill>
        <p:spPr bwMode="auto">
          <a:xfrm>
            <a:off x="4644008" y="3793626"/>
            <a:ext cx="3896207" cy="226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20640" y="5753100"/>
            <a:ext cx="7620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5882640" y="5791200"/>
            <a:ext cx="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20640" y="5753100"/>
            <a:ext cx="137160" cy="1143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1"/>
          <a:stretch/>
        </p:blipFill>
        <p:spPr bwMode="auto">
          <a:xfrm>
            <a:off x="5574158" y="1239351"/>
            <a:ext cx="3462338" cy="24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228184" y="242088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876256" y="1844824"/>
            <a:ext cx="1728192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652120" y="1844824"/>
            <a:ext cx="936104" cy="5040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948264" y="3284984"/>
            <a:ext cx="1728192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48064" y="3284984"/>
            <a:ext cx="1224136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7524328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BML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940152" y="19168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BML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40352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64088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580112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36096" y="58052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62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Z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547" y="332656"/>
            <a:ext cx="8962949" cy="6078322"/>
          </a:xfrm>
        </p:spPr>
      </p:pic>
      <p:sp>
        <p:nvSpPr>
          <p:cNvPr id="5" name="CasellaDiTesto 4"/>
          <p:cNvSpPr txBox="1"/>
          <p:nvPr/>
        </p:nvSpPr>
        <p:spPr>
          <a:xfrm>
            <a:off x="6732240" y="3762906"/>
            <a:ext cx="172819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1:  BML3-</a:t>
            </a:r>
            <a:r>
              <a:rPr lang="el-GR" dirty="0" smtClean="0"/>
              <a:t>η</a:t>
            </a:r>
            <a:r>
              <a:rPr lang="en-US" dirty="0" smtClean="0"/>
              <a:t>0</a:t>
            </a:r>
          </a:p>
          <a:p>
            <a:r>
              <a:rPr lang="en-US" dirty="0" smtClean="0"/>
              <a:t>2:  BML3-</a:t>
            </a:r>
            <a:r>
              <a:rPr lang="el-GR" dirty="0" smtClean="0"/>
              <a:t>η</a:t>
            </a:r>
            <a:r>
              <a:rPr lang="en-US" dirty="0" smtClean="0"/>
              <a:t>1</a:t>
            </a:r>
          </a:p>
          <a:p>
            <a:r>
              <a:rPr lang="en-US" dirty="0" smtClean="0"/>
              <a:t>3:  BME-</a:t>
            </a:r>
            <a:r>
              <a:rPr lang="el-GR" dirty="0" smtClean="0"/>
              <a:t>η</a:t>
            </a:r>
            <a:r>
              <a:rPr lang="en-US" dirty="0" smtClean="0"/>
              <a:t>0</a:t>
            </a:r>
          </a:p>
          <a:p>
            <a:r>
              <a:rPr lang="en-US" dirty="0" smtClean="0"/>
              <a:t>4:  BME-</a:t>
            </a:r>
            <a:r>
              <a:rPr lang="el-GR" dirty="0" smtClean="0"/>
              <a:t>η</a:t>
            </a:r>
            <a:r>
              <a:rPr lang="en-US" dirty="0" smtClean="0"/>
              <a:t>1</a:t>
            </a:r>
          </a:p>
          <a:p>
            <a:r>
              <a:rPr lang="en-US" dirty="0" smtClean="0"/>
              <a:t>5:  BML5-</a:t>
            </a:r>
            <a:r>
              <a:rPr lang="el-GR" dirty="0" smtClean="0"/>
              <a:t>η</a:t>
            </a:r>
            <a:r>
              <a:rPr lang="en-US" dirty="0" smtClean="0"/>
              <a:t>0</a:t>
            </a:r>
          </a:p>
          <a:p>
            <a:r>
              <a:rPr lang="en-US" dirty="0" smtClean="0"/>
              <a:t>6:  BML5-</a:t>
            </a:r>
            <a:r>
              <a:rPr lang="el-GR" dirty="0" smtClean="0"/>
              <a:t>η</a:t>
            </a:r>
            <a:r>
              <a:rPr lang="en-US" dirty="0" smtClean="0"/>
              <a:t>1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10434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5"/>
          <p:cNvSpPr txBox="1"/>
          <p:nvPr/>
        </p:nvSpPr>
        <p:spPr>
          <a:xfrm>
            <a:off x="3131840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BML3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9" name="CasellaDiTesto 5"/>
          <p:cNvSpPr txBox="1"/>
          <p:nvPr/>
        </p:nvSpPr>
        <p:spPr>
          <a:xfrm>
            <a:off x="2051720" y="29876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BML2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0" name="CasellaDiTesto 5"/>
          <p:cNvSpPr txBox="1"/>
          <p:nvPr/>
        </p:nvSpPr>
        <p:spPr>
          <a:xfrm>
            <a:off x="1187624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BML1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1" name="CasellaDiTesto 5"/>
          <p:cNvSpPr txBox="1"/>
          <p:nvPr/>
        </p:nvSpPr>
        <p:spPr>
          <a:xfrm>
            <a:off x="4499992" y="36357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BML5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2" name="CasellaDiTesto 5"/>
          <p:cNvSpPr txBox="1"/>
          <p:nvPr/>
        </p:nvSpPr>
        <p:spPr>
          <a:xfrm>
            <a:off x="5292080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BML6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3" name="CasellaDiTesto 5"/>
          <p:cNvSpPr txBox="1"/>
          <p:nvPr/>
        </p:nvSpPr>
        <p:spPr>
          <a:xfrm>
            <a:off x="6156176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BML7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4" name="CasellaDiTesto 5"/>
          <p:cNvSpPr txBox="1"/>
          <p:nvPr/>
        </p:nvSpPr>
        <p:spPr>
          <a:xfrm>
            <a:off x="1331640" y="2195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BOL1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5" name="CasellaDiTesto 5"/>
          <p:cNvSpPr txBox="1"/>
          <p:nvPr/>
        </p:nvSpPr>
        <p:spPr>
          <a:xfrm>
            <a:off x="2339752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BOL2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6" name="CasellaDiTesto 5"/>
          <p:cNvSpPr txBox="1"/>
          <p:nvPr/>
        </p:nvSpPr>
        <p:spPr>
          <a:xfrm>
            <a:off x="3131840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BOL3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7" name="CasellaDiTesto 5"/>
          <p:cNvSpPr txBox="1"/>
          <p:nvPr/>
        </p:nvSpPr>
        <p:spPr>
          <a:xfrm>
            <a:off x="4572000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BOL4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8" name="CasellaDiTesto 5"/>
          <p:cNvSpPr txBox="1"/>
          <p:nvPr/>
        </p:nvSpPr>
        <p:spPr>
          <a:xfrm>
            <a:off x="5868144" y="2195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BOL5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19" name="CasellaDiTesto 5"/>
          <p:cNvSpPr txBox="1"/>
          <p:nvPr/>
        </p:nvSpPr>
        <p:spPr>
          <a:xfrm>
            <a:off x="7020272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BOL6</a:t>
            </a:r>
            <a:endParaRPr lang="it-IT" dirty="0">
              <a:solidFill>
                <a:srgbClr val="FF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6165304"/>
            <a:ext cx="345638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Full </a:t>
            </a:r>
            <a:r>
              <a:rPr lang="en-US" sz="2400" dirty="0" err="1" smtClean="0"/>
              <a:t>Geant</a:t>
            </a:r>
            <a:r>
              <a:rPr lang="en-US" sz="2400" dirty="0" smtClean="0"/>
              <a:t> Simulation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91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8958"/>
          </a:xfrm>
        </p:spPr>
        <p:txBody>
          <a:bodyPr/>
          <a:lstStyle/>
          <a:p>
            <a:r>
              <a:rPr lang="en-US" dirty="0" smtClean="0"/>
              <a:t>Sector 13</a:t>
            </a:r>
            <a:endParaRPr lang="it-IT" dirty="0"/>
          </a:p>
        </p:txBody>
      </p:sp>
      <p:pic>
        <p:nvPicPr>
          <p:cNvPr id="4" name="Segnaposto contenuto 3" descr="HCPA_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37" y="692696"/>
            <a:ext cx="8803843" cy="5970422"/>
          </a:xfrm>
        </p:spPr>
      </p:pic>
      <p:sp>
        <p:nvSpPr>
          <p:cNvPr id="5" name="CasellaDiTesto 4"/>
          <p:cNvSpPr txBox="1"/>
          <p:nvPr/>
        </p:nvSpPr>
        <p:spPr>
          <a:xfrm>
            <a:off x="1259632" y="1484784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geantinos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1835532"/>
            <a:ext cx="1584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muons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97971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491880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86003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724128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66023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668344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115616" y="61653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BML1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BML2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79912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BML3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93204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BME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BML5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04248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BML6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740352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BML7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611560" y="5373216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683568" y="4293096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683568" y="328498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683568" y="263691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683568" y="184482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0" y="551723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BML1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653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BML2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0" y="3789040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BML3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0" y="2852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-36512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BML5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0" y="1412776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BML6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3501008"/>
            <a:ext cx="2376264" cy="923330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Trigger cabling is done by using the same plot CM by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4653136"/>
            <a:ext cx="2592288" cy="1200329"/>
          </a:xfrm>
          <a:prstGeom prst="rect">
            <a:avLst/>
          </a:prstGeom>
          <a:solidFill>
            <a:srgbClr val="FFFF99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Warning:</a:t>
            </a:r>
            <a:r>
              <a:rPr lang="en-US" dirty="0" smtClean="0">
                <a:solidFill>
                  <a:srgbClr val="FF0000"/>
                </a:solidFill>
              </a:rPr>
              <a:t> feeding a signal from a RPC strip to the right CM channel is not straightforward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egnaposto contenuto 33" descr="HCPA_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8938"/>
            <a:ext cx="8803843" cy="5970422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8958"/>
          </a:xfrm>
        </p:spPr>
        <p:txBody>
          <a:bodyPr/>
          <a:lstStyle/>
          <a:p>
            <a:r>
              <a:rPr lang="en-US" dirty="0" smtClean="0"/>
              <a:t>Sector 13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1556792"/>
            <a:ext cx="1656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geantinos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259632" y="1835532"/>
            <a:ext cx="18722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muons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197971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491880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86003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724128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660232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668344" y="6021288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971600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BML1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BML2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77991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BML3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932040" y="63093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BME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BML5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804248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BML6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7740352" y="61653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BML7</a:t>
            </a:r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 flipH="1">
            <a:off x="611560" y="551723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611560" y="479715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683568" y="3573016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683568" y="263691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>
            <a:off x="683568" y="1916832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07504" y="5517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BOL1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49318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BOL2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107504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BOE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0" y="285293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BOL4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0" y="220486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BOL5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-36512" y="15475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BOL6</a:t>
            </a:r>
            <a:endParaRPr lang="it-IT" dirty="0"/>
          </a:p>
        </p:txBody>
      </p:sp>
      <p:cxnSp>
        <p:nvCxnSpPr>
          <p:cNvPr id="35" name="Connettore 1 34"/>
          <p:cNvCxnSpPr/>
          <p:nvPr/>
        </p:nvCxnSpPr>
        <p:spPr>
          <a:xfrm flipH="1">
            <a:off x="683568" y="4149080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107504" y="42930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CABLING IN SECTOR 13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14847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52199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BME</a:t>
            </a:r>
            <a:endParaRPr lang="it-IT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75656" y="1844824"/>
            <a:ext cx="5760640" cy="4752528"/>
            <a:chOff x="3635896" y="2780928"/>
            <a:chExt cx="3456384" cy="273630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35896" y="5229200"/>
              <a:ext cx="10801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35896" y="5517232"/>
              <a:ext cx="10801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652120" y="5229200"/>
              <a:ext cx="7920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52120" y="5445224"/>
              <a:ext cx="7920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20072" y="4869160"/>
              <a:ext cx="7920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20072" y="5021560"/>
              <a:ext cx="7920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156176" y="2780928"/>
              <a:ext cx="93610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08104" y="4221088"/>
              <a:ext cx="14401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79912" y="4221088"/>
              <a:ext cx="10081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5"/>
          <p:cNvSpPr txBox="1"/>
          <p:nvPr/>
        </p:nvSpPr>
        <p:spPr>
          <a:xfrm>
            <a:off x="6588224" y="44998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BOL4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8" name="CasellaDiTesto 5"/>
          <p:cNvSpPr txBox="1"/>
          <p:nvPr/>
        </p:nvSpPr>
        <p:spPr>
          <a:xfrm>
            <a:off x="1403648" y="43558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BOL3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9" name="CasellaDiTesto 5"/>
          <p:cNvSpPr txBox="1"/>
          <p:nvPr/>
        </p:nvSpPr>
        <p:spPr>
          <a:xfrm>
            <a:off x="2051720" y="6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BML3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" name="CasellaDiTesto 5"/>
          <p:cNvSpPr txBox="1"/>
          <p:nvPr/>
        </p:nvSpPr>
        <p:spPr>
          <a:xfrm>
            <a:off x="5220072" y="60932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BML5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576" y="1844824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7584" y="2204864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sellaDiTesto 5"/>
          <p:cNvSpPr txBox="1"/>
          <p:nvPr/>
        </p:nvSpPr>
        <p:spPr>
          <a:xfrm>
            <a:off x="1259632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PAD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4" name="CasellaDiTesto 5"/>
          <p:cNvSpPr txBox="1"/>
          <p:nvPr/>
        </p:nvSpPr>
        <p:spPr>
          <a:xfrm>
            <a:off x="1259632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SPLITTER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19672" y="5805264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55976" y="5229200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52120" y="5805264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43808" y="4005064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72200" y="4077072"/>
            <a:ext cx="432048" cy="2160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35696" y="4077072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843808" y="5877272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004048" y="5301208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004048" y="5877272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156448" y="4149080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940152" y="1916832"/>
            <a:ext cx="360040" cy="14401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979712" y="4365104"/>
            <a:ext cx="1080120" cy="136815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716016" y="4365104"/>
            <a:ext cx="1728192" cy="792088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7544" y="2708920"/>
            <a:ext cx="720080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"/>
          <p:cNvSpPr txBox="1"/>
          <p:nvPr/>
        </p:nvSpPr>
        <p:spPr>
          <a:xfrm>
            <a:off x="1259632" y="24836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Low to High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3131840" y="5373216"/>
            <a:ext cx="1152128" cy="432048"/>
          </a:xfrm>
          <a:prstGeom prst="straightConnector1">
            <a:avLst/>
          </a:prstGeom>
          <a:ln w="76200" cmpd="sng">
            <a:solidFill>
              <a:srgbClr val="19FF3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292080" y="5517232"/>
            <a:ext cx="432048" cy="288032"/>
          </a:xfrm>
          <a:prstGeom prst="straightConnector1">
            <a:avLst/>
          </a:prstGeom>
          <a:ln w="76200" cmpd="sng">
            <a:solidFill>
              <a:srgbClr val="19FF3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67544" y="3140968"/>
            <a:ext cx="792088" cy="0"/>
          </a:xfrm>
          <a:prstGeom prst="straightConnector1">
            <a:avLst/>
          </a:prstGeom>
          <a:ln w="76200" cmpd="sng">
            <a:solidFill>
              <a:srgbClr val="19FF3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sellaDiTesto 5"/>
          <p:cNvSpPr txBox="1"/>
          <p:nvPr/>
        </p:nvSpPr>
        <p:spPr>
          <a:xfrm>
            <a:off x="1259632" y="2915652"/>
            <a:ext cx="16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Splitter to Pad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203848" y="2132856"/>
            <a:ext cx="2808312" cy="1800200"/>
          </a:xfrm>
          <a:prstGeom prst="straightConnector1">
            <a:avLst/>
          </a:prstGeom>
          <a:ln w="76200" cmpd="sng">
            <a:solidFill>
              <a:srgbClr val="19FF3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asellaDiTesto 5"/>
          <p:cNvSpPr txBox="1"/>
          <p:nvPr/>
        </p:nvSpPr>
        <p:spPr>
          <a:xfrm>
            <a:off x="6228184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13 m cables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356248" y="4085456"/>
            <a:ext cx="1719808" cy="135632"/>
          </a:xfrm>
          <a:prstGeom prst="straightConnector1">
            <a:avLst/>
          </a:prstGeom>
          <a:ln w="76200" cmpd="sng">
            <a:solidFill>
              <a:srgbClr val="19FF37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1"/>
          </p:cNvCxnSpPr>
          <p:nvPr/>
        </p:nvCxnSpPr>
        <p:spPr>
          <a:xfrm flipH="1" flipV="1">
            <a:off x="5652120" y="2492896"/>
            <a:ext cx="576064" cy="40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CasellaDiTesto 5"/>
          <p:cNvSpPr txBox="1"/>
          <p:nvPr/>
        </p:nvSpPr>
        <p:spPr>
          <a:xfrm>
            <a:off x="6380584" y="34197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New pad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6660232" y="3757682"/>
            <a:ext cx="144016" cy="24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7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589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Taken from an old presentation of Giulio A.</a:t>
            </a:r>
            <a:endParaRPr lang="it-IT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343717" y="1673805"/>
            <a:ext cx="10426" cy="90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The full project of trigger coverage in elevator shafts is a complex project, have a large manpower overhead on the RPC community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This project has two main goals:</a:t>
            </a:r>
          </a:p>
          <a:p>
            <a:pPr lvl="1"/>
            <a:r>
              <a:rPr lang="it-IT" dirty="0" smtClean="0"/>
              <a:t>Extend the muon coverage in the barrel </a:t>
            </a:r>
          </a:p>
          <a:p>
            <a:pPr lvl="1"/>
            <a:r>
              <a:rPr lang="it-IT" b="1" dirty="0" smtClean="0">
                <a:solidFill>
                  <a:srgbClr val="0070C0"/>
                </a:solidFill>
              </a:rPr>
              <a:t>Allow to study «in vivo» innovative detector and trigger solutions in view of future ATLAS upgrades</a:t>
            </a:r>
          </a:p>
          <a:p>
            <a:r>
              <a:rPr lang="it-IT" dirty="0"/>
              <a:t>Groups external to the RPC community are </a:t>
            </a:r>
            <a:r>
              <a:rPr lang="it-IT" dirty="0" smtClean="0"/>
              <a:t>welcome </a:t>
            </a:r>
            <a:r>
              <a:rPr lang="it-IT" dirty="0"/>
              <a:t>to join the </a:t>
            </a:r>
            <a:r>
              <a:rPr lang="it-IT" dirty="0" smtClean="0"/>
              <a:t>collaboration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35" name="Segnaposto numero diapositiva 3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26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4150300" y="4610632"/>
            <a:ext cx="3036429" cy="1914023"/>
          </a:xfrm>
          <a:prstGeom prst="rect">
            <a:avLst/>
          </a:prstGeom>
          <a:pattFill prst="smConfetti">
            <a:fgClr>
              <a:srgbClr val="FF0000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815723" y="4728367"/>
            <a:ext cx="1215551" cy="1530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RPC trigger and readout (depends on RPC DCS+LVL1 DCS)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4202570" y="762000"/>
            <a:ext cx="3036429" cy="1783046"/>
          </a:xfrm>
          <a:prstGeom prst="rect">
            <a:avLst/>
          </a:prstGeom>
          <a:pattFill prst="smConfetti">
            <a:fgClr>
              <a:srgbClr val="FF0000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90878" y="2799042"/>
            <a:ext cx="5195922" cy="1478584"/>
          </a:xfrm>
          <a:prstGeom prst="rect">
            <a:avLst/>
          </a:prstGeom>
          <a:pattFill prst="smConfetti">
            <a:fgClr>
              <a:srgbClr val="0070C0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57200" y="962056"/>
            <a:ext cx="2931102" cy="5257800"/>
          </a:xfrm>
          <a:prstGeom prst="rect">
            <a:avLst/>
          </a:prstGeom>
          <a:pattFill prst="smConfetti">
            <a:fgClr>
              <a:srgbClr val="FFC000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77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Double readout scheme (e.g. Confirm)</a:t>
            </a:r>
            <a:endParaRPr lang="en-US" dirty="0"/>
          </a:p>
        </p:txBody>
      </p:sp>
      <p:grpSp>
        <p:nvGrpSpPr>
          <p:cNvPr id="3" name="Group 28"/>
          <p:cNvGrpSpPr/>
          <p:nvPr/>
        </p:nvGrpSpPr>
        <p:grpSpPr>
          <a:xfrm rot="16200000">
            <a:off x="-194308" y="3061364"/>
            <a:ext cx="3284217" cy="1066801"/>
            <a:chOff x="2476500" y="2286000"/>
            <a:chExt cx="4198619" cy="1981200"/>
          </a:xfrm>
        </p:grpSpPr>
        <p:grpSp>
          <p:nvGrpSpPr>
            <p:cNvPr id="4" name="Group 3"/>
            <p:cNvGrpSpPr/>
            <p:nvPr/>
          </p:nvGrpSpPr>
          <p:grpSpPr>
            <a:xfrm>
              <a:off x="2476500" y="2286000"/>
              <a:ext cx="4198619" cy="1981200"/>
              <a:chOff x="2476500" y="2286000"/>
              <a:chExt cx="4198619" cy="1981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76500" y="2286000"/>
                <a:ext cx="4191000" cy="1981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4762500" y="4214523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172200" y="4214191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257800" y="4221481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715000" y="4214523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rot="16200000">
                <a:off x="2393011" y="4029324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6200000">
                <a:off x="2399307" y="3253740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6200000">
                <a:off x="2407921" y="2453640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6200000">
                <a:off x="2395993" y="2834640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16200000">
                <a:off x="2395993" y="3646336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529053" y="2286000"/>
                <a:ext cx="0" cy="1981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499360" y="3048000"/>
                <a:ext cx="207264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6453" y="2286000"/>
                <a:ext cx="0" cy="198120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56760" y="3048000"/>
                <a:ext cx="207264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ounded Rectangle 18"/>
              <p:cNvSpPr/>
              <p:nvPr/>
            </p:nvSpPr>
            <p:spPr>
              <a:xfrm rot="16200000">
                <a:off x="6537960" y="4032969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6200000">
                <a:off x="6530341" y="3257385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16200000">
                <a:off x="6530342" y="2457285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16200000">
                <a:off x="6537960" y="2838285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>
                <a:off x="6537960" y="3649981"/>
                <a:ext cx="228600" cy="457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5" idx="0"/>
                <a:endCxn id="5" idx="2"/>
              </p:cNvCxnSpPr>
              <p:nvPr/>
            </p:nvCxnSpPr>
            <p:spPr>
              <a:xfrm>
                <a:off x="4572000" y="2286000"/>
                <a:ext cx="0" cy="19812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ounded Rectangle 24"/>
            <p:cNvSpPr/>
            <p:nvPr/>
          </p:nvSpPr>
          <p:spPr>
            <a:xfrm>
              <a:off x="2750324" y="4214523"/>
              <a:ext cx="228600" cy="4571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160024" y="4214191"/>
              <a:ext cx="228600" cy="4571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245624" y="4221481"/>
              <a:ext cx="228600" cy="4571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702824" y="4214523"/>
              <a:ext cx="228600" cy="4571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Bent-Up Arrow 30"/>
          <p:cNvSpPr/>
          <p:nvPr/>
        </p:nvSpPr>
        <p:spPr>
          <a:xfrm rot="16200000" flipV="1">
            <a:off x="1815955" y="1130696"/>
            <a:ext cx="348667" cy="1230585"/>
          </a:xfrm>
          <a:prstGeom prst="bentUpArrow">
            <a:avLst>
              <a:gd name="adj1" fmla="val 50000"/>
              <a:gd name="adj2" fmla="val 50000"/>
              <a:gd name="adj3" fmla="val 45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020270" y="2620228"/>
            <a:ext cx="585312" cy="35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ent-Up Arrow 32"/>
          <p:cNvSpPr/>
          <p:nvPr/>
        </p:nvSpPr>
        <p:spPr>
          <a:xfrm rot="5400000">
            <a:off x="1815955" y="4840950"/>
            <a:ext cx="348667" cy="1230585"/>
          </a:xfrm>
          <a:prstGeom prst="bentUpArrow">
            <a:avLst>
              <a:gd name="adj1" fmla="val 50000"/>
              <a:gd name="adj2" fmla="val 50000"/>
              <a:gd name="adj3" fmla="val 45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016793" y="4261013"/>
            <a:ext cx="585312" cy="357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743200" y="1495456"/>
            <a:ext cx="457200" cy="1476438"/>
          </a:xfrm>
          <a:prstGeom prst="rect">
            <a:avLst/>
          </a:prstGeom>
          <a:solidFill>
            <a:srgbClr val="DEA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SPLITTER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743200" y="4213619"/>
            <a:ext cx="457200" cy="1476438"/>
          </a:xfrm>
          <a:prstGeom prst="rect">
            <a:avLst/>
          </a:prstGeom>
          <a:solidFill>
            <a:srgbClr val="DEA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SPLITTER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4572000" y="820266"/>
            <a:ext cx="1143000" cy="1170132"/>
          </a:xfrm>
          <a:prstGeom prst="rect">
            <a:avLst/>
          </a:prstGeom>
          <a:solidFill>
            <a:srgbClr val="DEA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4572000" y="5268343"/>
            <a:ext cx="1143000" cy="1170132"/>
          </a:xfrm>
          <a:prstGeom prst="rect">
            <a:avLst/>
          </a:prstGeom>
          <a:solidFill>
            <a:srgbClr val="DEA8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39" name="Bent-Up Arrow 38"/>
          <p:cNvSpPr/>
          <p:nvPr/>
        </p:nvSpPr>
        <p:spPr>
          <a:xfrm>
            <a:off x="3205460" y="4069010"/>
            <a:ext cx="838200" cy="5662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nt-Up Arrow 39"/>
          <p:cNvSpPr/>
          <p:nvPr/>
        </p:nvSpPr>
        <p:spPr>
          <a:xfrm flipV="1">
            <a:off x="3211306" y="4687015"/>
            <a:ext cx="2046493" cy="5662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-Up Arrow 40"/>
          <p:cNvSpPr/>
          <p:nvPr/>
        </p:nvSpPr>
        <p:spPr>
          <a:xfrm flipV="1">
            <a:off x="3224943" y="2420552"/>
            <a:ext cx="838200" cy="5662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Bent-Up Arrow 41"/>
          <p:cNvSpPr/>
          <p:nvPr/>
        </p:nvSpPr>
        <p:spPr>
          <a:xfrm>
            <a:off x="3211306" y="1993628"/>
            <a:ext cx="2046493" cy="392365"/>
          </a:xfrm>
          <a:prstGeom prst="bentUpArrow">
            <a:avLst>
              <a:gd name="adj1" fmla="val 32768"/>
              <a:gd name="adj2" fmla="val 36099"/>
              <a:gd name="adj3" fmla="val 45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4439803" y="2311215"/>
            <a:ext cx="1051736" cy="24028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13 Mezzanine boards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04920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074218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3516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04920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74218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343516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97574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66872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36170" y="32699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597574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866872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136170" y="3564819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431549" y="3566882"/>
            <a:ext cx="152400" cy="178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962056"/>
            <a:ext cx="293110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RPC FE (depends on RPC DCS)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 rot="16200000">
            <a:off x="6413412" y="3121842"/>
            <a:ext cx="1051736" cy="751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CSM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6167120" y="3359326"/>
            <a:ext cx="381000" cy="38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417777" y="2904156"/>
            <a:ext cx="1152242" cy="1255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MDT FE and RO (depends on MDT DCS)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5867993" y="833832"/>
            <a:ext cx="1215551" cy="14612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RPC trigger and readout (depends on RPC DCS+LVL1 DCS)</a:t>
            </a:r>
            <a:endParaRPr lang="en-US" sz="1600" dirty="0"/>
          </a:p>
        </p:txBody>
      </p:sp>
      <p:cxnSp>
        <p:nvCxnSpPr>
          <p:cNvPr id="70" name="Elbow Connector 69"/>
          <p:cNvCxnSpPr/>
          <p:nvPr/>
        </p:nvCxnSpPr>
        <p:spPr>
          <a:xfrm rot="16200000" flipV="1">
            <a:off x="7210369" y="3891367"/>
            <a:ext cx="52182" cy="50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9" idx="2"/>
            <a:endCxn id="73" idx="1"/>
          </p:cNvCxnSpPr>
          <p:nvPr/>
        </p:nvCxnSpPr>
        <p:spPr>
          <a:xfrm>
            <a:off x="7315200" y="3497762"/>
            <a:ext cx="458127" cy="146909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773327" y="4782194"/>
            <a:ext cx="11846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MROD</a:t>
            </a:r>
            <a:endParaRPr lang="en-US" dirty="0"/>
          </a:p>
        </p:txBody>
      </p:sp>
      <p:cxnSp>
        <p:nvCxnSpPr>
          <p:cNvPr id="79" name="Elbow Connector 78"/>
          <p:cNvCxnSpPr>
            <a:stCxn id="37" idx="2"/>
            <a:endCxn id="82" idx="1"/>
          </p:cNvCxnSpPr>
          <p:nvPr/>
        </p:nvCxnSpPr>
        <p:spPr>
          <a:xfrm>
            <a:off x="5728566" y="1405332"/>
            <a:ext cx="2047674" cy="430215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76240" y="5522817"/>
            <a:ext cx="12153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Sec. Logic</a:t>
            </a:r>
            <a:endParaRPr lang="en-US" dirty="0"/>
          </a:p>
        </p:txBody>
      </p:sp>
      <p:cxnSp>
        <p:nvCxnSpPr>
          <p:cNvPr id="84" name="Elbow Connector 83"/>
          <p:cNvCxnSpPr>
            <a:stCxn id="38" idx="2"/>
            <a:endCxn id="87" idx="1"/>
          </p:cNvCxnSpPr>
          <p:nvPr/>
        </p:nvCxnSpPr>
        <p:spPr>
          <a:xfrm>
            <a:off x="5728566" y="5853409"/>
            <a:ext cx="2044761" cy="36125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773327" y="6029996"/>
            <a:ext cx="12182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Sec. Logic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317004" y="3887109"/>
            <a:ext cx="2766540" cy="2266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Technical contact </a:t>
            </a:r>
            <a:r>
              <a:rPr lang="en-US" dirty="0" err="1" smtClean="0">
                <a:solidFill>
                  <a:schemeClr val="tx1"/>
                </a:solidFill>
              </a:rPr>
              <a:t>Tiesheng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CasellaDiTesto 73"/>
          <p:cNvSpPr txBox="1"/>
          <p:nvPr/>
        </p:nvSpPr>
        <p:spPr>
          <a:xfrm>
            <a:off x="179512" y="6300028"/>
            <a:ext cx="331236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has to be the new splitter</a:t>
            </a:r>
            <a:endParaRPr lang="it-IT" dirty="0"/>
          </a:p>
        </p:txBody>
      </p:sp>
      <p:cxnSp>
        <p:nvCxnSpPr>
          <p:cNvPr id="76" name="Connettore 2 75"/>
          <p:cNvCxnSpPr/>
          <p:nvPr/>
        </p:nvCxnSpPr>
        <p:spPr>
          <a:xfrm flipV="1">
            <a:off x="2195736" y="5733256"/>
            <a:ext cx="50405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egnaposto numero diapositiva 7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AE2729-74A0-446B-9368-12C98E9C32D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3707904" y="2564904"/>
            <a:ext cx="432048" cy="216024"/>
          </a:xfrm>
          <a:prstGeom prst="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67944" y="249289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Tiesheng</a:t>
            </a:r>
            <a:r>
              <a:rPr lang="en-US" sz="1600" dirty="0" smtClean="0">
                <a:solidFill>
                  <a:srgbClr val="FF0000"/>
                </a:solidFill>
              </a:rPr>
              <a:t> adaptor boards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07904" y="4293096"/>
            <a:ext cx="432048" cy="216024"/>
          </a:xfrm>
          <a:prstGeom prst="rect">
            <a:avLst/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139952" y="422108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Tiesheng</a:t>
            </a:r>
            <a:r>
              <a:rPr lang="en-US" sz="1600" dirty="0" smtClean="0">
                <a:solidFill>
                  <a:srgbClr val="FF0000"/>
                </a:solidFill>
              </a:rPr>
              <a:t> adaptor boards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5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readout for the pivot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AE2729-74A0-446B-9368-12C98E9C32D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11560" y="1628800"/>
            <a:ext cx="1728192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24128" y="2348880"/>
            <a:ext cx="1728192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131840" y="2420888"/>
            <a:ext cx="1584176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99592" y="26369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BME PIVOT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splitter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56176" y="263691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 PAD</a:t>
            </a:r>
            <a:endParaRPr lang="it-IT" b="1" dirty="0"/>
          </a:p>
        </p:txBody>
      </p:sp>
      <p:sp>
        <p:nvSpPr>
          <p:cNvPr id="10" name="Freccia a destra 9"/>
          <p:cNvSpPr/>
          <p:nvPr/>
        </p:nvSpPr>
        <p:spPr>
          <a:xfrm>
            <a:off x="2411760" y="263691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788024" y="263691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curva 11"/>
          <p:cNvSpPr/>
          <p:nvPr/>
        </p:nvSpPr>
        <p:spPr>
          <a:xfrm>
            <a:off x="3779912" y="1700808"/>
            <a:ext cx="720080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2000" y="1628800"/>
            <a:ext cx="201622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MDT READOUT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3818071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Pivot plane normally goes directly to the pad, that receives single ended signal.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Because of the</a:t>
            </a:r>
            <a:r>
              <a:rPr lang="en-US" dirty="0"/>
              <a:t> </a:t>
            </a:r>
            <a:r>
              <a:rPr lang="en-US" dirty="0" smtClean="0"/>
              <a:t>splitter in between, we had to modify the low-pt pad to accept LVDS signals as the high-pt pad does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used </a:t>
            </a:r>
            <a:r>
              <a:rPr lang="en-US" dirty="0" err="1" smtClean="0"/>
              <a:t>Tiesheng</a:t>
            </a:r>
            <a:r>
              <a:rPr lang="en-US" dirty="0" smtClean="0"/>
              <a:t> adaptor board to connect the splitter (eta output RJ45) to the pad (input Robinson-Nugent 68 pin) </a:t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(plus a special cable 80-68 pins, used also for the phi inputs)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pay attention: the splitter invert eta numbering for layer 1 (0:31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31:0)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BME Cabling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AE2729-74A0-446B-9368-12C98E9C32DF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6" name="Picture 5" descr="bme_cab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198360" cy="5400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84482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77281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splitter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64088" y="21328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4797152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Tiesheng</a:t>
            </a:r>
            <a:r>
              <a:rPr lang="en-US" dirty="0" smtClean="0"/>
              <a:t> adaptor board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95736" y="422108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0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for sector 13 trigger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107504" y="1453480"/>
            <a:ext cx="9036496" cy="4639816"/>
          </a:xfrm>
          <a:ln>
            <a:noFill/>
          </a:ln>
        </p:spPr>
        <p:txBody>
          <a:bodyPr/>
          <a:lstStyle/>
          <a:p>
            <a:r>
              <a:rPr lang="en-US" dirty="0" smtClean="0"/>
              <a:t> 4 high-</a:t>
            </a:r>
            <a:r>
              <a:rPr lang="en-US" dirty="0" err="1" smtClean="0"/>
              <a:t>pt</a:t>
            </a:r>
            <a:r>
              <a:rPr lang="en-US" dirty="0" smtClean="0"/>
              <a:t> pads mounted on BOL4 </a:t>
            </a:r>
            <a:r>
              <a:rPr lang="en-US" sz="2400" dirty="0" smtClean="0"/>
              <a:t>(thanks to Lecce technicians)</a:t>
            </a:r>
          </a:p>
          <a:p>
            <a:r>
              <a:rPr lang="en-US" dirty="0" smtClean="0"/>
              <a:t> 4 low-pt pads (modified at Rome 1)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8 new splitters (assembled at Rome 1)</a:t>
            </a:r>
          </a:p>
          <a:p>
            <a:r>
              <a:rPr lang="en-US" dirty="0" smtClean="0"/>
              <a:t> 4 standard splitters</a:t>
            </a:r>
          </a:p>
          <a:p>
            <a:r>
              <a:rPr lang="en-US" dirty="0" smtClean="0"/>
              <a:t> trigger cables: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- long cables (13 m) made at Rome1 </a:t>
            </a:r>
            <a:r>
              <a:rPr lang="en-US" sz="2000" dirty="0" smtClean="0">
                <a:solidFill>
                  <a:srgbClr val="FF0000"/>
                </a:solidFill>
              </a:rPr>
              <a:t>(128 eta; 48 phi, 24 L2H)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>
                <a:solidFill>
                  <a:srgbClr val="FF0000"/>
                </a:solidFill>
              </a:rPr>
              <a:t>pivot-splitter-pad cable done at Rome1 (40+40 eta; 16 phi)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Front end cables: 96 </a:t>
            </a:r>
            <a:r>
              <a:rPr lang="en-US" sz="2400" dirty="0" smtClean="0">
                <a:solidFill>
                  <a:srgbClr val="FF0000"/>
                </a:solidFill>
              </a:rPr>
              <a:t>(thanks to Bologna technicians)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Tiesheng</a:t>
            </a:r>
            <a:r>
              <a:rPr lang="en-US" dirty="0" smtClean="0"/>
              <a:t> adaptor boards for double readout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AAE2729-74A0-446B-9368-12C98E9C32D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611560" y="6197242"/>
            <a:ext cx="7488832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WARNING: the new hardware have not been tested in the 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779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(offline monitoring)</a:t>
            </a:r>
            <a:endParaRPr lang="en-US" dirty="0"/>
          </a:p>
        </p:txBody>
      </p:sp>
      <p:pic>
        <p:nvPicPr>
          <p:cNvPr id="5" name="Content Placeholder 4" descr="AtlasLowPt_TriggerOut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6" r="-990" b="7064"/>
          <a:stretch/>
        </p:blipFill>
        <p:spPr>
          <a:xfrm>
            <a:off x="1115616" y="1552232"/>
            <a:ext cx="7128792" cy="53331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44016" y="2924944"/>
            <a:ext cx="1259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Sector 13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403648" y="3109610"/>
            <a:ext cx="1584176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501008"/>
            <a:ext cx="1259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Sector 12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511152" y="3429000"/>
            <a:ext cx="1620688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590981"/>
            <a:ext cx="20580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Mapping is not yet</a:t>
            </a:r>
          </a:p>
          <a:p>
            <a:r>
              <a:rPr lang="en-US" dirty="0" smtClean="0"/>
              <a:t>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2238" y="2564904"/>
            <a:ext cx="90795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Other</a:t>
            </a:r>
            <a:r>
              <a:rPr lang="it-IT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activities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80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457172" y="273352"/>
            <a:ext cx="8228763" cy="639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000" dirty="0" smtClean="0">
                <a:latin typeface="Arial"/>
              </a:rPr>
              <a:t>Online software </a:t>
            </a:r>
            <a:r>
              <a:rPr lang="en-US" sz="4000" dirty="0">
                <a:latin typeface="Arial"/>
              </a:rPr>
              <a:t>- status</a:t>
            </a:r>
            <a:endParaRPr dirty="0"/>
          </a:p>
        </p:txBody>
      </p:sp>
      <p:sp>
        <p:nvSpPr>
          <p:cNvPr id="40" name="TextShape 2"/>
          <p:cNvSpPr txBox="1"/>
          <p:nvPr/>
        </p:nvSpPr>
        <p:spPr>
          <a:xfrm>
            <a:off x="251520" y="1484784"/>
            <a:ext cx="8856984" cy="53285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Control layer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New </a:t>
            </a:r>
            <a:r>
              <a:rPr lang="en-US" sz="2000" dirty="0">
                <a:latin typeface="Arial"/>
              </a:rPr>
              <a:t>control architecture (2PC+4SystecCAN modules)</a:t>
            </a:r>
            <a:endParaRPr sz="2000"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dirty="0" smtClean="0">
                <a:latin typeface="Arial"/>
              </a:rPr>
              <a:t> New </a:t>
            </a:r>
            <a:r>
              <a:rPr lang="en-US" sz="2000" dirty="0" err="1">
                <a:latin typeface="Arial"/>
              </a:rPr>
              <a:t>CANbus</a:t>
            </a:r>
            <a:r>
              <a:rPr lang="en-US" sz="2000" dirty="0">
                <a:latin typeface="Arial"/>
              </a:rPr>
              <a:t> controllers =&gt; new pad access layer</a:t>
            </a:r>
            <a:endParaRPr sz="2000"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dirty="0" smtClean="0">
                <a:latin typeface="Arial"/>
              </a:rPr>
              <a:t> New </a:t>
            </a:r>
            <a:r>
              <a:rPr lang="en-US" sz="2000" dirty="0">
                <a:latin typeface="Arial"/>
              </a:rPr>
              <a:t>RCD for trigger towers + combined RCD for SL+ROD</a:t>
            </a:r>
            <a:endParaRPr sz="2000"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dirty="0" smtClean="0">
                <a:latin typeface="Arial"/>
              </a:rPr>
              <a:t> Resynchronizations </a:t>
            </a:r>
            <a:r>
              <a:rPr lang="en-US" sz="2000" dirty="0">
                <a:latin typeface="Arial"/>
              </a:rPr>
              <a:t>(towers, SL+ROD)</a:t>
            </a:r>
            <a:endParaRPr sz="2000" dirty="0"/>
          </a:p>
          <a:p>
            <a:pPr marL="800100" lvl="1" indent="-342900">
              <a:buSzPct val="75000"/>
              <a:buFont typeface="StarSymbol"/>
              <a:buChar char=""/>
            </a:pPr>
            <a:r>
              <a:rPr lang="en-US" sz="2000" dirty="0">
                <a:latin typeface="Arial"/>
              </a:rPr>
              <a:t>Lots of stuff still missing (both in tools and DAQ, see next </a:t>
            </a:r>
            <a:r>
              <a:rPr lang="en-US" sz="2000" dirty="0" smtClean="0">
                <a:latin typeface="Arial"/>
              </a:rPr>
              <a:t>slide</a:t>
            </a:r>
            <a:r>
              <a:rPr lang="en-US" sz="2000" dirty="0">
                <a:latin typeface="Arial"/>
              </a:rPr>
              <a:t/>
            </a:r>
            <a:br>
              <a:rPr lang="en-US" sz="2000" dirty="0">
                <a:latin typeface="Arial"/>
              </a:rPr>
            </a:br>
            <a:r>
              <a:rPr lang="en-US" sz="2000" dirty="0" smtClean="0">
                <a:latin typeface="Arial"/>
              </a:rPr>
              <a:t>The </a:t>
            </a:r>
            <a:r>
              <a:rPr lang="en-US" sz="2000" dirty="0">
                <a:latin typeface="Arial"/>
              </a:rPr>
              <a:t>most urgent expert tools have been ported [kind of]</a:t>
            </a:r>
            <a:endParaRPr sz="2000"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Port of s/w to latest DAQ releases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tdaq</a:t>
            </a:r>
            <a:r>
              <a:rPr lang="en-US" sz="2000" dirty="0">
                <a:latin typeface="Arial"/>
              </a:rPr>
              <a:t>-05-05-00 as of today</a:t>
            </a:r>
            <a:endParaRPr sz="2000"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New </a:t>
            </a:r>
            <a:r>
              <a:rPr lang="en-US" sz="2900" dirty="0" err="1">
                <a:latin typeface="Arial"/>
              </a:rPr>
              <a:t>config</a:t>
            </a:r>
            <a:r>
              <a:rPr lang="en-US" sz="2900" dirty="0">
                <a:latin typeface="Arial"/>
              </a:rPr>
              <a:t> w/new roads for added pads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dirty="0">
                <a:latin typeface="Arial"/>
              </a:rPr>
              <a:t>(only new pads!) timing still to be done</a:t>
            </a:r>
            <a:endParaRPr sz="2000"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Personnel (s/w “proper” ONLY)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dirty="0">
                <a:latin typeface="Arial"/>
              </a:rPr>
              <a:t>0.7FTE (RM1) trigger towers/tools + 1 FTE (Na) ROD+SL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8823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498" y="273679"/>
            <a:ext cx="8228763" cy="6391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4000" dirty="0" smtClean="0">
                <a:latin typeface="Arial"/>
              </a:rPr>
              <a:t>Online software </a:t>
            </a:r>
            <a:r>
              <a:rPr lang="en-US" sz="4000" dirty="0">
                <a:latin typeface="Arial"/>
              </a:rPr>
              <a:t>- future</a:t>
            </a:r>
            <a:endParaRPr dirty="0"/>
          </a:p>
        </p:txBody>
      </p:sp>
      <p:sp>
        <p:nvSpPr>
          <p:cNvPr id="42" name="TextShape 2"/>
          <p:cNvSpPr txBox="1"/>
          <p:nvPr/>
        </p:nvSpPr>
        <p:spPr>
          <a:xfrm>
            <a:off x="663717" y="1543577"/>
            <a:ext cx="8228763" cy="555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Tools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>
                <a:latin typeface="Arial"/>
              </a:rPr>
              <a:t>Streamlining/rationalization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>
                <a:latin typeface="Arial"/>
              </a:rPr>
              <a:t>New as needed</a:t>
            </a:r>
            <a:endParaRPr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Configuration database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>
                <a:latin typeface="Arial"/>
              </a:rPr>
              <a:t>Which will require all the DAQ to be adapted as well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>
                <a:latin typeface="Arial"/>
              </a:rPr>
              <a:t>And new tools, naturally</a:t>
            </a:r>
            <a:endParaRPr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Shifter assistant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>
                <a:latin typeface="Arial"/>
              </a:rPr>
              <a:t>Expert system rules as a way to encode our knowledge of the system and automate tasks</a:t>
            </a:r>
            <a:endParaRPr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Resource manager 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500" dirty="0" err="1">
                <a:latin typeface="Arial"/>
              </a:rPr>
              <a:t>Req'd</a:t>
            </a:r>
            <a:r>
              <a:rPr lang="en-US" sz="2500" dirty="0">
                <a:latin typeface="Arial"/>
              </a:rPr>
              <a:t> by core DAQ community</a:t>
            </a:r>
            <a:endParaRPr dirty="0"/>
          </a:p>
          <a:p>
            <a:pPr marL="457200" indent="-457200">
              <a:buSzPct val="45000"/>
              <a:buFont typeface="Wingdings" charset="2"/>
              <a:buChar char="q"/>
            </a:pPr>
            <a:r>
              <a:rPr lang="en-US" sz="2900" dirty="0">
                <a:latin typeface="Arial"/>
              </a:rPr>
              <a:t>Documentation (sorely missing)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26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LVL1 RCD Application: ROD + RXs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With respect to RUN I a new C++ driver for the RX/SL board has been developed in order to integrate it with the ROD </a:t>
            </a:r>
            <a:r>
              <a:rPr lang="en-GB" dirty="0" err="1" smtClean="0"/>
              <a:t>RodCrateDaq</a:t>
            </a:r>
            <a:r>
              <a:rPr lang="en-GB" dirty="0" smtClean="0"/>
              <a:t> (RCD) application.</a:t>
            </a:r>
          </a:p>
          <a:p>
            <a:r>
              <a:rPr lang="en-GB" dirty="0" smtClean="0"/>
              <a:t>A now RCD Module has been developed to manage the ROD board and the respective RX/SL boards at once:</a:t>
            </a:r>
          </a:p>
          <a:p>
            <a:pPr lvl="1"/>
            <a:r>
              <a:rPr lang="en-GB" dirty="0" smtClean="0"/>
              <a:t>This new approach has been fundamental to develop automatic recovery procedure that involve action on both ROD &amp; RX. In the previous scheme this was not possible.</a:t>
            </a:r>
          </a:p>
          <a:p>
            <a:r>
              <a:rPr lang="en-GB" dirty="0" smtClean="0"/>
              <a:t>An unique RCD application now is running on each SBC in a VME, loading two instances of the new RCD Module library.</a:t>
            </a:r>
          </a:p>
          <a:p>
            <a:pPr lvl="1"/>
            <a:r>
              <a:rPr lang="en-GB" dirty="0" smtClean="0"/>
              <a:t>No problem in configuring and running the system.</a:t>
            </a:r>
          </a:p>
        </p:txBody>
      </p:sp>
    </p:spTree>
    <p:extLst>
      <p:ext uri="{BB962C8B-B14F-4D97-AF65-F5344CB8AC3E}">
        <p14:creationId xmlns:p14="http://schemas.microsoft.com/office/powerpoint/2010/main" val="1328221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LVL1 RCD Application: ROD + RXs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Automatic procedure has been developed to recover the LVL1 and/or BCID misalignment between the ROD and the RX fragment (with its sub-fragments: PADs and CMs).</a:t>
            </a:r>
          </a:p>
          <a:p>
            <a:r>
              <a:rPr lang="en-GB" dirty="0" smtClean="0"/>
              <a:t>Automatic </a:t>
            </a:r>
            <a:r>
              <a:rPr lang="en-GB" dirty="0" err="1" smtClean="0"/>
              <a:t>Resynch</a:t>
            </a:r>
            <a:r>
              <a:rPr lang="en-GB" dirty="0" smtClean="0"/>
              <a:t> procedure has been developed to recover the system during TTC restart procedure.</a:t>
            </a:r>
          </a:p>
          <a:p>
            <a:r>
              <a:rPr lang="en-GB" dirty="0" smtClean="0"/>
              <a:t>Both recovery actions has been successfully tested. </a:t>
            </a:r>
          </a:p>
          <a:p>
            <a:r>
              <a:rPr lang="en-GB" dirty="0" smtClean="0"/>
              <a:t>The experience gained in last weeks suggests minor modification both in explanations of the actions performed (MRS and log files) and in the optimization of the sequence of the low-level operation on the hardware.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922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RPC &amp; LVL1 Online Monitoring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system has been updated only to be compliant with new TDAQ Architecture and software release.</a:t>
            </a:r>
          </a:p>
          <a:p>
            <a:r>
              <a:rPr lang="en-GB" dirty="0" smtClean="0"/>
              <a:t>A problem has been spotted in last few weeks: too few events sampled at ROD level, no problems in the analysis after HLT algorithms.</a:t>
            </a:r>
          </a:p>
          <a:p>
            <a:pPr lvl="1"/>
            <a:r>
              <a:rPr lang="en-GB" dirty="0" smtClean="0"/>
              <a:t>Initially we thought to a </a:t>
            </a:r>
            <a:r>
              <a:rPr lang="en-GB" dirty="0" err="1" smtClean="0"/>
              <a:t>gnam</a:t>
            </a:r>
            <a:r>
              <a:rPr lang="en-GB" dirty="0" smtClean="0"/>
              <a:t> application and/or </a:t>
            </a:r>
            <a:r>
              <a:rPr lang="en-GB" dirty="0" err="1" smtClean="0"/>
              <a:t>histogramming</a:t>
            </a:r>
            <a:r>
              <a:rPr lang="en-GB" dirty="0" smtClean="0"/>
              <a:t> service configuration, but we found they are ok.</a:t>
            </a:r>
          </a:p>
          <a:p>
            <a:pPr lvl="1"/>
            <a:r>
              <a:rPr lang="en-GB" dirty="0" smtClean="0"/>
              <a:t>The issue has been finally addressed last week. Events are not correctly sampled at ROD level on VME bus by the new RCD application.</a:t>
            </a:r>
          </a:p>
          <a:p>
            <a:pPr lvl="1"/>
            <a:r>
              <a:rPr lang="en-GB" dirty="0" smtClean="0"/>
              <a:t>In few days a solution will be produced. We are in touch with TDAQ expert on </a:t>
            </a:r>
            <a:r>
              <a:rPr lang="en-GB" smtClean="0"/>
              <a:t>this item.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5833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Cablings on BOG0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3" r="422" b="-9407"/>
          <a:stretch/>
        </p:blipFill>
        <p:spPr>
          <a:xfrm>
            <a:off x="82307" y="2305775"/>
            <a:ext cx="9011298" cy="3671501"/>
          </a:xfrm>
        </p:spPr>
      </p:pic>
      <p:sp>
        <p:nvSpPr>
          <p:cNvPr id="5" name="TextBox 4"/>
          <p:cNvSpPr txBox="1"/>
          <p:nvPr/>
        </p:nvSpPr>
        <p:spPr>
          <a:xfrm>
            <a:off x="362837" y="1556792"/>
            <a:ext cx="812352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Stefania</a:t>
            </a:r>
            <a:r>
              <a:rPr lang="en-US" dirty="0" smtClean="0"/>
              <a:t> and Gabriele have found some cabling errors by projecting MDT tracks on RPC positions.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3232" y="5661248"/>
            <a:ext cx="6247000" cy="646331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Strips to be connected on the pad on side A have been connected to the pad on side C and </a:t>
            </a:r>
            <a:r>
              <a:rPr lang="en-US" dirty="0" err="1" smtClean="0"/>
              <a:t>viceversa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48264" y="5457998"/>
            <a:ext cx="1800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fixed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67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 12-13-14 software status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208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Simulation and digitization: </a:t>
            </a:r>
            <a:r>
              <a:rPr lang="en-GB" sz="2400" b="1" dirty="0" smtClean="0">
                <a:solidFill>
                  <a:srgbClr val="000000"/>
                </a:solidFill>
              </a:rPr>
              <a:t>done!</a:t>
            </a:r>
          </a:p>
          <a:p>
            <a:endParaRPr lang="it-IT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Definition of trigger connections by using 6 </a:t>
            </a:r>
            <a:r>
              <a:rPr lang="en-GB" sz="2400" dirty="0" err="1" smtClean="0">
                <a:solidFill>
                  <a:schemeClr val="tx1"/>
                </a:solidFill>
              </a:rPr>
              <a:t>GeV</a:t>
            </a:r>
            <a:r>
              <a:rPr lang="en-GB" sz="2400" dirty="0" smtClean="0">
                <a:solidFill>
                  <a:schemeClr val="tx1"/>
                </a:solidFill>
              </a:rPr>
              <a:t> single </a:t>
            </a:r>
            <a:r>
              <a:rPr lang="en-GB" sz="2400" dirty="0" err="1" smtClean="0">
                <a:solidFill>
                  <a:schemeClr val="tx1"/>
                </a:solidFill>
              </a:rPr>
              <a:t>muons</a:t>
            </a:r>
            <a:r>
              <a:rPr lang="en-GB" sz="2400" dirty="0" smtClean="0">
                <a:solidFill>
                  <a:schemeClr val="tx1"/>
                </a:solidFill>
              </a:rPr>
              <a:t> for sectors 12, 13, 14: </a:t>
            </a:r>
            <a:r>
              <a:rPr lang="en-GB" sz="2400" b="1" dirty="0" smtClean="0">
                <a:solidFill>
                  <a:schemeClr val="tx1"/>
                </a:solidFill>
              </a:rPr>
              <a:t>done!</a:t>
            </a:r>
            <a:r>
              <a:rPr lang="en-GB" sz="2400" dirty="0" smtClean="0">
                <a:solidFill>
                  <a:schemeClr val="tx1"/>
                </a:solidFill>
              </a:rPr>
              <a:t>,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New </a:t>
            </a:r>
            <a:r>
              <a:rPr lang="en-US" sz="2400" dirty="0">
                <a:solidFill>
                  <a:schemeClr val="tx1"/>
                </a:solidFill>
              </a:rPr>
              <a:t>chambers in cabling scheme in </a:t>
            </a:r>
            <a:r>
              <a:rPr lang="en-US" sz="2400" dirty="0" err="1" smtClean="0">
                <a:solidFill>
                  <a:schemeClr val="tx1"/>
                </a:solidFill>
              </a:rPr>
              <a:t>athena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done </a:t>
            </a:r>
            <a:r>
              <a:rPr lang="en-US" sz="2400" b="1" dirty="0" smtClean="0">
                <a:solidFill>
                  <a:schemeClr val="tx1"/>
                </a:solidFill>
              </a:rPr>
              <a:t>!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Check </a:t>
            </a:r>
            <a:r>
              <a:rPr lang="en-US" sz="2400" dirty="0">
                <a:solidFill>
                  <a:schemeClr val="tx1"/>
                </a:solidFill>
              </a:rPr>
              <a:t>functionality of converters and trigger </a:t>
            </a:r>
            <a:r>
              <a:rPr lang="en-US" sz="2400" dirty="0" smtClean="0">
                <a:solidFill>
                  <a:schemeClr val="tx1"/>
                </a:solidFill>
              </a:rPr>
              <a:t>simulation: </a:t>
            </a:r>
            <a:r>
              <a:rPr lang="en-US" sz="2400" dirty="0">
                <a:solidFill>
                  <a:schemeClr val="tx1"/>
                </a:solidFill>
              </a:rPr>
              <a:t>ongoing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Definition </a:t>
            </a:r>
            <a:r>
              <a:rPr lang="en-US" sz="2400" dirty="0">
                <a:solidFill>
                  <a:schemeClr val="tx1"/>
                </a:solidFill>
              </a:rPr>
              <a:t>of trigger </a:t>
            </a:r>
            <a:r>
              <a:rPr lang="en-US" sz="2400" dirty="0" smtClean="0">
                <a:solidFill>
                  <a:schemeClr val="tx1"/>
                </a:solidFill>
              </a:rPr>
              <a:t>roads: ongoing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Study </a:t>
            </a:r>
            <a:r>
              <a:rPr lang="en-US" sz="2400" dirty="0">
                <a:solidFill>
                  <a:schemeClr val="tx1"/>
                </a:solidFill>
              </a:rPr>
              <a:t>thresholds and overlaps with the old </a:t>
            </a:r>
            <a:r>
              <a:rPr lang="en-US" sz="2400" dirty="0" smtClean="0">
                <a:solidFill>
                  <a:schemeClr val="tx1"/>
                </a:solidFill>
              </a:rPr>
              <a:t>trigger: ongoing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8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A lot of work in the cavern to get the trigger back in full swing;</a:t>
            </a:r>
          </a:p>
          <a:p>
            <a:r>
              <a:rPr lang="en-US" dirty="0" smtClean="0"/>
              <a:t>Feet trigger: hardware installation completed; </a:t>
            </a:r>
            <a:br>
              <a:rPr lang="en-US" dirty="0" smtClean="0"/>
            </a:br>
            <a:r>
              <a:rPr lang="en-US" dirty="0" smtClean="0"/>
              <a:t>a lot of new pads had problems.</a:t>
            </a:r>
            <a:br>
              <a:rPr lang="en-US" dirty="0" smtClean="0"/>
            </a:br>
            <a:r>
              <a:rPr lang="en-US" dirty="0" smtClean="0"/>
              <a:t>We need to take data to start the commissioning.</a:t>
            </a:r>
          </a:p>
          <a:p>
            <a:r>
              <a:rPr lang="en-US" dirty="0" smtClean="0"/>
              <a:t> Sector 13:  hardware installation and cabling completed just in time.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need to take data to start the commissioning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Urgent: setting-up of the </a:t>
            </a:r>
            <a:r>
              <a:rPr lang="en-US" smtClean="0"/>
              <a:t>test facility at BB5.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96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tlasHighPt_TriggerOut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r="1770" b="6446"/>
          <a:stretch/>
        </p:blipFill>
        <p:spPr>
          <a:xfrm>
            <a:off x="1475656" y="1556792"/>
            <a:ext cx="6550672" cy="53166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(offline monitoring)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144016" y="2924944"/>
            <a:ext cx="1259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Sector 13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1403648" y="3109610"/>
            <a:ext cx="1584176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3501008"/>
            <a:ext cx="12596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Sector 12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511152" y="3429000"/>
            <a:ext cx="1620688" cy="2566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590981"/>
            <a:ext cx="205803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Mapping is not yet</a:t>
            </a:r>
          </a:p>
          <a:p>
            <a:r>
              <a:rPr lang="en-US" dirty="0" smtClean="0"/>
              <a:t> up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rates</a:t>
            </a:r>
            <a:endParaRPr lang="en-US" dirty="0"/>
          </a:p>
        </p:txBody>
      </p:sp>
      <p:pic>
        <p:nvPicPr>
          <p:cNvPr id="5" name="Content Placeholder 4" descr="rpc_rates-2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2495" r="-674"/>
          <a:stretch/>
        </p:blipFill>
        <p:spPr>
          <a:xfrm>
            <a:off x="4355976" y="0"/>
            <a:ext cx="4752528" cy="68552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251520" y="2276872"/>
            <a:ext cx="38164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sector 22 is masked in the DAQ;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BME/BOE and new RPC in the feet have HV off;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grey towers (12) are masked;</a:t>
            </a:r>
            <a:br>
              <a:rPr lang="en-US" dirty="0" smtClean="0"/>
            </a:br>
            <a:r>
              <a:rPr lang="en-US" sz="1400" dirty="0" smtClean="0"/>
              <a:t>(13 pads; s58_t2 low and high)</a:t>
            </a:r>
          </a:p>
          <a:p>
            <a:pPr marL="285750" indent="-285750">
              <a:buFont typeface="Wingdings" charset="2"/>
              <a:buChar char="q"/>
            </a:pP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6 blue towers  have 0 rates:</a:t>
            </a:r>
          </a:p>
          <a:p>
            <a:r>
              <a:rPr lang="en-US" dirty="0" smtClean="0"/>
              <a:t>      </a:t>
            </a:r>
            <a:r>
              <a:rPr lang="en-US" sz="1400" dirty="0" smtClean="0"/>
              <a:t>BML7C13; BML7A13; </a:t>
            </a:r>
            <a:br>
              <a:rPr lang="en-US" sz="1400" dirty="0" smtClean="0"/>
            </a:br>
            <a:r>
              <a:rPr lang="en-US" sz="1400" dirty="0" smtClean="0"/>
              <a:t>        BMS2C06-RO; BMF2A14-HV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6237312"/>
            <a:ext cx="252028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rates: 760 Hz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20272" y="580526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32040" y="278092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60232" y="2492896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42900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92080" y="278092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00192" y="378904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60032" y="414908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386104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88224" y="55172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00192" y="55172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20072" y="594928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92080" y="58772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00192" y="5805264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60032" y="1628800"/>
            <a:ext cx="504056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80112" y="5877272"/>
            <a:ext cx="504056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88224" y="5661248"/>
            <a:ext cx="504056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60232" y="2852936"/>
            <a:ext cx="504056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995936" y="2780928"/>
            <a:ext cx="360040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of fortune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7" name="Content Placeholder 6" descr="Muon_RPC_Numbering.pdf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t="6025" r="8922" b="5690"/>
          <a:stretch/>
        </p:blipFill>
        <p:spPr>
          <a:xfrm>
            <a:off x="1222922" y="1136810"/>
            <a:ext cx="7237510" cy="5604558"/>
          </a:xfrm>
        </p:spPr>
      </p:pic>
    </p:spTree>
    <p:extLst>
      <p:ext uri="{BB962C8B-B14F-4D97-AF65-F5344CB8AC3E}">
        <p14:creationId xmlns:p14="http://schemas.microsoft.com/office/powerpoint/2010/main" val="118879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found and 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en-US" dirty="0" smtClean="0"/>
              <a:t> about </a:t>
            </a:r>
            <a:r>
              <a:rPr lang="en-US" dirty="0" smtClean="0">
                <a:solidFill>
                  <a:srgbClr val="FF0000"/>
                </a:solidFill>
              </a:rPr>
              <a:t>120</a:t>
            </a:r>
            <a:r>
              <a:rPr lang="en-US" dirty="0" smtClean="0"/>
              <a:t> pads affected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Fast-on and power cables  unplugged: 37</a:t>
            </a:r>
          </a:p>
          <a:p>
            <a:pPr lvl="1"/>
            <a:r>
              <a:rPr lang="en-US" dirty="0" smtClean="0"/>
              <a:t>Can bus and I2C cables unplugged/broken: 14</a:t>
            </a:r>
          </a:p>
          <a:p>
            <a:pPr lvl="1"/>
            <a:r>
              <a:rPr lang="en-US" dirty="0" smtClean="0"/>
              <a:t> Fibers bent/unplugged/broken: 10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low-2-high cables unplugged: 3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Miracles (lousy contact, dust, ?): 15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0D8B1D"/>
                </a:solidFill>
              </a:rPr>
              <a:t>TTC card replaced: 4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Pad replaced: 18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Pads still not working: 13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Trigger sector 22 is out of DAQ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5" name="Right Brace 4"/>
          <p:cNvSpPr/>
          <p:nvPr/>
        </p:nvSpPr>
        <p:spPr>
          <a:xfrm>
            <a:off x="7236296" y="2132856"/>
            <a:ext cx="792088" cy="2376264"/>
          </a:xfrm>
          <a:prstGeom prst="rightBrace">
            <a:avLst>
              <a:gd name="adj1" fmla="val 8333"/>
              <a:gd name="adj2" fmla="val 490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0392" y="31409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pads replaced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6 BML</a:t>
            </a:r>
          </a:p>
          <a:p>
            <a:r>
              <a:rPr lang="en-US" dirty="0"/>
              <a:t> 1</a:t>
            </a:r>
            <a:r>
              <a:rPr lang="en-US" dirty="0" smtClean="0"/>
              <a:t> BMS</a:t>
            </a:r>
          </a:p>
          <a:p>
            <a:r>
              <a:rPr lang="en-US" dirty="0"/>
              <a:t> </a:t>
            </a:r>
            <a:r>
              <a:rPr lang="en-US" dirty="0" smtClean="0"/>
              <a:t>1 BMF</a:t>
            </a:r>
          </a:p>
          <a:p>
            <a:r>
              <a:rPr lang="en-US" dirty="0"/>
              <a:t> </a:t>
            </a:r>
            <a:r>
              <a:rPr lang="en-US" dirty="0" smtClean="0"/>
              <a:t>4 BOL</a:t>
            </a:r>
          </a:p>
          <a:p>
            <a:r>
              <a:rPr lang="en-US" dirty="0"/>
              <a:t> </a:t>
            </a:r>
            <a:r>
              <a:rPr lang="en-US" dirty="0" smtClean="0"/>
              <a:t>1 BOS</a:t>
            </a:r>
            <a:endParaRPr lang="en-US" dirty="0"/>
          </a:p>
          <a:p>
            <a:r>
              <a:rPr lang="en-US" dirty="0" smtClean="0"/>
              <a:t> 5 new feet trigger</a:t>
            </a:r>
          </a:p>
          <a:p>
            <a:endParaRPr lang="en-US" dirty="0"/>
          </a:p>
          <a:p>
            <a:r>
              <a:rPr lang="en-US" dirty="0" smtClean="0"/>
              <a:t>TTC replaced: 2 new-feet; 1 BOS; 1 BMS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5" name="Right Brace 4"/>
          <p:cNvSpPr/>
          <p:nvPr/>
        </p:nvSpPr>
        <p:spPr>
          <a:xfrm>
            <a:off x="2627784" y="1772816"/>
            <a:ext cx="1008112" cy="1368152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2627784" y="3356992"/>
            <a:ext cx="1080120" cy="792088"/>
          </a:xfrm>
          <a:prstGeom prst="rightBrace">
            <a:avLst/>
          </a:prstGeom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9912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low-</a:t>
            </a:r>
            <a:r>
              <a:rPr lang="en-US" sz="2400" dirty="0" err="1" smtClean="0">
                <a:solidFill>
                  <a:srgbClr val="FF0000"/>
                </a:solidFill>
              </a:rPr>
              <a:t>pt</a:t>
            </a:r>
            <a:r>
              <a:rPr lang="en-US" sz="2400" dirty="0" smtClean="0">
                <a:solidFill>
                  <a:srgbClr val="FF0000"/>
                </a:solidFill>
              </a:rPr>
              <a:t> pads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5010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smtClean="0">
                <a:solidFill>
                  <a:srgbClr val="FF0000"/>
                </a:solidFill>
              </a:rPr>
              <a:t> high-</a:t>
            </a:r>
            <a:r>
              <a:rPr lang="en-US" sz="2400" dirty="0" err="1" smtClean="0">
                <a:solidFill>
                  <a:srgbClr val="FF0000"/>
                </a:solidFill>
              </a:rPr>
              <a:t>pt</a:t>
            </a:r>
            <a:r>
              <a:rPr lang="en-US" sz="2400" dirty="0" smtClean="0">
                <a:solidFill>
                  <a:srgbClr val="FF0000"/>
                </a:solidFill>
              </a:rPr>
              <a:t> pads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2930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(low-</a:t>
            </a:r>
            <a:r>
              <a:rPr lang="en-US" sz="2400" dirty="0" err="1" smtClean="0">
                <a:solidFill>
                  <a:srgbClr val="FF0000"/>
                </a:solidFill>
              </a:rPr>
              <a:t>pt</a:t>
            </a:r>
            <a:r>
              <a:rPr lang="en-US" sz="2400" dirty="0" smtClean="0">
                <a:solidFill>
                  <a:srgbClr val="FF0000"/>
                </a:solidFill>
              </a:rPr>
              <a:t> pads with G-link)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6021288"/>
            <a:ext cx="4248472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 are running out of spares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2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about pads to be replaced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Killed by SL ( 2 BOF; 1 BOL) </a:t>
            </a:r>
          </a:p>
          <a:p>
            <a:r>
              <a:rPr lang="en-US" dirty="0"/>
              <a:t> </a:t>
            </a:r>
            <a:r>
              <a:rPr lang="en-US" dirty="0" smtClean="0"/>
              <a:t>link not ready (1 BOS; 1 BOF)</a:t>
            </a:r>
          </a:p>
          <a:p>
            <a:r>
              <a:rPr lang="en-US" dirty="0"/>
              <a:t> </a:t>
            </a:r>
            <a:r>
              <a:rPr lang="en-US" dirty="0" smtClean="0"/>
              <a:t>G-link card broken (1 BOL)</a:t>
            </a:r>
          </a:p>
          <a:p>
            <a:r>
              <a:rPr lang="en-US" dirty="0"/>
              <a:t> </a:t>
            </a:r>
            <a:r>
              <a:rPr lang="en-US" dirty="0" smtClean="0"/>
              <a:t>TTC error (</a:t>
            </a:r>
            <a:r>
              <a:rPr lang="en-US" dirty="0" smtClean="0">
                <a:solidFill>
                  <a:srgbClr val="FF0000"/>
                </a:solidFill>
              </a:rPr>
              <a:t>2 new feet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CM error (1 BOS; </a:t>
            </a:r>
            <a:r>
              <a:rPr lang="en-US" dirty="0" smtClean="0">
                <a:solidFill>
                  <a:srgbClr val="FF0000"/>
                </a:solidFill>
              </a:rPr>
              <a:t>1 new feet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FPGA error (</a:t>
            </a:r>
            <a:r>
              <a:rPr lang="en-US" dirty="0" smtClean="0">
                <a:solidFill>
                  <a:srgbClr val="FF0000"/>
                </a:solidFill>
              </a:rPr>
              <a:t>1 new feet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temperature sensor (1 BMS)</a:t>
            </a:r>
          </a:p>
          <a:p>
            <a:r>
              <a:rPr lang="en-US" dirty="0"/>
              <a:t> </a:t>
            </a:r>
            <a:r>
              <a:rPr lang="en-US" dirty="0" smtClean="0"/>
              <a:t>splitter not connected (1 BMF)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8969DF-52AF-49E7-A43D-4A46F005530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6948264" y="2780928"/>
            <a:ext cx="1800200" cy="1200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7 high-</a:t>
            </a:r>
            <a:r>
              <a:rPr lang="en-US" sz="2400" dirty="0" err="1" smtClean="0">
                <a:solidFill>
                  <a:srgbClr val="0000FF"/>
                </a:solidFill>
              </a:rPr>
              <a:t>pt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2 low-</a:t>
            </a:r>
            <a:r>
              <a:rPr lang="en-US" sz="2400" dirty="0" err="1" smtClean="0">
                <a:solidFill>
                  <a:srgbClr val="0000FF"/>
                </a:solidFill>
              </a:rPr>
              <a:t>pt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4 new-feet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4394</TotalTime>
  <Words>2718</Words>
  <Application>Microsoft Macintosh PowerPoint</Application>
  <PresentationFormat>On-screen Show (4:3)</PresentationFormat>
  <Paragraphs>681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Luna</vt:lpstr>
      <vt:lpstr>The Barrel Level-1 Muon Trigger: Status and perspective for run-2</vt:lpstr>
      <vt:lpstr>Outline</vt:lpstr>
      <vt:lpstr>Current status (offline monitoring)</vt:lpstr>
      <vt:lpstr>Current status (offline monitoring)</vt:lpstr>
      <vt:lpstr>Online rates</vt:lpstr>
      <vt:lpstr>Wheel of fortune</vt:lpstr>
      <vt:lpstr>Problems found and fixed</vt:lpstr>
      <vt:lpstr>Details about pads replaced</vt:lpstr>
      <vt:lpstr>Details about pads to be replaced</vt:lpstr>
      <vt:lpstr>Work to do</vt:lpstr>
      <vt:lpstr>PowerPoint Presentation</vt:lpstr>
      <vt:lpstr>New RPC feet chambers</vt:lpstr>
      <vt:lpstr>PowerPoint Presentation</vt:lpstr>
      <vt:lpstr> feet: hardware status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RPC completion in sector 13</vt:lpstr>
      <vt:lpstr>PowerPoint Presentation</vt:lpstr>
      <vt:lpstr>Sector 13</vt:lpstr>
      <vt:lpstr>Sector 13</vt:lpstr>
      <vt:lpstr>NEW CABLING IN SECTOR 13 </vt:lpstr>
      <vt:lpstr>Taken from an old presentation of Giulio A.</vt:lpstr>
      <vt:lpstr>Double readout scheme (e.g. Confirm)</vt:lpstr>
      <vt:lpstr>Double readout for the pivot</vt:lpstr>
      <vt:lpstr>BME Cabling</vt:lpstr>
      <vt:lpstr>Hardware for sector 13 trigger</vt:lpstr>
      <vt:lpstr>PowerPoint Presentation</vt:lpstr>
      <vt:lpstr>PowerPoint Presentation</vt:lpstr>
      <vt:lpstr>PowerPoint Presentation</vt:lpstr>
      <vt:lpstr>LVL1 RCD Application: ROD + RXs</vt:lpstr>
      <vt:lpstr>LVL1 RCD Application: ROD + RXs</vt:lpstr>
      <vt:lpstr>RPC &amp; LVL1 Online Monitoring</vt:lpstr>
      <vt:lpstr>Wrong Cablings on BOG0</vt:lpstr>
      <vt:lpstr>Sectors 12-13-14 software status</vt:lpstr>
      <vt:lpstr>Conclusions</vt:lpstr>
    </vt:vector>
  </TitlesOfParts>
  <Company>Fisica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ThinkPad</dc:creator>
  <cp:lastModifiedBy>Claudio Luci</cp:lastModifiedBy>
  <cp:revision>324</cp:revision>
  <cp:lastPrinted>2015-03-24T14:32:30Z</cp:lastPrinted>
  <dcterms:created xsi:type="dcterms:W3CDTF">2009-11-08T16:03:52Z</dcterms:created>
  <dcterms:modified xsi:type="dcterms:W3CDTF">2015-03-25T15:21:49Z</dcterms:modified>
</cp:coreProperties>
</file>