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66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744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681CF-AE5A-BA4D-A3A3-990DF25F49CE}" type="datetimeFigureOut">
              <a:rPr lang="it-IT" smtClean="0"/>
              <a:t>28/03/15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58E31-60C2-A248-BE13-762D753A70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850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BE35D-EF51-1344-988D-67FF9192D409}" type="datetimeFigureOut">
              <a:rPr lang="it-IT" smtClean="0"/>
              <a:t>28/03/15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41C0-CD41-0541-8371-305E1B3670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851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A18B-EB3E-D74C-9B67-786BB2E919AC}" type="datetime1">
              <a:rPr lang="en-US" smtClean="0"/>
              <a:t>28/03/15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D11-0F9D-474F-94CF-B077DD1D45CC}" type="datetime1">
              <a:rPr lang="en-US" smtClean="0"/>
              <a:t>28/03/15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98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BA0A-9C8D-7B44-B3BE-9CFAC1105571}" type="datetime1">
              <a:rPr lang="en-US" smtClean="0"/>
              <a:t>28/03/15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9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3F3-EC50-4A4B-9EFD-578255530639}" type="datetime1">
              <a:rPr lang="en-US" smtClean="0"/>
              <a:t>28/03/15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7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6E8-E2AD-1D44-9774-383E4AD27F48}" type="datetime1">
              <a:rPr lang="en-US" smtClean="0"/>
              <a:t>28/03/15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30C1-6DC6-BD42-BACD-FD17ACD4D8B4}" type="datetime1">
              <a:rPr lang="en-US" smtClean="0"/>
              <a:t>28/03/15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67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E13-F25A-0541-A88C-AB8AE7D16ECF}" type="datetime1">
              <a:rPr lang="en-US" smtClean="0"/>
              <a:t>28/03/15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612B-DAB9-DD44-830E-11C505E7AA13}" type="datetime1">
              <a:rPr lang="en-US" smtClean="0"/>
              <a:t>28/03/15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5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DE2-DE54-B641-8C25-EADD2539FE9C}" type="datetime1">
              <a:rPr lang="en-US" smtClean="0"/>
              <a:t>28/03/15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1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F650-C0FF-5D42-8F73-10786B4BF9EC}" type="datetime1">
              <a:rPr lang="en-US" smtClean="0"/>
              <a:t>28/03/15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44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91B0-7ECB-DB48-90E3-00B1A081078B}" type="datetime1">
              <a:rPr lang="en-US" smtClean="0"/>
              <a:t>28/03/15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18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1AE0-6193-484C-8F17-05030C3DD2EA}" type="datetime1">
              <a:rPr lang="en-US" smtClean="0"/>
              <a:t>28/03/15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S.Zani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646B-6012-F64F-9630-2D758A7429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3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fesize.com/it/soluzioni/clou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660400"/>
            <a:ext cx="8996266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Sistemi di </a:t>
            </a:r>
            <a:br>
              <a:rPr lang="it-IT" dirty="0" smtClean="0"/>
            </a:br>
            <a:r>
              <a:rPr lang="it-IT" dirty="0" smtClean="0"/>
              <a:t>Teleconferenza e piattaforme di </a:t>
            </a:r>
            <a:r>
              <a:rPr lang="it-IT" dirty="0" err="1" smtClean="0"/>
              <a:t>E-Learnig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581275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Report sui sistemi di collaborazione remota  in uso all’INFN e considerazioni sulle possibili evoluzioni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1232193" y="5545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397000" y="45339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CCR 31-3-2015 </a:t>
            </a:r>
          </a:p>
          <a:p>
            <a:r>
              <a:rPr lang="it-IT" dirty="0" smtClean="0"/>
              <a:t>Roma</a:t>
            </a:r>
          </a:p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62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53444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Video Conferenze (Web </a:t>
            </a:r>
            <a:r>
              <a:rPr lang="it-IT" sz="2800" dirty="0" err="1" smtClean="0"/>
              <a:t>conferencing</a:t>
            </a:r>
            <a:r>
              <a:rPr lang="it-IT" sz="2800" dirty="0"/>
              <a:t>)</a:t>
            </a:r>
            <a:br>
              <a:rPr lang="it-IT" sz="2800" dirty="0"/>
            </a:br>
            <a:r>
              <a:rPr lang="it-IT" sz="2800" b="1" dirty="0" err="1" smtClean="0">
                <a:solidFill>
                  <a:srgbClr val="000000"/>
                </a:solidFill>
              </a:rPr>
              <a:t>Vidyo</a:t>
            </a:r>
            <a:r>
              <a:rPr lang="it-IT" sz="2800" b="1" dirty="0" smtClean="0">
                <a:solidFill>
                  <a:srgbClr val="000000"/>
                </a:solidFill>
              </a:rPr>
              <a:t> </a:t>
            </a:r>
            <a:endParaRPr lang="it-IT" sz="2800" b="1" dirty="0">
              <a:solidFill>
                <a:srgbClr val="0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117" y="1414816"/>
            <a:ext cx="8229600" cy="5269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err="1" smtClean="0"/>
              <a:t>Vidyo</a:t>
            </a:r>
            <a:r>
              <a:rPr lang="it-IT" sz="1800" dirty="0" smtClean="0"/>
              <a:t> è il sistema di Web Conferencing adottato dal CERN</a:t>
            </a:r>
          </a:p>
          <a:p>
            <a:r>
              <a:rPr lang="it-IT" sz="1800" dirty="0" smtClean="0"/>
              <a:t>Client per Windows e MAC</a:t>
            </a:r>
          </a:p>
          <a:p>
            <a:r>
              <a:rPr lang="it-IT" sz="1800" dirty="0" smtClean="0"/>
              <a:t>Buona qualità Video a parità di consumo di banda(SVC Scalable Video </a:t>
            </a:r>
            <a:r>
              <a:rPr lang="it-IT" sz="1800" dirty="0" err="1" smtClean="0"/>
              <a:t>Coding</a:t>
            </a:r>
            <a:r>
              <a:rPr lang="it-IT" sz="1800" dirty="0" smtClean="0"/>
              <a:t>)</a:t>
            </a:r>
          </a:p>
          <a:p>
            <a:r>
              <a:rPr lang="it-IT" sz="1800" dirty="0" smtClean="0"/>
              <a:t>Condivisione dello schermo o </a:t>
            </a:r>
            <a:r>
              <a:rPr lang="it-IT" sz="1800" b="1" u="sng" dirty="0" smtClean="0"/>
              <a:t>della applicazione  specifica</a:t>
            </a:r>
          </a:p>
          <a:p>
            <a:r>
              <a:rPr lang="it-IT" sz="1800" dirty="0" smtClean="0"/>
              <a:t>Interoperabile con H.323 (Via CERN Gateway) e ed il nostro sistema </a:t>
            </a:r>
            <a:r>
              <a:rPr lang="it-IT" sz="1800" dirty="0" err="1" smtClean="0"/>
              <a:t>Asterisk</a:t>
            </a:r>
            <a:endParaRPr lang="it-IT" sz="18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Abbiamo chiesto accesso alla struttura del CERN (facciamo hosting al CNAF del </a:t>
            </a:r>
            <a:r>
              <a:rPr lang="it-IT" sz="1800" dirty="0" err="1" smtClean="0"/>
              <a:t>VidyoRouter</a:t>
            </a:r>
            <a:r>
              <a:rPr lang="it-IT" sz="1800" dirty="0" smtClean="0"/>
              <a:t> italiano)</a:t>
            </a:r>
          </a:p>
          <a:p>
            <a:r>
              <a:rPr lang="it-IT" sz="1800" dirty="0" smtClean="0"/>
              <a:t>Dall’incontro con Joao </a:t>
            </a:r>
            <a:r>
              <a:rPr lang="it-IT" sz="1800" dirty="0" err="1" smtClean="0"/>
              <a:t>Carreira</a:t>
            </a:r>
            <a:r>
              <a:rPr lang="it-IT" sz="1800" dirty="0" smtClean="0"/>
              <a:t> </a:t>
            </a:r>
            <a:r>
              <a:rPr lang="it-IT" sz="1800" dirty="0" err="1" smtClean="0"/>
              <a:t>Fernades</a:t>
            </a:r>
            <a:r>
              <a:rPr lang="it-IT" sz="1800" dirty="0" smtClean="0"/>
              <a:t> (CERN), pare che se volessimo dare accesso a </a:t>
            </a:r>
            <a:r>
              <a:rPr lang="it-IT" sz="1800" dirty="0" err="1" smtClean="0"/>
              <a:t>Vidyo</a:t>
            </a:r>
            <a:r>
              <a:rPr lang="it-IT" sz="1800" dirty="0" smtClean="0"/>
              <a:t> a tutti i dipendenti dell’INFN, dovremmo sottoscrivere un servizio tramite GEANT. </a:t>
            </a:r>
          </a:p>
          <a:p>
            <a:r>
              <a:rPr lang="it-IT" sz="1800" dirty="0" smtClean="0"/>
              <a:t>COSTI:</a:t>
            </a:r>
          </a:p>
          <a:p>
            <a:r>
              <a:rPr lang="it-IT" sz="1800" dirty="0" smtClean="0"/>
              <a:t>Il modello di sottoscrizione, non </a:t>
            </a:r>
            <a:r>
              <a:rPr lang="it-IT" sz="1800" dirty="0" err="1" smtClean="0"/>
              <a:t>prevederebbe</a:t>
            </a:r>
            <a:r>
              <a:rPr lang="it-IT" sz="1800" dirty="0" smtClean="0"/>
              <a:t> un costo per utente ma per contemporaneità (ossia il numero massimo di utenti che usano il sistema </a:t>
            </a:r>
            <a:r>
              <a:rPr lang="it-IT" sz="1800" dirty="0" err="1" smtClean="0"/>
              <a:t>contemporanemante</a:t>
            </a:r>
            <a:r>
              <a:rPr lang="it-IT" sz="1800" dirty="0" smtClean="0"/>
              <a:t> ). </a:t>
            </a:r>
            <a:r>
              <a:rPr lang="it-IT" sz="1800" dirty="0" smtClean="0">
                <a:solidFill>
                  <a:srgbClr val="FF0000"/>
                </a:solidFill>
              </a:rPr>
              <a:t>Il costo per l’INFN considerando di acquistare 100 contemporaneità sarebbe di circa </a:t>
            </a:r>
            <a:r>
              <a:rPr lang="it-IT" sz="1800" dirty="0" smtClean="0">
                <a:solidFill>
                  <a:srgbClr val="FF0000"/>
                </a:solidFill>
              </a:rPr>
              <a:t>XXXX</a:t>
            </a:r>
            <a:r>
              <a:rPr lang="it-IT" sz="1800" dirty="0" smtClean="0">
                <a:solidFill>
                  <a:srgbClr val="FF0000"/>
                </a:solidFill>
              </a:rPr>
              <a:t>€ </a:t>
            </a:r>
            <a:r>
              <a:rPr lang="it-IT" sz="1800" dirty="0" smtClean="0">
                <a:solidFill>
                  <a:srgbClr val="FF0000"/>
                </a:solidFill>
              </a:rPr>
              <a:t>/anno!</a:t>
            </a:r>
            <a:endParaRPr lang="it-IT" sz="1800" dirty="0" smtClean="0"/>
          </a:p>
          <a:p>
            <a:pPr lvl="1"/>
            <a:endParaRPr lang="it-IT" sz="1800" dirty="0" smtClean="0"/>
          </a:p>
          <a:p>
            <a:pPr lvl="1"/>
            <a:endParaRPr lang="it-IT" sz="1800" dirty="0" smtClean="0"/>
          </a:p>
          <a:p>
            <a:pPr lvl="1"/>
            <a:endParaRPr lang="it-IT" sz="1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86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0658"/>
            <a:ext cx="8229600" cy="153444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Video Conferenze (Web </a:t>
            </a:r>
            <a:r>
              <a:rPr lang="it-IT" sz="2800" dirty="0" err="1" smtClean="0"/>
              <a:t>conferencing</a:t>
            </a:r>
            <a:r>
              <a:rPr lang="it-IT" sz="2800" dirty="0"/>
              <a:t>)</a:t>
            </a:r>
            <a:br>
              <a:rPr lang="it-IT" sz="2800" dirty="0"/>
            </a:br>
            <a:r>
              <a:rPr lang="it-IT" sz="2800" dirty="0" err="1" smtClean="0"/>
              <a:t>LifeSize</a:t>
            </a:r>
            <a:r>
              <a:rPr lang="it-IT" sz="2800" dirty="0" smtClean="0"/>
              <a:t> CLOUD</a:t>
            </a:r>
            <a:br>
              <a:rPr lang="it-IT" sz="2800" dirty="0" smtClean="0"/>
            </a:br>
            <a:r>
              <a:rPr lang="it-IT" sz="2800" dirty="0" smtClean="0">
                <a:solidFill>
                  <a:srgbClr val="FF0000"/>
                </a:solidFill>
              </a:rPr>
              <a:t>In TEST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1459"/>
            <a:ext cx="8229600" cy="52012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LifeSize</a:t>
            </a:r>
            <a:r>
              <a:rPr lang="it-IT" b="1" dirty="0" smtClean="0"/>
              <a:t> </a:t>
            </a:r>
            <a:r>
              <a:rPr lang="it-IT" b="1" dirty="0" err="1" smtClean="0"/>
              <a:t>Cloud</a:t>
            </a:r>
            <a:r>
              <a:rPr lang="it-IT" b="1" dirty="0" smtClean="0"/>
              <a:t> ( </a:t>
            </a:r>
            <a:r>
              <a:rPr lang="it-IT" b="1" dirty="0" smtClean="0">
                <a:hlinkClick r:id="rId2"/>
              </a:rPr>
              <a:t>www.lifesize.com/it/soluzioni/cloud</a:t>
            </a:r>
            <a:r>
              <a:rPr lang="it-IT" b="1" dirty="0" smtClean="0"/>
              <a:t> )</a:t>
            </a:r>
            <a:endParaRPr lang="it-IT" dirty="0"/>
          </a:p>
          <a:p>
            <a:pPr marL="0" indent="0">
              <a:buNone/>
            </a:pPr>
            <a:r>
              <a:rPr lang="it-IT" b="1" dirty="0" smtClean="0"/>
              <a:t>E’ un sistema di </a:t>
            </a:r>
            <a:r>
              <a:rPr lang="it-IT" b="1" dirty="0" err="1" smtClean="0"/>
              <a:t>videocollaborazione</a:t>
            </a:r>
            <a:r>
              <a:rPr lang="it-IT" b="1" dirty="0" smtClean="0"/>
              <a:t> offerto come servizio</a:t>
            </a:r>
          </a:p>
          <a:p>
            <a:r>
              <a:rPr lang="it-IT" dirty="0" smtClean="0"/>
              <a:t>Client per </a:t>
            </a:r>
            <a:r>
              <a:rPr lang="it-IT" b="1" dirty="0" smtClean="0"/>
              <a:t>Windows, MAC, Mobile, WEB RTC </a:t>
            </a:r>
            <a:r>
              <a:rPr lang="it-IT" dirty="0" smtClean="0"/>
              <a:t>(Solo Opera e </a:t>
            </a:r>
            <a:r>
              <a:rPr lang="it-IT" dirty="0" err="1" smtClean="0"/>
              <a:t>Chrome</a:t>
            </a:r>
            <a:r>
              <a:rPr lang="it-IT" dirty="0" smtClean="0"/>
              <a:t>)</a:t>
            </a:r>
          </a:p>
          <a:p>
            <a:r>
              <a:rPr lang="it-IT" dirty="0" smtClean="0"/>
              <a:t>H.323 Gateway -&gt; Ottima integrazione con </a:t>
            </a:r>
            <a:r>
              <a:rPr lang="it-IT" dirty="0" err="1" smtClean="0"/>
              <a:t>apprati</a:t>
            </a:r>
            <a:r>
              <a:rPr lang="it-IT" dirty="0" smtClean="0"/>
              <a:t> H.323 </a:t>
            </a:r>
          </a:p>
          <a:p>
            <a:r>
              <a:rPr lang="it-IT" dirty="0" err="1" smtClean="0"/>
              <a:t>Sharing</a:t>
            </a:r>
            <a:r>
              <a:rPr lang="it-IT" dirty="0" smtClean="0"/>
              <a:t> del Desktop (escluso WEBRTC)</a:t>
            </a:r>
          </a:p>
          <a:p>
            <a:r>
              <a:rPr lang="it-IT" dirty="0" err="1" smtClean="0"/>
              <a:t>Sharing</a:t>
            </a:r>
            <a:r>
              <a:rPr lang="it-IT" dirty="0" smtClean="0"/>
              <a:t> della singola applicazione (Solo versione Windows)</a:t>
            </a:r>
          </a:p>
          <a:p>
            <a:r>
              <a:rPr lang="it-IT" dirty="0" smtClean="0"/>
              <a:t>Non è possibile registrare le sessioni</a:t>
            </a:r>
          </a:p>
          <a:p>
            <a:r>
              <a:rPr lang="it-IT" dirty="0" smtClean="0"/>
              <a:t>Possibilità di GUEST </a:t>
            </a:r>
            <a:r>
              <a:rPr lang="it-IT" dirty="0" err="1" smtClean="0"/>
              <a:t>access</a:t>
            </a:r>
            <a:r>
              <a:rPr lang="it-IT" dirty="0" smtClean="0"/>
              <a:t> (basta condividere l’invito)</a:t>
            </a:r>
          </a:p>
          <a:p>
            <a:pPr marL="0" indent="0">
              <a:buNone/>
            </a:pPr>
            <a:r>
              <a:rPr lang="it-IT" b="1" dirty="0" smtClean="0"/>
              <a:t>PRIME IMPRESSIONI DI UTILIZZO</a:t>
            </a:r>
          </a:p>
          <a:p>
            <a:r>
              <a:rPr lang="it-IT" dirty="0" smtClean="0"/>
              <a:t>Interfaccia semplice ed intuitiva</a:t>
            </a:r>
          </a:p>
          <a:p>
            <a:r>
              <a:rPr lang="it-IT" dirty="0" smtClean="0"/>
              <a:t>Ottima qualità video anche in caso di collegamento da apparato da sala H.323 (Qualche problema con i vecchi </a:t>
            </a:r>
            <a:r>
              <a:rPr lang="it-IT" dirty="0" err="1" smtClean="0"/>
              <a:t>Aethra</a:t>
            </a:r>
            <a:r>
              <a:rPr lang="it-IT" dirty="0" smtClean="0"/>
              <a:t> ma risolvibile)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Costi di licenza: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Il </a:t>
            </a:r>
            <a:r>
              <a:rPr lang="it-IT" dirty="0" err="1" smtClean="0">
                <a:solidFill>
                  <a:srgbClr val="000000"/>
                </a:solidFill>
              </a:rPr>
              <a:t>sistma</a:t>
            </a:r>
            <a:r>
              <a:rPr lang="it-IT" dirty="0" smtClean="0">
                <a:solidFill>
                  <a:srgbClr val="000000"/>
                </a:solidFill>
              </a:rPr>
              <a:t> viene licenziato ad utente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Ogni utente ha un codice personale con cui fare conferenze e può “schedulare” quante riunioni vuole.</a:t>
            </a:r>
          </a:p>
          <a:p>
            <a:pPr marL="0" indent="0">
              <a:buNone/>
            </a:pPr>
            <a:r>
              <a:rPr lang="it-IT" u="sng" dirty="0" smtClean="0">
                <a:solidFill>
                  <a:srgbClr val="000000"/>
                </a:solidFill>
              </a:rPr>
              <a:t>Il limite per ogni meeting è di 25 partecipanti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25 Utenti 	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XXXX€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/Anno +IVA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1000 Utenti 	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XXXXX€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/Anno +IVA</a:t>
            </a:r>
            <a:endParaRPr lang="it-IT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71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0237"/>
            <a:ext cx="8229600" cy="1143000"/>
          </a:xfrm>
        </p:spPr>
        <p:txBody>
          <a:bodyPr/>
          <a:lstStyle/>
          <a:p>
            <a:r>
              <a:rPr lang="it-IT" dirty="0" smtClean="0"/>
              <a:t>GARR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1519"/>
            <a:ext cx="8229600" cy="5775158"/>
          </a:xfrm>
        </p:spPr>
        <p:txBody>
          <a:bodyPr>
            <a:normAutofit fontScale="62500" lnSpcReduction="20000"/>
          </a:bodyPr>
          <a:lstStyle/>
          <a:p>
            <a:r>
              <a:rPr lang="it-IT" dirty="0" err="1" smtClean="0"/>
              <a:t>Vconf</a:t>
            </a:r>
            <a:r>
              <a:rPr lang="it-IT" dirty="0" smtClean="0"/>
              <a:t> (Servizio MCU H.323) Booking </a:t>
            </a:r>
            <a:r>
              <a:rPr lang="it-IT" dirty="0"/>
              <a:t>possibile via IDEM </a:t>
            </a:r>
            <a:r>
              <a:rPr lang="it-IT" dirty="0" smtClean="0"/>
              <a:t>senza costi per i soci..</a:t>
            </a:r>
          </a:p>
          <a:p>
            <a:endParaRPr lang="it-IT" dirty="0" smtClean="0"/>
          </a:p>
          <a:p>
            <a:r>
              <a:rPr lang="it-IT" dirty="0" smtClean="0"/>
              <a:t>GARR sta utilizzando una struttura Connect per offrire alcuni servizi di web </a:t>
            </a:r>
            <a:r>
              <a:rPr lang="it-IT" dirty="0" err="1" smtClean="0"/>
              <a:t>collaboration</a:t>
            </a:r>
            <a:r>
              <a:rPr lang="it-IT" dirty="0" smtClean="0"/>
              <a:t> nelle regioni </a:t>
            </a:r>
            <a:r>
              <a:rPr lang="it-IT" dirty="0" smtClean="0"/>
              <a:t>di GARR SUD</a:t>
            </a:r>
            <a:r>
              <a:rPr lang="it-IT" dirty="0" smtClean="0"/>
              <a:t>. </a:t>
            </a:r>
            <a:r>
              <a:rPr lang="it-IT" dirty="0" smtClean="0"/>
              <a:t>GARR non intende investire su questa tecnologia nell’ottica di estendere il servizio a livello Nazionale per aspetti legati alla scarsa  interoperabilità  con  client e per fattori economici</a:t>
            </a:r>
            <a:r>
              <a:rPr lang="it-IT" dirty="0" smtClean="0"/>
              <a:t>.</a:t>
            </a:r>
          </a:p>
          <a:p>
            <a:r>
              <a:rPr lang="it-IT" dirty="0" smtClean="0"/>
              <a:t>Verificheremo la eventuale disponibilità a rendere disponibile la piattaforma specificamente per E-Learning a tutto INFN.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SVILUPPI</a:t>
            </a:r>
          </a:p>
          <a:p>
            <a:endParaRPr lang="it-IT" dirty="0" smtClean="0"/>
          </a:p>
          <a:p>
            <a:r>
              <a:rPr lang="it-IT" dirty="0" smtClean="0"/>
              <a:t>GARR sta testando l’installazione di una infrastruttura </a:t>
            </a:r>
            <a:r>
              <a:rPr lang="it-IT" b="1" dirty="0" smtClean="0"/>
              <a:t>Cisco </a:t>
            </a:r>
            <a:r>
              <a:rPr lang="it-IT" b="1" dirty="0" err="1" smtClean="0"/>
              <a:t>WebEx</a:t>
            </a:r>
            <a:r>
              <a:rPr lang="it-IT" b="1" dirty="0" smtClean="0"/>
              <a:t> (on </a:t>
            </a:r>
            <a:r>
              <a:rPr lang="it-IT" b="1" dirty="0" err="1" smtClean="0"/>
              <a:t>premises</a:t>
            </a:r>
            <a:r>
              <a:rPr lang="it-IT" b="1" dirty="0" smtClean="0"/>
              <a:t>) </a:t>
            </a:r>
            <a:r>
              <a:rPr lang="it-IT" dirty="0" smtClean="0"/>
              <a:t>che è stata interfacciata alla MCU H.323 in produzione ora. </a:t>
            </a:r>
          </a:p>
          <a:p>
            <a:r>
              <a:rPr lang="it-IT" dirty="0" smtClean="0"/>
              <a:t>Non è ancora definito il costo del servizio.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Seguiremo le attività in ambito </a:t>
            </a:r>
            <a:r>
              <a:rPr lang="it-IT" dirty="0" err="1" smtClean="0"/>
              <a:t>Netcast</a:t>
            </a:r>
            <a:r>
              <a:rPr lang="it-IT" dirty="0" err="1"/>
              <a:t>.</a:t>
            </a:r>
            <a:r>
              <a:rPr lang="it-IT" dirty="0" err="1" smtClean="0"/>
              <a:t>in</a:t>
            </a:r>
            <a:r>
              <a:rPr lang="it-IT" dirty="0" smtClean="0"/>
              <a:t> quanto, se questa soluzione  sarà efficiente e sarà resa disponibile a tutta la comunità della ricerca  ad un costo nullo o comunque più  basso degli altri sistemi,  potremmo considerarne l’adozione al posto degli altri sistemi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10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0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E-Learning e supporto alle attività di 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1519"/>
            <a:ext cx="8229600" cy="57751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Ci sono vari strumenti che si possono utilizzare per il supporto alle attività di formazione che hanno diversi livelli di complessità.</a:t>
            </a:r>
          </a:p>
          <a:p>
            <a:r>
              <a:rPr lang="it-IT" dirty="0" smtClean="0"/>
              <a:t>“Semplice” Streaming e registrazione (In caso di una “lezione frontale” o un seminario)…</a:t>
            </a:r>
          </a:p>
          <a:p>
            <a:r>
              <a:rPr lang="it-IT" dirty="0" smtClean="0"/>
              <a:t>Utilizzo di </a:t>
            </a:r>
            <a:r>
              <a:rPr lang="it-IT" dirty="0" err="1" smtClean="0"/>
              <a:t>SeeVogh</a:t>
            </a:r>
            <a:r>
              <a:rPr lang="it-IT" dirty="0" smtClean="0"/>
              <a:t> in modalità Broadcast, </a:t>
            </a:r>
            <a:r>
              <a:rPr lang="it-IT" dirty="0" err="1" smtClean="0"/>
              <a:t>Plenary</a:t>
            </a:r>
            <a:r>
              <a:rPr lang="it-IT" dirty="0" smtClean="0"/>
              <a:t>, o </a:t>
            </a:r>
            <a:r>
              <a:rPr lang="it-IT" dirty="0" err="1" smtClean="0"/>
              <a:t>classroom</a:t>
            </a:r>
            <a:r>
              <a:rPr lang="it-IT" dirty="0" smtClean="0"/>
              <a:t>.  </a:t>
            </a:r>
          </a:p>
          <a:p>
            <a:r>
              <a:rPr lang="it-IT" dirty="0" smtClean="0"/>
              <a:t>La piattaforma più completa per costruire sessioni di formazione da fruire in modalità  E-Learning </a:t>
            </a:r>
            <a:r>
              <a:rPr lang="it-IT" dirty="0" err="1" smtClean="0"/>
              <a:t>e’</a:t>
            </a:r>
            <a:r>
              <a:rPr lang="it-IT" dirty="0" smtClean="0"/>
              <a:t> Adobe Connect anche se la </a:t>
            </a:r>
            <a:r>
              <a:rPr lang="it-IT" dirty="0" smtClean="0"/>
              <a:t>costruzione di una lezione non è banale</a:t>
            </a:r>
            <a:r>
              <a:rPr lang="it-IT" dirty="0" smtClean="0"/>
              <a:t>. </a:t>
            </a:r>
            <a:r>
              <a:rPr lang="it-IT" dirty="0" smtClean="0"/>
              <a:t>Nelle prossime settimane, approfondiremo meglio le potenzialità della  </a:t>
            </a:r>
            <a:r>
              <a:rPr lang="it-IT" dirty="0" smtClean="0"/>
              <a:t>piattaforma “Connect” </a:t>
            </a:r>
            <a:r>
              <a:rPr lang="it-IT" dirty="0" smtClean="0"/>
              <a:t>anche per web meeting.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0237"/>
            <a:ext cx="8229600" cy="1143000"/>
          </a:xfrm>
        </p:spPr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1519"/>
            <a:ext cx="8229600" cy="5775158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Il sistema di audio conferenze è ancora quello utilizzato più intensamente. Si deve migrare su una nuova versione di </a:t>
            </a:r>
            <a:r>
              <a:rPr lang="it-IT" b="1" dirty="0" err="1" smtClean="0"/>
              <a:t>Asterisk</a:t>
            </a:r>
            <a:r>
              <a:rPr lang="it-IT" b="1" dirty="0" smtClean="0"/>
              <a:t> </a:t>
            </a:r>
            <a:r>
              <a:rPr lang="it-IT" dirty="0" smtClean="0"/>
              <a:t>che sia ancora </a:t>
            </a:r>
            <a:r>
              <a:rPr lang="it-IT" dirty="0" smtClean="0"/>
              <a:t>supportata e sviluppata.</a:t>
            </a:r>
            <a:endParaRPr lang="it-IT" dirty="0" smtClean="0"/>
          </a:p>
          <a:p>
            <a:r>
              <a:rPr lang="it-IT" dirty="0" smtClean="0"/>
              <a:t>La MCU CODIAN è  fondamentale per garantire una piattaforma standard e gestita all’interno dell’Ente per le riunioni di Direttivo o collegamenti particolarmente delicati. </a:t>
            </a:r>
          </a:p>
          <a:p>
            <a:r>
              <a:rPr lang="it-IT" dirty="0" smtClean="0"/>
              <a:t>Come piattaforma di Web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b="1" dirty="0" err="1" smtClean="0"/>
              <a:t>SeeVogh</a:t>
            </a:r>
            <a:r>
              <a:rPr lang="it-IT" dirty="0"/>
              <a:t> </a:t>
            </a:r>
            <a:r>
              <a:rPr lang="it-IT" dirty="0" smtClean="0"/>
              <a:t>rappresenta </a:t>
            </a:r>
            <a:r>
              <a:rPr lang="it-IT" dirty="0" smtClean="0"/>
              <a:t> </a:t>
            </a:r>
            <a:r>
              <a:rPr lang="it-IT" dirty="0" smtClean="0"/>
              <a:t>per l’INFN la soluzione più flessibile in termini di </a:t>
            </a:r>
            <a:r>
              <a:rPr lang="it-IT" u="sng" dirty="0" smtClean="0"/>
              <a:t>interoperabilità, scalabilità e sostenibilità economica</a:t>
            </a:r>
            <a:r>
              <a:rPr lang="it-IT" dirty="0" smtClean="0"/>
              <a:t>.</a:t>
            </a:r>
          </a:p>
          <a:p>
            <a:r>
              <a:rPr lang="it-IT" dirty="0" smtClean="0"/>
              <a:t>L’ estensione dell’utilizzo della piattaforma </a:t>
            </a:r>
            <a:r>
              <a:rPr lang="it-IT" b="1" dirty="0" err="1" smtClean="0"/>
              <a:t>Vidyo</a:t>
            </a:r>
            <a:r>
              <a:rPr lang="it-IT" dirty="0" smtClean="0"/>
              <a:t> a tutto INFN che sarebbe comodo per uniformità di strumento rispetto agli utenti degli esperimenti basati al CERN risulta economicamente molto oneroso (ed a mio parere </a:t>
            </a:r>
            <a:r>
              <a:rPr lang="it-IT" dirty="0" err="1" smtClean="0"/>
              <a:t>ingiustificabilee</a:t>
            </a:r>
            <a:r>
              <a:rPr lang="it-IT" dirty="0" smtClean="0"/>
              <a:t>).</a:t>
            </a:r>
          </a:p>
          <a:p>
            <a:r>
              <a:rPr lang="it-IT" b="1" dirty="0" smtClean="0"/>
              <a:t>GARR </a:t>
            </a:r>
            <a:r>
              <a:rPr lang="it-IT" b="1" dirty="0" err="1" smtClean="0"/>
              <a:t>Webex+Vconf</a:t>
            </a:r>
            <a:r>
              <a:rPr lang="it-IT" dirty="0" smtClean="0"/>
              <a:t>: Se </a:t>
            </a:r>
            <a:r>
              <a:rPr lang="it-IT" dirty="0"/>
              <a:t>questa soluzione  sarà efficiente e sarà resa disponibile a tutta la comunità della ricerca  ad un costo nullo o comunque più  basso degli altri sistemi,  potremmo considerarne l’adozione </a:t>
            </a:r>
            <a:r>
              <a:rPr lang="it-IT" dirty="0" smtClean="0"/>
              <a:t>al </a:t>
            </a:r>
            <a:r>
              <a:rPr lang="it-IT" dirty="0"/>
              <a:t>posto degli altri sistemi </a:t>
            </a:r>
            <a:r>
              <a:rPr lang="it-IT" dirty="0" smtClean="0"/>
              <a:t>di </a:t>
            </a:r>
            <a:r>
              <a:rPr lang="it-IT" dirty="0" err="1" smtClean="0"/>
              <a:t>Webconference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73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 </a:t>
            </a:r>
            <a:r>
              <a:rPr lang="en-US" dirty="0" err="1" smtClean="0"/>
              <a:t>collaborativi</a:t>
            </a:r>
            <a:r>
              <a:rPr lang="en-US" dirty="0" smtClean="0"/>
              <a:t> </a:t>
            </a:r>
            <a:r>
              <a:rPr lang="en-US" dirty="0" err="1" smtClean="0"/>
              <a:t>supportati</a:t>
            </a:r>
            <a:r>
              <a:rPr lang="en-US" dirty="0" smtClean="0"/>
              <a:t> </a:t>
            </a:r>
            <a:r>
              <a:rPr lang="en-US" dirty="0" err="1" smtClean="0"/>
              <a:t>all’INFN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sistema di fono conferenze </a:t>
            </a:r>
            <a:r>
              <a:rPr lang="it-IT" sz="2000" dirty="0" err="1" smtClean="0"/>
              <a:t>Asterisk</a:t>
            </a:r>
            <a:r>
              <a:rPr lang="it-IT" sz="2000" dirty="0" smtClean="0"/>
              <a:t>, la MCU H.323 e </a:t>
            </a:r>
            <a:r>
              <a:rPr lang="it-IT" sz="2000" dirty="0" err="1" smtClean="0"/>
              <a:t>SeeVogh</a:t>
            </a:r>
            <a:r>
              <a:rPr lang="it-IT" sz="2000" dirty="0" smtClean="0"/>
              <a:t> </a:t>
            </a:r>
            <a:r>
              <a:rPr lang="it-IT" sz="2000" dirty="0" err="1" smtClean="0"/>
              <a:t>Research</a:t>
            </a:r>
            <a:r>
              <a:rPr lang="it-IT" sz="2000" dirty="0" smtClean="0"/>
              <a:t> sono “interfacciati” fra di loro e possono essere utilizzati da tutti i dipendenti dell’INFN. </a:t>
            </a:r>
            <a:endParaRPr lang="it-IT" sz="2000" u="sng" dirty="0" smtClean="0"/>
          </a:p>
        </p:txBody>
      </p:sp>
      <p:pic>
        <p:nvPicPr>
          <p:cNvPr id="38" name="Picture 106" descr="codian-logo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89113"/>
            <a:ext cx="1171973" cy="391636"/>
          </a:xfrm>
          <a:prstGeom prst="rect">
            <a:avLst/>
          </a:prstGeom>
          <a:noFill/>
        </p:spPr>
      </p:pic>
      <p:pic>
        <p:nvPicPr>
          <p:cNvPr id="39" name="Picture 114" descr="250pxasterisk_logo_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135" y="5674850"/>
            <a:ext cx="1089665" cy="573550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/>
          <p:nvPr/>
        </p:nvCxnSpPr>
        <p:spPr>
          <a:xfrm rot="10800000">
            <a:off x="4677174" y="5180750"/>
            <a:ext cx="809227" cy="537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144" descr="3000MXP_front_rollabo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606" y="3275749"/>
            <a:ext cx="708567" cy="1068504"/>
          </a:xfrm>
          <a:prstGeom prst="rect">
            <a:avLst/>
          </a:prstGeom>
          <a:noFill/>
          <a:effectLst/>
        </p:spPr>
      </p:pic>
      <p:pic>
        <p:nvPicPr>
          <p:cNvPr id="44" name="Picture 145" descr="Vega_Star_G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2562" y="3810001"/>
            <a:ext cx="1016275" cy="609599"/>
          </a:xfrm>
          <a:prstGeom prst="rect">
            <a:avLst/>
          </a:prstGeom>
          <a:noFill/>
          <a:effectLst/>
        </p:spPr>
      </p:pic>
      <p:grpSp>
        <p:nvGrpSpPr>
          <p:cNvPr id="45" name="Group 44"/>
          <p:cNvGrpSpPr/>
          <p:nvPr/>
        </p:nvGrpSpPr>
        <p:grpSpPr>
          <a:xfrm>
            <a:off x="4866376" y="4004941"/>
            <a:ext cx="772424" cy="542660"/>
            <a:chOff x="4866376" y="4004941"/>
            <a:chExt cx="772424" cy="542660"/>
          </a:xfrm>
        </p:grpSpPr>
        <p:pic>
          <p:nvPicPr>
            <p:cNvPr id="46" name="Picture 146" descr="notebook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66376" y="4004941"/>
              <a:ext cx="446646" cy="414659"/>
            </a:xfrm>
            <a:prstGeom prst="rect">
              <a:avLst/>
            </a:prstGeom>
            <a:noFill/>
          </p:spPr>
        </p:pic>
        <p:pic>
          <p:nvPicPr>
            <p:cNvPr id="47" name="Picture 147" descr="765merli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81600" y="4114800"/>
              <a:ext cx="457200" cy="432801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/>
        </p:nvGrpSpPr>
        <p:grpSpPr>
          <a:xfrm>
            <a:off x="1109711" y="5180750"/>
            <a:ext cx="772424" cy="542660"/>
            <a:chOff x="4866376" y="4004941"/>
            <a:chExt cx="772424" cy="542660"/>
          </a:xfrm>
        </p:grpSpPr>
        <p:pic>
          <p:nvPicPr>
            <p:cNvPr id="49" name="Picture 146" descr="notebook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66376" y="4004941"/>
              <a:ext cx="446646" cy="414659"/>
            </a:xfrm>
            <a:prstGeom prst="rect">
              <a:avLst/>
            </a:prstGeom>
            <a:noFill/>
          </p:spPr>
        </p:pic>
        <p:pic>
          <p:nvPicPr>
            <p:cNvPr id="50" name="Picture 147" descr="765merli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81600" y="4114800"/>
              <a:ext cx="457200" cy="432801"/>
            </a:xfrm>
            <a:prstGeom prst="rect">
              <a:avLst/>
            </a:prstGeom>
            <a:noFill/>
          </p:spPr>
        </p:pic>
      </p:grpSp>
      <p:pic>
        <p:nvPicPr>
          <p:cNvPr id="51" name="Picture 150" descr="274701-VIP-PA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7141" y="5791200"/>
            <a:ext cx="609216" cy="457200"/>
          </a:xfrm>
          <a:prstGeom prst="rect">
            <a:avLst/>
          </a:prstGeom>
          <a:noFill/>
          <a:effectLst/>
        </p:spPr>
      </p:pic>
      <p:pic>
        <p:nvPicPr>
          <p:cNvPr id="52" name="Picture 150" descr="274701-VIP-PA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7430" y="6130320"/>
            <a:ext cx="609216" cy="457200"/>
          </a:xfrm>
          <a:prstGeom prst="rect">
            <a:avLst/>
          </a:prstGeom>
          <a:noFill/>
          <a:effectLst/>
        </p:spPr>
      </p:pic>
      <p:pic>
        <p:nvPicPr>
          <p:cNvPr id="53" name="Picture 145" descr="Vega_Star_G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5158" y="4681010"/>
            <a:ext cx="1016275" cy="609599"/>
          </a:xfrm>
          <a:prstGeom prst="rect">
            <a:avLst/>
          </a:prstGeom>
          <a:noFill/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809" y="4547601"/>
            <a:ext cx="1071837" cy="107183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7457430" y="5446972"/>
            <a:ext cx="772424" cy="542660"/>
            <a:chOff x="4866376" y="4004941"/>
            <a:chExt cx="772424" cy="542660"/>
          </a:xfrm>
        </p:grpSpPr>
        <p:pic>
          <p:nvPicPr>
            <p:cNvPr id="56" name="Picture 146" descr="notebook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66376" y="4004941"/>
              <a:ext cx="446646" cy="414659"/>
            </a:xfrm>
            <a:prstGeom prst="rect">
              <a:avLst/>
            </a:prstGeom>
            <a:noFill/>
          </p:spPr>
        </p:pic>
        <p:pic>
          <p:nvPicPr>
            <p:cNvPr id="57" name="Picture 147" descr="765merli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81600" y="4114800"/>
              <a:ext cx="457200" cy="432801"/>
            </a:xfrm>
            <a:prstGeom prst="rect">
              <a:avLst/>
            </a:prstGeom>
            <a:noFill/>
          </p:spPr>
        </p:pic>
      </p:grpSp>
      <p:cxnSp>
        <p:nvCxnSpPr>
          <p:cNvPr id="58" name="Straight Arrow Connector 57"/>
          <p:cNvCxnSpPr/>
          <p:nvPr/>
        </p:nvCxnSpPr>
        <p:spPr>
          <a:xfrm rot="16200000" flipH="1">
            <a:off x="3501262" y="4551538"/>
            <a:ext cx="241512" cy="233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082444" y="4604356"/>
            <a:ext cx="3695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4677174" y="4547599"/>
            <a:ext cx="504427" cy="242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882135" y="5556831"/>
            <a:ext cx="251465" cy="118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1" idx="3"/>
            <a:endCxn id="39" idx="1"/>
          </p:cNvCxnSpPr>
          <p:nvPr/>
        </p:nvCxnSpPr>
        <p:spPr>
          <a:xfrm flipV="1">
            <a:off x="1556357" y="5961625"/>
            <a:ext cx="325778" cy="58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045886" y="5416923"/>
            <a:ext cx="328829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6629400" y="5446972"/>
            <a:ext cx="428552" cy="344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7057952" y="5861631"/>
            <a:ext cx="399478" cy="99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2" idx="1"/>
          </p:cNvCxnSpPr>
          <p:nvPr/>
        </p:nvCxnSpPr>
        <p:spPr>
          <a:xfrm rot="10800000">
            <a:off x="7057952" y="6248400"/>
            <a:ext cx="399479" cy="110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2971800" y="5562600"/>
            <a:ext cx="2209800" cy="461665"/>
            <a:chOff x="2971800" y="5562600"/>
            <a:chExt cx="2209800" cy="461665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971800" y="5997676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690757" y="5562600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4000</a:t>
              </a:r>
              <a:endParaRPr lang="it-IT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483386" y="5094338"/>
            <a:ext cx="1021814" cy="623964"/>
            <a:chOff x="2483386" y="5094338"/>
            <a:chExt cx="1021814" cy="623964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590800" y="5180749"/>
              <a:ext cx="914400" cy="5375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9971924">
              <a:off x="2483386" y="509433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2005</a:t>
              </a:r>
              <a:endParaRPr lang="it-IT" sz="2400" b="1" dirty="0"/>
            </a:p>
          </p:txBody>
        </p:sp>
      </p:grpSp>
      <p:sp>
        <p:nvSpPr>
          <p:cNvPr id="69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S.Zani</a:t>
            </a:r>
            <a:endParaRPr lang="it-IT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2811" y="5961625"/>
            <a:ext cx="1540391" cy="28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717" y="2841451"/>
            <a:ext cx="934994" cy="859076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1109713" y="3700527"/>
            <a:ext cx="1416850" cy="2544427"/>
            <a:chOff x="1752601" y="4648200"/>
            <a:chExt cx="730307" cy="1263172"/>
          </a:xfrm>
        </p:grpSpPr>
        <p:cxnSp>
          <p:nvCxnSpPr>
            <p:cNvPr id="37" name="Straight Arrow Connector 36"/>
            <p:cNvCxnSpPr/>
            <p:nvPr/>
          </p:nvCxnSpPr>
          <p:spPr>
            <a:xfrm rot="16200000" flipV="1">
              <a:off x="1527177" y="4873624"/>
              <a:ext cx="934298" cy="483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 rot="3834131">
              <a:off x="1847758" y="5276222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6000</a:t>
              </a:r>
              <a:endParaRPr lang="it-IT" sz="2000" b="1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124200" y="2754868"/>
            <a:ext cx="252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mcuadmin@infn.it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124200" y="2438400"/>
            <a:ext cx="244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www.infn.it</a:t>
            </a:r>
            <a:r>
              <a:rPr lang="en-US" sz="2400" dirty="0" smtClean="0"/>
              <a:t>/video</a:t>
            </a:r>
            <a:endParaRPr lang="en-US" sz="2400" dirty="0"/>
          </a:p>
        </p:txBody>
      </p:sp>
      <p:sp>
        <p:nvSpPr>
          <p:cNvPr id="78" name="TextBox 70"/>
          <p:cNvSpPr txBox="1"/>
          <p:nvPr/>
        </p:nvSpPr>
        <p:spPr>
          <a:xfrm>
            <a:off x="103751" y="3668873"/>
            <a:ext cx="10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(CERN)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65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" y="-1428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/>
              <a:t>Piattaforma di E-Learning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8972" y="947973"/>
            <a:ext cx="8229600" cy="2650094"/>
          </a:xfrm>
        </p:spPr>
        <p:txBody>
          <a:bodyPr>
            <a:normAutofit/>
          </a:bodyPr>
          <a:lstStyle/>
          <a:p>
            <a:r>
              <a:rPr lang="it-IT" dirty="0" smtClean="0"/>
              <a:t>Adobe Connect </a:t>
            </a:r>
          </a:p>
          <a:p>
            <a:pPr lvl="1"/>
            <a:r>
              <a:rPr lang="it-IT" dirty="0" smtClean="0"/>
              <a:t>4 Seminar Room da 200 partecipanti  (Licenza INFN)</a:t>
            </a:r>
          </a:p>
          <a:p>
            <a:pPr lvl="1"/>
            <a:r>
              <a:rPr lang="it-IT" dirty="0" smtClean="0"/>
              <a:t>INFN CT ha acquistato  licenze in più per utilizzare Connect anche per effettuare WEB Conferencing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6388" y="35999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/>
              <a:t>Piattaforma di Streaming</a:t>
            </a:r>
            <a:endParaRPr lang="it-IT" sz="3200" b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09600" y="4446546"/>
            <a:ext cx="8229600" cy="265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Adobe Media Server 5.5</a:t>
            </a:r>
          </a:p>
          <a:p>
            <a:pPr lvl="1"/>
            <a:r>
              <a:rPr lang="it-IT" dirty="0" smtClean="0"/>
              <a:t>utilizzato per streaming in diretta e </a:t>
            </a:r>
            <a:r>
              <a:rPr lang="it-IT" dirty="0" err="1" smtClean="0"/>
              <a:t>VoD</a:t>
            </a:r>
            <a:endParaRPr lang="it-IT" dirty="0" smtClean="0"/>
          </a:p>
          <a:p>
            <a:r>
              <a:rPr lang="it-IT" dirty="0" smtClean="0"/>
              <a:t>Real Server (Real Networks) </a:t>
            </a:r>
          </a:p>
          <a:p>
            <a:pPr lvl="1"/>
            <a:r>
              <a:rPr lang="it-IT" dirty="0" smtClean="0"/>
              <a:t>Ora utilizzato solo per </a:t>
            </a:r>
            <a:r>
              <a:rPr lang="it-IT" dirty="0" err="1" smtClean="0"/>
              <a:t>VoD</a:t>
            </a:r>
            <a:r>
              <a:rPr lang="it-IT" dirty="0" smtClean="0"/>
              <a:t> (</a:t>
            </a:r>
            <a:r>
              <a:rPr lang="it-IT" dirty="0" err="1" smtClean="0"/>
              <a:t>Legacy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Revisione del gruppo Video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4824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</a:t>
            </a:r>
            <a:r>
              <a:rPr lang="it-IT" dirty="0" smtClean="0"/>
              <a:t>ggiornata la mailing list del gruppo video: </a:t>
            </a:r>
            <a:r>
              <a:rPr lang="it-IT" b="1" dirty="0" err="1" smtClean="0"/>
              <a:t>video@lists.infn.it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/>
              <a:t>Sono state fatte: </a:t>
            </a:r>
          </a:p>
          <a:p>
            <a:r>
              <a:rPr lang="it-IT" dirty="0" smtClean="0"/>
              <a:t>2 tele riunioni, alcune sessioni di test per fare una valutazione sui sistemi di video collaborazione   disponibili. </a:t>
            </a:r>
          </a:p>
          <a:p>
            <a:r>
              <a:rPr lang="it-IT" dirty="0" err="1" smtClean="0"/>
              <a:t>Videoconf</a:t>
            </a:r>
            <a:r>
              <a:rPr lang="it-IT" dirty="0" smtClean="0"/>
              <a:t>. </a:t>
            </a:r>
            <a:r>
              <a:rPr lang="it-IT" dirty="0" err="1" smtClean="0"/>
              <a:t>SeeVogh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err="1" smtClean="0"/>
              <a:t>Videoconf</a:t>
            </a:r>
            <a:r>
              <a:rPr lang="it-IT" dirty="0" smtClean="0"/>
              <a:t>. CERN su (</a:t>
            </a:r>
            <a:r>
              <a:rPr lang="it-IT" dirty="0" err="1" smtClean="0"/>
              <a:t>Vidyo</a:t>
            </a:r>
            <a:r>
              <a:rPr lang="it-IT" dirty="0" smtClean="0"/>
              <a:t>) </a:t>
            </a:r>
          </a:p>
          <a:p>
            <a:r>
              <a:rPr lang="it-IT" dirty="0" err="1" smtClean="0"/>
              <a:t>Fonoconf</a:t>
            </a:r>
            <a:r>
              <a:rPr lang="it-IT" dirty="0" smtClean="0"/>
              <a:t>. </a:t>
            </a:r>
            <a:r>
              <a:rPr lang="it-IT" dirty="0"/>
              <a:t>C</a:t>
            </a:r>
            <a:r>
              <a:rPr lang="it-IT" dirty="0" smtClean="0"/>
              <a:t>on </a:t>
            </a:r>
            <a:r>
              <a:rPr lang="it-IT" smtClean="0"/>
              <a:t>GARR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75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46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Audio Conferenze</a:t>
            </a:r>
            <a:br>
              <a:rPr lang="it-IT" dirty="0" smtClean="0"/>
            </a:br>
            <a:r>
              <a:rPr lang="it-IT" sz="2200" dirty="0" smtClean="0">
                <a:solidFill>
                  <a:srgbClr val="0000FF"/>
                </a:solidFill>
              </a:rPr>
              <a:t>http://</a:t>
            </a:r>
            <a:r>
              <a:rPr lang="it-IT" sz="2200" dirty="0" err="1" smtClean="0">
                <a:solidFill>
                  <a:srgbClr val="0000FF"/>
                </a:solidFill>
              </a:rPr>
              <a:t>www.infn.it</a:t>
            </a:r>
            <a:r>
              <a:rPr lang="it-IT" sz="2200" dirty="0" smtClean="0">
                <a:solidFill>
                  <a:srgbClr val="0000FF"/>
                </a:solidFill>
              </a:rPr>
              <a:t>/video/</a:t>
            </a:r>
            <a:r>
              <a:rPr lang="it-IT" sz="2200" dirty="0" err="1" smtClean="0">
                <a:solidFill>
                  <a:srgbClr val="0000FF"/>
                </a:solidFill>
              </a:rPr>
              <a:t>index.php?page</a:t>
            </a:r>
            <a:r>
              <a:rPr lang="it-IT" sz="2200" dirty="0" smtClean="0">
                <a:solidFill>
                  <a:srgbClr val="0000FF"/>
                </a:solidFill>
              </a:rPr>
              <a:t>=</a:t>
            </a:r>
            <a:r>
              <a:rPr lang="it-IT" sz="2200" dirty="0" err="1" smtClean="0">
                <a:solidFill>
                  <a:srgbClr val="0000FF"/>
                </a:solidFill>
              </a:rPr>
              <a:t>book-a-conference#asterisk</a:t>
            </a:r>
            <a:endParaRPr lang="it-IT" sz="22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Phone.infn.it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TrixBOX</a:t>
            </a:r>
            <a:r>
              <a:rPr lang="it-IT" dirty="0" smtClean="0"/>
              <a:t>) – </a:t>
            </a:r>
            <a:r>
              <a:rPr lang="it-IT" dirty="0" smtClean="0">
                <a:solidFill>
                  <a:srgbClr val="FF0000"/>
                </a:solidFill>
              </a:rPr>
              <a:t>0€ per il Software, 1-1.5K€ </a:t>
            </a:r>
            <a:r>
              <a:rPr lang="it-IT" dirty="0" smtClean="0"/>
              <a:t>per le linee telefoniche</a:t>
            </a:r>
          </a:p>
          <a:p>
            <a:pPr marL="0" indent="0">
              <a:buNone/>
            </a:pPr>
            <a:r>
              <a:rPr lang="it-IT" dirty="0" smtClean="0"/>
              <a:t>Distribuzione  di </a:t>
            </a:r>
            <a:r>
              <a:rPr lang="it-IT" dirty="0" err="1" smtClean="0"/>
              <a:t>Asterisk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24 numeri urbani come gateway di accesso da rete telefonica (1 per città in cui c’è una Struttura INFN)</a:t>
            </a:r>
          </a:p>
          <a:p>
            <a:r>
              <a:rPr lang="it-IT" dirty="0" smtClean="0"/>
              <a:t>Utilizzo: Media di 50.000 minuti /Mese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SVILUPPI</a:t>
            </a:r>
          </a:p>
          <a:p>
            <a:r>
              <a:rPr lang="it-IT" dirty="0" smtClean="0"/>
              <a:t>La nuova distribuzione </a:t>
            </a:r>
            <a:r>
              <a:rPr lang="it-IT" dirty="0" err="1" smtClean="0"/>
              <a:t>TrixBox</a:t>
            </a:r>
            <a:r>
              <a:rPr lang="it-IT" dirty="0" smtClean="0"/>
              <a:t> ora è diventata a pagamento</a:t>
            </a:r>
            <a:r>
              <a:rPr lang="it-IT" dirty="0" smtClean="0">
                <a:sym typeface="Wingdings"/>
              </a:rPr>
              <a:t> Migrazione a </a:t>
            </a:r>
            <a:r>
              <a:rPr lang="it-IT" dirty="0" err="1" smtClean="0"/>
              <a:t>FreePBX</a:t>
            </a:r>
            <a:r>
              <a:rPr lang="it-IT" dirty="0" smtClean="0"/>
              <a:t> o acquisto </a:t>
            </a:r>
            <a:r>
              <a:rPr lang="it-IT" dirty="0" err="1" smtClean="0"/>
              <a:t>TrixBOX</a:t>
            </a:r>
            <a:r>
              <a:rPr lang="it-IT" dirty="0" smtClean="0"/>
              <a:t> pro Per la migrazione </a:t>
            </a:r>
            <a:r>
              <a:rPr lang="it-IT" dirty="0" smtClean="0"/>
              <a:t>di</a:t>
            </a:r>
            <a:r>
              <a:rPr lang="it-IT" dirty="0" smtClean="0"/>
              <a:t> </a:t>
            </a:r>
            <a:r>
              <a:rPr lang="it-IT" dirty="0" smtClean="0"/>
              <a:t>questa piattaforma, qualsiasi collaborazione è ben </a:t>
            </a:r>
            <a:r>
              <a:rPr lang="it-IT" dirty="0" smtClean="0"/>
              <a:t>accetta.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0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 Conferenze</a:t>
            </a:r>
            <a:br>
              <a:rPr lang="it-IT" dirty="0" smtClean="0"/>
            </a:br>
            <a:r>
              <a:rPr lang="it-IT" dirty="0" smtClean="0"/>
              <a:t>Standard ITU H.323/SIP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 smtClean="0"/>
              <a:t>MCU H.323 </a:t>
            </a:r>
            <a:r>
              <a:rPr lang="it-IT" dirty="0" smtClean="0"/>
              <a:t>(</a:t>
            </a:r>
            <a:r>
              <a:rPr lang="it-IT" dirty="0" err="1" smtClean="0"/>
              <a:t>Codian</a:t>
            </a:r>
            <a:r>
              <a:rPr lang="it-IT" dirty="0" smtClean="0"/>
              <a:t> 20 porte)</a:t>
            </a:r>
          </a:p>
          <a:p>
            <a:pPr lvl="1"/>
            <a:r>
              <a:rPr lang="it-IT" dirty="0" smtClean="0"/>
              <a:t>Da sempre in uso da parte di alcuni Gruppi sperimentali </a:t>
            </a:r>
          </a:p>
          <a:p>
            <a:pPr lvl="1"/>
            <a:r>
              <a:rPr lang="it-IT" dirty="0" smtClean="0"/>
              <a:t>In uso anche dalla presidenza come supporto ai Consigli </a:t>
            </a:r>
            <a:r>
              <a:rPr lang="it-IT" dirty="0"/>
              <a:t>D</a:t>
            </a:r>
            <a:r>
              <a:rPr lang="it-IT" dirty="0" smtClean="0"/>
              <a:t>irettivi</a:t>
            </a:r>
          </a:p>
          <a:p>
            <a:pPr lvl="1"/>
            <a:r>
              <a:rPr lang="it-IT" dirty="0" smtClean="0"/>
              <a:t>Manutenzione </a:t>
            </a:r>
            <a:r>
              <a:rPr lang="it-IT" dirty="0">
                <a:solidFill>
                  <a:srgbClr val="FF0000"/>
                </a:solidFill>
              </a:rPr>
              <a:t>X</a:t>
            </a:r>
            <a:r>
              <a:rPr lang="it-IT" dirty="0" smtClean="0">
                <a:solidFill>
                  <a:srgbClr val="FF0000"/>
                </a:solidFill>
              </a:rPr>
              <a:t>K</a:t>
            </a:r>
            <a:r>
              <a:rPr lang="it-IT" dirty="0" smtClean="0">
                <a:solidFill>
                  <a:srgbClr val="FF0000"/>
                </a:solidFill>
              </a:rPr>
              <a:t>€/Anno </a:t>
            </a:r>
            <a:r>
              <a:rPr lang="it-IT" i="1" dirty="0" smtClean="0"/>
              <a:t>(da confermare in quanto il contratto non è ancora stato sottoscritto… Non banale fare mantenere da Cisco un apparato acquistato con il brand </a:t>
            </a:r>
            <a:r>
              <a:rPr lang="it-IT" i="1" dirty="0" err="1" smtClean="0"/>
              <a:t>Codian</a:t>
            </a:r>
            <a:r>
              <a:rPr lang="it-IT" i="1" dirty="0" smtClean="0"/>
              <a:t> poi acquistata da </a:t>
            </a:r>
            <a:r>
              <a:rPr lang="it-IT" i="1" dirty="0" err="1" smtClean="0"/>
              <a:t>Tandberg</a:t>
            </a:r>
            <a:r>
              <a:rPr lang="it-IT" i="1" dirty="0" smtClean="0"/>
              <a:t> a sua volta acquistata da Cisco)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65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Video Conferenze (Web </a:t>
            </a:r>
            <a:r>
              <a:rPr lang="it-IT" dirty="0" err="1" smtClean="0"/>
              <a:t>conferencing</a:t>
            </a:r>
            <a:r>
              <a:rPr lang="it-IT" dirty="0"/>
              <a:t>)</a:t>
            </a:r>
            <a:br>
              <a:rPr lang="it-IT" dirty="0"/>
            </a:br>
            <a:r>
              <a:rPr lang="it-IT" sz="3100" dirty="0">
                <a:solidFill>
                  <a:srgbClr val="0000FF"/>
                </a:solidFill>
              </a:rPr>
              <a:t>http://</a:t>
            </a:r>
            <a:r>
              <a:rPr lang="it-IT" sz="3100" dirty="0" err="1">
                <a:solidFill>
                  <a:srgbClr val="0000FF"/>
                </a:solidFill>
              </a:rPr>
              <a:t>research.seevogh.com</a:t>
            </a:r>
            <a:r>
              <a:rPr lang="it-IT" sz="3100" dirty="0" smtClean="0">
                <a:solidFill>
                  <a:srgbClr val="0000FF"/>
                </a:solidFill>
              </a:rPr>
              <a:t>/</a:t>
            </a:r>
            <a:br>
              <a:rPr lang="it-IT" sz="3100" dirty="0" smtClean="0">
                <a:solidFill>
                  <a:srgbClr val="0000FF"/>
                </a:solidFill>
              </a:rPr>
            </a:br>
            <a:endParaRPr lang="it-IT" sz="31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4485"/>
            <a:ext cx="8229600" cy="5220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SeeVogh</a:t>
            </a:r>
            <a:r>
              <a:rPr lang="it-IT" b="1" dirty="0" smtClean="0"/>
              <a:t>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dirty="0" smtClean="0"/>
              <a:t>– </a:t>
            </a:r>
            <a:r>
              <a:rPr lang="it-IT" dirty="0" smtClean="0">
                <a:solidFill>
                  <a:srgbClr val="FF0000"/>
                </a:solidFill>
              </a:rPr>
              <a:t>5</a:t>
            </a:r>
            <a:r>
              <a:rPr lang="it-IT" dirty="0" smtClean="0">
                <a:solidFill>
                  <a:srgbClr val="FF0000"/>
                </a:solidFill>
              </a:rPr>
              <a:t>K</a:t>
            </a:r>
            <a:r>
              <a:rPr lang="it-IT" dirty="0" smtClean="0">
                <a:solidFill>
                  <a:srgbClr val="FF0000"/>
                </a:solidFill>
              </a:rPr>
              <a:t>$/Anno +IVA (Sottoscrizione per Utilizzo illimitato)</a:t>
            </a:r>
          </a:p>
          <a:p>
            <a:r>
              <a:rPr lang="it-IT" dirty="0" smtClean="0"/>
              <a:t>Utilizzabile da chiunque con E-Mail: *@</a:t>
            </a:r>
            <a:r>
              <a:rPr lang="it-IT" dirty="0" err="1" smtClean="0"/>
              <a:t>infn.it</a:t>
            </a:r>
            <a:endParaRPr lang="it-IT" dirty="0" smtClean="0"/>
          </a:p>
          <a:p>
            <a:pPr lvl="1"/>
            <a:r>
              <a:rPr lang="it-IT" dirty="0" smtClean="0"/>
              <a:t>Ogni utente può schedulare autonomamente le conferenze</a:t>
            </a:r>
          </a:p>
          <a:p>
            <a:r>
              <a:rPr lang="it-IT" dirty="0" smtClean="0"/>
              <a:t>Non limitato a priori sul numero dei partecipanti e di </a:t>
            </a:r>
            <a:r>
              <a:rPr lang="it-IT" dirty="0" err="1" smtClean="0"/>
              <a:t>virtual</a:t>
            </a:r>
            <a:r>
              <a:rPr lang="it-IT" dirty="0" smtClean="0"/>
              <a:t> room</a:t>
            </a:r>
          </a:p>
          <a:p>
            <a:r>
              <a:rPr lang="it-IT" dirty="0" smtClean="0"/>
              <a:t>H.323 Call-out (</a:t>
            </a:r>
            <a:r>
              <a:rPr lang="it-IT" dirty="0" err="1" smtClean="0"/>
              <a:t>Interoperabilitià</a:t>
            </a:r>
            <a:r>
              <a:rPr lang="it-IT" dirty="0" smtClean="0"/>
              <a:t> con gli apparati da sala)</a:t>
            </a:r>
          </a:p>
          <a:p>
            <a:r>
              <a:rPr lang="it-IT" dirty="0" smtClean="0"/>
              <a:t>PSTN (Accesso anche da telefono)</a:t>
            </a:r>
          </a:p>
          <a:p>
            <a:r>
              <a:rPr lang="it-IT" dirty="0" err="1" smtClean="0"/>
              <a:t>App</a:t>
            </a:r>
            <a:r>
              <a:rPr lang="it-IT" dirty="0" smtClean="0"/>
              <a:t> free e disponibile per </a:t>
            </a:r>
            <a:r>
              <a:rPr lang="it-IT" b="1" dirty="0" smtClean="0"/>
              <a:t>Windows, MAC e Linux e mobile</a:t>
            </a:r>
          </a:p>
          <a:p>
            <a:r>
              <a:rPr lang="it-IT" dirty="0" smtClean="0"/>
              <a:t>Trasmissione del Desktop</a:t>
            </a:r>
          </a:p>
          <a:p>
            <a:r>
              <a:rPr lang="it-IT" dirty="0" smtClean="0"/>
              <a:t>Registrazione dell’evento</a:t>
            </a:r>
          </a:p>
          <a:p>
            <a:r>
              <a:rPr lang="it-IT" dirty="0" smtClean="0"/>
              <a:t>Guest </a:t>
            </a:r>
            <a:r>
              <a:rPr lang="it-IT" dirty="0" err="1" smtClean="0"/>
              <a:t>access</a:t>
            </a:r>
            <a:r>
              <a:rPr lang="it-IT" dirty="0" smtClean="0"/>
              <a:t> (per ora limitato a 5 per conferenza)</a:t>
            </a:r>
          </a:p>
          <a:p>
            <a:r>
              <a:rPr lang="it-IT" dirty="0" smtClean="0"/>
              <a:t>Chat</a:t>
            </a:r>
          </a:p>
          <a:p>
            <a:r>
              <a:rPr lang="it-IT" dirty="0" smtClean="0"/>
              <a:t>Poll management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35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5344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Video Conferenze (Web </a:t>
            </a:r>
            <a:r>
              <a:rPr lang="it-IT" dirty="0" err="1" smtClean="0"/>
              <a:t>conferencing</a:t>
            </a:r>
            <a:r>
              <a:rPr lang="it-IT" dirty="0"/>
              <a:t>)</a:t>
            </a:r>
            <a:br>
              <a:rPr lang="it-IT" dirty="0"/>
            </a:br>
            <a:r>
              <a:rPr lang="it-IT" sz="3100" dirty="0">
                <a:solidFill>
                  <a:srgbClr val="0000FF"/>
                </a:solidFill>
              </a:rPr>
              <a:t>http://</a:t>
            </a:r>
            <a:r>
              <a:rPr lang="it-IT" sz="3100" dirty="0" err="1">
                <a:solidFill>
                  <a:srgbClr val="0000FF"/>
                </a:solidFill>
              </a:rPr>
              <a:t>research.seevogh.com</a:t>
            </a:r>
            <a:r>
              <a:rPr lang="it-IT" sz="3100" dirty="0" smtClean="0">
                <a:solidFill>
                  <a:srgbClr val="0000FF"/>
                </a:solidFill>
              </a:rPr>
              <a:t>/</a:t>
            </a:r>
            <a:br>
              <a:rPr lang="it-IT" sz="3100" dirty="0" smtClean="0">
                <a:solidFill>
                  <a:srgbClr val="0000FF"/>
                </a:solidFill>
              </a:rPr>
            </a:br>
            <a:r>
              <a:rPr lang="it-IT" sz="3100" dirty="0" smtClean="0">
                <a:solidFill>
                  <a:srgbClr val="0000FF"/>
                </a:solidFill>
              </a:rPr>
              <a:t/>
            </a:r>
            <a:br>
              <a:rPr lang="it-IT" sz="3100" dirty="0" smtClean="0">
                <a:solidFill>
                  <a:srgbClr val="0000FF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SVILUPPI</a:t>
            </a:r>
            <a:endParaRPr lang="it-IT" sz="31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39360"/>
            <a:ext cx="8229600" cy="48011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SeeVogh</a:t>
            </a:r>
            <a:r>
              <a:rPr lang="it-IT" b="1" dirty="0" smtClean="0"/>
              <a:t>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endParaRPr lang="it-IT" dirty="0" smtClean="0"/>
          </a:p>
          <a:p>
            <a:r>
              <a:rPr lang="it-IT" b="1" dirty="0" smtClean="0"/>
              <a:t>WEB RTC Client </a:t>
            </a:r>
            <a:r>
              <a:rPr lang="it-IT" dirty="0" smtClean="0"/>
              <a:t>(già in beta.. Dalla prossima versione dovrebbe essere in produzione)</a:t>
            </a:r>
          </a:p>
          <a:p>
            <a:r>
              <a:rPr lang="it-IT" dirty="0" smtClean="0"/>
              <a:t>Gestione di Multicamera (in FULL HD) + TIP (</a:t>
            </a:r>
            <a:r>
              <a:rPr lang="it-IT" dirty="0" err="1" smtClean="0"/>
              <a:t>Telepresence</a:t>
            </a:r>
            <a:r>
              <a:rPr lang="it-IT" dirty="0" smtClean="0"/>
              <a:t> </a:t>
            </a:r>
            <a:r>
              <a:rPr lang="it-IT" dirty="0" err="1" smtClean="0"/>
              <a:t>Interoperability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) per </a:t>
            </a:r>
            <a:r>
              <a:rPr lang="it-IT" dirty="0" err="1" smtClean="0"/>
              <a:t>interoperare</a:t>
            </a:r>
            <a:r>
              <a:rPr lang="it-IT" dirty="0" smtClean="0"/>
              <a:t> con sistemi di telepresenza di Cisco</a:t>
            </a:r>
          </a:p>
          <a:p>
            <a:r>
              <a:rPr lang="it-IT" b="1" dirty="0" smtClean="0"/>
              <a:t>H.323 Call-IN e possibilità di H.323 Call-out direttamente dal client</a:t>
            </a:r>
          </a:p>
          <a:p>
            <a:r>
              <a:rPr lang="it-IT" dirty="0" smtClean="0"/>
              <a:t>Streaming delle sessioni (Per ora </a:t>
            </a:r>
            <a:r>
              <a:rPr lang="it-IT" dirty="0" err="1" smtClean="0"/>
              <a:t>Wowza</a:t>
            </a:r>
            <a:r>
              <a:rPr lang="it-IT" dirty="0" smtClean="0"/>
              <a:t>, </a:t>
            </a:r>
            <a:r>
              <a:rPr lang="it-IT" dirty="0" err="1" smtClean="0"/>
              <a:t>Youtube</a:t>
            </a:r>
            <a:r>
              <a:rPr lang="it-IT" dirty="0" smtClean="0"/>
              <a:t> e </a:t>
            </a:r>
            <a:r>
              <a:rPr lang="it-IT" dirty="0" err="1" smtClean="0"/>
              <a:t>Ustream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Miglioramenti richiesti da noi</a:t>
            </a:r>
          </a:p>
          <a:p>
            <a:r>
              <a:rPr lang="it-IT" b="1" dirty="0" smtClean="0"/>
              <a:t>Estensione del Guest </a:t>
            </a:r>
            <a:r>
              <a:rPr lang="it-IT" b="1" dirty="0" err="1" smtClean="0"/>
              <a:t>access</a:t>
            </a:r>
            <a:r>
              <a:rPr lang="it-IT" b="1" dirty="0" smtClean="0"/>
              <a:t> </a:t>
            </a:r>
            <a:r>
              <a:rPr lang="it-IT" dirty="0" smtClean="0"/>
              <a:t>(da 5 a 15-20) per consentire di estendere l’accesso alle conferenze ad utenti non registrati</a:t>
            </a:r>
            <a:r>
              <a:rPr lang="it-IT" b="1" dirty="0" smtClean="0"/>
              <a:t>. -&gt; Dovrebbero estendere il numero dei GUEST.. Ci devono dare riscontro su quando sarà avvenuto.</a:t>
            </a:r>
          </a:p>
          <a:p>
            <a:endParaRPr lang="it-IT" dirty="0" smtClean="0"/>
          </a:p>
          <a:p>
            <a:r>
              <a:rPr lang="it-IT" dirty="0" smtClean="0"/>
              <a:t>Possibilità di trasmettere la singola applicazione (invece che l’intero schermo o una area del video) -&gt;Non è una caratteristica molto richiesta dalla utenza … Non è detto che venga implementata nell’immediato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90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8473"/>
            <a:ext cx="8229600" cy="1534447"/>
          </a:xfrm>
        </p:spPr>
        <p:txBody>
          <a:bodyPr>
            <a:normAutofit/>
          </a:bodyPr>
          <a:lstStyle/>
          <a:p>
            <a:r>
              <a:rPr lang="it-IT" dirty="0" smtClean="0"/>
              <a:t>E-Learning/</a:t>
            </a:r>
            <a:r>
              <a:rPr lang="it-IT" dirty="0" err="1" smtClean="0"/>
              <a:t>Webconf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dirty="0" smtClean="0">
                <a:solidFill>
                  <a:srgbClr val="0000FF"/>
                </a:solidFill>
              </a:rPr>
              <a:t>Adobe Connect </a:t>
            </a:r>
            <a:endParaRPr lang="it-IT" sz="31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13369"/>
            <a:ext cx="8229600" cy="51315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Costi: 7000€/Anno  (4 Sale da 200 partecipanti)</a:t>
            </a:r>
          </a:p>
          <a:p>
            <a:pPr marL="0" indent="0">
              <a:buNone/>
            </a:pPr>
            <a:r>
              <a:rPr lang="it-IT" b="1" dirty="0" smtClean="0"/>
              <a:t>E’ un sistema che permette di effettuare sessioni di E-Learning e volendo web </a:t>
            </a:r>
            <a:r>
              <a:rPr lang="it-IT" b="1" dirty="0" err="1" smtClean="0"/>
              <a:t>conferencing</a:t>
            </a:r>
            <a:endParaRPr lang="it-IT" dirty="0" smtClean="0"/>
          </a:p>
          <a:p>
            <a:r>
              <a:rPr lang="it-IT" dirty="0" smtClean="0"/>
              <a:t>Finanziato originariamente per supportare attività di e-Learning ed utilizzato principalmente per supporto di attività di  GRID </a:t>
            </a:r>
            <a:r>
              <a:rPr lang="it-IT" dirty="0" err="1" smtClean="0"/>
              <a:t>dissemination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Sezione di Catania attualmente lo sta </a:t>
            </a:r>
            <a:r>
              <a:rPr lang="it-IT" dirty="0" smtClean="0"/>
              <a:t>utilizzando </a:t>
            </a:r>
            <a:r>
              <a:rPr lang="it-IT" dirty="0" smtClean="0"/>
              <a:t>anche come ulteriore piattaforma per web conference affiancando alla licenza INFN una ulteriore licenza da 30 utenti di tipo “</a:t>
            </a:r>
            <a:r>
              <a:rPr lang="it-IT" dirty="0" err="1" smtClean="0"/>
              <a:t>Named</a:t>
            </a:r>
            <a:r>
              <a:rPr lang="it-IT" dirty="0" smtClean="0"/>
              <a:t> Host” </a:t>
            </a:r>
          </a:p>
          <a:p>
            <a:r>
              <a:rPr lang="it-IT" dirty="0" smtClean="0"/>
              <a:t>Il sistema è interfacciato ad AAI per l’autenticazione</a:t>
            </a:r>
          </a:p>
          <a:p>
            <a:r>
              <a:rPr lang="it-IT" dirty="0" smtClean="0"/>
              <a:t>Al momento la creazione di </a:t>
            </a:r>
            <a:r>
              <a:rPr lang="it-IT" dirty="0" err="1" smtClean="0"/>
              <a:t>virtual</a:t>
            </a:r>
            <a:r>
              <a:rPr lang="it-IT" dirty="0" smtClean="0"/>
              <a:t> room con la licenza INFN ha un limite di 4 VR concorrenti che possono arrivare fino a 200 partecipanti.</a:t>
            </a:r>
          </a:p>
          <a:p>
            <a:r>
              <a:rPr lang="it-IT" dirty="0" smtClean="0"/>
              <a:t>L’accesso GUEST è consentito senza particolari limiti</a:t>
            </a:r>
          </a:p>
          <a:p>
            <a:r>
              <a:rPr lang="it-IT" dirty="0" smtClean="0"/>
              <a:t>Dopo pasqua effettueremo qualche test per approfondire la possibilità di utilizzare più diffusamente questa piattaforma.</a:t>
            </a:r>
          </a:p>
          <a:p>
            <a:r>
              <a:rPr lang="it-IT" dirty="0" smtClean="0"/>
              <a:t>Si verificherà ance se sia possibile fare </a:t>
            </a:r>
            <a:r>
              <a:rPr lang="it-IT" dirty="0" smtClean="0"/>
              <a:t>“</a:t>
            </a:r>
            <a:r>
              <a:rPr lang="it-IT" dirty="0" err="1" smtClean="0"/>
              <a:t>interoperare</a:t>
            </a:r>
            <a:r>
              <a:rPr lang="it-IT" dirty="0" smtClean="0"/>
              <a:t>” </a:t>
            </a:r>
            <a:r>
              <a:rPr lang="it-IT" dirty="0" smtClean="0"/>
              <a:t>Adobe Connect con i sistemi H.323 da sala, con il sistema </a:t>
            </a:r>
            <a:r>
              <a:rPr lang="it-IT" dirty="0" err="1" smtClean="0"/>
              <a:t>Asterisk</a:t>
            </a:r>
            <a:r>
              <a:rPr lang="it-IT" dirty="0" smtClean="0"/>
              <a:t> e quanto siano gli eventuali costi del sistema nell’ottica di estendere potenzialmente il servizio a tutto INFN.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S.Zani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4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8875</TotalTime>
  <Words>1548</Words>
  <Application>Microsoft Macintosh PowerPoint</Application>
  <PresentationFormat>Presentazione su schermo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Sistemi di  Teleconferenza e piattaforme di E-Learnig </vt:lpstr>
      <vt:lpstr>Tool collaborativi supportati all’INFN</vt:lpstr>
      <vt:lpstr>Piattaforma di E-Learning</vt:lpstr>
      <vt:lpstr>Revisione del gruppo Video</vt:lpstr>
      <vt:lpstr>Audio Conferenze http://www.infn.it/video/index.php?page=book-a-conference#asterisk</vt:lpstr>
      <vt:lpstr>Video Conferenze Standard ITU H.323/SIP</vt:lpstr>
      <vt:lpstr>Video Conferenze (Web conferencing) http://research.seevogh.com/ </vt:lpstr>
      <vt:lpstr>Video Conferenze (Web conferencing) http://research.seevogh.com/  SVILUPPI</vt:lpstr>
      <vt:lpstr>E-Learning/Webconf Adobe Connect </vt:lpstr>
      <vt:lpstr>Video Conferenze (Web conferencing) Vidyo </vt:lpstr>
      <vt:lpstr>Video Conferenze (Web conferencing) LifeSize CLOUD In TEST</vt:lpstr>
      <vt:lpstr>GARR</vt:lpstr>
      <vt:lpstr>E-Learning e supporto alle attività di formazione</vt:lpstr>
      <vt:lpstr>Conclusioni</vt:lpstr>
    </vt:vector>
  </TitlesOfParts>
  <Company>INFN CNAF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di  Teleconferenza e piattaforme di E-Learnig </dc:title>
  <dc:creator>Stefano Zani</dc:creator>
  <cp:lastModifiedBy>Stefano Zani</cp:lastModifiedBy>
  <cp:revision>59</cp:revision>
  <cp:lastPrinted>2015-03-27T22:34:37Z</cp:lastPrinted>
  <dcterms:created xsi:type="dcterms:W3CDTF">2015-03-23T20:33:52Z</dcterms:created>
  <dcterms:modified xsi:type="dcterms:W3CDTF">2015-03-31T10:23:19Z</dcterms:modified>
</cp:coreProperties>
</file>