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6" r:id="rId4"/>
    <p:sldId id="260" r:id="rId5"/>
    <p:sldId id="263" r:id="rId6"/>
    <p:sldId id="257" r:id="rId7"/>
    <p:sldId id="262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24E"/>
    <a:srgbClr val="03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648A-82FD-8D4D-850D-E944A24EC042}" type="datetimeFigureOut">
              <a:rPr lang="en-US" smtClean="0"/>
              <a:t>27/03/15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BF7BC-03F5-AE4B-A0EE-E326F3942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2858-B958-8148-8307-B447B2F40F97}" type="datetimeFigureOut">
              <a:rPr lang="en-US" smtClean="0"/>
              <a:t>27/03/15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CCCA8-7823-0746-B28A-E3795C6C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9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252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376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6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1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151" y="1135385"/>
            <a:ext cx="2057400" cy="45749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62" y="1135384"/>
            <a:ext cx="6681927" cy="4574982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2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7597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7578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079" y="1200151"/>
            <a:ext cx="4370721" cy="457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346486" cy="457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028" y="111067"/>
            <a:ext cx="7389284" cy="9665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58" y="1215231"/>
            <a:ext cx="43819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58" y="1972487"/>
            <a:ext cx="4381930" cy="3819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15231"/>
            <a:ext cx="4370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72487"/>
            <a:ext cx="4370285" cy="3819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1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197" y="105841"/>
            <a:ext cx="2301318" cy="9525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841"/>
            <a:ext cx="5449884" cy="5686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080" y="1164248"/>
            <a:ext cx="3340436" cy="469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195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68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62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-interne-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3318"/>
            <a:ext cx="9144000" cy="109728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5726409"/>
            <a:ext cx="9144000" cy="235212"/>
          </a:xfrm>
          <a:prstGeom prst="rect">
            <a:avLst/>
          </a:prstGeom>
          <a:gradFill>
            <a:gsLst>
              <a:gs pos="0">
                <a:srgbClr val="01124E">
                  <a:alpha val="0"/>
                </a:srgbClr>
              </a:gs>
              <a:gs pos="100000">
                <a:schemeClr val="bg1">
                  <a:alpha val="0"/>
                </a:schemeClr>
              </a:gs>
              <a:gs pos="13000">
                <a:srgbClr val="01124E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8713" y="6632351"/>
            <a:ext cx="5660440" cy="2422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7000"/>
                </a:schemeClr>
              </a:gs>
              <a:gs pos="32000">
                <a:schemeClr val="tx1">
                  <a:alpha val="4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pic>
        <p:nvPicPr>
          <p:cNvPr id="14" name="Picture 13" descr="page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263"/>
            <a:ext cx="9144000" cy="56228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4982" y="130310"/>
            <a:ext cx="7379704" cy="94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01" y="1231602"/>
            <a:ext cx="8859986" cy="454554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9296" y="6632351"/>
            <a:ext cx="829857" cy="228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r>
              <a:rPr lang="en-US" smtClean="0"/>
              <a:t>30/3/15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31" y="6627873"/>
            <a:ext cx="3610459" cy="230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r>
              <a:rPr lang="en-US" smtClean="0"/>
              <a:t>Riunione CCR Roma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5729" y="6267227"/>
            <a:ext cx="572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fld id="{C1050254-A9A4-6246-BE68-2343117E65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99030" y="6600142"/>
            <a:ext cx="10330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EEECE1"/>
                </a:solidFill>
                <a:latin typeface="+mn-lt"/>
              </a:rPr>
              <a:t>Claudio Grandi</a:t>
            </a:r>
            <a:endParaRPr lang="en-US" sz="1100" dirty="0">
              <a:solidFill>
                <a:srgbClr val="EEECE1"/>
              </a:solidFill>
              <a:latin typeface="+mn-lt"/>
            </a:endParaRPr>
          </a:p>
        </p:txBody>
      </p:sp>
      <p:pic>
        <p:nvPicPr>
          <p:cNvPr id="13" name="Picture 12" descr="Logo CCR.jpg"/>
          <p:cNvPicPr>
            <a:picLocks noChangeAspect="1"/>
          </p:cNvPicPr>
          <p:nvPr userDrawn="1"/>
        </p:nvPicPr>
        <p:blipFill>
          <a:blip r:embed="rId15">
            <a:alphaModFix amt="8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3" y="115464"/>
            <a:ext cx="1480289" cy="9621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2629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n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MeJ2Ask-WtCakcdajmrQwTO8ys5NRbr4ODzM3F3GID8/edit?usp=sharing" TargetMode="External"/><Relationship Id="rId3" Type="http://schemas.openxmlformats.org/officeDocument/2006/relationships/hyperlink" Target="https://docs.google.com/document/d/10Tuq19N_ndlmmNSj8k26Yh6WNRdr_etVQiV4HO_a_bM/edit?usp=shar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Comunicazioni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Claudio Grandi</a:t>
            </a:r>
          </a:p>
          <a:p>
            <a:r>
              <a:rPr lang="en-US" dirty="0" smtClean="0"/>
              <a:t>INFN Bologna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2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di </a:t>
            </a:r>
            <a:r>
              <a:rPr lang="en-US" dirty="0" err="1" smtClean="0"/>
              <a:t>maggio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25-29/5/2015 a LNF,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err="1" smtClean="0"/>
              <a:t>Touschek</a:t>
            </a:r>
            <a:r>
              <a:rPr lang="en-US" dirty="0" smtClean="0"/>
              <a:t>. </a:t>
            </a:r>
            <a:r>
              <a:rPr lang="en-US" dirty="0" err="1" smtClean="0"/>
              <a:t>Proposta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lun</a:t>
            </a:r>
            <a:r>
              <a:rPr lang="en-US" dirty="0" smtClean="0"/>
              <a:t> 25 </a:t>
            </a:r>
            <a:r>
              <a:rPr lang="en-US" dirty="0" err="1" smtClean="0"/>
              <a:t>mattina</a:t>
            </a:r>
            <a:r>
              <a:rPr lang="en-US" dirty="0" smtClean="0"/>
              <a:t>: a </a:t>
            </a:r>
            <a:r>
              <a:rPr lang="en-US" dirty="0" err="1" smtClean="0"/>
              <a:t>disposizione</a:t>
            </a:r>
            <a:r>
              <a:rPr lang="en-US" dirty="0" smtClean="0"/>
              <a:t> del SI</a:t>
            </a:r>
          </a:p>
          <a:p>
            <a:pPr lvl="1"/>
            <a:r>
              <a:rPr lang="en-US" dirty="0" err="1" smtClean="0"/>
              <a:t>lun</a:t>
            </a:r>
            <a:r>
              <a:rPr lang="en-US" dirty="0" smtClean="0"/>
              <a:t> 25 </a:t>
            </a:r>
            <a:r>
              <a:rPr lang="en-US" dirty="0" err="1" smtClean="0"/>
              <a:t>pomeriggio</a:t>
            </a:r>
            <a:r>
              <a:rPr lang="en-US" dirty="0" smtClean="0"/>
              <a:t>: </a:t>
            </a:r>
            <a:r>
              <a:rPr lang="en-US" dirty="0" err="1" smtClean="0"/>
              <a:t>apertura</a:t>
            </a:r>
            <a:r>
              <a:rPr lang="en-US" dirty="0"/>
              <a:t>,</a:t>
            </a:r>
            <a:r>
              <a:rPr lang="en-US" dirty="0" smtClean="0"/>
              <a:t> SI e </a:t>
            </a:r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correlati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giorno</a:t>
            </a:r>
            <a:r>
              <a:rPr lang="en-US" dirty="0" smtClean="0"/>
              <a:t> per EU-T0 e </a:t>
            </a:r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esperimenti</a:t>
            </a:r>
            <a:endParaRPr lang="en-US" dirty="0" smtClean="0"/>
          </a:p>
          <a:p>
            <a:pPr lvl="2"/>
            <a:r>
              <a:rPr lang="en-US" dirty="0" err="1" smtClean="0"/>
              <a:t>Lucchesi</a:t>
            </a:r>
            <a:r>
              <a:rPr lang="en-US" dirty="0" smtClean="0"/>
              <a:t>/</a:t>
            </a:r>
            <a:r>
              <a:rPr lang="en-US" dirty="0" err="1" smtClean="0"/>
              <a:t>Maron</a:t>
            </a:r>
            <a:r>
              <a:rPr lang="en-US" dirty="0" smtClean="0"/>
              <a:t>/Perini/</a:t>
            </a:r>
            <a:r>
              <a:rPr lang="en-US" dirty="0" err="1" smtClean="0"/>
              <a:t>Vicini</a:t>
            </a:r>
            <a:r>
              <a:rPr lang="en-US" dirty="0" smtClean="0"/>
              <a:t> per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giorni</a:t>
            </a:r>
            <a:r>
              <a:rPr lang="en-US" dirty="0" smtClean="0"/>
              <a:t> e agenda</a:t>
            </a:r>
          </a:p>
          <a:p>
            <a:pPr lvl="1"/>
            <a:r>
              <a:rPr lang="en-US" dirty="0" smtClean="0"/>
              <a:t>0.5 </a:t>
            </a:r>
            <a:r>
              <a:rPr lang="en-US" dirty="0" err="1" smtClean="0"/>
              <a:t>giorni</a:t>
            </a:r>
            <a:r>
              <a:rPr lang="en-US" dirty="0" smtClean="0"/>
              <a:t> per Cloud INFN</a:t>
            </a:r>
          </a:p>
          <a:p>
            <a:pPr lvl="1"/>
            <a:r>
              <a:rPr lang="en-US" dirty="0" smtClean="0"/>
              <a:t>0.5 </a:t>
            </a:r>
            <a:r>
              <a:rPr lang="en-US" dirty="0" err="1" smtClean="0"/>
              <a:t>giorni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tecnologie</a:t>
            </a:r>
            <a:r>
              <a:rPr lang="en-US" dirty="0" smtClean="0"/>
              <a:t> (low power, GPU, …)</a:t>
            </a:r>
          </a:p>
          <a:p>
            <a:pPr lvl="1"/>
            <a:r>
              <a:rPr lang="en-US" dirty="0" smtClean="0"/>
              <a:t>0.5 </a:t>
            </a:r>
            <a:r>
              <a:rPr lang="en-US" dirty="0" err="1" smtClean="0"/>
              <a:t>giorni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software e </a:t>
            </a:r>
            <a:r>
              <a:rPr lang="en-US" dirty="0" err="1" smtClean="0"/>
              <a:t>programmazione</a:t>
            </a:r>
            <a:r>
              <a:rPr lang="en-US" dirty="0" smtClean="0"/>
              <a:t> //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giorno</a:t>
            </a:r>
            <a:r>
              <a:rPr lang="en-US" dirty="0" smtClean="0"/>
              <a:t> per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argomenti</a:t>
            </a:r>
            <a:r>
              <a:rPr lang="en-US" dirty="0" smtClean="0"/>
              <a:t> CCR</a:t>
            </a:r>
          </a:p>
          <a:p>
            <a:pPr lvl="1"/>
            <a:r>
              <a:rPr lang="en-US" dirty="0" smtClean="0"/>
              <a:t>fine </a:t>
            </a:r>
            <a:r>
              <a:rPr lang="en-US" dirty="0" err="1" smtClean="0"/>
              <a:t>lavori</a:t>
            </a:r>
            <a:r>
              <a:rPr lang="en-US" dirty="0" smtClean="0"/>
              <a:t> a </a:t>
            </a:r>
            <a:r>
              <a:rPr lang="en-US" dirty="0" err="1" smtClean="0"/>
              <a:t>pranzo</a:t>
            </a:r>
            <a:r>
              <a:rPr lang="en-US" dirty="0" smtClean="0"/>
              <a:t> di </a:t>
            </a:r>
            <a:r>
              <a:rPr lang="en-US" dirty="0" err="1" smtClean="0"/>
              <a:t>ven</a:t>
            </a:r>
            <a:r>
              <a:rPr lang="en-US" dirty="0" smtClean="0"/>
              <a:t> 29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7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2444237"/>
            <a:ext cx="7772400" cy="1362075"/>
          </a:xfrm>
        </p:spPr>
        <p:txBody>
          <a:bodyPr/>
          <a:lstStyle/>
          <a:p>
            <a:r>
              <a:rPr lang="en-US" dirty="0" err="1" smtClean="0"/>
              <a:t>Approvazione</a:t>
            </a:r>
            <a:r>
              <a:rPr lang="en-US" dirty="0" smtClean="0"/>
              <a:t> </a:t>
            </a:r>
            <a:r>
              <a:rPr lang="en-US" dirty="0" err="1" smtClean="0"/>
              <a:t>verbale</a:t>
            </a:r>
            <a:r>
              <a:rPr lang="en-US" smtClean="0"/>
              <a:t> 17/12/14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9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2444237"/>
            <a:ext cx="7772400" cy="1362075"/>
          </a:xfrm>
        </p:spPr>
        <p:txBody>
          <a:bodyPr/>
          <a:lstStyle/>
          <a:p>
            <a:r>
              <a:rPr lang="en-US" dirty="0" err="1" smtClean="0"/>
              <a:t>Riunione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del 25/3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Assegnazioni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 30/3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107.5 k€ per </a:t>
            </a:r>
            <a:r>
              <a:rPr lang="en-US" dirty="0" err="1" smtClean="0"/>
              <a:t>missioni</a:t>
            </a:r>
            <a:r>
              <a:rPr lang="en-US" dirty="0" smtClean="0"/>
              <a:t> (</a:t>
            </a:r>
            <a:r>
              <a:rPr lang="en-US" dirty="0" err="1" smtClean="0"/>
              <a:t>inclusi</a:t>
            </a:r>
            <a:r>
              <a:rPr lang="en-US" dirty="0" smtClean="0"/>
              <a:t> 47.5 da IGI/EGI)</a:t>
            </a:r>
          </a:p>
          <a:p>
            <a:pPr lvl="1"/>
            <a:r>
              <a:rPr lang="en-US" dirty="0" smtClean="0"/>
              <a:t>263.0 k€ per </a:t>
            </a:r>
            <a:r>
              <a:rPr lang="en-US" dirty="0" err="1" smtClean="0"/>
              <a:t>altro</a:t>
            </a:r>
            <a:r>
              <a:rPr lang="en-US" dirty="0" smtClean="0"/>
              <a:t> (37 k€ </a:t>
            </a:r>
            <a:r>
              <a:rPr lang="en-US" dirty="0" err="1" smtClean="0"/>
              <a:t>spesi</a:t>
            </a:r>
            <a:r>
              <a:rPr lang="en-US" dirty="0" smtClean="0"/>
              <a:t> per lo switch di LNGS)</a:t>
            </a:r>
          </a:p>
          <a:p>
            <a:r>
              <a:rPr lang="en-US" dirty="0" err="1" smtClean="0"/>
              <a:t>Necessario</a:t>
            </a:r>
            <a:r>
              <a:rPr lang="en-US" dirty="0" smtClean="0"/>
              <a:t> buffer per MAN_SW 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 </a:t>
            </a:r>
            <a:r>
              <a:rPr lang="en-US" dirty="0" err="1" smtClean="0"/>
              <a:t>conservare</a:t>
            </a:r>
            <a:r>
              <a:rPr lang="en-US" dirty="0" smtClean="0"/>
              <a:t> circa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k€ per </a:t>
            </a:r>
            <a:r>
              <a:rPr lang="en-US" dirty="0" err="1"/>
              <a:t>missioni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50 </a:t>
            </a:r>
            <a:r>
              <a:rPr lang="en-US" dirty="0"/>
              <a:t>k€ per </a:t>
            </a:r>
            <a:r>
              <a:rPr lang="en-US" dirty="0" err="1" smtClean="0"/>
              <a:t>altro</a:t>
            </a:r>
            <a:r>
              <a:rPr lang="en-US" dirty="0" smtClean="0"/>
              <a:t> (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imprevisti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proposte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referees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linea</a:t>
            </a:r>
            <a:r>
              <a:rPr lang="en-US" dirty="0" smtClean="0"/>
              <a:t> con le </a:t>
            </a:r>
            <a:r>
              <a:rPr lang="en-US" dirty="0" err="1" smtClean="0"/>
              <a:t>esigenze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Buffer per </a:t>
            </a:r>
            <a:r>
              <a:rPr lang="en-US" dirty="0" smtClean="0"/>
              <a:t>MAN_SW CNAF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Necessario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per cui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sedi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ridotto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causa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grosse</a:t>
            </a:r>
            <a:r>
              <a:rPr lang="en-US" dirty="0"/>
              <a:t> </a:t>
            </a:r>
            <a:r>
              <a:rPr lang="en-US" dirty="0" err="1"/>
              <a:t>spese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impreviste</a:t>
            </a:r>
            <a:r>
              <a:rPr lang="en-US" dirty="0" smtClean="0"/>
              <a:t> a </a:t>
            </a:r>
            <a:r>
              <a:rPr lang="en-US" dirty="0" err="1" smtClean="0"/>
              <a:t>settembre</a:t>
            </a:r>
            <a:r>
              <a:rPr lang="en-US" dirty="0" smtClean="0"/>
              <a:t> 2014) per </a:t>
            </a:r>
            <a:r>
              <a:rPr lang="en-US" dirty="0" err="1"/>
              <a:t>licenze</a:t>
            </a:r>
            <a:r>
              <a:rPr lang="en-US" dirty="0"/>
              <a:t> IBM</a:t>
            </a:r>
          </a:p>
          <a:p>
            <a:r>
              <a:rPr lang="en-US" dirty="0" smtClean="0"/>
              <a:t>Come </a:t>
            </a:r>
            <a:r>
              <a:rPr lang="en-US" dirty="0" err="1" smtClean="0"/>
              <a:t>ricrearlo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Recupero</a:t>
            </a:r>
            <a:r>
              <a:rPr lang="en-US" dirty="0" smtClean="0"/>
              <a:t> </a:t>
            </a:r>
            <a:r>
              <a:rPr lang="en-US" dirty="0"/>
              <a:t>di ~20 k€ da MAN_HW (</a:t>
            </a:r>
            <a:r>
              <a:rPr lang="en-US" dirty="0" err="1"/>
              <a:t>contratti</a:t>
            </a:r>
            <a:r>
              <a:rPr lang="en-US" dirty="0"/>
              <a:t> </a:t>
            </a:r>
            <a:r>
              <a:rPr lang="en-US" dirty="0" err="1"/>
              <a:t>definiti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/>
              <a:t>aggiunta</a:t>
            </a:r>
            <a:r>
              <a:rPr lang="en-US" dirty="0"/>
              <a:t> di ~20 k€ dal </a:t>
            </a:r>
            <a:r>
              <a:rPr lang="en-US" dirty="0" err="1"/>
              <a:t>fondo</a:t>
            </a:r>
            <a:r>
              <a:rPr lang="en-US" dirty="0"/>
              <a:t> </a:t>
            </a:r>
            <a:r>
              <a:rPr lang="en-US" dirty="0" err="1" smtClean="0"/>
              <a:t>indiviso</a:t>
            </a:r>
            <a:endParaRPr lang="en-US" dirty="0" smtClean="0"/>
          </a:p>
          <a:p>
            <a:pPr lvl="1"/>
            <a:r>
              <a:rPr lang="en-US" dirty="0" err="1" smtClean="0"/>
              <a:t>Velocizzazione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recuperi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sedi</a:t>
            </a:r>
            <a:endParaRPr lang="en-US" dirty="0" smtClean="0"/>
          </a:p>
          <a:p>
            <a:r>
              <a:rPr lang="en-US" dirty="0" err="1" smtClean="0"/>
              <a:t>Fondi</a:t>
            </a:r>
            <a:r>
              <a:rPr lang="en-US" dirty="0" smtClean="0"/>
              <a:t> di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a fine anno (</a:t>
            </a:r>
            <a:r>
              <a:rPr lang="en-US" dirty="0" err="1" smtClean="0"/>
              <a:t>anticipi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Convenzione</a:t>
            </a:r>
            <a:r>
              <a:rPr lang="en-US" dirty="0" smtClean="0"/>
              <a:t> CRUI per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Adesione</a:t>
            </a:r>
            <a:r>
              <a:rPr lang="en-US" dirty="0" smtClean="0"/>
              <a:t> a </a:t>
            </a:r>
            <a:r>
              <a:rPr lang="en-US" dirty="0" err="1" smtClean="0"/>
              <a:t>partire</a:t>
            </a:r>
            <a:r>
              <a:rPr lang="en-US" dirty="0" smtClean="0"/>
              <a:t> dal 1/6/2015</a:t>
            </a:r>
          </a:p>
          <a:p>
            <a:pPr lvl="1"/>
            <a:r>
              <a:rPr lang="en-US" dirty="0" err="1" smtClean="0"/>
              <a:t>Sconto</a:t>
            </a:r>
            <a:r>
              <a:rPr lang="en-US" dirty="0" smtClean="0"/>
              <a:t> 5%* (MS) + 22,49% (LAR)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listino</a:t>
            </a:r>
            <a:r>
              <a:rPr lang="en-US" dirty="0" smtClean="0"/>
              <a:t> CASA-EES</a:t>
            </a:r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diventare</a:t>
            </a:r>
            <a:r>
              <a:rPr lang="en-US" dirty="0" smtClean="0"/>
              <a:t> 15% se CRUI </a:t>
            </a:r>
            <a:r>
              <a:rPr lang="en-US" dirty="0" err="1" smtClean="0"/>
              <a:t>raggiunge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90000 FTE</a:t>
            </a:r>
          </a:p>
          <a:p>
            <a:pPr lvl="2">
              <a:buFontTx/>
              <a:buChar char="•"/>
            </a:pPr>
            <a:r>
              <a:rPr lang="en-US" dirty="0" err="1" smtClean="0"/>
              <a:t>Stima</a:t>
            </a:r>
            <a:r>
              <a:rPr lang="en-US" dirty="0" smtClean="0"/>
              <a:t> </a:t>
            </a:r>
            <a:r>
              <a:rPr lang="en-US" dirty="0" err="1" smtClean="0"/>
              <a:t>costo</a:t>
            </a:r>
            <a:r>
              <a:rPr lang="en-US" dirty="0" smtClean="0"/>
              <a:t> per le </a:t>
            </a:r>
            <a:r>
              <a:rPr lang="en-US" dirty="0" err="1" smtClean="0"/>
              <a:t>licenze</a:t>
            </a:r>
            <a:r>
              <a:rPr lang="en-US" dirty="0" smtClean="0"/>
              <a:t> Desktop 87-96 k€/anno </a:t>
            </a:r>
            <a:r>
              <a:rPr lang="en-US" dirty="0" err="1" smtClean="0"/>
              <a:t>ivato</a:t>
            </a:r>
            <a:endParaRPr lang="en-US" dirty="0" smtClean="0"/>
          </a:p>
          <a:p>
            <a:pPr lvl="1"/>
            <a:r>
              <a:rPr lang="en-US" dirty="0" err="1" smtClean="0"/>
              <a:t>Scalate</a:t>
            </a:r>
            <a:r>
              <a:rPr lang="en-US" dirty="0" smtClean="0"/>
              <a:t> 7 </a:t>
            </a:r>
            <a:r>
              <a:rPr lang="en-US" dirty="0" err="1" smtClean="0"/>
              <a:t>mensilità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pagate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Bassilichi</a:t>
            </a:r>
            <a:endParaRPr lang="en-US" dirty="0" smtClean="0"/>
          </a:p>
          <a:p>
            <a:pPr lvl="1"/>
            <a:r>
              <a:rPr lang="en-US" dirty="0" smtClean="0"/>
              <a:t>Da </a:t>
            </a:r>
            <a:r>
              <a:rPr lang="en-US" dirty="0" err="1" smtClean="0"/>
              <a:t>pagare</a:t>
            </a:r>
            <a:r>
              <a:rPr lang="en-US" dirty="0" smtClean="0"/>
              <a:t> le 5 </a:t>
            </a:r>
            <a:r>
              <a:rPr lang="en-US" dirty="0" err="1" smtClean="0"/>
              <a:t>mensilità</a:t>
            </a:r>
            <a:r>
              <a:rPr lang="en-US" dirty="0" smtClean="0"/>
              <a:t> </a:t>
            </a:r>
            <a:r>
              <a:rPr lang="en-US" dirty="0" err="1" smtClean="0"/>
              <a:t>rimanenti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budget 2015!</a:t>
            </a:r>
          </a:p>
          <a:p>
            <a:r>
              <a:rPr lang="en-US" dirty="0" smtClean="0"/>
              <a:t>Visual Studio -&gt; Visual Studio Community </a:t>
            </a:r>
          </a:p>
          <a:p>
            <a:pPr lvl="1"/>
            <a:r>
              <a:rPr lang="en-US" dirty="0" err="1" smtClean="0"/>
              <a:t>Indipendentemente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convenzione</a:t>
            </a:r>
            <a:r>
              <a:rPr lang="en-US" dirty="0" smtClean="0"/>
              <a:t> CRUI</a:t>
            </a:r>
          </a:p>
          <a:p>
            <a:pPr lvl="1"/>
            <a:r>
              <a:rPr lang="en-US" dirty="0" smtClean="0"/>
              <a:t>Da </a:t>
            </a:r>
            <a:r>
              <a:rPr lang="en-US" dirty="0" err="1" smtClean="0"/>
              <a:t>acquistare</a:t>
            </a:r>
            <a:r>
              <a:rPr lang="en-US" dirty="0" smtClean="0"/>
              <a:t> </a:t>
            </a:r>
            <a:r>
              <a:rPr lang="en-US" dirty="0" err="1" smtClean="0"/>
              <a:t>individualmente</a:t>
            </a:r>
            <a:r>
              <a:rPr lang="en-US" dirty="0" smtClean="0"/>
              <a:t> le </a:t>
            </a:r>
            <a:r>
              <a:rPr lang="en-US" dirty="0" err="1" smtClean="0"/>
              <a:t>licenze</a:t>
            </a:r>
            <a:r>
              <a:rPr lang="en-US" dirty="0" smtClean="0"/>
              <a:t> Visual Studio dove Community 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usabile</a:t>
            </a:r>
            <a:endParaRPr lang="en-US" dirty="0" smtClean="0"/>
          </a:p>
          <a:p>
            <a:pPr lvl="1"/>
            <a:r>
              <a:rPr lang="en-US" dirty="0" err="1" smtClean="0"/>
              <a:t>Sicuramente</a:t>
            </a:r>
            <a:r>
              <a:rPr lang="en-US" dirty="0" smtClean="0"/>
              <a:t> da 1/1/2016 ma </a:t>
            </a:r>
            <a:r>
              <a:rPr lang="en-US" dirty="0" err="1" smtClean="0"/>
              <a:t>forse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da 1/6/2015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programmatico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per la </a:t>
            </a:r>
            <a:r>
              <a:rPr lang="en-US" dirty="0" err="1" smtClean="0"/>
              <a:t>preparazione</a:t>
            </a:r>
            <a:r>
              <a:rPr lang="en-US" dirty="0" smtClean="0"/>
              <a:t> di due </a:t>
            </a:r>
            <a:r>
              <a:rPr lang="en-US" dirty="0" err="1" smtClean="0"/>
              <a:t>documenti</a:t>
            </a:r>
            <a:endParaRPr lang="en-US" dirty="0" smtClean="0"/>
          </a:p>
          <a:p>
            <a:pPr lvl="1"/>
            <a:r>
              <a:rPr lang="en-US" dirty="0" smtClean="0"/>
              <a:t>“Corporate” Cloud (AKA Cloud Multi-</a:t>
            </a:r>
            <a:r>
              <a:rPr lang="en-US" dirty="0" err="1" smtClean="0"/>
              <a:t>Regione</a:t>
            </a:r>
            <a:r>
              <a:rPr lang="en-US" dirty="0" smtClean="0"/>
              <a:t>)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tecnico</a:t>
            </a:r>
            <a:r>
              <a:rPr lang="en-US" dirty="0" smtClean="0"/>
              <a:t> per </a:t>
            </a:r>
            <a:r>
              <a:rPr lang="en-US" dirty="0" err="1" smtClean="0"/>
              <a:t>l’implementazione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</a:t>
            </a:r>
            <a:r>
              <a:rPr lang="en-US" dirty="0" err="1" smtClean="0"/>
              <a:t>omogenea</a:t>
            </a:r>
            <a:r>
              <a:rPr lang="en-US" dirty="0" smtClean="0"/>
              <a:t> per </a:t>
            </a:r>
            <a:r>
              <a:rPr lang="en-US" dirty="0" err="1" smtClean="0"/>
              <a:t>l’hosting</a:t>
            </a:r>
            <a:r>
              <a:rPr lang="en-US" dirty="0" smtClean="0"/>
              <a:t> di </a:t>
            </a:r>
            <a:r>
              <a:rPr lang="en-US" dirty="0" err="1" smtClean="0"/>
              <a:t>servizi</a:t>
            </a:r>
            <a:r>
              <a:rPr lang="en-US" dirty="0" smtClean="0"/>
              <a:t> (IaaS e PaaS)</a:t>
            </a:r>
          </a:p>
          <a:p>
            <a:pPr lvl="1"/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strategico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Cloud </a:t>
            </a:r>
            <a:r>
              <a:rPr lang="en-US" dirty="0" err="1" smtClean="0"/>
              <a:t>nell’INFN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link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dirty="0" smtClean="0"/>
              <a:t>Parte </a:t>
            </a:r>
            <a:r>
              <a:rPr lang="en-US" dirty="0" err="1" smtClean="0"/>
              <a:t>dagli</a:t>
            </a:r>
            <a:r>
              <a:rPr lang="en-US" dirty="0" smtClean="0"/>
              <a:t> use cases 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Compatibile</a:t>
            </a:r>
            <a:r>
              <a:rPr lang="en-US" dirty="0" smtClean="0"/>
              <a:t> con Cloud </a:t>
            </a:r>
            <a:r>
              <a:rPr lang="en-US" dirty="0" err="1" smtClean="0"/>
              <a:t>eterogenee</a:t>
            </a:r>
            <a:r>
              <a:rPr lang="en-US" dirty="0" smtClean="0"/>
              <a:t> e </a:t>
            </a:r>
            <a:r>
              <a:rPr lang="en-US" dirty="0" err="1" smtClean="0"/>
              <a:t>sistemi</a:t>
            </a:r>
            <a:r>
              <a:rPr lang="en-US" dirty="0" smtClean="0"/>
              <a:t> “</a:t>
            </a:r>
            <a:r>
              <a:rPr lang="en-US" dirty="0" err="1" smtClean="0"/>
              <a:t>esterni</a:t>
            </a:r>
            <a:r>
              <a:rPr lang="en-US" dirty="0" smtClean="0"/>
              <a:t>” (ad </a:t>
            </a:r>
            <a:r>
              <a:rPr lang="en-US" dirty="0" err="1" smtClean="0"/>
              <a:t>esempio</a:t>
            </a:r>
            <a:r>
              <a:rPr lang="en-US" dirty="0" smtClean="0"/>
              <a:t> Cloud </a:t>
            </a:r>
            <a:r>
              <a:rPr lang="en-US" dirty="0" err="1" smtClean="0"/>
              <a:t>congiunte</a:t>
            </a:r>
            <a:r>
              <a:rPr lang="en-US" dirty="0" smtClean="0"/>
              <a:t> con </a:t>
            </a:r>
            <a:r>
              <a:rPr lang="en-US" dirty="0" err="1" smtClean="0"/>
              <a:t>Università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</a:t>
            </a:r>
            <a:r>
              <a:rPr lang="en-US" dirty="0" err="1" smtClean="0"/>
              <a:t>su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Computing Services</a:t>
            </a:r>
          </a:p>
          <a:p>
            <a:r>
              <a:rPr lang="en-US" dirty="0" smtClean="0"/>
              <a:t>Local Computing Services</a:t>
            </a:r>
          </a:p>
          <a:p>
            <a:r>
              <a:rPr lang="en-US" dirty="0" smtClean="0"/>
              <a:t>Scientific Computing (“Grid replacement”)</a:t>
            </a:r>
          </a:p>
          <a:p>
            <a:r>
              <a:rPr lang="en-US" dirty="0" smtClean="0"/>
              <a:t>Support to analysis (end user services)</a:t>
            </a:r>
          </a:p>
          <a:p>
            <a:endParaRPr lang="en-US" dirty="0"/>
          </a:p>
          <a:p>
            <a:r>
              <a:rPr lang="en-US" dirty="0" smtClean="0"/>
              <a:t>Policy per </a:t>
            </a:r>
            <a:r>
              <a:rPr lang="en-US" dirty="0" err="1" smtClean="0"/>
              <a:t>integrazione</a:t>
            </a:r>
            <a:r>
              <a:rPr lang="en-US" dirty="0" smtClean="0"/>
              <a:t> di </a:t>
            </a:r>
            <a:r>
              <a:rPr lang="en-US" dirty="0" err="1" smtClean="0"/>
              <a:t>infrastrutture</a:t>
            </a:r>
            <a:r>
              <a:rPr lang="en-US" dirty="0" smtClean="0"/>
              <a:t> </a:t>
            </a:r>
            <a:r>
              <a:rPr lang="en-US" dirty="0" err="1" smtClean="0"/>
              <a:t>esterne</a:t>
            </a:r>
            <a:endParaRPr lang="en-US" dirty="0" smtClean="0"/>
          </a:p>
          <a:p>
            <a:r>
              <a:rPr lang="en-US" dirty="0" err="1" smtClean="0"/>
              <a:t>Stime</a:t>
            </a:r>
            <a:r>
              <a:rPr lang="en-US" dirty="0" smtClean="0"/>
              <a:t> di </a:t>
            </a:r>
            <a:r>
              <a:rPr lang="en-US" dirty="0" err="1" smtClean="0"/>
              <a:t>impatto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6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Voto</a:t>
            </a:r>
            <a:r>
              <a:rPr lang="en-US" dirty="0" smtClean="0"/>
              <a:t> </a:t>
            </a:r>
            <a:r>
              <a:rPr lang="en-US" dirty="0" err="1" smtClean="0"/>
              <a:t>elettronico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ha </a:t>
            </a:r>
            <a:r>
              <a:rPr lang="en-US" dirty="0" err="1" smtClean="0"/>
              <a:t>identificato</a:t>
            </a:r>
            <a:r>
              <a:rPr lang="en-US" dirty="0" smtClean="0"/>
              <a:t> due </a:t>
            </a:r>
            <a:r>
              <a:rPr lang="en-US" dirty="0" err="1" smtClean="0"/>
              <a:t>soluzioni</a:t>
            </a:r>
            <a:endParaRPr lang="en-US" dirty="0" smtClean="0"/>
          </a:p>
          <a:p>
            <a:pPr lvl="1"/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LimeSurvey</a:t>
            </a:r>
            <a:r>
              <a:rPr lang="en-US" dirty="0" smtClean="0"/>
              <a:t>, </a:t>
            </a:r>
            <a:r>
              <a:rPr lang="en-US" dirty="0" err="1" smtClean="0"/>
              <a:t>semplice</a:t>
            </a:r>
            <a:r>
              <a:rPr lang="en-US" dirty="0" smtClean="0"/>
              <a:t> ma </a:t>
            </a:r>
            <a:r>
              <a:rPr lang="en-US" dirty="0" err="1" smtClean="0"/>
              <a:t>richiede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per </a:t>
            </a:r>
            <a:r>
              <a:rPr lang="en-US" dirty="0" err="1" smtClean="0"/>
              <a:t>implementare</a:t>
            </a:r>
            <a:r>
              <a:rPr lang="en-US" dirty="0" smtClean="0"/>
              <a:t> </a:t>
            </a:r>
            <a:r>
              <a:rPr lang="en-US" dirty="0" err="1" smtClean="0"/>
              <a:t>anonimato</a:t>
            </a:r>
            <a:r>
              <a:rPr lang="en-US" dirty="0" smtClean="0"/>
              <a:t> e </a:t>
            </a:r>
            <a:r>
              <a:rPr lang="en-US" dirty="0" err="1" smtClean="0"/>
              <a:t>sicurezza</a:t>
            </a:r>
            <a:r>
              <a:rPr lang="en-US" dirty="0" smtClean="0"/>
              <a:t> </a:t>
            </a:r>
            <a:r>
              <a:rPr lang="en-US" dirty="0" err="1" smtClean="0"/>
              <a:t>necessari</a:t>
            </a:r>
            <a:endParaRPr lang="en-US" dirty="0" smtClean="0"/>
          </a:p>
          <a:p>
            <a:pPr lvl="1"/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REVS,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complicato</a:t>
            </a:r>
            <a:r>
              <a:rPr lang="en-US" dirty="0" smtClean="0"/>
              <a:t> ma </a:t>
            </a:r>
            <a:r>
              <a:rPr lang="en-US" dirty="0" err="1" smtClean="0"/>
              <a:t>completo</a:t>
            </a:r>
            <a:r>
              <a:rPr lang="en-US" dirty="0" smtClean="0"/>
              <a:t>. Serve </a:t>
            </a:r>
            <a:r>
              <a:rPr lang="en-US" dirty="0" err="1" smtClean="0"/>
              <a:t>lavoro</a:t>
            </a:r>
            <a:r>
              <a:rPr lang="en-US" dirty="0" smtClean="0"/>
              <a:t> per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fruibile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entrambi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 serve </a:t>
            </a:r>
            <a:r>
              <a:rPr lang="en-US" dirty="0" err="1" smtClean="0"/>
              <a:t>l’interfacciamento</a:t>
            </a:r>
            <a:r>
              <a:rPr lang="en-US" dirty="0" smtClean="0"/>
              <a:t> ad AAI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parallelo</a:t>
            </a:r>
            <a:r>
              <a:rPr lang="en-US" dirty="0" smtClean="0"/>
              <a:t> </a:t>
            </a:r>
            <a:r>
              <a:rPr lang="en-US" dirty="0" err="1" smtClean="0"/>
              <a:t>contatti</a:t>
            </a:r>
            <a:r>
              <a:rPr lang="en-US" dirty="0" smtClean="0"/>
              <a:t> col CINECA per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di </a:t>
            </a:r>
            <a:r>
              <a:rPr lang="en-US" dirty="0" err="1" smtClean="0"/>
              <a:t>voto</a:t>
            </a:r>
            <a:endParaRPr lang="en-US" dirty="0" smtClean="0"/>
          </a:p>
          <a:p>
            <a:pPr lvl="1"/>
            <a:r>
              <a:rPr lang="en-US" dirty="0" err="1" smtClean="0"/>
              <a:t>Tecnicamente</a:t>
            </a:r>
            <a:r>
              <a:rPr lang="en-US" dirty="0" smtClean="0"/>
              <a:t> </a:t>
            </a:r>
            <a:r>
              <a:rPr lang="en-US" dirty="0" err="1" smtClean="0"/>
              <a:t>valido</a:t>
            </a:r>
            <a:r>
              <a:rPr lang="en-US" dirty="0" smtClean="0"/>
              <a:t> e </a:t>
            </a:r>
            <a:r>
              <a:rPr lang="en-US" dirty="0" err="1" smtClean="0"/>
              <a:t>usabile</a:t>
            </a:r>
            <a:r>
              <a:rPr lang="en-US" dirty="0" smtClean="0"/>
              <a:t> ma molto </a:t>
            </a:r>
            <a:r>
              <a:rPr lang="en-US" dirty="0" err="1" smtClean="0"/>
              <a:t>costoso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30/3/15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632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Comunicazioni</vt:lpstr>
      <vt:lpstr>Approvazione verbale 17/12/14</vt:lpstr>
      <vt:lpstr>Riunione dei Direttori del 25/3</vt:lpstr>
      <vt:lpstr>Assegnazioni</vt:lpstr>
      <vt:lpstr>Buffer per MAN_SW CNAF</vt:lpstr>
      <vt:lpstr>Convenzione CRUI per Microsoft</vt:lpstr>
      <vt:lpstr>Documento programmatico Cloud</vt:lpstr>
      <vt:lpstr>Use cases su Cloud</vt:lpstr>
      <vt:lpstr>Voto elettronico</vt:lpstr>
      <vt:lpstr>Workshop di maggio</vt:lpstr>
    </vt:vector>
  </TitlesOfParts>
  <Company>INFN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Grandi</dc:creator>
  <cp:lastModifiedBy>Claudio Grandi</cp:lastModifiedBy>
  <cp:revision>37</cp:revision>
  <dcterms:created xsi:type="dcterms:W3CDTF">2014-07-01T12:30:54Z</dcterms:created>
  <dcterms:modified xsi:type="dcterms:W3CDTF">2015-03-27T13:37:54Z</dcterms:modified>
</cp:coreProperties>
</file>