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320" r:id="rId4"/>
    <p:sldId id="260" r:id="rId5"/>
    <p:sldId id="340" r:id="rId6"/>
    <p:sldId id="344" r:id="rId7"/>
    <p:sldId id="343" r:id="rId8"/>
    <p:sldId id="342" r:id="rId9"/>
    <p:sldId id="341" r:id="rId10"/>
    <p:sldId id="345" r:id="rId11"/>
    <p:sldId id="346" r:id="rId12"/>
    <p:sldId id="348" r:id="rId13"/>
    <p:sldId id="347" r:id="rId14"/>
    <p:sldId id="349" r:id="rId15"/>
    <p:sldId id="351" r:id="rId16"/>
    <p:sldId id="350" r:id="rId17"/>
    <p:sldId id="318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82" y="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9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DEC230-DFD2-48E5-AB20-19E3DE64A308}" type="datetime1">
              <a:rPr lang="en-US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43154D-7486-45D8-8155-3FDE28E7D5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1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89CE06-A2C7-4294-81DE-9315B858E95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10573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46EB2C-84F9-43FF-9381-E55347B8741E}" type="slidenum">
              <a:rPr lang="it-IT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Roma 1, CCR 30-31 marzo 2015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5DBE0E-F3D4-4127-BB5D-2BF1C6AD0D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F0445E-ACE4-4A38-ACAF-ED060BD3BA3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668455-B060-42C1-A4DB-CD412E6ADF9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D4BF7-B968-4BB3-8EF5-2430151E65C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A9812-FC75-4364-8F8A-CF75B847A6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45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smtClean="0"/>
              <a:t>Second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smtClean="0"/>
              <a:t>Third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dirty="0" smtClean="0"/>
              <a:t>Roma 1, CCR 30-31 marzo 2015</a:t>
            </a:r>
            <a:endParaRPr lang="it-I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388588-A509-419B-B032-3CCD1B131E5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D59D1-95B0-4282-AC94-2F700816DBB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0C1F8D-6218-49F2-9EAB-344A3CDD16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1F0A5-AB57-4D92-BDA3-BAE23FCEE62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6E1F3E-4000-46D3-9178-B9767FB149E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4A22D-4668-4829-BFEE-867B74AB491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D0B02-5BDF-4367-873C-08DC7DC70D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17626-5BDD-471B-B7D7-726990C547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it-IT" smtClean="0"/>
              <a:t>CNAF, CCR 1-2 aprile 2014</a:t>
            </a: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5A9812-FC75-4364-8F8A-CF75B847A6B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  <p:sldLayoutId id="2147483661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3238"/>
            <a:ext cx="7772400" cy="1943100"/>
          </a:xfrm>
        </p:spPr>
        <p:txBody>
          <a:bodyPr/>
          <a:lstStyle/>
          <a:p>
            <a:pPr eaLnBrk="1" hangingPunct="1"/>
            <a:r>
              <a:rPr lang="it-IT" sz="3600" dirty="0" err="1" smtClean="0"/>
              <a:t>Referaggio</a:t>
            </a:r>
            <a:r>
              <a:rPr lang="it-IT" sz="3600" dirty="0" smtClean="0"/>
              <a:t> apparati di rete 2015 </a:t>
            </a:r>
            <a:br>
              <a:rPr lang="it-IT" sz="3600" dirty="0" smtClean="0"/>
            </a:br>
            <a:r>
              <a:rPr lang="it-IT" sz="3600" dirty="0" smtClean="0"/>
              <a:t>Seconde priorità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400" dirty="0" smtClean="0"/>
              <a:t>Gruppo </a:t>
            </a:r>
            <a:r>
              <a:rPr lang="it-IT" sz="2400" dirty="0" err="1" smtClean="0"/>
              <a:t>referee</a:t>
            </a:r>
            <a:r>
              <a:rPr lang="it-IT" sz="2400" dirty="0" smtClean="0"/>
              <a:t> rete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Fulvia Costa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Paolo Lo Re</a:t>
            </a:r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Enrico </a:t>
            </a:r>
            <a:r>
              <a:rPr lang="it-IT" sz="1800" i="1" dirty="0" err="1" smtClean="0"/>
              <a:t>Mazzoni</a:t>
            </a:r>
            <a:endParaRPr lang="it-IT" sz="1800" i="1" dirty="0" smtClean="0"/>
          </a:p>
          <a:p>
            <a:pPr eaLnBrk="1" hangingPunct="1">
              <a:lnSpc>
                <a:spcPct val="90000"/>
              </a:lnSpc>
            </a:pPr>
            <a:r>
              <a:rPr lang="it-IT" sz="1800" i="1" dirty="0" smtClean="0"/>
              <a:t>Stefano </a:t>
            </a:r>
            <a:r>
              <a:rPr lang="it-IT" sz="1800" i="1" dirty="0" err="1" smtClean="0"/>
              <a:t>Zani</a:t>
            </a:r>
            <a:endParaRPr lang="it-IT" sz="1800" i="1" dirty="0" smtClean="0"/>
          </a:p>
        </p:txBody>
      </p:sp>
      <p:pic>
        <p:nvPicPr>
          <p:cNvPr id="16388" name="Picture 5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1871663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dirty="0" smtClean="0"/>
              <a:t>Roma 1, CCR 30-31 marzo 2015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870947"/>
              </p:ext>
            </p:extLst>
          </p:nvPr>
        </p:nvGraphicFramePr>
        <p:xfrm>
          <a:off x="683568" y="2132856"/>
          <a:ext cx="8229600" cy="3029581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Sostituzione apparato </a:t>
                      </a:r>
                      <a:r>
                        <a:rPr lang="it-IT" sz="1400" dirty="0" err="1" smtClean="0"/>
                        <a:t>aethra</a:t>
                      </a:r>
                      <a:r>
                        <a:rPr lang="it-IT" sz="1400" dirty="0" smtClean="0"/>
                        <a:t> con </a:t>
                      </a:r>
                      <a:r>
                        <a:rPr lang="it-IT" sz="1400" dirty="0" err="1" smtClean="0"/>
                        <a:t>LifeSize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dual</a:t>
                      </a:r>
                      <a:r>
                        <a:rPr lang="it-IT" sz="1400" dirty="0" smtClean="0"/>
                        <a:t> monitor HD. richiesta di sblocco delle seconde priorità.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Tutti gli apparati di videoconferenza, se in sostituzione di apparati funzionanti, verranno eventualmente finanziati a settembre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Sblocco seconda priorità per gli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per fare un ordine unico.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Investimento strutturale e relativo a poche unità.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Padova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37247"/>
              </p:ext>
            </p:extLst>
          </p:nvPr>
        </p:nvGraphicFramePr>
        <p:xfrm>
          <a:off x="683568" y="2132856"/>
          <a:ext cx="8229600" cy="245351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Acquisto dei 6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mancanti e relativi SFP per completare l'upgrade del </a:t>
                      </a:r>
                      <a:r>
                        <a:rPr lang="it-IT" sz="1400" dirty="0" err="1" smtClean="0"/>
                        <a:t>distribution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layer</a:t>
                      </a:r>
                      <a:r>
                        <a:rPr lang="it-IT" sz="1400" dirty="0" smtClean="0"/>
                        <a:t>, secondo quanto descritto nel documento allegato alla richiesta di Settembre.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Seconda priorità non prevista.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Pavia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095165"/>
              </p:ext>
            </p:extLst>
          </p:nvPr>
        </p:nvGraphicFramePr>
        <p:xfrm>
          <a:off x="683568" y="2132856"/>
          <a:ext cx="8229600" cy="369708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Switch gigabit per ampliamento rete di sezione.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 seconda priorità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 chiede quindi di restituire 9 K€ a CCR (Struttura AP acquistata con fondi locali)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Apparato videoconferenza per sala direzione in sostituzione di apparato obsoleto.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Tutti gli apparati di videoconferenza, se in sostituzione di apparati funzionanti, verranno eventualmente finanziati a settembre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Roma 1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232842"/>
              </p:ext>
            </p:extLst>
          </p:nvPr>
        </p:nvGraphicFramePr>
        <p:xfrm>
          <a:off x="683568" y="2132856"/>
          <a:ext cx="8229600" cy="181343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 Acquisto di ottiche SFP 1Gb per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Cisco per i servizi, a seguito di problemi hardware.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Apparato strutturale, sostituzione di guasto.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Roma 2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8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67898"/>
              </p:ext>
            </p:extLst>
          </p:nvPr>
        </p:nvGraphicFramePr>
        <p:xfrm>
          <a:off x="683568" y="2132856"/>
          <a:ext cx="8229600" cy="224015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Nuova infrastruttura per i servizi si richiedono 2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ethernet con 24 porte 1Gb dotati ciascuno di almeno una porta in fibra 1Gb per </a:t>
                      </a:r>
                      <a:r>
                        <a:rPr lang="it-IT" sz="1400" dirty="0" err="1" smtClean="0"/>
                        <a:t>uplink</a:t>
                      </a:r>
                      <a:r>
                        <a:rPr lang="it-IT" sz="1400" dirty="0" smtClean="0"/>
                        <a:t> verso centro stella.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Apparato strutturale, 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Roma 3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67512"/>
              </p:ext>
            </p:extLst>
          </p:nvPr>
        </p:nvGraphicFramePr>
        <p:xfrm>
          <a:off x="683568" y="2132856"/>
          <a:ext cx="8229600" cy="181343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err="1" smtClean="0"/>
                        <a:t>Juniper</a:t>
                      </a:r>
                      <a:r>
                        <a:rPr lang="it-IT" sz="1400" dirty="0" smtClean="0"/>
                        <a:t> EX-2200-24P per estensione LAN presso centro di </a:t>
                      </a:r>
                      <a:r>
                        <a:rPr lang="it-IT" sz="1400" dirty="0" err="1" smtClean="0"/>
                        <a:t>Protonterapia</a:t>
                      </a:r>
                      <a:r>
                        <a:rPr lang="it-IT" sz="1400" dirty="0" smtClean="0"/>
                        <a:t>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Richiesta nuova (strutturale) di importo moderato.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Centro </a:t>
            </a:r>
            <a:r>
              <a:rPr lang="it-IT" sz="3600" b="1" dirty="0" smtClean="0"/>
              <a:t>TIFPA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040530"/>
              </p:ext>
            </p:extLst>
          </p:nvPr>
        </p:nvGraphicFramePr>
        <p:xfrm>
          <a:off x="467544" y="980728"/>
          <a:ext cx="8229600" cy="5196689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Sostituzione del router di accesso </a:t>
                      </a:r>
                      <a:r>
                        <a:rPr lang="it-IT" sz="1400" dirty="0" err="1" smtClean="0"/>
                        <a:t>Juniper</a:t>
                      </a:r>
                      <a:r>
                        <a:rPr lang="it-IT" sz="1400" dirty="0" smtClean="0"/>
                        <a:t> M7i (acquistato nel 2008) con uno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di livello 3 </a:t>
                      </a:r>
                      <a:r>
                        <a:rPr lang="it-IT" sz="1400" dirty="0" err="1" smtClean="0"/>
                        <a:t>Juniper</a:t>
                      </a:r>
                      <a:r>
                        <a:rPr lang="it-IT" sz="1400" dirty="0" smtClean="0"/>
                        <a:t> modello EX4300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Router funzionale all'aggiornamento di banda di accesso (Necessario)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Server Dell R320 per utilizzo come VPN server tramite installazione di </a:t>
                      </a:r>
                      <a:r>
                        <a:rPr lang="it-IT" sz="1400" dirty="0" err="1" smtClean="0"/>
                        <a:t>SoftEther</a:t>
                      </a:r>
                      <a:r>
                        <a:rPr lang="it-IT" sz="1400" dirty="0" smtClean="0"/>
                        <a:t> VPN Project in sostituzione Cisco VPN </a:t>
                      </a:r>
                      <a:r>
                        <a:rPr lang="it-IT" sz="1400" dirty="0" err="1" smtClean="0"/>
                        <a:t>Concentrator</a:t>
                      </a:r>
                      <a:r>
                        <a:rPr lang="it-IT" sz="1400" dirty="0" smtClean="0"/>
                        <a:t> 3020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Prezzo congruo ma trattandosi di sostituzione di apparato funzionante si rimanda ad una eventuale terza priorità (Settembre)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Estensione del </a:t>
                      </a:r>
                      <a:r>
                        <a:rPr lang="it-IT" sz="1400" dirty="0" err="1" smtClean="0"/>
                        <a:t>backbone</a:t>
                      </a:r>
                      <a:r>
                        <a:rPr lang="it-IT" sz="1400" dirty="0" smtClean="0"/>
                        <a:t> LAN a 10 </a:t>
                      </a:r>
                      <a:r>
                        <a:rPr lang="it-IT" sz="1400" dirty="0" err="1" smtClean="0"/>
                        <a:t>Gb</a:t>
                      </a:r>
                      <a:r>
                        <a:rPr lang="it-IT" sz="1400" dirty="0" smtClean="0"/>
                        <a:t>/s . Materiale necessario: 1 x Modulo SR SFP+ 10Gb/s LC </a:t>
                      </a:r>
                      <a:r>
                        <a:rPr lang="it-IT" sz="1400" dirty="0" err="1" smtClean="0"/>
                        <a:t>multimode</a:t>
                      </a:r>
                      <a:r>
                        <a:rPr lang="it-IT" sz="1400" dirty="0" smtClean="0"/>
                        <a:t> per Extreme Networks Summit X650, 4 x HP X131 10G X2 SC SR </a:t>
                      </a:r>
                      <a:r>
                        <a:rPr lang="it-IT" sz="1400" dirty="0" err="1" smtClean="0"/>
                        <a:t>Transceiver</a:t>
                      </a:r>
                      <a:r>
                        <a:rPr lang="it-IT" sz="1400" dirty="0" smtClean="0"/>
                        <a:t> per </a:t>
                      </a:r>
                      <a:r>
                        <a:rPr lang="it-IT" sz="1400" dirty="0" err="1" smtClean="0"/>
                        <a:t>Procurve</a:t>
                      </a:r>
                      <a:r>
                        <a:rPr lang="it-IT" sz="1400" dirty="0" smtClean="0"/>
                        <a:t> 8212zl (J8436A) e 1 x Modulo HP 4-port 10GbE X2 </a:t>
                      </a:r>
                      <a:r>
                        <a:rPr lang="it-IT" sz="1400" dirty="0" err="1" smtClean="0"/>
                        <a:t>zl</a:t>
                      </a:r>
                      <a:r>
                        <a:rPr lang="it-IT" sz="1400" dirty="0" smtClean="0"/>
                        <a:t> per </a:t>
                      </a:r>
                      <a:r>
                        <a:rPr lang="it-IT" sz="1400" dirty="0" err="1" smtClean="0"/>
                        <a:t>Procurve</a:t>
                      </a:r>
                      <a:r>
                        <a:rPr lang="it-IT" sz="1400" dirty="0" smtClean="0"/>
                        <a:t> 8212zl (J8707A)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3K per 2 transceiver:1 per X650 ed 1 per HP8212.  Si rimanda a settembre l'eventuale finanziamento del modulo di espansione per il Core HP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-9.5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28574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Trieste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09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it-IT" b="1" dirty="0" smtClean="0"/>
              <a:t>Note conclusive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0"/>
          </a:xfrm>
        </p:spPr>
        <p:txBody>
          <a:bodyPr/>
          <a:lstStyle/>
          <a:p>
            <a:pPr algn="just"/>
            <a:r>
              <a:rPr lang="it-IT" sz="2400" dirty="0" smtClean="0"/>
              <a:t>La scarsità di fondi disponibili ha reso necessari dei forti tagli.</a:t>
            </a:r>
          </a:p>
          <a:p>
            <a:pPr algn="just"/>
            <a:r>
              <a:rPr lang="it-IT" sz="2400" dirty="0" smtClean="0"/>
              <a:t>Si è reso necessario lo spostamento a settembre di alcuni finanziamenti anche se previsti in seconda priorità dall’anno scorso.</a:t>
            </a:r>
          </a:p>
          <a:p>
            <a:pPr marL="342900" lvl="1" indent="-342900" algn="just">
              <a:buFontTx/>
              <a:buChar char="•"/>
            </a:pPr>
            <a:r>
              <a:rPr lang="it-IT" dirty="0">
                <a:solidFill>
                  <a:srgbClr val="FF0000"/>
                </a:solidFill>
              </a:rPr>
              <a:t>Le assegnazioni sono pari </a:t>
            </a:r>
            <a:r>
              <a:rPr lang="it-IT" dirty="0" smtClean="0">
                <a:solidFill>
                  <a:srgbClr val="FF0000"/>
                </a:solidFill>
              </a:rPr>
              <a:t>a poco più del </a:t>
            </a:r>
            <a:r>
              <a:rPr lang="it-IT" b="1" dirty="0" smtClean="0">
                <a:solidFill>
                  <a:srgbClr val="FF0000"/>
                </a:solidFill>
              </a:rPr>
              <a:t>35%</a:t>
            </a:r>
            <a:r>
              <a:rPr lang="it-IT" dirty="0" smtClean="0">
                <a:solidFill>
                  <a:srgbClr val="FF0000"/>
                </a:solidFill>
              </a:rPr>
              <a:t> delle </a:t>
            </a:r>
            <a:r>
              <a:rPr lang="it-IT" dirty="0">
                <a:solidFill>
                  <a:srgbClr val="FF0000"/>
                </a:solidFill>
              </a:rPr>
              <a:t>richieste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342900" lvl="1" indent="-342900" algn="just">
              <a:buFontTx/>
              <a:buChar char="•"/>
            </a:pPr>
            <a:r>
              <a:rPr lang="it-IT" sz="2400" dirty="0" smtClean="0"/>
              <a:t>Resta una tasca indivisa pari a 14.5 k€, da definire.</a:t>
            </a:r>
          </a:p>
          <a:p>
            <a:pPr marL="342900" lvl="1" indent="-342900" algn="just">
              <a:buFontTx/>
              <a:buChar char="•"/>
            </a:pPr>
            <a:r>
              <a:rPr lang="it-IT" sz="2400" dirty="0" smtClean="0"/>
              <a:t>Va discussa </a:t>
            </a:r>
            <a:r>
              <a:rPr lang="it-IT" sz="2400" dirty="0" smtClean="0"/>
              <a:t>una policy di finanziamento dei firewall. </a:t>
            </a:r>
            <a:endParaRPr lang="it-IT" sz="2400" dirty="0" smtClean="0"/>
          </a:p>
          <a:p>
            <a:pPr marL="400050" lvl="2" indent="0" algn="just">
              <a:buNone/>
            </a:pPr>
            <a:r>
              <a:rPr lang="it-IT" dirty="0" smtClean="0"/>
              <a:t>Le </a:t>
            </a:r>
            <a:r>
              <a:rPr lang="it-IT" dirty="0" smtClean="0"/>
              <a:t>sedi che ospitano Servizi Nazionali vanno protette adeguatamente.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Roma 1, CCR 30-31 marzo 2015</a:t>
            </a:r>
            <a:endParaRPr lang="it-I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0"/>
            <a:ext cx="16224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23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CCR_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6035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mtClean="0"/>
              <a:t> </a:t>
            </a:r>
          </a:p>
        </p:txBody>
      </p:sp>
      <p:sp>
        <p:nvSpPr>
          <p:cNvPr id="1741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46088" y="1711325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Mandato: Attribuzione dei fondi di finanziamento per il 2015 in base alle disponibilità economiche, a criteri di urgenza ed alle richieste di sblocco di seconde priorità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Richieste</a:t>
            </a:r>
            <a:r>
              <a:rPr lang="it-IT" sz="2400" dirty="0" smtClean="0"/>
              <a:t>: </a:t>
            </a:r>
            <a:r>
              <a:rPr lang="it-IT" sz="2000" dirty="0" smtClean="0"/>
              <a:t>il totale dei finanziamenti richiesti è di</a:t>
            </a:r>
            <a:r>
              <a:rPr lang="it-IT" sz="2000" b="1" dirty="0" smtClean="0"/>
              <a:t> </a:t>
            </a:r>
            <a:r>
              <a:rPr lang="it-IT" sz="2000" b="1" dirty="0" smtClean="0">
                <a:solidFill>
                  <a:srgbClr val="FF0000"/>
                </a:solidFill>
              </a:rPr>
              <a:t>125.5 K€</a:t>
            </a:r>
            <a:r>
              <a:rPr lang="it-IT" sz="2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/>
              <a:t> </a:t>
            </a:r>
            <a:r>
              <a:rPr lang="it-IT" sz="2000" dirty="0" smtClean="0"/>
              <a:t>                di cui </a:t>
            </a:r>
            <a:r>
              <a:rPr lang="it-IT" sz="2000" b="1" dirty="0" smtClean="0">
                <a:solidFill>
                  <a:srgbClr val="FF0000"/>
                </a:solidFill>
              </a:rPr>
              <a:t>97.5 K€</a:t>
            </a:r>
            <a:r>
              <a:rPr lang="it-IT" sz="2000" b="1" dirty="0" smtClean="0"/>
              <a:t> </a:t>
            </a:r>
            <a:r>
              <a:rPr lang="it-IT" sz="2000" dirty="0" smtClean="0"/>
              <a:t>da sblocchi di seconde priorità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Si propone di assegnare </a:t>
            </a:r>
            <a:r>
              <a:rPr lang="it-IT" sz="2000" b="1" dirty="0" smtClean="0">
                <a:solidFill>
                  <a:srgbClr val="FF0000"/>
                </a:solidFill>
              </a:rPr>
              <a:t>44.5 k€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t-IT" sz="2000" dirty="0" smtClean="0"/>
              <a:t>Criteri di assegnazione: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Apparati strutturali di </a:t>
            </a:r>
            <a:r>
              <a:rPr lang="it-IT" sz="1800" dirty="0" err="1" smtClean="0"/>
              <a:t>core</a:t>
            </a:r>
            <a:r>
              <a:rPr lang="it-IT" sz="1800" dirty="0" smtClean="0"/>
              <a:t> e di accesso alla rete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Sostituzione degli apparati di aggregazione obsoleti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Rinvio alle assegnazioni di settembre dei finanziamenti per sostituzione di apparati funzionanti</a:t>
            </a:r>
          </a:p>
          <a:p>
            <a:pPr eaLnBrk="1" hangingPunct="1">
              <a:lnSpc>
                <a:spcPct val="80000"/>
              </a:lnSpc>
            </a:pPr>
            <a:r>
              <a:rPr lang="it-IT" sz="1800" dirty="0" smtClean="0"/>
              <a:t>Altri apparati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it-IT" sz="1800" dirty="0" smtClean="0"/>
              <a:t>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3600" dirty="0" err="1">
                <a:solidFill>
                  <a:schemeClr val="tx2"/>
                </a:solidFill>
              </a:rPr>
              <a:t>Referaggio</a:t>
            </a:r>
            <a:r>
              <a:rPr lang="it-IT" sz="3600" dirty="0">
                <a:solidFill>
                  <a:schemeClr val="tx2"/>
                </a:solidFill>
              </a:rPr>
              <a:t> apparati di </a:t>
            </a:r>
            <a:r>
              <a:rPr lang="it-IT" sz="3600" dirty="0" smtClean="0">
                <a:solidFill>
                  <a:schemeClr val="tx2"/>
                </a:solidFill>
              </a:rPr>
              <a:t>rete seconda assegnazione 2015</a:t>
            </a:r>
            <a:endParaRPr lang="it-IT" sz="3600" dirty="0">
              <a:solidFill>
                <a:schemeClr val="tx2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73524"/>
              </p:ext>
            </p:extLst>
          </p:nvPr>
        </p:nvGraphicFramePr>
        <p:xfrm>
          <a:off x="683568" y="2132856"/>
          <a:ext cx="8229600" cy="245351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 1 modulo HP J8705A </a:t>
                      </a:r>
                      <a:r>
                        <a:rPr lang="it-IT" sz="1400" dirty="0" err="1" smtClean="0"/>
                        <a:t>spare</a:t>
                      </a:r>
                      <a:r>
                        <a:rPr lang="it-IT" sz="1400" dirty="0" smtClean="0"/>
                        <a:t> per la distribuzione agli utenti della rete. Il modulo verrà usato nel caso di guasti su uno dei moduli dei due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di distribuzione ai piani.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Prezzo congruo ma trattandosi di "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Spare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" si rimandano eventualmente a Settembre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Bari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008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1143001"/>
          </a:xfrm>
        </p:spPr>
        <p:txBody>
          <a:bodyPr/>
          <a:lstStyle/>
          <a:p>
            <a:pPr eaLnBrk="1" hangingPunct="1"/>
            <a:r>
              <a:rPr lang="it-IT" sz="3600" b="1" dirty="0" smtClean="0"/>
              <a:t>INFN CNAF</a:t>
            </a:r>
            <a:endParaRPr lang="it-IT" sz="4000" b="1" dirty="0" smtClean="0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170968"/>
              </p:ext>
            </p:extLst>
          </p:nvPr>
        </p:nvGraphicFramePr>
        <p:xfrm>
          <a:off x="611560" y="1196752"/>
          <a:ext cx="8229600" cy="4713328"/>
        </p:xfrm>
        <a:graphic>
          <a:graphicData uri="http://schemas.openxmlformats.org/drawingml/2006/table">
            <a:tbl>
              <a:tblPr/>
              <a:tblGrid>
                <a:gridCol w="3322638"/>
                <a:gridCol w="853826"/>
                <a:gridCol w="982911"/>
                <a:gridCol w="792163"/>
                <a:gridCol w="2278062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Scheda WS-X6724-SFP da 24 porte Gigabit SFP + 4 </a:t>
                      </a:r>
                      <a:r>
                        <a:rPr lang="it-IT" sz="1400" dirty="0" err="1" smtClean="0"/>
                        <a:t>Transceiver</a:t>
                      </a:r>
                      <a:r>
                        <a:rPr lang="it-IT" sz="1400" dirty="0" smtClean="0"/>
                        <a:t> Gigabit RJ45 (GLC-T) + 2 </a:t>
                      </a:r>
                      <a:r>
                        <a:rPr lang="it-IT" sz="1400" dirty="0" err="1" smtClean="0"/>
                        <a:t>Transceiver</a:t>
                      </a:r>
                      <a:r>
                        <a:rPr lang="it-IT" sz="1400" dirty="0" smtClean="0"/>
                        <a:t> Gigabit Ottici LX da inserire nel Cisco6500 che costituisce il Router di accesso del CNAF (NON TIER1) per il collegamento della sede di via </a:t>
                      </a:r>
                      <a:r>
                        <a:rPr lang="it-IT" sz="1400" dirty="0" err="1" smtClean="0"/>
                        <a:t>Ranzani</a:t>
                      </a:r>
                      <a:r>
                        <a:rPr lang="it-IT" sz="1400" dirty="0" smtClean="0"/>
                        <a:t> + Cisco ASA (Sblocco seconde priorità)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Apparato strutturale e necessario.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Apparato di videoconferenza per </a:t>
                      </a:r>
                      <a:r>
                        <a:rPr lang="it-IT" sz="1400" smtClean="0"/>
                        <a:t>sala riunioni </a:t>
                      </a:r>
                      <a:r>
                        <a:rPr lang="it-IT" sz="1400" dirty="0" smtClean="0"/>
                        <a:t>principale del CNAF in sostituzione di un vecchissimo Vega Star Gold di </a:t>
                      </a:r>
                      <a:r>
                        <a:rPr lang="it-IT" sz="1400" dirty="0" err="1" smtClean="0"/>
                        <a:t>piu</a:t>
                      </a:r>
                      <a:r>
                        <a:rPr lang="it-IT" sz="1400" dirty="0" smtClean="0"/>
                        <a:t> di 10 anni che sta dando segni di cedimento e non è </a:t>
                      </a:r>
                      <a:r>
                        <a:rPr lang="it-IT" sz="1400" dirty="0" err="1" smtClean="0"/>
                        <a:t>piu</a:t>
                      </a:r>
                      <a:r>
                        <a:rPr lang="it-IT" sz="1400" dirty="0" smtClean="0"/>
                        <a:t> affidabili. La richiesta è relativa ad un </a:t>
                      </a:r>
                      <a:r>
                        <a:rPr lang="it-IT" sz="1400" dirty="0" err="1" smtClean="0"/>
                        <a:t>Lifesize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Icon</a:t>
                      </a:r>
                      <a:r>
                        <a:rPr lang="it-IT" sz="1400" dirty="0" smtClean="0"/>
                        <a:t> 600 dotato di POD + telecamera FULL HD. Richiesta di sblocco Seconda priorità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-6.0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Tutti gli apparati di videoconferenza, se in sostituzione di apparati funzionanti, verranno eventualmente finanziati a settembre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18.0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12.0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533" name="Picture 5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0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56938"/>
              </p:ext>
            </p:extLst>
          </p:nvPr>
        </p:nvGraphicFramePr>
        <p:xfrm>
          <a:off x="683568" y="2132856"/>
          <a:ext cx="8229600" cy="288023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Sblocco dei 4.0 </a:t>
                      </a:r>
                      <a:r>
                        <a:rPr lang="it-IT" sz="1400" dirty="0" err="1" smtClean="0"/>
                        <a:t>KEuro</a:t>
                      </a:r>
                      <a:r>
                        <a:rPr lang="it-IT" sz="1400" dirty="0" smtClean="0"/>
                        <a:t> in seconda </a:t>
                      </a:r>
                      <a:r>
                        <a:rPr lang="it-IT" sz="1400" dirty="0" err="1" smtClean="0"/>
                        <a:t>priorita'</a:t>
                      </a:r>
                      <a:r>
                        <a:rPr lang="it-IT" sz="1400" dirty="0" smtClean="0"/>
                        <a:t> relativa alla richiesta: 2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con 24 Porte Gigabit +2 </a:t>
                      </a:r>
                      <a:r>
                        <a:rPr lang="it-IT" sz="1400" dirty="0" err="1" smtClean="0"/>
                        <a:t>Uplink</a:t>
                      </a:r>
                      <a:r>
                        <a:rPr lang="it-IT" sz="1400" dirty="0" smtClean="0"/>
                        <a:t> a 10Gb/s + alimentazione ridondata e 3 anni on site per continuare lo svecchiamento degli </a:t>
                      </a:r>
                      <a:r>
                        <a:rPr lang="it-IT" sz="1400" dirty="0" err="1" smtClean="0"/>
                        <a:t>switch</a:t>
                      </a:r>
                      <a:r>
                        <a:rPr lang="it-IT" sz="1400" dirty="0" smtClean="0"/>
                        <a:t> di armadio risalenti al 2001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Assegnato in quanto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switch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molto vecchi e la richiesta è per un numero ridotto.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 smtClean="0"/>
              <a:t> Catania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29399"/>
              </p:ext>
            </p:extLst>
          </p:nvPr>
        </p:nvGraphicFramePr>
        <p:xfrm>
          <a:off x="611560" y="1556792"/>
          <a:ext cx="8229600" cy="458711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 New Generation Firewall per la protezione della sicurezza perimetrale dei servizi informatici locali e nazionali, in grado di supportare almeno 4 porte 10Gb/s, avente una </a:t>
                      </a:r>
                      <a:r>
                        <a:rPr lang="it-IT" sz="1400" dirty="0" err="1" smtClean="0"/>
                        <a:t>capacita'</a:t>
                      </a:r>
                      <a:r>
                        <a:rPr lang="it-IT" sz="1400" dirty="0" smtClean="0"/>
                        <a:t> di almeno 10Gbs nella </a:t>
                      </a:r>
                      <a:r>
                        <a:rPr lang="it-IT" sz="1400" dirty="0" err="1" smtClean="0"/>
                        <a:t>funzionalita'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Intrusion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Prevention</a:t>
                      </a:r>
                      <a:r>
                        <a:rPr lang="it-IT" sz="1400" dirty="0" smtClean="0"/>
                        <a:t> System. Ai LNF abbiamo appena acquistato un nuovo Router di frontiera. Siamo in attesa della consegna del router per effettuare i test sul </a:t>
                      </a:r>
                      <a:r>
                        <a:rPr lang="it-IT" sz="1400" dirty="0" err="1" smtClean="0"/>
                        <a:t>Next</a:t>
                      </a:r>
                      <a:r>
                        <a:rPr lang="it-IT" sz="1400" dirty="0" smtClean="0"/>
                        <a:t> Generation Firewall, allo scopo di evitare troppi eventi traumatici e disservizi sulla rete dei LNF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Si considera certamente utile proteggere con </a:t>
                      </a:r>
                      <a:r>
                        <a:rPr kumimoji="0" lang="it-IT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Next</a:t>
                      </a: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Generation Firewall le sedi che ospitano Servizi Nazionali fondamentali. Visto l'importo e i possibili costi fissi indotti, si consiglia di provare l'apparato e verificare con l'Ente la disponibilità di investimenti su apparati di sicurezza informatica. Si rimanda la decisione alla Commissione.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-25.0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14287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600" dirty="0" smtClean="0"/>
              <a:t>Laboratori Nazionali di </a:t>
            </a:r>
            <a:r>
              <a:rPr lang="it-IT" sz="3600" b="1" dirty="0" smtClean="0"/>
              <a:t>FRASCATI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637085"/>
              </p:ext>
            </p:extLst>
          </p:nvPr>
        </p:nvGraphicFramePr>
        <p:xfrm>
          <a:off x="683568" y="2132856"/>
          <a:ext cx="8229600" cy="1657995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Sblocco SP per wireless AP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-14287"/>
            <a:ext cx="8229600" cy="1143000"/>
          </a:xfrm>
        </p:spPr>
        <p:txBody>
          <a:bodyPr/>
          <a:lstStyle/>
          <a:p>
            <a:pPr algn="l" eaLnBrk="1" hangingPunct="1"/>
            <a:r>
              <a:rPr lang="it-IT" sz="3600" dirty="0" smtClean="0"/>
              <a:t>Laboratori Nazionali di </a:t>
            </a:r>
            <a:r>
              <a:rPr lang="it-IT" sz="3600" b="1" dirty="0" smtClean="0"/>
              <a:t>Legnaro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642948"/>
              </p:ext>
            </p:extLst>
          </p:nvPr>
        </p:nvGraphicFramePr>
        <p:xfrm>
          <a:off x="683568" y="2132856"/>
          <a:ext cx="8229600" cy="1657995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Completamento acquisto </a:t>
                      </a:r>
                      <a:r>
                        <a:rPr lang="it-IT" sz="1400" dirty="0" err="1" smtClean="0"/>
                        <a:t>access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point</a:t>
                      </a:r>
                      <a:r>
                        <a:rPr lang="it-IT" sz="1400" dirty="0" smtClean="0"/>
                        <a:t> </a:t>
                      </a:r>
                      <a:r>
                        <a:rPr lang="it-IT" sz="1400" dirty="0" err="1" smtClean="0"/>
                        <a:t>ruckus</a:t>
                      </a:r>
                      <a:r>
                        <a:rPr lang="it-IT" sz="1400" dirty="0" smtClean="0"/>
                        <a:t> zf300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- 3.5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3.5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Laboratori Nazionali del Sud</a:t>
            </a:r>
            <a:endParaRPr lang="it-IT" sz="3600" b="1" dirty="0" smtClean="0"/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60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36036"/>
              </p:ext>
            </p:extLst>
          </p:nvPr>
        </p:nvGraphicFramePr>
        <p:xfrm>
          <a:off x="683568" y="2132856"/>
          <a:ext cx="8229600" cy="2453517"/>
        </p:xfrm>
        <a:graphic>
          <a:graphicData uri="http://schemas.openxmlformats.org/drawingml/2006/table">
            <a:tbl>
              <a:tblPr/>
              <a:tblGrid>
                <a:gridCol w="2808312"/>
                <a:gridCol w="792088"/>
                <a:gridCol w="1152128"/>
                <a:gridCol w="792088"/>
                <a:gridCol w="2684984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Descrizione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Rich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Sblocco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Ass</a:t>
                      </a: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it-IT" sz="1400" dirty="0" smtClean="0"/>
                        <a:t>Sistema di videoconferenza da sala, ad esempio ICON 600 di </a:t>
                      </a:r>
                      <a:r>
                        <a:rPr lang="it-IT" sz="1400" dirty="0" err="1" smtClean="0"/>
                        <a:t>Lifesize</a:t>
                      </a:r>
                      <a:r>
                        <a:rPr lang="it-IT" sz="1400" dirty="0" smtClean="0"/>
                        <a:t> + monitor </a:t>
                      </a: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Tutti gli apparati di videoconferenza, se in sostituzione di apparati funzionanti, verranno eventualmente finanziati a settembre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TOTALE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-6.0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it-IT" sz="3600" dirty="0" smtClean="0"/>
              <a:t>Sezione di</a:t>
            </a:r>
            <a:r>
              <a:rPr lang="it-IT" sz="3600" b="1" dirty="0"/>
              <a:t> </a:t>
            </a:r>
            <a:r>
              <a:rPr lang="it-IT" sz="3600" b="1" dirty="0" smtClean="0"/>
              <a:t>Napoli</a:t>
            </a:r>
          </a:p>
        </p:txBody>
      </p:sp>
      <p:pic>
        <p:nvPicPr>
          <p:cNvPr id="38959" name="Picture 82" descr="CCR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71438"/>
            <a:ext cx="16192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>
          <a:xfrm>
            <a:off x="3131840" y="6165304"/>
            <a:ext cx="2895600" cy="476250"/>
          </a:xfrm>
        </p:spPr>
        <p:txBody>
          <a:bodyPr/>
          <a:lstStyle/>
          <a:p>
            <a:r>
              <a:rPr lang="it-IT" dirty="0"/>
              <a:t>Roma 1, CCR 30-31 marzo 2015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54334</TotalTime>
  <Words>1242</Words>
  <Application>Microsoft Office PowerPoint</Application>
  <PresentationFormat>Presentazione su schermo (4:3)</PresentationFormat>
  <Paragraphs>332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Struttura predefinita</vt:lpstr>
      <vt:lpstr>Referaggio apparati di rete 2015  Seconde priorità</vt:lpstr>
      <vt:lpstr> </vt:lpstr>
      <vt:lpstr>Sezione di Bari</vt:lpstr>
      <vt:lpstr>INFN CNAF</vt:lpstr>
      <vt:lpstr>Sezione di Catania</vt:lpstr>
      <vt:lpstr>Laboratori Nazionali di FRASCATI</vt:lpstr>
      <vt:lpstr>Laboratori Nazionali di Legnaro</vt:lpstr>
      <vt:lpstr>Laboratori Nazionali del Sud</vt:lpstr>
      <vt:lpstr>Sezione di Napoli</vt:lpstr>
      <vt:lpstr>Sezione di Padova</vt:lpstr>
      <vt:lpstr>Sezione di Pavia</vt:lpstr>
      <vt:lpstr>Sezione di Roma 1</vt:lpstr>
      <vt:lpstr>Sezione di Roma 2</vt:lpstr>
      <vt:lpstr>Sezione di Roma 3</vt:lpstr>
      <vt:lpstr>Centro TIFPA</vt:lpstr>
      <vt:lpstr>Sezione di Trieste</vt:lpstr>
      <vt:lpstr>Note conclusive</vt:lpstr>
    </vt:vector>
  </TitlesOfParts>
  <Company>INFN Napoli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Referaggio apparati di rete</dc:title>
  <dc:creator>Paolo Lo Re</dc:creator>
  <cp:lastModifiedBy>Paolo Lo Re</cp:lastModifiedBy>
  <cp:revision>226</cp:revision>
  <cp:lastPrinted>2010-02-26T18:39:13Z</cp:lastPrinted>
  <dcterms:created xsi:type="dcterms:W3CDTF">2011-10-01T13:26:20Z</dcterms:created>
  <dcterms:modified xsi:type="dcterms:W3CDTF">2015-03-30T23:28:03Z</dcterms:modified>
</cp:coreProperties>
</file>