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slideLayouts/slideLayout16.xml" ContentType="application/vnd.openxmlformats-officedocument.presentationml.slideLayout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slideLayouts/slideLayout18.xml" ContentType="application/vnd.openxmlformats-officedocument.presentationml.slideLayout+xml"/>
  <Override PartName="/ppt/theme/theme11.xml" ContentType="application/vnd.openxmlformats-officedocument.theme+xml"/>
  <Override PartName="/ppt/slideLayouts/slideLayout19.xml" ContentType="application/vnd.openxmlformats-officedocument.presentationml.slideLayout+xml"/>
  <Override PartName="/ppt/theme/theme12.xml" ContentType="application/vnd.openxmlformats-officedocument.theme+xml"/>
  <Override PartName="/ppt/slideLayouts/slideLayout20.xml" ContentType="application/vnd.openxmlformats-officedocument.presentationml.slideLayout+xml"/>
  <Override PartName="/ppt/theme/theme13.xml" ContentType="application/vnd.openxmlformats-officedocument.theme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61" r:id="rId2"/>
    <p:sldMasterId id="2147483663" r:id="rId3"/>
    <p:sldMasterId id="2147483665" r:id="rId4"/>
    <p:sldMasterId id="2147483667" r:id="rId5"/>
    <p:sldMasterId id="2147483669" r:id="rId6"/>
    <p:sldMasterId id="2147483671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682" r:id="rId13"/>
    <p:sldMasterId id="2147483684" r:id="rId14"/>
  </p:sldMasterIdLst>
  <p:sldIdLst>
    <p:sldId id="256" r:id="rId15"/>
    <p:sldId id="257" r:id="rId16"/>
    <p:sldId id="258" r:id="rId17"/>
    <p:sldId id="268" r:id="rId18"/>
    <p:sldId id="271" r:id="rId19"/>
    <p:sldId id="281" r:id="rId20"/>
    <p:sldId id="272" r:id="rId21"/>
    <p:sldId id="282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7772400" cy="10058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1993320" y="1980720"/>
            <a:ext cx="5156640" cy="411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018" indent="0" algn="ctr">
              <a:buNone/>
              <a:defRPr/>
            </a:lvl2pPr>
            <a:lvl3pPr marL="912059" indent="0" algn="ctr">
              <a:buNone/>
              <a:defRPr/>
            </a:lvl3pPr>
            <a:lvl4pPr marL="1368100" indent="0" algn="ctr">
              <a:buNone/>
              <a:defRPr/>
            </a:lvl4pPr>
            <a:lvl5pPr marL="1824127" indent="0" algn="ctr">
              <a:buNone/>
              <a:defRPr/>
            </a:lvl5pPr>
            <a:lvl6pPr marL="2280158" indent="0" algn="ctr">
              <a:buNone/>
              <a:defRPr/>
            </a:lvl6pPr>
            <a:lvl7pPr marL="2736195" indent="0" algn="ctr">
              <a:buNone/>
              <a:defRPr/>
            </a:lvl7pPr>
            <a:lvl8pPr marL="3192222" indent="0" algn="ctr">
              <a:buNone/>
              <a:defRPr/>
            </a:lvl8pPr>
            <a:lvl9pPr marL="364825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230016" cy="42096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CCR12 Dicembre 2012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L.Perini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84821-AE38-471D-A998-23322535B0E1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>
                <a:solidFill>
                  <a:srgbClr val="000000"/>
                </a:solidFill>
              </a:rPr>
              <a:t>9  Gennaio 2015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L.Perini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CF21F-7B6D-4FDB-B39C-62B9AAF0FFC0}" type="slidenum">
              <a:rPr lang="en-US">
                <a:solidFill>
                  <a:srgbClr val="000000"/>
                </a:solidFill>
              </a:rPr>
              <a:pPr/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3129-27A1-491A-A263-A1DDEB868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53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3129-27A1-491A-A263-A1DDEB868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28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3129-27A1-491A-A263-A1DDEB868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60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3129-27A1-491A-A263-A1DDEB868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20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3129-27A1-491A-A263-A1DDEB868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1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040" cy="411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3129-27A1-491A-A263-A1DDEB868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95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3129-27A1-491A-A263-A1DDEB868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4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04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85800" y="4130280"/>
            <a:ext cx="37926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8480" y="4130280"/>
            <a:ext cx="37926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4130280"/>
            <a:ext cx="7772040" cy="19623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1080" rIns="91080"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FF0000"/>
                </a:solidFill>
                <a:latin typeface="Times New Roman"/>
              </a:rPr>
              <a:t>Click to edit the title text formatFare clic per modificare lo stile del titolo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85800" y="6248520"/>
            <a:ext cx="2229480" cy="420480"/>
          </a:xfrm>
          <a:prstGeom prst="rect">
            <a:avLst/>
          </a:prstGeom>
        </p:spPr>
        <p:txBody>
          <a:bodyPr lIns="91080" rIns="9108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</a:rPr>
              <a:t>CCR12 Dicembre 2012 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1080" rIns="9108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</a:rPr>
              <a:t>L.Perini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1080" rIns="91080"/>
          <a:lstStyle/>
          <a:p>
            <a:pPr>
              <a:lnSpc>
                <a:spcPct val="100000"/>
              </a:lnSpc>
            </a:pPr>
            <a:fld id="{E3FCF33C-26FC-4AAB-A768-FB75AE263484}" type="slidenum">
              <a:rPr lang="en-US" sz="1400">
                <a:solidFill>
                  <a:srgbClr val="000000"/>
                </a:solidFill>
                <a:latin typeface="Times New Roman"/>
              </a:rPr>
              <a:t>‹N›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Times New Roman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Times New Roman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Times New Roman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5622-04EA-4414-BCA8-541C6AD658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828800" y="768927"/>
            <a:ext cx="7072746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24246" y="6553200"/>
            <a:ext cx="7976754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284017" y="6386704"/>
            <a:ext cx="844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EU-T0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iCB</a:t>
            </a: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,  31/03/2015                                                                                                                                G.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Lamanna</a:t>
            </a: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2" descr="D:\COMMON\CMI-IN2P3\H2020\EU_T0\LOGO\TU1BIScu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517"/>
            <a:ext cx="1694263" cy="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2895600" y="685800"/>
            <a:ext cx="60198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1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5622-04EA-4414-BCA8-541C6AD658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828800" y="768927"/>
            <a:ext cx="7072746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24246" y="6553200"/>
            <a:ext cx="7976754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284017" y="6386704"/>
            <a:ext cx="844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EU-T0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iCB</a:t>
            </a: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,  31/03/2015                                                                                                                                G.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Lamanna</a:t>
            </a: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2" descr="D:\COMMON\CMI-IN2P3\H2020\EU_T0\LOGO\TU1BIScu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517"/>
            <a:ext cx="1694263" cy="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2895600" y="685800"/>
            <a:ext cx="60198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1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5622-04EA-4414-BCA8-541C6AD658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828800" y="768927"/>
            <a:ext cx="7072746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24246" y="6553200"/>
            <a:ext cx="7976754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284017" y="6386704"/>
            <a:ext cx="844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EU-T0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iCB</a:t>
            </a: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,  31/03/2015                                                                                                                                G.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Lamanna</a:t>
            </a: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2" descr="D:\COMMON\CMI-IN2P3\H2020\EU_T0\LOGO\TU1BIScu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517"/>
            <a:ext cx="1694263" cy="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2895600" y="685800"/>
            <a:ext cx="60198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0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5622-04EA-4414-BCA8-541C6AD658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828800" y="768927"/>
            <a:ext cx="7072746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24246" y="6553200"/>
            <a:ext cx="7976754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284017" y="6386704"/>
            <a:ext cx="844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EU-T0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iCB</a:t>
            </a: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,  31/03/2015                                                                                                                                G.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Lamanna</a:t>
            </a: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2" descr="D:\COMMON\CMI-IN2P3\H2020\EU_T0\LOGO\TU1BIScu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517"/>
            <a:ext cx="1694263" cy="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2895600" y="685800"/>
            <a:ext cx="60198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4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5622-04EA-4414-BCA8-541C6AD658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828800" y="768927"/>
            <a:ext cx="7072746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24246" y="6553200"/>
            <a:ext cx="7976754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284017" y="6386704"/>
            <a:ext cx="844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EU-T0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iCB</a:t>
            </a: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,  31/03/2015                                                                                                                                G.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Lamanna</a:t>
            </a: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2" descr="D:\COMMON\CMI-IN2P3\H2020\EU_T0\LOGO\TU1BIScu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517"/>
            <a:ext cx="1694263" cy="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2895600" y="685800"/>
            <a:ext cx="60198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3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</a:rPr>
              <a:t>9 Gennaio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L.Perini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84468A2-0F1F-49BE-A930-8D75BE24568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5pPr>
      <a:lvl6pPr marL="45601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6pPr>
      <a:lvl7pPr marL="912059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7pPr>
      <a:lvl8pPr marL="13681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8pPr>
      <a:lvl9pPr marL="1824127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9pPr>
    </p:titleStyle>
    <p:bodyStyle>
      <a:lvl1pPr marL="342034" indent="-34203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1050" indent="-28503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0076" indent="-2280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9900"/>
          </a:solidFill>
          <a:latin typeface="+mn-lt"/>
        </a:defRPr>
      </a:lvl3pPr>
      <a:lvl4pPr marL="1596104" indent="-2280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150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181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20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242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25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59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7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95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22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5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</a:rPr>
              <a:t>9 Gennaio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L.Perini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84468A2-0F1F-49BE-A930-8D75BE24568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5pPr>
      <a:lvl6pPr marL="45601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6pPr>
      <a:lvl7pPr marL="912059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7pPr>
      <a:lvl8pPr marL="13681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8pPr>
      <a:lvl9pPr marL="1824127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9pPr>
    </p:titleStyle>
    <p:bodyStyle>
      <a:lvl1pPr marL="342034" indent="-34203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1050" indent="-28503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0076" indent="-2280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9900"/>
          </a:solidFill>
          <a:latin typeface="+mn-lt"/>
        </a:defRPr>
      </a:lvl3pPr>
      <a:lvl4pPr marL="1596104" indent="-2280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150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181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20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242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25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59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7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95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22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5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</a:rPr>
              <a:t>9 Gennaio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L.Perini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84468A2-0F1F-49BE-A930-8D75BE24568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5pPr>
      <a:lvl6pPr marL="45601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6pPr>
      <a:lvl7pPr marL="912059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7pPr>
      <a:lvl8pPr marL="13681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8pPr>
      <a:lvl9pPr marL="1824127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9pPr>
    </p:titleStyle>
    <p:bodyStyle>
      <a:lvl1pPr marL="342034" indent="-34203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1050" indent="-28503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0076" indent="-2280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9900"/>
          </a:solidFill>
          <a:latin typeface="+mn-lt"/>
        </a:defRPr>
      </a:lvl3pPr>
      <a:lvl4pPr marL="1596104" indent="-2280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150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181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20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242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25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59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7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95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22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5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</a:rPr>
              <a:t>9 Gennaio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L.Perini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84468A2-0F1F-49BE-A930-8D75BE24568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5pPr>
      <a:lvl6pPr marL="45601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6pPr>
      <a:lvl7pPr marL="912059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7pPr>
      <a:lvl8pPr marL="13681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8pPr>
      <a:lvl9pPr marL="1824127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9pPr>
    </p:titleStyle>
    <p:bodyStyle>
      <a:lvl1pPr marL="342034" indent="-34203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1050" indent="-28503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0076" indent="-2280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9900"/>
          </a:solidFill>
          <a:latin typeface="+mn-lt"/>
        </a:defRPr>
      </a:lvl3pPr>
      <a:lvl4pPr marL="1596104" indent="-2280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150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181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20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242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25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59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7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95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22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5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</a:rPr>
              <a:t>9 Gennaio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L.Perini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84468A2-0F1F-49BE-A930-8D75BE24568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47452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5pPr>
      <a:lvl6pPr marL="45601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6pPr>
      <a:lvl7pPr marL="912059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7pPr>
      <a:lvl8pPr marL="13681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8pPr>
      <a:lvl9pPr marL="1824127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9pPr>
    </p:titleStyle>
    <p:bodyStyle>
      <a:lvl1pPr marL="342034" indent="-34203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1050" indent="-28503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0076" indent="-2280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9900"/>
          </a:solidFill>
          <a:latin typeface="+mn-lt"/>
        </a:defRPr>
      </a:lvl3pPr>
      <a:lvl4pPr marL="1596104" indent="-2280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150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181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20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242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25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59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7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95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22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5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>
                <a:solidFill>
                  <a:srgbClr val="000000"/>
                </a:solidFill>
              </a:rPr>
              <a:t>9 Gennaio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L.Perini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84468A2-0F1F-49BE-A930-8D75BE24568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0380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5pPr>
      <a:lvl6pPr marL="456018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6pPr>
      <a:lvl7pPr marL="912059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7pPr>
      <a:lvl8pPr marL="13681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8pPr>
      <a:lvl9pPr marL="1824127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6" charset="0"/>
        </a:defRPr>
      </a:lvl9pPr>
    </p:titleStyle>
    <p:bodyStyle>
      <a:lvl1pPr marL="342034" indent="-342034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1050" indent="-285035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0076" indent="-22800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9900"/>
          </a:solidFill>
          <a:latin typeface="+mn-lt"/>
        </a:defRPr>
      </a:lvl3pPr>
      <a:lvl4pPr marL="1596104" indent="-2280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150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8181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420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0242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6254" indent="-2280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1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059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10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127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158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195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222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250" algn="l" defTabSz="912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5622-04EA-4414-BCA8-541C6AD658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828800" y="768927"/>
            <a:ext cx="7072746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24246" y="6553200"/>
            <a:ext cx="7976754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284017" y="6386704"/>
            <a:ext cx="844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EU-T0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iCB</a:t>
            </a: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,  31/03/2015                                                                                                                                G.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Lamanna</a:t>
            </a: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2" descr="D:\COMMON\CMI-IN2P3\H2020\EU_T0\LOGO\TU1BIScu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517"/>
            <a:ext cx="1694263" cy="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2895600" y="685800"/>
            <a:ext cx="60198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15622-04EA-4414-BCA8-541C6AD658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1828800" y="768927"/>
            <a:ext cx="7072746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 userDrawn="1"/>
        </p:nvSpPr>
        <p:spPr bwMode="auto">
          <a:xfrm>
            <a:off x="24246" y="6553200"/>
            <a:ext cx="7976754" cy="0"/>
          </a:xfrm>
          <a:prstGeom prst="line">
            <a:avLst/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284017" y="6386704"/>
            <a:ext cx="844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•"/>
              <a:defRPr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EU-T0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iCB</a:t>
            </a: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,  31/03/2015                                                                                                                                G. </a:t>
            </a:r>
            <a:r>
              <a:rPr lang="en-US" sz="1200" dirty="0" err="1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Lamanna</a:t>
            </a:r>
            <a:endParaRPr lang="en-US" sz="1200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0" name="Picture 2" descr="D:\COMMON\CMI-IN2P3\H2020\EU_T0\LOGO\TU1BIScu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517"/>
            <a:ext cx="1694263" cy="92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"/>
          <p:cNvSpPr>
            <a:spLocks noChangeShapeType="1"/>
          </p:cNvSpPr>
          <p:nvPr userDrawn="1"/>
        </p:nvSpPr>
        <p:spPr bwMode="auto">
          <a:xfrm>
            <a:off x="2895600" y="685800"/>
            <a:ext cx="60198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611640" y="1484640"/>
            <a:ext cx="7772040" cy="1469520"/>
          </a:xfrm>
          <a:prstGeom prst="rect">
            <a:avLst/>
          </a:prstGeom>
        </p:spPr>
        <p:txBody>
          <a:bodyPr lIns="91080" rIns="91080" anchor="ctr"/>
          <a:lstStyle/>
          <a:p>
            <a:pPr algn="ctr">
              <a:lnSpc>
                <a:spcPct val="10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/>
              </a:rPr>
              <a:t>Gruppo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</a:rPr>
              <a:t> di </a:t>
            </a:r>
            <a:r>
              <a:rPr lang="en-US" sz="3600" dirty="0" err="1" smtClean="0">
                <a:solidFill>
                  <a:srgbClr val="FF0000"/>
                </a:solidFill>
                <a:latin typeface="Times New Roman"/>
              </a:rPr>
              <a:t>Coordinamento</a:t>
            </a:r>
            <a:r>
              <a:rPr lang="en-US" sz="3600" dirty="0" smtClean="0">
                <a:solidFill>
                  <a:srgbClr val="FF0000"/>
                </a:solidFill>
                <a:latin typeface="Times New Roman"/>
              </a:rPr>
              <a:t> e news Eu-t0</a:t>
            </a:r>
            <a:endParaRPr sz="1400" dirty="0"/>
          </a:p>
        </p:txBody>
      </p:sp>
      <p:sp>
        <p:nvSpPr>
          <p:cNvPr id="79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91080" rIns="91080"/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3333CC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Times New Roman"/>
              </a:rPr>
              <a:t>Disposizione</a:t>
            </a:r>
            <a:r>
              <a:rPr lang="en-US" sz="2800" dirty="0" smtClean="0">
                <a:solidFill>
                  <a:srgbClr val="3333CC"/>
                </a:solidFill>
                <a:latin typeface="Times New Roman"/>
              </a:rPr>
              <a:t> del </a:t>
            </a:r>
            <a:r>
              <a:rPr lang="en-US" sz="2800" dirty="0" err="1" smtClean="0">
                <a:solidFill>
                  <a:srgbClr val="3333CC"/>
                </a:solidFill>
                <a:latin typeface="Times New Roman"/>
              </a:rPr>
              <a:t>Presidente</a:t>
            </a:r>
            <a:endParaRPr lang="en-US" sz="2800" dirty="0" smtClean="0">
              <a:solidFill>
                <a:srgbClr val="3333CC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2800" dirty="0" err="1" smtClean="0">
                <a:solidFill>
                  <a:srgbClr val="3333CC"/>
                </a:solidFill>
                <a:latin typeface="Times New Roman"/>
              </a:rPr>
              <a:t>Sviluppi</a:t>
            </a:r>
            <a:r>
              <a:rPr lang="en-US" sz="2800" dirty="0" smtClean="0">
                <a:solidFill>
                  <a:srgbClr val="3333CC"/>
                </a:solidFill>
                <a:latin typeface="Times New Roman"/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latin typeface="Times New Roman"/>
              </a:rPr>
              <a:t>Eu-t0 a </a:t>
            </a:r>
            <a:r>
              <a:rPr lang="en-US" sz="2800" dirty="0" err="1" smtClean="0">
                <a:solidFill>
                  <a:srgbClr val="3333CC"/>
                </a:solidFill>
                <a:latin typeface="Times New Roman"/>
              </a:rPr>
              <a:t>livello</a:t>
            </a:r>
            <a:r>
              <a:rPr lang="en-US" sz="2800" dirty="0" smtClean="0">
                <a:solidFill>
                  <a:srgbClr val="3333CC"/>
                </a:solidFill>
                <a:latin typeface="Times New Roman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Times New Roman"/>
              </a:rPr>
              <a:t>Eu</a:t>
            </a:r>
            <a:endParaRPr dirty="0"/>
          </a:p>
        </p:txBody>
      </p:sp>
      <p:sp>
        <p:nvSpPr>
          <p:cNvPr id="80" name="TextShape 3"/>
          <p:cNvSpPr txBox="1"/>
          <p:nvPr/>
        </p:nvSpPr>
        <p:spPr>
          <a:xfrm>
            <a:off x="685800" y="6248520"/>
            <a:ext cx="2157480" cy="492480"/>
          </a:xfrm>
          <a:prstGeom prst="rect">
            <a:avLst/>
          </a:prstGeom>
        </p:spPr>
        <p:txBody>
          <a:bodyPr lIns="91080" rIns="91080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30 </a:t>
            </a:r>
            <a:r>
              <a:rPr lang="en-US" sz="1400" dirty="0" err="1" smtClean="0">
                <a:solidFill>
                  <a:srgbClr val="000000"/>
                </a:solidFill>
                <a:latin typeface="Times New Roman"/>
              </a:rPr>
              <a:t>Marzo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imes New Roman"/>
              </a:rPr>
              <a:t>2015</a:t>
            </a:r>
            <a:endParaRPr dirty="0"/>
          </a:p>
        </p:txBody>
      </p:sp>
      <p:sp>
        <p:nvSpPr>
          <p:cNvPr id="81" name="TextShape 4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lIns="91080" rIns="9108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</a:rPr>
              <a:t>L.Perini</a:t>
            </a:r>
            <a:endParaRPr/>
          </a:p>
        </p:txBody>
      </p:sp>
      <p:sp>
        <p:nvSpPr>
          <p:cNvPr id="82" name="TextShape 5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lIns="91080" rIns="91080"/>
          <a:lstStyle/>
          <a:p>
            <a:pPr>
              <a:lnSpc>
                <a:spcPct val="100000"/>
              </a:lnSpc>
            </a:pPr>
            <a:fld id="{8383FB45-620C-4901-ABED-388671CAD332}" type="slidenum">
              <a:rPr lang="en-US" sz="1400">
                <a:solidFill>
                  <a:srgbClr val="000000"/>
                </a:solidFill>
                <a:latin typeface="Times New Roman"/>
              </a:rPr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76200"/>
            <a:ext cx="2609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800000"/>
                </a:solidFill>
              </a:rPr>
              <a:t>One year summary</a:t>
            </a:r>
            <a:endParaRPr lang="en-GB" sz="2400" b="1" dirty="0">
              <a:solidFill>
                <a:srgbClr val="800000"/>
              </a:solidFill>
            </a:endParaRPr>
          </a:p>
        </p:txBody>
      </p:sp>
      <p:sp>
        <p:nvSpPr>
          <p:cNvPr id="4" name="Flèche vers la droite 3"/>
          <p:cNvSpPr/>
          <p:nvPr/>
        </p:nvSpPr>
        <p:spPr>
          <a:xfrm>
            <a:off x="1371600" y="1524000"/>
            <a:ext cx="7620000" cy="838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38200" y="990600"/>
            <a:ext cx="96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800000"/>
                </a:solidFill>
              </a:rPr>
              <a:t>11/2/2014</a:t>
            </a:r>
            <a:endParaRPr lang="en-GB" sz="1400" dirty="0">
              <a:solidFill>
                <a:srgbClr val="8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67600" y="990600"/>
            <a:ext cx="96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800000"/>
                </a:solidFill>
              </a:rPr>
              <a:t>31/</a:t>
            </a:r>
            <a:r>
              <a:rPr lang="en-GB" sz="1400" dirty="0">
                <a:solidFill>
                  <a:srgbClr val="800000"/>
                </a:solidFill>
              </a:rPr>
              <a:t>3</a:t>
            </a:r>
            <a:r>
              <a:rPr lang="en-GB" sz="1400" dirty="0" smtClean="0">
                <a:solidFill>
                  <a:srgbClr val="800000"/>
                </a:solidFill>
              </a:rPr>
              <a:t>/2015</a:t>
            </a:r>
            <a:endParaRPr lang="en-GB" sz="1400" dirty="0">
              <a:solidFill>
                <a:srgbClr val="80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295400" y="1371600"/>
            <a:ext cx="0" cy="9144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oleil 11"/>
          <p:cNvSpPr/>
          <p:nvPr/>
        </p:nvSpPr>
        <p:spPr>
          <a:xfrm>
            <a:off x="1219200" y="22098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90600" y="2438400"/>
            <a:ext cx="5604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PS doc.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4600" y="2438400"/>
            <a:ext cx="7130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WEB page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" name="Soleil 16"/>
          <p:cNvSpPr/>
          <p:nvPr/>
        </p:nvSpPr>
        <p:spPr>
          <a:xfrm>
            <a:off x="2743200" y="22098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71800" y="914400"/>
            <a:ext cx="845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Meeting with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DG-Connect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9" name="Soleil 18"/>
          <p:cNvSpPr/>
          <p:nvPr/>
        </p:nvSpPr>
        <p:spPr>
          <a:xfrm>
            <a:off x="3352800" y="15240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Soleil 19"/>
          <p:cNvSpPr/>
          <p:nvPr/>
        </p:nvSpPr>
        <p:spPr>
          <a:xfrm>
            <a:off x="3962400" y="22098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33800" y="2438400"/>
            <a:ext cx="526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SI doc.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2" name="Soleil 21"/>
          <p:cNvSpPr/>
          <p:nvPr/>
        </p:nvSpPr>
        <p:spPr>
          <a:xfrm>
            <a:off x="4724400" y="22098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733800" y="990600"/>
            <a:ext cx="845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ERF Big-Data Workshop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4" name="Soleil 23"/>
          <p:cNvSpPr/>
          <p:nvPr/>
        </p:nvSpPr>
        <p:spPr>
          <a:xfrm>
            <a:off x="4114800" y="15240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41346" y="990600"/>
            <a:ext cx="845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WLCG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Workshop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6" name="Soleil 25"/>
          <p:cNvSpPr/>
          <p:nvPr/>
        </p:nvSpPr>
        <p:spPr>
          <a:xfrm>
            <a:off x="5015492" y="15240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257800" y="2514600"/>
            <a:ext cx="90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err="1" smtClean="0">
                <a:solidFill>
                  <a:prstClr val="black"/>
                </a:solidFill>
              </a:rPr>
              <a:t>iCB</a:t>
            </a:r>
            <a:r>
              <a:rPr lang="en-GB" sz="1000" dirty="0" smtClean="0">
                <a:solidFill>
                  <a:prstClr val="black"/>
                </a:solidFill>
              </a:rPr>
              <a:t> and </a:t>
            </a:r>
            <a:r>
              <a:rPr lang="en-GB" sz="1000" dirty="0" err="1" smtClean="0">
                <a:solidFill>
                  <a:prstClr val="black"/>
                </a:solidFill>
              </a:rPr>
              <a:t>iEB</a:t>
            </a:r>
            <a:r>
              <a:rPr lang="en-GB" sz="1000" dirty="0" smtClean="0">
                <a:solidFill>
                  <a:prstClr val="black"/>
                </a:solidFill>
              </a:rPr>
              <a:t> established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28" name="Soleil 27"/>
          <p:cNvSpPr/>
          <p:nvPr/>
        </p:nvSpPr>
        <p:spPr>
          <a:xfrm>
            <a:off x="5721906" y="22098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419600" y="2438400"/>
            <a:ext cx="90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H2020 proposals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828800" y="990600"/>
            <a:ext cx="845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CERN Workshop</a:t>
            </a:r>
          </a:p>
        </p:txBody>
      </p:sp>
      <p:sp>
        <p:nvSpPr>
          <p:cNvPr id="34" name="Soleil 33"/>
          <p:cNvSpPr/>
          <p:nvPr/>
        </p:nvSpPr>
        <p:spPr>
          <a:xfrm>
            <a:off x="2209800" y="15240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5" name="Soleil 34"/>
          <p:cNvSpPr/>
          <p:nvPr/>
        </p:nvSpPr>
        <p:spPr>
          <a:xfrm>
            <a:off x="6400800" y="22098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026706" y="2438400"/>
            <a:ext cx="907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H2020 proposals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results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012946" y="990600"/>
            <a:ext cx="845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Meeting PRACE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38" name="Soleil 37"/>
          <p:cNvSpPr/>
          <p:nvPr/>
        </p:nvSpPr>
        <p:spPr>
          <a:xfrm>
            <a:off x="6387092" y="15240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Soleil 38"/>
          <p:cNvSpPr/>
          <p:nvPr/>
        </p:nvSpPr>
        <p:spPr>
          <a:xfrm>
            <a:off x="7010400" y="22098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705600" y="2438400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PRACE &amp; EU-T0 pilot call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334000" y="838200"/>
            <a:ext cx="845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DG-Connect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Workshop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2016-2017</a:t>
            </a:r>
          </a:p>
          <a:p>
            <a:pPr algn="ctr"/>
            <a:r>
              <a:rPr lang="en-GB" sz="1000" dirty="0" smtClean="0">
                <a:solidFill>
                  <a:prstClr val="black"/>
                </a:solidFill>
              </a:rPr>
              <a:t>actions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42" name="Soleil 41"/>
          <p:cNvSpPr/>
          <p:nvPr/>
        </p:nvSpPr>
        <p:spPr>
          <a:xfrm>
            <a:off x="5708146" y="1524000"/>
            <a:ext cx="152400" cy="152400"/>
          </a:xfrm>
          <a:prstGeom prst="su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8001000" y="1371600"/>
            <a:ext cx="0" cy="9144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28800" y="3429000"/>
            <a:ext cx="5257800" cy="224676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1- Draw </a:t>
            </a:r>
            <a:r>
              <a:rPr lang="en-GB" sz="1400" dirty="0">
                <a:solidFill>
                  <a:prstClr val="black"/>
                </a:solidFill>
              </a:rPr>
              <a:t>up draft </a:t>
            </a:r>
            <a:r>
              <a:rPr lang="en-GB" sz="1400" dirty="0" err="1">
                <a:solidFill>
                  <a:prstClr val="black"/>
                </a:solidFill>
              </a:rPr>
              <a:t>MoU</a:t>
            </a:r>
            <a:r>
              <a:rPr lang="en-GB" sz="1400" dirty="0">
                <a:solidFill>
                  <a:prstClr val="black"/>
                </a:solidFill>
              </a:rPr>
              <a:t>, 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2- Mandates </a:t>
            </a:r>
            <a:r>
              <a:rPr lang="en-GB" sz="1400" dirty="0">
                <a:solidFill>
                  <a:prstClr val="black"/>
                </a:solidFill>
              </a:rPr>
              <a:t>for (interim) CB and EB 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3- Nominate </a:t>
            </a:r>
            <a:r>
              <a:rPr lang="en-GB" sz="1400" dirty="0">
                <a:solidFill>
                  <a:prstClr val="black"/>
                </a:solidFill>
              </a:rPr>
              <a:t>Chair for </a:t>
            </a:r>
            <a:r>
              <a:rPr lang="en-GB" sz="1400" dirty="0" err="1" smtClean="0">
                <a:solidFill>
                  <a:prstClr val="black"/>
                </a:solidFill>
              </a:rPr>
              <a:t>iCB</a:t>
            </a:r>
            <a:r>
              <a:rPr lang="en-GB" sz="1400" dirty="0" smtClean="0">
                <a:solidFill>
                  <a:prstClr val="black"/>
                </a:solidFill>
              </a:rPr>
              <a:t> (Tony </a:t>
            </a:r>
            <a:r>
              <a:rPr lang="en-GB" sz="1400" dirty="0" err="1" smtClean="0">
                <a:solidFill>
                  <a:prstClr val="black"/>
                </a:solidFill>
              </a:rPr>
              <a:t>Medland</a:t>
            </a:r>
            <a:r>
              <a:rPr lang="en-GB" sz="14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4- Invite </a:t>
            </a:r>
            <a:r>
              <a:rPr lang="en-GB" sz="1400" dirty="0">
                <a:solidFill>
                  <a:prstClr val="black"/>
                </a:solidFill>
              </a:rPr>
              <a:t>nominations for </a:t>
            </a:r>
            <a:r>
              <a:rPr lang="en-GB" sz="1400" dirty="0" err="1">
                <a:solidFill>
                  <a:prstClr val="black"/>
                </a:solidFill>
              </a:rPr>
              <a:t>iEB</a:t>
            </a:r>
            <a:r>
              <a:rPr lang="en-GB" sz="1400" dirty="0">
                <a:solidFill>
                  <a:prstClr val="black"/>
                </a:solidFill>
              </a:rPr>
              <a:t> – Giovanni (IN2P3), Donatella (INFN</a:t>
            </a:r>
            <a:r>
              <a:rPr lang="en-GB" sz="1400" dirty="0" smtClean="0">
                <a:solidFill>
                  <a:prstClr val="black"/>
                </a:solidFill>
              </a:rPr>
              <a:t>), </a:t>
            </a:r>
            <a:r>
              <a:rPr lang="en-GB" sz="1400" dirty="0" err="1" smtClean="0">
                <a:solidFill>
                  <a:prstClr val="black"/>
                </a:solidFill>
              </a:rPr>
              <a:t>Achim</a:t>
            </a:r>
            <a:r>
              <a:rPr lang="en-GB" sz="1400" dirty="0" smtClean="0">
                <a:solidFill>
                  <a:prstClr val="black"/>
                </a:solidFill>
              </a:rPr>
              <a:t> (KIT), David (STFC), </a:t>
            </a:r>
            <a:r>
              <a:rPr lang="en-GB" sz="1400" dirty="0">
                <a:solidFill>
                  <a:prstClr val="black"/>
                </a:solidFill>
              </a:rPr>
              <a:t>Frederic (CERN</a:t>
            </a:r>
            <a:r>
              <a:rPr lang="en-GB" sz="1400" dirty="0" smtClean="0">
                <a:solidFill>
                  <a:prstClr val="black"/>
                </a:solidFill>
              </a:rPr>
              <a:t>), Manuel (IFAE+CIEMAT) and Volker (DESY) proposed</a:t>
            </a:r>
            <a:r>
              <a:rPr lang="en-GB" sz="1400" dirty="0">
                <a:solidFill>
                  <a:prstClr val="black"/>
                </a:solidFill>
              </a:rPr>
              <a:t>.  </a:t>
            </a:r>
            <a:endParaRPr lang="en-GB" sz="1400" dirty="0" smtClean="0">
              <a:solidFill>
                <a:prstClr val="black"/>
              </a:solidFill>
            </a:endParaRPr>
          </a:p>
          <a:p>
            <a:r>
              <a:rPr lang="en-GB" sz="1400" dirty="0" smtClean="0">
                <a:solidFill>
                  <a:prstClr val="black"/>
                </a:solidFill>
              </a:rPr>
              <a:t>5- Contact other new partners: IRFU-CEA and NIKHEF (Nordics is pending).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 smtClean="0">
                <a:solidFill>
                  <a:prstClr val="black"/>
                </a:solidFill>
              </a:rPr>
              <a:t>6- </a:t>
            </a:r>
            <a:r>
              <a:rPr lang="en-GB" sz="1400" dirty="0" err="1" smtClean="0">
                <a:solidFill>
                  <a:prstClr val="black"/>
                </a:solidFill>
              </a:rPr>
              <a:t>iEB</a:t>
            </a:r>
            <a:r>
              <a:rPr lang="en-GB" sz="1400" dirty="0" smtClean="0">
                <a:solidFill>
                  <a:prstClr val="black"/>
                </a:solidFill>
              </a:rPr>
              <a:t> at work…</a:t>
            </a:r>
            <a:endParaRPr lang="en-GB" sz="1400" dirty="0">
              <a:solidFill>
                <a:prstClr val="black"/>
              </a:solidFill>
            </a:endParaRPr>
          </a:p>
          <a:p>
            <a:r>
              <a:rPr lang="en-GB" sz="1400" dirty="0" smtClean="0">
                <a:solidFill>
                  <a:prstClr val="black"/>
                </a:solidFill>
              </a:rPr>
              <a:t>7- </a:t>
            </a:r>
            <a:r>
              <a:rPr lang="en-GB" sz="1400" dirty="0" err="1" smtClean="0">
                <a:solidFill>
                  <a:prstClr val="black"/>
                </a:solidFill>
              </a:rPr>
              <a:t>iCB</a:t>
            </a:r>
            <a:r>
              <a:rPr lang="en-GB" sz="1400" dirty="0" smtClean="0">
                <a:solidFill>
                  <a:prstClr val="black"/>
                </a:solidFill>
              </a:rPr>
              <a:t> considers </a:t>
            </a:r>
            <a:r>
              <a:rPr lang="en-GB" sz="1400" dirty="0">
                <a:solidFill>
                  <a:prstClr val="black"/>
                </a:solidFill>
              </a:rPr>
              <a:t>how best to engage with </a:t>
            </a:r>
            <a:r>
              <a:rPr lang="en-GB" sz="1400" dirty="0" smtClean="0">
                <a:solidFill>
                  <a:prstClr val="black"/>
                </a:solidFill>
              </a:rPr>
              <a:t>ESFRI</a:t>
            </a:r>
            <a:endParaRPr lang="en-GB" sz="1400" dirty="0" smtClean="0">
              <a:solidFill>
                <a:prstClr val="black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334000" y="2209800"/>
            <a:ext cx="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486400" y="3048000"/>
            <a:ext cx="710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800000"/>
                </a:solidFill>
              </a:rPr>
              <a:t>9</a:t>
            </a:r>
            <a:r>
              <a:rPr lang="en-GB" sz="1400" dirty="0" smtClean="0">
                <a:solidFill>
                  <a:srgbClr val="800000"/>
                </a:solidFill>
              </a:rPr>
              <a:t>/2014</a:t>
            </a:r>
            <a:endParaRPr lang="en-GB" sz="14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5562442" y="152400"/>
            <a:ext cx="3323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400" b="1" dirty="0">
                <a:solidFill>
                  <a:srgbClr val="800000"/>
                </a:solidFill>
              </a:rPr>
              <a:t>Cooperation with PRACE</a:t>
            </a:r>
          </a:p>
        </p:txBody>
      </p:sp>
      <p:sp>
        <p:nvSpPr>
          <p:cNvPr id="6" name="Rectangle 3"/>
          <p:cNvSpPr/>
          <p:nvPr/>
        </p:nvSpPr>
        <p:spPr>
          <a:xfrm>
            <a:off x="381000" y="1143000"/>
            <a:ext cx="83058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b="1" dirty="0" smtClean="0">
                <a:solidFill>
                  <a:prstClr val="black"/>
                </a:solidFill>
              </a:rPr>
              <a:t>What is PRACE?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PRACE = Partnership for Advanced Computing in Europe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A Research infrastructure for High Performance Computing </a:t>
            </a:r>
            <a:br>
              <a:rPr lang="en-GB" dirty="0" smtClean="0">
                <a:solidFill>
                  <a:prstClr val="black"/>
                </a:solidFill>
              </a:rPr>
            </a:br>
            <a:r>
              <a:rPr lang="en-GB" dirty="0" smtClean="0">
                <a:solidFill>
                  <a:prstClr val="black"/>
                </a:solidFill>
              </a:rPr>
              <a:t>(HPC) in Europe focussing on the Tier-0 level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A series of EC-funded projects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A legal entity with PRACE </a:t>
            </a:r>
            <a:r>
              <a:rPr lang="en-GB" dirty="0" err="1" smtClean="0">
                <a:solidFill>
                  <a:prstClr val="black"/>
                </a:solidFill>
              </a:rPr>
              <a:t>aisbl</a:t>
            </a:r>
            <a:r>
              <a:rPr lang="en-GB" dirty="0" smtClean="0">
                <a:solidFill>
                  <a:prstClr val="black"/>
                </a:solidFill>
              </a:rPr>
              <a:t> with headquarters in Brussels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PRACE calls: computing time on Tier-0 systems; via scientific peer review process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11</a:t>
            </a:r>
            <a:r>
              <a:rPr lang="en-GB" baseline="30000" dirty="0" smtClean="0">
                <a:solidFill>
                  <a:prstClr val="black"/>
                </a:solidFill>
              </a:rPr>
              <a:t>th</a:t>
            </a:r>
            <a:r>
              <a:rPr lang="en-GB" dirty="0" smtClean="0">
                <a:solidFill>
                  <a:prstClr val="black"/>
                </a:solidFill>
              </a:rPr>
              <a:t> call includes a pilot for data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MOTIVATION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to cooperate on building a new approach in Europe to support 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HTC</a:t>
            </a:r>
            <a:r>
              <a:rPr lang="en-US" dirty="0">
                <a:solidFill>
                  <a:prstClr val="black"/>
                </a:solidFill>
              </a:rPr>
              <a:t> &amp; HPC (Tier 0-level) infrastructures for research.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The pilot call has technical interest and political </a:t>
            </a:r>
            <a:r>
              <a:rPr lang="en-US" dirty="0" smtClean="0">
                <a:solidFill>
                  <a:prstClr val="black"/>
                </a:solidFill>
              </a:rPr>
              <a:t>value</a:t>
            </a:r>
            <a:endParaRPr lang="en-GB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Allocations on “Fermi” (IBM Blue Gene/Q @ CINECA, Italy; 390 Mio core hrs) and “</a:t>
            </a:r>
            <a:r>
              <a:rPr lang="en-GB" dirty="0">
                <a:solidFill>
                  <a:prstClr val="black"/>
                </a:solidFill>
              </a:rPr>
              <a:t>Mare Nostrum” (IBM System X </a:t>
            </a:r>
            <a:r>
              <a:rPr lang="en-GB" dirty="0" err="1">
                <a:solidFill>
                  <a:prstClr val="black"/>
                </a:solidFill>
              </a:rPr>
              <a:t>iDataplex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@BSC, Spain; 120 Mio core hrs)</a:t>
            </a: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“data partners”: EUDAT,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EU-T0</a:t>
            </a:r>
            <a:r>
              <a:rPr lang="en-GB" dirty="0" smtClean="0">
                <a:solidFill>
                  <a:prstClr val="black"/>
                </a:solidFill>
              </a:rPr>
              <a:t>, BSC, </a:t>
            </a:r>
            <a:r>
              <a:rPr lang="en-GB" dirty="0" err="1" smtClean="0">
                <a:solidFill>
                  <a:prstClr val="black"/>
                </a:solidFill>
              </a:rPr>
              <a:t>SURFsara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+ </a:t>
            </a:r>
            <a:r>
              <a:rPr lang="en-GB" dirty="0" err="1" smtClean="0">
                <a:solidFill>
                  <a:prstClr val="black"/>
                </a:solidFill>
              </a:rPr>
              <a:t>Nikhef</a:t>
            </a:r>
            <a:r>
              <a:rPr lang="en-GB" dirty="0" smtClean="0">
                <a:solidFill>
                  <a:prstClr val="black"/>
                </a:solidFill>
              </a:rPr>
              <a:t>, EPCC/EPSRC, </a:t>
            </a:r>
            <a:r>
              <a:rPr lang="en-GB" dirty="0" err="1" smtClean="0">
                <a:solidFill>
                  <a:prstClr val="black"/>
                </a:solidFill>
              </a:rPr>
              <a:t>CaSToRC</a:t>
            </a:r>
            <a:endParaRPr lang="en-GB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Supporting European researchers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934200" y="1676400"/>
            <a:ext cx="1933298" cy="1838860"/>
            <a:chOff x="1747846" y="1556792"/>
            <a:chExt cx="5560458" cy="4211676"/>
          </a:xfrm>
        </p:grpSpPr>
        <p:grpSp>
          <p:nvGrpSpPr>
            <p:cNvPr id="8" name="Gruppieren 14"/>
            <p:cNvGrpSpPr/>
            <p:nvPr/>
          </p:nvGrpSpPr>
          <p:grpSpPr>
            <a:xfrm>
              <a:off x="1747846" y="1556792"/>
              <a:ext cx="5560458" cy="4211676"/>
              <a:chOff x="4067944" y="1305556"/>
              <a:chExt cx="5560458" cy="4211676"/>
            </a:xfrm>
          </p:grpSpPr>
          <p:sp>
            <p:nvSpPr>
              <p:cNvPr id="12" name="Gleichschenkliges Dreieck 11"/>
              <p:cNvSpPr>
                <a:spLocks noChangeAspect="1"/>
              </p:cNvSpPr>
              <p:nvPr/>
            </p:nvSpPr>
            <p:spPr>
              <a:xfrm>
                <a:off x="4067944" y="1305556"/>
                <a:ext cx="5560458" cy="4211676"/>
              </a:xfrm>
              <a:prstGeom prst="triangle">
                <a:avLst/>
              </a:prstGeom>
              <a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3" name="Gerade Verbindung 24"/>
              <p:cNvCxnSpPr/>
              <p:nvPr/>
            </p:nvCxnSpPr>
            <p:spPr>
              <a:xfrm>
                <a:off x="6300192" y="2204864"/>
                <a:ext cx="115212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25"/>
              <p:cNvCxnSpPr>
                <a:stCxn id="12" idx="1"/>
                <a:endCxn id="12" idx="5"/>
              </p:cNvCxnSpPr>
              <p:nvPr/>
            </p:nvCxnSpPr>
            <p:spPr>
              <a:xfrm>
                <a:off x="5458059" y="3411394"/>
                <a:ext cx="2780229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26"/>
              <p:cNvCxnSpPr/>
              <p:nvPr/>
            </p:nvCxnSpPr>
            <p:spPr>
              <a:xfrm>
                <a:off x="4696794" y="4581128"/>
                <a:ext cx="43204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feld 8"/>
            <p:cNvSpPr txBox="1"/>
            <p:nvPr/>
          </p:nvSpPr>
          <p:spPr>
            <a:xfrm>
              <a:off x="3876507" y="5106669"/>
              <a:ext cx="1282080" cy="599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Tier 3</a:t>
              </a:r>
              <a:endParaRPr lang="de-DE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3876507" y="4112285"/>
              <a:ext cx="1282080" cy="599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Tier 2</a:t>
              </a:r>
              <a:endParaRPr lang="de-DE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3876507" y="2874682"/>
              <a:ext cx="1282080" cy="599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Tier 1</a:t>
              </a:r>
              <a:endParaRPr lang="de-DE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406" y="1056555"/>
            <a:ext cx="981594" cy="701645"/>
          </a:xfrm>
          <a:prstGeom prst="rect">
            <a:avLst/>
          </a:prstGeom>
        </p:spPr>
      </p:pic>
      <p:sp>
        <p:nvSpPr>
          <p:cNvPr id="17" name="Rectangle 3"/>
          <p:cNvSpPr/>
          <p:nvPr/>
        </p:nvSpPr>
        <p:spPr>
          <a:xfrm>
            <a:off x="6400800" y="6172200"/>
            <a:ext cx="255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A. Streit</a:t>
            </a:r>
            <a:endParaRPr lang="en-GB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5157217" y="152400"/>
            <a:ext cx="3728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400" b="1" dirty="0">
                <a:solidFill>
                  <a:srgbClr val="800000"/>
                </a:solidFill>
              </a:rPr>
              <a:t>Cooperation with </a:t>
            </a:r>
            <a:r>
              <a:rPr lang="en-GB" sz="2400" b="1" dirty="0" smtClean="0">
                <a:solidFill>
                  <a:srgbClr val="800000"/>
                </a:solidFill>
              </a:rPr>
              <a:t>PRACE (2)</a:t>
            </a:r>
            <a:endParaRPr lang="en-GB" sz="2400" b="1" dirty="0">
              <a:solidFill>
                <a:srgbClr val="800000"/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381000" y="1135006"/>
            <a:ext cx="8504738" cy="366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b="1" dirty="0" smtClean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150 </a:t>
            </a:r>
            <a:r>
              <a:rPr lang="en-US" dirty="0"/>
              <a:t>TB per project (1 PB in total for all projects) provided </a:t>
            </a:r>
            <a:br>
              <a:rPr lang="en-US" dirty="0"/>
            </a:br>
            <a:r>
              <a:rPr lang="en-US" dirty="0"/>
              <a:t>individually by CC-IN2P3, DESY-IT, INFN, KIT-SCC, PIC, STFC/</a:t>
            </a:r>
            <a:r>
              <a:rPr lang="en-US" dirty="0" err="1"/>
              <a:t>GridPP</a:t>
            </a:r>
            <a:r>
              <a:rPr lang="en-US" dirty="0"/>
              <a:t> via </a:t>
            </a:r>
            <a:br>
              <a:rPr lang="en-US" dirty="0"/>
            </a:br>
            <a:r>
              <a:rPr lang="en-US" dirty="0" err="1"/>
              <a:t>GridFTP</a:t>
            </a:r>
            <a:r>
              <a:rPr lang="en-US" dirty="0"/>
              <a:t>, </a:t>
            </a:r>
            <a:r>
              <a:rPr lang="en-US" dirty="0" err="1"/>
              <a:t>scp</a:t>
            </a:r>
            <a:r>
              <a:rPr lang="en-US" dirty="0"/>
              <a:t>, (UNICORE</a:t>
            </a:r>
            <a:r>
              <a:rPr lang="en-US" dirty="0" smtClean="0"/>
              <a:t>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Future: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in </a:t>
            </a:r>
            <a:r>
              <a:rPr lang="en-US" dirty="0"/>
              <a:t>summer: decision about computing grants, A. </a:t>
            </a:r>
            <a:r>
              <a:rPr lang="en-US" dirty="0" err="1"/>
              <a:t>Streit</a:t>
            </a:r>
            <a:r>
              <a:rPr lang="en-US" dirty="0"/>
              <a:t> will be involved </a:t>
            </a:r>
            <a:br>
              <a:rPr lang="en-US" dirty="0"/>
            </a:br>
            <a:r>
              <a:rPr lang="en-US" dirty="0"/>
              <a:t>for EU-T0</a:t>
            </a:r>
            <a:br>
              <a:rPr lang="en-US" dirty="0"/>
            </a:br>
            <a:endParaRPr lang="en-US" dirty="0" smtClean="0">
              <a:solidFill>
                <a:prstClr val="black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dirty="0" smtClean="0">
                <a:solidFill>
                  <a:prstClr val="black"/>
                </a:solidFill>
              </a:rPr>
              <a:t>(-&gt; PRACE and EU-T0 centers as reference HPC and HTC Tiers 0 in Europe?)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i="1" dirty="0" smtClean="0">
                <a:solidFill>
                  <a:prstClr val="black"/>
                </a:solidFill>
              </a:rPr>
              <a:t>To be discussed later when we’ll talk about future … </a:t>
            </a:r>
          </a:p>
        </p:txBody>
      </p:sp>
    </p:spTree>
    <p:extLst>
      <p:ext uri="{BB962C8B-B14F-4D97-AF65-F5344CB8AC3E}">
        <p14:creationId xmlns:p14="http://schemas.microsoft.com/office/powerpoint/2010/main" val="15965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147935"/>
            <a:ext cx="392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800000"/>
                </a:solidFill>
              </a:rPr>
              <a:t>INDIGO-</a:t>
            </a:r>
            <a:r>
              <a:rPr lang="en-GB" sz="2400" b="1" dirty="0" err="1" smtClean="0">
                <a:solidFill>
                  <a:srgbClr val="800000"/>
                </a:solidFill>
              </a:rPr>
              <a:t>Datacloud</a:t>
            </a:r>
            <a:r>
              <a:rPr lang="en-GB" sz="2400" b="1" dirty="0" smtClean="0">
                <a:solidFill>
                  <a:srgbClr val="800000"/>
                </a:solidFill>
              </a:rPr>
              <a:t> and EU-T0</a:t>
            </a:r>
            <a:endParaRPr lang="en-GB" sz="2400" b="1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0800" y="6172200"/>
            <a:ext cx="2557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D. </a:t>
            </a:r>
            <a:r>
              <a:rPr lang="en-US" sz="1400" b="1" dirty="0" err="1" smtClean="0">
                <a:solidFill>
                  <a:srgbClr val="FF0000"/>
                </a:solidFill>
              </a:rPr>
              <a:t>Lucchesi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192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➢ Project has its own life, the consortium will define strategies, but... we, as participants, should offer the project the opportunity of inserting in a larger </a:t>
            </a:r>
            <a:r>
              <a:rPr lang="en-GB" sz="2000" dirty="0" smtClean="0">
                <a:solidFill>
                  <a:prstClr val="black"/>
                </a:solidFill>
              </a:rPr>
              <a:t>picture.</a:t>
            </a:r>
          </a:p>
          <a:p>
            <a:endParaRPr lang="en-GB" sz="2000" dirty="0">
              <a:solidFill>
                <a:prstClr val="black"/>
              </a:solidFill>
            </a:endParaRPr>
          </a:p>
          <a:p>
            <a:r>
              <a:rPr lang="en-GB" sz="2000" dirty="0">
                <a:solidFill>
                  <a:prstClr val="black"/>
                </a:solidFill>
              </a:rPr>
              <a:t>➢ EU_T0 should have an active role in helping to connect Tier-1 and Tier-2 with the consortium</a:t>
            </a:r>
          </a:p>
          <a:p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➢ </a:t>
            </a:r>
            <a:r>
              <a:rPr lang="en-GB" sz="2000" dirty="0">
                <a:solidFill>
                  <a:prstClr val="black"/>
                </a:solidFill>
              </a:rPr>
              <a:t>For a good and large cooperation the issue of the relationship</a:t>
            </a:r>
          </a:p>
          <a:p>
            <a:r>
              <a:rPr lang="en-GB" sz="2000" dirty="0">
                <a:solidFill>
                  <a:prstClr val="black"/>
                </a:solidFill>
              </a:rPr>
              <a:t>with EGI has to be addressed; EGI is strongly involved in the project</a:t>
            </a:r>
          </a:p>
          <a:p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➢ </a:t>
            </a:r>
            <a:r>
              <a:rPr lang="en-GB" sz="2000" dirty="0">
                <a:solidFill>
                  <a:prstClr val="black"/>
                </a:solidFill>
              </a:rPr>
              <a:t>Among the stakeholders of the project other communities, not physics, are legally represented and have official roles</a:t>
            </a:r>
          </a:p>
          <a:p>
            <a:endParaRPr lang="en-GB" sz="2000" dirty="0" smtClean="0">
              <a:solidFill>
                <a:prstClr val="black"/>
              </a:solidFill>
            </a:endParaRPr>
          </a:p>
          <a:p>
            <a:r>
              <a:rPr lang="en-GB" sz="2000" dirty="0" smtClean="0">
                <a:solidFill>
                  <a:prstClr val="black"/>
                </a:solidFill>
              </a:rPr>
              <a:t>➢ </a:t>
            </a:r>
            <a:r>
              <a:rPr lang="en-GB" sz="2000" dirty="0">
                <a:solidFill>
                  <a:prstClr val="black"/>
                </a:solidFill>
              </a:rPr>
              <a:t>EU_T0 participation to the projects through its partners and not as single entity weakness its position, for example respect to EGI that speak with one voice</a:t>
            </a:r>
          </a:p>
        </p:txBody>
      </p:sp>
    </p:spTree>
    <p:extLst>
      <p:ext uri="{BB962C8B-B14F-4D97-AF65-F5344CB8AC3E}">
        <p14:creationId xmlns:p14="http://schemas.microsoft.com/office/powerpoint/2010/main" val="30014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152400"/>
            <a:ext cx="55835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800000"/>
                </a:solidFill>
              </a:rPr>
              <a:t>Astronomy, Astrophysics and </a:t>
            </a:r>
            <a:r>
              <a:rPr lang="en-GB" sz="2000" b="1" dirty="0" err="1" smtClean="0">
                <a:solidFill>
                  <a:srgbClr val="800000"/>
                </a:solidFill>
              </a:rPr>
              <a:t>Astroparticle</a:t>
            </a:r>
            <a:r>
              <a:rPr lang="en-GB" sz="2000" b="1" dirty="0" smtClean="0">
                <a:solidFill>
                  <a:srgbClr val="800000"/>
                </a:solidFill>
              </a:rPr>
              <a:t> Physics</a:t>
            </a:r>
            <a:endParaRPr lang="en-GB" sz="2000" b="1" dirty="0">
              <a:solidFill>
                <a:srgbClr val="8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8600" y="1219200"/>
            <a:ext cx="8751114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Among the good news (for our community) of the first round H2020-2014 calls: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-&gt; </a:t>
            </a:r>
            <a:r>
              <a:rPr lang="en-GB" b="1" dirty="0" smtClean="0">
                <a:solidFill>
                  <a:prstClr val="black"/>
                </a:solidFill>
              </a:rPr>
              <a:t>ASTERICS</a:t>
            </a:r>
            <a:r>
              <a:rPr lang="en-GB" dirty="0" smtClean="0">
                <a:solidFill>
                  <a:prstClr val="black"/>
                </a:solidFill>
              </a:rPr>
              <a:t> project (</a:t>
            </a:r>
            <a:r>
              <a:rPr lang="en-GB" dirty="0" err="1" smtClean="0">
                <a:solidFill>
                  <a:prstClr val="black"/>
                </a:solidFill>
              </a:rPr>
              <a:t>ASTronomy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r>
              <a:rPr lang="en-GB" dirty="0" err="1" smtClean="0">
                <a:solidFill>
                  <a:prstClr val="black"/>
                </a:solidFill>
              </a:rPr>
              <a:t>Esfri</a:t>
            </a:r>
            <a:r>
              <a:rPr lang="en-GB" dirty="0" smtClean="0">
                <a:solidFill>
                  <a:prstClr val="black"/>
                </a:solidFill>
              </a:rPr>
              <a:t> and RI </a:t>
            </a:r>
            <a:r>
              <a:rPr lang="en-GB" dirty="0" err="1" smtClean="0">
                <a:solidFill>
                  <a:prstClr val="black"/>
                </a:solidFill>
              </a:rPr>
              <a:t>CluSter</a:t>
            </a:r>
            <a:r>
              <a:rPr lang="en-GB" dirty="0" smtClean="0">
                <a:solidFill>
                  <a:prstClr val="black"/>
                </a:solidFill>
              </a:rPr>
              <a:t>) was funded under the INFRADEV-4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15 MEUR for four years.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CNRS, IFAE, INFN, STFC, DESY, </a:t>
            </a:r>
            <a:r>
              <a:rPr lang="en-GB" dirty="0" err="1" smtClean="0">
                <a:solidFill>
                  <a:prstClr val="black"/>
                </a:solidFill>
              </a:rPr>
              <a:t>UvA</a:t>
            </a:r>
            <a:r>
              <a:rPr lang="en-GB" dirty="0" smtClean="0">
                <a:solidFill>
                  <a:prstClr val="black"/>
                </a:solidFill>
              </a:rPr>
              <a:t>, VU,ASTRON, VLBI, </a:t>
            </a:r>
            <a:r>
              <a:rPr lang="en-GB" dirty="0" err="1" smtClean="0">
                <a:solidFill>
                  <a:prstClr val="black"/>
                </a:solidFill>
              </a:rPr>
              <a:t>SURnet</a:t>
            </a:r>
            <a:r>
              <a:rPr lang="en-GB" dirty="0" smtClean="0">
                <a:solidFill>
                  <a:prstClr val="black"/>
                </a:solidFill>
              </a:rPr>
              <a:t>, FOM  are also members. 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Main projects are CTA and SKA (but also E-ELT, KM3NEt, EGO, EUCLID, LSST, JIVE/LOFAR)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G.L. leads the WP about the data management challenges.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EU-T0 is mentioned in the proposal as one of the reference infrastructure in Europe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     in support of a very large community merging Astronomers and Radio Astronomers, </a:t>
            </a:r>
          </a:p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    Astrophysicists.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-&gt; This is the first Scientific Community</a:t>
            </a:r>
          </a:p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  as target for EU-T0 purpose.</a:t>
            </a:r>
          </a:p>
          <a:p>
            <a:pPr marL="0" lvl="1"/>
            <a:endParaRPr lang="en-GB" dirty="0" smtClean="0">
              <a:solidFill>
                <a:prstClr val="black"/>
              </a:solidFill>
            </a:endParaRPr>
          </a:p>
          <a:p>
            <a:pPr marL="0" lvl="1"/>
            <a:r>
              <a:rPr lang="en-GB" dirty="0" smtClean="0">
                <a:solidFill>
                  <a:prstClr val="black"/>
                </a:solidFill>
              </a:rPr>
              <a:t>(</a:t>
            </a:r>
            <a:r>
              <a:rPr lang="en-US" i="1" dirty="0" smtClean="0">
                <a:solidFill>
                  <a:prstClr val="black"/>
                </a:solidFill>
              </a:rPr>
              <a:t>To </a:t>
            </a:r>
            <a:r>
              <a:rPr lang="en-US" i="1" dirty="0">
                <a:solidFill>
                  <a:prstClr val="black"/>
                </a:solidFill>
              </a:rPr>
              <a:t>be discussed </a:t>
            </a:r>
            <a:r>
              <a:rPr lang="en-US" i="1" dirty="0" smtClean="0">
                <a:solidFill>
                  <a:prstClr val="black"/>
                </a:solidFill>
              </a:rPr>
              <a:t>later or tomorrow …)</a:t>
            </a:r>
            <a:endParaRPr lang="en-US" i="1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893808"/>
              </p:ext>
            </p:extLst>
          </p:nvPr>
        </p:nvGraphicFramePr>
        <p:xfrm>
          <a:off x="4724400" y="3886200"/>
          <a:ext cx="4114800" cy="257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6477000" imgH="4051300" progId="Word.Document.12">
                  <p:embed/>
                </p:oleObj>
              </mc:Choice>
              <mc:Fallback>
                <p:oleObj name="Document" r:id="rId3" imgW="6477000" imgH="405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3886200"/>
                        <a:ext cx="4114800" cy="2573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9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24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52400"/>
            <a:ext cx="4869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800000"/>
                </a:solidFill>
              </a:rPr>
              <a:t>Mid-term plans and long-term vision</a:t>
            </a:r>
            <a:endParaRPr lang="en-GB" sz="2400" b="1" dirty="0">
              <a:solidFill>
                <a:srgbClr val="8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990600"/>
            <a:ext cx="761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800000"/>
                </a:solidFill>
              </a:rPr>
              <a:t>ESFRI</a:t>
            </a:r>
            <a:endParaRPr lang="en-GB" sz="2000" b="1" dirty="0">
              <a:solidFill>
                <a:srgbClr val="8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6844" y="1401017"/>
            <a:ext cx="84133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How </a:t>
            </a:r>
            <a:r>
              <a:rPr lang="fr-FR" dirty="0">
                <a:solidFill>
                  <a:prstClr val="black"/>
                </a:solidFill>
              </a:rPr>
              <a:t>best to engage </a:t>
            </a:r>
            <a:r>
              <a:rPr lang="fr-FR" dirty="0" err="1">
                <a:solidFill>
                  <a:prstClr val="black"/>
                </a:solidFill>
              </a:rPr>
              <a:t>with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ESFRI?</a:t>
            </a:r>
          </a:p>
          <a:p>
            <a:pPr marL="342900" indent="-342900">
              <a:buFontTx/>
              <a:buAutoNum type="alphaUcParenR"/>
            </a:pPr>
            <a:r>
              <a:rPr lang="fr-FR" dirty="0" smtClean="0">
                <a:solidFill>
                  <a:prstClr val="black"/>
                </a:solidFill>
              </a:rPr>
              <a:t>ESFRI </a:t>
            </a:r>
            <a:r>
              <a:rPr lang="fr-FR" dirty="0" err="1" smtClean="0">
                <a:solidFill>
                  <a:prstClr val="black"/>
                </a:solidFill>
              </a:rPr>
              <a:t>takes</a:t>
            </a:r>
            <a:r>
              <a:rPr lang="fr-FR" dirty="0" smtClean="0">
                <a:solidFill>
                  <a:prstClr val="black"/>
                </a:solidFill>
              </a:rPr>
              <a:t> part in the e-IRG meetings for the ICT  and e-infra. issues in Europe.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We should maybe address formally the EU-T0 Consortium aims and vision to ESFRI chair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and discuss.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B) PRACE is the unique IT RI in the ESFRI roadmap.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We could maybe target this place (in cooperation with PRACE) at the next round of the </a:t>
            </a:r>
          </a:p>
          <a:p>
            <a:r>
              <a:rPr lang="en-GB" dirty="0">
                <a:solidFill>
                  <a:prstClr val="black"/>
                </a:solidFill>
              </a:rPr>
              <a:t>r</a:t>
            </a:r>
            <a:r>
              <a:rPr lang="en-GB" dirty="0" smtClean="0">
                <a:solidFill>
                  <a:prstClr val="black"/>
                </a:solidFill>
              </a:rPr>
              <a:t>oadmap updating.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46844" y="3801677"/>
            <a:ext cx="82250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 startAt="3"/>
            </a:pPr>
            <a:r>
              <a:rPr lang="en-GB" dirty="0" smtClean="0">
                <a:solidFill>
                  <a:prstClr val="black"/>
                </a:solidFill>
              </a:rPr>
              <a:t>How to cooperate with PRACE in the future?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Maybe through A) and then discussing about B) together with ESFRI.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D)</a:t>
            </a:r>
            <a:r>
              <a:rPr lang="en-US" dirty="0"/>
              <a:t> On 8 April 2015 EU-T0 will meet EUDAT management aiming at exploring </a:t>
            </a:r>
            <a:br>
              <a:rPr lang="en-US" dirty="0"/>
            </a:br>
            <a:r>
              <a:rPr lang="en-US" dirty="0"/>
              <a:t>and likely establishing a platform for a fruitful cooperation.</a:t>
            </a:r>
            <a:r>
              <a:rPr lang="en-GB" dirty="0">
                <a:solidFill>
                  <a:prstClr val="black"/>
                </a:solidFill>
              </a:rPr>
              <a:t> 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b="1" i="1" dirty="0" smtClean="0">
                <a:solidFill>
                  <a:prstClr val="black"/>
                </a:solidFill>
              </a:rPr>
              <a:t>EU-T0 Parties  should have a shared strategy and then bring it to the attention of </a:t>
            </a:r>
          </a:p>
          <a:p>
            <a:r>
              <a:rPr lang="en-GB" b="1" i="1" dirty="0">
                <a:solidFill>
                  <a:prstClr val="black"/>
                </a:solidFill>
              </a:rPr>
              <a:t>t</a:t>
            </a:r>
            <a:r>
              <a:rPr lang="en-GB" b="1" i="1" dirty="0" smtClean="0">
                <a:solidFill>
                  <a:prstClr val="black"/>
                </a:solidFill>
              </a:rPr>
              <a:t>he respective Ministers’ representatives in ESFRI and e-IRG for consensus/approval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82" y="971535"/>
            <a:ext cx="8966218" cy="134611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8" y="2918571"/>
            <a:ext cx="8537248" cy="23072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27" y="5225800"/>
            <a:ext cx="7139904" cy="97634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1148127" y="336430"/>
            <a:ext cx="382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Disposizione del 24 Marzo 2015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8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4" y="927998"/>
            <a:ext cx="8222603" cy="296021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83772" y="4519749"/>
            <a:ext cx="7511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</a:rPr>
              <a:t>Formalizza e specifica meglio la via intrapresa ad inizio 2015 con la ripresa delle </a:t>
            </a:r>
            <a:r>
              <a:rPr lang="it-IT" sz="2000" dirty="0" smtClean="0">
                <a:solidFill>
                  <a:srgbClr val="0070C0"/>
                </a:solidFill>
              </a:rPr>
              <a:t>riunioni cosiddette ‘Eu-T0’ </a:t>
            </a:r>
            <a:r>
              <a:rPr lang="it-IT" sz="2000" dirty="0" smtClean="0">
                <a:solidFill>
                  <a:srgbClr val="0070C0"/>
                </a:solidFill>
              </a:rPr>
              <a:t>al CNAF. Di seguito alcune </a:t>
            </a:r>
            <a:r>
              <a:rPr lang="it-IT" sz="2000" dirty="0" err="1" smtClean="0">
                <a:solidFill>
                  <a:srgbClr val="0070C0"/>
                </a:solidFill>
              </a:rPr>
              <a:t>slides</a:t>
            </a:r>
            <a:r>
              <a:rPr lang="it-IT" sz="2000" dirty="0" smtClean="0">
                <a:solidFill>
                  <a:srgbClr val="0070C0"/>
                </a:solidFill>
              </a:rPr>
              <a:t> presentate alla prima riunione, che restano valide. Il Comitato coordina il lavoro strategico che si farà nei WG, lungi dal sostituirsi ad </a:t>
            </a:r>
            <a:r>
              <a:rPr lang="it-IT" sz="2000" dirty="0" smtClean="0">
                <a:solidFill>
                  <a:srgbClr val="0070C0"/>
                </a:solidFill>
              </a:rPr>
              <a:t>essi. </a:t>
            </a:r>
            <a:r>
              <a:rPr lang="it-IT" sz="2000" dirty="0" smtClean="0"/>
              <a:t>Non mi pare il caso di elaborare di più prima che tutti i 5 ne abbiamo discusso insieme.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64563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1470025"/>
          </a:xfrm>
        </p:spPr>
        <p:txBody>
          <a:bodyPr/>
          <a:lstStyle/>
          <a:p>
            <a:r>
              <a:rPr lang="it-IT" dirty="0" smtClean="0"/>
              <a:t>Eu-t0 </a:t>
            </a:r>
            <a:r>
              <a:rPr lang="it-IT" dirty="0" err="1" smtClean="0"/>
              <a:t>meetings</a:t>
            </a:r>
            <a:r>
              <a:rPr lang="it-IT" dirty="0" smtClean="0"/>
              <a:t> e </a:t>
            </a:r>
            <a:r>
              <a:rPr lang="it-IT" dirty="0" err="1" smtClean="0"/>
              <a:t>WGs</a:t>
            </a:r>
            <a:endParaRPr lang="it-IT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Riprendiamo la serie di riunioni </a:t>
            </a:r>
          </a:p>
          <a:p>
            <a:r>
              <a:rPr lang="it-IT" dirty="0" smtClean="0"/>
              <a:t>Parziale sovrapposizione con </a:t>
            </a:r>
            <a:r>
              <a:rPr lang="it-IT" dirty="0" err="1" smtClean="0"/>
              <a:t>CdGA</a:t>
            </a:r>
            <a:endParaRPr lang="it-IT" dirty="0" smtClean="0"/>
          </a:p>
          <a:p>
            <a:r>
              <a:rPr lang="it-IT" dirty="0" smtClean="0"/>
              <a:t>Temi e scopi, </a:t>
            </a:r>
            <a:r>
              <a:rPr lang="it-IT" dirty="0" err="1" smtClean="0"/>
              <a:t>WG’s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58008" cy="492968"/>
          </a:xfrm>
        </p:spPr>
        <p:txBody>
          <a:bodyPr/>
          <a:lstStyle/>
          <a:p>
            <a:r>
              <a:rPr lang="it-IT" dirty="0">
                <a:solidFill>
                  <a:srgbClr val="000000"/>
                </a:solidFill>
              </a:rPr>
              <a:t>9</a:t>
            </a:r>
            <a:r>
              <a:rPr lang="it-IT" dirty="0" smtClean="0">
                <a:solidFill>
                  <a:srgbClr val="000000"/>
                </a:solidFill>
              </a:rPr>
              <a:t>  Gennaio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L.Perini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21F-7B6D-4FDB-B39C-62B9AAF0FFC0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7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r>
              <a:rPr lang="it-IT" dirty="0" smtClean="0"/>
              <a:t>Temi per le riunioni Eu-T0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340768"/>
            <a:ext cx="7774632" cy="4755232"/>
          </a:xfrm>
        </p:spPr>
        <p:txBody>
          <a:bodyPr/>
          <a:lstStyle/>
          <a:p>
            <a:r>
              <a:rPr lang="it-IT" dirty="0" smtClean="0"/>
              <a:t>Discussione progetti </a:t>
            </a:r>
            <a:r>
              <a:rPr lang="it-IT" dirty="0" err="1" smtClean="0"/>
              <a:t>eu</a:t>
            </a:r>
            <a:r>
              <a:rPr lang="it-IT" dirty="0" smtClean="0"/>
              <a:t>, incubazione e </a:t>
            </a:r>
            <a:r>
              <a:rPr lang="it-IT" dirty="0" err="1" smtClean="0"/>
              <a:t>follow</a:t>
            </a:r>
            <a:r>
              <a:rPr lang="it-IT" dirty="0" smtClean="0"/>
              <a:t> up</a:t>
            </a:r>
          </a:p>
          <a:p>
            <a:pPr lvl="1"/>
            <a:r>
              <a:rPr lang="it-IT" dirty="0" smtClean="0"/>
              <a:t>Per permettere armonizzazione anche informazione/discussione su :</a:t>
            </a:r>
          </a:p>
          <a:p>
            <a:pPr lvl="2"/>
            <a:r>
              <a:rPr lang="it-IT" dirty="0" smtClean="0"/>
              <a:t>altre attività su fondi non nativi INFN: da PRIN calcolo a Prisma, OCP </a:t>
            </a:r>
            <a:r>
              <a:rPr lang="it-IT" dirty="0" err="1" smtClean="0"/>
              <a:t>etc</a:t>
            </a:r>
            <a:endParaRPr lang="it-IT" dirty="0" smtClean="0"/>
          </a:p>
          <a:p>
            <a:pPr lvl="2"/>
            <a:r>
              <a:rPr lang="it-IT" dirty="0" smtClean="0"/>
              <a:t> su attività INFN per  HPC </a:t>
            </a:r>
          </a:p>
          <a:p>
            <a:pPr lvl="2"/>
            <a:r>
              <a:rPr lang="it-IT" dirty="0" smtClean="0"/>
              <a:t>Ad es. </a:t>
            </a:r>
            <a:r>
              <a:rPr lang="it-IT" b="1" dirty="0" smtClean="0"/>
              <a:t>NUOVI PROGETTI BIG DATA </a:t>
            </a:r>
          </a:p>
          <a:p>
            <a:r>
              <a:rPr lang="it-IT" dirty="0" smtClean="0"/>
              <a:t>Discussione evoluzione e utilizzi di «infrastruttura di calcolo» ( oggetto specifico di Eu-t0 internazionale)</a:t>
            </a:r>
          </a:p>
          <a:p>
            <a:pPr lvl="1"/>
            <a:r>
              <a:rPr lang="it-IT" dirty="0" smtClean="0"/>
              <a:t>Anche in continuità con </a:t>
            </a:r>
            <a:r>
              <a:rPr lang="it-IT" dirty="0" err="1" smtClean="0"/>
              <a:t>CdGA</a:t>
            </a:r>
            <a:r>
              <a:rPr lang="it-IT" dirty="0" smtClean="0"/>
              <a:t> e sua </a:t>
            </a:r>
            <a:r>
              <a:rPr lang="it-IT" dirty="0" err="1" smtClean="0"/>
              <a:t>attendace</a:t>
            </a:r>
            <a:r>
              <a:rPr lang="it-IT" dirty="0" smtClean="0"/>
              <a:t> tipica…</a:t>
            </a:r>
          </a:p>
          <a:p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9  Gennaio 2015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L.Perini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21F-7B6D-4FDB-B39C-62B9AAF0FFC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9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it-IT" dirty="0" smtClean="0"/>
              <a:t>Sinergie e WG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484784"/>
            <a:ext cx="7846640" cy="4611216"/>
          </a:xfrm>
        </p:spPr>
        <p:txBody>
          <a:bodyPr/>
          <a:lstStyle/>
          <a:p>
            <a:r>
              <a:rPr lang="it-IT" dirty="0" smtClean="0"/>
              <a:t>Per molti dei temi elencati le riunioni Eu-t0 non sono l’unico forum di discussione dentro INFN</a:t>
            </a:r>
          </a:p>
          <a:p>
            <a:pPr lvl="1"/>
            <a:r>
              <a:rPr lang="it-IT" dirty="0" smtClean="0"/>
              <a:t>Per efficacia del lavoro a livello di infrastruttura Eu  sembra importante avere queste riunioni come forum generale, con larga presenza delle persone interessate/coinvolte nei diversi progetti/attività</a:t>
            </a:r>
          </a:p>
          <a:p>
            <a:r>
              <a:rPr lang="it-IT" dirty="0" smtClean="0"/>
              <a:t>Per organizzare in modo pratico le attività, proponiamo di riprendere e rivedere una struttura di </a:t>
            </a:r>
            <a:r>
              <a:rPr lang="it-IT" dirty="0" err="1" smtClean="0"/>
              <a:t>WG’s</a:t>
            </a:r>
            <a:r>
              <a:rPr lang="it-IT" dirty="0" smtClean="0"/>
              <a:t> con persone e argomenti e piani di lavoro</a:t>
            </a:r>
          </a:p>
          <a:p>
            <a:pPr marL="741916" lvl="1" indent="-342900"/>
            <a:r>
              <a:rPr lang="it-IT" dirty="0" smtClean="0"/>
              <a:t>Segue slide di introduzione alla discussione da riprendere oggi più tardi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9 Gennaio  2015 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L.Perini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21F-7B6D-4FDB-B39C-62B9AAF0FF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5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dirty="0" err="1" smtClean="0"/>
              <a:t>Meetings</a:t>
            </a:r>
            <a:r>
              <a:rPr lang="it-IT" dirty="0" smtClean="0"/>
              <a:t> Eu-T0 EU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3251" y="1451359"/>
            <a:ext cx="7731807" cy="4496513"/>
          </a:xfrm>
        </p:spPr>
        <p:txBody>
          <a:bodyPr/>
          <a:lstStyle/>
          <a:p>
            <a:r>
              <a:rPr lang="it-IT" dirty="0" smtClean="0"/>
              <a:t>Da riunione scorsa settimana</a:t>
            </a:r>
          </a:p>
          <a:p>
            <a:pPr lvl="1"/>
            <a:r>
              <a:rPr lang="it-IT" dirty="0" smtClean="0"/>
              <a:t>Raccolta di alcune </a:t>
            </a:r>
            <a:r>
              <a:rPr lang="it-IT" dirty="0" err="1" smtClean="0"/>
              <a:t>slides</a:t>
            </a:r>
            <a:r>
              <a:rPr lang="it-IT" dirty="0" smtClean="0"/>
              <a:t> per indicare prospettive e possibilità</a:t>
            </a:r>
          </a:p>
          <a:p>
            <a:pPr lvl="1"/>
            <a:r>
              <a:rPr lang="it-IT" dirty="0" smtClean="0"/>
              <a:t>Non organica né completa</a:t>
            </a:r>
          </a:p>
          <a:p>
            <a:pPr lvl="1"/>
            <a:r>
              <a:rPr lang="it-IT" dirty="0" smtClean="0"/>
              <a:t>La strada di eu-t0 EU non ancora completamente definita a livello consorzio Agenzie </a:t>
            </a:r>
            <a:r>
              <a:rPr lang="it-IT" dirty="0" err="1" smtClean="0"/>
              <a:t>eu</a:t>
            </a:r>
            <a:endParaRPr lang="it-IT" dirty="0" smtClean="0"/>
          </a:p>
          <a:p>
            <a:r>
              <a:rPr lang="it-IT" dirty="0" smtClean="0"/>
              <a:t>31-3 </a:t>
            </a:r>
            <a:r>
              <a:rPr lang="it-IT" dirty="0" smtClean="0"/>
              <a:t> </a:t>
            </a:r>
            <a:r>
              <a:rPr lang="it-IT" dirty="0" smtClean="0"/>
              <a:t>Meeting </a:t>
            </a:r>
            <a:r>
              <a:rPr lang="it-IT" dirty="0" smtClean="0"/>
              <a:t>Eu-t0 </a:t>
            </a:r>
            <a:r>
              <a:rPr lang="it-IT" dirty="0" smtClean="0"/>
              <a:t>con le Agenzie</a:t>
            </a:r>
          </a:p>
          <a:p>
            <a:pPr lvl="1"/>
            <a:r>
              <a:rPr lang="it-IT" dirty="0" smtClean="0"/>
              <a:t>Fare il punto dopo un anno</a:t>
            </a:r>
          </a:p>
          <a:p>
            <a:pPr lvl="1"/>
            <a:r>
              <a:rPr lang="it-IT" dirty="0" smtClean="0"/>
              <a:t>Definire meglio la </a:t>
            </a:r>
            <a:r>
              <a:rPr lang="it-IT" dirty="0" err="1" smtClean="0"/>
              <a:t>roadmap</a:t>
            </a:r>
            <a:r>
              <a:rPr lang="it-IT" dirty="0" smtClean="0"/>
              <a:t> per il </a:t>
            </a:r>
            <a:r>
              <a:rPr lang="it-IT" dirty="0" smtClean="0"/>
              <a:t>futuro. Agenda </a:t>
            </a:r>
            <a:r>
              <a:rPr lang="it-IT" dirty="0" err="1" smtClean="0"/>
              <a:t>next</a:t>
            </a:r>
            <a:r>
              <a:rPr lang="it-IT" dirty="0" smtClean="0"/>
              <a:t> slide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30 Marzo</a:t>
            </a:r>
            <a:r>
              <a:rPr lang="it-IT" dirty="0" smtClean="0">
                <a:solidFill>
                  <a:srgbClr val="000000"/>
                </a:solidFill>
              </a:rPr>
              <a:t> </a:t>
            </a:r>
            <a:r>
              <a:rPr lang="it-IT" dirty="0" smtClean="0">
                <a:solidFill>
                  <a:srgbClr val="000000"/>
                </a:solidFill>
              </a:rPr>
              <a:t>2015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L.Perini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F21F-7B6D-4FDB-B39C-62B9AAF0FFC0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5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2550" y="116328"/>
            <a:ext cx="880216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2nd EU-T0 interim </a:t>
            </a:r>
            <a:r>
              <a:rPr lang="it-IT" sz="1600" b="1" dirty="0" err="1"/>
              <a:t>Consortium</a:t>
            </a:r>
            <a:r>
              <a:rPr lang="it-IT" sz="1600" b="1" dirty="0"/>
              <a:t> Board meeting</a:t>
            </a:r>
          </a:p>
          <a:p>
            <a:r>
              <a:rPr lang="it-IT" sz="1600" b="1" dirty="0" err="1"/>
              <a:t>Tuesday</a:t>
            </a:r>
            <a:r>
              <a:rPr lang="it-IT" sz="1600" b="1" dirty="0"/>
              <a:t> 31 March </a:t>
            </a:r>
            <a:r>
              <a:rPr lang="it-IT" sz="1600" b="1" dirty="0" smtClean="0"/>
              <a:t>2015</a:t>
            </a:r>
          </a:p>
          <a:p>
            <a:endParaRPr lang="it-IT" sz="1600" b="1" dirty="0"/>
          </a:p>
          <a:p>
            <a:r>
              <a:rPr lang="it-IT" dirty="0"/>
              <a:t>Welcome and </a:t>
            </a:r>
            <a:r>
              <a:rPr lang="it-IT" dirty="0" err="1"/>
              <a:t>introduction</a:t>
            </a:r>
            <a:r>
              <a:rPr lang="it-IT" dirty="0"/>
              <a:t> - Room: 1213-RC-11 (</a:t>
            </a:r>
            <a:r>
              <a:rPr lang="it-IT" dirty="0" smtClean="0"/>
              <a:t>14:00-14:05) </a:t>
            </a:r>
            <a:r>
              <a:rPr lang="it-IT" dirty="0" err="1" smtClean="0"/>
              <a:t>Conveners</a:t>
            </a:r>
            <a:r>
              <a:rPr lang="it-IT" dirty="0"/>
              <a:t>: </a:t>
            </a:r>
            <a:r>
              <a:rPr lang="it-IT" dirty="0" err="1"/>
              <a:t>medland</a:t>
            </a:r>
            <a:r>
              <a:rPr lang="it-IT" dirty="0"/>
              <a:t>, </a:t>
            </a:r>
            <a:r>
              <a:rPr lang="it-IT" dirty="0" err="1" smtClean="0"/>
              <a:t>tony</a:t>
            </a:r>
            <a:endParaRPr lang="it-IT" dirty="0" smtClean="0"/>
          </a:p>
          <a:p>
            <a:endParaRPr lang="it-IT" dirty="0"/>
          </a:p>
          <a:p>
            <a:r>
              <a:rPr lang="it-IT" dirty="0" err="1"/>
              <a:t>Actions</a:t>
            </a:r>
            <a:r>
              <a:rPr lang="it-IT" dirty="0"/>
              <a:t> </a:t>
            </a:r>
            <a:r>
              <a:rPr lang="it-IT" dirty="0" err="1"/>
              <a:t>Arising</a:t>
            </a:r>
            <a:r>
              <a:rPr lang="it-IT" dirty="0"/>
              <a:t> from the Last </a:t>
            </a:r>
            <a:r>
              <a:rPr lang="it-IT" dirty="0" err="1"/>
              <a:t>iCB</a:t>
            </a:r>
            <a:r>
              <a:rPr lang="it-IT" dirty="0"/>
              <a:t> Meeting (</a:t>
            </a:r>
            <a:r>
              <a:rPr lang="it-IT" dirty="0" smtClean="0"/>
              <a:t>14:05-14:30)</a:t>
            </a:r>
            <a:r>
              <a:rPr lang="it-IT" dirty="0" err="1" smtClean="0"/>
              <a:t>Conveners</a:t>
            </a:r>
            <a:r>
              <a:rPr lang="it-IT" dirty="0"/>
              <a:t>: </a:t>
            </a:r>
            <a:r>
              <a:rPr lang="it-IT" dirty="0" err="1"/>
              <a:t>medland</a:t>
            </a:r>
            <a:r>
              <a:rPr lang="it-IT" dirty="0"/>
              <a:t>, </a:t>
            </a:r>
            <a:r>
              <a:rPr lang="it-IT" dirty="0" err="1" smtClean="0"/>
              <a:t>tony</a:t>
            </a:r>
            <a:endParaRPr lang="it-IT" dirty="0" smtClean="0"/>
          </a:p>
          <a:p>
            <a:endParaRPr lang="it-IT" dirty="0"/>
          </a:p>
          <a:p>
            <a:r>
              <a:rPr lang="it-IT" dirty="0" err="1"/>
              <a:t>Summary</a:t>
            </a:r>
            <a:r>
              <a:rPr lang="it-IT" dirty="0"/>
              <a:t> of </a:t>
            </a:r>
            <a:r>
              <a:rPr lang="it-IT" dirty="0" err="1"/>
              <a:t>actions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first </a:t>
            </a:r>
            <a:r>
              <a:rPr lang="it-IT" dirty="0" err="1"/>
              <a:t>year</a:t>
            </a:r>
            <a:r>
              <a:rPr lang="it-IT" dirty="0"/>
              <a:t> life of EU-T0 (report from the </a:t>
            </a:r>
            <a:r>
              <a:rPr lang="it-IT" dirty="0" err="1"/>
              <a:t>iEB</a:t>
            </a:r>
            <a:r>
              <a:rPr lang="it-IT" dirty="0" smtClean="0"/>
              <a:t>)(</a:t>
            </a:r>
            <a:r>
              <a:rPr lang="it-IT" dirty="0"/>
              <a:t>SID, </a:t>
            </a:r>
            <a:r>
              <a:rPr lang="it-IT" dirty="0" err="1"/>
              <a:t>Exascale</a:t>
            </a:r>
            <a:r>
              <a:rPr lang="it-IT" dirty="0"/>
              <a:t> Data and </a:t>
            </a:r>
            <a:r>
              <a:rPr lang="it-IT" dirty="0" err="1"/>
              <a:t>Zephyr</a:t>
            </a:r>
            <a:r>
              <a:rPr lang="it-IT" dirty="0"/>
              <a:t>, INDIGO-</a:t>
            </a:r>
            <a:r>
              <a:rPr lang="it-IT" dirty="0" err="1"/>
              <a:t>dataCloud</a:t>
            </a:r>
            <a:r>
              <a:rPr lang="it-IT" dirty="0"/>
              <a:t>, EU-T0 &amp; PRACE, </a:t>
            </a:r>
            <a:r>
              <a:rPr lang="it-IT" dirty="0" err="1"/>
              <a:t>accessibility</a:t>
            </a:r>
            <a:r>
              <a:rPr lang="it-IT" dirty="0"/>
              <a:t> </a:t>
            </a:r>
            <a:r>
              <a:rPr lang="it-IT" dirty="0" err="1"/>
              <a:t>integrating</a:t>
            </a:r>
            <a:r>
              <a:rPr lang="it-IT" dirty="0"/>
              <a:t> AAA) (</a:t>
            </a:r>
            <a:r>
              <a:rPr lang="it-IT" dirty="0" smtClean="0"/>
              <a:t>14:30-15:15)</a:t>
            </a: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 smtClean="0"/>
              <a:t>Conveners</a:t>
            </a:r>
            <a:r>
              <a:rPr lang="it-IT" dirty="0"/>
              <a:t>: Lamanna, </a:t>
            </a:r>
            <a:r>
              <a:rPr lang="it-IT" dirty="0" smtClean="0"/>
              <a:t>Giovanni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r>
              <a:rPr lang="it-IT" dirty="0" err="1"/>
              <a:t>Funding</a:t>
            </a:r>
            <a:r>
              <a:rPr lang="it-IT" dirty="0"/>
              <a:t> Agency </a:t>
            </a:r>
            <a:r>
              <a:rPr lang="it-IT" dirty="0" err="1"/>
              <a:t>activities</a:t>
            </a:r>
            <a:r>
              <a:rPr lang="it-IT" dirty="0"/>
              <a:t> and progress : Round </a:t>
            </a:r>
            <a:r>
              <a:rPr lang="it-IT" dirty="0" err="1"/>
              <a:t>table</a:t>
            </a:r>
            <a:r>
              <a:rPr lang="it-IT" dirty="0"/>
              <a:t> </a:t>
            </a:r>
            <a:r>
              <a:rPr lang="it-IT" dirty="0" smtClean="0"/>
              <a:t>-- </a:t>
            </a:r>
            <a:r>
              <a:rPr lang="it-IT" dirty="0" err="1"/>
              <a:t>Conveners</a:t>
            </a:r>
            <a:r>
              <a:rPr lang="it-IT" dirty="0"/>
              <a:t>: </a:t>
            </a:r>
            <a:r>
              <a:rPr lang="it-IT" dirty="0" smtClean="0"/>
              <a:t>ALL</a:t>
            </a:r>
          </a:p>
          <a:p>
            <a:endParaRPr lang="it-IT" dirty="0"/>
          </a:p>
          <a:p>
            <a:r>
              <a:rPr lang="it-IT" dirty="0"/>
              <a:t>EU-T0 </a:t>
            </a:r>
            <a:r>
              <a:rPr lang="it-IT" dirty="0" err="1"/>
              <a:t>MoU</a:t>
            </a:r>
            <a:r>
              <a:rPr lang="it-IT" dirty="0"/>
              <a:t> - </a:t>
            </a:r>
            <a:r>
              <a:rPr lang="it-IT" dirty="0" smtClean="0"/>
              <a:t> </a:t>
            </a:r>
            <a:r>
              <a:rPr lang="it-IT" dirty="0"/>
              <a:t>(16:30-17:00)</a:t>
            </a:r>
          </a:p>
          <a:p>
            <a:r>
              <a:rPr lang="it-IT" dirty="0"/>
              <a:t>- </a:t>
            </a:r>
            <a:r>
              <a:rPr lang="it-IT" dirty="0" err="1"/>
              <a:t>Conveners</a:t>
            </a:r>
            <a:r>
              <a:rPr lang="it-IT" dirty="0"/>
              <a:t>: </a:t>
            </a:r>
            <a:r>
              <a:rPr lang="it-IT" dirty="0" err="1"/>
              <a:t>medland</a:t>
            </a:r>
            <a:r>
              <a:rPr lang="it-IT" dirty="0"/>
              <a:t>, </a:t>
            </a:r>
            <a:r>
              <a:rPr lang="it-IT" dirty="0" err="1"/>
              <a:t>tony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EU-T0 </a:t>
            </a:r>
            <a:r>
              <a:rPr lang="it-IT" dirty="0" err="1"/>
              <a:t>Governance</a:t>
            </a:r>
            <a:r>
              <a:rPr lang="it-IT" dirty="0"/>
              <a:t> </a:t>
            </a:r>
            <a:r>
              <a:rPr lang="it-IT" dirty="0" err="1"/>
              <a:t>Structure</a:t>
            </a:r>
            <a:r>
              <a:rPr lang="it-IT" dirty="0"/>
              <a:t> </a:t>
            </a:r>
            <a:r>
              <a:rPr lang="it-IT" dirty="0" smtClean="0"/>
              <a:t>- </a:t>
            </a:r>
            <a:r>
              <a:rPr lang="it-IT" dirty="0" err="1"/>
              <a:t>Conveners</a:t>
            </a:r>
            <a:r>
              <a:rPr lang="it-IT" dirty="0"/>
              <a:t>: Lamanna, </a:t>
            </a:r>
            <a:r>
              <a:rPr lang="it-IT" dirty="0" smtClean="0"/>
              <a:t>Giovanni</a:t>
            </a:r>
          </a:p>
          <a:p>
            <a:endParaRPr lang="it-IT" dirty="0"/>
          </a:p>
          <a:p>
            <a:r>
              <a:rPr lang="it-IT" dirty="0" err="1"/>
              <a:t>Mid-term</a:t>
            </a:r>
            <a:r>
              <a:rPr lang="it-IT" dirty="0"/>
              <a:t> </a:t>
            </a:r>
            <a:r>
              <a:rPr lang="it-IT" dirty="0" err="1"/>
              <a:t>plans</a:t>
            </a:r>
            <a:r>
              <a:rPr lang="it-IT" dirty="0"/>
              <a:t> and long-</a:t>
            </a:r>
            <a:r>
              <a:rPr lang="it-IT" dirty="0" err="1"/>
              <a:t>term</a:t>
            </a:r>
            <a:r>
              <a:rPr lang="it-IT" dirty="0"/>
              <a:t> </a:t>
            </a:r>
            <a:r>
              <a:rPr lang="it-IT" dirty="0" err="1"/>
              <a:t>vision</a:t>
            </a:r>
            <a:r>
              <a:rPr lang="it-IT" dirty="0"/>
              <a:t> - </a:t>
            </a:r>
            <a:r>
              <a:rPr lang="it-IT" dirty="0" smtClean="0"/>
              <a:t>(Services </a:t>
            </a:r>
            <a:r>
              <a:rPr lang="it-IT" dirty="0"/>
              <a:t>portfolio and </a:t>
            </a:r>
            <a:r>
              <a:rPr lang="it-IT" dirty="0" err="1"/>
              <a:t>communities</a:t>
            </a:r>
            <a:r>
              <a:rPr lang="it-IT" dirty="0"/>
              <a:t>, </a:t>
            </a:r>
            <a:r>
              <a:rPr lang="it-IT" dirty="0" err="1"/>
              <a:t>towards</a:t>
            </a:r>
            <a:r>
              <a:rPr lang="it-IT" dirty="0"/>
              <a:t> a workshop and </a:t>
            </a:r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groups</a:t>
            </a:r>
            <a:r>
              <a:rPr lang="it-IT" dirty="0"/>
              <a:t>; </a:t>
            </a:r>
            <a:r>
              <a:rPr lang="it-IT" dirty="0" err="1"/>
              <a:t>Interfaces</a:t>
            </a:r>
            <a:r>
              <a:rPr lang="it-IT" dirty="0"/>
              <a:t> EUDAT &amp; </a:t>
            </a:r>
            <a:r>
              <a:rPr lang="it-IT" dirty="0" smtClean="0"/>
              <a:t>EU-T0;EGI </a:t>
            </a:r>
            <a:r>
              <a:rPr lang="it-IT" dirty="0"/>
              <a:t>&amp; EU-T0; ESC; ESFRI; PRACE)</a:t>
            </a:r>
          </a:p>
          <a:p>
            <a:r>
              <a:rPr lang="it-IT" dirty="0"/>
              <a:t>- </a:t>
            </a:r>
            <a:r>
              <a:rPr lang="it-IT" dirty="0" err="1"/>
              <a:t>Conveners</a:t>
            </a:r>
            <a:r>
              <a:rPr lang="it-IT" dirty="0"/>
              <a:t>: Lamanna, Giovanni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370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868360"/>
            <a:ext cx="4038600" cy="5637087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FE8A1-211E-4F6E-8297-A12AF929BB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lèche vers la gauche 5"/>
          <p:cNvSpPr/>
          <p:nvPr/>
        </p:nvSpPr>
        <p:spPr>
          <a:xfrm>
            <a:off x="4267200" y="2057400"/>
            <a:ext cx="762000" cy="1524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Flèche vers la gauche 6"/>
          <p:cNvSpPr/>
          <p:nvPr/>
        </p:nvSpPr>
        <p:spPr>
          <a:xfrm>
            <a:off x="4267200" y="2514600"/>
            <a:ext cx="762000" cy="1524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Flèche vers la gauche 7"/>
          <p:cNvSpPr/>
          <p:nvPr/>
        </p:nvSpPr>
        <p:spPr>
          <a:xfrm>
            <a:off x="4267200" y="2895600"/>
            <a:ext cx="762000" cy="1524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Flèche vers la gauche 8"/>
          <p:cNvSpPr/>
          <p:nvPr/>
        </p:nvSpPr>
        <p:spPr>
          <a:xfrm>
            <a:off x="4267200" y="4267200"/>
            <a:ext cx="762000" cy="1524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Flèche vers la gauche 9"/>
          <p:cNvSpPr/>
          <p:nvPr/>
        </p:nvSpPr>
        <p:spPr>
          <a:xfrm>
            <a:off x="4267200" y="3962400"/>
            <a:ext cx="762000" cy="1524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14400" y="2438400"/>
            <a:ext cx="32480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b="1" dirty="0" smtClean="0">
                <a:solidFill>
                  <a:prstClr val="black"/>
                </a:solidFill>
              </a:rPr>
              <a:t>To be discussed during the second part of the meeting: </a:t>
            </a:r>
          </a:p>
          <a:p>
            <a:r>
              <a:rPr lang="en-GB" sz="1050" b="1" dirty="0" smtClean="0">
                <a:solidFill>
                  <a:prstClr val="black"/>
                </a:solidFill>
              </a:rPr>
              <a:t>mid/long-term visions and organization. </a:t>
            </a:r>
            <a:endParaRPr lang="en-GB" sz="1050" b="1" dirty="0">
              <a:solidFill>
                <a:prstClr val="black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4800" y="1981200"/>
            <a:ext cx="3879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black"/>
                </a:solidFill>
              </a:rPr>
              <a:t>EU-T0 consortium itself helps the cooperation. </a:t>
            </a:r>
          </a:p>
          <a:p>
            <a:pPr algn="r"/>
            <a:r>
              <a:rPr lang="en-GB" sz="1050" dirty="0" smtClean="0">
                <a:solidFill>
                  <a:prstClr val="black"/>
                </a:solidFill>
              </a:rPr>
              <a:t>Competence groups and technical board are recommended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4753" y="2819400"/>
            <a:ext cx="40194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black"/>
                </a:solidFill>
              </a:rPr>
              <a:t>Ideas and perspectives defined &amp; </a:t>
            </a:r>
            <a:r>
              <a:rPr lang="en-GB" sz="1050" dirty="0">
                <a:solidFill>
                  <a:prstClr val="black"/>
                </a:solidFill>
              </a:rPr>
              <a:t>m</a:t>
            </a:r>
            <a:r>
              <a:rPr lang="en-GB" sz="1050" dirty="0" smtClean="0">
                <a:solidFill>
                  <a:prstClr val="black"/>
                </a:solidFill>
              </a:rPr>
              <a:t>ajor European project just starting.  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17" name="Flèche vers la gauche 16"/>
          <p:cNvSpPr/>
          <p:nvPr/>
        </p:nvSpPr>
        <p:spPr>
          <a:xfrm>
            <a:off x="4267200" y="3200400"/>
            <a:ext cx="762000" cy="1524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28600" y="3124200"/>
            <a:ext cx="3879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black"/>
                </a:solidFill>
              </a:rPr>
              <a:t>EU-T0 computing centres cooperation. </a:t>
            </a:r>
          </a:p>
        </p:txBody>
      </p:sp>
      <p:sp>
        <p:nvSpPr>
          <p:cNvPr id="19" name="Flèche vers la gauche 18"/>
          <p:cNvSpPr/>
          <p:nvPr/>
        </p:nvSpPr>
        <p:spPr>
          <a:xfrm>
            <a:off x="4267200" y="3581400"/>
            <a:ext cx="762000" cy="1524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5624" y="3479884"/>
            <a:ext cx="3879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black"/>
                </a:solidFill>
              </a:rPr>
              <a:t>From ideas to projects: H2020 funding proposal.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28600" y="3886200"/>
            <a:ext cx="3879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black"/>
                </a:solidFill>
              </a:rPr>
              <a:t>Meeting and discussions and pilot cooperative actions in </a:t>
            </a:r>
            <a:r>
              <a:rPr lang="en-GB" sz="1050" dirty="0">
                <a:solidFill>
                  <a:prstClr val="black"/>
                </a:solidFill>
              </a:rPr>
              <a:t>progress </a:t>
            </a:r>
            <a:r>
              <a:rPr lang="en-GB" sz="105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28600" y="4191000"/>
            <a:ext cx="3879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black"/>
                </a:solidFill>
              </a:rPr>
              <a:t>Based on CERN recent experience and initiatives.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35624" y="4495800"/>
            <a:ext cx="3879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dirty="0" smtClean="0">
                <a:solidFill>
                  <a:prstClr val="black"/>
                </a:solidFill>
              </a:rPr>
              <a:t>In existing international frameworks (WLCG, HSF) and international research projects.</a:t>
            </a:r>
          </a:p>
        </p:txBody>
      </p:sp>
      <p:sp>
        <p:nvSpPr>
          <p:cNvPr id="24" name="Flèche vers la gauche 23"/>
          <p:cNvSpPr/>
          <p:nvPr/>
        </p:nvSpPr>
        <p:spPr>
          <a:xfrm>
            <a:off x="4267200" y="4495800"/>
            <a:ext cx="762000" cy="1524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28600" y="1524000"/>
            <a:ext cx="38791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 smtClean="0">
                <a:solidFill>
                  <a:prstClr val="black"/>
                </a:solidFill>
              </a:rPr>
              <a:t>FROM IDEAS AND PATHS:</a:t>
            </a:r>
            <a:endParaRPr lang="en-GB" sz="1050" b="1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7400" y="76200"/>
            <a:ext cx="2854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800000"/>
                </a:solidFill>
              </a:rPr>
              <a:t>SID and main actions </a:t>
            </a:r>
            <a:endParaRPr lang="en-GB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A50021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ruttura predefinita">
  <a:themeElements>
    <a:clrScheme name="Struttura predefinita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A50021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uttura predefinita">
  <a:themeElements>
    <a:clrScheme name="Struttura predefinita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A50021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ruttura predefinita">
  <a:themeElements>
    <a:clrScheme name="Struttura predefinita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A50021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Struttura predefinita">
  <a:themeElements>
    <a:clrScheme name="Struttura predefinita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A50021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Struttura predefinita">
  <a:themeElements>
    <a:clrScheme name="Struttura predefinita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A50021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A5002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1188</Words>
  <Application>Microsoft Office PowerPoint</Application>
  <PresentationFormat>Presentazione su schermo (4:3)</PresentationFormat>
  <Paragraphs>182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35" baseType="lpstr">
      <vt:lpstr>Arial</vt:lpstr>
      <vt:lpstr>Calibri</vt:lpstr>
      <vt:lpstr>DejaVu Sans</vt:lpstr>
      <vt:lpstr>StarSymbol</vt:lpstr>
      <vt:lpstr>Times New Roman</vt:lpstr>
      <vt:lpstr>Office Theme</vt:lpstr>
      <vt:lpstr>Struttura predefinita</vt:lpstr>
      <vt:lpstr>1_Struttura predefinita</vt:lpstr>
      <vt:lpstr>2_Struttura predefinita</vt:lpstr>
      <vt:lpstr>3_Struttura predefinita</vt:lpstr>
      <vt:lpstr>4_Struttura predefinita</vt:lpstr>
      <vt:lpstr>5_Struttura predefinita</vt:lpstr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Document</vt:lpstr>
      <vt:lpstr>Presentazione standard di PowerPoint</vt:lpstr>
      <vt:lpstr>Presentazione standard di PowerPoint</vt:lpstr>
      <vt:lpstr>Presentazione standard di PowerPoint</vt:lpstr>
      <vt:lpstr>Eu-t0 meetings e WGs</vt:lpstr>
      <vt:lpstr>Temi per le riunioni Eu-T0</vt:lpstr>
      <vt:lpstr>Sinergie e WG</vt:lpstr>
      <vt:lpstr> Meetings Eu-T0 EU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 perini</dc:creator>
  <cp:lastModifiedBy>laura perini</cp:lastModifiedBy>
  <cp:revision>19</cp:revision>
  <dcterms:modified xsi:type="dcterms:W3CDTF">2015-03-29T19:09:12Z</dcterms:modified>
</cp:coreProperties>
</file>