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9" r:id="rId5"/>
    <p:sldId id="260" r:id="rId6"/>
    <p:sldId id="261" r:id="rId7"/>
    <p:sldId id="272" r:id="rId8"/>
    <p:sldId id="263" r:id="rId9"/>
    <p:sldId id="264" r:id="rId10"/>
    <p:sldId id="265" r:id="rId11"/>
    <p:sldId id="266" r:id="rId12"/>
    <p:sldId id="267" r:id="rId13"/>
    <p:sldId id="268" r:id="rId14"/>
    <p:sldId id="273" r:id="rId15"/>
    <p:sldId id="269" r:id="rId16"/>
    <p:sldId id="270" r:id="rId17"/>
    <p:sldId id="271"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104" y="-4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28A1CF1-D937-4FE7-9BF5-50197985617E}" type="datetimeFigureOut">
              <a:rPr lang="it-IT" smtClean="0"/>
              <a:t>26/02/15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9CD8E7-41D2-4B03-917D-B11966E465B1}" type="slidenum">
              <a:rPr lang="it-IT" smtClean="0"/>
              <a:t>‹n.›</a:t>
            </a:fld>
            <a:endParaRPr lang="it-IT"/>
          </a:p>
        </p:txBody>
      </p:sp>
    </p:spTree>
    <p:extLst>
      <p:ext uri="{BB962C8B-B14F-4D97-AF65-F5344CB8AC3E}">
        <p14:creationId xmlns:p14="http://schemas.microsoft.com/office/powerpoint/2010/main" val="701285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8A1CF1-D937-4FE7-9BF5-50197985617E}" type="datetimeFigureOut">
              <a:rPr lang="it-IT" smtClean="0"/>
              <a:t>26/02/15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9CD8E7-41D2-4B03-917D-B11966E465B1}" type="slidenum">
              <a:rPr lang="it-IT" smtClean="0"/>
              <a:t>‹n.›</a:t>
            </a:fld>
            <a:endParaRPr lang="it-IT"/>
          </a:p>
        </p:txBody>
      </p:sp>
    </p:spTree>
    <p:extLst>
      <p:ext uri="{BB962C8B-B14F-4D97-AF65-F5344CB8AC3E}">
        <p14:creationId xmlns:p14="http://schemas.microsoft.com/office/powerpoint/2010/main" val="363150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1"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1"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8A1CF1-D937-4FE7-9BF5-50197985617E}" type="datetimeFigureOut">
              <a:rPr lang="it-IT" smtClean="0"/>
              <a:t>26/02/15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9CD8E7-41D2-4B03-917D-B11966E465B1}" type="slidenum">
              <a:rPr lang="it-IT" smtClean="0"/>
              <a:t>‹n.›</a:t>
            </a:fld>
            <a:endParaRPr lang="it-IT"/>
          </a:p>
        </p:txBody>
      </p:sp>
    </p:spTree>
    <p:extLst>
      <p:ext uri="{BB962C8B-B14F-4D97-AF65-F5344CB8AC3E}">
        <p14:creationId xmlns:p14="http://schemas.microsoft.com/office/powerpoint/2010/main" val="4178133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A9DE154-D219-9945-AAB7-CC40D2049E82}" type="datetimeFigureOut">
              <a:rPr lang="it-IT">
                <a:solidFill>
                  <a:prstClr val="black">
                    <a:tint val="75000"/>
                  </a:prstClr>
                </a:solidFill>
                <a:latin typeface="Calibri"/>
              </a:rPr>
              <a:pPr/>
              <a:t>26/02/15</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6973294E-19C5-5447-BBC0-5ACEC8901D27}" type="slidenum">
              <a:rPr lang="it-IT">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72311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9DE154-D219-9945-AAB7-CC40D2049E82}" type="datetimeFigureOut">
              <a:rPr lang="it-IT">
                <a:solidFill>
                  <a:prstClr val="black">
                    <a:tint val="75000"/>
                  </a:prstClr>
                </a:solidFill>
                <a:latin typeface="Calibri"/>
              </a:rPr>
              <a:pPr/>
              <a:t>26/02/15</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6973294E-19C5-5447-BBC0-5ACEC8901D27}" type="slidenum">
              <a:rPr lang="it-IT">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781650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AA9DE154-D219-9945-AAB7-CC40D2049E82}" type="datetimeFigureOut">
              <a:rPr lang="it-IT">
                <a:solidFill>
                  <a:prstClr val="black">
                    <a:tint val="75000"/>
                  </a:prstClr>
                </a:solidFill>
                <a:latin typeface="Calibri"/>
              </a:rPr>
              <a:pPr/>
              <a:t>26/02/15</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6973294E-19C5-5447-BBC0-5ACEC8901D27}" type="slidenum">
              <a:rPr lang="it-IT">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04753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A9DE154-D219-9945-AAB7-CC40D2049E82}" type="datetimeFigureOut">
              <a:rPr lang="it-IT">
                <a:solidFill>
                  <a:prstClr val="black">
                    <a:tint val="75000"/>
                  </a:prstClr>
                </a:solidFill>
                <a:latin typeface="Calibri"/>
              </a:rPr>
              <a:pPr/>
              <a:t>26/02/15</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6973294E-19C5-5447-BBC0-5ACEC8901D27}" type="slidenum">
              <a:rPr lang="it-IT">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662264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A9DE154-D219-9945-AAB7-CC40D2049E82}" type="datetimeFigureOut">
              <a:rPr lang="it-IT">
                <a:solidFill>
                  <a:prstClr val="black">
                    <a:tint val="75000"/>
                  </a:prstClr>
                </a:solidFill>
                <a:latin typeface="Calibri"/>
              </a:rPr>
              <a:pPr/>
              <a:t>26/02/15</a:t>
            </a:fld>
            <a:endParaRPr lang="it-IT">
              <a:solidFill>
                <a:prstClr val="black">
                  <a:tint val="75000"/>
                </a:prstClr>
              </a:solidFill>
              <a:latin typeface="Calibri"/>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latin typeface="Calibri"/>
            </a:endParaRPr>
          </a:p>
        </p:txBody>
      </p:sp>
      <p:sp>
        <p:nvSpPr>
          <p:cNvPr id="9" name="Segnaposto numero diapositiva 8"/>
          <p:cNvSpPr>
            <a:spLocks noGrp="1"/>
          </p:cNvSpPr>
          <p:nvPr>
            <p:ph type="sldNum" sz="quarter" idx="12"/>
          </p:nvPr>
        </p:nvSpPr>
        <p:spPr/>
        <p:txBody>
          <a:bodyPr/>
          <a:lstStyle/>
          <a:p>
            <a:fld id="{6973294E-19C5-5447-BBC0-5ACEC8901D27}" type="slidenum">
              <a:rPr lang="it-IT">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564896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AA9DE154-D219-9945-AAB7-CC40D2049E82}" type="datetimeFigureOut">
              <a:rPr lang="it-IT">
                <a:solidFill>
                  <a:prstClr val="black">
                    <a:tint val="75000"/>
                  </a:prstClr>
                </a:solidFill>
                <a:latin typeface="Calibri"/>
              </a:rPr>
              <a:pPr/>
              <a:t>26/02/15</a:t>
            </a:fld>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fld id="{6973294E-19C5-5447-BBC0-5ACEC8901D27}" type="slidenum">
              <a:rPr lang="it-IT">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158474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A9DE154-D219-9945-AAB7-CC40D2049E82}" type="datetimeFigureOut">
              <a:rPr lang="it-IT">
                <a:solidFill>
                  <a:prstClr val="black">
                    <a:tint val="75000"/>
                  </a:prstClr>
                </a:solidFill>
                <a:latin typeface="Calibri"/>
              </a:rPr>
              <a:pPr/>
              <a:t>26/02/15</a:t>
            </a:fld>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fld id="{6973294E-19C5-5447-BBC0-5ACEC8901D27}" type="slidenum">
              <a:rPr lang="it-IT">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938658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AA9DE154-D219-9945-AAB7-CC40D2049E82}" type="datetimeFigureOut">
              <a:rPr lang="it-IT">
                <a:solidFill>
                  <a:prstClr val="black">
                    <a:tint val="75000"/>
                  </a:prstClr>
                </a:solidFill>
                <a:latin typeface="Calibri"/>
              </a:rPr>
              <a:pPr/>
              <a:t>26/02/15</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6973294E-19C5-5447-BBC0-5ACEC8901D27}" type="slidenum">
              <a:rPr lang="it-IT">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79055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8A1CF1-D937-4FE7-9BF5-50197985617E}" type="datetimeFigureOut">
              <a:rPr lang="it-IT" smtClean="0"/>
              <a:t>26/02/15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9CD8E7-41D2-4B03-917D-B11966E465B1}" type="slidenum">
              <a:rPr lang="it-IT" smtClean="0"/>
              <a:t>‹n.›</a:t>
            </a:fld>
            <a:endParaRPr lang="it-IT"/>
          </a:p>
        </p:txBody>
      </p:sp>
    </p:spTree>
    <p:extLst>
      <p:ext uri="{BB962C8B-B14F-4D97-AF65-F5344CB8AC3E}">
        <p14:creationId xmlns:p14="http://schemas.microsoft.com/office/powerpoint/2010/main" val="4195370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AA9DE154-D219-9945-AAB7-CC40D2049E82}" type="datetimeFigureOut">
              <a:rPr lang="it-IT">
                <a:solidFill>
                  <a:prstClr val="black">
                    <a:tint val="75000"/>
                  </a:prstClr>
                </a:solidFill>
                <a:latin typeface="Calibri"/>
              </a:rPr>
              <a:pPr/>
              <a:t>26/02/15</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6973294E-19C5-5447-BBC0-5ACEC8901D27}" type="slidenum">
              <a:rPr lang="it-IT">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324139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9DE154-D219-9945-AAB7-CC40D2049E82}" type="datetimeFigureOut">
              <a:rPr lang="it-IT">
                <a:solidFill>
                  <a:prstClr val="black">
                    <a:tint val="75000"/>
                  </a:prstClr>
                </a:solidFill>
                <a:latin typeface="Calibri"/>
              </a:rPr>
              <a:pPr/>
              <a:t>26/02/15</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6973294E-19C5-5447-BBC0-5ACEC8901D27}" type="slidenum">
              <a:rPr lang="it-IT">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889710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9DE154-D219-9945-AAB7-CC40D2049E82}" type="datetimeFigureOut">
              <a:rPr lang="it-IT">
                <a:solidFill>
                  <a:prstClr val="black">
                    <a:tint val="75000"/>
                  </a:prstClr>
                </a:solidFill>
                <a:latin typeface="Calibri"/>
              </a:rPr>
              <a:pPr/>
              <a:t>26/02/15</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6973294E-19C5-5447-BBC0-5ACEC8901D27}" type="slidenum">
              <a:rPr lang="it-IT">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73117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40"/>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28A1CF1-D937-4FE7-9BF5-50197985617E}" type="datetimeFigureOut">
              <a:rPr lang="it-IT" smtClean="0"/>
              <a:t>26/02/15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9CD8E7-41D2-4B03-917D-B11966E465B1}" type="slidenum">
              <a:rPr lang="it-IT" smtClean="0"/>
              <a:t>‹n.›</a:t>
            </a:fld>
            <a:endParaRPr lang="it-IT"/>
          </a:p>
        </p:txBody>
      </p:sp>
    </p:spTree>
    <p:extLst>
      <p:ext uri="{BB962C8B-B14F-4D97-AF65-F5344CB8AC3E}">
        <p14:creationId xmlns:p14="http://schemas.microsoft.com/office/powerpoint/2010/main" val="2762830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28A1CF1-D937-4FE7-9BF5-50197985617E}" type="datetimeFigureOut">
              <a:rPr lang="it-IT" smtClean="0"/>
              <a:t>26/02/15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9CD8E7-41D2-4B03-917D-B11966E465B1}" type="slidenum">
              <a:rPr lang="it-IT" smtClean="0"/>
              <a:t>‹n.›</a:t>
            </a:fld>
            <a:endParaRPr lang="it-IT"/>
          </a:p>
        </p:txBody>
      </p:sp>
    </p:spTree>
    <p:extLst>
      <p:ext uri="{BB962C8B-B14F-4D97-AF65-F5344CB8AC3E}">
        <p14:creationId xmlns:p14="http://schemas.microsoft.com/office/powerpoint/2010/main" val="233734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7"/>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9"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1"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28A1CF1-D937-4FE7-9BF5-50197985617E}" type="datetimeFigureOut">
              <a:rPr lang="it-IT" smtClean="0"/>
              <a:t>26/02/15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89CD8E7-41D2-4B03-917D-B11966E465B1}" type="slidenum">
              <a:rPr lang="it-IT" smtClean="0"/>
              <a:t>‹n.›</a:t>
            </a:fld>
            <a:endParaRPr lang="it-IT"/>
          </a:p>
        </p:txBody>
      </p:sp>
    </p:spTree>
    <p:extLst>
      <p:ext uri="{BB962C8B-B14F-4D97-AF65-F5344CB8AC3E}">
        <p14:creationId xmlns:p14="http://schemas.microsoft.com/office/powerpoint/2010/main" val="30909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28A1CF1-D937-4FE7-9BF5-50197985617E}" type="datetimeFigureOut">
              <a:rPr lang="it-IT" smtClean="0"/>
              <a:t>26/02/15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89CD8E7-41D2-4B03-917D-B11966E465B1}" type="slidenum">
              <a:rPr lang="it-IT" smtClean="0"/>
              <a:t>‹n.›</a:t>
            </a:fld>
            <a:endParaRPr lang="it-IT"/>
          </a:p>
        </p:txBody>
      </p:sp>
    </p:spTree>
    <p:extLst>
      <p:ext uri="{BB962C8B-B14F-4D97-AF65-F5344CB8AC3E}">
        <p14:creationId xmlns:p14="http://schemas.microsoft.com/office/powerpoint/2010/main" val="343892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28A1CF1-D937-4FE7-9BF5-50197985617E}" type="datetimeFigureOut">
              <a:rPr lang="it-IT" smtClean="0"/>
              <a:t>26/02/15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89CD8E7-41D2-4B03-917D-B11966E465B1}" type="slidenum">
              <a:rPr lang="it-IT" smtClean="0"/>
              <a:t>‹n.›</a:t>
            </a:fld>
            <a:endParaRPr lang="it-IT"/>
          </a:p>
        </p:txBody>
      </p:sp>
    </p:spTree>
    <p:extLst>
      <p:ext uri="{BB962C8B-B14F-4D97-AF65-F5344CB8AC3E}">
        <p14:creationId xmlns:p14="http://schemas.microsoft.com/office/powerpoint/2010/main" val="29574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28A1CF1-D937-4FE7-9BF5-50197985617E}" type="datetimeFigureOut">
              <a:rPr lang="it-IT" smtClean="0"/>
              <a:t>26/02/15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9CD8E7-41D2-4B03-917D-B11966E465B1}" type="slidenum">
              <a:rPr lang="it-IT" smtClean="0"/>
              <a:t>‹n.›</a:t>
            </a:fld>
            <a:endParaRPr lang="it-IT"/>
          </a:p>
        </p:txBody>
      </p:sp>
    </p:spTree>
    <p:extLst>
      <p:ext uri="{BB962C8B-B14F-4D97-AF65-F5344CB8AC3E}">
        <p14:creationId xmlns:p14="http://schemas.microsoft.com/office/powerpoint/2010/main" val="378585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28A1CF1-D937-4FE7-9BF5-50197985617E}" type="datetimeFigureOut">
              <a:rPr lang="it-IT" smtClean="0"/>
              <a:t>26/02/15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9CD8E7-41D2-4B03-917D-B11966E465B1}" type="slidenum">
              <a:rPr lang="it-IT" smtClean="0"/>
              <a:t>‹n.›</a:t>
            </a:fld>
            <a:endParaRPr lang="it-IT"/>
          </a:p>
        </p:txBody>
      </p:sp>
    </p:spTree>
    <p:extLst>
      <p:ext uri="{BB962C8B-B14F-4D97-AF65-F5344CB8AC3E}">
        <p14:creationId xmlns:p14="http://schemas.microsoft.com/office/powerpoint/2010/main" val="40026702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A1CF1-D937-4FE7-9BF5-50197985617E}" type="datetimeFigureOut">
              <a:rPr lang="it-IT" smtClean="0"/>
              <a:t>26/02/15</a:t>
            </a:fld>
            <a:endParaRPr lang="it-IT"/>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CD8E7-41D2-4B03-917D-B11966E465B1}" type="slidenum">
              <a:rPr lang="it-IT" smtClean="0"/>
              <a:t>‹n.›</a:t>
            </a:fld>
            <a:endParaRPr lang="it-IT"/>
          </a:p>
        </p:txBody>
      </p:sp>
    </p:spTree>
    <p:extLst>
      <p:ext uri="{BB962C8B-B14F-4D97-AF65-F5344CB8AC3E}">
        <p14:creationId xmlns:p14="http://schemas.microsoft.com/office/powerpoint/2010/main" val="277164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A9DE154-D219-9945-AAB7-CC40D2049E82}" type="datetimeFigureOut">
              <a:rPr lang="it-IT" smtClean="0">
                <a:solidFill>
                  <a:prstClr val="black">
                    <a:tint val="75000"/>
                  </a:prstClr>
                </a:solidFill>
                <a:latin typeface="Calibri"/>
              </a:rPr>
              <a:pPr defTabSz="457200"/>
              <a:t>26/02/15</a:t>
            </a:fld>
            <a:endParaRPr lang="it-IT" smtClean="0">
              <a:solidFill>
                <a:prstClr val="black">
                  <a:tint val="75000"/>
                </a:prstClr>
              </a:solidFill>
              <a:latin typeface="Calibri"/>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it-IT" smtClean="0">
              <a:solidFill>
                <a:prstClr val="black">
                  <a:tint val="75000"/>
                </a:prstClr>
              </a:solidFill>
              <a:latin typeface="Calibri"/>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973294E-19C5-5447-BBC0-5ACEC8901D27}" type="slidenum">
              <a:rPr lang="it-IT" smtClean="0">
                <a:solidFill>
                  <a:prstClr val="black">
                    <a:tint val="75000"/>
                  </a:prstClr>
                </a:solidFill>
                <a:latin typeface="Calibri"/>
              </a:rPr>
              <a:pPr defTabSz="457200"/>
              <a:t>‹n.›</a:t>
            </a:fld>
            <a:endParaRPr lang="it-IT" smtClean="0">
              <a:solidFill>
                <a:prstClr val="black">
                  <a:tint val="75000"/>
                </a:prstClr>
              </a:solidFill>
              <a:latin typeface="Calibri"/>
            </a:endParaRPr>
          </a:p>
        </p:txBody>
      </p:sp>
    </p:spTree>
    <p:extLst>
      <p:ext uri="{BB962C8B-B14F-4D97-AF65-F5344CB8AC3E}">
        <p14:creationId xmlns:p14="http://schemas.microsoft.com/office/powerpoint/2010/main" val="1582621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13.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13.xml"/><Relationship Id="rId2"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emf"/><Relationship Id="rId3"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
            <a:ext cx="9144000" cy="1020763"/>
          </a:xfrm>
        </p:spPr>
        <p:txBody>
          <a:bodyPr/>
          <a:lstStyle/>
          <a:p>
            <a:r>
              <a:rPr lang="it-IT" dirty="0" smtClean="0"/>
              <a:t>Do </a:t>
            </a:r>
            <a:r>
              <a:rPr lang="it-IT" dirty="0" err="1" smtClean="0"/>
              <a:t>we</a:t>
            </a:r>
            <a:r>
              <a:rPr lang="it-IT" dirty="0"/>
              <a:t> </a:t>
            </a:r>
            <a:r>
              <a:rPr lang="it-IT" dirty="0" err="1" smtClean="0"/>
              <a:t>need</a:t>
            </a:r>
            <a:r>
              <a:rPr lang="it-IT" dirty="0" smtClean="0"/>
              <a:t> </a:t>
            </a:r>
            <a:r>
              <a:rPr lang="it-IT" dirty="0" err="1" smtClean="0"/>
              <a:t>dosimetry</a:t>
            </a:r>
            <a:r>
              <a:rPr lang="it-IT" dirty="0"/>
              <a:t>?</a:t>
            </a:r>
          </a:p>
        </p:txBody>
      </p:sp>
      <p:sp>
        <p:nvSpPr>
          <p:cNvPr id="4" name="CasellaDiTesto 3"/>
          <p:cNvSpPr txBox="1"/>
          <p:nvPr/>
        </p:nvSpPr>
        <p:spPr>
          <a:xfrm>
            <a:off x="1167761" y="1993901"/>
            <a:ext cx="9781569" cy="3631764"/>
          </a:xfrm>
          <a:prstGeom prst="rect">
            <a:avLst/>
          </a:prstGeom>
          <a:noFill/>
        </p:spPr>
        <p:txBody>
          <a:bodyPr wrap="none" rtlCol="0">
            <a:spAutoFit/>
          </a:bodyPr>
          <a:lstStyle/>
          <a:p>
            <a:r>
              <a:rPr lang="it-IT" sz="2000" dirty="0" smtClean="0">
                <a:solidFill>
                  <a:srgbClr val="002060"/>
                </a:solidFill>
              </a:rPr>
              <a:t>The </a:t>
            </a:r>
            <a:r>
              <a:rPr lang="it-IT" sz="2000" dirty="0" err="1" smtClean="0">
                <a:solidFill>
                  <a:srgbClr val="002060"/>
                </a:solidFill>
              </a:rPr>
              <a:t>Italian</a:t>
            </a:r>
            <a:r>
              <a:rPr lang="it-IT" sz="2000" dirty="0" smtClean="0">
                <a:solidFill>
                  <a:srgbClr val="002060"/>
                </a:solidFill>
              </a:rPr>
              <a:t> </a:t>
            </a:r>
            <a:r>
              <a:rPr lang="it-IT" sz="2000" dirty="0" err="1" smtClean="0">
                <a:solidFill>
                  <a:srgbClr val="002060"/>
                </a:solidFill>
              </a:rPr>
              <a:t>group</a:t>
            </a:r>
            <a:r>
              <a:rPr lang="it-IT" sz="2000" dirty="0" smtClean="0">
                <a:solidFill>
                  <a:srgbClr val="002060"/>
                </a:solidFill>
              </a:rPr>
              <a:t> </a:t>
            </a:r>
            <a:r>
              <a:rPr lang="it-IT" sz="2000" dirty="0" err="1" smtClean="0">
                <a:solidFill>
                  <a:srgbClr val="002060"/>
                </a:solidFill>
              </a:rPr>
              <a:t>is</a:t>
            </a:r>
            <a:r>
              <a:rPr lang="it-IT" sz="2000" dirty="0" smtClean="0">
                <a:solidFill>
                  <a:srgbClr val="002060"/>
                </a:solidFill>
              </a:rPr>
              <a:t> </a:t>
            </a:r>
            <a:r>
              <a:rPr lang="it-IT" sz="2000" dirty="0" err="1" smtClean="0">
                <a:solidFill>
                  <a:srgbClr val="002060"/>
                </a:solidFill>
              </a:rPr>
              <a:t>studying</a:t>
            </a:r>
            <a:r>
              <a:rPr lang="it-IT" sz="2000" dirty="0" smtClean="0">
                <a:solidFill>
                  <a:srgbClr val="002060"/>
                </a:solidFill>
              </a:rPr>
              <a:t> </a:t>
            </a:r>
            <a:r>
              <a:rPr lang="it-IT" sz="2000" dirty="0" err="1" smtClean="0">
                <a:solidFill>
                  <a:srgbClr val="002060"/>
                </a:solidFill>
              </a:rPr>
              <a:t>this</a:t>
            </a:r>
            <a:r>
              <a:rPr lang="it-IT" sz="2000" dirty="0" smtClean="0">
                <a:solidFill>
                  <a:srgbClr val="002060"/>
                </a:solidFill>
              </a:rPr>
              <a:t> </a:t>
            </a:r>
            <a:r>
              <a:rPr lang="it-IT" sz="2000" dirty="0" err="1" smtClean="0">
                <a:solidFill>
                  <a:srgbClr val="002060"/>
                </a:solidFill>
              </a:rPr>
              <a:t>problem</a:t>
            </a:r>
            <a:r>
              <a:rPr lang="it-IT" sz="2000" dirty="0" smtClean="0">
                <a:solidFill>
                  <a:srgbClr val="002060"/>
                </a:solidFill>
              </a:rPr>
              <a:t>.</a:t>
            </a:r>
          </a:p>
          <a:p>
            <a:r>
              <a:rPr lang="it-IT" sz="2000" dirty="0" err="1" smtClean="0">
                <a:solidFill>
                  <a:srgbClr val="002060"/>
                </a:solidFill>
              </a:rPr>
              <a:t>There</a:t>
            </a:r>
            <a:r>
              <a:rPr lang="it-IT" sz="2000" dirty="0" smtClean="0">
                <a:solidFill>
                  <a:srgbClr val="002060"/>
                </a:solidFill>
              </a:rPr>
              <a:t> are </a:t>
            </a:r>
            <a:r>
              <a:rPr lang="it-IT" sz="2000" dirty="0" err="1" smtClean="0">
                <a:solidFill>
                  <a:srgbClr val="002060"/>
                </a:solidFill>
              </a:rPr>
              <a:t>several</a:t>
            </a:r>
            <a:r>
              <a:rPr lang="it-IT" sz="2000" dirty="0" smtClean="0">
                <a:solidFill>
                  <a:srgbClr val="002060"/>
                </a:solidFill>
              </a:rPr>
              <a:t> </a:t>
            </a:r>
            <a:r>
              <a:rPr lang="it-IT" sz="2000" dirty="0" err="1" smtClean="0">
                <a:solidFill>
                  <a:srgbClr val="002060"/>
                </a:solidFill>
              </a:rPr>
              <a:t>options</a:t>
            </a:r>
            <a:r>
              <a:rPr lang="it-IT" sz="2000" dirty="0" smtClean="0">
                <a:solidFill>
                  <a:srgbClr val="002060"/>
                </a:solidFill>
              </a:rPr>
              <a:t>:</a:t>
            </a:r>
          </a:p>
          <a:p>
            <a:endParaRPr lang="it-IT" sz="2000" dirty="0">
              <a:solidFill>
                <a:srgbClr val="002060"/>
              </a:solidFill>
            </a:endParaRPr>
          </a:p>
          <a:p>
            <a:pPr marL="285750" indent="-285750">
              <a:buFont typeface="Arial" panose="020B0604020202020204" pitchFamily="34" charset="0"/>
              <a:buChar char="•"/>
            </a:pPr>
            <a:r>
              <a:rPr lang="it-IT" dirty="0" smtClean="0"/>
              <a:t> </a:t>
            </a:r>
            <a:r>
              <a:rPr lang="it-IT" sz="2000" dirty="0" smtClean="0"/>
              <a:t>passive and </a:t>
            </a:r>
            <a:r>
              <a:rPr lang="it-IT" sz="2000" dirty="0" err="1" smtClean="0"/>
              <a:t>rather</a:t>
            </a:r>
            <a:r>
              <a:rPr lang="it-IT" sz="2000" dirty="0" smtClean="0"/>
              <a:t> cheap </a:t>
            </a:r>
            <a:r>
              <a:rPr lang="it-IT" sz="2000" dirty="0" err="1" smtClean="0"/>
              <a:t>dosimeter</a:t>
            </a:r>
            <a:endParaRPr lang="it-IT" sz="2000" dirty="0" smtClean="0"/>
          </a:p>
          <a:p>
            <a:pPr marL="342900" indent="-342900">
              <a:buFont typeface="Arial" panose="020B0604020202020204" pitchFamily="34" charset="0"/>
              <a:buChar char="•"/>
            </a:pPr>
            <a:endParaRPr lang="it-IT" sz="2000" dirty="0" smtClean="0"/>
          </a:p>
          <a:p>
            <a:pPr marL="342900" indent="-342900">
              <a:buFont typeface="Arial" panose="020B0604020202020204" pitchFamily="34" charset="0"/>
              <a:buChar char="•"/>
            </a:pPr>
            <a:r>
              <a:rPr lang="it-IT" sz="2000" dirty="0" err="1" smtClean="0"/>
              <a:t>active</a:t>
            </a:r>
            <a:r>
              <a:rPr lang="it-IT" sz="2000" dirty="0" smtClean="0"/>
              <a:t> </a:t>
            </a:r>
            <a:r>
              <a:rPr lang="it-IT" sz="2000" dirty="0" err="1" smtClean="0"/>
              <a:t>ones</a:t>
            </a:r>
            <a:r>
              <a:rPr lang="it-IT" sz="2000" dirty="0" smtClean="0"/>
              <a:t> and </a:t>
            </a:r>
            <a:r>
              <a:rPr lang="it-IT" sz="2000" dirty="0" err="1" smtClean="0"/>
              <a:t>rather</a:t>
            </a:r>
            <a:r>
              <a:rPr lang="it-IT" sz="2000" dirty="0" smtClean="0"/>
              <a:t> </a:t>
            </a:r>
            <a:r>
              <a:rPr lang="it-IT" sz="2000" dirty="0" err="1" smtClean="0"/>
              <a:t>expensive</a:t>
            </a:r>
            <a:r>
              <a:rPr lang="it-IT" sz="2000" dirty="0" smtClean="0"/>
              <a:t>.</a:t>
            </a:r>
          </a:p>
          <a:p>
            <a:pPr marL="342900" indent="-342900">
              <a:buFont typeface="Arial" panose="020B0604020202020204" pitchFamily="34" charset="0"/>
              <a:buChar char="•"/>
            </a:pPr>
            <a:endParaRPr lang="it-IT" sz="2000" dirty="0"/>
          </a:p>
          <a:p>
            <a:r>
              <a:rPr lang="it-IT" dirty="0" smtClean="0">
                <a:solidFill>
                  <a:srgbClr val="002060"/>
                </a:solidFill>
              </a:rPr>
              <a:t>A </a:t>
            </a:r>
            <a:r>
              <a:rPr lang="it-IT" dirty="0" err="1" smtClean="0">
                <a:solidFill>
                  <a:srgbClr val="002060"/>
                </a:solidFill>
              </a:rPr>
              <a:t>possibility</a:t>
            </a:r>
            <a:r>
              <a:rPr lang="it-IT" dirty="0" smtClean="0">
                <a:solidFill>
                  <a:srgbClr val="002060"/>
                </a:solidFill>
              </a:rPr>
              <a:t> </a:t>
            </a:r>
            <a:r>
              <a:rPr lang="it-IT" dirty="0" err="1" smtClean="0">
                <a:solidFill>
                  <a:srgbClr val="002060"/>
                </a:solidFill>
              </a:rPr>
              <a:t>would</a:t>
            </a:r>
            <a:r>
              <a:rPr lang="it-IT" dirty="0" smtClean="0">
                <a:solidFill>
                  <a:srgbClr val="002060"/>
                </a:solidFill>
              </a:rPr>
              <a:t> be to </a:t>
            </a:r>
            <a:r>
              <a:rPr lang="it-IT" dirty="0" err="1" smtClean="0">
                <a:solidFill>
                  <a:srgbClr val="002060"/>
                </a:solidFill>
              </a:rPr>
              <a:t>have</a:t>
            </a:r>
            <a:r>
              <a:rPr lang="it-IT" dirty="0" smtClean="0">
                <a:solidFill>
                  <a:srgbClr val="002060"/>
                </a:solidFill>
              </a:rPr>
              <a:t> a test station with </a:t>
            </a:r>
            <a:r>
              <a:rPr lang="it-IT" dirty="0" err="1" smtClean="0">
                <a:solidFill>
                  <a:srgbClr val="002060"/>
                </a:solidFill>
              </a:rPr>
              <a:t>active</a:t>
            </a:r>
            <a:r>
              <a:rPr lang="it-IT" dirty="0" smtClean="0">
                <a:solidFill>
                  <a:srgbClr val="002060"/>
                </a:solidFill>
              </a:rPr>
              <a:t> </a:t>
            </a:r>
            <a:r>
              <a:rPr lang="it-IT" dirty="0" err="1" smtClean="0">
                <a:solidFill>
                  <a:srgbClr val="002060"/>
                </a:solidFill>
              </a:rPr>
              <a:t>ones</a:t>
            </a:r>
            <a:r>
              <a:rPr lang="it-IT" dirty="0" smtClean="0">
                <a:solidFill>
                  <a:srgbClr val="002060"/>
                </a:solidFill>
              </a:rPr>
              <a:t> to calibrate </a:t>
            </a:r>
            <a:r>
              <a:rPr lang="it-IT" dirty="0" err="1" smtClean="0">
                <a:solidFill>
                  <a:srgbClr val="002060"/>
                </a:solidFill>
              </a:rPr>
              <a:t>all</a:t>
            </a:r>
            <a:r>
              <a:rPr lang="it-IT" dirty="0" smtClean="0">
                <a:solidFill>
                  <a:srgbClr val="002060"/>
                </a:solidFill>
              </a:rPr>
              <a:t> the </a:t>
            </a:r>
            <a:r>
              <a:rPr lang="it-IT" dirty="0" err="1" smtClean="0">
                <a:solidFill>
                  <a:srgbClr val="002060"/>
                </a:solidFill>
              </a:rPr>
              <a:t>other</a:t>
            </a:r>
            <a:r>
              <a:rPr lang="it-IT" dirty="0" smtClean="0">
                <a:solidFill>
                  <a:srgbClr val="002060"/>
                </a:solidFill>
              </a:rPr>
              <a:t> </a:t>
            </a:r>
            <a:r>
              <a:rPr lang="it-IT" dirty="0" err="1" smtClean="0">
                <a:solidFill>
                  <a:srgbClr val="002060"/>
                </a:solidFill>
              </a:rPr>
              <a:t>dosimeters</a:t>
            </a:r>
            <a:r>
              <a:rPr lang="it-IT" dirty="0" smtClean="0">
                <a:solidFill>
                  <a:srgbClr val="002060"/>
                </a:solidFill>
              </a:rPr>
              <a:t>.</a:t>
            </a:r>
          </a:p>
          <a:p>
            <a:endParaRPr lang="it-IT" dirty="0">
              <a:solidFill>
                <a:srgbClr val="002060"/>
              </a:solidFill>
            </a:endParaRPr>
          </a:p>
          <a:p>
            <a:r>
              <a:rPr lang="it-IT" dirty="0" smtClean="0">
                <a:solidFill>
                  <a:srgbClr val="002060"/>
                </a:solidFill>
              </a:rPr>
              <a:t>The </a:t>
            </a:r>
            <a:r>
              <a:rPr lang="it-IT" dirty="0" err="1" smtClean="0">
                <a:solidFill>
                  <a:srgbClr val="002060"/>
                </a:solidFill>
              </a:rPr>
              <a:t>Italian</a:t>
            </a:r>
            <a:r>
              <a:rPr lang="it-IT" dirty="0" smtClean="0">
                <a:solidFill>
                  <a:srgbClr val="002060"/>
                </a:solidFill>
              </a:rPr>
              <a:t> </a:t>
            </a:r>
            <a:r>
              <a:rPr lang="it-IT" dirty="0" err="1" smtClean="0">
                <a:solidFill>
                  <a:srgbClr val="002060"/>
                </a:solidFill>
              </a:rPr>
              <a:t>group</a:t>
            </a:r>
            <a:r>
              <a:rPr lang="it-IT" dirty="0" smtClean="0">
                <a:solidFill>
                  <a:srgbClr val="002060"/>
                </a:solidFill>
              </a:rPr>
              <a:t> </a:t>
            </a:r>
            <a:r>
              <a:rPr lang="it-IT" dirty="0" err="1" smtClean="0">
                <a:solidFill>
                  <a:srgbClr val="002060"/>
                </a:solidFill>
              </a:rPr>
              <a:t>is</a:t>
            </a:r>
            <a:r>
              <a:rPr lang="it-IT" dirty="0" smtClean="0">
                <a:solidFill>
                  <a:srgbClr val="002060"/>
                </a:solidFill>
              </a:rPr>
              <a:t> </a:t>
            </a:r>
            <a:r>
              <a:rPr lang="it-IT" dirty="0" err="1" smtClean="0">
                <a:solidFill>
                  <a:srgbClr val="002060"/>
                </a:solidFill>
              </a:rPr>
              <a:t>collecting</a:t>
            </a:r>
            <a:r>
              <a:rPr lang="it-IT" dirty="0" smtClean="0">
                <a:solidFill>
                  <a:srgbClr val="002060"/>
                </a:solidFill>
              </a:rPr>
              <a:t> </a:t>
            </a:r>
            <a:r>
              <a:rPr lang="it-IT" dirty="0" err="1" smtClean="0">
                <a:solidFill>
                  <a:srgbClr val="002060"/>
                </a:solidFill>
              </a:rPr>
              <a:t>all</a:t>
            </a:r>
            <a:r>
              <a:rPr lang="it-IT" dirty="0" smtClean="0">
                <a:solidFill>
                  <a:srgbClr val="002060"/>
                </a:solidFill>
              </a:rPr>
              <a:t> the </a:t>
            </a:r>
            <a:r>
              <a:rPr lang="it-IT" dirty="0" err="1" smtClean="0">
                <a:solidFill>
                  <a:srgbClr val="002060"/>
                </a:solidFill>
              </a:rPr>
              <a:t>necessary</a:t>
            </a:r>
            <a:r>
              <a:rPr lang="it-IT" dirty="0" smtClean="0">
                <a:solidFill>
                  <a:srgbClr val="002060"/>
                </a:solidFill>
              </a:rPr>
              <a:t> info in </a:t>
            </a:r>
            <a:r>
              <a:rPr lang="it-IT" dirty="0" err="1" smtClean="0">
                <a:solidFill>
                  <a:srgbClr val="002060"/>
                </a:solidFill>
              </a:rPr>
              <a:t>order</a:t>
            </a:r>
            <a:r>
              <a:rPr lang="it-IT" dirty="0" smtClean="0">
                <a:solidFill>
                  <a:srgbClr val="002060"/>
                </a:solidFill>
              </a:rPr>
              <a:t> to come to a </a:t>
            </a:r>
            <a:r>
              <a:rPr lang="it-IT" dirty="0" err="1" smtClean="0">
                <a:solidFill>
                  <a:srgbClr val="002060"/>
                </a:solidFill>
              </a:rPr>
              <a:t>proposal</a:t>
            </a:r>
            <a:r>
              <a:rPr lang="it-IT" dirty="0" smtClean="0">
                <a:solidFill>
                  <a:srgbClr val="002060"/>
                </a:solidFill>
              </a:rPr>
              <a:t> in a </a:t>
            </a:r>
            <a:r>
              <a:rPr lang="it-IT" dirty="0" err="1" smtClean="0">
                <a:solidFill>
                  <a:srgbClr val="002060"/>
                </a:solidFill>
              </a:rPr>
              <a:t>very</a:t>
            </a:r>
            <a:r>
              <a:rPr lang="it-IT" dirty="0" smtClean="0">
                <a:solidFill>
                  <a:srgbClr val="002060"/>
                </a:solidFill>
              </a:rPr>
              <a:t> short time.</a:t>
            </a:r>
          </a:p>
          <a:p>
            <a:endParaRPr lang="it-IT" dirty="0">
              <a:solidFill>
                <a:srgbClr val="002060"/>
              </a:solidFill>
            </a:endParaRPr>
          </a:p>
          <a:p>
            <a:endParaRPr lang="it-IT" dirty="0">
              <a:solidFill>
                <a:srgbClr val="002060"/>
              </a:solidFill>
            </a:endParaRPr>
          </a:p>
        </p:txBody>
      </p:sp>
    </p:spTree>
    <p:extLst>
      <p:ext uri="{BB962C8B-B14F-4D97-AF65-F5344CB8AC3E}">
        <p14:creationId xmlns:p14="http://schemas.microsoft.com/office/powerpoint/2010/main" val="34815328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9468" y="330203"/>
            <a:ext cx="11565467" cy="5795963"/>
          </a:xfrm>
        </p:spPr>
        <p:txBody>
          <a:bodyPr>
            <a:normAutofit fontScale="47500" lnSpcReduction="20000"/>
          </a:bodyPr>
          <a:lstStyle/>
          <a:p>
            <a:r>
              <a:rPr lang="it-IT" dirty="0"/>
              <a:t>The </a:t>
            </a:r>
            <a:r>
              <a:rPr lang="it-IT" dirty="0" err="1"/>
              <a:t>results</a:t>
            </a:r>
            <a:r>
              <a:rPr lang="it-IT" dirty="0"/>
              <a:t> of </a:t>
            </a:r>
            <a:r>
              <a:rPr lang="it-IT" dirty="0" smtClean="0"/>
              <a:t>the </a:t>
            </a:r>
            <a:r>
              <a:rPr lang="it-IT" dirty="0" err="1"/>
              <a:t>experiment</a:t>
            </a:r>
            <a:r>
              <a:rPr lang="it-IT" dirty="0"/>
              <a:t> </a:t>
            </a:r>
            <a:r>
              <a:rPr lang="it-IT" dirty="0" err="1"/>
              <a:t>performed</a:t>
            </a:r>
            <a:r>
              <a:rPr lang="it-IT" dirty="0"/>
              <a:t> </a:t>
            </a:r>
            <a:r>
              <a:rPr lang="it-IT" dirty="0" err="1"/>
              <a:t>at</a:t>
            </a:r>
            <a:r>
              <a:rPr lang="it-IT" dirty="0"/>
              <a:t> the </a:t>
            </a:r>
            <a:r>
              <a:rPr lang="it-IT" dirty="0" err="1" smtClean="0"/>
              <a:t>lateral</a:t>
            </a:r>
            <a:r>
              <a:rPr lang="it-IT" dirty="0" smtClean="0"/>
              <a:t> </a:t>
            </a:r>
            <a:r>
              <a:rPr lang="it-IT" dirty="0" err="1" smtClean="0"/>
              <a:t>shielding</a:t>
            </a:r>
            <a:r>
              <a:rPr lang="it-IT" dirty="0" smtClean="0"/>
              <a:t> </a:t>
            </a:r>
            <a:r>
              <a:rPr lang="it-IT" dirty="0"/>
              <a:t>positions show </a:t>
            </a:r>
            <a:r>
              <a:rPr lang="it-IT" dirty="0" err="1"/>
              <a:t>that</a:t>
            </a:r>
            <a:r>
              <a:rPr lang="it-IT" dirty="0"/>
              <a:t> 25 cm </a:t>
            </a:r>
            <a:r>
              <a:rPr lang="it-IT" dirty="0" err="1"/>
              <a:t>diameter</a:t>
            </a:r>
            <a:r>
              <a:rPr lang="it-IT" dirty="0"/>
              <a:t> PMMA </a:t>
            </a:r>
            <a:r>
              <a:rPr lang="it-IT" dirty="0" err="1"/>
              <a:t>moderators</a:t>
            </a:r>
            <a:r>
              <a:rPr lang="it-IT" dirty="0"/>
              <a:t> </a:t>
            </a:r>
            <a:r>
              <a:rPr lang="it-IT" dirty="0" err="1"/>
              <a:t>enhance</a:t>
            </a:r>
            <a:r>
              <a:rPr lang="it-IT" dirty="0"/>
              <a:t> the </a:t>
            </a:r>
            <a:r>
              <a:rPr lang="it-IT" dirty="0" err="1" smtClean="0"/>
              <a:t>response</a:t>
            </a:r>
            <a:r>
              <a:rPr lang="it-IT" dirty="0" smtClean="0"/>
              <a:t> </a:t>
            </a:r>
            <a:r>
              <a:rPr lang="it-IT" dirty="0"/>
              <a:t>of </a:t>
            </a:r>
            <a:r>
              <a:rPr lang="it-IT" dirty="0" err="1"/>
              <a:t>all</a:t>
            </a:r>
            <a:r>
              <a:rPr lang="it-IT" dirty="0"/>
              <a:t> </a:t>
            </a:r>
            <a:r>
              <a:rPr lang="it-IT" dirty="0" err="1"/>
              <a:t>types</a:t>
            </a:r>
            <a:r>
              <a:rPr lang="it-IT" dirty="0"/>
              <a:t> of TL </a:t>
            </a:r>
            <a:r>
              <a:rPr lang="it-IT" dirty="0" smtClean="0"/>
              <a:t>detectors. </a:t>
            </a:r>
          </a:p>
          <a:p>
            <a:pPr marL="0" indent="0">
              <a:buNone/>
            </a:pPr>
            <a:r>
              <a:rPr lang="it-IT" dirty="0" smtClean="0"/>
              <a:t/>
            </a:r>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smtClean="0"/>
          </a:p>
          <a:p>
            <a:endParaRPr lang="it-IT" dirty="0"/>
          </a:p>
          <a:p>
            <a:endParaRPr lang="it-IT" dirty="0" smtClean="0"/>
          </a:p>
          <a:p>
            <a:endParaRPr lang="it-IT" dirty="0" smtClean="0"/>
          </a:p>
          <a:p>
            <a:r>
              <a:rPr lang="it-IT" dirty="0" err="1" smtClean="0"/>
              <a:t>These</a:t>
            </a:r>
            <a:r>
              <a:rPr lang="it-IT" dirty="0" smtClean="0"/>
              <a:t> </a:t>
            </a:r>
            <a:r>
              <a:rPr lang="it-IT" dirty="0" err="1"/>
              <a:t>moderators</a:t>
            </a:r>
            <a:r>
              <a:rPr lang="it-IT" dirty="0"/>
              <a:t> </a:t>
            </a:r>
            <a:r>
              <a:rPr lang="it-IT" dirty="0" err="1"/>
              <a:t>provide</a:t>
            </a:r>
            <a:r>
              <a:rPr lang="it-IT" dirty="0"/>
              <a:t> a 25% </a:t>
            </a:r>
            <a:r>
              <a:rPr lang="it-IT" dirty="0" err="1"/>
              <a:t>enhancement</a:t>
            </a:r>
            <a:r>
              <a:rPr lang="it-IT" dirty="0"/>
              <a:t> of the </a:t>
            </a:r>
            <a:r>
              <a:rPr lang="it-IT" dirty="0" err="1"/>
              <a:t>signal</a:t>
            </a:r>
            <a:r>
              <a:rPr lang="it-IT" dirty="0"/>
              <a:t> of MCP-6 detectors, </a:t>
            </a:r>
            <a:r>
              <a:rPr lang="it-IT" dirty="0" err="1"/>
              <a:t>but</a:t>
            </a:r>
            <a:r>
              <a:rPr lang="it-IT" dirty="0"/>
              <a:t> for MTS-6 detectors the </a:t>
            </a:r>
            <a:r>
              <a:rPr lang="it-IT" dirty="0" err="1" smtClean="0"/>
              <a:t>enhancement</a:t>
            </a:r>
            <a:r>
              <a:rPr lang="it-IT" dirty="0" smtClean="0"/>
              <a:t> </a:t>
            </a:r>
            <a:r>
              <a:rPr lang="it-IT" dirty="0" err="1"/>
              <a:t>is</a:t>
            </a:r>
            <a:r>
              <a:rPr lang="it-IT" dirty="0"/>
              <a:t> </a:t>
            </a:r>
            <a:r>
              <a:rPr lang="it-IT" dirty="0" err="1"/>
              <a:t>about</a:t>
            </a:r>
            <a:r>
              <a:rPr lang="it-IT" dirty="0"/>
              <a:t> 41%</a:t>
            </a:r>
            <a:r>
              <a:rPr lang="it-IT" dirty="0" smtClean="0"/>
              <a:t>.</a:t>
            </a:r>
          </a:p>
          <a:p>
            <a:r>
              <a:rPr lang="it-IT" dirty="0" smtClean="0"/>
              <a:t>For </a:t>
            </a:r>
            <a:r>
              <a:rPr lang="it-IT" dirty="0"/>
              <a:t>MCP-N and MTS-N detectors the </a:t>
            </a:r>
            <a:r>
              <a:rPr lang="it-IT" dirty="0" err="1"/>
              <a:t>difference</a:t>
            </a:r>
            <a:r>
              <a:rPr lang="it-IT" dirty="0"/>
              <a:t> in the </a:t>
            </a:r>
            <a:r>
              <a:rPr lang="it-IT" dirty="0" err="1"/>
              <a:t>enhancement</a:t>
            </a:r>
            <a:r>
              <a:rPr lang="it-IT" dirty="0"/>
              <a:t> of the dose </a:t>
            </a:r>
            <a:r>
              <a:rPr lang="it-IT" dirty="0" err="1"/>
              <a:t>deposited</a:t>
            </a:r>
            <a:r>
              <a:rPr lang="it-IT" dirty="0"/>
              <a:t> due to </a:t>
            </a:r>
            <a:r>
              <a:rPr lang="it-IT" dirty="0" err="1"/>
              <a:t>neutron</a:t>
            </a:r>
            <a:r>
              <a:rPr lang="it-IT" dirty="0"/>
              <a:t> </a:t>
            </a:r>
            <a:r>
              <a:rPr lang="it-IT" dirty="0" err="1"/>
              <a:t>contributions</a:t>
            </a:r>
            <a:r>
              <a:rPr lang="it-IT" dirty="0"/>
              <a:t> </a:t>
            </a:r>
            <a:r>
              <a:rPr lang="it-IT" dirty="0" err="1"/>
              <a:t>is</a:t>
            </a:r>
            <a:r>
              <a:rPr lang="it-IT" dirty="0"/>
              <a:t> 22% and 40%, </a:t>
            </a:r>
            <a:r>
              <a:rPr lang="it-IT" dirty="0" err="1"/>
              <a:t>respectively</a:t>
            </a:r>
            <a:r>
              <a:rPr lang="it-IT" dirty="0"/>
              <a:t>, </a:t>
            </a:r>
            <a:r>
              <a:rPr lang="it-IT" dirty="0" err="1"/>
              <a:t>nearly</a:t>
            </a:r>
            <a:r>
              <a:rPr lang="it-IT" dirty="0"/>
              <a:t> the </a:t>
            </a:r>
            <a:r>
              <a:rPr lang="it-IT" dirty="0" err="1"/>
              <a:t>same</a:t>
            </a:r>
            <a:r>
              <a:rPr lang="it-IT" dirty="0"/>
              <a:t> </a:t>
            </a:r>
            <a:r>
              <a:rPr lang="it-IT" dirty="0" err="1"/>
              <a:t>as</a:t>
            </a:r>
            <a:r>
              <a:rPr lang="it-IT" dirty="0"/>
              <a:t> in the </a:t>
            </a:r>
            <a:r>
              <a:rPr lang="it-IT" dirty="0" err="1"/>
              <a:t>previous</a:t>
            </a:r>
            <a:r>
              <a:rPr lang="it-IT" dirty="0"/>
              <a:t> case. </a:t>
            </a:r>
            <a:endParaRPr lang="it-IT" dirty="0" smtClean="0"/>
          </a:p>
          <a:p>
            <a:r>
              <a:rPr lang="it-IT" dirty="0" err="1" smtClean="0"/>
              <a:t>This</a:t>
            </a:r>
            <a:r>
              <a:rPr lang="it-IT" dirty="0" smtClean="0"/>
              <a:t> </a:t>
            </a:r>
            <a:r>
              <a:rPr lang="it-IT" dirty="0" err="1"/>
              <a:t>results</a:t>
            </a:r>
            <a:r>
              <a:rPr lang="it-IT" dirty="0"/>
              <a:t> in an </a:t>
            </a:r>
            <a:r>
              <a:rPr lang="it-IT" dirty="0" err="1"/>
              <a:t>enhancement</a:t>
            </a:r>
            <a:r>
              <a:rPr lang="it-IT" dirty="0"/>
              <a:t> of the </a:t>
            </a:r>
            <a:r>
              <a:rPr lang="it-IT" dirty="0" err="1"/>
              <a:t>signal</a:t>
            </a:r>
            <a:r>
              <a:rPr lang="it-IT" dirty="0"/>
              <a:t> due to </a:t>
            </a:r>
            <a:r>
              <a:rPr lang="it-IT" dirty="0" err="1"/>
              <a:t>thermal</a:t>
            </a:r>
            <a:r>
              <a:rPr lang="it-IT" dirty="0"/>
              <a:t> </a:t>
            </a:r>
            <a:r>
              <a:rPr lang="it-IT" dirty="0" err="1"/>
              <a:t>neutrons</a:t>
            </a:r>
            <a:r>
              <a:rPr lang="it-IT" dirty="0"/>
              <a:t> (6 Li–7 Li) by 55% and 58% for the MCP- and MTS-</a:t>
            </a:r>
            <a:r>
              <a:rPr lang="it-IT" dirty="0" err="1"/>
              <a:t>type</a:t>
            </a:r>
            <a:r>
              <a:rPr lang="it-IT" dirty="0"/>
              <a:t> detectors, </a:t>
            </a:r>
            <a:r>
              <a:rPr lang="it-IT" dirty="0" err="1"/>
              <a:t>respectively</a:t>
            </a:r>
            <a:r>
              <a:rPr lang="it-IT" dirty="0"/>
              <a:t>. </a:t>
            </a:r>
            <a:endParaRPr lang="it-IT" dirty="0" smtClean="0"/>
          </a:p>
          <a:p>
            <a:pPr marL="0" indent="0">
              <a:buNone/>
            </a:pPr>
            <a:endParaRPr lang="it-IT" dirty="0"/>
          </a:p>
          <a:p>
            <a:pPr marL="0" indent="0">
              <a:buNone/>
            </a:pPr>
            <a:endParaRPr lang="it-IT" dirty="0" smtClean="0"/>
          </a:p>
          <a:p>
            <a:pPr marL="0" indent="0">
              <a:buNone/>
            </a:pPr>
            <a:r>
              <a:rPr lang="it-IT" dirty="0" smtClean="0"/>
              <a:t>AT LHC    MCP-N  detectors  (TDL-100H)</a:t>
            </a:r>
            <a:endParaRPr lang="it-IT" dirty="0"/>
          </a:p>
        </p:txBody>
      </p:sp>
      <p:pic>
        <p:nvPicPr>
          <p:cNvPr id="5" name="Immagine 4"/>
          <p:cNvPicPr>
            <a:picLocks noChangeAspect="1"/>
          </p:cNvPicPr>
          <p:nvPr/>
        </p:nvPicPr>
        <p:blipFill>
          <a:blip r:embed="rId2"/>
          <a:stretch>
            <a:fillRect/>
          </a:stretch>
        </p:blipFill>
        <p:spPr>
          <a:xfrm>
            <a:off x="1642535" y="874849"/>
            <a:ext cx="8754533" cy="2706555"/>
          </a:xfrm>
          <a:prstGeom prst="rect">
            <a:avLst/>
          </a:prstGeom>
        </p:spPr>
      </p:pic>
    </p:spTree>
    <p:extLst>
      <p:ext uri="{BB962C8B-B14F-4D97-AF65-F5344CB8AC3E}">
        <p14:creationId xmlns:p14="http://schemas.microsoft.com/office/powerpoint/2010/main" val="326351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 y="317500"/>
            <a:ext cx="12073467" cy="5473700"/>
          </a:xfrm>
        </p:spPr>
        <p:txBody>
          <a:bodyPr>
            <a:noAutofit/>
          </a:bodyPr>
          <a:lstStyle/>
          <a:p>
            <a:pPr marL="0" indent="0">
              <a:buNone/>
            </a:pPr>
            <a:r>
              <a:rPr lang="it-IT" sz="2200" dirty="0" err="1" smtClean="0"/>
              <a:t>Conclusions</a:t>
            </a:r>
            <a:endParaRPr lang="it-IT" sz="2200" dirty="0" smtClean="0"/>
          </a:p>
          <a:p>
            <a:r>
              <a:rPr lang="it-IT" sz="2200" dirty="0" smtClean="0"/>
              <a:t>In </a:t>
            </a:r>
            <a:r>
              <a:rPr lang="it-IT" sz="2200" dirty="0" err="1"/>
              <a:t>this</a:t>
            </a:r>
            <a:r>
              <a:rPr lang="it-IT" sz="2200" dirty="0"/>
              <a:t> </a:t>
            </a:r>
            <a:r>
              <a:rPr lang="it-IT" sz="2200" dirty="0" err="1"/>
              <a:t>investigation</a:t>
            </a:r>
            <a:r>
              <a:rPr lang="it-IT" sz="2200" dirty="0"/>
              <a:t> over 600 </a:t>
            </a:r>
            <a:r>
              <a:rPr lang="it-IT" sz="2200" dirty="0" err="1"/>
              <a:t>TLDs</a:t>
            </a:r>
            <a:r>
              <a:rPr lang="it-IT" sz="2200" dirty="0"/>
              <a:t> </a:t>
            </a:r>
            <a:r>
              <a:rPr lang="it-IT" sz="2200" dirty="0" err="1"/>
              <a:t>had</a:t>
            </a:r>
            <a:r>
              <a:rPr lang="it-IT" sz="2200" dirty="0"/>
              <a:t> </a:t>
            </a:r>
            <a:r>
              <a:rPr lang="it-IT" sz="2200" dirty="0" err="1"/>
              <a:t>been</a:t>
            </a:r>
            <a:r>
              <a:rPr lang="it-IT" sz="2200" dirty="0"/>
              <a:t> </a:t>
            </a:r>
            <a:r>
              <a:rPr lang="it-IT" sz="2200" dirty="0" err="1"/>
              <a:t>irradiated</a:t>
            </a:r>
            <a:r>
              <a:rPr lang="it-IT" sz="2200" dirty="0"/>
              <a:t> </a:t>
            </a:r>
            <a:r>
              <a:rPr lang="it-IT" sz="2200" dirty="0" err="1"/>
              <a:t>at</a:t>
            </a:r>
            <a:r>
              <a:rPr lang="it-IT" sz="2200" dirty="0"/>
              <a:t> the </a:t>
            </a:r>
            <a:r>
              <a:rPr lang="it-IT" sz="2200" dirty="0" err="1"/>
              <a:t>low</a:t>
            </a:r>
            <a:r>
              <a:rPr lang="it-IT" sz="2200" dirty="0"/>
              <a:t> (</a:t>
            </a:r>
            <a:r>
              <a:rPr lang="it-IT" sz="2200" dirty="0" err="1"/>
              <a:t>mGy</a:t>
            </a:r>
            <a:r>
              <a:rPr lang="it-IT" sz="2200" dirty="0"/>
              <a:t>) and </a:t>
            </a:r>
            <a:r>
              <a:rPr lang="it-IT" sz="2200" dirty="0" err="1"/>
              <a:t>at</a:t>
            </a:r>
            <a:r>
              <a:rPr lang="it-IT" sz="2200" dirty="0"/>
              <a:t> high </a:t>
            </a:r>
            <a:r>
              <a:rPr lang="it-IT" sz="2200" dirty="0" err="1"/>
              <a:t>doses</a:t>
            </a:r>
            <a:r>
              <a:rPr lang="it-IT" sz="2200" dirty="0"/>
              <a:t> (up to 150 </a:t>
            </a:r>
            <a:r>
              <a:rPr lang="it-IT" sz="2200" dirty="0" err="1"/>
              <a:t>Gy</a:t>
            </a:r>
            <a:r>
              <a:rPr lang="it-IT" sz="2200" dirty="0"/>
              <a:t>). </a:t>
            </a:r>
            <a:endParaRPr lang="it-IT" sz="2200" dirty="0" smtClean="0"/>
          </a:p>
          <a:p>
            <a:r>
              <a:rPr lang="it-IT" sz="2200" dirty="0" smtClean="0"/>
              <a:t>The </a:t>
            </a:r>
            <a:r>
              <a:rPr lang="it-IT" sz="2200" dirty="0" err="1"/>
              <a:t>results</a:t>
            </a:r>
            <a:r>
              <a:rPr lang="it-IT" sz="2200" dirty="0"/>
              <a:t> of the high-dose </a:t>
            </a:r>
            <a:r>
              <a:rPr lang="it-IT" sz="2200" dirty="0" err="1"/>
              <a:t>experiment</a:t>
            </a:r>
            <a:r>
              <a:rPr lang="it-IT" sz="2200" dirty="0"/>
              <a:t> are </a:t>
            </a:r>
            <a:r>
              <a:rPr lang="it-IT" sz="2200" dirty="0" err="1"/>
              <a:t>compared</a:t>
            </a:r>
            <a:r>
              <a:rPr lang="it-IT" sz="2200" dirty="0"/>
              <a:t> with Monte Carlo </a:t>
            </a:r>
            <a:r>
              <a:rPr lang="it-IT" sz="2200" dirty="0" err="1" smtClean="0"/>
              <a:t>simulations</a:t>
            </a:r>
            <a:r>
              <a:rPr lang="it-IT" sz="2200" dirty="0" smtClean="0"/>
              <a:t> </a:t>
            </a:r>
            <a:r>
              <a:rPr lang="it-IT" sz="2200" dirty="0" err="1"/>
              <a:t>giving</a:t>
            </a:r>
            <a:r>
              <a:rPr lang="it-IT" sz="2200" dirty="0"/>
              <a:t> </a:t>
            </a:r>
            <a:r>
              <a:rPr lang="it-IT" sz="2200" dirty="0" err="1"/>
              <a:t>good</a:t>
            </a:r>
            <a:r>
              <a:rPr lang="it-IT" sz="2200" dirty="0"/>
              <a:t> </a:t>
            </a:r>
            <a:r>
              <a:rPr lang="it-IT" sz="2200" dirty="0" err="1"/>
              <a:t>agreement</a:t>
            </a:r>
            <a:r>
              <a:rPr lang="it-IT" sz="2200" dirty="0"/>
              <a:t> for high </a:t>
            </a:r>
            <a:r>
              <a:rPr lang="it-IT" sz="2200" dirty="0" err="1"/>
              <a:t>energy</a:t>
            </a:r>
            <a:r>
              <a:rPr lang="it-IT" sz="2200" dirty="0"/>
              <a:t> </a:t>
            </a:r>
            <a:r>
              <a:rPr lang="it-IT" sz="2200" dirty="0" err="1"/>
              <a:t>mixed</a:t>
            </a:r>
            <a:r>
              <a:rPr lang="it-IT" sz="2200" dirty="0"/>
              <a:t> </a:t>
            </a:r>
            <a:r>
              <a:rPr lang="it-IT" sz="2200" dirty="0" err="1"/>
              <a:t>fields</a:t>
            </a:r>
            <a:r>
              <a:rPr lang="it-IT" sz="2200" dirty="0" smtClean="0"/>
              <a:t>.</a:t>
            </a:r>
          </a:p>
          <a:p>
            <a:r>
              <a:rPr lang="it-IT" sz="2200" dirty="0" smtClean="0"/>
              <a:t> </a:t>
            </a:r>
            <a:r>
              <a:rPr lang="it-IT" sz="2200" dirty="0"/>
              <a:t>In a </a:t>
            </a:r>
            <a:r>
              <a:rPr lang="it-IT" sz="2200" dirty="0" err="1"/>
              <a:t>comparison</a:t>
            </a:r>
            <a:r>
              <a:rPr lang="it-IT" sz="2200" dirty="0"/>
              <a:t> </a:t>
            </a:r>
            <a:r>
              <a:rPr lang="it-IT" sz="2200" dirty="0" err="1"/>
              <a:t>between</a:t>
            </a:r>
            <a:r>
              <a:rPr lang="it-IT" sz="2200" dirty="0"/>
              <a:t> </a:t>
            </a:r>
            <a:r>
              <a:rPr lang="it-IT" sz="2200" dirty="0" err="1"/>
              <a:t>TLDs</a:t>
            </a:r>
            <a:r>
              <a:rPr lang="it-IT" sz="2200" dirty="0"/>
              <a:t> and alanine </a:t>
            </a:r>
            <a:r>
              <a:rPr lang="it-IT" sz="2200" dirty="0" err="1"/>
              <a:t>good</a:t>
            </a:r>
            <a:r>
              <a:rPr lang="it-IT" sz="2200" dirty="0"/>
              <a:t> </a:t>
            </a:r>
            <a:r>
              <a:rPr lang="it-IT" sz="2200" dirty="0" err="1"/>
              <a:t>agreement</a:t>
            </a:r>
            <a:r>
              <a:rPr lang="it-IT" sz="2200" dirty="0"/>
              <a:t> </a:t>
            </a:r>
            <a:r>
              <a:rPr lang="it-IT" sz="2200" dirty="0" err="1"/>
              <a:t>was</a:t>
            </a:r>
            <a:r>
              <a:rPr lang="it-IT" sz="2200" dirty="0"/>
              <a:t> </a:t>
            </a:r>
            <a:r>
              <a:rPr lang="it-IT" sz="2200" dirty="0" err="1"/>
              <a:t>found</a:t>
            </a:r>
            <a:r>
              <a:rPr lang="it-IT" sz="2200" dirty="0"/>
              <a:t> </a:t>
            </a:r>
            <a:r>
              <a:rPr lang="it-IT" sz="2200" dirty="0" err="1"/>
              <a:t>at</a:t>
            </a:r>
            <a:r>
              <a:rPr lang="it-IT" sz="2200" dirty="0"/>
              <a:t> </a:t>
            </a:r>
            <a:r>
              <a:rPr lang="it-IT" sz="2200" dirty="0" err="1"/>
              <a:t>doses</a:t>
            </a:r>
            <a:r>
              <a:rPr lang="it-IT" sz="2200" dirty="0"/>
              <a:t> </a:t>
            </a:r>
            <a:r>
              <a:rPr lang="it-IT" sz="2200" dirty="0" err="1"/>
              <a:t>above</a:t>
            </a:r>
            <a:r>
              <a:rPr lang="it-IT" sz="2200" dirty="0"/>
              <a:t> a </a:t>
            </a:r>
            <a:r>
              <a:rPr lang="it-IT" sz="2200" dirty="0" err="1"/>
              <a:t>few</a:t>
            </a:r>
            <a:r>
              <a:rPr lang="it-IT" sz="2200" dirty="0"/>
              <a:t> </a:t>
            </a:r>
            <a:r>
              <a:rPr lang="it-IT" sz="2200" dirty="0" err="1"/>
              <a:t>Gy</a:t>
            </a:r>
            <a:r>
              <a:rPr lang="it-IT" sz="2200" dirty="0"/>
              <a:t>; </a:t>
            </a:r>
            <a:r>
              <a:rPr lang="it-IT" sz="2200" dirty="0" err="1"/>
              <a:t>at</a:t>
            </a:r>
            <a:r>
              <a:rPr lang="it-IT" sz="2200" dirty="0"/>
              <a:t> </a:t>
            </a:r>
            <a:r>
              <a:rPr lang="it-IT" sz="2200" dirty="0" err="1"/>
              <a:t>lower</a:t>
            </a:r>
            <a:r>
              <a:rPr lang="it-IT" sz="2200" dirty="0"/>
              <a:t> </a:t>
            </a:r>
            <a:r>
              <a:rPr lang="it-IT" sz="2200" dirty="0" err="1"/>
              <a:t>doses</a:t>
            </a:r>
            <a:r>
              <a:rPr lang="it-IT" sz="2200" dirty="0"/>
              <a:t> </a:t>
            </a:r>
            <a:r>
              <a:rPr lang="it-IT" sz="2200" dirty="0" err="1"/>
              <a:t>TLDs</a:t>
            </a:r>
            <a:r>
              <a:rPr lang="it-IT" sz="2200" dirty="0"/>
              <a:t> </a:t>
            </a:r>
            <a:r>
              <a:rPr lang="it-IT" sz="2200" dirty="0" err="1"/>
              <a:t>appear</a:t>
            </a:r>
            <a:r>
              <a:rPr lang="it-IT" sz="2200" dirty="0"/>
              <a:t> to be more accurate. </a:t>
            </a:r>
            <a:endParaRPr lang="it-IT" sz="2200" dirty="0" smtClean="0"/>
          </a:p>
          <a:p>
            <a:r>
              <a:rPr lang="it-IT" sz="2200" dirty="0" err="1"/>
              <a:t>Our</a:t>
            </a:r>
            <a:r>
              <a:rPr lang="it-IT" sz="2200" dirty="0"/>
              <a:t> </a:t>
            </a:r>
            <a:r>
              <a:rPr lang="it-IT" sz="2200" dirty="0" err="1"/>
              <a:t>studies</a:t>
            </a:r>
            <a:r>
              <a:rPr lang="it-IT" sz="2200" dirty="0"/>
              <a:t> </a:t>
            </a:r>
            <a:r>
              <a:rPr lang="it-IT" sz="2200" dirty="0" err="1"/>
              <a:t>confirm</a:t>
            </a:r>
            <a:r>
              <a:rPr lang="it-IT" sz="2200" dirty="0"/>
              <a:t> </a:t>
            </a:r>
            <a:r>
              <a:rPr lang="it-IT" sz="2200" dirty="0" err="1"/>
              <a:t>that</a:t>
            </a:r>
            <a:r>
              <a:rPr lang="it-IT" sz="2200" dirty="0"/>
              <a:t> the </a:t>
            </a:r>
            <a:r>
              <a:rPr lang="it-IT" sz="2200" dirty="0" err="1"/>
              <a:t>efficiency</a:t>
            </a:r>
            <a:r>
              <a:rPr lang="it-IT" sz="2200" dirty="0"/>
              <a:t> for </a:t>
            </a:r>
            <a:r>
              <a:rPr lang="it-IT" sz="2200" dirty="0" err="1"/>
              <a:t>thermal</a:t>
            </a:r>
            <a:r>
              <a:rPr lang="it-IT" sz="2200" dirty="0"/>
              <a:t> and </a:t>
            </a:r>
            <a:r>
              <a:rPr lang="it-IT" sz="2200" dirty="0" err="1"/>
              <a:t>epithermal</a:t>
            </a:r>
            <a:r>
              <a:rPr lang="it-IT" sz="2200" dirty="0"/>
              <a:t> </a:t>
            </a:r>
            <a:r>
              <a:rPr lang="it-IT" sz="2200" dirty="0" err="1"/>
              <a:t>neutrons</a:t>
            </a:r>
            <a:r>
              <a:rPr lang="it-IT" sz="2200" dirty="0"/>
              <a:t> </a:t>
            </a:r>
            <a:r>
              <a:rPr lang="it-IT" sz="2200" dirty="0" err="1"/>
              <a:t>is</a:t>
            </a:r>
            <a:r>
              <a:rPr lang="it-IT" sz="2200" dirty="0"/>
              <a:t> </a:t>
            </a:r>
            <a:r>
              <a:rPr lang="it-IT" sz="2200" dirty="0" err="1"/>
              <a:t>higher</a:t>
            </a:r>
            <a:r>
              <a:rPr lang="it-IT" sz="2200" dirty="0"/>
              <a:t> for MTS </a:t>
            </a:r>
            <a:r>
              <a:rPr lang="it-IT" sz="2200" dirty="0" err="1"/>
              <a:t>than</a:t>
            </a:r>
            <a:r>
              <a:rPr lang="it-IT" sz="2200" dirty="0"/>
              <a:t> for MCP </a:t>
            </a:r>
            <a:r>
              <a:rPr lang="it-IT" sz="2200" dirty="0" smtClean="0"/>
              <a:t>detectors</a:t>
            </a:r>
            <a:r>
              <a:rPr lang="it-IT" sz="2200" dirty="0"/>
              <a:t>. </a:t>
            </a:r>
            <a:r>
              <a:rPr lang="it-IT" sz="2200" dirty="0" err="1"/>
              <a:t>This</a:t>
            </a:r>
            <a:r>
              <a:rPr lang="it-IT" sz="2200" dirty="0"/>
              <a:t> </a:t>
            </a:r>
            <a:r>
              <a:rPr lang="it-IT" sz="2200" dirty="0" err="1"/>
              <a:t>enhancement</a:t>
            </a:r>
            <a:r>
              <a:rPr lang="it-IT" sz="2200" dirty="0"/>
              <a:t> </a:t>
            </a:r>
            <a:r>
              <a:rPr lang="it-IT" sz="2200" dirty="0" err="1"/>
              <a:t>is</a:t>
            </a:r>
            <a:r>
              <a:rPr lang="it-IT" sz="2200" dirty="0"/>
              <a:t> </a:t>
            </a:r>
            <a:r>
              <a:rPr lang="it-IT" sz="2200" dirty="0" err="1"/>
              <a:t>almost</a:t>
            </a:r>
            <a:r>
              <a:rPr lang="it-IT" sz="2200" dirty="0"/>
              <a:t> </a:t>
            </a:r>
            <a:r>
              <a:rPr lang="it-IT" sz="2200" dirty="0" err="1"/>
              <a:t>constant</a:t>
            </a:r>
            <a:r>
              <a:rPr lang="it-IT" sz="2200" dirty="0"/>
              <a:t> for the </a:t>
            </a:r>
            <a:r>
              <a:rPr lang="it-IT" sz="2200" dirty="0" err="1"/>
              <a:t>different</a:t>
            </a:r>
            <a:r>
              <a:rPr lang="it-IT" sz="2200" dirty="0"/>
              <a:t> </a:t>
            </a:r>
            <a:r>
              <a:rPr lang="it-IT" sz="2200" dirty="0" err="1"/>
              <a:t>radiation</a:t>
            </a:r>
            <a:r>
              <a:rPr lang="it-IT" sz="2200" dirty="0"/>
              <a:t> </a:t>
            </a:r>
            <a:r>
              <a:rPr lang="it-IT" sz="2200" dirty="0" err="1"/>
              <a:t>fields</a:t>
            </a:r>
            <a:r>
              <a:rPr lang="it-IT" sz="2200" dirty="0"/>
              <a:t> </a:t>
            </a:r>
            <a:r>
              <a:rPr lang="it-IT" sz="2200" dirty="0" err="1"/>
              <a:t>available</a:t>
            </a:r>
            <a:r>
              <a:rPr lang="it-IT" sz="2200" dirty="0"/>
              <a:t> in </a:t>
            </a:r>
            <a:r>
              <a:rPr lang="it-IT" sz="2200" dirty="0" err="1"/>
              <a:t>this</a:t>
            </a:r>
            <a:r>
              <a:rPr lang="it-IT" sz="2200" dirty="0"/>
              <a:t> </a:t>
            </a:r>
            <a:r>
              <a:rPr lang="it-IT" sz="2200" dirty="0" err="1"/>
              <a:t>experiment</a:t>
            </a:r>
            <a:r>
              <a:rPr lang="it-IT" sz="2200" dirty="0"/>
              <a:t>. </a:t>
            </a:r>
            <a:endParaRPr lang="it-IT" sz="2200" dirty="0" smtClean="0"/>
          </a:p>
          <a:p>
            <a:r>
              <a:rPr lang="it-IT" sz="2200" dirty="0" err="1" smtClean="0"/>
              <a:t>All</a:t>
            </a:r>
            <a:r>
              <a:rPr lang="it-IT" sz="2200" dirty="0" smtClean="0"/>
              <a:t> </a:t>
            </a:r>
            <a:r>
              <a:rPr lang="it-IT" sz="2200" dirty="0" err="1"/>
              <a:t>types</a:t>
            </a:r>
            <a:r>
              <a:rPr lang="it-IT" sz="2200" dirty="0"/>
              <a:t> of </a:t>
            </a:r>
            <a:r>
              <a:rPr lang="it-IT" sz="2200" dirty="0" smtClean="0"/>
              <a:t>detectors </a:t>
            </a:r>
            <a:r>
              <a:rPr lang="it-IT" sz="2200" dirty="0" err="1"/>
              <a:t>used</a:t>
            </a:r>
            <a:r>
              <a:rPr lang="it-IT" sz="2200" dirty="0"/>
              <a:t> in </a:t>
            </a:r>
            <a:r>
              <a:rPr lang="it-IT" sz="2200" dirty="0" err="1"/>
              <a:t>this</a:t>
            </a:r>
            <a:r>
              <a:rPr lang="it-IT" sz="2200" dirty="0"/>
              <a:t> </a:t>
            </a:r>
            <a:r>
              <a:rPr lang="it-IT" sz="2200" dirty="0" err="1"/>
              <a:t>study</a:t>
            </a:r>
            <a:r>
              <a:rPr lang="it-IT" sz="2200" dirty="0"/>
              <a:t> show a </a:t>
            </a:r>
            <a:r>
              <a:rPr lang="it-IT" sz="2200" dirty="0" err="1"/>
              <a:t>consistent</a:t>
            </a:r>
            <a:r>
              <a:rPr lang="it-IT" sz="2200" dirty="0"/>
              <a:t> </a:t>
            </a:r>
            <a:r>
              <a:rPr lang="it-IT" sz="2200" dirty="0" err="1"/>
              <a:t>response</a:t>
            </a:r>
            <a:r>
              <a:rPr lang="it-IT" sz="2200" dirty="0"/>
              <a:t> and </a:t>
            </a:r>
            <a:r>
              <a:rPr lang="it-IT" sz="2200" dirty="0" err="1"/>
              <a:t>stable</a:t>
            </a:r>
            <a:r>
              <a:rPr lang="it-IT" sz="2200" dirty="0"/>
              <a:t> </a:t>
            </a:r>
            <a:r>
              <a:rPr lang="it-IT" sz="2200" dirty="0" err="1"/>
              <a:t>characteristics</a:t>
            </a:r>
            <a:r>
              <a:rPr lang="it-IT" sz="2200" dirty="0"/>
              <a:t> in </a:t>
            </a:r>
            <a:r>
              <a:rPr lang="it-IT" sz="2200" dirty="0" err="1"/>
              <a:t>different</a:t>
            </a:r>
            <a:r>
              <a:rPr lang="it-IT" sz="2200" dirty="0"/>
              <a:t> </a:t>
            </a:r>
            <a:r>
              <a:rPr lang="it-IT" sz="2200" dirty="0" err="1"/>
              <a:t>fields</a:t>
            </a:r>
            <a:r>
              <a:rPr lang="it-IT" sz="2200" dirty="0"/>
              <a:t> over the high-dose </a:t>
            </a:r>
            <a:r>
              <a:rPr lang="it-IT" sz="2200" dirty="0" err="1"/>
              <a:t>range</a:t>
            </a:r>
            <a:r>
              <a:rPr lang="it-IT" sz="2200" dirty="0"/>
              <a:t>. </a:t>
            </a:r>
            <a:endParaRPr lang="it-IT" sz="2200" dirty="0" smtClean="0"/>
          </a:p>
          <a:p>
            <a:r>
              <a:rPr lang="it-IT" sz="2200" dirty="0" err="1"/>
              <a:t>R</a:t>
            </a:r>
            <a:r>
              <a:rPr lang="it-IT" sz="2200" dirty="0" err="1" smtClean="0"/>
              <a:t>esults</a:t>
            </a:r>
            <a:r>
              <a:rPr lang="it-IT" sz="2200" dirty="0" smtClean="0"/>
              <a:t> </a:t>
            </a:r>
            <a:r>
              <a:rPr lang="it-IT" sz="2200" dirty="0"/>
              <a:t>indicate </a:t>
            </a:r>
            <a:r>
              <a:rPr lang="it-IT" sz="2200" dirty="0" err="1"/>
              <a:t>that</a:t>
            </a:r>
            <a:r>
              <a:rPr lang="it-IT" sz="2200" dirty="0"/>
              <a:t> </a:t>
            </a:r>
            <a:r>
              <a:rPr lang="it-IT" sz="2200" dirty="0" err="1"/>
              <a:t>TLDs</a:t>
            </a:r>
            <a:r>
              <a:rPr lang="it-IT" sz="2200" dirty="0"/>
              <a:t> can be </a:t>
            </a:r>
            <a:r>
              <a:rPr lang="it-IT" sz="2200" dirty="0" err="1"/>
              <a:t>successfully</a:t>
            </a:r>
            <a:r>
              <a:rPr lang="it-IT" sz="2200" dirty="0"/>
              <a:t> </a:t>
            </a:r>
            <a:r>
              <a:rPr lang="it-IT" sz="2200" dirty="0" err="1"/>
              <a:t>applied</a:t>
            </a:r>
            <a:r>
              <a:rPr lang="it-IT" sz="2200" dirty="0"/>
              <a:t> </a:t>
            </a:r>
            <a:r>
              <a:rPr lang="it-IT" sz="2200" dirty="0" err="1"/>
              <a:t>at</a:t>
            </a:r>
            <a:r>
              <a:rPr lang="it-IT" sz="2200" dirty="0"/>
              <a:t> the LHC to </a:t>
            </a:r>
            <a:r>
              <a:rPr lang="it-IT" sz="2200" dirty="0" err="1"/>
              <a:t>measure</a:t>
            </a:r>
            <a:r>
              <a:rPr lang="it-IT" sz="2200" dirty="0"/>
              <a:t> </a:t>
            </a:r>
            <a:r>
              <a:rPr lang="it-IT" sz="2200" dirty="0" err="1"/>
              <a:t>low</a:t>
            </a:r>
            <a:r>
              <a:rPr lang="it-IT" sz="2200" dirty="0"/>
              <a:t> and high </a:t>
            </a:r>
            <a:r>
              <a:rPr lang="it-IT" sz="2200" dirty="0" err="1"/>
              <a:t>doses</a:t>
            </a:r>
            <a:r>
              <a:rPr lang="it-IT" sz="2200" dirty="0"/>
              <a:t>. </a:t>
            </a:r>
            <a:r>
              <a:rPr lang="it-IT" sz="2200" dirty="0" err="1"/>
              <a:t>While</a:t>
            </a:r>
            <a:r>
              <a:rPr lang="it-IT" sz="2200" dirty="0"/>
              <a:t> </a:t>
            </a:r>
            <a:r>
              <a:rPr lang="it-IT" sz="2200" dirty="0" err="1"/>
              <a:t>our</a:t>
            </a:r>
            <a:r>
              <a:rPr lang="it-IT" sz="2200" dirty="0"/>
              <a:t> </a:t>
            </a:r>
            <a:r>
              <a:rPr lang="it-IT" sz="2200" dirty="0" err="1"/>
              <a:t>results</a:t>
            </a:r>
            <a:r>
              <a:rPr lang="it-IT" sz="2200" dirty="0"/>
              <a:t> are </a:t>
            </a:r>
            <a:r>
              <a:rPr lang="it-IT" sz="2200" dirty="0" err="1"/>
              <a:t>very</a:t>
            </a:r>
            <a:r>
              <a:rPr lang="it-IT" sz="2200" dirty="0"/>
              <a:t> </a:t>
            </a:r>
            <a:r>
              <a:rPr lang="it-IT" sz="2200" dirty="0" err="1"/>
              <a:t>encouraging</a:t>
            </a:r>
            <a:r>
              <a:rPr lang="it-IT" sz="2200" dirty="0"/>
              <a:t>, </a:t>
            </a:r>
            <a:r>
              <a:rPr lang="it-IT" sz="2200" dirty="0" err="1"/>
              <a:t>further</a:t>
            </a:r>
            <a:r>
              <a:rPr lang="it-IT" sz="2200" dirty="0"/>
              <a:t> </a:t>
            </a:r>
            <a:r>
              <a:rPr lang="it-IT" sz="2200" dirty="0" err="1"/>
              <a:t>calibration</a:t>
            </a:r>
            <a:r>
              <a:rPr lang="it-IT" sz="2200" dirty="0"/>
              <a:t> of </a:t>
            </a:r>
            <a:r>
              <a:rPr lang="it-IT" sz="2200" dirty="0" err="1"/>
              <a:t>TLDs</a:t>
            </a:r>
            <a:r>
              <a:rPr lang="it-IT" sz="2200" dirty="0"/>
              <a:t> in high-</a:t>
            </a:r>
            <a:r>
              <a:rPr lang="it-IT" sz="2200" dirty="0" err="1"/>
              <a:t>energy</a:t>
            </a:r>
            <a:r>
              <a:rPr lang="it-IT" sz="2200" dirty="0"/>
              <a:t> </a:t>
            </a:r>
            <a:r>
              <a:rPr lang="it-IT" sz="2200" dirty="0" err="1"/>
              <a:t>mixed</a:t>
            </a:r>
            <a:r>
              <a:rPr lang="it-IT" sz="2200" dirty="0"/>
              <a:t> </a:t>
            </a:r>
            <a:r>
              <a:rPr lang="it-IT" sz="2200" dirty="0" err="1"/>
              <a:t>fields</a:t>
            </a:r>
            <a:r>
              <a:rPr lang="it-IT" sz="2200" dirty="0"/>
              <a:t> </a:t>
            </a:r>
            <a:r>
              <a:rPr lang="it-IT" sz="2200" dirty="0" err="1"/>
              <a:t>will</a:t>
            </a:r>
            <a:r>
              <a:rPr lang="it-IT" sz="2200" dirty="0"/>
              <a:t> be of </a:t>
            </a:r>
            <a:r>
              <a:rPr lang="it-IT" sz="2200" dirty="0" err="1"/>
              <a:t>great</a:t>
            </a:r>
            <a:r>
              <a:rPr lang="it-IT" sz="2200" dirty="0"/>
              <a:t> </a:t>
            </a:r>
            <a:r>
              <a:rPr lang="it-IT" sz="2200" dirty="0" err="1"/>
              <a:t>importance</a:t>
            </a:r>
            <a:r>
              <a:rPr lang="it-IT" sz="2200" dirty="0"/>
              <a:t>. </a:t>
            </a:r>
            <a:endParaRPr lang="it-IT" sz="2200" dirty="0" smtClean="0"/>
          </a:p>
          <a:p>
            <a:endParaRPr lang="it-IT" sz="2200" dirty="0"/>
          </a:p>
        </p:txBody>
      </p:sp>
    </p:spTree>
    <p:extLst>
      <p:ext uri="{BB962C8B-B14F-4D97-AF65-F5344CB8AC3E}">
        <p14:creationId xmlns:p14="http://schemas.microsoft.com/office/powerpoint/2010/main" val="80556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1295400"/>
            <a:ext cx="10972800" cy="4525963"/>
          </a:xfrm>
        </p:spPr>
        <p:txBody>
          <a:bodyPr/>
          <a:lstStyle/>
          <a:p>
            <a:r>
              <a:rPr lang="it-IT" dirty="0" smtClean="0"/>
              <a:t>CaF</a:t>
            </a:r>
            <a:r>
              <a:rPr lang="it-IT" baseline="-25000" dirty="0" smtClean="0"/>
              <a:t>2</a:t>
            </a:r>
            <a:r>
              <a:rPr lang="it-IT" dirty="0" smtClean="0"/>
              <a:t>:Tm </a:t>
            </a:r>
            <a:r>
              <a:rPr lang="it-IT" dirty="0" err="1" smtClean="0"/>
              <a:t>dosemeters</a:t>
            </a:r>
            <a:r>
              <a:rPr lang="it-IT" dirty="0" smtClean="0"/>
              <a:t> (TLD-300, 200) are </a:t>
            </a:r>
            <a:r>
              <a:rPr lang="it-IT" dirty="0" err="1" smtClean="0"/>
              <a:t>characterized</a:t>
            </a:r>
            <a:r>
              <a:rPr lang="it-IT" dirty="0" smtClean="0"/>
              <a:t> by a </a:t>
            </a:r>
            <a:r>
              <a:rPr lang="it-IT" dirty="0" err="1" smtClean="0"/>
              <a:t>sensitivity</a:t>
            </a:r>
            <a:r>
              <a:rPr lang="it-IT" dirty="0" smtClean="0"/>
              <a:t> to </a:t>
            </a:r>
            <a:r>
              <a:rPr lang="it-IT" baseline="30000" dirty="0" smtClean="0"/>
              <a:t>60</a:t>
            </a:r>
            <a:r>
              <a:rPr lang="it-IT" dirty="0" smtClean="0"/>
              <a:t>Co </a:t>
            </a:r>
            <a:r>
              <a:rPr lang="it-IT" dirty="0" err="1" smtClean="0"/>
              <a:t>rays</a:t>
            </a:r>
            <a:r>
              <a:rPr lang="it-IT" dirty="0" smtClean="0"/>
              <a:t> 6-10 </a:t>
            </a:r>
            <a:r>
              <a:rPr lang="it-IT" dirty="0" err="1" smtClean="0"/>
              <a:t>times</a:t>
            </a:r>
            <a:r>
              <a:rPr lang="it-IT" dirty="0" smtClean="0"/>
              <a:t> </a:t>
            </a:r>
            <a:r>
              <a:rPr lang="it-IT" dirty="0" err="1" smtClean="0"/>
              <a:t>higher</a:t>
            </a:r>
            <a:r>
              <a:rPr lang="it-IT" dirty="0" smtClean="0"/>
              <a:t> with </a:t>
            </a:r>
            <a:r>
              <a:rPr lang="it-IT" dirty="0" err="1" smtClean="0"/>
              <a:t>respect</a:t>
            </a:r>
            <a:r>
              <a:rPr lang="it-IT" dirty="0" smtClean="0"/>
              <a:t> to </a:t>
            </a:r>
            <a:r>
              <a:rPr lang="it-IT" dirty="0" err="1" smtClean="0"/>
              <a:t>that</a:t>
            </a:r>
            <a:r>
              <a:rPr lang="it-IT" dirty="0" smtClean="0"/>
              <a:t> of </a:t>
            </a:r>
            <a:r>
              <a:rPr lang="it-IT" dirty="0" err="1" smtClean="0"/>
              <a:t>Li:Mg,Ti</a:t>
            </a:r>
            <a:r>
              <a:rPr lang="it-IT" dirty="0" smtClean="0"/>
              <a:t> </a:t>
            </a:r>
            <a:r>
              <a:rPr lang="it-IT" dirty="0" err="1" smtClean="0"/>
              <a:t>dosemeters</a:t>
            </a:r>
            <a:r>
              <a:rPr lang="it-IT" dirty="0" smtClean="0"/>
              <a:t> and </a:t>
            </a:r>
            <a:r>
              <a:rPr lang="it-IT" dirty="0" err="1" smtClean="0"/>
              <a:t>they</a:t>
            </a:r>
            <a:r>
              <a:rPr lang="it-IT" dirty="0" smtClean="0"/>
              <a:t> do </a:t>
            </a:r>
            <a:r>
              <a:rPr lang="it-IT" dirty="0" err="1" smtClean="0"/>
              <a:t>not</a:t>
            </a:r>
            <a:r>
              <a:rPr lang="it-IT" dirty="0" smtClean="0"/>
              <a:t> </a:t>
            </a:r>
            <a:r>
              <a:rPr lang="it-IT" dirty="0" err="1" smtClean="0"/>
              <a:t>contain</a:t>
            </a:r>
            <a:r>
              <a:rPr lang="it-IT" dirty="0" smtClean="0"/>
              <a:t> </a:t>
            </a:r>
            <a:r>
              <a:rPr lang="it-IT" dirty="0" err="1" smtClean="0"/>
              <a:t>isotopes</a:t>
            </a:r>
            <a:r>
              <a:rPr lang="it-IT" dirty="0" smtClean="0"/>
              <a:t> with high cross </a:t>
            </a:r>
            <a:r>
              <a:rPr lang="it-IT" dirty="0" err="1" smtClean="0"/>
              <a:t>section</a:t>
            </a:r>
            <a:r>
              <a:rPr lang="it-IT" dirty="0" smtClean="0"/>
              <a:t> for </a:t>
            </a:r>
            <a:r>
              <a:rPr lang="it-IT" dirty="0" err="1" smtClean="0"/>
              <a:t>thermal</a:t>
            </a:r>
            <a:r>
              <a:rPr lang="it-IT" dirty="0" smtClean="0"/>
              <a:t> </a:t>
            </a:r>
            <a:r>
              <a:rPr lang="it-IT" dirty="0" err="1" smtClean="0"/>
              <a:t>neutrons</a:t>
            </a:r>
            <a:r>
              <a:rPr lang="it-IT" dirty="0" smtClean="0"/>
              <a:t>.</a:t>
            </a:r>
          </a:p>
          <a:p>
            <a:r>
              <a:rPr lang="it-IT" dirty="0">
                <a:latin typeface="Symbol" charset="2"/>
                <a:cs typeface="Symbol" charset="2"/>
              </a:rPr>
              <a:t>a</a:t>
            </a:r>
            <a:r>
              <a:rPr lang="it-IT" dirty="0" smtClean="0">
                <a:latin typeface="Symbol" charset="2"/>
                <a:cs typeface="Symbol" charset="2"/>
              </a:rPr>
              <a:t>-</a:t>
            </a:r>
            <a:r>
              <a:rPr lang="it-IT" dirty="0" smtClean="0"/>
              <a:t>Alanine by Electron spin </a:t>
            </a:r>
            <a:r>
              <a:rPr lang="it-IT" dirty="0" err="1" smtClean="0"/>
              <a:t>resonance</a:t>
            </a:r>
            <a:r>
              <a:rPr lang="it-IT" dirty="0" smtClean="0"/>
              <a:t> </a:t>
            </a:r>
            <a:r>
              <a:rPr lang="it-IT" dirty="0" err="1" smtClean="0"/>
              <a:t>technique</a:t>
            </a:r>
            <a:endParaRPr lang="it-IT" dirty="0"/>
          </a:p>
        </p:txBody>
      </p:sp>
    </p:spTree>
    <p:extLst>
      <p:ext uri="{BB962C8B-B14F-4D97-AF65-F5344CB8AC3E}">
        <p14:creationId xmlns:p14="http://schemas.microsoft.com/office/powerpoint/2010/main" val="2022980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4200" y="-92075"/>
            <a:ext cx="10515600" cy="1325563"/>
          </a:xfrm>
        </p:spPr>
        <p:txBody>
          <a:bodyPr/>
          <a:lstStyle/>
          <a:p>
            <a:r>
              <a:rPr lang="it-IT" dirty="0" err="1" smtClean="0"/>
              <a:t>What</a:t>
            </a:r>
            <a:r>
              <a:rPr lang="it-IT" dirty="0" smtClean="0"/>
              <a:t> </a:t>
            </a:r>
            <a:r>
              <a:rPr lang="it-IT" dirty="0" err="1" smtClean="0"/>
              <a:t>we</a:t>
            </a:r>
            <a:r>
              <a:rPr lang="it-IT" dirty="0" smtClean="0"/>
              <a:t> </a:t>
            </a:r>
            <a:r>
              <a:rPr lang="it-IT" dirty="0" err="1" smtClean="0"/>
              <a:t>have</a:t>
            </a:r>
            <a:r>
              <a:rPr lang="it-IT" dirty="0" smtClean="0"/>
              <a:t> </a:t>
            </a:r>
            <a:r>
              <a:rPr lang="it-IT" dirty="0" err="1" smtClean="0"/>
              <a:t>now</a:t>
            </a:r>
            <a:endParaRPr lang="it-IT" dirty="0"/>
          </a:p>
        </p:txBody>
      </p:sp>
      <p:sp>
        <p:nvSpPr>
          <p:cNvPr id="3" name="Segnaposto contenuto 2"/>
          <p:cNvSpPr>
            <a:spLocks noGrp="1"/>
          </p:cNvSpPr>
          <p:nvPr>
            <p:ph idx="1"/>
          </p:nvPr>
        </p:nvSpPr>
        <p:spPr>
          <a:xfrm>
            <a:off x="787400" y="784225"/>
            <a:ext cx="10515600" cy="4351338"/>
          </a:xfrm>
        </p:spPr>
        <p:txBody>
          <a:bodyPr/>
          <a:lstStyle/>
          <a:p>
            <a:pPr marL="0" lvl="0" indent="0">
              <a:lnSpc>
                <a:spcPct val="100000"/>
              </a:lnSpc>
              <a:spcBef>
                <a:spcPts val="0"/>
              </a:spcBef>
              <a:buNone/>
            </a:pPr>
            <a:r>
              <a:rPr lang="it-IT" sz="1800" dirty="0">
                <a:solidFill>
                  <a:srgbClr val="002060"/>
                </a:solidFill>
              </a:rPr>
              <a:t>T</a:t>
            </a:r>
            <a:r>
              <a:rPr lang="it-IT" sz="1800" dirty="0" smtClean="0">
                <a:solidFill>
                  <a:srgbClr val="002060"/>
                </a:solidFill>
              </a:rPr>
              <a:t>LD700     (</a:t>
            </a:r>
            <a:r>
              <a:rPr lang="it-IT" sz="1800" dirty="0" err="1" smtClean="0">
                <a:solidFill>
                  <a:srgbClr val="002060"/>
                </a:solidFill>
              </a:rPr>
              <a:t>neutron</a:t>
            </a:r>
            <a:r>
              <a:rPr lang="it-IT" sz="1800" dirty="0" smtClean="0">
                <a:solidFill>
                  <a:srgbClr val="002060"/>
                </a:solidFill>
              </a:rPr>
              <a:t> </a:t>
            </a:r>
            <a:r>
              <a:rPr lang="it-IT" sz="1800" dirty="0" err="1" smtClean="0">
                <a:solidFill>
                  <a:srgbClr val="002060"/>
                </a:solidFill>
              </a:rPr>
              <a:t>flux</a:t>
            </a:r>
            <a:r>
              <a:rPr lang="it-IT" sz="1800" dirty="0" smtClean="0">
                <a:solidFill>
                  <a:srgbClr val="002060"/>
                </a:solidFill>
              </a:rPr>
              <a:t> </a:t>
            </a:r>
            <a:r>
              <a:rPr lang="it-IT" sz="1800" dirty="0" err="1">
                <a:solidFill>
                  <a:srgbClr val="002060"/>
                </a:solidFill>
              </a:rPr>
              <a:t>L</a:t>
            </a:r>
            <a:r>
              <a:rPr lang="it-IT" sz="1800" dirty="0" err="1" smtClean="0">
                <a:solidFill>
                  <a:srgbClr val="002060"/>
                </a:solidFill>
              </a:rPr>
              <a:t>iF</a:t>
            </a:r>
            <a:r>
              <a:rPr lang="it-IT" sz="1800" dirty="0">
                <a:solidFill>
                  <a:srgbClr val="002060"/>
                </a:solidFill>
              </a:rPr>
              <a:t>) </a:t>
            </a:r>
            <a:endParaRPr lang="it-IT" sz="1800" dirty="0" smtClean="0">
              <a:solidFill>
                <a:srgbClr val="002060"/>
              </a:solidFill>
            </a:endParaRPr>
          </a:p>
          <a:p>
            <a:pPr marL="0" lvl="0" indent="0">
              <a:lnSpc>
                <a:spcPct val="100000"/>
              </a:lnSpc>
              <a:spcBef>
                <a:spcPts val="0"/>
              </a:spcBef>
              <a:buNone/>
            </a:pPr>
            <a:r>
              <a:rPr lang="it-IT" sz="1800" dirty="0" smtClean="0">
                <a:solidFill>
                  <a:srgbClr val="002060"/>
                </a:solidFill>
              </a:rPr>
              <a:t>TLD(200</a:t>
            </a:r>
            <a:r>
              <a:rPr lang="it-IT" sz="1800" dirty="0">
                <a:solidFill>
                  <a:srgbClr val="002060"/>
                </a:solidFill>
              </a:rPr>
              <a:t>)   </a:t>
            </a:r>
            <a:r>
              <a:rPr lang="it-IT" sz="1800" dirty="0" smtClean="0">
                <a:solidFill>
                  <a:srgbClr val="002060"/>
                </a:solidFill>
              </a:rPr>
              <a:t>(</a:t>
            </a:r>
            <a:r>
              <a:rPr lang="it-IT" sz="1800" dirty="0" err="1" smtClean="0">
                <a:solidFill>
                  <a:srgbClr val="002060"/>
                </a:solidFill>
              </a:rPr>
              <a:t>photons</a:t>
            </a:r>
            <a:r>
              <a:rPr lang="it-IT" sz="1800" dirty="0" smtClean="0">
                <a:solidFill>
                  <a:srgbClr val="002060"/>
                </a:solidFill>
              </a:rPr>
              <a:t>) </a:t>
            </a:r>
            <a:r>
              <a:rPr lang="it-IT" sz="1800" dirty="0">
                <a:solidFill>
                  <a:srgbClr val="002060"/>
                </a:solidFill>
              </a:rPr>
              <a:t>(CaF2</a:t>
            </a:r>
            <a:r>
              <a:rPr lang="it-IT" sz="1800" dirty="0" smtClean="0">
                <a:solidFill>
                  <a:srgbClr val="002060"/>
                </a:solidFill>
              </a:rPr>
              <a:t>) </a:t>
            </a:r>
            <a:r>
              <a:rPr lang="it-IT" sz="1800" smtClean="0">
                <a:solidFill>
                  <a:srgbClr val="002060"/>
                </a:solidFill>
              </a:rPr>
              <a:t>and alanina </a:t>
            </a:r>
            <a:endParaRPr lang="it-IT" sz="1800" dirty="0" smtClean="0">
              <a:solidFill>
                <a:srgbClr val="002060"/>
              </a:solidFill>
            </a:endParaRPr>
          </a:p>
          <a:p>
            <a:pPr marL="0" lvl="0" indent="0">
              <a:lnSpc>
                <a:spcPct val="100000"/>
              </a:lnSpc>
              <a:spcBef>
                <a:spcPts val="0"/>
              </a:spcBef>
              <a:buNone/>
            </a:pPr>
            <a:r>
              <a:rPr lang="it-IT" sz="1800" dirty="0" err="1">
                <a:solidFill>
                  <a:srgbClr val="002060"/>
                </a:solidFill>
              </a:rPr>
              <a:t>W</a:t>
            </a:r>
            <a:r>
              <a:rPr lang="it-IT" sz="1800" dirty="0" err="1" smtClean="0">
                <a:solidFill>
                  <a:srgbClr val="002060"/>
                </a:solidFill>
              </a:rPr>
              <a:t>e</a:t>
            </a:r>
            <a:r>
              <a:rPr lang="it-IT" sz="1800" dirty="0" smtClean="0">
                <a:solidFill>
                  <a:srgbClr val="002060"/>
                </a:solidFill>
              </a:rPr>
              <a:t> </a:t>
            </a:r>
            <a:r>
              <a:rPr lang="it-IT" sz="1800" dirty="0" err="1" smtClean="0">
                <a:solidFill>
                  <a:srgbClr val="002060"/>
                </a:solidFill>
              </a:rPr>
              <a:t>need</a:t>
            </a:r>
            <a:r>
              <a:rPr lang="it-IT" sz="1800" dirty="0" smtClean="0">
                <a:solidFill>
                  <a:srgbClr val="002060"/>
                </a:solidFill>
              </a:rPr>
              <a:t> a Temperature </a:t>
            </a:r>
            <a:r>
              <a:rPr lang="it-IT" sz="1800" dirty="0" err="1" smtClean="0">
                <a:solidFill>
                  <a:srgbClr val="002060"/>
                </a:solidFill>
              </a:rPr>
              <a:t>measurement</a:t>
            </a:r>
            <a:r>
              <a:rPr lang="it-IT" sz="1800" dirty="0" smtClean="0">
                <a:solidFill>
                  <a:srgbClr val="002060"/>
                </a:solidFill>
              </a:rPr>
              <a:t>, a </a:t>
            </a:r>
            <a:r>
              <a:rPr lang="it-IT" sz="1800" dirty="0" err="1" smtClean="0">
                <a:solidFill>
                  <a:srgbClr val="002060"/>
                </a:solidFill>
              </a:rPr>
              <a:t>humidity</a:t>
            </a:r>
            <a:r>
              <a:rPr lang="it-IT" sz="1800" dirty="0" smtClean="0">
                <a:solidFill>
                  <a:srgbClr val="002060"/>
                </a:solidFill>
              </a:rPr>
              <a:t> </a:t>
            </a:r>
            <a:r>
              <a:rPr lang="it-IT" sz="1800" dirty="0" err="1" smtClean="0">
                <a:solidFill>
                  <a:srgbClr val="002060"/>
                </a:solidFill>
              </a:rPr>
              <a:t>mesuarement</a:t>
            </a:r>
            <a:r>
              <a:rPr lang="it-IT" sz="1800" dirty="0" smtClean="0">
                <a:solidFill>
                  <a:srgbClr val="002060"/>
                </a:solidFill>
              </a:rPr>
              <a:t> </a:t>
            </a:r>
            <a:r>
              <a:rPr lang="it-IT" sz="1800" dirty="0" err="1" smtClean="0">
                <a:solidFill>
                  <a:srgbClr val="002060"/>
                </a:solidFill>
              </a:rPr>
              <a:t>could</a:t>
            </a:r>
            <a:r>
              <a:rPr lang="it-IT" sz="1800" dirty="0" smtClean="0">
                <a:solidFill>
                  <a:srgbClr val="002060"/>
                </a:solidFill>
              </a:rPr>
              <a:t> </a:t>
            </a:r>
            <a:r>
              <a:rPr lang="it-IT" sz="1800" dirty="0" err="1" smtClean="0">
                <a:solidFill>
                  <a:srgbClr val="002060"/>
                </a:solidFill>
              </a:rPr>
              <a:t>also</a:t>
            </a:r>
            <a:r>
              <a:rPr lang="it-IT" sz="1800" dirty="0" smtClean="0">
                <a:solidFill>
                  <a:srgbClr val="002060"/>
                </a:solidFill>
              </a:rPr>
              <a:t> help. (</a:t>
            </a:r>
            <a:r>
              <a:rPr lang="it-IT" sz="1800" dirty="0" err="1" smtClean="0">
                <a:solidFill>
                  <a:srgbClr val="002060"/>
                </a:solidFill>
              </a:rPr>
              <a:t>uSOP</a:t>
            </a:r>
            <a:r>
              <a:rPr lang="it-IT" sz="1800" dirty="0" smtClean="0">
                <a:solidFill>
                  <a:srgbClr val="002060"/>
                </a:solidFill>
              </a:rPr>
              <a:t>)</a:t>
            </a:r>
          </a:p>
          <a:p>
            <a:pPr marL="0" lvl="0" indent="0">
              <a:lnSpc>
                <a:spcPct val="100000"/>
              </a:lnSpc>
              <a:spcBef>
                <a:spcPts val="0"/>
              </a:spcBef>
              <a:buNone/>
            </a:pPr>
            <a:r>
              <a:rPr lang="it-IT" sz="1800" dirty="0" smtClean="0">
                <a:solidFill>
                  <a:srgbClr val="002060"/>
                </a:solidFill>
              </a:rPr>
              <a:t>For fast </a:t>
            </a:r>
            <a:r>
              <a:rPr lang="it-IT" sz="1800" dirty="0" err="1" smtClean="0">
                <a:solidFill>
                  <a:srgbClr val="002060"/>
                </a:solidFill>
              </a:rPr>
              <a:t>neutrons</a:t>
            </a:r>
            <a:r>
              <a:rPr lang="it-IT" sz="1800" dirty="0" smtClean="0">
                <a:solidFill>
                  <a:srgbClr val="002060"/>
                </a:solidFill>
              </a:rPr>
              <a:t> a </a:t>
            </a:r>
            <a:r>
              <a:rPr lang="it-IT" sz="1800" dirty="0" err="1" smtClean="0">
                <a:solidFill>
                  <a:srgbClr val="002060"/>
                </a:solidFill>
              </a:rPr>
              <a:t>polyethylene</a:t>
            </a:r>
            <a:r>
              <a:rPr lang="it-IT" sz="1800" dirty="0" smtClean="0">
                <a:solidFill>
                  <a:srgbClr val="002060"/>
                </a:solidFill>
              </a:rPr>
              <a:t> moderator </a:t>
            </a:r>
            <a:r>
              <a:rPr lang="it-IT" sz="1800" dirty="0" err="1" smtClean="0">
                <a:solidFill>
                  <a:srgbClr val="002060"/>
                </a:solidFill>
              </a:rPr>
              <a:t>is</a:t>
            </a:r>
            <a:r>
              <a:rPr lang="it-IT" sz="1800" dirty="0" smtClean="0">
                <a:solidFill>
                  <a:srgbClr val="002060"/>
                </a:solidFill>
              </a:rPr>
              <a:t> </a:t>
            </a:r>
            <a:r>
              <a:rPr lang="it-IT" sz="1800" dirty="0" err="1" smtClean="0">
                <a:solidFill>
                  <a:srgbClr val="002060"/>
                </a:solidFill>
              </a:rPr>
              <a:t>necessary</a:t>
            </a:r>
            <a:r>
              <a:rPr lang="it-IT" sz="1800" dirty="0" smtClean="0">
                <a:solidFill>
                  <a:srgbClr val="002060"/>
                </a:solidFill>
              </a:rPr>
              <a:t>.</a:t>
            </a:r>
          </a:p>
          <a:p>
            <a:pPr marL="0" lvl="0" indent="0">
              <a:lnSpc>
                <a:spcPct val="100000"/>
              </a:lnSpc>
              <a:spcBef>
                <a:spcPts val="0"/>
              </a:spcBef>
              <a:buNone/>
            </a:pPr>
            <a:r>
              <a:rPr lang="it-IT" sz="1800" dirty="0" err="1" smtClean="0">
                <a:solidFill>
                  <a:srgbClr val="002060"/>
                </a:solidFill>
              </a:rPr>
              <a:t>They</a:t>
            </a:r>
            <a:r>
              <a:rPr lang="it-IT" sz="1800" dirty="0" smtClean="0">
                <a:solidFill>
                  <a:srgbClr val="002060"/>
                </a:solidFill>
              </a:rPr>
              <a:t> are </a:t>
            </a:r>
            <a:r>
              <a:rPr lang="it-IT" sz="1800" dirty="0" err="1" smtClean="0">
                <a:solidFill>
                  <a:srgbClr val="002060"/>
                </a:solidFill>
              </a:rPr>
              <a:t>very</a:t>
            </a:r>
            <a:r>
              <a:rPr lang="it-IT" sz="1800" dirty="0" smtClean="0">
                <a:solidFill>
                  <a:srgbClr val="002060"/>
                </a:solidFill>
              </a:rPr>
              <a:t> small and can be </a:t>
            </a:r>
            <a:r>
              <a:rPr lang="it-IT" sz="1800" dirty="0" err="1" smtClean="0">
                <a:solidFill>
                  <a:srgbClr val="002060"/>
                </a:solidFill>
              </a:rPr>
              <a:t>accomodated</a:t>
            </a:r>
            <a:r>
              <a:rPr lang="it-IT" sz="1800" dirty="0" smtClean="0">
                <a:solidFill>
                  <a:srgbClr val="002060"/>
                </a:solidFill>
              </a:rPr>
              <a:t> in the </a:t>
            </a:r>
            <a:r>
              <a:rPr lang="it-IT" sz="1800" dirty="0" err="1" smtClean="0">
                <a:solidFill>
                  <a:srgbClr val="002060"/>
                </a:solidFill>
              </a:rPr>
              <a:t>foreseen</a:t>
            </a:r>
            <a:r>
              <a:rPr lang="it-IT" sz="1800" dirty="0" smtClean="0">
                <a:solidFill>
                  <a:srgbClr val="002060"/>
                </a:solidFill>
              </a:rPr>
              <a:t> </a:t>
            </a:r>
            <a:r>
              <a:rPr lang="it-IT" sz="1800" dirty="0" err="1" smtClean="0">
                <a:solidFill>
                  <a:srgbClr val="002060"/>
                </a:solidFill>
              </a:rPr>
              <a:t>mechanical</a:t>
            </a:r>
            <a:r>
              <a:rPr lang="it-IT" sz="1800" dirty="0" smtClean="0">
                <a:solidFill>
                  <a:srgbClr val="002060"/>
                </a:solidFill>
              </a:rPr>
              <a:t> </a:t>
            </a:r>
            <a:r>
              <a:rPr lang="it-IT" sz="1800" dirty="0" err="1" smtClean="0">
                <a:solidFill>
                  <a:srgbClr val="002060"/>
                </a:solidFill>
              </a:rPr>
              <a:t>support</a:t>
            </a:r>
            <a:r>
              <a:rPr lang="it-IT" sz="1800" dirty="0" smtClean="0">
                <a:solidFill>
                  <a:srgbClr val="002060"/>
                </a:solidFill>
              </a:rPr>
              <a:t>. </a:t>
            </a:r>
            <a:endParaRPr lang="it-IT" sz="1800" dirty="0">
              <a:solidFill>
                <a:srgbClr val="002060"/>
              </a:solidFill>
            </a:endParaRPr>
          </a:p>
          <a:p>
            <a:pPr marL="0" lvl="0" indent="0">
              <a:lnSpc>
                <a:spcPct val="100000"/>
              </a:lnSpc>
              <a:spcBef>
                <a:spcPts val="0"/>
              </a:spcBef>
              <a:buNone/>
            </a:pPr>
            <a:r>
              <a:rPr lang="it-IT" sz="1800" dirty="0" err="1" smtClean="0">
                <a:solidFill>
                  <a:srgbClr val="002060"/>
                </a:solidFill>
              </a:rPr>
              <a:t>they</a:t>
            </a:r>
            <a:r>
              <a:rPr lang="it-IT" sz="1800" dirty="0" smtClean="0">
                <a:solidFill>
                  <a:srgbClr val="002060"/>
                </a:solidFill>
              </a:rPr>
              <a:t> can be </a:t>
            </a:r>
            <a:r>
              <a:rPr lang="it-IT" sz="1800" dirty="0" err="1" smtClean="0">
                <a:solidFill>
                  <a:srgbClr val="002060"/>
                </a:solidFill>
              </a:rPr>
              <a:t>read</a:t>
            </a:r>
            <a:r>
              <a:rPr lang="it-IT" sz="1800" dirty="0" smtClean="0">
                <a:solidFill>
                  <a:srgbClr val="002060"/>
                </a:solidFill>
              </a:rPr>
              <a:t> </a:t>
            </a:r>
            <a:r>
              <a:rPr lang="it-IT" sz="1800" dirty="0" err="1" smtClean="0">
                <a:solidFill>
                  <a:srgbClr val="002060"/>
                </a:solidFill>
              </a:rPr>
              <a:t>at</a:t>
            </a:r>
            <a:r>
              <a:rPr lang="it-IT" sz="1800" dirty="0" smtClean="0">
                <a:solidFill>
                  <a:srgbClr val="002060"/>
                </a:solidFill>
              </a:rPr>
              <a:t> ENEA Casaccia with </a:t>
            </a:r>
            <a:r>
              <a:rPr lang="it-IT" sz="1800" dirty="0" err="1" smtClean="0">
                <a:solidFill>
                  <a:srgbClr val="002060"/>
                </a:solidFill>
              </a:rPr>
              <a:t>exsisting</a:t>
            </a:r>
            <a:r>
              <a:rPr lang="it-IT" sz="1800" dirty="0" smtClean="0">
                <a:solidFill>
                  <a:srgbClr val="002060"/>
                </a:solidFill>
              </a:rPr>
              <a:t> </a:t>
            </a:r>
            <a:r>
              <a:rPr lang="it-IT" sz="1800" dirty="0" err="1" smtClean="0">
                <a:solidFill>
                  <a:srgbClr val="002060"/>
                </a:solidFill>
              </a:rPr>
              <a:t>equipment</a:t>
            </a:r>
            <a:r>
              <a:rPr lang="it-IT" sz="1800" dirty="0" smtClean="0">
                <a:solidFill>
                  <a:srgbClr val="002060"/>
                </a:solidFill>
              </a:rPr>
              <a:t>.</a:t>
            </a:r>
            <a:endParaRPr lang="it-IT" sz="1800" dirty="0">
              <a:solidFill>
                <a:srgbClr val="002060"/>
              </a:solidFill>
            </a:endParaRPr>
          </a:p>
          <a:p>
            <a:pPr marL="0" indent="0">
              <a:buNone/>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551" y="2692400"/>
            <a:ext cx="3048000" cy="406400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2692400"/>
            <a:ext cx="3048000" cy="4064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300" y="2692400"/>
            <a:ext cx="3048000" cy="4064000"/>
          </a:xfrm>
          <a:prstGeom prst="rect">
            <a:avLst/>
          </a:prstGeom>
        </p:spPr>
      </p:pic>
    </p:spTree>
    <p:extLst>
      <p:ext uri="{BB962C8B-B14F-4D97-AF65-F5344CB8AC3E}">
        <p14:creationId xmlns:p14="http://schemas.microsoft.com/office/powerpoint/2010/main" val="3888651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rcRect t="29376" b="29376"/>
          <a:stretch>
            <a:fillRect/>
          </a:stretch>
        </p:blipFill>
        <p:spPr>
          <a:xfrm>
            <a:off x="36789" y="3030022"/>
            <a:ext cx="8314267" cy="3429395"/>
          </a:xfrm>
        </p:spPr>
      </p:pic>
      <p:sp>
        <p:nvSpPr>
          <p:cNvPr id="6" name="CasellaDiTesto 5"/>
          <p:cNvSpPr txBox="1"/>
          <p:nvPr/>
        </p:nvSpPr>
        <p:spPr>
          <a:xfrm>
            <a:off x="36790" y="110674"/>
            <a:ext cx="3672299" cy="1231106"/>
          </a:xfrm>
          <a:prstGeom prst="rect">
            <a:avLst/>
          </a:prstGeom>
          <a:noFill/>
        </p:spPr>
        <p:txBody>
          <a:bodyPr wrap="none" rtlCol="0">
            <a:spAutoFit/>
          </a:bodyPr>
          <a:lstStyle/>
          <a:p>
            <a:pPr defTabSz="457200"/>
            <a:r>
              <a:rPr lang="it-IT" sz="2800" dirty="0" smtClean="0">
                <a:solidFill>
                  <a:prstClr val="black"/>
                </a:solidFill>
                <a:latin typeface="Calibri"/>
              </a:rPr>
              <a:t>Electron spin </a:t>
            </a:r>
            <a:r>
              <a:rPr lang="it-IT" sz="2800" dirty="0" err="1" smtClean="0">
                <a:solidFill>
                  <a:prstClr val="black"/>
                </a:solidFill>
                <a:latin typeface="Calibri"/>
              </a:rPr>
              <a:t>resonance</a:t>
            </a:r>
            <a:r>
              <a:rPr lang="it-IT" sz="2800" dirty="0" smtClean="0">
                <a:solidFill>
                  <a:prstClr val="black"/>
                </a:solidFill>
                <a:latin typeface="Calibri"/>
              </a:rPr>
              <a:t> </a:t>
            </a:r>
          </a:p>
          <a:p>
            <a:pPr defTabSz="457200"/>
            <a:r>
              <a:rPr lang="it-IT" sz="2800" dirty="0" smtClean="0">
                <a:solidFill>
                  <a:prstClr val="black"/>
                </a:solidFill>
                <a:latin typeface="Calibri"/>
              </a:rPr>
              <a:t> 			Alanine</a:t>
            </a:r>
          </a:p>
          <a:p>
            <a:pPr defTabSz="457200"/>
            <a:endParaRPr lang="it-IT" dirty="0" smtClean="0">
              <a:solidFill>
                <a:prstClr val="black"/>
              </a:solidFill>
              <a:latin typeface="Calibri"/>
            </a:endParaRPr>
          </a:p>
        </p:txBody>
      </p:sp>
      <p:grpSp>
        <p:nvGrpSpPr>
          <p:cNvPr id="7" name="Gruppo 6"/>
          <p:cNvGrpSpPr/>
          <p:nvPr/>
        </p:nvGrpSpPr>
        <p:grpSpPr>
          <a:xfrm>
            <a:off x="5638801" y="228600"/>
            <a:ext cx="6145123" cy="2761134"/>
            <a:chOff x="4499992" y="2996332"/>
            <a:chExt cx="4464621" cy="3529012"/>
          </a:xfrm>
        </p:grpSpPr>
        <p:grpSp>
          <p:nvGrpSpPr>
            <p:cNvPr id="8" name="Gruppo 36"/>
            <p:cNvGrpSpPr>
              <a:grpSpLocks/>
            </p:cNvGrpSpPr>
            <p:nvPr/>
          </p:nvGrpSpPr>
          <p:grpSpPr bwMode="auto">
            <a:xfrm>
              <a:off x="4500563" y="2996332"/>
              <a:ext cx="4464050" cy="3529012"/>
              <a:chOff x="8001272" y="2924944"/>
              <a:chExt cx="4779640" cy="3528392"/>
            </a:xfrm>
          </p:grpSpPr>
          <p:grpSp>
            <p:nvGrpSpPr>
              <p:cNvPr id="10" name="Gruppo 35"/>
              <p:cNvGrpSpPr>
                <a:grpSpLocks/>
              </p:cNvGrpSpPr>
              <p:nvPr/>
            </p:nvGrpSpPr>
            <p:grpSpPr bwMode="auto">
              <a:xfrm>
                <a:off x="8155947" y="2924944"/>
                <a:ext cx="4393536" cy="3528392"/>
                <a:chOff x="4483539" y="2924944"/>
                <a:chExt cx="4393536" cy="3528392"/>
              </a:xfrm>
            </p:grpSpPr>
            <p:sp>
              <p:nvSpPr>
                <p:cNvPr id="14" name="Rettangolo arrotondato 13"/>
                <p:cNvSpPr/>
                <p:nvPr/>
              </p:nvSpPr>
              <p:spPr>
                <a:xfrm>
                  <a:off x="4483539" y="2924944"/>
                  <a:ext cx="4393536" cy="352839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it-IT" sz="1600" dirty="0">
                    <a:solidFill>
                      <a:prstClr val="white">
                        <a:lumMod val="60000"/>
                        <a:lumOff val="40000"/>
                      </a:prstClr>
                    </a:solidFill>
                    <a:latin typeface="Calibri"/>
                  </a:endParaRPr>
                </a:p>
              </p:txBody>
            </p:sp>
            <p:pic>
              <p:nvPicPr>
                <p:cNvPr id="15" name="Picture 2" descr="ALANINA1"/>
                <p:cNvPicPr>
                  <a:picLocks noChangeAspect="1" noChangeArrowheads="1"/>
                </p:cNvPicPr>
                <p:nvPr/>
              </p:nvPicPr>
              <p:blipFill>
                <a:blip r:embed="rId3" cstate="print"/>
                <a:srcRect/>
                <a:stretch>
                  <a:fillRect/>
                </a:stretch>
              </p:blipFill>
              <p:spPr bwMode="auto">
                <a:xfrm>
                  <a:off x="4876800" y="4505325"/>
                  <a:ext cx="2714625" cy="1819275"/>
                </a:xfrm>
                <a:prstGeom prst="rect">
                  <a:avLst/>
                </a:prstGeom>
                <a:noFill/>
                <a:ln w="9525">
                  <a:noFill/>
                  <a:miter lim="800000"/>
                  <a:headEnd/>
                  <a:tailEnd/>
                </a:ln>
              </p:spPr>
            </p:pic>
            <p:sp>
              <p:nvSpPr>
                <p:cNvPr id="16" name="AutoShape 15"/>
                <p:cNvSpPr>
                  <a:spLocks noChangeArrowheads="1"/>
                </p:cNvSpPr>
                <p:nvPr/>
              </p:nvSpPr>
              <p:spPr bwMode="auto">
                <a:xfrm>
                  <a:off x="6560608" y="3932829"/>
                  <a:ext cx="686691" cy="457120"/>
                </a:xfrm>
                <a:prstGeom prst="rightArrow">
                  <a:avLst>
                    <a:gd name="adj1" fmla="val 50000"/>
                    <a:gd name="adj2" fmla="val 37500"/>
                  </a:avLst>
                </a:prstGeom>
                <a:gradFill rotWithShape="0">
                  <a:gsLst>
                    <a:gs pos="0">
                      <a:schemeClr val="bg1"/>
                    </a:gs>
                    <a:gs pos="100000">
                      <a:srgbClr val="FFFFFF"/>
                    </a:gs>
                  </a:gsLst>
                  <a:path path="rect">
                    <a:fillToRect r="100000" b="100000"/>
                  </a:path>
                </a:gradFill>
                <a:ln w="9525">
                  <a:noFill/>
                  <a:miter lim="800000"/>
                  <a:headEnd/>
                  <a:tailEnd/>
                </a:ln>
              </p:spPr>
              <p:txBody>
                <a:bodyPr wrap="none" anchor="ctr"/>
                <a:lstStyle/>
                <a:p>
                  <a:pPr algn="ctr" defTabSz="457200" eaLnBrk="0" hangingPunct="0">
                    <a:defRPr/>
                  </a:pPr>
                  <a:endParaRPr lang="en-US">
                    <a:solidFill>
                      <a:prstClr val="black"/>
                    </a:solidFill>
                    <a:latin typeface="Calibri"/>
                  </a:endParaRPr>
                </a:p>
              </p:txBody>
            </p:sp>
            <p:sp>
              <p:nvSpPr>
                <p:cNvPr id="17" name="Rectangle 16"/>
                <p:cNvSpPr>
                  <a:spLocks noChangeArrowheads="1"/>
                </p:cNvSpPr>
                <p:nvPr/>
              </p:nvSpPr>
              <p:spPr bwMode="auto">
                <a:xfrm>
                  <a:off x="5985048" y="3933055"/>
                  <a:ext cx="450375" cy="589951"/>
                </a:xfrm>
                <a:prstGeom prst="rect">
                  <a:avLst/>
                </a:prstGeom>
                <a:noFill/>
                <a:ln w="9525">
                  <a:noFill/>
                  <a:miter lim="800000"/>
                  <a:headEnd/>
                  <a:tailEnd/>
                </a:ln>
              </p:spPr>
              <p:txBody>
                <a:bodyPr>
                  <a:spAutoFit/>
                </a:bodyPr>
                <a:lstStyle/>
                <a:p>
                  <a:pPr algn="ctr" defTabSz="457200" eaLnBrk="0" hangingPunct="0"/>
                  <a:r>
                    <a:rPr lang="it-IT" sz="2400" b="1">
                      <a:solidFill>
                        <a:prstClr val="black"/>
                      </a:solidFill>
                      <a:latin typeface="Symbol" pitchFamily="18" charset="2"/>
                    </a:rPr>
                    <a:t>g</a:t>
                  </a:r>
                </a:p>
              </p:txBody>
            </p:sp>
            <p:sp>
              <p:nvSpPr>
                <p:cNvPr id="18" name="AutoShape 17"/>
                <p:cNvSpPr>
                  <a:spLocks noChangeArrowheads="1"/>
                </p:cNvSpPr>
                <p:nvPr/>
              </p:nvSpPr>
              <p:spPr bwMode="auto">
                <a:xfrm rot="946042">
                  <a:off x="7772516" y="4267733"/>
                  <a:ext cx="732583" cy="1676105"/>
                </a:xfrm>
                <a:prstGeom prst="curvedLeftArrow">
                  <a:avLst>
                    <a:gd name="adj1" fmla="val 45714"/>
                    <a:gd name="adj2" fmla="val 91429"/>
                    <a:gd name="adj3" fmla="val 41167"/>
                  </a:avLst>
                </a:prstGeom>
                <a:gradFill rotWithShape="0">
                  <a:gsLst>
                    <a:gs pos="0">
                      <a:schemeClr val="bg1"/>
                    </a:gs>
                    <a:gs pos="100000">
                      <a:srgbClr val="FFFFFF"/>
                    </a:gs>
                  </a:gsLst>
                  <a:lin ang="2700000" scaled="1"/>
                </a:gradFill>
                <a:ln w="9525">
                  <a:noFill/>
                  <a:miter lim="800000"/>
                  <a:headEnd/>
                  <a:tailEnd/>
                </a:ln>
              </p:spPr>
              <p:txBody>
                <a:bodyPr wrap="none" anchor="ctr"/>
                <a:lstStyle/>
                <a:p>
                  <a:pPr defTabSz="457200">
                    <a:defRPr/>
                  </a:pPr>
                  <a:endParaRPr lang="it-IT">
                    <a:solidFill>
                      <a:prstClr val="black"/>
                    </a:solidFill>
                    <a:latin typeface="Calibri"/>
                  </a:endParaRPr>
                </a:p>
              </p:txBody>
            </p:sp>
            <p:grpSp>
              <p:nvGrpSpPr>
                <p:cNvPr id="19" name="Group 18"/>
                <p:cNvGrpSpPr>
                  <a:grpSpLocks/>
                </p:cNvGrpSpPr>
                <p:nvPr/>
              </p:nvGrpSpPr>
              <p:grpSpPr bwMode="auto">
                <a:xfrm>
                  <a:off x="7391400" y="3733800"/>
                  <a:ext cx="1219200" cy="609600"/>
                  <a:chOff x="4656" y="2352"/>
                  <a:chExt cx="768" cy="384"/>
                </a:xfrm>
              </p:grpSpPr>
              <p:sp>
                <p:nvSpPr>
                  <p:cNvPr id="22" name="AutoShape 19"/>
                  <p:cNvSpPr>
                    <a:spLocks noChangeArrowheads="1"/>
                  </p:cNvSpPr>
                  <p:nvPr/>
                </p:nvSpPr>
                <p:spPr bwMode="auto">
                  <a:xfrm>
                    <a:off x="4944" y="2352"/>
                    <a:ext cx="192" cy="240"/>
                  </a:xfrm>
                  <a:prstGeom prst="can">
                    <a:avLst>
                      <a:gd name="adj" fmla="val 31250"/>
                    </a:avLst>
                  </a:prstGeom>
                  <a:solidFill>
                    <a:schemeClr val="tx1"/>
                  </a:solidFill>
                  <a:ln w="9525">
                    <a:noFill/>
                    <a:round/>
                    <a:headEnd/>
                    <a:tailEnd/>
                  </a:ln>
                </p:spPr>
                <p:txBody>
                  <a:bodyPr wrap="none" anchor="ctr"/>
                  <a:lstStyle/>
                  <a:p>
                    <a:pPr defTabSz="457200">
                      <a:defRPr/>
                    </a:pPr>
                    <a:endParaRPr lang="it-IT">
                      <a:solidFill>
                        <a:prstClr val="black"/>
                      </a:solidFill>
                      <a:latin typeface="Calibri"/>
                    </a:endParaRPr>
                  </a:p>
                </p:txBody>
              </p:sp>
              <p:sp>
                <p:nvSpPr>
                  <p:cNvPr id="23" name="AutoShape 20"/>
                  <p:cNvSpPr>
                    <a:spLocks noChangeArrowheads="1"/>
                  </p:cNvSpPr>
                  <p:nvPr/>
                </p:nvSpPr>
                <p:spPr bwMode="auto">
                  <a:xfrm>
                    <a:off x="4656" y="2496"/>
                    <a:ext cx="192" cy="240"/>
                  </a:xfrm>
                  <a:prstGeom prst="can">
                    <a:avLst>
                      <a:gd name="adj" fmla="val 31250"/>
                    </a:avLst>
                  </a:prstGeom>
                  <a:solidFill>
                    <a:schemeClr val="tx1"/>
                  </a:solidFill>
                  <a:ln w="9525">
                    <a:noFill/>
                    <a:round/>
                    <a:headEnd/>
                    <a:tailEnd/>
                  </a:ln>
                </p:spPr>
                <p:txBody>
                  <a:bodyPr wrap="none" anchor="ctr"/>
                  <a:lstStyle/>
                  <a:p>
                    <a:pPr algn="ctr" defTabSz="457200">
                      <a:defRPr/>
                    </a:pPr>
                    <a:endParaRPr lang="en-US">
                      <a:solidFill>
                        <a:prstClr val="black"/>
                      </a:solidFill>
                      <a:latin typeface="Calibri"/>
                    </a:endParaRPr>
                  </a:p>
                </p:txBody>
              </p:sp>
              <p:sp>
                <p:nvSpPr>
                  <p:cNvPr id="24" name="AutoShape 21"/>
                  <p:cNvSpPr>
                    <a:spLocks noChangeArrowheads="1"/>
                  </p:cNvSpPr>
                  <p:nvPr/>
                </p:nvSpPr>
                <p:spPr bwMode="auto">
                  <a:xfrm>
                    <a:off x="5232" y="2496"/>
                    <a:ext cx="192" cy="240"/>
                  </a:xfrm>
                  <a:prstGeom prst="can">
                    <a:avLst>
                      <a:gd name="adj" fmla="val 31250"/>
                    </a:avLst>
                  </a:prstGeom>
                  <a:solidFill>
                    <a:schemeClr val="tx1"/>
                  </a:solidFill>
                  <a:ln w="9525">
                    <a:noFill/>
                    <a:round/>
                    <a:headEnd/>
                    <a:tailEnd/>
                  </a:ln>
                </p:spPr>
                <p:txBody>
                  <a:bodyPr wrap="none" anchor="ctr"/>
                  <a:lstStyle/>
                  <a:p>
                    <a:pPr defTabSz="457200">
                      <a:defRPr/>
                    </a:pPr>
                    <a:endParaRPr lang="it-IT">
                      <a:solidFill>
                        <a:prstClr val="black"/>
                      </a:solidFill>
                      <a:latin typeface="Calibri"/>
                    </a:endParaRPr>
                  </a:p>
                </p:txBody>
              </p:sp>
            </p:grpSp>
            <p:sp>
              <p:nvSpPr>
                <p:cNvPr id="20" name="Text Box 26"/>
                <p:cNvSpPr txBox="1">
                  <a:spLocks noChangeArrowheads="1"/>
                </p:cNvSpPr>
                <p:nvPr/>
              </p:nvSpPr>
              <p:spPr bwMode="auto">
                <a:xfrm>
                  <a:off x="6553809" y="5867653"/>
                  <a:ext cx="1218707" cy="471961"/>
                </a:xfrm>
                <a:prstGeom prst="rect">
                  <a:avLst/>
                </a:prstGeom>
                <a:noFill/>
                <a:ln w="9525">
                  <a:noFill/>
                  <a:miter lim="800000"/>
                  <a:headEnd/>
                  <a:tailEnd/>
                </a:ln>
              </p:spPr>
              <p:txBody>
                <a:bodyPr>
                  <a:spAutoFit/>
                </a:bodyPr>
                <a:lstStyle/>
                <a:p>
                  <a:pPr defTabSz="457200">
                    <a:defRPr/>
                  </a:pPr>
                  <a:r>
                    <a:rPr lang="it-IT">
                      <a:solidFill>
                        <a:srgbClr val="EEECE1"/>
                      </a:solidFill>
                      <a:latin typeface="Calibri"/>
                    </a:rPr>
                    <a:t>50 G</a:t>
                  </a:r>
                </a:p>
              </p:txBody>
            </p:sp>
            <p:sp>
              <p:nvSpPr>
                <p:cNvPr id="21" name="Line 27"/>
                <p:cNvSpPr>
                  <a:spLocks noChangeShapeType="1"/>
                </p:cNvSpPr>
                <p:nvPr/>
              </p:nvSpPr>
              <p:spPr bwMode="auto">
                <a:xfrm>
                  <a:off x="6477322" y="6172398"/>
                  <a:ext cx="761479" cy="0"/>
                </a:xfrm>
                <a:prstGeom prst="line">
                  <a:avLst/>
                </a:prstGeom>
                <a:noFill/>
                <a:ln w="9525">
                  <a:noFill/>
                  <a:round/>
                  <a:headEnd type="triangle" w="med" len="med"/>
                  <a:tailEnd type="triangle" w="med" len="med"/>
                </a:ln>
              </p:spPr>
              <p:txBody>
                <a:bodyPr/>
                <a:lstStyle/>
                <a:p>
                  <a:pPr defTabSz="457200">
                    <a:defRPr/>
                  </a:pPr>
                  <a:endParaRPr lang="it-IT">
                    <a:solidFill>
                      <a:prstClr val="black"/>
                    </a:solidFill>
                    <a:latin typeface="Calibri"/>
                  </a:endParaRPr>
                </a:p>
              </p:txBody>
            </p:sp>
          </p:grpSp>
          <p:grpSp>
            <p:nvGrpSpPr>
              <p:cNvPr id="11" name="Group 23"/>
              <p:cNvGrpSpPr>
                <a:grpSpLocks/>
              </p:cNvGrpSpPr>
              <p:nvPr/>
            </p:nvGrpSpPr>
            <p:grpSpPr bwMode="auto">
              <a:xfrm>
                <a:off x="8001272" y="3140968"/>
                <a:ext cx="4779640" cy="950913"/>
                <a:chOff x="2976" y="2016"/>
                <a:chExt cx="2688" cy="599"/>
              </a:xfrm>
            </p:grpSpPr>
            <p:sp>
              <p:nvSpPr>
                <p:cNvPr id="12" name="Rectangle 24"/>
                <p:cNvSpPr>
                  <a:spLocks noChangeArrowheads="1"/>
                </p:cNvSpPr>
                <p:nvPr/>
              </p:nvSpPr>
              <p:spPr bwMode="auto">
                <a:xfrm>
                  <a:off x="2976" y="2016"/>
                  <a:ext cx="2688" cy="372"/>
                </a:xfrm>
                <a:prstGeom prst="rect">
                  <a:avLst/>
                </a:prstGeom>
                <a:noFill/>
                <a:ln w="9525">
                  <a:noFill/>
                  <a:miter lim="800000"/>
                  <a:headEnd/>
                  <a:tailEnd/>
                </a:ln>
              </p:spPr>
              <p:txBody>
                <a:bodyPr>
                  <a:spAutoFit/>
                </a:bodyPr>
                <a:lstStyle/>
                <a:p>
                  <a:pPr algn="ctr" defTabSz="457200" eaLnBrk="0" hangingPunct="0">
                    <a:defRPr/>
                  </a:pPr>
                  <a:r>
                    <a:rPr lang="en-GB" sz="2400" b="1" u="sng" dirty="0">
                      <a:solidFill>
                        <a:srgbClr val="FFFF00"/>
                      </a:solidFill>
                      <a:latin typeface="Century Gothic" pitchFamily="34" charset="0"/>
                    </a:rPr>
                    <a:t>ESR dosimeter with </a:t>
                  </a:r>
                  <a:r>
                    <a:rPr lang="en-GB" sz="2400" b="1" u="sng" dirty="0" err="1">
                      <a:solidFill>
                        <a:srgbClr val="FFFF00"/>
                      </a:solidFill>
                      <a:latin typeface="Century Gothic" pitchFamily="34" charset="0"/>
                    </a:rPr>
                    <a:t>alanine</a:t>
                  </a:r>
                  <a:endParaRPr lang="en-GB" sz="2400" b="1" u="sng" dirty="0">
                    <a:solidFill>
                      <a:srgbClr val="FFFF00"/>
                    </a:solidFill>
                    <a:latin typeface="Century Gothic" pitchFamily="34" charset="0"/>
                  </a:endParaRPr>
                </a:p>
              </p:txBody>
            </p:sp>
            <p:sp>
              <p:nvSpPr>
                <p:cNvPr id="13" name="Text Box 25"/>
                <p:cNvSpPr txBox="1">
                  <a:spLocks noChangeArrowheads="1"/>
                </p:cNvSpPr>
                <p:nvPr/>
              </p:nvSpPr>
              <p:spPr bwMode="auto">
                <a:xfrm>
                  <a:off x="3236" y="2243"/>
                  <a:ext cx="1474" cy="372"/>
                </a:xfrm>
                <a:prstGeom prst="rect">
                  <a:avLst/>
                </a:prstGeom>
                <a:noFill/>
                <a:ln w="9525">
                  <a:noFill/>
                  <a:miter lim="800000"/>
                  <a:headEnd/>
                  <a:tailEnd/>
                </a:ln>
              </p:spPr>
              <p:txBody>
                <a:bodyPr wrap="square">
                  <a:spAutoFit/>
                </a:bodyPr>
                <a:lstStyle/>
                <a:p>
                  <a:pPr defTabSz="457200">
                    <a:defRPr/>
                  </a:pPr>
                  <a:r>
                    <a:rPr lang="it-IT" sz="2400" b="1" dirty="0">
                      <a:solidFill>
                        <a:srgbClr val="FFFF00"/>
                      </a:solidFill>
                      <a:latin typeface="Calibri"/>
                    </a:rPr>
                    <a:t>(1Gy-500 </a:t>
                  </a:r>
                  <a:r>
                    <a:rPr lang="it-IT" sz="2400" b="1" dirty="0" err="1">
                      <a:solidFill>
                        <a:srgbClr val="FFFF00"/>
                      </a:solidFill>
                      <a:latin typeface="Calibri"/>
                    </a:rPr>
                    <a:t>kGy</a:t>
                  </a:r>
                  <a:r>
                    <a:rPr lang="it-IT" sz="2400" b="1" dirty="0">
                      <a:solidFill>
                        <a:srgbClr val="FFFF00"/>
                      </a:solidFill>
                      <a:latin typeface="Calibri"/>
                    </a:rPr>
                    <a:t>)</a:t>
                  </a:r>
                </a:p>
              </p:txBody>
            </p:sp>
          </p:grpSp>
        </p:grpSp>
        <p:sp>
          <p:nvSpPr>
            <p:cNvPr id="9" name="Stella a 5 punte 8"/>
            <p:cNvSpPr/>
            <p:nvPr/>
          </p:nvSpPr>
          <p:spPr bwMode="auto">
            <a:xfrm>
              <a:off x="4499992" y="2996952"/>
              <a:ext cx="360040" cy="36004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8" charset="0"/>
                <a:buNone/>
              </a:pPr>
              <a:endParaRPr lang="it-IT" sz="3000" b="1" smtClean="0">
                <a:solidFill>
                  <a:prstClr val="white"/>
                </a:solidFill>
                <a:latin typeface="Calibri" pitchFamily="34" charset="0"/>
              </a:endParaRPr>
            </a:p>
          </p:txBody>
        </p:sp>
      </p:grpSp>
    </p:spTree>
    <p:extLst>
      <p:ext uri="{BB962C8B-B14F-4D97-AF65-F5344CB8AC3E}">
        <p14:creationId xmlns:p14="http://schemas.microsoft.com/office/powerpoint/2010/main" val="1154935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rcRect t="-16887" b="-16887"/>
          <a:stretch>
            <a:fillRect/>
          </a:stretch>
        </p:blipFill>
        <p:spPr>
          <a:xfrm>
            <a:off x="-440266" y="-482649"/>
            <a:ext cx="8559748" cy="3530649"/>
          </a:xfrm>
        </p:spPr>
      </p:pic>
      <p:pic>
        <p:nvPicPr>
          <p:cNvPr id="5" name="Immagine 4"/>
          <p:cNvPicPr>
            <a:picLocks noChangeAspect="1"/>
          </p:cNvPicPr>
          <p:nvPr/>
        </p:nvPicPr>
        <p:blipFill>
          <a:blip r:embed="rId3"/>
          <a:stretch>
            <a:fillRect/>
          </a:stretch>
        </p:blipFill>
        <p:spPr>
          <a:xfrm>
            <a:off x="4097868" y="3048000"/>
            <a:ext cx="5418667" cy="3352800"/>
          </a:xfrm>
          <a:prstGeom prst="rect">
            <a:avLst/>
          </a:prstGeom>
        </p:spPr>
      </p:pic>
      <p:pic>
        <p:nvPicPr>
          <p:cNvPr id="6" name="Immagine 5"/>
          <p:cNvPicPr>
            <a:picLocks noChangeAspect="1"/>
          </p:cNvPicPr>
          <p:nvPr/>
        </p:nvPicPr>
        <p:blipFill>
          <a:blip r:embed="rId4"/>
          <a:stretch>
            <a:fillRect/>
          </a:stretch>
        </p:blipFill>
        <p:spPr>
          <a:xfrm>
            <a:off x="5655733" y="2540000"/>
            <a:ext cx="3471333" cy="508000"/>
          </a:xfrm>
          <a:prstGeom prst="rect">
            <a:avLst/>
          </a:prstGeom>
        </p:spPr>
      </p:pic>
    </p:spTree>
    <p:extLst>
      <p:ext uri="{BB962C8B-B14F-4D97-AF65-F5344CB8AC3E}">
        <p14:creationId xmlns:p14="http://schemas.microsoft.com/office/powerpoint/2010/main" val="52005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rcRect t="-69360" b="-69360"/>
          <a:stretch>
            <a:fillRect/>
          </a:stretch>
        </p:blipFill>
        <p:spPr>
          <a:xfrm>
            <a:off x="762000" y="-685800"/>
            <a:ext cx="10888133" cy="4491040"/>
          </a:xfrm>
        </p:spPr>
      </p:pic>
      <p:pic>
        <p:nvPicPr>
          <p:cNvPr id="5" name="Immagine 4"/>
          <p:cNvPicPr>
            <a:picLocks noChangeAspect="1"/>
          </p:cNvPicPr>
          <p:nvPr/>
        </p:nvPicPr>
        <p:blipFill>
          <a:blip r:embed="rId3"/>
          <a:stretch>
            <a:fillRect/>
          </a:stretch>
        </p:blipFill>
        <p:spPr>
          <a:xfrm>
            <a:off x="2912533" y="2397660"/>
            <a:ext cx="7196667" cy="4246033"/>
          </a:xfrm>
          <a:prstGeom prst="rect">
            <a:avLst/>
          </a:prstGeom>
        </p:spPr>
      </p:pic>
    </p:spTree>
    <p:extLst>
      <p:ext uri="{BB962C8B-B14F-4D97-AF65-F5344CB8AC3E}">
        <p14:creationId xmlns:p14="http://schemas.microsoft.com/office/powerpoint/2010/main" val="3610516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80975"/>
            <a:ext cx="10515600" cy="1325563"/>
          </a:xfrm>
        </p:spPr>
        <p:txBody>
          <a:bodyPr/>
          <a:lstStyle/>
          <a:p>
            <a:r>
              <a:rPr lang="it-IT" dirty="0" err="1" smtClean="0"/>
              <a:t>What</a:t>
            </a:r>
            <a:r>
              <a:rPr lang="it-IT" dirty="0" smtClean="0"/>
              <a:t> </a:t>
            </a:r>
            <a:r>
              <a:rPr lang="it-IT" dirty="0" err="1" smtClean="0"/>
              <a:t>we</a:t>
            </a:r>
            <a:r>
              <a:rPr lang="it-IT" dirty="0" smtClean="0"/>
              <a:t> </a:t>
            </a:r>
            <a:r>
              <a:rPr lang="it-IT" dirty="0" err="1" smtClean="0"/>
              <a:t>could</a:t>
            </a:r>
            <a:r>
              <a:rPr lang="it-IT" dirty="0" smtClean="0"/>
              <a:t> </a:t>
            </a:r>
            <a:r>
              <a:rPr lang="it-IT" dirty="0" err="1" smtClean="0"/>
              <a:t>get</a:t>
            </a:r>
            <a:r>
              <a:rPr lang="it-IT" dirty="0" smtClean="0"/>
              <a:t> (</a:t>
            </a:r>
            <a:r>
              <a:rPr lang="it-IT" dirty="0" err="1" smtClean="0"/>
              <a:t>within</a:t>
            </a:r>
            <a:r>
              <a:rPr lang="it-IT" dirty="0" smtClean="0"/>
              <a:t> some </a:t>
            </a:r>
            <a:r>
              <a:rPr lang="it-IT" dirty="0" err="1" smtClean="0"/>
              <a:t>months</a:t>
            </a:r>
            <a:r>
              <a:rPr lang="it-IT" dirty="0" smtClean="0"/>
              <a:t>)</a:t>
            </a:r>
            <a:endParaRPr lang="it-IT" dirty="0"/>
          </a:p>
        </p:txBody>
      </p:sp>
      <p:pic>
        <p:nvPicPr>
          <p:cNvPr id="4" name="Immagine 3"/>
          <p:cNvPicPr>
            <a:picLocks noChangeAspect="1"/>
          </p:cNvPicPr>
          <p:nvPr/>
        </p:nvPicPr>
        <p:blipFill>
          <a:blip r:embed="rId2"/>
          <a:stretch>
            <a:fillRect/>
          </a:stretch>
        </p:blipFill>
        <p:spPr>
          <a:xfrm>
            <a:off x="228600" y="736601"/>
            <a:ext cx="11734800" cy="6121401"/>
          </a:xfrm>
          <a:prstGeom prst="rect">
            <a:avLst/>
          </a:prstGeom>
        </p:spPr>
      </p:pic>
      <p:cxnSp>
        <p:nvCxnSpPr>
          <p:cNvPr id="7" name="Connettore 2 6"/>
          <p:cNvCxnSpPr/>
          <p:nvPr/>
        </p:nvCxnSpPr>
        <p:spPr>
          <a:xfrm>
            <a:off x="3886200" y="2298700"/>
            <a:ext cx="5588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4572002" y="2112724"/>
            <a:ext cx="710914" cy="369332"/>
          </a:xfrm>
          <a:prstGeom prst="rect">
            <a:avLst/>
          </a:prstGeom>
          <a:noFill/>
        </p:spPr>
        <p:txBody>
          <a:bodyPr wrap="none" rtlCol="0">
            <a:spAutoFit/>
          </a:bodyPr>
          <a:lstStyle/>
          <a:p>
            <a:r>
              <a:rPr lang="it-IT" dirty="0" smtClean="0">
                <a:solidFill>
                  <a:srgbClr val="FF0000"/>
                </a:solidFill>
              </a:rPr>
              <a:t>USOP</a:t>
            </a:r>
            <a:endParaRPr lang="it-IT" dirty="0">
              <a:solidFill>
                <a:srgbClr val="FF0000"/>
              </a:solidFill>
            </a:endParaRPr>
          </a:p>
        </p:txBody>
      </p:sp>
      <p:sp>
        <p:nvSpPr>
          <p:cNvPr id="3" name="CasellaDiTesto 2"/>
          <p:cNvSpPr txBox="1"/>
          <p:nvPr/>
        </p:nvSpPr>
        <p:spPr>
          <a:xfrm>
            <a:off x="5029200" y="5054600"/>
            <a:ext cx="4782266" cy="369332"/>
          </a:xfrm>
          <a:prstGeom prst="rect">
            <a:avLst/>
          </a:prstGeom>
          <a:noFill/>
        </p:spPr>
        <p:txBody>
          <a:bodyPr wrap="none" rtlCol="0">
            <a:spAutoFit/>
          </a:bodyPr>
          <a:lstStyle/>
          <a:p>
            <a:r>
              <a:rPr lang="it-IT" dirty="0" err="1" smtClean="0"/>
              <a:t>Maybe</a:t>
            </a:r>
            <a:r>
              <a:rPr lang="it-IT" dirty="0" smtClean="0"/>
              <a:t> a </a:t>
            </a:r>
            <a:r>
              <a:rPr lang="it-IT" dirty="0" err="1" smtClean="0"/>
              <a:t>different</a:t>
            </a:r>
            <a:r>
              <a:rPr lang="it-IT" dirty="0" smtClean="0"/>
              <a:t> </a:t>
            </a:r>
            <a:r>
              <a:rPr lang="it-IT" dirty="0" err="1" smtClean="0"/>
              <a:t>mechanical</a:t>
            </a:r>
            <a:r>
              <a:rPr lang="it-IT" dirty="0" smtClean="0"/>
              <a:t> </a:t>
            </a:r>
            <a:r>
              <a:rPr lang="it-IT" dirty="0" err="1" smtClean="0"/>
              <a:t>support</a:t>
            </a:r>
            <a:r>
              <a:rPr lang="it-IT" dirty="0" smtClean="0"/>
              <a:t> </a:t>
            </a:r>
            <a:r>
              <a:rPr lang="it-IT" dirty="0" err="1" smtClean="0"/>
              <a:t>is</a:t>
            </a:r>
            <a:r>
              <a:rPr lang="it-IT" dirty="0" smtClean="0"/>
              <a:t> </a:t>
            </a:r>
            <a:r>
              <a:rPr lang="it-IT" dirty="0" err="1" smtClean="0"/>
              <a:t>needed</a:t>
            </a:r>
            <a:r>
              <a:rPr lang="it-IT" dirty="0" smtClean="0"/>
              <a:t>.</a:t>
            </a:r>
            <a:endParaRPr lang="it-IT" dirty="0"/>
          </a:p>
        </p:txBody>
      </p:sp>
      <p:sp>
        <p:nvSpPr>
          <p:cNvPr id="6" name="CasellaDiTesto 5"/>
          <p:cNvSpPr txBox="1"/>
          <p:nvPr/>
        </p:nvSpPr>
        <p:spPr>
          <a:xfrm>
            <a:off x="2971801" y="6464302"/>
            <a:ext cx="4885021" cy="461665"/>
          </a:xfrm>
          <a:prstGeom prst="rect">
            <a:avLst/>
          </a:prstGeom>
          <a:noFill/>
        </p:spPr>
        <p:txBody>
          <a:bodyPr wrap="none" rtlCol="0">
            <a:spAutoFit/>
          </a:bodyPr>
          <a:lstStyle/>
          <a:p>
            <a:r>
              <a:rPr lang="it-IT" sz="2400" dirty="0" err="1" smtClean="0">
                <a:solidFill>
                  <a:srgbClr val="FF0000"/>
                </a:solidFill>
              </a:rPr>
              <a:t>We’ll</a:t>
            </a:r>
            <a:r>
              <a:rPr lang="it-IT" sz="2400" dirty="0" smtClean="0">
                <a:solidFill>
                  <a:srgbClr val="FF0000"/>
                </a:solidFill>
              </a:rPr>
              <a:t> </a:t>
            </a:r>
            <a:r>
              <a:rPr lang="it-IT" sz="2400" dirty="0" err="1" smtClean="0">
                <a:solidFill>
                  <a:srgbClr val="FF0000"/>
                </a:solidFill>
              </a:rPr>
              <a:t>have</a:t>
            </a:r>
            <a:r>
              <a:rPr lang="it-IT" sz="2400" dirty="0" smtClean="0">
                <a:solidFill>
                  <a:srgbClr val="FF0000"/>
                </a:solidFill>
              </a:rPr>
              <a:t> more on </a:t>
            </a:r>
            <a:r>
              <a:rPr lang="it-IT" sz="2400" dirty="0" err="1" smtClean="0">
                <a:solidFill>
                  <a:srgbClr val="FF0000"/>
                </a:solidFill>
              </a:rPr>
              <a:t>this</a:t>
            </a:r>
            <a:r>
              <a:rPr lang="it-IT" sz="2400" dirty="0" smtClean="0">
                <a:solidFill>
                  <a:srgbClr val="FF0000"/>
                </a:solidFill>
              </a:rPr>
              <a:t> </a:t>
            </a:r>
            <a:r>
              <a:rPr lang="it-IT" sz="2400" dirty="0" err="1" smtClean="0">
                <a:solidFill>
                  <a:srgbClr val="FF0000"/>
                </a:solidFill>
              </a:rPr>
              <a:t>subject</a:t>
            </a:r>
            <a:r>
              <a:rPr lang="it-IT" sz="2400" dirty="0" smtClean="0">
                <a:solidFill>
                  <a:srgbClr val="FF0000"/>
                </a:solidFill>
              </a:rPr>
              <a:t> </a:t>
            </a:r>
            <a:r>
              <a:rPr lang="it-IT" sz="2400" dirty="0" err="1" smtClean="0">
                <a:solidFill>
                  <a:srgbClr val="FF0000"/>
                </a:solidFill>
              </a:rPr>
              <a:t>soon</a:t>
            </a:r>
            <a:r>
              <a:rPr lang="it-IT" sz="2400" dirty="0" smtClean="0">
                <a:solidFill>
                  <a:srgbClr val="FF0000"/>
                </a:solidFill>
              </a:rPr>
              <a:t>.</a:t>
            </a:r>
            <a:endParaRPr lang="it-IT" sz="2400" dirty="0">
              <a:solidFill>
                <a:srgbClr val="FF0000"/>
              </a:solidFill>
            </a:endParaRPr>
          </a:p>
        </p:txBody>
      </p:sp>
    </p:spTree>
    <p:extLst>
      <p:ext uri="{BB962C8B-B14F-4D97-AF65-F5344CB8AC3E}">
        <p14:creationId xmlns:p14="http://schemas.microsoft.com/office/powerpoint/2010/main" val="17534718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0" y="0"/>
            <a:ext cx="12192000" cy="7018390"/>
          </a:xfrm>
          <a:prstGeom prst="rect">
            <a:avLst/>
          </a:prstGeom>
        </p:spPr>
      </p:pic>
      <p:sp>
        <p:nvSpPr>
          <p:cNvPr id="5" name="CasellaDiTesto 4"/>
          <p:cNvSpPr txBox="1"/>
          <p:nvPr/>
        </p:nvSpPr>
        <p:spPr>
          <a:xfrm>
            <a:off x="812802" y="5549900"/>
            <a:ext cx="3614015" cy="369332"/>
          </a:xfrm>
          <a:prstGeom prst="rect">
            <a:avLst/>
          </a:prstGeom>
          <a:noFill/>
        </p:spPr>
        <p:txBody>
          <a:bodyPr wrap="none" rtlCol="0">
            <a:spAutoFit/>
          </a:bodyPr>
          <a:lstStyle/>
          <a:p>
            <a:r>
              <a:rPr lang="it-IT" b="1" dirty="0" smtClean="0">
                <a:solidFill>
                  <a:srgbClr val="FF0000"/>
                </a:solidFill>
              </a:rPr>
              <a:t>Calliope </a:t>
            </a:r>
            <a:r>
              <a:rPr lang="it-IT" b="1" dirty="0" err="1" smtClean="0">
                <a:solidFill>
                  <a:srgbClr val="FF0000"/>
                </a:solidFill>
              </a:rPr>
              <a:t>fits</a:t>
            </a:r>
            <a:r>
              <a:rPr lang="it-IT" b="1" dirty="0" smtClean="0">
                <a:solidFill>
                  <a:srgbClr val="FF0000"/>
                </a:solidFill>
              </a:rPr>
              <a:t> </a:t>
            </a:r>
            <a:r>
              <a:rPr lang="it-IT" b="1" dirty="0" err="1" smtClean="0">
                <a:solidFill>
                  <a:srgbClr val="FF0000"/>
                </a:solidFill>
              </a:rPr>
              <a:t>very</a:t>
            </a:r>
            <a:r>
              <a:rPr lang="it-IT" b="1" dirty="0" smtClean="0">
                <a:solidFill>
                  <a:srgbClr val="FF0000"/>
                </a:solidFill>
              </a:rPr>
              <a:t> </a:t>
            </a:r>
            <a:r>
              <a:rPr lang="it-IT" b="1" dirty="0" err="1" smtClean="0">
                <a:solidFill>
                  <a:srgbClr val="FF0000"/>
                </a:solidFill>
              </a:rPr>
              <a:t>nicely</a:t>
            </a:r>
            <a:r>
              <a:rPr lang="it-IT" b="1" dirty="0" smtClean="0">
                <a:solidFill>
                  <a:srgbClr val="FF0000"/>
                </a:solidFill>
              </a:rPr>
              <a:t> for </a:t>
            </a:r>
            <a:r>
              <a:rPr lang="it-IT" b="1" dirty="0" err="1" smtClean="0">
                <a:solidFill>
                  <a:srgbClr val="FF0000"/>
                </a:solidFill>
              </a:rPr>
              <a:t>our</a:t>
            </a:r>
            <a:r>
              <a:rPr lang="it-IT" b="1" dirty="0" smtClean="0">
                <a:solidFill>
                  <a:srgbClr val="FF0000"/>
                </a:solidFill>
              </a:rPr>
              <a:t> </a:t>
            </a:r>
            <a:r>
              <a:rPr lang="it-IT" b="1" dirty="0" err="1" smtClean="0">
                <a:solidFill>
                  <a:srgbClr val="FF0000"/>
                </a:solidFill>
              </a:rPr>
              <a:t>tests</a:t>
            </a:r>
            <a:endParaRPr lang="it-IT" b="1" dirty="0">
              <a:solidFill>
                <a:srgbClr val="FF0000"/>
              </a:solidFill>
            </a:endParaRPr>
          </a:p>
        </p:txBody>
      </p:sp>
    </p:spTree>
    <p:extLst>
      <p:ext uri="{BB962C8B-B14F-4D97-AF65-F5344CB8AC3E}">
        <p14:creationId xmlns:p14="http://schemas.microsoft.com/office/powerpoint/2010/main" val="20512893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68580"/>
            <a:ext cx="12192000" cy="6789420"/>
          </a:xfrm>
          <a:prstGeom prst="rect">
            <a:avLst/>
          </a:prstGeom>
        </p:spPr>
      </p:pic>
      <p:sp>
        <p:nvSpPr>
          <p:cNvPr id="5" name="CasellaDiTesto 4"/>
          <p:cNvSpPr txBox="1"/>
          <p:nvPr/>
        </p:nvSpPr>
        <p:spPr>
          <a:xfrm>
            <a:off x="1587502" y="6184900"/>
            <a:ext cx="4650507" cy="369332"/>
          </a:xfrm>
          <a:prstGeom prst="rect">
            <a:avLst/>
          </a:prstGeom>
          <a:noFill/>
        </p:spPr>
        <p:txBody>
          <a:bodyPr wrap="none" rtlCol="0">
            <a:spAutoFit/>
          </a:bodyPr>
          <a:lstStyle/>
          <a:p>
            <a:r>
              <a:rPr lang="it-IT" b="1" dirty="0" smtClean="0">
                <a:solidFill>
                  <a:srgbClr val="FF0000"/>
                </a:solidFill>
              </a:rPr>
              <a:t>Conservative </a:t>
            </a:r>
            <a:r>
              <a:rPr lang="it-IT" b="1" dirty="0" err="1" smtClean="0">
                <a:solidFill>
                  <a:srgbClr val="FF0000"/>
                </a:solidFill>
              </a:rPr>
              <a:t>radiation</a:t>
            </a:r>
            <a:r>
              <a:rPr lang="it-IT" b="1" dirty="0" smtClean="0">
                <a:solidFill>
                  <a:srgbClr val="FF0000"/>
                </a:solidFill>
              </a:rPr>
              <a:t> dose </a:t>
            </a:r>
            <a:r>
              <a:rPr lang="it-IT" b="1" dirty="0" err="1" smtClean="0">
                <a:solidFill>
                  <a:srgbClr val="FF0000"/>
                </a:solidFill>
              </a:rPr>
              <a:t>assumed</a:t>
            </a:r>
            <a:r>
              <a:rPr lang="it-IT" b="1" dirty="0" smtClean="0">
                <a:solidFill>
                  <a:srgbClr val="FF0000"/>
                </a:solidFill>
              </a:rPr>
              <a:t> 10 </a:t>
            </a:r>
            <a:r>
              <a:rPr lang="it-IT" b="1" dirty="0" err="1" smtClean="0">
                <a:solidFill>
                  <a:srgbClr val="FF0000"/>
                </a:solidFill>
              </a:rPr>
              <a:t>Gy</a:t>
            </a:r>
            <a:r>
              <a:rPr lang="it-IT" b="1" dirty="0" smtClean="0">
                <a:solidFill>
                  <a:srgbClr val="FF0000"/>
                </a:solidFill>
              </a:rPr>
              <a:t>/</a:t>
            </a:r>
            <a:r>
              <a:rPr lang="it-IT" b="1" dirty="0" err="1" smtClean="0">
                <a:solidFill>
                  <a:srgbClr val="FF0000"/>
                </a:solidFill>
              </a:rPr>
              <a:t>yr</a:t>
            </a:r>
            <a:endParaRPr lang="it-IT" b="1" dirty="0">
              <a:solidFill>
                <a:srgbClr val="FF0000"/>
              </a:solidFill>
            </a:endParaRPr>
          </a:p>
        </p:txBody>
      </p:sp>
    </p:spTree>
    <p:extLst>
      <p:ext uri="{BB962C8B-B14F-4D97-AF65-F5344CB8AC3E}">
        <p14:creationId xmlns:p14="http://schemas.microsoft.com/office/powerpoint/2010/main" val="19730212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 y="0"/>
            <a:ext cx="12280899" cy="6858000"/>
          </a:xfrm>
          <a:prstGeom prst="rect">
            <a:avLst/>
          </a:prstGeom>
        </p:spPr>
      </p:pic>
      <p:sp>
        <p:nvSpPr>
          <p:cNvPr id="6" name="CasellaDiTesto 5"/>
          <p:cNvSpPr txBox="1"/>
          <p:nvPr/>
        </p:nvSpPr>
        <p:spPr>
          <a:xfrm>
            <a:off x="3505201" y="1282700"/>
            <a:ext cx="4470883" cy="369332"/>
          </a:xfrm>
          <a:prstGeom prst="rect">
            <a:avLst/>
          </a:prstGeom>
          <a:noFill/>
        </p:spPr>
        <p:txBody>
          <a:bodyPr wrap="none" rtlCol="0">
            <a:spAutoFit/>
          </a:bodyPr>
          <a:lstStyle/>
          <a:p>
            <a:r>
              <a:rPr lang="it-IT" b="1" dirty="0" smtClean="0">
                <a:solidFill>
                  <a:srgbClr val="FF0000"/>
                </a:solidFill>
              </a:rPr>
              <a:t>Conservative </a:t>
            </a:r>
            <a:r>
              <a:rPr lang="it-IT" b="1" dirty="0" err="1" smtClean="0">
                <a:solidFill>
                  <a:srgbClr val="FF0000"/>
                </a:solidFill>
              </a:rPr>
              <a:t>flux</a:t>
            </a:r>
            <a:r>
              <a:rPr lang="it-IT" b="1" dirty="0" smtClean="0">
                <a:solidFill>
                  <a:srgbClr val="FF0000"/>
                </a:solidFill>
              </a:rPr>
              <a:t> </a:t>
            </a:r>
            <a:r>
              <a:rPr lang="it-IT" b="1" dirty="0" err="1" smtClean="0">
                <a:solidFill>
                  <a:srgbClr val="FF0000"/>
                </a:solidFill>
              </a:rPr>
              <a:t>assumed</a:t>
            </a:r>
            <a:r>
              <a:rPr lang="it-IT" b="1" dirty="0" smtClean="0">
                <a:solidFill>
                  <a:srgbClr val="FF0000"/>
                </a:solidFill>
              </a:rPr>
              <a:t>: 5x10</a:t>
            </a:r>
            <a:r>
              <a:rPr lang="it-IT" b="1" baseline="30000" dirty="0" smtClean="0">
                <a:solidFill>
                  <a:srgbClr val="FF0000"/>
                </a:solidFill>
              </a:rPr>
              <a:t>10</a:t>
            </a:r>
            <a:r>
              <a:rPr lang="it-IT" b="1" dirty="0" smtClean="0">
                <a:solidFill>
                  <a:srgbClr val="FF0000"/>
                </a:solidFill>
              </a:rPr>
              <a:t> n/(</a:t>
            </a:r>
            <a:r>
              <a:rPr lang="it-IT" b="1" dirty="0" err="1" smtClean="0">
                <a:solidFill>
                  <a:srgbClr val="FF0000"/>
                </a:solidFill>
              </a:rPr>
              <a:t>yr</a:t>
            </a:r>
            <a:r>
              <a:rPr lang="it-IT" b="1" smtClean="0">
                <a:solidFill>
                  <a:srgbClr val="FF0000"/>
                </a:solidFill>
              </a:rPr>
              <a:t> cm</a:t>
            </a:r>
            <a:r>
              <a:rPr lang="it-IT" b="1" baseline="30000" smtClean="0">
                <a:solidFill>
                  <a:srgbClr val="FF0000"/>
                </a:solidFill>
              </a:rPr>
              <a:t>2)</a:t>
            </a:r>
            <a:endParaRPr lang="it-IT" b="1" dirty="0">
              <a:solidFill>
                <a:srgbClr val="FF0000"/>
              </a:solidFill>
            </a:endParaRPr>
          </a:p>
        </p:txBody>
      </p:sp>
    </p:spTree>
    <p:extLst>
      <p:ext uri="{BB962C8B-B14F-4D97-AF65-F5344CB8AC3E}">
        <p14:creationId xmlns:p14="http://schemas.microsoft.com/office/powerpoint/2010/main" val="20380085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79375"/>
            <a:ext cx="10515600" cy="1325563"/>
          </a:xfrm>
        </p:spPr>
        <p:txBody>
          <a:bodyPr/>
          <a:lstStyle/>
          <a:p>
            <a:r>
              <a:rPr lang="it-IT" dirty="0" smtClean="0"/>
              <a:t>Alexandre </a:t>
            </a:r>
            <a:r>
              <a:rPr lang="it-IT" dirty="0" err="1" smtClean="0"/>
              <a:t>comments</a:t>
            </a:r>
            <a:r>
              <a:rPr lang="it-IT" dirty="0" smtClean="0"/>
              <a:t>/</a:t>
            </a:r>
            <a:r>
              <a:rPr lang="it-IT" dirty="0" err="1" smtClean="0"/>
              <a:t>suggestions</a:t>
            </a:r>
            <a:r>
              <a:rPr lang="it-IT" dirty="0" smtClean="0"/>
              <a:t>:</a:t>
            </a:r>
            <a:endParaRPr lang="it-IT" dirty="0"/>
          </a:p>
        </p:txBody>
      </p:sp>
      <p:sp>
        <p:nvSpPr>
          <p:cNvPr id="4" name="Rettangolo 3"/>
          <p:cNvSpPr/>
          <p:nvPr/>
        </p:nvSpPr>
        <p:spPr>
          <a:xfrm>
            <a:off x="177800" y="1404352"/>
            <a:ext cx="11176000" cy="5355312"/>
          </a:xfrm>
          <a:prstGeom prst="rect">
            <a:avLst/>
          </a:prstGeom>
        </p:spPr>
        <p:txBody>
          <a:bodyPr wrap="square">
            <a:spAutoFit/>
          </a:bodyPr>
          <a:lstStyle/>
          <a:p>
            <a:r>
              <a:rPr lang="en-US" dirty="0"/>
              <a:t>Dear Paolo,</a:t>
            </a:r>
          </a:p>
          <a:p>
            <a:endParaRPr lang="en-US" dirty="0"/>
          </a:p>
          <a:p>
            <a:r>
              <a:rPr lang="en-US" dirty="0"/>
              <a:t>We will effectively have 2 He-3 tubes on either side of the CDC (so 4 in</a:t>
            </a:r>
          </a:p>
          <a:p>
            <a:r>
              <a:rPr lang="en-US" dirty="0"/>
              <a:t>total). However those (as far as I can tell) are only used to measure</a:t>
            </a:r>
          </a:p>
          <a:p>
            <a:r>
              <a:rPr lang="en-US" dirty="0"/>
              <a:t>neutron fluxes at these positions, which are different than the </a:t>
            </a:r>
            <a:r>
              <a:rPr lang="en-US" dirty="0" err="1"/>
              <a:t>CsI</a:t>
            </a:r>
            <a:endParaRPr lang="en-US" dirty="0"/>
          </a:p>
          <a:p>
            <a:r>
              <a:rPr lang="en-US" dirty="0"/>
              <a:t>positions. Sam de Jong (at </a:t>
            </a:r>
            <a:r>
              <a:rPr lang="en-US" dirty="0" err="1"/>
              <a:t>uvic</a:t>
            </a:r>
            <a:r>
              <a:rPr lang="en-US" dirty="0"/>
              <a:t>, in cc) is the expert on this system</a:t>
            </a:r>
            <a:r>
              <a:rPr lang="en-US" dirty="0" smtClean="0"/>
              <a:t>.</a:t>
            </a:r>
            <a:endParaRPr lang="en-US" dirty="0"/>
          </a:p>
          <a:p>
            <a:r>
              <a:rPr lang="en-US" dirty="0"/>
              <a:t>In the original plan, we don't have a secondary measurement of the dose near</a:t>
            </a:r>
          </a:p>
          <a:p>
            <a:r>
              <a:rPr lang="en-US" dirty="0"/>
              <a:t>the crystals, but having 2 </a:t>
            </a:r>
            <a:r>
              <a:rPr lang="en-US" dirty="0" err="1"/>
              <a:t>CsI</a:t>
            </a:r>
            <a:r>
              <a:rPr lang="en-US" dirty="0"/>
              <a:t> crystals per box provide some cross-check</a:t>
            </a:r>
          </a:p>
          <a:p>
            <a:r>
              <a:rPr lang="en-US" dirty="0"/>
              <a:t>capabilities. I know Claudia </a:t>
            </a:r>
            <a:r>
              <a:rPr lang="en-US" dirty="0" err="1"/>
              <a:t>Cecci</a:t>
            </a:r>
            <a:r>
              <a:rPr lang="en-US" dirty="0"/>
              <a:t> talked about plans to put a LYSO counter</a:t>
            </a:r>
          </a:p>
          <a:p>
            <a:r>
              <a:rPr lang="en-US" dirty="0"/>
              <a:t>in the </a:t>
            </a:r>
            <a:r>
              <a:rPr lang="en-US" dirty="0" err="1"/>
              <a:t>CsI</a:t>
            </a:r>
            <a:r>
              <a:rPr lang="en-US" dirty="0"/>
              <a:t> enclosure to measure the dose as well</a:t>
            </a:r>
            <a:r>
              <a:rPr lang="en-US" dirty="0" smtClean="0"/>
              <a:t>.</a:t>
            </a:r>
            <a:endParaRPr lang="en-US" dirty="0"/>
          </a:p>
          <a:p>
            <a:r>
              <a:rPr lang="en-US" dirty="0"/>
              <a:t>One thing that we have to keep in mind though is the cabling requirement and</a:t>
            </a:r>
          </a:p>
          <a:p>
            <a:r>
              <a:rPr lang="en-US" dirty="0"/>
              <a:t>rack usage of the BEAST devices. It seems to me that measuring absolute dose</a:t>
            </a:r>
          </a:p>
          <a:p>
            <a:r>
              <a:rPr lang="en-US" dirty="0"/>
              <a:t>in the </a:t>
            </a:r>
            <a:r>
              <a:rPr lang="en-US" dirty="0" err="1"/>
              <a:t>CsI</a:t>
            </a:r>
            <a:r>
              <a:rPr lang="en-US" dirty="0"/>
              <a:t> boxes is a great idea, but I would be more inclined towards the</a:t>
            </a:r>
          </a:p>
          <a:p>
            <a:r>
              <a:rPr lang="en-US" dirty="0"/>
              <a:t>simplest (and smallest-footprint) options. Perhaps a passive device not</a:t>
            </a:r>
          </a:p>
          <a:p>
            <a:r>
              <a:rPr lang="en-US" dirty="0"/>
              <a:t>relying on DAQ at all --- and _possibly_ a G-M active counter --- will</a:t>
            </a:r>
          </a:p>
          <a:p>
            <a:r>
              <a:rPr lang="en-US" dirty="0"/>
              <a:t>already give us all the information we </a:t>
            </a:r>
            <a:r>
              <a:rPr lang="en-US"/>
              <a:t>need</a:t>
            </a:r>
            <a:r>
              <a:rPr lang="en-US" smtClean="0"/>
              <a:t>?</a:t>
            </a:r>
            <a:endParaRPr lang="en-US" dirty="0"/>
          </a:p>
          <a:p>
            <a:r>
              <a:rPr lang="en-US" dirty="0"/>
              <a:t>Cheers,</a:t>
            </a:r>
          </a:p>
          <a:p>
            <a:endParaRPr lang="en-US" dirty="0"/>
          </a:p>
          <a:p>
            <a:r>
              <a:rPr lang="en-US" dirty="0"/>
              <a:t>Alexandre</a:t>
            </a:r>
          </a:p>
        </p:txBody>
      </p:sp>
    </p:spTree>
    <p:extLst>
      <p:ext uri="{BB962C8B-B14F-4D97-AF65-F5344CB8AC3E}">
        <p14:creationId xmlns:p14="http://schemas.microsoft.com/office/powerpoint/2010/main" val="39249339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600328"/>
            <a:ext cx="11988800" cy="1470025"/>
          </a:xfrm>
        </p:spPr>
        <p:txBody>
          <a:bodyPr>
            <a:noAutofit/>
          </a:bodyPr>
          <a:lstStyle/>
          <a:p>
            <a:pPr algn="just"/>
            <a:r>
              <a:rPr lang="it-IT" sz="2400" dirty="0" smtClean="0"/>
              <a:t>6 </a:t>
            </a:r>
            <a:r>
              <a:rPr lang="it-IT" sz="2400" dirty="0" err="1" smtClean="0"/>
              <a:t>different</a:t>
            </a:r>
            <a:r>
              <a:rPr lang="it-IT" sz="2400" dirty="0" smtClean="0"/>
              <a:t> </a:t>
            </a:r>
            <a:r>
              <a:rPr lang="it-IT" sz="2400" dirty="0" err="1" smtClean="0"/>
              <a:t>LiF-based</a:t>
            </a:r>
            <a:r>
              <a:rPr lang="it-IT" sz="2400" dirty="0" smtClean="0"/>
              <a:t> TL detectors </a:t>
            </a:r>
            <a:r>
              <a:rPr lang="it-IT" sz="2400" dirty="0" err="1" smtClean="0"/>
              <a:t>was</a:t>
            </a:r>
            <a:r>
              <a:rPr lang="it-IT" sz="2400" dirty="0" smtClean="0"/>
              <a:t> </a:t>
            </a:r>
            <a:r>
              <a:rPr lang="it-IT" sz="2400" dirty="0" err="1" smtClean="0"/>
              <a:t>investigated</a:t>
            </a:r>
            <a:r>
              <a:rPr lang="it-IT" sz="2400" dirty="0" smtClean="0"/>
              <a:t>: </a:t>
            </a:r>
            <a:br>
              <a:rPr lang="it-IT" sz="2400" dirty="0" smtClean="0"/>
            </a:br>
            <a:r>
              <a:rPr lang="it-IT" sz="2400" dirty="0" smtClean="0"/>
              <a:t>            standard  	  </a:t>
            </a:r>
            <a:r>
              <a:rPr lang="it-IT" sz="2400" dirty="0" err="1" smtClean="0"/>
              <a:t>LiF:Mg,Ti</a:t>
            </a:r>
            <a:r>
              <a:rPr lang="it-IT" sz="2400" dirty="0" smtClean="0"/>
              <a:t> (MTS-N) </a:t>
            </a:r>
            <a:r>
              <a:rPr lang="it-IT" sz="2400" dirty="0" err="1" smtClean="0"/>
              <a:t>equivalent</a:t>
            </a:r>
            <a:r>
              <a:rPr lang="it-IT" sz="2400" dirty="0" smtClean="0"/>
              <a:t> to </a:t>
            </a:r>
            <a:r>
              <a:rPr lang="it-IT" sz="2400" dirty="0" smtClean="0"/>
              <a:t>TLD-100</a:t>
            </a:r>
            <a:r>
              <a:rPr lang="it-IT" sz="2400" dirty="0" smtClean="0"/>
              <a:t> 			</a:t>
            </a:r>
            <a:br>
              <a:rPr lang="it-IT" sz="2400" dirty="0" smtClean="0"/>
            </a:br>
            <a:r>
              <a:rPr lang="it-IT" sz="2400" dirty="0" smtClean="0"/>
              <a:t>                        		 </a:t>
            </a:r>
            <a:r>
              <a:rPr lang="it-IT" sz="2400" baseline="30000" dirty="0" smtClean="0"/>
              <a:t>7</a:t>
            </a:r>
            <a:r>
              <a:rPr lang="it-IT" sz="2400" dirty="0" smtClean="0"/>
              <a:t>LiF:Mg,Ti (MTS-7) </a:t>
            </a:r>
            <a:r>
              <a:rPr lang="it-IT" sz="2400" dirty="0" err="1" smtClean="0"/>
              <a:t>equivalent</a:t>
            </a:r>
            <a:r>
              <a:rPr lang="it-IT" sz="2400" dirty="0" smtClean="0"/>
              <a:t> to TLD-700 </a:t>
            </a:r>
            <a:r>
              <a:rPr lang="it-IT" sz="2400" dirty="0" smtClean="0"/>
              <a:t>			</a:t>
            </a:r>
            <a:br>
              <a:rPr lang="it-IT" sz="2400" dirty="0" smtClean="0"/>
            </a:br>
            <a:r>
              <a:rPr lang="it-IT" sz="2400" dirty="0" smtClean="0"/>
              <a:t>                    		</a:t>
            </a:r>
            <a:r>
              <a:rPr lang="it-IT" sz="2400" baseline="30000" dirty="0" smtClean="0"/>
              <a:t>6</a:t>
            </a:r>
            <a:r>
              <a:rPr lang="it-IT" sz="2400" dirty="0" smtClean="0"/>
              <a:t> </a:t>
            </a:r>
            <a:r>
              <a:rPr lang="it-IT" sz="2400" dirty="0" err="1" smtClean="0"/>
              <a:t>LiF:Mg,Ti</a:t>
            </a:r>
            <a:r>
              <a:rPr lang="it-IT" sz="2400" dirty="0" smtClean="0"/>
              <a:t> (MTS-6) </a:t>
            </a:r>
            <a:r>
              <a:rPr lang="it-IT" sz="2400" dirty="0" err="1" smtClean="0"/>
              <a:t>equivalent</a:t>
            </a:r>
            <a:r>
              <a:rPr lang="it-IT" sz="2400" dirty="0" smtClean="0"/>
              <a:t> to TLD-600</a:t>
            </a:r>
            <a:br>
              <a:rPr lang="it-IT" sz="2400" dirty="0" smtClean="0"/>
            </a:br>
            <a:r>
              <a:rPr lang="it-IT" sz="2400" dirty="0" smtClean="0"/>
              <a:t/>
            </a:r>
            <a:br>
              <a:rPr lang="it-IT" sz="2400" dirty="0" smtClean="0"/>
            </a:br>
            <a:r>
              <a:rPr lang="it-IT" sz="2400" dirty="0" smtClean="0"/>
              <a:t>	high sensitive 	  </a:t>
            </a:r>
            <a:r>
              <a:rPr lang="it-IT" sz="2400" dirty="0" err="1" smtClean="0"/>
              <a:t>LiF:Mg,Cu,P</a:t>
            </a:r>
            <a:r>
              <a:rPr lang="it-IT" sz="2400" dirty="0" smtClean="0"/>
              <a:t> (MCP-N) </a:t>
            </a:r>
            <a:r>
              <a:rPr lang="it-IT" sz="2400" dirty="0" err="1" smtClean="0"/>
              <a:t>equivalent</a:t>
            </a:r>
            <a:r>
              <a:rPr lang="it-IT" sz="2400" dirty="0" smtClean="0"/>
              <a:t> to TLD-100H</a:t>
            </a:r>
            <a:br>
              <a:rPr lang="it-IT" sz="2400" dirty="0" smtClean="0"/>
            </a:br>
            <a:r>
              <a:rPr lang="it-IT" sz="2400" dirty="0"/>
              <a:t>	</a:t>
            </a:r>
            <a:r>
              <a:rPr lang="it-IT" sz="2400" dirty="0" smtClean="0"/>
              <a:t>				</a:t>
            </a:r>
            <a:r>
              <a:rPr lang="it-IT" sz="2400" dirty="0" smtClean="0"/>
              <a:t> </a:t>
            </a:r>
            <a:r>
              <a:rPr lang="it-IT" sz="2400" baseline="30000" dirty="0" smtClean="0"/>
              <a:t>7</a:t>
            </a:r>
            <a:r>
              <a:rPr lang="it-IT" sz="2400" dirty="0" smtClean="0"/>
              <a:t>LiF:Mg,Cu,P (MCP-7)</a:t>
            </a:r>
            <a:r>
              <a:rPr lang="it-IT" sz="2400" dirty="0"/>
              <a:t> </a:t>
            </a:r>
            <a:r>
              <a:rPr lang="it-IT" sz="2400" dirty="0" err="1" smtClean="0"/>
              <a:t>equivalent</a:t>
            </a:r>
            <a:r>
              <a:rPr lang="it-IT" sz="2400" dirty="0" smtClean="0"/>
              <a:t> to TLD-700H</a:t>
            </a:r>
            <a:br>
              <a:rPr lang="it-IT" sz="2400" dirty="0" smtClean="0"/>
            </a:br>
            <a:r>
              <a:rPr lang="it-IT" sz="2400" dirty="0"/>
              <a:t>	</a:t>
            </a:r>
            <a:r>
              <a:rPr lang="it-IT" sz="2400" dirty="0" smtClean="0"/>
              <a:t>				 </a:t>
            </a:r>
            <a:r>
              <a:rPr lang="it-IT" sz="2400" baseline="30000" dirty="0" smtClean="0"/>
              <a:t>6</a:t>
            </a:r>
            <a:r>
              <a:rPr lang="it-IT" sz="2400" dirty="0" smtClean="0"/>
              <a:t>LiF:Mg,Cu,P (MCP-6) </a:t>
            </a:r>
            <a:r>
              <a:rPr lang="it-IT" sz="2400" dirty="0" err="1" smtClean="0"/>
              <a:t>equivalent</a:t>
            </a:r>
            <a:r>
              <a:rPr lang="it-IT" sz="2400" dirty="0" smtClean="0"/>
              <a:t> to TLD-600H</a:t>
            </a:r>
            <a:br>
              <a:rPr lang="it-IT" sz="2400" dirty="0" smtClean="0"/>
            </a:br>
            <a:r>
              <a:rPr lang="it-IT" sz="2400" dirty="0" smtClean="0"/>
              <a:t/>
            </a:r>
            <a:br>
              <a:rPr lang="it-IT" sz="2400" dirty="0" smtClean="0"/>
            </a:br>
            <a:r>
              <a:rPr lang="it-IT" sz="2400" dirty="0" err="1" smtClean="0"/>
              <a:t>LiF:Mg,Ti</a:t>
            </a:r>
            <a:r>
              <a:rPr lang="it-IT" sz="2400" dirty="0" smtClean="0"/>
              <a:t> </a:t>
            </a:r>
            <a:r>
              <a:rPr lang="it-IT" sz="2400" dirty="0" err="1" smtClean="0"/>
              <a:t>TLDs</a:t>
            </a:r>
            <a:r>
              <a:rPr lang="it-IT" sz="2400" dirty="0" smtClean="0"/>
              <a:t> (100, 600 and 700) are </a:t>
            </a:r>
            <a:r>
              <a:rPr lang="it-IT" sz="2400" dirty="0" err="1" smtClean="0"/>
              <a:t>used</a:t>
            </a:r>
            <a:r>
              <a:rPr lang="it-IT" sz="2400" dirty="0" smtClean="0"/>
              <a:t> in </a:t>
            </a:r>
            <a:r>
              <a:rPr lang="it-IT" sz="2400" dirty="0" err="1" smtClean="0"/>
              <a:t>thermal</a:t>
            </a:r>
            <a:r>
              <a:rPr lang="it-IT" sz="2400" dirty="0" smtClean="0"/>
              <a:t> </a:t>
            </a:r>
            <a:r>
              <a:rPr lang="it-IT" sz="2400" dirty="0" err="1" smtClean="0"/>
              <a:t>neutron</a:t>
            </a:r>
            <a:r>
              <a:rPr lang="it-IT" sz="2400" dirty="0" smtClean="0"/>
              <a:t> </a:t>
            </a:r>
            <a:r>
              <a:rPr lang="it-IT" sz="2400" dirty="0" err="1" smtClean="0"/>
              <a:t>fields</a:t>
            </a:r>
            <a:r>
              <a:rPr lang="it-IT" sz="2400" dirty="0" smtClean="0"/>
              <a:t>,</a:t>
            </a:r>
            <a:br>
              <a:rPr lang="it-IT" sz="2400" dirty="0" smtClean="0"/>
            </a:br>
            <a:r>
              <a:rPr lang="it-IT" sz="2400" dirty="0" err="1" smtClean="0"/>
              <a:t>thank</a:t>
            </a:r>
            <a:r>
              <a:rPr lang="it-IT" sz="2400" dirty="0" smtClean="0"/>
              <a:t> to the </a:t>
            </a:r>
            <a:r>
              <a:rPr lang="it-IT" sz="2400" baseline="30000" dirty="0" smtClean="0"/>
              <a:t>6</a:t>
            </a:r>
            <a:r>
              <a:rPr lang="it-IT" sz="2400" dirty="0" smtClean="0"/>
              <a:t>Li high cross </a:t>
            </a:r>
            <a:r>
              <a:rPr lang="it-IT" sz="2400" dirty="0" err="1" smtClean="0"/>
              <a:t>section</a:t>
            </a:r>
            <a:r>
              <a:rPr lang="it-IT" sz="2400" dirty="0" smtClean="0"/>
              <a:t> for the </a:t>
            </a:r>
            <a:r>
              <a:rPr lang="it-IT" sz="2400" dirty="0" err="1" smtClean="0"/>
              <a:t>reaction</a:t>
            </a:r>
            <a:r>
              <a:rPr lang="it-IT" sz="2400" dirty="0" smtClean="0"/>
              <a:t> </a:t>
            </a:r>
            <a:r>
              <a:rPr lang="it-IT" sz="2400" baseline="30000" dirty="0" smtClean="0"/>
              <a:t>6</a:t>
            </a:r>
            <a:r>
              <a:rPr lang="it-IT" sz="2400" dirty="0" smtClean="0"/>
              <a:t>Li(</a:t>
            </a:r>
            <a:r>
              <a:rPr lang="it-IT" sz="2400" dirty="0" err="1" smtClean="0"/>
              <a:t>n</a:t>
            </a:r>
            <a:r>
              <a:rPr lang="it-IT" sz="2400" dirty="0" smtClean="0"/>
              <a:t>, </a:t>
            </a:r>
            <a:r>
              <a:rPr lang="it-IT" sz="2400" dirty="0" smtClean="0">
                <a:latin typeface="Symbol" charset="2"/>
                <a:cs typeface="Symbol" charset="2"/>
              </a:rPr>
              <a:t>a</a:t>
            </a:r>
            <a:r>
              <a:rPr lang="it-IT" sz="2400" dirty="0" smtClean="0"/>
              <a:t>)</a:t>
            </a:r>
            <a:r>
              <a:rPr lang="it-IT" sz="2400" baseline="30000" dirty="0" smtClean="0"/>
              <a:t>3</a:t>
            </a:r>
            <a:r>
              <a:rPr lang="it-IT" sz="2400" dirty="0" smtClean="0"/>
              <a:t>H</a:t>
            </a:r>
            <a:br>
              <a:rPr lang="it-IT" sz="2400" dirty="0" smtClean="0"/>
            </a:br>
            <a:r>
              <a:rPr lang="it-IT" sz="2400" dirty="0" smtClean="0"/>
              <a:t/>
            </a:r>
            <a:br>
              <a:rPr lang="it-IT" sz="2400" dirty="0" smtClean="0"/>
            </a:br>
            <a:r>
              <a:rPr lang="it-IT" sz="2400" dirty="0" err="1" smtClean="0"/>
              <a:t>LiF</a:t>
            </a:r>
            <a:r>
              <a:rPr lang="it-IT" sz="2400" dirty="0" smtClean="0"/>
              <a:t> detectors are sensitive to slow </a:t>
            </a:r>
            <a:r>
              <a:rPr lang="it-IT" sz="2400" dirty="0" err="1" smtClean="0"/>
              <a:t>neutrons</a:t>
            </a:r>
            <a:r>
              <a:rPr lang="it-IT" sz="2400" dirty="0" smtClean="0"/>
              <a:t>, </a:t>
            </a:r>
            <a:r>
              <a:rPr lang="it-IT" sz="2400" dirty="0" err="1" smtClean="0"/>
              <a:t>their</a:t>
            </a:r>
            <a:r>
              <a:rPr lang="it-IT" sz="2400" dirty="0" smtClean="0"/>
              <a:t> </a:t>
            </a:r>
            <a:r>
              <a:rPr lang="it-IT" sz="2400" dirty="0" err="1" smtClean="0"/>
              <a:t>response</a:t>
            </a:r>
            <a:r>
              <a:rPr lang="it-IT" sz="2400" dirty="0" smtClean="0"/>
              <a:t> to </a:t>
            </a:r>
            <a:r>
              <a:rPr lang="it-IT" sz="2400" dirty="0" err="1" smtClean="0"/>
              <a:t>neutrons</a:t>
            </a:r>
            <a:r>
              <a:rPr lang="it-IT" sz="2400" dirty="0" smtClean="0"/>
              <a:t> </a:t>
            </a:r>
            <a:r>
              <a:rPr lang="it-IT" sz="2400" dirty="0" err="1" smtClean="0"/>
              <a:t>being</a:t>
            </a:r>
            <a:r>
              <a:rPr lang="it-IT" sz="2400" dirty="0" smtClean="0"/>
              <a:t> </a:t>
            </a:r>
            <a:r>
              <a:rPr lang="it-IT" sz="2400" dirty="0" err="1" smtClean="0"/>
              <a:t>enhanced</a:t>
            </a:r>
            <a:r>
              <a:rPr lang="it-IT" sz="2400" dirty="0" smtClean="0"/>
              <a:t> by </a:t>
            </a:r>
            <a:r>
              <a:rPr lang="it-IT" sz="2400" baseline="30000" dirty="0" smtClean="0"/>
              <a:t>6</a:t>
            </a:r>
            <a:r>
              <a:rPr lang="it-IT" sz="2400" dirty="0" smtClean="0"/>
              <a:t>Li-enriched </a:t>
            </a:r>
            <a:r>
              <a:rPr lang="it-IT" sz="2400" dirty="0" err="1" smtClean="0"/>
              <a:t>lithium</a:t>
            </a:r>
            <a:r>
              <a:rPr lang="it-IT" sz="2400" dirty="0" smtClean="0"/>
              <a:t> or </a:t>
            </a:r>
            <a:r>
              <a:rPr lang="it-IT" sz="2400" dirty="0" err="1" smtClean="0"/>
              <a:t>suppressed</a:t>
            </a:r>
            <a:r>
              <a:rPr lang="it-IT" sz="2400" dirty="0" smtClean="0"/>
              <a:t> by </a:t>
            </a:r>
            <a:r>
              <a:rPr lang="it-IT" sz="2400" dirty="0" err="1" smtClean="0"/>
              <a:t>using</a:t>
            </a:r>
            <a:r>
              <a:rPr lang="it-IT" sz="2400" dirty="0" smtClean="0"/>
              <a:t> </a:t>
            </a:r>
            <a:r>
              <a:rPr lang="it-IT" sz="2400" dirty="0" err="1" smtClean="0"/>
              <a:t>lithium</a:t>
            </a:r>
            <a:r>
              <a:rPr lang="it-IT" sz="2400" dirty="0" smtClean="0"/>
              <a:t> </a:t>
            </a:r>
            <a:r>
              <a:rPr lang="it-IT" sz="2400" dirty="0" err="1" smtClean="0"/>
              <a:t>consisting</a:t>
            </a:r>
            <a:r>
              <a:rPr lang="it-IT" sz="2400" dirty="0" smtClean="0"/>
              <a:t> </a:t>
            </a:r>
            <a:r>
              <a:rPr lang="it-IT" sz="2400" dirty="0" err="1" smtClean="0"/>
              <a:t>entirely</a:t>
            </a:r>
            <a:r>
              <a:rPr lang="it-IT" sz="2400" dirty="0" smtClean="0"/>
              <a:t> of </a:t>
            </a:r>
            <a:r>
              <a:rPr lang="it-IT" sz="2400" baseline="30000" dirty="0" smtClean="0"/>
              <a:t>7</a:t>
            </a:r>
            <a:r>
              <a:rPr lang="it-IT" sz="2400" dirty="0" smtClean="0"/>
              <a:t>Li. </a:t>
            </a:r>
            <a:br>
              <a:rPr lang="it-IT" sz="2400" dirty="0" smtClean="0"/>
            </a:br>
            <a:endParaRPr lang="it-IT" sz="2400" dirty="0"/>
          </a:p>
        </p:txBody>
      </p:sp>
      <p:sp>
        <p:nvSpPr>
          <p:cNvPr id="4" name="CasellaDiTesto 3"/>
          <p:cNvSpPr txBox="1"/>
          <p:nvPr/>
        </p:nvSpPr>
        <p:spPr>
          <a:xfrm>
            <a:off x="6194787" y="12700"/>
            <a:ext cx="4345510" cy="369332"/>
          </a:xfrm>
          <a:prstGeom prst="rect">
            <a:avLst/>
          </a:prstGeom>
          <a:noFill/>
        </p:spPr>
        <p:txBody>
          <a:bodyPr wrap="none" rtlCol="0">
            <a:spAutoFit/>
          </a:bodyPr>
          <a:lstStyle/>
          <a:p>
            <a:pPr defTabSz="457200"/>
            <a:r>
              <a:rPr lang="it-IT" dirty="0" err="1" smtClean="0">
                <a:solidFill>
                  <a:prstClr val="black"/>
                </a:solidFill>
                <a:latin typeface="Calibri"/>
              </a:rPr>
              <a:t>Obryk</a:t>
            </a:r>
            <a:r>
              <a:rPr lang="it-IT" dirty="0" smtClean="0">
                <a:solidFill>
                  <a:prstClr val="black"/>
                </a:solidFill>
                <a:latin typeface="Calibri"/>
              </a:rPr>
              <a:t> B. </a:t>
            </a:r>
            <a:r>
              <a:rPr lang="it-IT" dirty="0" err="1" smtClean="0">
                <a:solidFill>
                  <a:prstClr val="black"/>
                </a:solidFill>
                <a:latin typeface="Calibri"/>
              </a:rPr>
              <a:t>Radiation</a:t>
            </a:r>
            <a:r>
              <a:rPr lang="it-IT" dirty="0" smtClean="0">
                <a:solidFill>
                  <a:prstClr val="black"/>
                </a:solidFill>
                <a:latin typeface="Calibri"/>
              </a:rPr>
              <a:t> </a:t>
            </a:r>
            <a:r>
              <a:rPr lang="it-IT" dirty="0" err="1" smtClean="0">
                <a:solidFill>
                  <a:prstClr val="black"/>
                </a:solidFill>
                <a:latin typeface="Calibri"/>
              </a:rPr>
              <a:t>Measurements</a:t>
            </a:r>
            <a:r>
              <a:rPr lang="it-IT" dirty="0" smtClean="0">
                <a:solidFill>
                  <a:prstClr val="black"/>
                </a:solidFill>
                <a:latin typeface="Calibri"/>
              </a:rPr>
              <a:t> 43 (2008)</a:t>
            </a:r>
          </a:p>
        </p:txBody>
      </p:sp>
    </p:spTree>
    <p:extLst>
      <p:ext uri="{BB962C8B-B14F-4D97-AF65-F5344CB8AC3E}">
        <p14:creationId xmlns:p14="http://schemas.microsoft.com/office/powerpoint/2010/main" val="3347490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rcRect t="-43003" b="-43003"/>
          <a:stretch>
            <a:fillRect/>
          </a:stretch>
        </p:blipFill>
        <p:spPr>
          <a:xfrm>
            <a:off x="0" y="1473203"/>
            <a:ext cx="12235192" cy="5275263"/>
          </a:xfrm>
        </p:spPr>
      </p:pic>
    </p:spTree>
    <p:extLst>
      <p:ext uri="{BB962C8B-B14F-4D97-AF65-F5344CB8AC3E}">
        <p14:creationId xmlns:p14="http://schemas.microsoft.com/office/powerpoint/2010/main" val="2494277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contenuto 9"/>
          <p:cNvPicPr>
            <a:picLocks noGrp="1" noChangeAspect="1"/>
          </p:cNvPicPr>
          <p:nvPr>
            <p:ph idx="1"/>
          </p:nvPr>
        </p:nvPicPr>
        <p:blipFill>
          <a:blip r:embed="rId2"/>
          <a:srcRect t="-11924" b="-11924"/>
          <a:stretch>
            <a:fillRect/>
          </a:stretch>
        </p:blipFill>
        <p:spPr>
          <a:xfrm>
            <a:off x="1625600" y="966235"/>
            <a:ext cx="9245600" cy="3813175"/>
          </a:xfrm>
        </p:spPr>
      </p:pic>
      <p:sp>
        <p:nvSpPr>
          <p:cNvPr id="11" name="CasellaDiTesto 10"/>
          <p:cNvSpPr txBox="1"/>
          <p:nvPr/>
        </p:nvSpPr>
        <p:spPr>
          <a:xfrm>
            <a:off x="1625600" y="596900"/>
            <a:ext cx="6796640" cy="369332"/>
          </a:xfrm>
          <a:prstGeom prst="rect">
            <a:avLst/>
          </a:prstGeom>
          <a:noFill/>
        </p:spPr>
        <p:txBody>
          <a:bodyPr wrap="none" rtlCol="0">
            <a:spAutoFit/>
          </a:bodyPr>
          <a:lstStyle/>
          <a:p>
            <a:pPr defTabSz="457200"/>
            <a:r>
              <a:rPr lang="it-IT" dirty="0" err="1" smtClean="0">
                <a:solidFill>
                  <a:prstClr val="black"/>
                </a:solidFill>
                <a:latin typeface="Calibri"/>
              </a:rPr>
              <a:t>Comparison</a:t>
            </a:r>
            <a:r>
              <a:rPr lang="it-IT" dirty="0" smtClean="0">
                <a:solidFill>
                  <a:prstClr val="black"/>
                </a:solidFill>
                <a:latin typeface="Calibri"/>
              </a:rPr>
              <a:t> </a:t>
            </a:r>
            <a:r>
              <a:rPr lang="it-IT" dirty="0" err="1" smtClean="0">
                <a:solidFill>
                  <a:prstClr val="black"/>
                </a:solidFill>
                <a:latin typeface="Calibri"/>
              </a:rPr>
              <a:t>pf</a:t>
            </a:r>
            <a:r>
              <a:rPr lang="it-IT" dirty="0" smtClean="0">
                <a:solidFill>
                  <a:prstClr val="black"/>
                </a:solidFill>
                <a:latin typeface="Calibri"/>
              </a:rPr>
              <a:t> </a:t>
            </a:r>
            <a:r>
              <a:rPr lang="it-IT" dirty="0" err="1" smtClean="0">
                <a:solidFill>
                  <a:prstClr val="black"/>
                </a:solidFill>
                <a:latin typeface="Calibri"/>
              </a:rPr>
              <a:t>results</a:t>
            </a:r>
            <a:r>
              <a:rPr lang="it-IT" dirty="0" smtClean="0">
                <a:solidFill>
                  <a:prstClr val="black"/>
                </a:solidFill>
                <a:latin typeface="Calibri"/>
              </a:rPr>
              <a:t> of </a:t>
            </a:r>
            <a:r>
              <a:rPr lang="it-IT" dirty="0" err="1" smtClean="0">
                <a:solidFill>
                  <a:prstClr val="black"/>
                </a:solidFill>
                <a:latin typeface="Calibri"/>
              </a:rPr>
              <a:t>irradiations</a:t>
            </a:r>
            <a:r>
              <a:rPr lang="it-IT" dirty="0" smtClean="0">
                <a:solidFill>
                  <a:prstClr val="black"/>
                </a:solidFill>
                <a:latin typeface="Calibri"/>
              </a:rPr>
              <a:t> in the box </a:t>
            </a:r>
            <a:r>
              <a:rPr lang="it-IT" dirty="0" err="1" smtClean="0">
                <a:solidFill>
                  <a:prstClr val="black"/>
                </a:solidFill>
                <a:latin typeface="Calibri"/>
              </a:rPr>
              <a:t>using</a:t>
            </a:r>
            <a:r>
              <a:rPr lang="it-IT" dirty="0" smtClean="0">
                <a:solidFill>
                  <a:prstClr val="black"/>
                </a:solidFill>
                <a:latin typeface="Calibri"/>
              </a:rPr>
              <a:t> </a:t>
            </a:r>
            <a:r>
              <a:rPr lang="it-IT" dirty="0" err="1" smtClean="0">
                <a:solidFill>
                  <a:prstClr val="black"/>
                </a:solidFill>
                <a:latin typeface="Calibri"/>
              </a:rPr>
              <a:t>TLDs</a:t>
            </a:r>
            <a:r>
              <a:rPr lang="it-IT" dirty="0" smtClean="0">
                <a:solidFill>
                  <a:prstClr val="black"/>
                </a:solidFill>
                <a:latin typeface="Calibri"/>
              </a:rPr>
              <a:t> and Alanine </a:t>
            </a:r>
          </a:p>
        </p:txBody>
      </p:sp>
      <p:sp>
        <p:nvSpPr>
          <p:cNvPr id="12" name="CasellaDiTesto 11"/>
          <p:cNvSpPr txBox="1"/>
          <p:nvPr/>
        </p:nvSpPr>
        <p:spPr>
          <a:xfrm>
            <a:off x="2353735" y="4779410"/>
            <a:ext cx="8121511" cy="461665"/>
          </a:xfrm>
          <a:prstGeom prst="rect">
            <a:avLst/>
          </a:prstGeom>
          <a:noFill/>
        </p:spPr>
        <p:txBody>
          <a:bodyPr wrap="square" rtlCol="0">
            <a:spAutoFit/>
          </a:bodyPr>
          <a:lstStyle/>
          <a:p>
            <a:pPr defTabSz="457200"/>
            <a:r>
              <a:rPr lang="it-IT" sz="2400" dirty="0" err="1" smtClean="0">
                <a:solidFill>
                  <a:prstClr val="black"/>
                </a:solidFill>
                <a:latin typeface="Calibri"/>
              </a:rPr>
              <a:t>Good</a:t>
            </a:r>
            <a:r>
              <a:rPr lang="it-IT" sz="2400" dirty="0" smtClean="0">
                <a:solidFill>
                  <a:prstClr val="black"/>
                </a:solidFill>
                <a:latin typeface="Calibri"/>
              </a:rPr>
              <a:t> </a:t>
            </a:r>
            <a:r>
              <a:rPr lang="it-IT" sz="2400" dirty="0" err="1" smtClean="0">
                <a:solidFill>
                  <a:prstClr val="black"/>
                </a:solidFill>
                <a:latin typeface="Calibri"/>
              </a:rPr>
              <a:t>agreement</a:t>
            </a:r>
            <a:r>
              <a:rPr lang="it-IT" sz="2400" dirty="0" smtClean="0">
                <a:solidFill>
                  <a:prstClr val="black"/>
                </a:solidFill>
                <a:latin typeface="Calibri"/>
              </a:rPr>
              <a:t> </a:t>
            </a:r>
            <a:r>
              <a:rPr lang="it-IT" sz="2400" dirty="0" err="1" smtClean="0">
                <a:solidFill>
                  <a:prstClr val="black"/>
                </a:solidFill>
                <a:latin typeface="Calibri"/>
              </a:rPr>
              <a:t>especially</a:t>
            </a:r>
            <a:r>
              <a:rPr lang="it-IT" sz="2400" dirty="0" smtClean="0">
                <a:solidFill>
                  <a:prstClr val="black"/>
                </a:solidFill>
                <a:latin typeface="Calibri"/>
              </a:rPr>
              <a:t> </a:t>
            </a:r>
            <a:r>
              <a:rPr lang="it-IT" sz="2400" dirty="0" err="1" smtClean="0">
                <a:solidFill>
                  <a:prstClr val="black"/>
                </a:solidFill>
                <a:latin typeface="Calibri"/>
              </a:rPr>
              <a:t>at</a:t>
            </a:r>
            <a:r>
              <a:rPr lang="it-IT" sz="2400" dirty="0" smtClean="0">
                <a:solidFill>
                  <a:prstClr val="black"/>
                </a:solidFill>
                <a:latin typeface="Calibri"/>
              </a:rPr>
              <a:t> </a:t>
            </a:r>
            <a:r>
              <a:rPr lang="it-IT" sz="2400" dirty="0" err="1" smtClean="0">
                <a:solidFill>
                  <a:prstClr val="black"/>
                </a:solidFill>
                <a:latin typeface="Calibri"/>
              </a:rPr>
              <a:t>higher</a:t>
            </a:r>
            <a:r>
              <a:rPr lang="it-IT" sz="2400" dirty="0" smtClean="0">
                <a:solidFill>
                  <a:prstClr val="black"/>
                </a:solidFill>
                <a:latin typeface="Calibri"/>
              </a:rPr>
              <a:t> </a:t>
            </a:r>
            <a:r>
              <a:rPr lang="it-IT" sz="2400" dirty="0" err="1" smtClean="0">
                <a:solidFill>
                  <a:prstClr val="black"/>
                </a:solidFill>
                <a:latin typeface="Calibri"/>
              </a:rPr>
              <a:t>doses</a:t>
            </a:r>
            <a:endParaRPr lang="it-IT" sz="2400" dirty="0" smtClean="0">
              <a:solidFill>
                <a:prstClr val="black"/>
              </a:solidFill>
              <a:latin typeface="Calibri"/>
            </a:endParaRPr>
          </a:p>
        </p:txBody>
      </p:sp>
    </p:spTree>
    <p:extLst>
      <p:ext uri="{BB962C8B-B14F-4D97-AF65-F5344CB8AC3E}">
        <p14:creationId xmlns:p14="http://schemas.microsoft.com/office/powerpoint/2010/main" val="35546159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TotalTime>
  <Words>884</Words>
  <Application>Microsoft Macintosh PowerPoint</Application>
  <PresentationFormat>Personalizzato</PresentationFormat>
  <Paragraphs>84</Paragraphs>
  <Slides>16</Slides>
  <Notes>0</Notes>
  <HiddenSlides>0</HiddenSlides>
  <MMClips>0</MMClips>
  <ScaleCrop>false</ScaleCrop>
  <HeadingPairs>
    <vt:vector size="4" baseType="variant">
      <vt:variant>
        <vt:lpstr>Tema</vt:lpstr>
      </vt:variant>
      <vt:variant>
        <vt:i4>2</vt:i4>
      </vt:variant>
      <vt:variant>
        <vt:lpstr>Titoli diapositive</vt:lpstr>
      </vt:variant>
      <vt:variant>
        <vt:i4>16</vt:i4>
      </vt:variant>
    </vt:vector>
  </HeadingPairs>
  <TitlesOfParts>
    <vt:vector size="18" baseType="lpstr">
      <vt:lpstr>Tema di Office</vt:lpstr>
      <vt:lpstr>1_Tema di Office</vt:lpstr>
      <vt:lpstr>Do we need dosimetry?</vt:lpstr>
      <vt:lpstr>What we could get (within some months)</vt:lpstr>
      <vt:lpstr>Presentazione di PowerPoint</vt:lpstr>
      <vt:lpstr>Presentazione di PowerPoint</vt:lpstr>
      <vt:lpstr>Presentazione di PowerPoint</vt:lpstr>
      <vt:lpstr>Alexandre comments/suggestions:</vt:lpstr>
      <vt:lpstr>6 different LiF-based TL detectors was investigated:              standard     LiF:Mg,Ti (MTS-N) equivalent to TLD-100                                7LiF:Mg,Ti (MTS-7) equivalent to TLD-700                           6 LiF:Mg,Ti (MTS-6) equivalent to TLD-600   high sensitive    LiF:Mg,Cu,P (MCP-N) equivalent to TLD-100H       7LiF:Mg,Cu,P (MCP-7) equivalent to TLD-700H       6LiF:Mg,Cu,P (MCP-6) equivalent to TLD-600H  LiF:Mg,Ti TLDs (100, 600 and 700) are used in thermal neutron fields, thank to the 6Li high cross section for the reaction 6Li(n, a)3H  LiF detectors are sensitive to slow neutrons, their response to neutrons being enhanced by 6Li-enriched lithium or suppressed by using lithium consisting entirely of 7Li.  </vt:lpstr>
      <vt:lpstr>Presentazione di PowerPoint</vt:lpstr>
      <vt:lpstr>Presentazione di PowerPoint</vt:lpstr>
      <vt:lpstr>Presentazione di PowerPoint</vt:lpstr>
      <vt:lpstr>Presentazione di PowerPoint</vt:lpstr>
      <vt:lpstr>Presentazione di PowerPoint</vt:lpstr>
      <vt:lpstr>What we have now</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we need dosimetry?</dc:title>
  <dc:creator>Paolo</dc:creator>
  <cp:lastModifiedBy>Stefania</cp:lastModifiedBy>
  <cp:revision>25</cp:revision>
  <dcterms:created xsi:type="dcterms:W3CDTF">2015-02-19T15:05:52Z</dcterms:created>
  <dcterms:modified xsi:type="dcterms:W3CDTF">2015-02-26T10:15:10Z</dcterms:modified>
</cp:coreProperties>
</file>