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Microsoft_Equation1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notesSlides/notesSlide3.xml" ContentType="application/vnd.openxmlformats-officedocument.presentationml.notesSlide+xml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notesSlides/notesSlide4.xml" ContentType="application/vnd.openxmlformats-officedocument.presentationml.notesSlide+xml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Microsoft_Equation4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Microsoft_Equation5.bin" ContentType="application/vnd.openxmlformats-officedocument.oleObject"/>
  <Override PartName="/ppt/embeddings/oleObject102.bin" ContentType="application/vnd.openxmlformats-officedocument.oleObject"/>
  <Override PartName="/ppt/embeddings/Microsoft_Equation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40" r:id="rId2"/>
    <p:sldId id="378" r:id="rId3"/>
    <p:sldId id="379" r:id="rId4"/>
    <p:sldId id="391" r:id="rId5"/>
    <p:sldId id="387" r:id="rId6"/>
    <p:sldId id="370" r:id="rId7"/>
    <p:sldId id="355" r:id="rId8"/>
    <p:sldId id="407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5" r:id="rId17"/>
    <p:sldId id="397" r:id="rId18"/>
    <p:sldId id="367" r:id="rId19"/>
    <p:sldId id="404" r:id="rId20"/>
    <p:sldId id="409" r:id="rId21"/>
    <p:sldId id="410" r:id="rId22"/>
    <p:sldId id="411" r:id="rId23"/>
    <p:sldId id="413" r:id="rId24"/>
    <p:sldId id="414" r:id="rId25"/>
    <p:sldId id="415" r:id="rId26"/>
    <p:sldId id="412" r:id="rId27"/>
    <p:sldId id="440" r:id="rId28"/>
    <p:sldId id="406" r:id="rId29"/>
    <p:sldId id="421" r:id="rId30"/>
    <p:sldId id="308" r:id="rId31"/>
    <p:sldId id="309" r:id="rId32"/>
    <p:sldId id="311" r:id="rId33"/>
    <p:sldId id="312" r:id="rId34"/>
    <p:sldId id="313" r:id="rId35"/>
    <p:sldId id="314" r:id="rId36"/>
    <p:sldId id="323" r:id="rId37"/>
    <p:sldId id="318" r:id="rId38"/>
    <p:sldId id="319" r:id="rId39"/>
    <p:sldId id="322" r:id="rId40"/>
    <p:sldId id="437" r:id="rId41"/>
    <p:sldId id="428" r:id="rId42"/>
    <p:sldId id="429" r:id="rId43"/>
    <p:sldId id="430" r:id="rId44"/>
    <p:sldId id="431" r:id="rId45"/>
    <p:sldId id="432" r:id="rId46"/>
    <p:sldId id="433" r:id="rId47"/>
    <p:sldId id="420" r:id="rId48"/>
    <p:sldId id="439" r:id="rId49"/>
    <p:sldId id="296" r:id="rId50"/>
    <p:sldId id="297" r:id="rId51"/>
    <p:sldId id="338" r:id="rId52"/>
    <p:sldId id="350" r:id="rId53"/>
    <p:sldId id="284" r:id="rId54"/>
    <p:sldId id="285" r:id="rId55"/>
    <p:sldId id="298" r:id="rId56"/>
    <p:sldId id="326" r:id="rId57"/>
    <p:sldId id="332" r:id="rId58"/>
    <p:sldId id="331" r:id="rId59"/>
    <p:sldId id="334" r:id="rId60"/>
    <p:sldId id="336" r:id="rId61"/>
    <p:sldId id="339" r:id="rId62"/>
    <p:sldId id="351" r:id="rId63"/>
    <p:sldId id="381" r:id="rId64"/>
    <p:sldId id="372" r:id="rId65"/>
    <p:sldId id="374" r:id="rId66"/>
    <p:sldId id="375" r:id="rId67"/>
    <p:sldId id="386" r:id="rId68"/>
    <p:sldId id="388" r:id="rId69"/>
    <p:sldId id="389" r:id="rId70"/>
    <p:sldId id="390" r:id="rId71"/>
    <p:sldId id="392" r:id="rId72"/>
    <p:sldId id="393" r:id="rId73"/>
    <p:sldId id="398" r:id="rId74"/>
    <p:sldId id="399" r:id="rId75"/>
    <p:sldId id="400" r:id="rId76"/>
    <p:sldId id="401" r:id="rId77"/>
    <p:sldId id="402" r:id="rId78"/>
    <p:sldId id="403" r:id="rId79"/>
    <p:sldId id="405" r:id="rId80"/>
    <p:sldId id="416" r:id="rId81"/>
    <p:sldId id="417" r:id="rId82"/>
    <p:sldId id="422" r:id="rId83"/>
    <p:sldId id="423" r:id="rId84"/>
    <p:sldId id="424" r:id="rId85"/>
    <p:sldId id="434" r:id="rId86"/>
    <p:sldId id="435" r:id="rId87"/>
    <p:sldId id="436" r:id="rId88"/>
    <p:sldId id="438" r:id="rId8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848" y="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85.emf"/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image" Target="../media/image88.emf"/><Relationship Id="rId2" Type="http://schemas.openxmlformats.org/officeDocument/2006/relationships/image" Target="../media/image8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image" Target="../media/image104.emf"/><Relationship Id="rId2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121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121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4" Type="http://schemas.openxmlformats.org/officeDocument/2006/relationships/image" Target="../media/image133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Relationship Id="rId2" Type="http://schemas.openxmlformats.org/officeDocument/2006/relationships/image" Target="../media/image135.emf"/><Relationship Id="rId3" Type="http://schemas.openxmlformats.org/officeDocument/2006/relationships/image" Target="../media/image13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Relationship Id="rId2" Type="http://schemas.openxmlformats.org/officeDocument/2006/relationships/image" Target="../media/image138.emf"/><Relationship Id="rId3" Type="http://schemas.openxmlformats.org/officeDocument/2006/relationships/image" Target="../media/image13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7" Type="http://schemas.openxmlformats.org/officeDocument/2006/relationships/image" Target="../media/image149.emf"/><Relationship Id="rId8" Type="http://schemas.openxmlformats.org/officeDocument/2006/relationships/image" Target="../media/image150.emf"/><Relationship Id="rId1" Type="http://schemas.openxmlformats.org/officeDocument/2006/relationships/image" Target="../media/image143.emf"/><Relationship Id="rId2" Type="http://schemas.openxmlformats.org/officeDocument/2006/relationships/image" Target="../media/image1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Relationship Id="rId2" Type="http://schemas.openxmlformats.org/officeDocument/2006/relationships/image" Target="../media/image138.emf"/><Relationship Id="rId3" Type="http://schemas.openxmlformats.org/officeDocument/2006/relationships/image" Target="../media/image13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66.emf"/><Relationship Id="rId5" Type="http://schemas.openxmlformats.org/officeDocument/2006/relationships/image" Target="../media/image167.emf"/><Relationship Id="rId6" Type="http://schemas.openxmlformats.org/officeDocument/2006/relationships/image" Target="../media/image168.emf"/><Relationship Id="rId7" Type="http://schemas.openxmlformats.org/officeDocument/2006/relationships/image" Target="../media/image169.emf"/><Relationship Id="rId8" Type="http://schemas.openxmlformats.org/officeDocument/2006/relationships/image" Target="../media/image170.emf"/><Relationship Id="rId9" Type="http://schemas.openxmlformats.org/officeDocument/2006/relationships/image" Target="../media/image171.emf"/><Relationship Id="rId1" Type="http://schemas.openxmlformats.org/officeDocument/2006/relationships/image" Target="../media/image163.emf"/><Relationship Id="rId2" Type="http://schemas.openxmlformats.org/officeDocument/2006/relationships/image" Target="../media/image16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E20AD-494E-4F48-B25A-BE4649A30C7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4C0B4-AD5C-0049-B5E2-14E50AF139E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62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F1512C-6429-5E4B-8F7A-AA49A658325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A4DC60-6B5F-4443-A19B-037CFD252DB2}" type="slidenum">
              <a:rPr lang="it-IT" sz="1200"/>
              <a:pPr eaLnBrk="1" hangingPunct="1"/>
              <a:t>16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67B3E7-3C7C-A043-8EE5-F0BB9B876EAB}" type="slidenum">
              <a:rPr lang="it-IT" sz="1200"/>
              <a:pPr eaLnBrk="1" hangingPunct="1"/>
              <a:t>57</a:t>
            </a:fld>
            <a:endParaRPr 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67B3E7-3C7C-A043-8EE5-F0BB9B876EAB}" type="slidenum">
              <a:rPr lang="it-IT" sz="1200"/>
              <a:pPr eaLnBrk="1" hangingPunct="1"/>
              <a:t>60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31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93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75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A3A4-337D-014B-B78B-4BDD91D8569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6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E4C52-FE32-C24A-B389-1DCE13F7AEA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2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58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48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20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36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65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4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17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>
            <a:alphaModFix amt="3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0" y="6527"/>
            <a:ext cx="9144000" cy="783695"/>
          </a:xfrm>
          <a:prstGeom prst="rect">
            <a:avLst/>
          </a:prstGeom>
          <a:solidFill>
            <a:srgbClr val="8EB4E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2BB48-F864-774C-A992-D760CE9F4D8A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53B22-F06A-A84E-B36D-D287B363CA7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47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3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4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4" Type="http://schemas.openxmlformats.org/officeDocument/2006/relationships/image" Target="../media/image5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wmf"/><Relationship Id="rId3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6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71.e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72.emf"/><Relationship Id="rId15" Type="http://schemas.openxmlformats.org/officeDocument/2006/relationships/oleObject" Target="../embeddings/Microsoft_Equation1.bin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69.emf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pn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8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2.bin"/><Relationship Id="rId12" Type="http://schemas.openxmlformats.org/officeDocument/2006/relationships/image" Target="../media/image82.e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83.e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84.emf"/><Relationship Id="rId17" Type="http://schemas.openxmlformats.org/officeDocument/2006/relationships/oleObject" Target="../embeddings/oleObject35.bin"/><Relationship Id="rId18" Type="http://schemas.openxmlformats.org/officeDocument/2006/relationships/image" Target="../media/image8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8.bin"/><Relationship Id="rId4" Type="http://schemas.openxmlformats.org/officeDocument/2006/relationships/image" Target="../media/image78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79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80.emf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8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e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9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3.emf"/><Relationship Id="rId4" Type="http://schemas.openxmlformats.org/officeDocument/2006/relationships/oleObject" Target="../embeddings/oleObject37.bin"/><Relationship Id="rId5" Type="http://schemas.openxmlformats.org/officeDocument/2006/relationships/image" Target="../media/image88.emf"/><Relationship Id="rId6" Type="http://schemas.openxmlformats.org/officeDocument/2006/relationships/oleObject" Target="../embeddings/oleObject38.bin"/><Relationship Id="rId7" Type="http://schemas.openxmlformats.org/officeDocument/2006/relationships/image" Target="../media/image89.e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90.emf"/><Relationship Id="rId10" Type="http://schemas.openxmlformats.org/officeDocument/2006/relationships/oleObject" Target="../embeddings/oleObject4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43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9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99.emf"/><Relationship Id="rId5" Type="http://schemas.openxmlformats.org/officeDocument/2006/relationships/oleObject" Target="../embeddings/oleObject46.bin"/><Relationship Id="rId6" Type="http://schemas.openxmlformats.org/officeDocument/2006/relationships/image" Target="../media/image10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6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10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8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10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emf"/><Relationship Id="rId12" Type="http://schemas.openxmlformats.org/officeDocument/2006/relationships/oleObject" Target="../embeddings/Microsoft_Equation2.bin"/><Relationship Id="rId13" Type="http://schemas.openxmlformats.org/officeDocument/2006/relationships/image" Target="../media/image107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jpg"/><Relationship Id="rId4" Type="http://schemas.openxmlformats.org/officeDocument/2006/relationships/image" Target="../media/image108.jpg"/><Relationship Id="rId5" Type="http://schemas.openxmlformats.org/officeDocument/2006/relationships/image" Target="../media/image109.jpg"/><Relationship Id="rId6" Type="http://schemas.openxmlformats.org/officeDocument/2006/relationships/oleObject" Target="../embeddings/oleObject51.bin"/><Relationship Id="rId7" Type="http://schemas.openxmlformats.org/officeDocument/2006/relationships/image" Target="../media/image104.emf"/><Relationship Id="rId8" Type="http://schemas.openxmlformats.org/officeDocument/2006/relationships/oleObject" Target="../embeddings/oleObject52.bin"/><Relationship Id="rId9" Type="http://schemas.openxmlformats.org/officeDocument/2006/relationships/image" Target="../media/image105.emf"/><Relationship Id="rId10" Type="http://schemas.openxmlformats.org/officeDocument/2006/relationships/oleObject" Target="../embeddings/oleObject53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16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oleObject" Target="../embeddings/oleObject54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56.bin"/><Relationship Id="rId11" Type="http://schemas.openxmlformats.org/officeDocument/2006/relationships/image" Target="../media/image1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6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1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2.docx"/><Relationship Id="rId4" Type="http://schemas.openxmlformats.org/officeDocument/2006/relationships/image" Target="../media/image52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Relationship Id="rId3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oleObject" Target="../embeddings/oleObject60.bin"/><Relationship Id="rId13" Type="http://schemas.openxmlformats.org/officeDocument/2006/relationships/image" Target="../media/image121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oleObject" Target="../embeddings/oleObject57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48.emf"/><Relationship Id="rId10" Type="http://schemas.openxmlformats.org/officeDocument/2006/relationships/oleObject" Target="../embeddings/oleObject5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3.docx"/><Relationship Id="rId4" Type="http://schemas.openxmlformats.org/officeDocument/2006/relationships/image" Target="../media/image52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oleObject" Target="../embeddings/oleObject64.bin"/><Relationship Id="rId13" Type="http://schemas.openxmlformats.org/officeDocument/2006/relationships/image" Target="../media/image12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oleObject" Target="../embeddings/oleObject61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62.bin"/><Relationship Id="rId9" Type="http://schemas.openxmlformats.org/officeDocument/2006/relationships/image" Target="../media/image48.emf"/><Relationship Id="rId10" Type="http://schemas.openxmlformats.org/officeDocument/2006/relationships/oleObject" Target="../embeddings/oleObject63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4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g"/><Relationship Id="rId3" Type="http://schemas.openxmlformats.org/officeDocument/2006/relationships/image" Target="../media/image13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65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66.bin"/><Relationship Id="rId7" Type="http://schemas.openxmlformats.org/officeDocument/2006/relationships/image" Target="../media/image16.wmf"/><Relationship Id="rId8" Type="http://schemas.openxmlformats.org/officeDocument/2006/relationships/oleObject" Target="../embeddings/oleObject67.bin"/><Relationship Id="rId9" Type="http://schemas.openxmlformats.org/officeDocument/2006/relationships/image" Target="../media/image132.wmf"/><Relationship Id="rId10" Type="http://schemas.openxmlformats.org/officeDocument/2006/relationships/oleObject" Target="../embeddings/oleObject68.bin"/><Relationship Id="rId11" Type="http://schemas.openxmlformats.org/officeDocument/2006/relationships/image" Target="../media/image133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4" Type="http://schemas.openxmlformats.org/officeDocument/2006/relationships/image" Target="../media/image134.emf"/><Relationship Id="rId5" Type="http://schemas.openxmlformats.org/officeDocument/2006/relationships/oleObject" Target="../embeddings/oleObject70.bin"/><Relationship Id="rId6" Type="http://schemas.openxmlformats.org/officeDocument/2006/relationships/image" Target="../media/image135.emf"/><Relationship Id="rId7" Type="http://schemas.openxmlformats.org/officeDocument/2006/relationships/oleObject" Target="../embeddings/oleObject71.bin"/><Relationship Id="rId8" Type="http://schemas.openxmlformats.org/officeDocument/2006/relationships/image" Target="../media/image136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5" Type="http://schemas.openxmlformats.org/officeDocument/2006/relationships/image" Target="../media/image142.jpg"/><Relationship Id="rId6" Type="http://schemas.openxmlformats.org/officeDocument/2006/relationships/oleObject" Target="../embeddings/oleObject72.bin"/><Relationship Id="rId7" Type="http://schemas.openxmlformats.org/officeDocument/2006/relationships/image" Target="../media/image137.emf"/><Relationship Id="rId8" Type="http://schemas.openxmlformats.org/officeDocument/2006/relationships/oleObject" Target="../embeddings/oleObject73.bin"/><Relationship Id="rId9" Type="http://schemas.openxmlformats.org/officeDocument/2006/relationships/image" Target="../media/image138.emf"/><Relationship Id="rId10" Type="http://schemas.openxmlformats.org/officeDocument/2006/relationships/oleObject" Target="../embeddings/oleObject74.bin"/><Relationship Id="rId11" Type="http://schemas.openxmlformats.org/officeDocument/2006/relationships/image" Target="../media/image139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1.emf"/><Relationship Id="rId7" Type="http://schemas.openxmlformats.org/officeDocument/2006/relationships/image" Target="../media/image23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22.emf"/><Relationship Id="rId10" Type="http://schemas.openxmlformats.org/officeDocument/2006/relationships/image" Target="../media/image2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6.emf"/><Relationship Id="rId12" Type="http://schemas.openxmlformats.org/officeDocument/2006/relationships/oleObject" Target="../embeddings/oleObject79.bin"/><Relationship Id="rId13" Type="http://schemas.openxmlformats.org/officeDocument/2006/relationships/image" Target="../media/image147.emf"/><Relationship Id="rId14" Type="http://schemas.openxmlformats.org/officeDocument/2006/relationships/oleObject" Target="../embeddings/oleObject80.bin"/><Relationship Id="rId15" Type="http://schemas.openxmlformats.org/officeDocument/2006/relationships/image" Target="../media/image148.emf"/><Relationship Id="rId16" Type="http://schemas.openxmlformats.org/officeDocument/2006/relationships/oleObject" Target="../embeddings/oleObject81.bin"/><Relationship Id="rId17" Type="http://schemas.openxmlformats.org/officeDocument/2006/relationships/image" Target="../media/image149.emf"/><Relationship Id="rId18" Type="http://schemas.openxmlformats.org/officeDocument/2006/relationships/oleObject" Target="../embeddings/oleObject82.bin"/><Relationship Id="rId19" Type="http://schemas.openxmlformats.org/officeDocument/2006/relationships/image" Target="../media/image150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51.png"/><Relationship Id="rId4" Type="http://schemas.openxmlformats.org/officeDocument/2006/relationships/oleObject" Target="../embeddings/oleObject75.bin"/><Relationship Id="rId5" Type="http://schemas.openxmlformats.org/officeDocument/2006/relationships/image" Target="../media/image143.emf"/><Relationship Id="rId6" Type="http://schemas.openxmlformats.org/officeDocument/2006/relationships/oleObject" Target="../embeddings/oleObject76.bin"/><Relationship Id="rId7" Type="http://schemas.openxmlformats.org/officeDocument/2006/relationships/image" Target="../media/image144.emf"/><Relationship Id="rId8" Type="http://schemas.openxmlformats.org/officeDocument/2006/relationships/oleObject" Target="../embeddings/oleObject77.bin"/><Relationship Id="rId9" Type="http://schemas.openxmlformats.org/officeDocument/2006/relationships/image" Target="../media/image145.emf"/><Relationship Id="rId10" Type="http://schemas.openxmlformats.org/officeDocument/2006/relationships/oleObject" Target="../embeddings/oleObject78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4" Type="http://schemas.openxmlformats.org/officeDocument/2006/relationships/image" Target="../media/image141.jpg"/><Relationship Id="rId5" Type="http://schemas.openxmlformats.org/officeDocument/2006/relationships/image" Target="../media/image142.jpg"/><Relationship Id="rId6" Type="http://schemas.openxmlformats.org/officeDocument/2006/relationships/oleObject" Target="../embeddings/oleObject83.bin"/><Relationship Id="rId7" Type="http://schemas.openxmlformats.org/officeDocument/2006/relationships/image" Target="../media/image137.emf"/><Relationship Id="rId8" Type="http://schemas.openxmlformats.org/officeDocument/2006/relationships/oleObject" Target="../embeddings/oleObject84.bin"/><Relationship Id="rId9" Type="http://schemas.openxmlformats.org/officeDocument/2006/relationships/image" Target="../media/image138.emf"/><Relationship Id="rId10" Type="http://schemas.openxmlformats.org/officeDocument/2006/relationships/oleObject" Target="../embeddings/oleObject85.bin"/><Relationship Id="rId11" Type="http://schemas.openxmlformats.org/officeDocument/2006/relationships/image" Target="../media/image139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oleObject" Target="../embeddings/oleObject86.bin"/><Relationship Id="rId7" Type="http://schemas.openxmlformats.org/officeDocument/2006/relationships/image" Target="../media/image4.emf"/><Relationship Id="rId8" Type="http://schemas.openxmlformats.org/officeDocument/2006/relationships/image" Target="../media/image8.jp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4" Type="http://schemas.openxmlformats.org/officeDocument/2006/relationships/oleObject" Target="../embeddings/oleObject88.bin"/><Relationship Id="rId5" Type="http://schemas.openxmlformats.org/officeDocument/2006/relationships/image" Target="../media/image160.emf"/><Relationship Id="rId6" Type="http://schemas.openxmlformats.org/officeDocument/2006/relationships/image" Target="../media/image162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2.bin"/><Relationship Id="rId20" Type="http://schemas.openxmlformats.org/officeDocument/2006/relationships/image" Target="../media/image171.emf"/><Relationship Id="rId10" Type="http://schemas.openxmlformats.org/officeDocument/2006/relationships/image" Target="../media/image166.emf"/><Relationship Id="rId11" Type="http://schemas.openxmlformats.org/officeDocument/2006/relationships/oleObject" Target="../embeddings/oleObject93.bin"/><Relationship Id="rId12" Type="http://schemas.openxmlformats.org/officeDocument/2006/relationships/image" Target="../media/image167.emf"/><Relationship Id="rId13" Type="http://schemas.openxmlformats.org/officeDocument/2006/relationships/oleObject" Target="../embeddings/oleObject94.bin"/><Relationship Id="rId14" Type="http://schemas.openxmlformats.org/officeDocument/2006/relationships/image" Target="../media/image168.emf"/><Relationship Id="rId15" Type="http://schemas.openxmlformats.org/officeDocument/2006/relationships/oleObject" Target="../embeddings/oleObject95.bin"/><Relationship Id="rId16" Type="http://schemas.openxmlformats.org/officeDocument/2006/relationships/image" Target="../media/image169.emf"/><Relationship Id="rId17" Type="http://schemas.openxmlformats.org/officeDocument/2006/relationships/oleObject" Target="../embeddings/oleObject96.bin"/><Relationship Id="rId18" Type="http://schemas.openxmlformats.org/officeDocument/2006/relationships/image" Target="../media/image170.emf"/><Relationship Id="rId19" Type="http://schemas.openxmlformats.org/officeDocument/2006/relationships/oleObject" Target="../embeddings/oleObject97.bin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9.bin"/><Relationship Id="rId4" Type="http://schemas.openxmlformats.org/officeDocument/2006/relationships/image" Target="../media/image163.emf"/><Relationship Id="rId5" Type="http://schemas.openxmlformats.org/officeDocument/2006/relationships/oleObject" Target="../embeddings/oleObject90.bin"/><Relationship Id="rId6" Type="http://schemas.openxmlformats.org/officeDocument/2006/relationships/image" Target="../media/image164.emf"/><Relationship Id="rId7" Type="http://schemas.openxmlformats.org/officeDocument/2006/relationships/oleObject" Target="../embeddings/oleObject91.bin"/><Relationship Id="rId8" Type="http://schemas.openxmlformats.org/officeDocument/2006/relationships/image" Target="../media/image16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oleObject" Target="../embeddings/oleObject98.bin"/><Relationship Id="rId5" Type="http://schemas.openxmlformats.org/officeDocument/2006/relationships/image" Target="../media/image88.emf"/><Relationship Id="rId6" Type="http://schemas.openxmlformats.org/officeDocument/2006/relationships/oleObject" Target="../embeddings/oleObject99.bin"/><Relationship Id="rId7" Type="http://schemas.openxmlformats.org/officeDocument/2006/relationships/image" Target="../media/image89.emf"/><Relationship Id="rId8" Type="http://schemas.openxmlformats.org/officeDocument/2006/relationships/oleObject" Target="../embeddings/Microsoft_Equation4.bin"/><Relationship Id="rId9" Type="http://schemas.openxmlformats.org/officeDocument/2006/relationships/image" Target="../media/image90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oleObject" Target="../embeddings/oleObject100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101.bin"/><Relationship Id="rId8" Type="http://schemas.openxmlformats.org/officeDocument/2006/relationships/image" Target="../media/image95.emf"/><Relationship Id="rId9" Type="http://schemas.openxmlformats.org/officeDocument/2006/relationships/oleObject" Target="../embeddings/Microsoft_Equation5.bin"/><Relationship Id="rId10" Type="http://schemas.openxmlformats.org/officeDocument/2006/relationships/image" Target="../media/image96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4" Type="http://schemas.openxmlformats.org/officeDocument/2006/relationships/image" Target="../media/image99.emf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100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8111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New Detectors </a:t>
            </a:r>
            <a:r>
              <a:rPr lang="it-IT" b="1" dirty="0" err="1">
                <a:solidFill>
                  <a:srgbClr val="FF0000"/>
                </a:solidFill>
              </a:rPr>
              <a:t>Ideas</a:t>
            </a:r>
            <a:r>
              <a:rPr lang="it-IT" b="1" dirty="0">
                <a:solidFill>
                  <a:srgbClr val="FF0000"/>
                </a:solidFill>
              </a:rPr>
              <a:t> for a </a:t>
            </a:r>
            <a:r>
              <a:rPr lang="it-IT" b="1" dirty="0" err="1">
                <a:solidFill>
                  <a:srgbClr val="FF0000"/>
                </a:solidFill>
              </a:rPr>
              <a:t>Possible</a:t>
            </a:r>
            <a:r>
              <a:rPr lang="it-IT" b="1" dirty="0">
                <a:solidFill>
                  <a:srgbClr val="FF0000"/>
                </a:solidFill>
              </a:rPr>
              <a:t> Class of </a:t>
            </a:r>
            <a:r>
              <a:rPr lang="it-IT" b="1" dirty="0" err="1">
                <a:solidFill>
                  <a:srgbClr val="FF0000"/>
                </a:solidFill>
              </a:rPr>
              <a:t>Experiments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64" y="3029752"/>
            <a:ext cx="8229600" cy="3168498"/>
          </a:xfrm>
        </p:spPr>
        <p:txBody>
          <a:bodyPr/>
          <a:lstStyle/>
          <a:p>
            <a:r>
              <a:rPr lang="en-US" dirty="0" smtClean="0"/>
              <a:t>A short list of theoretical motivations</a:t>
            </a:r>
            <a:endParaRPr lang="en-US" dirty="0"/>
          </a:p>
          <a:p>
            <a:r>
              <a:rPr lang="en-US" dirty="0" smtClean="0"/>
              <a:t>New Possible Low Energy Active Detectors:</a:t>
            </a:r>
          </a:p>
          <a:p>
            <a:pPr marL="0" indent="0">
              <a:buNone/>
            </a:pPr>
            <a:r>
              <a:rPr lang="en-US" dirty="0" smtClean="0"/>
              <a:t>                      Ideas and Facts </a:t>
            </a:r>
          </a:p>
          <a:p>
            <a:r>
              <a:rPr lang="en-US" dirty="0" smtClean="0"/>
              <a:t>Electron / Nuclear Spin  Detection</a:t>
            </a:r>
            <a:endParaRPr lang="en-US" dirty="0"/>
          </a:p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762000" y="2219776"/>
            <a:ext cx="7532511" cy="10822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rgbClr val="0000FF"/>
                </a:solidFill>
              </a:rPr>
              <a:t>G. Carugno – INFN &amp; Padova </a:t>
            </a:r>
            <a:r>
              <a:rPr lang="it-IT" dirty="0" err="1" smtClean="0">
                <a:solidFill>
                  <a:srgbClr val="0000FF"/>
                </a:solidFill>
              </a:rPr>
              <a:t>University</a:t>
            </a:r>
            <a:endParaRPr lang="it-IT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0000FF"/>
                </a:solidFill>
              </a:rPr>
              <a:t>              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7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3"/>
          <p:cNvSpPr txBox="1">
            <a:spLocks noChangeArrowheads="1"/>
          </p:cNvSpPr>
          <p:nvPr/>
        </p:nvSpPr>
        <p:spPr bwMode="auto">
          <a:xfrm>
            <a:off x="914400" y="404813"/>
            <a:ext cx="7258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Times New Roman" charset="0"/>
                <a:cs typeface="Times New Roman" charset="0"/>
              </a:rPr>
              <a:t>Optical Cooling</a:t>
            </a:r>
          </a:p>
        </p:txBody>
      </p:sp>
      <p:sp>
        <p:nvSpPr>
          <p:cNvPr id="25602" name="CasellaDiTesto 15"/>
          <p:cNvSpPr txBox="1">
            <a:spLocks noChangeArrowheads="1"/>
          </p:cNvSpPr>
          <p:nvPr/>
        </p:nvSpPr>
        <p:spPr bwMode="auto">
          <a:xfrm>
            <a:off x="539750" y="5300663"/>
            <a:ext cx="83534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Now the lowest temperature: 119+_ 1 K ( ~ -154 C)!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Opt. Letters </a:t>
            </a:r>
            <a:r>
              <a:rPr lang="en-US" sz="1800" b="1">
                <a:solidFill>
                  <a:srgbClr val="FF0000"/>
                </a:solidFill>
              </a:rPr>
              <a:t>38</a:t>
            </a:r>
            <a:r>
              <a:rPr lang="en-US" sz="1800">
                <a:solidFill>
                  <a:srgbClr val="FF0000"/>
                </a:solidFill>
              </a:rPr>
              <a:t> (2013) 1588-1590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Nature Photonics</a:t>
            </a:r>
            <a:r>
              <a:rPr lang="en-US" sz="1800" b="1">
                <a:solidFill>
                  <a:srgbClr val="FF0000"/>
                </a:solidFill>
              </a:rPr>
              <a:t> 4 </a:t>
            </a:r>
            <a:r>
              <a:rPr lang="en-US" sz="1800">
                <a:solidFill>
                  <a:srgbClr val="FF0000"/>
                </a:solidFill>
              </a:rPr>
              <a:t>(2010) 161-164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b="1">
                <a:solidFill>
                  <a:srgbClr val="FF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Opt. Express </a:t>
            </a:r>
            <a:r>
              <a:rPr lang="en-US" sz="1800" b="1">
                <a:solidFill>
                  <a:srgbClr val="FF0000"/>
                </a:solidFill>
              </a:rPr>
              <a:t>18</a:t>
            </a:r>
            <a:r>
              <a:rPr lang="en-US" sz="1800">
                <a:solidFill>
                  <a:srgbClr val="FF0000"/>
                </a:solidFill>
              </a:rPr>
              <a:t> (2010) 18061-18066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sz="1800" b="1" baseline="-25000">
                <a:solidFill>
                  <a:srgbClr val="FF0000"/>
                </a:solidFill>
                <a:latin typeface="Symbol" charset="0"/>
              </a:rPr>
              <a:t>b</a:t>
            </a:r>
            <a:r>
              <a:rPr lang="en-US" sz="1800" b="1">
                <a:solidFill>
                  <a:srgbClr val="FF0000"/>
                </a:solidFill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= ~ 10</a:t>
            </a:r>
            <a:r>
              <a:rPr lang="en-US" sz="1800" b="1" baseline="30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-4</a:t>
            </a:r>
            <a:r>
              <a:rPr lang="en-US" sz="18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cm</a:t>
            </a:r>
            <a:r>
              <a:rPr lang="en-US" sz="1800" b="1" baseline="30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-1</a:t>
            </a:r>
            <a:endParaRPr lang="it-IT" sz="1800" b="1" baseline="300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5603" name="Line 7"/>
          <p:cNvSpPr>
            <a:spLocks noChangeShapeType="1"/>
          </p:cNvSpPr>
          <p:nvPr/>
        </p:nvSpPr>
        <p:spPr bwMode="auto">
          <a:xfrm>
            <a:off x="395288" y="1125538"/>
            <a:ext cx="82772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5604" name="Immagine 21" descr="c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91197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24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sellaDiTesto 5"/>
          <p:cNvSpPr txBox="1">
            <a:spLocks noChangeArrowheads="1"/>
          </p:cNvSpPr>
          <p:nvPr/>
        </p:nvSpPr>
        <p:spPr bwMode="auto">
          <a:xfrm>
            <a:off x="0" y="333375"/>
            <a:ext cx="9036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>
                <a:solidFill>
                  <a:srgbClr val="FF0000"/>
                </a:solidFill>
              </a:rPr>
              <a:t> A New Detector </a:t>
            </a:r>
            <a:r>
              <a:rPr lang="it-IT" sz="2800" dirty="0" err="1">
                <a:solidFill>
                  <a:srgbClr val="FF0000"/>
                </a:solidFill>
              </a:rPr>
              <a:t>Approach</a:t>
            </a:r>
            <a:r>
              <a:rPr lang="it-IT" sz="2800" dirty="0">
                <a:solidFill>
                  <a:srgbClr val="FF0000"/>
                </a:solidFill>
              </a:rPr>
              <a:t> for </a:t>
            </a:r>
            <a:r>
              <a:rPr lang="it-IT" sz="2800" dirty="0" err="1">
                <a:solidFill>
                  <a:srgbClr val="FF0000"/>
                </a:solidFill>
              </a:rPr>
              <a:t>Low</a:t>
            </a:r>
            <a:r>
              <a:rPr lang="it-IT" sz="2800" dirty="0">
                <a:solidFill>
                  <a:srgbClr val="FF0000"/>
                </a:solidFill>
              </a:rPr>
              <a:t> Energy Release</a:t>
            </a:r>
          </a:p>
        </p:txBody>
      </p:sp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180269" y="3852334"/>
            <a:ext cx="866916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 b="1" dirty="0" smtClean="0">
              <a:solidFill>
                <a:srgbClr val="FF0000"/>
              </a:solidFill>
            </a:endParaRPr>
          </a:p>
          <a:p>
            <a:pPr eaLnBrk="1" hangingPunct="1"/>
            <a:endParaRPr lang="it-IT" sz="18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sz="1800" b="1" dirty="0" smtClean="0">
                <a:solidFill>
                  <a:srgbClr val="FF0000"/>
                </a:solidFill>
              </a:rPr>
              <a:t>-Radiazione </a:t>
            </a:r>
            <a:r>
              <a:rPr lang="it-IT" sz="1800" b="1" dirty="0">
                <a:solidFill>
                  <a:srgbClr val="FF0000"/>
                </a:solidFill>
              </a:rPr>
              <a:t>in Attraverso </a:t>
            </a:r>
            <a:r>
              <a:rPr lang="it-IT" sz="1800" b="1" dirty="0" err="1">
                <a:solidFill>
                  <a:srgbClr val="FF0000"/>
                </a:solidFill>
              </a:rPr>
              <a:t>dE</a:t>
            </a:r>
            <a:r>
              <a:rPr lang="it-IT" sz="1800" b="1" dirty="0">
                <a:solidFill>
                  <a:srgbClr val="FF0000"/>
                </a:solidFill>
              </a:rPr>
              <a:t>/dx  </a:t>
            </a:r>
            <a:r>
              <a:rPr lang="it-IT" sz="1800" b="1" dirty="0" smtClean="0">
                <a:solidFill>
                  <a:srgbClr val="FF0000"/>
                </a:solidFill>
              </a:rPr>
              <a:t>o </a:t>
            </a:r>
            <a:r>
              <a:rPr lang="it-IT" sz="1800" b="1" dirty="0" err="1" smtClean="0">
                <a:solidFill>
                  <a:srgbClr val="FF0000"/>
                </a:solidFill>
              </a:rPr>
              <a:t>Nuclear</a:t>
            </a:r>
            <a:r>
              <a:rPr lang="it-IT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</a:rPr>
              <a:t>Recoil</a:t>
            </a:r>
            <a:r>
              <a:rPr lang="it-IT" sz="1800" b="1" dirty="0" smtClean="0">
                <a:solidFill>
                  <a:srgbClr val="FF0000"/>
                </a:solidFill>
              </a:rPr>
              <a:t> Promuove </a:t>
            </a:r>
            <a:r>
              <a:rPr lang="it-IT" sz="1800" b="1" dirty="0">
                <a:solidFill>
                  <a:srgbClr val="FF0000"/>
                </a:solidFill>
              </a:rPr>
              <a:t>atomi su stati eccitati </a:t>
            </a:r>
          </a:p>
          <a:p>
            <a:pPr eaLnBrk="1" hangingPunct="1"/>
            <a:endParaRPr lang="it-IT" sz="1800" b="1" dirty="0"/>
          </a:p>
          <a:p>
            <a:pPr eaLnBrk="1" hangingPunct="1"/>
            <a:r>
              <a:rPr lang="it-IT" sz="1800" b="1" dirty="0" smtClean="0">
                <a:solidFill>
                  <a:srgbClr val="0000FF"/>
                </a:solidFill>
              </a:rPr>
              <a:t>-Maggior </a:t>
            </a:r>
            <a:r>
              <a:rPr lang="it-IT" sz="1800" b="1" dirty="0" err="1">
                <a:solidFill>
                  <a:srgbClr val="0000FF"/>
                </a:solidFill>
              </a:rPr>
              <a:t>probabilita’</a:t>
            </a:r>
            <a:r>
              <a:rPr lang="it-IT" altLang="ja-JP" sz="1800" b="1" dirty="0">
                <a:solidFill>
                  <a:srgbClr val="0000FF"/>
                </a:solidFill>
              </a:rPr>
              <a:t>  </a:t>
            </a:r>
            <a:r>
              <a:rPr lang="it-IT" altLang="ja-JP" sz="1800" b="1" dirty="0" err="1">
                <a:solidFill>
                  <a:srgbClr val="0000FF"/>
                </a:solidFill>
              </a:rPr>
              <a:t>P</a:t>
            </a:r>
            <a:r>
              <a:rPr lang="it-IT" altLang="ja-JP" sz="1800" b="1" dirty="0" smtClean="0">
                <a:solidFill>
                  <a:srgbClr val="0000FF"/>
                </a:solidFill>
              </a:rPr>
              <a:t>(E) </a:t>
            </a:r>
            <a:r>
              <a:rPr lang="it-IT" altLang="ja-JP" sz="1800" b="1" dirty="0">
                <a:solidFill>
                  <a:srgbClr val="0000FF"/>
                </a:solidFill>
              </a:rPr>
              <a:t>= 1/E^2 su stati di bassa energia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b="1" dirty="0" smtClean="0"/>
              <a:t>-Campo </a:t>
            </a:r>
            <a:r>
              <a:rPr lang="it-IT" sz="1800" b="1" dirty="0"/>
              <a:t>Cristallino Mezzo Attivo  rimuove la degenerazione sullo stato </a:t>
            </a:r>
            <a:endParaRPr lang="it-IT" sz="1800" b="1" dirty="0" smtClean="0"/>
          </a:p>
          <a:p>
            <a:pPr eaLnBrk="1" hangingPunct="1"/>
            <a:r>
              <a:rPr lang="it-IT" sz="1800" b="1" dirty="0" smtClean="0"/>
              <a:t>Fondamentale</a:t>
            </a:r>
            <a:r>
              <a:rPr lang="it-IT" sz="1800" b="1" dirty="0"/>
              <a:t> </a:t>
            </a:r>
            <a:r>
              <a:rPr lang="it-IT" sz="1800" b="1" dirty="0" smtClean="0"/>
              <a:t>, generando </a:t>
            </a:r>
            <a:r>
              <a:rPr lang="it-IT" sz="1800" b="1" dirty="0"/>
              <a:t>primi stati eccitati a livelli </a:t>
            </a:r>
            <a:r>
              <a:rPr lang="it-IT" sz="1800" b="1" dirty="0" smtClean="0"/>
              <a:t> dei  </a:t>
            </a:r>
            <a:r>
              <a:rPr lang="it-IT" sz="1800" b="1" dirty="0" err="1"/>
              <a:t>meV</a:t>
            </a:r>
            <a:r>
              <a:rPr lang="it-IT" sz="1800" b="1" dirty="0"/>
              <a:t> </a:t>
            </a:r>
          </a:p>
          <a:p>
            <a:pPr eaLnBrk="1" hangingPunct="1"/>
            <a:endParaRPr lang="it-IT" sz="1800" dirty="0"/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  </a:t>
            </a:r>
          </a:p>
        </p:txBody>
      </p:sp>
      <p:pic>
        <p:nvPicPr>
          <p:cNvPr id="27651" name="Picture 3" descr="C:\Users\zago\Desktop\WORKS\GIANNI_PUBLISH\N3\SK1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9" y="1032582"/>
            <a:ext cx="518318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666196" y="1397000"/>
            <a:ext cx="3229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SATURATION VALUE</a:t>
            </a:r>
            <a:endParaRPr lang="it-IT" sz="2800" b="1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02800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0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547194"/>
              </p:ext>
            </p:extLst>
          </p:nvPr>
        </p:nvGraphicFramePr>
        <p:xfrm>
          <a:off x="5471576" y="2143476"/>
          <a:ext cx="3564474" cy="59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07" name="Equation" r:id="rId6" imgW="1371600" imgH="228600" progId="Equation.3">
                  <p:embed/>
                </p:oleObj>
              </mc:Choice>
              <mc:Fallback>
                <p:oleObj name="Equation" r:id="rId6" imgW="1371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1576" y="2143476"/>
                        <a:ext cx="3564474" cy="594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95388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0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027069"/>
              </p:ext>
            </p:extLst>
          </p:nvPr>
        </p:nvGraphicFramePr>
        <p:xfrm>
          <a:off x="5278191" y="3025420"/>
          <a:ext cx="3757859" cy="1062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09" name="Equation" r:id="rId10" imgW="1841500" imgH="520700" progId="Equation.3">
                  <p:embed/>
                </p:oleObj>
              </mc:Choice>
              <mc:Fallback>
                <p:oleObj name="Equation" r:id="rId10" imgW="18415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78191" y="3025420"/>
                        <a:ext cx="3757859" cy="1062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7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2549"/>
            <a:ext cx="38163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27"/>
            <a:ext cx="5443538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3454077"/>
            <a:ext cx="5327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8"/>
          <p:cNvSpPr txBox="1">
            <a:spLocks noChangeArrowheads="1"/>
          </p:cNvSpPr>
          <p:nvPr/>
        </p:nvSpPr>
        <p:spPr bwMode="auto">
          <a:xfrm>
            <a:off x="9525" y="4422745"/>
            <a:ext cx="4545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dirty="0" err="1">
                <a:solidFill>
                  <a:srgbClr val="FF0000"/>
                </a:solidFill>
              </a:rPr>
              <a:t>Scattering</a:t>
            </a:r>
            <a:r>
              <a:rPr lang="it-IT" sz="2000" b="1" dirty="0">
                <a:solidFill>
                  <a:srgbClr val="FF0000"/>
                </a:solidFill>
              </a:rPr>
              <a:t> elettroni su Fononi Ottici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997222" y="747889"/>
            <a:ext cx="2035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BETHE -BLOCH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770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zago\Desktop\WORKS\GIANNI_PUBLISH\NEWW2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842486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 descr="C:\Users\zago\Desktop\WORKS\GIANNI_PUBLISH\NEWW2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49538"/>
            <a:ext cx="424815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zago\Desktop\WORKS\GIANNI_PUBLISH\NEWW2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502025"/>
            <a:ext cx="5875338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sellaDiTesto 9"/>
          <p:cNvSpPr txBox="1">
            <a:spLocks noChangeArrowheads="1"/>
          </p:cNvSpPr>
          <p:nvPr/>
        </p:nvSpPr>
        <p:spPr bwMode="auto">
          <a:xfrm>
            <a:off x="3492500" y="3284538"/>
            <a:ext cx="5462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FF0000"/>
                </a:solidFill>
              </a:rPr>
              <a:t>Tracce Elettrone Compton in Elio Liquido CCD</a:t>
            </a:r>
          </a:p>
        </p:txBody>
      </p:sp>
    </p:spTree>
    <p:extLst>
      <p:ext uri="{BB962C8B-B14F-4D97-AF65-F5344CB8AC3E}">
        <p14:creationId xmlns:p14="http://schemas.microsoft.com/office/powerpoint/2010/main" val="198486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zago\Desktop\WORKS\GIANNI_PUBLISH\NEWW2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791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38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413" y="0"/>
            <a:ext cx="9648826" cy="1143000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0000"/>
                </a:solidFill>
              </a:rPr>
              <a:t>Laser </a:t>
            </a:r>
            <a:r>
              <a:rPr lang="it-IT" sz="3200" dirty="0" err="1" smtClean="0">
                <a:solidFill>
                  <a:srgbClr val="FF0000"/>
                </a:solidFill>
              </a:rPr>
              <a:t>Based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err="1" smtClean="0">
                <a:solidFill>
                  <a:srgbClr val="FF0000"/>
                </a:solidFill>
              </a:rPr>
              <a:t>Scintillation</a:t>
            </a:r>
            <a:r>
              <a:rPr lang="it-IT" sz="3200" dirty="0" smtClean="0">
                <a:solidFill>
                  <a:srgbClr val="FF0000"/>
                </a:solidFill>
              </a:rPr>
              <a:t>: Alfa </a:t>
            </a:r>
            <a:r>
              <a:rPr lang="it-IT" sz="3200" dirty="0" err="1" smtClean="0">
                <a:solidFill>
                  <a:srgbClr val="FF0000"/>
                </a:solidFill>
              </a:rPr>
              <a:t>Detection</a:t>
            </a:r>
            <a:r>
              <a:rPr lang="it-IT" sz="3200" dirty="0" smtClean="0">
                <a:solidFill>
                  <a:srgbClr val="FF0000"/>
                </a:solidFill>
              </a:rPr>
              <a:t> NIM 2002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174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4591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6613"/>
            <a:ext cx="399573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698875"/>
            <a:ext cx="4367212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497388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CasellaDiTesto 10"/>
          <p:cNvSpPr txBox="1">
            <a:spLocks noChangeArrowheads="1"/>
          </p:cNvSpPr>
          <p:nvPr/>
        </p:nvSpPr>
        <p:spPr bwMode="auto">
          <a:xfrm>
            <a:off x="3203575" y="1052513"/>
            <a:ext cx="2089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0000FF"/>
                </a:solidFill>
              </a:rPr>
              <a:t>Neon 100Torr</a:t>
            </a:r>
          </a:p>
        </p:txBody>
      </p:sp>
      <p:sp>
        <p:nvSpPr>
          <p:cNvPr id="31751" name="CasellaDiTesto 11"/>
          <p:cNvSpPr txBox="1">
            <a:spLocks noChangeArrowheads="1"/>
          </p:cNvSpPr>
          <p:nvPr/>
        </p:nvSpPr>
        <p:spPr bwMode="auto">
          <a:xfrm>
            <a:off x="3348038" y="2636838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660066"/>
                </a:solidFill>
              </a:rPr>
              <a:t>Diam. Laser beam 2 mm</a:t>
            </a:r>
          </a:p>
        </p:txBody>
      </p:sp>
      <p:sp>
        <p:nvSpPr>
          <p:cNvPr id="31752" name="CasellaDiTesto 12"/>
          <p:cNvSpPr txBox="1">
            <a:spLocks noChangeArrowheads="1"/>
          </p:cNvSpPr>
          <p:nvPr/>
        </p:nvSpPr>
        <p:spPr bwMode="auto">
          <a:xfrm>
            <a:off x="3348038" y="3141663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DE/Dx =10 KeV/mm</a:t>
            </a:r>
          </a:p>
        </p:txBody>
      </p:sp>
      <p:sp>
        <p:nvSpPr>
          <p:cNvPr id="31753" name="CasellaDiTesto 13"/>
          <p:cNvSpPr txBox="1">
            <a:spLocks noChangeArrowheads="1"/>
          </p:cNvSpPr>
          <p:nvPr/>
        </p:nvSpPr>
        <p:spPr bwMode="auto">
          <a:xfrm>
            <a:off x="755650" y="3213100"/>
            <a:ext cx="219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Tau =  </a:t>
            </a:r>
            <a:r>
              <a:rPr lang="it-IT" sz="1800">
                <a:solidFill>
                  <a:srgbClr val="187A08"/>
                </a:solidFill>
              </a:rPr>
              <a:t>microsecond</a:t>
            </a:r>
            <a:r>
              <a:rPr lang="it-IT" sz="1800"/>
              <a:t> </a:t>
            </a:r>
          </a:p>
        </p:txBody>
      </p:sp>
      <p:sp>
        <p:nvSpPr>
          <p:cNvPr id="31754" name="CasellaDiTesto 14"/>
          <p:cNvSpPr txBox="1">
            <a:spLocks noChangeArrowheads="1"/>
          </p:cNvSpPr>
          <p:nvPr/>
        </p:nvSpPr>
        <p:spPr bwMode="auto">
          <a:xfrm>
            <a:off x="5219700" y="3860800"/>
            <a:ext cx="3563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FF0000"/>
                </a:solidFill>
              </a:rPr>
              <a:t>Transizione saturata a </a:t>
            </a:r>
            <a:r>
              <a:rPr lang="it-IT" sz="1800" dirty="0" smtClean="0">
                <a:solidFill>
                  <a:srgbClr val="FF0000"/>
                </a:solidFill>
              </a:rPr>
              <a:t>10 </a:t>
            </a:r>
            <a:r>
              <a:rPr lang="it-IT" sz="1800" dirty="0" err="1">
                <a:solidFill>
                  <a:srgbClr val="FF0000"/>
                </a:solidFill>
              </a:rPr>
              <a:t>W</a:t>
            </a:r>
            <a:r>
              <a:rPr lang="it-IT" sz="1800" dirty="0">
                <a:solidFill>
                  <a:srgbClr val="FF0000"/>
                </a:solidFill>
              </a:rPr>
              <a:t>/cm2</a:t>
            </a:r>
          </a:p>
        </p:txBody>
      </p:sp>
    </p:spTree>
    <p:extLst>
      <p:ext uri="{BB962C8B-B14F-4D97-AF65-F5344CB8AC3E}">
        <p14:creationId xmlns:p14="http://schemas.microsoft.com/office/powerpoint/2010/main" val="325350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988"/>
            <a:ext cx="9144000" cy="993775"/>
          </a:xfrm>
        </p:spPr>
        <p:txBody>
          <a:bodyPr/>
          <a:lstStyle/>
          <a:p>
            <a:pPr>
              <a:defRPr/>
            </a:pPr>
            <a:r>
              <a:rPr lang="it-IT" sz="3600" dirty="0" smtClean="0">
                <a:solidFill>
                  <a:srgbClr val="FF0000"/>
                </a:solidFill>
              </a:rPr>
              <a:t>Rivelatore Particelle</a:t>
            </a:r>
            <a:r>
              <a:rPr lang="it-IT" sz="3600" dirty="0">
                <a:solidFill>
                  <a:srgbClr val="000090"/>
                </a:solidFill>
              </a:rPr>
              <a:t> </a:t>
            </a:r>
            <a:r>
              <a:rPr lang="it-IT" sz="3600" dirty="0" smtClean="0">
                <a:solidFill>
                  <a:srgbClr val="000090"/>
                </a:solidFill>
              </a:rPr>
              <a:t>= Sistema a 3 livelli</a:t>
            </a:r>
            <a:endParaRPr lang="it-IT" sz="3600" dirty="0">
              <a:solidFill>
                <a:srgbClr val="000090"/>
              </a:solidFill>
            </a:endParaRPr>
          </a:p>
        </p:txBody>
      </p:sp>
      <p:pic>
        <p:nvPicPr>
          <p:cNvPr id="33794" name="Immagine 22" descr="Schermata 09-2456540 alle 12.01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56540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egnaposto contenuto 19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62" b="5362"/>
          <a:stretch>
            <a:fillRect/>
          </a:stretch>
        </p:blipFill>
        <p:spPr>
          <a:xfrm>
            <a:off x="5103813" y="1557338"/>
            <a:ext cx="4005262" cy="3455987"/>
          </a:xfrm>
        </p:spPr>
      </p:pic>
      <p:graphicFrame>
        <p:nvGraphicFramePr>
          <p:cNvPr id="33796" name="Oggetto 26"/>
          <p:cNvGraphicFramePr>
            <a:graphicFrameLocks noChangeAspect="1"/>
          </p:cNvGraphicFramePr>
          <p:nvPr/>
        </p:nvGraphicFramePr>
        <p:xfrm>
          <a:off x="7056438" y="3284538"/>
          <a:ext cx="208756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2" name="Equation" r:id="rId6" imgW="1257300" imgH="203200" progId="Equation.3">
                  <p:embed/>
                </p:oleObj>
              </mc:Choice>
              <mc:Fallback>
                <p:oleObj name="Equation" r:id="rId6" imgW="1257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438" y="3284538"/>
                        <a:ext cx="2087562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ggetto 4"/>
          <p:cNvGraphicFramePr>
            <a:graphicFrameLocks noChangeAspect="1"/>
          </p:cNvGraphicFramePr>
          <p:nvPr/>
        </p:nvGraphicFramePr>
        <p:xfrm>
          <a:off x="395288" y="981075"/>
          <a:ext cx="35290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3" name="Equation" r:id="rId8" imgW="1600200" imgH="228600" progId="Equation.3">
                  <p:embed/>
                </p:oleObj>
              </mc:Choice>
              <mc:Fallback>
                <p:oleObj name="Equation" r:id="rId8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352901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ggetto 6"/>
          <p:cNvGraphicFramePr>
            <a:graphicFrameLocks noChangeAspect="1"/>
          </p:cNvGraphicFramePr>
          <p:nvPr/>
        </p:nvGraphicFramePr>
        <p:xfrm>
          <a:off x="323850" y="1557338"/>
          <a:ext cx="28082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4" name="Equation" r:id="rId10" imgW="1231900" imgH="228600" progId="Equation.3">
                  <p:embed/>
                </p:oleObj>
              </mc:Choice>
              <mc:Fallback>
                <p:oleObj name="Equation" r:id="rId10" imgW="123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57338"/>
                        <a:ext cx="28082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ggetto 2"/>
          <p:cNvGraphicFramePr>
            <a:graphicFrameLocks noChangeAspect="1"/>
          </p:cNvGraphicFramePr>
          <p:nvPr/>
        </p:nvGraphicFramePr>
        <p:xfrm>
          <a:off x="468313" y="2060575"/>
          <a:ext cx="28082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5" name="Equation" r:id="rId12" imgW="2374900" imgH="228600" progId="Equation.3">
                  <p:embed/>
                </p:oleObj>
              </mc:Choice>
              <mc:Fallback>
                <p:oleObj name="Equation" r:id="rId12" imgW="237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28082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185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298253"/>
              </p:ext>
            </p:extLst>
          </p:nvPr>
        </p:nvGraphicFramePr>
        <p:xfrm>
          <a:off x="310444" y="84138"/>
          <a:ext cx="86360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4" name="Documento" r:id="rId3" imgW="6121175" imgH="6946644" progId="Word.Document.12">
                  <p:embed/>
                </p:oleObj>
              </mc:Choice>
              <mc:Fallback>
                <p:oleObj name="Documento" r:id="rId3" imgW="6121175" imgH="694664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444" y="84138"/>
                        <a:ext cx="86360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895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68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zago\Desktop\WORKS\GIANNI_PUBLISH\NEWW2\b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2610556"/>
            <a:ext cx="7436555" cy="387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971550" y="2276475"/>
            <a:ext cx="3168650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Schermata 03-2457091 alle 21.3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0"/>
            <a:ext cx="8102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2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C:\Users\zago\Desktop\WORKS\GIANNI_PUBLISH\N3\S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765175"/>
            <a:ext cx="62976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971550" y="188913"/>
            <a:ext cx="7269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66"/>
                </a:solidFill>
              </a:rPr>
              <a:t>Processi Fisici e  Basse Soglie di Energia</a:t>
            </a:r>
            <a:endParaRPr lang="it-IT" sz="2800"/>
          </a:p>
        </p:txBody>
      </p:sp>
      <p:sp>
        <p:nvSpPr>
          <p:cNvPr id="18435" name="CasellaDiTesto 3"/>
          <p:cNvSpPr txBox="1">
            <a:spLocks noChangeArrowheads="1"/>
          </p:cNvSpPr>
          <p:nvPr/>
        </p:nvSpPr>
        <p:spPr bwMode="auto">
          <a:xfrm>
            <a:off x="30163" y="1557338"/>
            <a:ext cx="321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FF0000"/>
                </a:solidFill>
              </a:rPr>
              <a:t>Emissione a 2 neutrini</a:t>
            </a:r>
          </a:p>
        </p:txBody>
      </p:sp>
      <p:sp>
        <p:nvSpPr>
          <p:cNvPr id="18436" name="CasellaDiTesto 4"/>
          <p:cNvSpPr txBox="1">
            <a:spLocks noChangeArrowheads="1"/>
          </p:cNvSpPr>
          <p:nvPr/>
        </p:nvSpPr>
        <p:spPr bwMode="auto">
          <a:xfrm>
            <a:off x="-25400" y="3068638"/>
            <a:ext cx="364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 err="1">
                <a:solidFill>
                  <a:srgbClr val="660066"/>
                </a:solidFill>
              </a:rPr>
              <a:t>Assione</a:t>
            </a:r>
            <a:r>
              <a:rPr lang="it-IT" dirty="0">
                <a:solidFill>
                  <a:srgbClr val="660066"/>
                </a:solidFill>
              </a:rPr>
              <a:t>-Effetto Primakov</a:t>
            </a:r>
          </a:p>
        </p:txBody>
      </p:sp>
      <p:sp>
        <p:nvSpPr>
          <p:cNvPr id="18437" name="CasellaDiTesto 5"/>
          <p:cNvSpPr txBox="1">
            <a:spLocks noChangeArrowheads="1"/>
          </p:cNvSpPr>
          <p:nvPr/>
        </p:nvSpPr>
        <p:spPr bwMode="auto">
          <a:xfrm>
            <a:off x="-11113" y="4724400"/>
            <a:ext cx="4376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 err="1">
                <a:solidFill>
                  <a:srgbClr val="000090"/>
                </a:solidFill>
              </a:rPr>
              <a:t>Scattering</a:t>
            </a:r>
            <a:r>
              <a:rPr lang="it-IT" dirty="0">
                <a:solidFill>
                  <a:srgbClr val="000090"/>
                </a:solidFill>
              </a:rPr>
              <a:t> coerente di neutrino</a:t>
            </a:r>
          </a:p>
          <a:p>
            <a:pPr eaLnBrk="1" hangingPunct="1"/>
            <a:r>
              <a:rPr lang="it-IT" dirty="0">
                <a:solidFill>
                  <a:srgbClr val="000090"/>
                </a:solidFill>
              </a:rPr>
              <a:t>Via EM e Debole su Nuclei</a:t>
            </a:r>
          </a:p>
        </p:txBody>
      </p:sp>
      <p:graphicFrame>
        <p:nvGraphicFramePr>
          <p:cNvPr id="18439" name="Oggetto 4"/>
          <p:cNvGraphicFramePr>
            <a:graphicFrameLocks noChangeAspect="1"/>
          </p:cNvGraphicFramePr>
          <p:nvPr/>
        </p:nvGraphicFramePr>
        <p:xfrm>
          <a:off x="8101013" y="5589588"/>
          <a:ext cx="101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10" name="Equation" r:id="rId4" imgW="1016000" imgH="241300" progId="Equation.3">
                  <p:embed/>
                </p:oleObj>
              </mc:Choice>
              <mc:Fallback>
                <p:oleObj name="Equation" r:id="rId4" imgW="1016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5589588"/>
                        <a:ext cx="1016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62076" y="5705355"/>
            <a:ext cx="2477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smtClean="0"/>
              <a:t>Lattice </a:t>
            </a:r>
            <a:r>
              <a:rPr lang="it-IT" sz="2000" i="1" dirty="0" err="1" smtClean="0"/>
              <a:t>displacements</a:t>
            </a:r>
            <a:endParaRPr lang="it-IT" sz="2000" i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71550" y="2060223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Yoshimura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52486" y="3587045"/>
            <a:ext cx="77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Sikivie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49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3" descr="Schermata 07-2456847 alle 18.2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666"/>
            <a:ext cx="9144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581275" y="845078"/>
            <a:ext cx="6048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smtClean="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X </a:t>
            </a:r>
            <a:r>
              <a:rPr lang="it-IT" b="1" dirty="0" err="1" smtClean="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Rays</a:t>
            </a:r>
            <a:r>
              <a:rPr lang="it-IT" b="1" dirty="0" smtClean="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  </a:t>
            </a:r>
            <a:r>
              <a:rPr lang="it-IT" b="1" dirty="0" err="1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Facility</a:t>
            </a:r>
            <a:r>
              <a:rPr lang="it-IT" b="1" dirty="0">
                <a:solidFill>
                  <a:srgbClr val="0000FF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 @ Legnaro</a:t>
            </a:r>
          </a:p>
          <a:p>
            <a:pPr eaLnBrk="1" hangingPunct="1"/>
            <a:endParaRPr lang="it-IT" sz="38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862666" y="141111"/>
            <a:ext cx="6802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PRELIMINARY RESULTS: ( PD – PI – CA )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2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1916113"/>
            <a:ext cx="5092701" cy="3794125"/>
          </a:xfrm>
        </p:spPr>
      </p:pic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3276600" y="4221163"/>
            <a:ext cx="8096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700" b="1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0.5 eV</a:t>
            </a:r>
          </a:p>
        </p:txBody>
      </p:sp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3203575" y="3716338"/>
            <a:ext cx="962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700" b="1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0.75 eV</a:t>
            </a:r>
          </a:p>
        </p:txBody>
      </p:sp>
      <p:sp>
        <p:nvSpPr>
          <p:cNvPr id="23556" name="Down Arrow 8"/>
          <p:cNvSpPr>
            <a:spLocks noChangeArrowheads="1"/>
          </p:cNvSpPr>
          <p:nvPr/>
        </p:nvSpPr>
        <p:spPr bwMode="auto">
          <a:xfrm>
            <a:off x="1763713" y="3500438"/>
            <a:ext cx="101600" cy="1055687"/>
          </a:xfrm>
          <a:prstGeom prst="downArrow">
            <a:avLst>
              <a:gd name="adj1" fmla="val 50000"/>
              <a:gd name="adj2" fmla="val 49788"/>
            </a:avLst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3557" name="Down Arrow 10"/>
          <p:cNvSpPr>
            <a:spLocks noChangeArrowheads="1"/>
          </p:cNvSpPr>
          <p:nvPr/>
        </p:nvSpPr>
        <p:spPr bwMode="auto">
          <a:xfrm>
            <a:off x="2700338" y="3573463"/>
            <a:ext cx="100012" cy="1635125"/>
          </a:xfrm>
          <a:prstGeom prst="downArrow">
            <a:avLst>
              <a:gd name="adj1" fmla="val 50000"/>
              <a:gd name="adj2" fmla="val 50562"/>
            </a:avLst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3558" name="Down Arrow 11"/>
          <p:cNvSpPr>
            <a:spLocks noChangeArrowheads="1"/>
          </p:cNvSpPr>
          <p:nvPr/>
        </p:nvSpPr>
        <p:spPr bwMode="auto">
          <a:xfrm>
            <a:off x="2195513" y="3500438"/>
            <a:ext cx="101600" cy="1447800"/>
          </a:xfrm>
          <a:prstGeom prst="downArrow">
            <a:avLst>
              <a:gd name="adj1" fmla="val 50000"/>
              <a:gd name="adj2" fmla="val 49875"/>
            </a:avLst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3559" name="CasellaDiTesto 1"/>
          <p:cNvSpPr txBox="1">
            <a:spLocks noChangeArrowheads="1"/>
          </p:cNvSpPr>
          <p:nvPr/>
        </p:nvSpPr>
        <p:spPr bwMode="auto">
          <a:xfrm>
            <a:off x="1619250" y="333375"/>
            <a:ext cx="6157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FF0000"/>
                </a:solidFill>
              </a:rPr>
              <a:t>Nd:YAG IR Transitions and Spectra</a:t>
            </a: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773238"/>
            <a:ext cx="51181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3561" name="CasellaDiTesto 2"/>
          <p:cNvSpPr txBox="1">
            <a:spLocks noChangeArrowheads="1"/>
          </p:cNvSpPr>
          <p:nvPr/>
        </p:nvSpPr>
        <p:spPr bwMode="auto">
          <a:xfrm>
            <a:off x="3132138" y="1268413"/>
            <a:ext cx="270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</a:rPr>
              <a:t>At Room Temperature</a:t>
            </a:r>
          </a:p>
        </p:txBody>
      </p:sp>
      <p:sp>
        <p:nvSpPr>
          <p:cNvPr id="23562" name="CasellaDiTesto 3"/>
          <p:cNvSpPr txBox="1">
            <a:spLocks noChangeArrowheads="1"/>
          </p:cNvSpPr>
          <p:nvPr/>
        </p:nvSpPr>
        <p:spPr bwMode="auto">
          <a:xfrm>
            <a:off x="1979613" y="5876925"/>
            <a:ext cx="586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0066"/>
                </a:solidFill>
              </a:rPr>
              <a:t>IR Emission Efficiency larger than 15%</a:t>
            </a:r>
          </a:p>
        </p:txBody>
      </p:sp>
    </p:spTree>
    <p:extLst>
      <p:ext uri="{BB962C8B-B14F-4D97-AF65-F5344CB8AC3E}">
        <p14:creationId xmlns:p14="http://schemas.microsoft.com/office/powerpoint/2010/main" val="14997853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060575"/>
            <a:ext cx="5010150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5148263" y="2852738"/>
            <a:ext cx="18700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baseline="30000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4</a:t>
            </a:r>
            <a:r>
              <a:rPr lang="it-IT" sz="2000" b="1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I</a:t>
            </a:r>
            <a:r>
              <a:rPr lang="it-IT" sz="2000" b="1" baseline="-25000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13/2</a:t>
            </a:r>
            <a:r>
              <a:rPr lang="it-IT" sz="2000" b="1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 --</a:t>
            </a:r>
            <a:r>
              <a:rPr lang="it-IT" sz="2000" b="1" baseline="30000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4</a:t>
            </a:r>
            <a:r>
              <a:rPr lang="it-IT" sz="2000" b="1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I</a:t>
            </a:r>
            <a:r>
              <a:rPr lang="it-IT" sz="2000" b="1" baseline="-25000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ヒラギノ角ゴ ProN W3" charset="0"/>
                <a:sym typeface="Gill Sans" charset="0"/>
              </a:rPr>
              <a:t>15/2</a:t>
            </a:r>
          </a:p>
        </p:txBody>
      </p:sp>
      <p:sp>
        <p:nvSpPr>
          <p:cNvPr id="24579" name="CasellaDiTesto 1"/>
          <p:cNvSpPr txBox="1">
            <a:spLocks noChangeArrowheads="1"/>
          </p:cNvSpPr>
          <p:nvPr/>
        </p:nvSpPr>
        <p:spPr bwMode="auto">
          <a:xfrm>
            <a:off x="1692275" y="476250"/>
            <a:ext cx="5605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FF0000"/>
                </a:solidFill>
              </a:rPr>
              <a:t>Erbium:Yag Emission Spectrum </a:t>
            </a:r>
          </a:p>
        </p:txBody>
      </p:sp>
      <p:sp>
        <p:nvSpPr>
          <p:cNvPr id="24580" name="CasellaDiTesto 2"/>
          <p:cNvSpPr txBox="1">
            <a:spLocks noChangeArrowheads="1"/>
          </p:cNvSpPr>
          <p:nvPr/>
        </p:nvSpPr>
        <p:spPr bwMode="auto">
          <a:xfrm>
            <a:off x="3995738" y="1484313"/>
            <a:ext cx="136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0,4%  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494212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4582" name="Down Arrow 4"/>
          <p:cNvSpPr>
            <a:spLocks noChangeArrowheads="1"/>
          </p:cNvSpPr>
          <p:nvPr/>
        </p:nvSpPr>
        <p:spPr bwMode="auto">
          <a:xfrm>
            <a:off x="2843213" y="4221163"/>
            <a:ext cx="144462" cy="723900"/>
          </a:xfrm>
          <a:prstGeom prst="downArrow">
            <a:avLst>
              <a:gd name="adj1" fmla="val 50000"/>
              <a:gd name="adj2" fmla="val 50064"/>
            </a:avLst>
          </a:prstGeom>
          <a:solidFill>
            <a:srgbClr val="FF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6306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7" y="321469"/>
            <a:ext cx="9027914" cy="424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>
                <a:latin typeface="Times New Roman" charset="0"/>
                <a:ea typeface="ヒラギノ角ゴ ProN W3" charset="0"/>
                <a:cs typeface="Times New Roman" charset="0"/>
              </a:rPr>
              <a:t>Double </a:t>
            </a:r>
            <a:r>
              <a:rPr lang="en-US" sz="2800" b="1" dirty="0" smtClean="0">
                <a:latin typeface="Times New Roman" charset="0"/>
                <a:ea typeface="ヒラギノ角ゴ ProN W3" charset="0"/>
                <a:cs typeface="Times New Roman" charset="0"/>
              </a:rPr>
              <a:t>Laser Resonance Experimental </a:t>
            </a:r>
            <a:r>
              <a:rPr lang="en-US" sz="2800" b="1" dirty="0" smtClean="0">
                <a:latin typeface="Times New Roman" charset="0"/>
                <a:ea typeface="ヒラギノ角ゴ ProN W3" charset="0"/>
                <a:cs typeface="Times New Roman" charset="0"/>
              </a:rPr>
              <a:t>Apparatus PISA</a:t>
            </a:r>
            <a:endParaRPr lang="en-US" sz="2800" b="1" dirty="0">
              <a:latin typeface="Times New Roman" charset="0"/>
              <a:ea typeface="ヒラギノ角ゴ ProN W3" charset="0"/>
              <a:cs typeface="Times New Roman" charset="0"/>
            </a:endParaRPr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3839766" y="1991320"/>
            <a:ext cx="892969" cy="526852"/>
          </a:xfrm>
          <a:prstGeom prst="rect">
            <a:avLst/>
          </a:prstGeom>
          <a:solidFill>
            <a:schemeClr val="accent1">
              <a:alpha val="49803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88" name="Oval 3"/>
          <p:cNvSpPr>
            <a:spLocks/>
          </p:cNvSpPr>
          <p:nvPr/>
        </p:nvSpPr>
        <p:spPr bwMode="auto">
          <a:xfrm>
            <a:off x="5661422" y="1946672"/>
            <a:ext cx="214313" cy="607219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grpSp>
        <p:nvGrpSpPr>
          <p:cNvPr id="16389" name="Group 6"/>
          <p:cNvGrpSpPr>
            <a:grpSpLocks/>
          </p:cNvGrpSpPr>
          <p:nvPr/>
        </p:nvGrpSpPr>
        <p:grpSpPr bwMode="auto">
          <a:xfrm>
            <a:off x="419695" y="1830586"/>
            <a:ext cx="1242343" cy="830461"/>
            <a:chOff x="0" y="0"/>
            <a:chExt cx="1113" cy="744"/>
          </a:xfrm>
        </p:grpSpPr>
        <p:sp>
          <p:nvSpPr>
            <p:cNvPr id="16419" name="AutoShape 4"/>
            <p:cNvSpPr>
              <a:spLocks/>
            </p:cNvSpPr>
            <p:nvPr/>
          </p:nvSpPr>
          <p:spPr bwMode="auto">
            <a:xfrm>
              <a:off x="0" y="0"/>
              <a:ext cx="1024" cy="744"/>
            </a:xfrm>
            <a:prstGeom prst="roundRect">
              <a:avLst>
                <a:gd name="adj" fmla="val 16125"/>
              </a:avLst>
            </a:prstGeom>
            <a:solidFill>
              <a:srgbClr val="888888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it-IT"/>
            </a:p>
          </p:txBody>
        </p:sp>
        <p:sp>
          <p:nvSpPr>
            <p:cNvPr id="16420" name="Freeform 5"/>
            <p:cNvSpPr>
              <a:spLocks/>
            </p:cNvSpPr>
            <p:nvPr/>
          </p:nvSpPr>
          <p:spPr bwMode="auto">
            <a:xfrm>
              <a:off x="1022" y="206"/>
              <a:ext cx="91" cy="364"/>
            </a:xfrm>
            <a:custGeom>
              <a:avLst/>
              <a:gdLst>
                <a:gd name="T0" fmla="*/ 0 w 10007"/>
                <a:gd name="T1" fmla="*/ 0 h 21600"/>
                <a:gd name="T2" fmla="*/ 0 w 10007"/>
                <a:gd name="T3" fmla="*/ 0 h 216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007" h="21600">
                  <a:moveTo>
                    <a:pt x="1507" y="21600"/>
                  </a:moveTo>
                  <a:cubicBezTo>
                    <a:pt x="1507" y="21600"/>
                    <a:pt x="21600" y="9898"/>
                    <a:pt x="0" y="0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</p:grpSp>
      <p:grpSp>
        <p:nvGrpSpPr>
          <p:cNvPr id="16390" name="Group 9"/>
          <p:cNvGrpSpPr>
            <a:grpSpLocks/>
          </p:cNvGrpSpPr>
          <p:nvPr/>
        </p:nvGrpSpPr>
        <p:grpSpPr bwMode="auto">
          <a:xfrm flipH="1">
            <a:off x="6911578" y="1830586"/>
            <a:ext cx="1242343" cy="830461"/>
            <a:chOff x="0" y="0"/>
            <a:chExt cx="1113" cy="744"/>
          </a:xfrm>
        </p:grpSpPr>
        <p:sp>
          <p:nvSpPr>
            <p:cNvPr id="2" name="AutoShape 7"/>
            <p:cNvSpPr>
              <a:spLocks/>
            </p:cNvSpPr>
            <p:nvPr/>
          </p:nvSpPr>
          <p:spPr bwMode="auto">
            <a:xfrm>
              <a:off x="0" y="0"/>
              <a:ext cx="1024" cy="744"/>
            </a:xfrm>
            <a:prstGeom prst="roundRect">
              <a:avLst>
                <a:gd name="adj" fmla="val 16125"/>
              </a:avLst>
            </a:prstGeom>
            <a:solidFill>
              <a:srgbClr val="888888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\</a:t>
              </a:r>
            </a:p>
          </p:txBody>
        </p:sp>
        <p:sp>
          <p:nvSpPr>
            <p:cNvPr id="16418" name="Freeform 8"/>
            <p:cNvSpPr>
              <a:spLocks/>
            </p:cNvSpPr>
            <p:nvPr/>
          </p:nvSpPr>
          <p:spPr bwMode="auto">
            <a:xfrm>
              <a:off x="1022" y="206"/>
              <a:ext cx="91" cy="364"/>
            </a:xfrm>
            <a:custGeom>
              <a:avLst/>
              <a:gdLst>
                <a:gd name="T0" fmla="*/ 0 w 10007"/>
                <a:gd name="T1" fmla="*/ 0 h 21600"/>
                <a:gd name="T2" fmla="*/ 0 w 10007"/>
                <a:gd name="T3" fmla="*/ 0 h 216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007" h="21600">
                  <a:moveTo>
                    <a:pt x="1507" y="21600"/>
                  </a:moveTo>
                  <a:cubicBezTo>
                    <a:pt x="1507" y="21600"/>
                    <a:pt x="21600" y="9898"/>
                    <a:pt x="0" y="0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</p:grpSp>
      <p:sp>
        <p:nvSpPr>
          <p:cNvPr id="16391" name="Oval 10"/>
          <p:cNvSpPr>
            <a:spLocks/>
          </p:cNvSpPr>
          <p:nvPr/>
        </p:nvSpPr>
        <p:spPr bwMode="auto">
          <a:xfrm>
            <a:off x="2696765" y="1946672"/>
            <a:ext cx="214313" cy="607219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2" name="AutoShape 11"/>
          <p:cNvSpPr>
            <a:spLocks/>
          </p:cNvSpPr>
          <p:nvPr/>
        </p:nvSpPr>
        <p:spPr bwMode="auto">
          <a:xfrm>
            <a:off x="3964781" y="2498080"/>
            <a:ext cx="642938" cy="892969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3" name="AutoShape 12"/>
          <p:cNvSpPr>
            <a:spLocks/>
          </p:cNvSpPr>
          <p:nvPr/>
        </p:nvSpPr>
        <p:spPr bwMode="auto">
          <a:xfrm rot="10800000">
            <a:off x="3964781" y="3577456"/>
            <a:ext cx="651867" cy="928688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4" name="Oval 13"/>
          <p:cNvSpPr>
            <a:spLocks/>
          </p:cNvSpPr>
          <p:nvPr/>
        </p:nvSpPr>
        <p:spPr bwMode="auto">
          <a:xfrm>
            <a:off x="3848695" y="3391049"/>
            <a:ext cx="892969" cy="196453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5" name="Rectangle 14"/>
          <p:cNvSpPr>
            <a:spLocks/>
          </p:cNvSpPr>
          <p:nvPr/>
        </p:nvSpPr>
        <p:spPr bwMode="auto">
          <a:xfrm>
            <a:off x="4000500" y="4688086"/>
            <a:ext cx="2107406" cy="12680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grpSp>
        <p:nvGrpSpPr>
          <p:cNvPr id="16396" name="Group 17"/>
          <p:cNvGrpSpPr>
            <a:grpSpLocks/>
          </p:cNvGrpSpPr>
          <p:nvPr/>
        </p:nvGrpSpPr>
        <p:grpSpPr bwMode="auto">
          <a:xfrm>
            <a:off x="6563320" y="1375172"/>
            <a:ext cx="214313" cy="1390799"/>
            <a:chOff x="0" y="0"/>
            <a:chExt cx="192" cy="1246"/>
          </a:xfrm>
        </p:grpSpPr>
        <p:sp>
          <p:nvSpPr>
            <p:cNvPr id="16415" name="AutoShape 15"/>
            <p:cNvSpPr>
              <a:spLocks/>
            </p:cNvSpPr>
            <p:nvPr/>
          </p:nvSpPr>
          <p:spPr bwMode="auto">
            <a:xfrm>
              <a:off x="0" y="618"/>
              <a:ext cx="192" cy="628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sp>
          <p:nvSpPr>
            <p:cNvPr id="16416" name="AutoShape 16"/>
            <p:cNvSpPr>
              <a:spLocks/>
            </p:cNvSpPr>
            <p:nvPr/>
          </p:nvSpPr>
          <p:spPr bwMode="auto">
            <a:xfrm rot="10800000" flipH="1">
              <a:off x="0" y="0"/>
              <a:ext cx="192" cy="627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</p:grpSp>
      <p:sp>
        <p:nvSpPr>
          <p:cNvPr id="16397" name="Rectangle 18"/>
          <p:cNvSpPr>
            <a:spLocks/>
          </p:cNvSpPr>
          <p:nvPr/>
        </p:nvSpPr>
        <p:spPr bwMode="auto">
          <a:xfrm>
            <a:off x="4393406" y="5973961"/>
            <a:ext cx="500063" cy="5268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8" name="Rectangle 19"/>
          <p:cNvSpPr>
            <a:spLocks/>
          </p:cNvSpPr>
          <p:nvPr/>
        </p:nvSpPr>
        <p:spPr bwMode="auto">
          <a:xfrm>
            <a:off x="6456164" y="5750719"/>
            <a:ext cx="2125266" cy="7500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399" name="Line 22"/>
          <p:cNvSpPr>
            <a:spLocks noChangeShapeType="1"/>
          </p:cNvSpPr>
          <p:nvPr/>
        </p:nvSpPr>
        <p:spPr bwMode="auto">
          <a:xfrm>
            <a:off x="4741664" y="2250282"/>
            <a:ext cx="2152055" cy="669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400" name="Line 23"/>
          <p:cNvSpPr>
            <a:spLocks noChangeShapeType="1"/>
          </p:cNvSpPr>
          <p:nvPr/>
        </p:nvSpPr>
        <p:spPr bwMode="auto">
          <a:xfrm flipH="1">
            <a:off x="1678781" y="2250281"/>
            <a:ext cx="2160984" cy="893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401" name="Rectangle 24"/>
          <p:cNvSpPr>
            <a:spLocks/>
          </p:cNvSpPr>
          <p:nvPr/>
        </p:nvSpPr>
        <p:spPr bwMode="auto">
          <a:xfrm>
            <a:off x="4105424" y="5112515"/>
            <a:ext cx="18172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Monochromator</a:t>
            </a:r>
          </a:p>
        </p:txBody>
      </p:sp>
      <p:sp>
        <p:nvSpPr>
          <p:cNvPr id="16402" name="Rectangle 25"/>
          <p:cNvSpPr>
            <a:spLocks/>
          </p:cNvSpPr>
          <p:nvPr/>
        </p:nvSpPr>
        <p:spPr bwMode="auto">
          <a:xfrm>
            <a:off x="6572250" y="5964183"/>
            <a:ext cx="18178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Lock-in amplifier</a:t>
            </a:r>
          </a:p>
        </p:txBody>
      </p:sp>
      <p:sp>
        <p:nvSpPr>
          <p:cNvPr id="16403" name="Rectangle 26"/>
          <p:cNvSpPr>
            <a:spLocks/>
          </p:cNvSpPr>
          <p:nvPr/>
        </p:nvSpPr>
        <p:spPr bwMode="auto">
          <a:xfrm>
            <a:off x="3199061" y="6098128"/>
            <a:ext cx="9638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Detector</a:t>
            </a:r>
          </a:p>
        </p:txBody>
      </p:sp>
      <p:sp>
        <p:nvSpPr>
          <p:cNvPr id="16404" name="Rectangle 27"/>
          <p:cNvSpPr>
            <a:spLocks/>
          </p:cNvSpPr>
          <p:nvPr/>
        </p:nvSpPr>
        <p:spPr bwMode="auto">
          <a:xfrm>
            <a:off x="3871019" y="1526128"/>
            <a:ext cx="7457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Crystal</a:t>
            </a:r>
          </a:p>
        </p:txBody>
      </p:sp>
      <p:sp>
        <p:nvSpPr>
          <p:cNvPr id="16405" name="Rectangle 28"/>
          <p:cNvSpPr>
            <a:spLocks/>
          </p:cNvSpPr>
          <p:nvPr/>
        </p:nvSpPr>
        <p:spPr bwMode="auto">
          <a:xfrm>
            <a:off x="568152" y="2775436"/>
            <a:ext cx="644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Laser</a:t>
            </a:r>
          </a:p>
          <a:p>
            <a:r>
              <a:rPr lang="en-US" sz="2100">
                <a:cs typeface="Gill Sans" charset="0"/>
              </a:rPr>
              <a:t>Diode</a:t>
            </a:r>
          </a:p>
        </p:txBody>
      </p:sp>
      <p:sp>
        <p:nvSpPr>
          <p:cNvPr id="16406" name="Rectangle 29"/>
          <p:cNvSpPr>
            <a:spLocks/>
          </p:cNvSpPr>
          <p:nvPr/>
        </p:nvSpPr>
        <p:spPr bwMode="auto">
          <a:xfrm>
            <a:off x="7252023" y="2775436"/>
            <a:ext cx="644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Laser</a:t>
            </a:r>
          </a:p>
          <a:p>
            <a:r>
              <a:rPr lang="en-US" sz="2100">
                <a:cs typeface="Gill Sans" charset="0"/>
              </a:rPr>
              <a:t>Diode</a:t>
            </a:r>
          </a:p>
        </p:txBody>
      </p:sp>
      <p:sp>
        <p:nvSpPr>
          <p:cNvPr id="16407" name="Rectangle 30"/>
          <p:cNvSpPr>
            <a:spLocks/>
          </p:cNvSpPr>
          <p:nvPr/>
        </p:nvSpPr>
        <p:spPr bwMode="auto">
          <a:xfrm>
            <a:off x="2555007" y="1401113"/>
            <a:ext cx="4426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lens</a:t>
            </a:r>
          </a:p>
        </p:txBody>
      </p:sp>
      <p:sp>
        <p:nvSpPr>
          <p:cNvPr id="16408" name="Rectangle 31"/>
          <p:cNvSpPr>
            <a:spLocks/>
          </p:cNvSpPr>
          <p:nvPr/>
        </p:nvSpPr>
        <p:spPr bwMode="auto">
          <a:xfrm>
            <a:off x="5498456" y="1445761"/>
            <a:ext cx="4426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lens</a:t>
            </a:r>
          </a:p>
        </p:txBody>
      </p:sp>
      <p:sp>
        <p:nvSpPr>
          <p:cNvPr id="16409" name="Rectangle 32"/>
          <p:cNvSpPr>
            <a:spLocks/>
          </p:cNvSpPr>
          <p:nvPr/>
        </p:nvSpPr>
        <p:spPr bwMode="auto">
          <a:xfrm>
            <a:off x="4838775" y="3419222"/>
            <a:ext cx="15517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collecting lens</a:t>
            </a:r>
          </a:p>
        </p:txBody>
      </p:sp>
      <p:sp>
        <p:nvSpPr>
          <p:cNvPr id="16410" name="Rectangle 33"/>
          <p:cNvSpPr>
            <a:spLocks/>
          </p:cNvSpPr>
          <p:nvPr/>
        </p:nvSpPr>
        <p:spPr bwMode="auto">
          <a:xfrm>
            <a:off x="5777508" y="2892371"/>
            <a:ext cx="9105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chopper</a:t>
            </a:r>
          </a:p>
        </p:txBody>
      </p:sp>
      <p:sp>
        <p:nvSpPr>
          <p:cNvPr id="16411" name="Rectangle 34"/>
          <p:cNvSpPr>
            <a:spLocks/>
          </p:cNvSpPr>
          <p:nvPr/>
        </p:nvSpPr>
        <p:spPr bwMode="auto">
          <a:xfrm rot="10800000" flipH="1">
            <a:off x="4170164" y="4518422"/>
            <a:ext cx="214313" cy="15180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412" name="Rectangle 35"/>
          <p:cNvSpPr>
            <a:spLocks/>
          </p:cNvSpPr>
          <p:nvPr/>
        </p:nvSpPr>
        <p:spPr bwMode="auto">
          <a:xfrm>
            <a:off x="2570634" y="2937019"/>
            <a:ext cx="139649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cs typeface="Gill Sans" charset="0"/>
              </a:rPr>
              <a:t>fluorescence</a:t>
            </a:r>
          </a:p>
        </p:txBody>
      </p:sp>
      <p:cxnSp>
        <p:nvCxnSpPr>
          <p:cNvPr id="16413" name="Straight Arrow Connector 3"/>
          <p:cNvCxnSpPr>
            <a:cxnSpLocks noChangeShapeType="1"/>
            <a:stCxn id="16415" idx="4"/>
          </p:cNvCxnSpPr>
          <p:nvPr/>
        </p:nvCxnSpPr>
        <p:spPr bwMode="auto">
          <a:xfrm>
            <a:off x="6777633" y="2765971"/>
            <a:ext cx="0" cy="298474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414" name="Straight Arrow Connector 5"/>
          <p:cNvCxnSpPr>
            <a:cxnSpLocks noChangeShapeType="1"/>
            <a:stCxn id="16397" idx="3"/>
          </p:cNvCxnSpPr>
          <p:nvPr/>
        </p:nvCxnSpPr>
        <p:spPr bwMode="auto">
          <a:xfrm>
            <a:off x="4893469" y="6237387"/>
            <a:ext cx="1562695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CasellaDiTesto 2"/>
          <p:cNvSpPr txBox="1"/>
          <p:nvPr/>
        </p:nvSpPr>
        <p:spPr>
          <a:xfrm>
            <a:off x="294485" y="3742387"/>
            <a:ext cx="19563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LASER PUMP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X </a:t>
            </a:r>
            <a:r>
              <a:rPr lang="it-IT" sz="2400" b="1" dirty="0" err="1" smtClean="0">
                <a:solidFill>
                  <a:srgbClr val="FF0000"/>
                </a:solidFill>
              </a:rPr>
              <a:t>Rays</a:t>
            </a:r>
            <a:r>
              <a:rPr lang="it-IT" sz="2400" b="1" dirty="0" smtClean="0">
                <a:solidFill>
                  <a:srgbClr val="FF0000"/>
                </a:solidFill>
              </a:rPr>
              <a:t> Source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07453" y="3604556"/>
            <a:ext cx="23365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UP CONVERSION</a:t>
            </a:r>
          </a:p>
          <a:p>
            <a:endParaRPr lang="it-IT" sz="2400" b="1" dirty="0" smtClean="0">
              <a:solidFill>
                <a:srgbClr val="0000FF"/>
              </a:solidFill>
            </a:endParaRPr>
          </a:p>
          <a:p>
            <a:r>
              <a:rPr lang="it-IT" sz="2400" b="1" dirty="0" smtClean="0">
                <a:solidFill>
                  <a:srgbClr val="0000FF"/>
                </a:solidFill>
              </a:rPr>
              <a:t>   LASER PROBE</a:t>
            </a:r>
            <a:endParaRPr lang="it-IT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622" y="1343578"/>
            <a:ext cx="7131608" cy="5008195"/>
          </a:xfrm>
        </p:spPr>
      </p:pic>
      <p:sp>
        <p:nvSpPr>
          <p:cNvPr id="22531" name="Down Arrow 4"/>
          <p:cNvSpPr>
            <a:spLocks noChangeArrowheads="1"/>
          </p:cNvSpPr>
          <p:nvPr/>
        </p:nvSpPr>
        <p:spPr bwMode="auto">
          <a:xfrm rot="10800000">
            <a:off x="3306217" y="3985989"/>
            <a:ext cx="50230" cy="1619622"/>
          </a:xfrm>
          <a:prstGeom prst="downArrow">
            <a:avLst>
              <a:gd name="adj1" fmla="val 50000"/>
              <a:gd name="adj2" fmla="val 50307"/>
            </a:avLst>
          </a:prstGeom>
          <a:solidFill>
            <a:srgbClr val="C00000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2532" name="Down Arrow 7"/>
          <p:cNvSpPr>
            <a:spLocks noChangeArrowheads="1"/>
          </p:cNvSpPr>
          <p:nvPr/>
        </p:nvSpPr>
        <p:spPr bwMode="auto">
          <a:xfrm>
            <a:off x="4065240" y="3985990"/>
            <a:ext cx="101576" cy="910828"/>
          </a:xfrm>
          <a:prstGeom prst="downArrow">
            <a:avLst>
              <a:gd name="adj1" fmla="val 50000"/>
              <a:gd name="adj2" fmla="val 49817"/>
            </a:avLst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2533" name="Down Arrow 10"/>
          <p:cNvSpPr>
            <a:spLocks noChangeArrowheads="1"/>
          </p:cNvSpPr>
          <p:nvPr/>
        </p:nvSpPr>
        <p:spPr bwMode="auto">
          <a:xfrm rot="10800000">
            <a:off x="4369967" y="4896818"/>
            <a:ext cx="100459" cy="708794"/>
          </a:xfrm>
          <a:prstGeom prst="downArrow">
            <a:avLst>
              <a:gd name="adj1" fmla="val 50000"/>
              <a:gd name="adj2" fmla="val 50401"/>
            </a:avLst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2534" name="Down Arrow 11"/>
          <p:cNvSpPr>
            <a:spLocks noChangeArrowheads="1"/>
          </p:cNvSpPr>
          <p:nvPr/>
        </p:nvSpPr>
        <p:spPr bwMode="auto">
          <a:xfrm rot="10800000">
            <a:off x="5078760" y="2872011"/>
            <a:ext cx="151805" cy="2024807"/>
          </a:xfrm>
          <a:prstGeom prst="downArrow">
            <a:avLst>
              <a:gd name="adj1" fmla="val 50000"/>
              <a:gd name="adj2" fmla="val 50018"/>
            </a:avLst>
          </a:prstGeom>
          <a:solidFill>
            <a:srgbClr val="FF0000"/>
          </a:solidFill>
          <a:ln w="25400">
            <a:solidFill>
              <a:srgbClr val="FF0000">
                <a:alpha val="0"/>
              </a:srgbClr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2535" name="Down Arrow 12"/>
          <p:cNvSpPr>
            <a:spLocks noChangeArrowheads="1"/>
          </p:cNvSpPr>
          <p:nvPr/>
        </p:nvSpPr>
        <p:spPr bwMode="auto">
          <a:xfrm>
            <a:off x="6039818" y="2872012"/>
            <a:ext cx="151805" cy="2733600"/>
          </a:xfrm>
          <a:prstGeom prst="downArrow">
            <a:avLst>
              <a:gd name="adj1" fmla="val 50000"/>
              <a:gd name="adj2" fmla="val 50020"/>
            </a:avLst>
          </a:prstGeom>
          <a:solidFill>
            <a:srgbClr val="00B0F0"/>
          </a:solidFill>
          <a:ln w="25400">
            <a:solidFill>
              <a:srgbClr val="00B0F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it-IT"/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3330774" y="5088806"/>
            <a:ext cx="405185" cy="32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A</a:t>
            </a:r>
          </a:p>
        </p:txBody>
      </p:sp>
      <p:sp>
        <p:nvSpPr>
          <p:cNvPr id="22537" name="TextBox 2"/>
          <p:cNvSpPr txBox="1">
            <a:spLocks noChangeArrowheads="1"/>
          </p:cNvSpPr>
          <p:nvPr/>
        </p:nvSpPr>
        <p:spPr bwMode="auto">
          <a:xfrm>
            <a:off x="4723805" y="3226967"/>
            <a:ext cx="253380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B</a:t>
            </a:r>
          </a:p>
        </p:txBody>
      </p:sp>
      <p:sp>
        <p:nvSpPr>
          <p:cNvPr id="22538" name="TextBox 3"/>
          <p:cNvSpPr txBox="1">
            <a:spLocks noChangeArrowheads="1"/>
          </p:cNvSpPr>
          <p:nvPr/>
        </p:nvSpPr>
        <p:spPr bwMode="auto">
          <a:xfrm>
            <a:off x="6191623" y="4087565"/>
            <a:ext cx="405184" cy="3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C</a:t>
            </a:r>
          </a:p>
        </p:txBody>
      </p:sp>
      <p:sp>
        <p:nvSpPr>
          <p:cNvPr id="22539" name="TextBox 4"/>
          <p:cNvSpPr txBox="1">
            <a:spLocks noChangeArrowheads="1"/>
          </p:cNvSpPr>
          <p:nvPr/>
        </p:nvSpPr>
        <p:spPr bwMode="auto">
          <a:xfrm>
            <a:off x="5407712" y="1185281"/>
            <a:ext cx="3543969" cy="84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A:Pump @ 780 nm</a:t>
            </a:r>
          </a:p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B: Pump @ 635 nm</a:t>
            </a:r>
          </a:p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C: Emission @ 480 nm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06222" y="228557"/>
            <a:ext cx="5616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BaY</a:t>
            </a:r>
            <a:r>
              <a:rPr lang="it-IT" sz="2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it-IT" sz="2400" b="1" baseline="-25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: 8% Tm</a:t>
            </a:r>
            <a:r>
              <a:rPr lang="it-IT" sz="2400" b="1" baseline="30000" dirty="0"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it-IT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Tm </a:t>
            </a:r>
            <a:r>
              <a:rPr lang="it-IT" sz="2400" b="1" dirty="0" err="1">
                <a:latin typeface="Times New Roman" pitchFamily="18" charset="0"/>
                <a:cs typeface="Times New Roman" pitchFamily="18" charset="0"/>
              </a:rPr>
              <a:t>population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atin typeface="Times New Roman" pitchFamily="18" charset="0"/>
                <a:cs typeface="Times New Roman" pitchFamily="18" charset="0"/>
              </a:rPr>
              <a:t>density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: 10</a:t>
            </a:r>
            <a:r>
              <a:rPr lang="it-IT" sz="2400" b="1" baseline="30000" dirty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atin typeface="Times New Roman" pitchFamily="18" charset="0"/>
                <a:cs typeface="Times New Roman" pitchFamily="18" charset="0"/>
              </a:rPr>
              <a:t>ions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it-IT" sz="24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06216" y="60458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Excitated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  <a:cs typeface="Times New Roman" pitchFamily="18" charset="0"/>
              </a:rPr>
              <a:t>populations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it-IT" b="1" baseline="30000" dirty="0" smtClean="0">
                <a:latin typeface="Times New Roman" pitchFamily="18" charset="0"/>
                <a:cs typeface="Times New Roman" pitchFamily="18" charset="0"/>
              </a:rPr>
              <a:t>     3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it-IT" b="1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:  8x10</a:t>
            </a:r>
            <a:r>
              <a:rPr lang="it-IT" b="1" baseline="3000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  <a:cs typeface="Times New Roman" pitchFamily="18" charset="0"/>
              </a:rPr>
              <a:t>ions</a:t>
            </a:r>
            <a:r>
              <a:rPr lang="it-IT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it-IT" b="1" baseline="30000" dirty="0" smtClean="0">
                <a:latin typeface="Times New Roman" pitchFamily="18" charset="0"/>
                <a:cs typeface="Times New Roman" pitchFamily="18" charset="0"/>
              </a:rPr>
              <a:t>3 </a:t>
            </a:r>
            <a:endParaRPr lang="it-IT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E:\mauro\progetti\DORELAS\Tm_DR_480n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45" y="1608461"/>
            <a:ext cx="6278686" cy="480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2547194" y="340445"/>
            <a:ext cx="4606603" cy="136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Double Resonace Spectrum </a:t>
            </a:r>
          </a:p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Pump :</a:t>
            </a:r>
            <a:r>
              <a:rPr lang="it-IT" sz="1700" b="1" baseline="30000">
                <a:latin typeface="Times New Roman" charset="0"/>
                <a:cs typeface="Times New Roman" charset="0"/>
              </a:rPr>
              <a:t> 3</a:t>
            </a:r>
            <a:r>
              <a:rPr lang="it-IT" sz="1700" b="1">
                <a:latin typeface="Times New Roman" charset="0"/>
                <a:cs typeface="Times New Roman" charset="0"/>
              </a:rPr>
              <a:t>F</a:t>
            </a:r>
            <a:r>
              <a:rPr lang="it-IT" sz="1700" b="1" baseline="-25000">
                <a:latin typeface="Times New Roman" charset="0"/>
                <a:cs typeface="Times New Roman" charset="0"/>
              </a:rPr>
              <a:t>4 </a:t>
            </a:r>
            <a:r>
              <a:rPr lang="it-IT" sz="1700" b="1">
                <a:latin typeface="Times New Roman" charset="0"/>
                <a:cs typeface="Times New Roman" charset="0"/>
              </a:rPr>
              <a:t>----- </a:t>
            </a:r>
            <a:r>
              <a:rPr lang="it-IT" sz="1700" b="1" baseline="30000">
                <a:latin typeface="Times New Roman" charset="0"/>
                <a:cs typeface="Times New Roman" charset="0"/>
              </a:rPr>
              <a:t>1</a:t>
            </a:r>
            <a:r>
              <a:rPr lang="it-IT" sz="1700" b="1">
                <a:latin typeface="Times New Roman" charset="0"/>
                <a:cs typeface="Times New Roman" charset="0"/>
              </a:rPr>
              <a:t>G</a:t>
            </a:r>
            <a:r>
              <a:rPr lang="it-IT" sz="1700" b="1" baseline="-25000">
                <a:latin typeface="Times New Roman" charset="0"/>
                <a:cs typeface="Times New Roman" charset="0"/>
              </a:rPr>
              <a:t>4</a:t>
            </a:r>
            <a:r>
              <a:rPr lang="it-IT" sz="1700" b="1">
                <a:latin typeface="Times New Roman" charset="0"/>
                <a:cs typeface="Times New Roman" charset="0"/>
              </a:rPr>
              <a:t> ( 633 nm)</a:t>
            </a:r>
          </a:p>
          <a:p>
            <a:pPr eaLnBrk="1" hangingPunct="1"/>
            <a:r>
              <a:rPr lang="it-IT" sz="1700" b="1">
                <a:latin typeface="Times New Roman" charset="0"/>
                <a:cs typeface="Times New Roman" charset="0"/>
              </a:rPr>
              <a:t>Emission: </a:t>
            </a:r>
            <a:r>
              <a:rPr lang="it-IT" sz="1700" b="1" baseline="30000">
                <a:latin typeface="Times New Roman" charset="0"/>
                <a:cs typeface="Times New Roman" charset="0"/>
              </a:rPr>
              <a:t>1</a:t>
            </a:r>
            <a:r>
              <a:rPr lang="it-IT" sz="1700" b="1">
                <a:latin typeface="Times New Roman" charset="0"/>
                <a:cs typeface="Times New Roman" charset="0"/>
              </a:rPr>
              <a:t>G</a:t>
            </a:r>
            <a:r>
              <a:rPr lang="it-IT" sz="1700" b="1" baseline="-25000">
                <a:latin typeface="Times New Roman" charset="0"/>
                <a:cs typeface="Times New Roman" charset="0"/>
              </a:rPr>
              <a:t>4 </a:t>
            </a:r>
            <a:r>
              <a:rPr lang="it-IT" sz="1700" b="1">
                <a:latin typeface="Times New Roman" charset="0"/>
                <a:cs typeface="Times New Roman" charset="0"/>
              </a:rPr>
              <a:t>---- </a:t>
            </a:r>
            <a:r>
              <a:rPr lang="it-IT" sz="1700" b="1" baseline="30000">
                <a:latin typeface="Times New Roman" charset="0"/>
                <a:cs typeface="Times New Roman" charset="0"/>
              </a:rPr>
              <a:t>3</a:t>
            </a:r>
            <a:r>
              <a:rPr lang="it-IT" sz="1700" b="1">
                <a:latin typeface="Times New Roman" charset="0"/>
                <a:cs typeface="Times New Roman" charset="0"/>
              </a:rPr>
              <a:t>H</a:t>
            </a:r>
            <a:r>
              <a:rPr lang="it-IT" sz="1700" b="1" baseline="-25000">
                <a:latin typeface="Times New Roman" charset="0"/>
                <a:cs typeface="Times New Roman" charset="0"/>
              </a:rPr>
              <a:t>6 </a:t>
            </a:r>
            <a:r>
              <a:rPr lang="it-IT" sz="1700" b="1">
                <a:latin typeface="Times New Roman" charset="0"/>
                <a:cs typeface="Times New Roman" charset="0"/>
              </a:rPr>
              <a:t>(480 nm)</a:t>
            </a:r>
          </a:p>
          <a:p>
            <a:pPr eaLnBrk="1" hangingPunct="1"/>
            <a:endParaRPr lang="it-IT" sz="1700">
              <a:latin typeface="Times New Roman" charset="0"/>
              <a:cs typeface="Times New Roman" charset="0"/>
            </a:endParaRPr>
          </a:p>
          <a:p>
            <a:pPr eaLnBrk="1" hangingPunct="1"/>
            <a:endParaRPr lang="it-IT" sz="170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3" descr="Schermata 07-2456847 alle 18.2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65822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1042988" y="115888"/>
            <a:ext cx="7532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     </a:t>
            </a:r>
            <a:r>
              <a:rPr lang="it-IT" b="1">
                <a:solidFill>
                  <a:srgbClr val="FF0000"/>
                </a:solidFill>
              </a:rPr>
              <a:t>Tunable CW Titanium:Zapphire Laser @ LNL</a:t>
            </a:r>
          </a:p>
          <a:p>
            <a:pPr eaLnBrk="1" hangingPunct="1"/>
            <a:r>
              <a:rPr lang="it-IT"/>
              <a:t> from 740 nm to 920 nm , Power higher than 100 mW</a:t>
            </a:r>
          </a:p>
        </p:txBody>
      </p:sp>
    </p:spTree>
    <p:extLst>
      <p:ext uri="{BB962C8B-B14F-4D97-AF65-F5344CB8AC3E}">
        <p14:creationId xmlns:p14="http://schemas.microsoft.com/office/powerpoint/2010/main" val="1533731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03-2457092 alle 09.3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942504"/>
            <a:ext cx="4229100" cy="4381500"/>
          </a:xfrm>
          <a:prstGeom prst="rect">
            <a:avLst/>
          </a:prstGeom>
        </p:spPr>
      </p:pic>
      <p:pic>
        <p:nvPicPr>
          <p:cNvPr id="4" name="Immagine 3" descr="Schermata 03-2457092 alle 09.4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14" y="1408703"/>
            <a:ext cx="3791243" cy="46623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8778" y="99364"/>
            <a:ext cx="8918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          MASER </a:t>
            </a:r>
            <a:r>
              <a:rPr lang="it-IT" sz="2800" b="1" dirty="0">
                <a:solidFill>
                  <a:srgbClr val="FF0000"/>
                </a:solidFill>
              </a:rPr>
              <a:t>AS LOW RF MICROWAVE FIELD AMPLIFIER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              </a:t>
            </a:r>
            <a:r>
              <a:rPr lang="it-IT" sz="2800" b="1" dirty="0" smtClean="0">
                <a:solidFill>
                  <a:srgbClr val="FF0000"/>
                </a:solidFill>
              </a:rPr>
              <a:t>          AND </a:t>
            </a:r>
            <a:r>
              <a:rPr lang="it-IT" sz="2800" b="1" dirty="0">
                <a:solidFill>
                  <a:srgbClr val="FF0000"/>
                </a:solidFill>
              </a:rPr>
              <a:t>NEUTRAL PARTICLE DETECTOR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5002" y="1247356"/>
            <a:ext cx="8477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Bloembergen</a:t>
            </a:r>
            <a:r>
              <a:rPr lang="it-IT" sz="3200" dirty="0" smtClean="0"/>
              <a:t> </a:t>
            </a:r>
            <a:r>
              <a:rPr lang="it-IT" sz="3200" dirty="0" err="1" smtClean="0"/>
              <a:t>Paramagnetic</a:t>
            </a:r>
            <a:r>
              <a:rPr lang="it-IT" sz="3200" dirty="0" smtClean="0"/>
              <a:t> Maser 4 Level </a:t>
            </a:r>
            <a:r>
              <a:rPr lang="it-IT" sz="3200" dirty="0"/>
              <a:t>S</a:t>
            </a:r>
            <a:r>
              <a:rPr lang="it-IT" sz="3200" dirty="0" smtClean="0"/>
              <a:t>ystem</a:t>
            </a:r>
            <a:endParaRPr lang="it-IT" sz="3200" dirty="0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487548"/>
              </p:ext>
            </p:extLst>
          </p:nvPr>
        </p:nvGraphicFramePr>
        <p:xfrm>
          <a:off x="345002" y="5411307"/>
          <a:ext cx="4253166" cy="102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3" name="Equation" r:id="rId5" imgW="1790700" imgH="431800" progId="Equation.3">
                  <p:embed/>
                </p:oleObj>
              </mc:Choice>
              <mc:Fallback>
                <p:oleObj name="Equation" r:id="rId5" imgW="1790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002" y="5411307"/>
                        <a:ext cx="4253166" cy="102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4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338013"/>
              </p:ext>
            </p:extLst>
          </p:nvPr>
        </p:nvGraphicFramePr>
        <p:xfrm>
          <a:off x="4894257" y="338667"/>
          <a:ext cx="3854632" cy="872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8" name="Equation" r:id="rId3" imgW="1739900" imgH="393700" progId="Equation.3">
                  <p:embed/>
                </p:oleObj>
              </mc:Choice>
              <mc:Fallback>
                <p:oleObj name="Equation" r:id="rId3" imgW="1739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4257" y="338667"/>
                        <a:ext cx="3854632" cy="872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74310" y="451556"/>
            <a:ext cx="450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0000FF"/>
                </a:solidFill>
              </a:rPr>
              <a:t>Power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</a:rPr>
              <a:t>Stimulated</a:t>
            </a:r>
            <a:r>
              <a:rPr lang="it-IT" sz="2800" b="1" dirty="0" smtClean="0">
                <a:solidFill>
                  <a:srgbClr val="0000FF"/>
                </a:solidFill>
              </a:rPr>
              <a:t>  </a:t>
            </a:r>
            <a:r>
              <a:rPr lang="it-IT" sz="2800" b="1" dirty="0" err="1" smtClean="0">
                <a:solidFill>
                  <a:srgbClr val="0000FF"/>
                </a:solidFill>
              </a:rPr>
              <a:t>Emission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dirty="0" smtClean="0"/>
              <a:t>:</a:t>
            </a:r>
            <a:endParaRPr lang="it-IT" sz="2800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427934"/>
              </p:ext>
            </p:extLst>
          </p:nvPr>
        </p:nvGraphicFramePr>
        <p:xfrm>
          <a:off x="429950" y="1586087"/>
          <a:ext cx="3397994" cy="88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9" name="Equation" r:id="rId5" imgW="1562100" imgH="406400" progId="Equation.3">
                  <p:embed/>
                </p:oleObj>
              </mc:Choice>
              <mc:Fallback>
                <p:oleObj name="Equation" r:id="rId5" imgW="1562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950" y="1586087"/>
                        <a:ext cx="3397994" cy="884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885161"/>
              </p:ext>
            </p:extLst>
          </p:nvPr>
        </p:nvGraphicFramePr>
        <p:xfrm>
          <a:off x="6026376" y="1663507"/>
          <a:ext cx="2380354" cy="68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0" name="Equation" r:id="rId7" imgW="838200" imgH="241300" progId="Equation.3">
                  <p:embed/>
                </p:oleObj>
              </mc:Choice>
              <mc:Fallback>
                <p:oleObj name="Equation" r:id="rId7" imgW="838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6376" y="1663507"/>
                        <a:ext cx="2380354" cy="68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4326773" y="1875557"/>
            <a:ext cx="104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Where</a:t>
            </a:r>
            <a:r>
              <a:rPr lang="it-IT" dirty="0" smtClean="0"/>
              <a:t> </a:t>
            </a:r>
            <a:endParaRPr lang="it-IT" dirty="0"/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707233"/>
              </p:ext>
            </p:extLst>
          </p:nvPr>
        </p:nvGraphicFramePr>
        <p:xfrm>
          <a:off x="3801312" y="3199347"/>
          <a:ext cx="2595959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1" name="Equation" r:id="rId9" imgW="1219200" imgH="215900" progId="Equation.3">
                  <p:embed/>
                </p:oleObj>
              </mc:Choice>
              <mc:Fallback>
                <p:oleObj name="Equation" r:id="rId9" imgW="1219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01312" y="3199347"/>
                        <a:ext cx="2595959" cy="459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74310" y="3106025"/>
            <a:ext cx="372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660066"/>
                </a:solidFill>
              </a:rPr>
              <a:t>Quantum Maser </a:t>
            </a:r>
            <a:r>
              <a:rPr lang="it-IT" sz="2800" b="1" dirty="0" err="1" smtClean="0">
                <a:solidFill>
                  <a:srgbClr val="660066"/>
                </a:solidFill>
              </a:rPr>
              <a:t>Noise</a:t>
            </a:r>
            <a:r>
              <a:rPr lang="it-IT" sz="2800" b="1" dirty="0" smtClean="0">
                <a:solidFill>
                  <a:srgbClr val="660066"/>
                </a:solidFill>
              </a:rPr>
              <a:t> </a:t>
            </a:r>
            <a:r>
              <a:rPr lang="it-IT" sz="2800" dirty="0" smtClean="0"/>
              <a:t>:</a:t>
            </a:r>
            <a:endParaRPr lang="it-IT" sz="2800" dirty="0"/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92916"/>
              </p:ext>
            </p:extLst>
          </p:nvPr>
        </p:nvGraphicFramePr>
        <p:xfrm>
          <a:off x="5049005" y="3873400"/>
          <a:ext cx="1954742" cy="90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2" name="Equation" r:id="rId11" imgW="927100" imgH="431800" progId="Equation.3">
                  <p:embed/>
                </p:oleObj>
              </mc:Choice>
              <mc:Fallback>
                <p:oleObj name="Equation" r:id="rId11" imgW="927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49005" y="3873400"/>
                        <a:ext cx="1954742" cy="90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419304" y="4066067"/>
            <a:ext cx="447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Minimum </a:t>
            </a:r>
            <a:r>
              <a:rPr lang="it-IT" sz="2800" b="1" dirty="0" err="1" smtClean="0">
                <a:solidFill>
                  <a:srgbClr val="FF0000"/>
                </a:solidFill>
              </a:rPr>
              <a:t>Detectable</a:t>
            </a:r>
            <a:r>
              <a:rPr lang="it-IT" sz="2800" b="1" dirty="0" smtClean="0">
                <a:solidFill>
                  <a:srgbClr val="FF0000"/>
                </a:solidFill>
              </a:rPr>
              <a:t> B </a:t>
            </a:r>
            <a:r>
              <a:rPr lang="it-IT" sz="2800" b="1" dirty="0" err="1" smtClean="0">
                <a:solidFill>
                  <a:srgbClr val="FF0000"/>
                </a:solidFill>
              </a:rPr>
              <a:t>field</a:t>
            </a:r>
            <a:r>
              <a:rPr lang="it-IT" sz="2800" b="1" dirty="0" smtClean="0">
                <a:solidFill>
                  <a:srgbClr val="FF0000"/>
                </a:solidFill>
              </a:rPr>
              <a:t>:</a:t>
            </a:r>
            <a:endParaRPr lang="it-IT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243518"/>
              </p:ext>
            </p:extLst>
          </p:nvPr>
        </p:nvGraphicFramePr>
        <p:xfrm>
          <a:off x="6778625" y="3157391"/>
          <a:ext cx="2365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3" name="Equation" r:id="rId13" imgW="1130300" imgH="241300" progId="Equation.3">
                  <p:embed/>
                </p:oleObj>
              </mc:Choice>
              <mc:Fallback>
                <p:oleObj name="Equation" r:id="rId13" imgW="1130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78625" y="3157391"/>
                        <a:ext cx="2365375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6251924" y="3157391"/>
            <a:ext cx="61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2400" b="1" dirty="0" smtClean="0"/>
              <a:t> or</a:t>
            </a:r>
            <a:endParaRPr lang="it-IT" sz="24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4310" y="5152521"/>
            <a:ext cx="5431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Minimum Cross </a:t>
            </a:r>
            <a:r>
              <a:rPr lang="it-IT" sz="2800" b="1" dirty="0" err="1" smtClean="0"/>
              <a:t>Section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Attainable</a:t>
            </a:r>
            <a:r>
              <a:rPr lang="it-IT" sz="2800" b="1" dirty="0" smtClean="0"/>
              <a:t>:</a:t>
            </a:r>
            <a:endParaRPr lang="it-IT" sz="2800" b="1" dirty="0"/>
          </a:p>
        </p:txBody>
      </p:sp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812967"/>
              </p:ext>
            </p:extLst>
          </p:nvPr>
        </p:nvGraphicFramePr>
        <p:xfrm>
          <a:off x="5994662" y="4782668"/>
          <a:ext cx="2563900" cy="1152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54" name="Equation" r:id="rId15" imgW="1130300" imgH="508000" progId="Equation.3">
                  <p:embed/>
                </p:oleObj>
              </mc:Choice>
              <mc:Fallback>
                <p:oleObj name="Equation" r:id="rId15" imgW="1130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994662" y="4782668"/>
                        <a:ext cx="2563900" cy="1152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asellaDiTesto 22"/>
          <p:cNvSpPr txBox="1"/>
          <p:nvPr/>
        </p:nvSpPr>
        <p:spPr>
          <a:xfrm>
            <a:off x="1063548" y="6076834"/>
            <a:ext cx="7040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WEAK CROSS SECTION SEEMS ATTAINABLE 10-43 cm2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67940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ESR / MR magnetometry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6115"/>
            <a:ext cx="9144000" cy="1125461"/>
          </a:xfrm>
        </p:spPr>
        <p:txBody>
          <a:bodyPr>
            <a:normAutofit/>
          </a:bodyPr>
          <a:lstStyle/>
          <a:p>
            <a:r>
              <a:rPr lang="en-US" sz="2800"/>
              <a:t>We exploit the Magnetic Resonance (MR) inside a magnetized material (Electron Spin Resonance - ESR)</a:t>
            </a:r>
          </a:p>
        </p:txBody>
      </p:sp>
      <p:pic>
        <p:nvPicPr>
          <p:cNvPr id="4" name="Picture 3" descr="Screen shot 2014-07-21 at 5.04.4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8" y="1811449"/>
            <a:ext cx="3065871" cy="2388612"/>
          </a:xfrm>
          <a:prstGeom prst="rect">
            <a:avLst/>
          </a:prstGeom>
        </p:spPr>
      </p:pic>
      <p:pic>
        <p:nvPicPr>
          <p:cNvPr id="5" name="Picture 4" descr="Screen shot 2014-07-21 at 5.04.5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62" y="1683364"/>
            <a:ext cx="2885942" cy="2516697"/>
          </a:xfrm>
          <a:prstGeom prst="rect">
            <a:avLst/>
          </a:prstGeom>
        </p:spPr>
      </p:pic>
      <p:pic>
        <p:nvPicPr>
          <p:cNvPr id="6" name="Immagine 3" descr="Schermata 06-2456836 alle 08.25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56" y="4476568"/>
            <a:ext cx="2829258" cy="2116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725" y="4210472"/>
            <a:ext cx="584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ESR/MR resonances </a:t>
            </a:r>
            <a:r>
              <a:rPr lang="en-US"/>
              <a:t>inside a magnetic media can be tuned by an </a:t>
            </a:r>
            <a:r>
              <a:rPr lang="en-US" b="1"/>
              <a:t>external magnetizing field </a:t>
            </a:r>
            <a:r>
              <a:rPr lang="en-US"/>
              <a:t>and lies in the </a:t>
            </a:r>
            <a:r>
              <a:rPr lang="en-US" b="1"/>
              <a:t>multi GHz range </a:t>
            </a:r>
            <a:r>
              <a:rPr lang="en-US"/>
              <a:t>(radio frequency)</a:t>
            </a:r>
          </a:p>
        </p:txBody>
      </p:sp>
      <p:pic>
        <p:nvPicPr>
          <p:cNvPr id="8" name="Picture 7" descr="Screen shot 2014-07-21 at 5.09.49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802"/>
            <a:ext cx="6059543" cy="12811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4222" y="6131122"/>
            <a:ext cx="217654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T  -&gt; 28 GHz</a:t>
            </a:r>
          </a:p>
        </p:txBody>
      </p:sp>
    </p:spTree>
    <p:extLst>
      <p:ext uri="{BB962C8B-B14F-4D97-AF65-F5344CB8AC3E}">
        <p14:creationId xmlns:p14="http://schemas.microsoft.com/office/powerpoint/2010/main" val="58760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smtClean="0"/>
              <a:t>Electron </a:t>
            </a:r>
            <a:r>
              <a:rPr lang="en-US" dirty="0"/>
              <a:t>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66115"/>
            <a:ext cx="9133638" cy="857943"/>
          </a:xfrm>
        </p:spPr>
        <p:txBody>
          <a:bodyPr>
            <a:normAutofit fontScale="92500"/>
          </a:bodyPr>
          <a:lstStyle/>
          <a:p>
            <a:r>
              <a:rPr lang="en-US"/>
              <a:t>The interaction of the axion with the a spin ½ particle</a:t>
            </a:r>
          </a:p>
        </p:txBody>
      </p:sp>
      <p:pic>
        <p:nvPicPr>
          <p:cNvPr id="4" name="Picture 3" descr="Screen shot 2014-07-21 at 4.34.0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3" y="1378757"/>
            <a:ext cx="7658745" cy="78665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2282307"/>
            <a:ext cx="9133638" cy="85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 the non relativistic approximation</a:t>
            </a:r>
          </a:p>
        </p:txBody>
      </p:sp>
      <p:pic>
        <p:nvPicPr>
          <p:cNvPr id="7" name="Picture 6" descr="Screen shot 2014-07-21 at 4.35.3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1" y="2961582"/>
            <a:ext cx="5410200" cy="92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1470" y="4119011"/>
            <a:ext cx="700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interaction term has the form of a </a:t>
            </a:r>
            <a:r>
              <a:rPr lang="en-US" b="1"/>
              <a:t>spin - magnetic field interacti</a:t>
            </a:r>
            <a:r>
              <a:rPr lang="en-US"/>
              <a:t>on with         playing the role of an effective magnetic field</a:t>
            </a:r>
          </a:p>
        </p:txBody>
      </p:sp>
      <p:pic>
        <p:nvPicPr>
          <p:cNvPr id="11" name="Picture 10" descr="Screen shot 2014-07-21 at 4.39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68" y="4398433"/>
            <a:ext cx="400264" cy="366909"/>
          </a:xfrm>
          <a:prstGeom prst="rect">
            <a:avLst/>
          </a:prstGeom>
        </p:spPr>
      </p:pic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272520"/>
              </p:ext>
            </p:extLst>
          </p:nvPr>
        </p:nvGraphicFramePr>
        <p:xfrm>
          <a:off x="1062782" y="5127951"/>
          <a:ext cx="21717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9" name="Equation" r:id="rId6" imgW="1117600" imgH="482600" progId="Equation.3">
                  <p:embed/>
                </p:oleObj>
              </mc:Choice>
              <mc:Fallback>
                <p:oleObj name="Equation" r:id="rId6" imgW="111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782" y="5127951"/>
                        <a:ext cx="2171700" cy="9382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7" descr="Screen shot 2014-07-21 at 4.57.21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43" y="5189433"/>
            <a:ext cx="4597400" cy="889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860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parameters</a:t>
            </a:r>
          </a:p>
        </p:txBody>
      </p:sp>
      <p:graphicFrame>
        <p:nvGraphicFramePr>
          <p:cNvPr id="5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933321"/>
              </p:ext>
            </p:extLst>
          </p:nvPr>
        </p:nvGraphicFramePr>
        <p:xfrm>
          <a:off x="4394577" y="1008238"/>
          <a:ext cx="3937628" cy="699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09" name="Equation" r:id="rId3" imgW="1358900" imgH="241300" progId="Equation.3">
                  <p:embed/>
                </p:oleObj>
              </mc:Choice>
              <mc:Fallback>
                <p:oleObj name="Equation" r:id="rId3" imgW="1358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577" y="1008238"/>
                        <a:ext cx="3937628" cy="69920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83913"/>
              </p:ext>
            </p:extLst>
          </p:nvPr>
        </p:nvGraphicFramePr>
        <p:xfrm>
          <a:off x="4394577" y="1929178"/>
          <a:ext cx="4723389" cy="572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0" name="Equation" r:id="rId5" imgW="1676400" imgH="203200" progId="Equation.3">
                  <p:embed/>
                </p:oleObj>
              </mc:Choice>
              <mc:Fallback>
                <p:oleObj name="Equation" r:id="rId5" imgW="1676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577" y="1929178"/>
                        <a:ext cx="4723389" cy="572532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590609"/>
              </p:ext>
            </p:extLst>
          </p:nvPr>
        </p:nvGraphicFramePr>
        <p:xfrm>
          <a:off x="4527066" y="2884312"/>
          <a:ext cx="3977449" cy="53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1" name="Equation" r:id="rId7" imgW="1422400" imgH="190500" progId="Equation.3">
                  <p:embed/>
                </p:oleObj>
              </mc:Choice>
              <mc:Fallback>
                <p:oleObj name="Equation" r:id="rId7" imgW="142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7066" y="2884312"/>
                        <a:ext cx="3977449" cy="532694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6446" y="1117571"/>
            <a:ext cx="44800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Axion</a:t>
            </a:r>
            <a:r>
              <a:rPr lang="en-US" sz="2800" b="1" dirty="0"/>
              <a:t> </a:t>
            </a:r>
            <a:r>
              <a:rPr lang="en-US" sz="2800" b="1" dirty="0" smtClean="0"/>
              <a:t>/Photon/Neutrino  En.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Equivalent </a:t>
            </a:r>
            <a:r>
              <a:rPr lang="en-US" sz="2800" b="1" dirty="0" smtClean="0"/>
              <a:t>RF magnetic </a:t>
            </a:r>
            <a:r>
              <a:rPr lang="en-US" sz="2800" b="1" dirty="0"/>
              <a:t>field</a:t>
            </a:r>
          </a:p>
          <a:p>
            <a:endParaRPr lang="en-US" sz="2800" b="1" dirty="0"/>
          </a:p>
          <a:p>
            <a:r>
              <a:rPr lang="en-US" sz="2800" b="1" dirty="0"/>
              <a:t>Working frequency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651" y="3991001"/>
            <a:ext cx="3627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Electron </a:t>
            </a:r>
            <a:r>
              <a:rPr lang="en-US" sz="2400" dirty="0" err="1">
                <a:solidFill>
                  <a:srgbClr val="0000FF"/>
                </a:solidFill>
              </a:rPr>
              <a:t>Larmor</a:t>
            </a:r>
            <a:r>
              <a:rPr lang="en-US" sz="2400" dirty="0">
                <a:solidFill>
                  <a:srgbClr val="0000FF"/>
                </a:solidFill>
              </a:rPr>
              <a:t> Frequency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778" y="3806335"/>
            <a:ext cx="474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Measurement at the quantum limit</a:t>
            </a:r>
          </a:p>
        </p:txBody>
      </p:sp>
      <p:graphicFrame>
        <p:nvGraphicFramePr>
          <p:cNvPr id="21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9925"/>
              </p:ext>
            </p:extLst>
          </p:nvPr>
        </p:nvGraphicFramePr>
        <p:xfrm>
          <a:off x="302181" y="4647216"/>
          <a:ext cx="1630537" cy="447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2" name="Equation" r:id="rId9" imgW="787400" imgH="215900" progId="Equation.3">
                  <p:embed/>
                </p:oleObj>
              </mc:Choice>
              <mc:Fallback>
                <p:oleObj name="Equation" r:id="rId9" imgW="787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181" y="4647216"/>
                        <a:ext cx="1630537" cy="447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08856"/>
              </p:ext>
            </p:extLst>
          </p:nvPr>
        </p:nvGraphicFramePr>
        <p:xfrm>
          <a:off x="2257049" y="4721017"/>
          <a:ext cx="1602917" cy="37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3" name="Equation" r:id="rId11" imgW="927100" imgH="215900" progId="Equation.3">
                  <p:embed/>
                </p:oleObj>
              </mc:Choice>
              <mc:Fallback>
                <p:oleObj name="Equation" r:id="rId11" imgW="927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57049" y="4721017"/>
                        <a:ext cx="1602917" cy="373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asellaDiTesto 32"/>
          <p:cNvSpPr txBox="1"/>
          <p:nvPr/>
        </p:nvSpPr>
        <p:spPr>
          <a:xfrm>
            <a:off x="1932718" y="4907658"/>
            <a:ext cx="29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;</a:t>
            </a:r>
            <a:endParaRPr lang="it-IT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754749"/>
              </p:ext>
            </p:extLst>
          </p:nvPr>
        </p:nvGraphicFramePr>
        <p:xfrm>
          <a:off x="496748" y="5386209"/>
          <a:ext cx="3363218" cy="601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4" name="Equation" r:id="rId13" imgW="1206500" imgH="215900" progId="Equation.3">
                  <p:embed/>
                </p:oleObj>
              </mc:Choice>
              <mc:Fallback>
                <p:oleObj name="Equation" r:id="rId13" imgW="1206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6748" y="5386209"/>
                        <a:ext cx="3363218" cy="601839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47610" y="6124193"/>
            <a:ext cx="2765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Magnetizing field</a:t>
            </a:r>
          </a:p>
        </p:txBody>
      </p:sp>
      <p:graphicFrame>
        <p:nvGraphicFramePr>
          <p:cNvPr id="28" name="Oggetto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68444"/>
              </p:ext>
            </p:extLst>
          </p:nvPr>
        </p:nvGraphicFramePr>
        <p:xfrm>
          <a:off x="4963230" y="5386209"/>
          <a:ext cx="3167239" cy="506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" name="Equation" r:id="rId15" imgW="1270000" imgH="203200" progId="Equation.3">
                  <p:embed/>
                </p:oleObj>
              </mc:Choice>
              <mc:Fallback>
                <p:oleObj name="Equation" r:id="rId15" imgW="1270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63230" y="5386209"/>
                        <a:ext cx="3167239" cy="506758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822120" y="6124193"/>
            <a:ext cx="343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Working temperature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184020"/>
              </p:ext>
            </p:extLst>
          </p:nvPr>
        </p:nvGraphicFramePr>
        <p:xfrm>
          <a:off x="5196870" y="4356007"/>
          <a:ext cx="2933599" cy="87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6" name="Equation" r:id="rId17" imgW="1447800" imgH="431800" progId="Equation.3">
                  <p:embed/>
                </p:oleObj>
              </mc:Choice>
              <mc:Fallback>
                <p:oleObj name="Equation" r:id="rId17" imgW="1447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196870" y="4356007"/>
                        <a:ext cx="2933599" cy="874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69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0433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working frequency lies in a region at the interface of two different regimes for best detection sensitivity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1789668"/>
            <a:ext cx="1958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Frequency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4332111" y="2374444"/>
            <a:ext cx="98778" cy="24656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207001" y="2398890"/>
            <a:ext cx="2582333" cy="268111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44997" y="2695223"/>
            <a:ext cx="152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Above 40 GHz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1196623" y="2394846"/>
            <a:ext cx="2582333" cy="26811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34619" y="2691179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Below 40 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6622" y="3120999"/>
            <a:ext cx="2454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FIELD DETECTION </a:t>
            </a:r>
          </a:p>
          <a:p>
            <a:r>
              <a:rPr lang="en-US" sz="2400" b="1">
                <a:solidFill>
                  <a:srgbClr val="FF0000"/>
                </a:solidFill>
              </a:rPr>
              <a:t>(Linear detection)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7001" y="3130352"/>
            <a:ext cx="2741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ENERGY DETECTION </a:t>
            </a:r>
          </a:p>
          <a:p>
            <a:r>
              <a:rPr lang="en-US" sz="2400" b="1">
                <a:solidFill>
                  <a:srgbClr val="0000FF"/>
                </a:solidFill>
              </a:rPr>
              <a:t>(Square detection)</a:t>
            </a:r>
          </a:p>
        </p:txBody>
      </p:sp>
      <p:sp>
        <p:nvSpPr>
          <p:cNvPr id="14" name="CasellaDiTesto 2"/>
          <p:cNvSpPr txBox="1"/>
          <p:nvPr/>
        </p:nvSpPr>
        <p:spPr>
          <a:xfrm>
            <a:off x="180934" y="4443778"/>
            <a:ext cx="4160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- EPR </a:t>
            </a:r>
            <a:r>
              <a:rPr lang="it-IT" sz="3600" b="1" dirty="0" err="1" smtClean="0">
                <a:solidFill>
                  <a:srgbClr val="FF0000"/>
                </a:solidFill>
              </a:rPr>
              <a:t>Magnetometry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3600" b="1" dirty="0" smtClean="0">
                <a:solidFill>
                  <a:srgbClr val="FF0000"/>
                </a:solidFill>
              </a:rPr>
              <a:t>- MASER </a:t>
            </a:r>
            <a:r>
              <a:rPr lang="it-IT" sz="3600" b="1" dirty="0" err="1" smtClean="0">
                <a:solidFill>
                  <a:srgbClr val="FF0000"/>
                </a:solidFill>
              </a:rPr>
              <a:t>Amplifier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5" name="CasellaDiTesto 3"/>
          <p:cNvSpPr txBox="1"/>
          <p:nvPr/>
        </p:nvSpPr>
        <p:spPr>
          <a:xfrm>
            <a:off x="4479517" y="4443440"/>
            <a:ext cx="4664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- QUANTUM COUNTER </a:t>
            </a:r>
          </a:p>
          <a:p>
            <a:r>
              <a:rPr lang="it-IT" sz="3600" b="1" dirty="0" smtClean="0">
                <a:solidFill>
                  <a:srgbClr val="0000FF"/>
                </a:solidFill>
              </a:rPr>
              <a:t> </a:t>
            </a:r>
            <a:r>
              <a:rPr lang="it-IT" sz="3600" b="1" dirty="0">
                <a:solidFill>
                  <a:srgbClr val="0000FF"/>
                </a:solidFill>
              </a:rPr>
              <a:t> </a:t>
            </a:r>
            <a:r>
              <a:rPr lang="it-IT" sz="3600" b="1" dirty="0" smtClean="0">
                <a:solidFill>
                  <a:srgbClr val="0000FF"/>
                </a:solidFill>
              </a:rPr>
              <a:t>(ZEEMAN </a:t>
            </a:r>
            <a:r>
              <a:rPr lang="it-IT" sz="3600" b="1" dirty="0" err="1" smtClean="0">
                <a:solidFill>
                  <a:srgbClr val="0000FF"/>
                </a:solidFill>
              </a:rPr>
              <a:t>Transitions</a:t>
            </a:r>
            <a:r>
              <a:rPr lang="it-IT" sz="3600" b="1" dirty="0" smtClean="0">
                <a:solidFill>
                  <a:srgbClr val="0000FF"/>
                </a:solidFill>
              </a:rPr>
              <a:t>)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87161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 either case to reach quantum limit sensitivity </a:t>
            </a:r>
            <a:r>
              <a:rPr lang="en-US" sz="2400" b="1" dirty="0" smtClean="0"/>
              <a:t>1/100 -1 </a:t>
            </a:r>
            <a:r>
              <a:rPr lang="en-US" sz="2400" b="1" dirty="0"/>
              <a:t>mole of a magnetized sample at cryogenic temperature is necessary</a:t>
            </a:r>
          </a:p>
        </p:txBody>
      </p:sp>
    </p:spTree>
    <p:extLst>
      <p:ext uri="{BB962C8B-B14F-4D97-AF65-F5344CB8AC3E}">
        <p14:creationId xmlns:p14="http://schemas.microsoft.com/office/powerpoint/2010/main" val="261945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Bloch equations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3255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evolution of the electron spin (</a:t>
            </a:r>
            <a:r>
              <a:rPr lang="en-US" sz="2400" b="1"/>
              <a:t>spin precession</a:t>
            </a:r>
            <a:r>
              <a:rPr lang="en-US" sz="2400"/>
              <a:t>) under the influence of external fields is described by a set of coupled non-linear equations due to Bloch (Magnetizing field H</a:t>
            </a:r>
            <a:r>
              <a:rPr lang="en-US" sz="2400" baseline="-25000"/>
              <a:t>0</a:t>
            </a:r>
            <a:r>
              <a:rPr lang="en-US" sz="2400"/>
              <a:t> along z-axis)</a:t>
            </a:r>
          </a:p>
        </p:txBody>
      </p:sp>
      <p:pic>
        <p:nvPicPr>
          <p:cNvPr id="5" name="Immagine 3" descr="Schermata 01-2457041 alle 12.0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7" y="2034611"/>
            <a:ext cx="4974167" cy="3444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0894" y="2037222"/>
            <a:ext cx="4098373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</a:t>
            </a:r>
            <a:r>
              <a:rPr lang="en-US" sz="2400" b="1" baseline="-25000" dirty="0">
                <a:solidFill>
                  <a:srgbClr val="0000FF"/>
                </a:solidFill>
              </a:rPr>
              <a:t>1</a:t>
            </a:r>
            <a:r>
              <a:rPr lang="en-US" sz="2000" b="1" dirty="0">
                <a:solidFill>
                  <a:srgbClr val="0000FF"/>
                </a:solidFill>
              </a:rPr>
              <a:t> – longitudinal relaxation time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T</a:t>
            </a:r>
            <a:r>
              <a:rPr lang="en-US" sz="2400" b="1" baseline="-25000" dirty="0">
                <a:solidFill>
                  <a:srgbClr val="0000FF"/>
                </a:solidFill>
              </a:rPr>
              <a:t>2</a:t>
            </a:r>
            <a:r>
              <a:rPr lang="en-US" sz="2000" b="1" dirty="0">
                <a:solidFill>
                  <a:srgbClr val="0000FF"/>
                </a:solidFill>
              </a:rPr>
              <a:t> – transverse relaxation </a:t>
            </a:r>
            <a:r>
              <a:rPr lang="en-US" sz="2000" b="1" dirty="0" smtClean="0">
                <a:solidFill>
                  <a:srgbClr val="0000FF"/>
                </a:solidFill>
              </a:rPr>
              <a:t>time</a:t>
            </a:r>
          </a:p>
          <a:p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000" dirty="0" smtClean="0"/>
              <a:t>Radiation Damping to be investigated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At </a:t>
            </a:r>
            <a:r>
              <a:rPr lang="en-US" sz="2000" dirty="0"/>
              <a:t>low temperature  T &lt; 1 </a:t>
            </a:r>
            <a:r>
              <a:rPr lang="en-US" sz="2000" dirty="0" smtClean="0"/>
              <a:t>K</a:t>
            </a:r>
            <a:endParaRPr lang="en-US" sz="2000" dirty="0"/>
          </a:p>
          <a:p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baseline="-25000" dirty="0">
                <a:solidFill>
                  <a:srgbClr val="FF0000"/>
                </a:solidFill>
              </a:rPr>
              <a:t>1</a:t>
            </a:r>
            <a:r>
              <a:rPr lang="en-US" sz="2400" b="1" dirty="0">
                <a:solidFill>
                  <a:srgbClr val="FF0000"/>
                </a:solidFill>
              </a:rPr>
              <a:t> ~ 10</a:t>
            </a:r>
            <a:r>
              <a:rPr lang="en-US" sz="2400" b="1" baseline="30000" dirty="0">
                <a:solidFill>
                  <a:srgbClr val="FF0000"/>
                </a:solidFill>
              </a:rPr>
              <a:t>-6</a:t>
            </a:r>
            <a:r>
              <a:rPr lang="en-US" sz="2400" b="1" dirty="0">
                <a:solidFill>
                  <a:srgbClr val="FF0000"/>
                </a:solidFill>
              </a:rPr>
              <a:t> to 10  s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en-US" sz="28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 ~  10</a:t>
            </a:r>
            <a:r>
              <a:rPr lang="en-US" sz="2400" b="1" baseline="30000" dirty="0">
                <a:solidFill>
                  <a:srgbClr val="FF0000"/>
                </a:solidFill>
              </a:rPr>
              <a:t>-6</a:t>
            </a:r>
            <a:r>
              <a:rPr lang="en-US" sz="2400" b="1" dirty="0">
                <a:solidFill>
                  <a:srgbClr val="FF0000"/>
                </a:solidFill>
              </a:rPr>
              <a:t> to 0.1  s</a:t>
            </a:r>
          </a:p>
          <a:p>
            <a:r>
              <a:rPr lang="en-US" sz="2000" dirty="0"/>
              <a:t>	</a:t>
            </a:r>
            <a:r>
              <a:rPr lang="en-US" sz="2000" b="1" dirty="0">
                <a:solidFill>
                  <a:srgbClr val="FF0000"/>
                </a:solidFill>
              </a:rPr>
              <a:t>depends on spin density</a:t>
            </a:r>
          </a:p>
          <a:p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889137"/>
              </p:ext>
            </p:extLst>
          </p:nvPr>
        </p:nvGraphicFramePr>
        <p:xfrm>
          <a:off x="314325" y="6076950"/>
          <a:ext cx="49212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4" imgW="1765300" imgH="215900" progId="Equation.3">
                  <p:embed/>
                </p:oleObj>
              </mc:Choice>
              <mc:Fallback>
                <p:oleObj name="Equation" r:id="rId4" imgW="176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325" y="6076950"/>
                        <a:ext cx="4921250" cy="601663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6182" y="5572667"/>
            <a:ext cx="20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Magnetization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3889" y="5662950"/>
            <a:ext cx="27916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N</a:t>
            </a:r>
            <a:r>
              <a:rPr lang="en-US" sz="2000" baseline="-25000"/>
              <a:t>0</a:t>
            </a:r>
            <a:r>
              <a:rPr lang="en-US" sz="2000"/>
              <a:t> – spin density</a:t>
            </a:r>
          </a:p>
          <a:p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 baseline="-25000"/>
              <a:t>B</a:t>
            </a:r>
            <a:r>
              <a:rPr lang="en-US" sz="2000"/>
              <a:t> – Bohr magneton</a:t>
            </a:r>
          </a:p>
          <a:p>
            <a:r>
              <a:rPr lang="en-US" sz="2000"/>
              <a:t>T</a:t>
            </a:r>
            <a:r>
              <a:rPr lang="en-US" sz="2000" baseline="-25000"/>
              <a:t>s</a:t>
            </a:r>
            <a:r>
              <a:rPr lang="en-US" sz="2000"/>
              <a:t> – sample temperature</a:t>
            </a:r>
          </a:p>
        </p:txBody>
      </p:sp>
    </p:spTree>
    <p:extLst>
      <p:ext uri="{BB962C8B-B14F-4D97-AF65-F5344CB8AC3E}">
        <p14:creationId xmlns:p14="http://schemas.microsoft.com/office/powerpoint/2010/main" val="162847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</a:t>
            </a:r>
          </a:p>
        </p:txBody>
      </p:sp>
      <p:pic>
        <p:nvPicPr>
          <p:cNvPr id="4" name="Immagin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" y="790223"/>
            <a:ext cx="4001064" cy="3211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326444" y="1775297"/>
            <a:ext cx="0" cy="103281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53" y="211555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4668" y="818445"/>
            <a:ext cx="52493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We magnetize the sample along the z-axis and orient the sample in order to have the equivalent </a:t>
            </a:r>
            <a:r>
              <a:rPr lang="en-US" sz="2400" b="1"/>
              <a:t>axion field h</a:t>
            </a:r>
            <a:r>
              <a:rPr lang="en-US" sz="2400" b="1" baseline="-25000"/>
              <a:t>a</a:t>
            </a:r>
            <a:r>
              <a:rPr lang="en-US" sz="2400"/>
              <a:t> in the transverse direction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/>
              <a:t>H</a:t>
            </a:r>
            <a:r>
              <a:rPr lang="en-US" sz="2400" b="1" baseline="-25000"/>
              <a:t>0</a:t>
            </a:r>
            <a:r>
              <a:rPr lang="en-US" sz="2400" b="1"/>
              <a:t> amplitude </a:t>
            </a:r>
            <a:r>
              <a:rPr lang="en-US" sz="2400"/>
              <a:t>matches the searched value of the </a:t>
            </a:r>
            <a:r>
              <a:rPr lang="en-US" sz="2400" b="1"/>
              <a:t>axion mass</a:t>
            </a:r>
          </a:p>
          <a:p>
            <a:pPr marL="342900" indent="-342900">
              <a:buFont typeface="Arial"/>
              <a:buChar char="•"/>
            </a:pPr>
            <a:r>
              <a:rPr lang="en-US" sz="2400"/>
              <a:t>We drive the sample with a</a:t>
            </a:r>
            <a:r>
              <a:rPr lang="en-US" sz="2400" b="1"/>
              <a:t> pump field H</a:t>
            </a:r>
            <a:r>
              <a:rPr lang="en-US" sz="2400" b="1" baseline="-25000"/>
              <a:t>p</a:t>
            </a:r>
            <a:r>
              <a:rPr lang="en-US" sz="2400"/>
              <a:t> at the Larmor frequency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222" y="4233333"/>
            <a:ext cx="580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The total driving radio-frequency field is then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16000" y="3160605"/>
            <a:ext cx="716844" cy="56174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552222" y="3313005"/>
            <a:ext cx="333022" cy="25710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687061"/>
              </p:ext>
            </p:extLst>
          </p:nvPr>
        </p:nvGraphicFramePr>
        <p:xfrm>
          <a:off x="334433" y="5205590"/>
          <a:ext cx="463267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0" name="Equation" r:id="rId4" imgW="1701800" imgH="228600" progId="Equation.3">
                  <p:embed/>
                </p:oleObj>
              </mc:Choice>
              <mc:Fallback>
                <p:oleObj name="Equation" r:id="rId4" imgW="170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433" y="5205590"/>
                        <a:ext cx="4632678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606035"/>
              </p:ext>
            </p:extLst>
          </p:nvPr>
        </p:nvGraphicFramePr>
        <p:xfrm>
          <a:off x="5574190" y="5205590"/>
          <a:ext cx="3426783" cy="550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" name="Equation" r:id="rId6" imgW="1422400" imgH="228600" progId="Equation.3">
                  <p:embed/>
                </p:oleObj>
              </mc:Choice>
              <mc:Fallback>
                <p:oleObj name="Equation" r:id="rId6" imgW="142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74190" y="5205590"/>
                        <a:ext cx="3426783" cy="550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640168"/>
              </p:ext>
            </p:extLst>
          </p:nvPr>
        </p:nvGraphicFramePr>
        <p:xfrm>
          <a:off x="808353" y="5910440"/>
          <a:ext cx="28051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2" name="Equation" r:id="rId8" imgW="1054100" imgH="228600" progId="Equation.3">
                  <p:embed/>
                </p:oleObj>
              </mc:Choice>
              <mc:Fallback>
                <p:oleObj name="Equation" r:id="rId8" imgW="1054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8353" y="5910440"/>
                        <a:ext cx="2805113" cy="60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732844" y="3385445"/>
            <a:ext cx="38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566" y="3698332"/>
            <a:ext cx="41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p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1504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3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619014"/>
              </p:ext>
            </p:extLst>
          </p:nvPr>
        </p:nvGraphicFramePr>
        <p:xfrm>
          <a:off x="4514850" y="5980476"/>
          <a:ext cx="2043431" cy="52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4" name="Equation" r:id="rId12" imgW="889000" imgH="228600" progId="Equation.3">
                  <p:embed/>
                </p:oleObj>
              </mc:Choice>
              <mc:Fallback>
                <p:oleObj name="Equation" r:id="rId12" imgW="889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14850" y="5980476"/>
                        <a:ext cx="2043431" cy="52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6872112" y="5994587"/>
            <a:ext cx="1782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Also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Present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60161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 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23" y="1488931"/>
            <a:ext cx="3880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relevant Bloch equations</a:t>
            </a:r>
          </a:p>
          <a:p>
            <a:endParaRPr lang="en-US" sz="2400"/>
          </a:p>
          <a:p>
            <a:r>
              <a:rPr lang="en-US" sz="2400"/>
              <a:t>A stationary solution can be obtained. </a:t>
            </a:r>
          </a:p>
          <a:p>
            <a:endParaRPr lang="en-US" sz="2400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86" y="831676"/>
            <a:ext cx="3576461" cy="10291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908" y="1832652"/>
            <a:ext cx="4007483" cy="1825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279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magnetization along the z-axis </a:t>
            </a:r>
            <a:r>
              <a:rPr lang="en-US" sz="2400"/>
              <a:t>(longitudinal component) shows a term </a:t>
            </a:r>
            <a:r>
              <a:rPr lang="en-US" sz="2400" b="1"/>
              <a:t>modulated at the difference frequency </a:t>
            </a:r>
            <a:r>
              <a:rPr lang="en-US" sz="2400" b="1">
                <a:latin typeface="Symbol" charset="2"/>
                <a:cs typeface="Symbol" charset="2"/>
              </a:rPr>
              <a:t>w</a:t>
            </a:r>
            <a:r>
              <a:rPr lang="en-US" sz="2400" b="1" baseline="-25000"/>
              <a:t>D</a:t>
            </a:r>
            <a:r>
              <a:rPr lang="en-US" sz="2400" b="1"/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541389"/>
              </p:ext>
            </p:extLst>
          </p:nvPr>
        </p:nvGraphicFramePr>
        <p:xfrm>
          <a:off x="141288" y="4629150"/>
          <a:ext cx="4767262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5" name="Equation" r:id="rId5" imgW="1930400" imgH="393700" progId="Equation.3">
                  <p:embed/>
                </p:oleObj>
              </mc:Choice>
              <mc:Fallback>
                <p:oleObj name="Equation" r:id="rId5" imgW="193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88" y="4629150"/>
                        <a:ext cx="4767262" cy="9731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56837"/>
              </p:ext>
            </p:extLst>
          </p:nvPr>
        </p:nvGraphicFramePr>
        <p:xfrm>
          <a:off x="6118501" y="4995332"/>
          <a:ext cx="2578815" cy="60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6" name="Equation" r:id="rId7" imgW="1079500" imgH="254000" progId="Equation.3">
                  <p:embed/>
                </p:oleObj>
              </mc:Choice>
              <mc:Fallback>
                <p:oleObj name="Equation" r:id="rId7" imgW="1079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8501" y="4995332"/>
                        <a:ext cx="2578815" cy="60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35222" y="4872335"/>
            <a:ext cx="548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2529" y="4613996"/>
            <a:ext cx="235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Saturation parameter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223" y="5812556"/>
            <a:ext cx="326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</a:t>
            </a:r>
            <a:r>
              <a:rPr lang="en-US" baseline="-25000"/>
              <a:t>p</a:t>
            </a:r>
            <a:r>
              <a:rPr lang="en-US"/>
              <a:t>, h</a:t>
            </a:r>
            <a:r>
              <a:rPr lang="en-US" baseline="-25000"/>
              <a:t>a</a:t>
            </a:r>
            <a:r>
              <a:rPr lang="en-US"/>
              <a:t> in Tesla       M</a:t>
            </a:r>
            <a:r>
              <a:rPr lang="en-US" baseline="-25000"/>
              <a:t>0</a:t>
            </a:r>
            <a:r>
              <a:rPr lang="en-US"/>
              <a:t> , m</a:t>
            </a:r>
            <a:r>
              <a:rPr lang="en-US" baseline="-25000"/>
              <a:t>z</a:t>
            </a:r>
            <a:r>
              <a:rPr lang="en-US"/>
              <a:t> in A/m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423086"/>
              </p:ext>
            </p:extLst>
          </p:nvPr>
        </p:nvGraphicFramePr>
        <p:xfrm>
          <a:off x="6130925" y="5665788"/>
          <a:ext cx="16732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7" name="Equation" r:id="rId9" imgW="762000" imgH="228600" progId="Equation.3">
                  <p:embed/>
                </p:oleObj>
              </mc:Choice>
              <mc:Fallback>
                <p:oleObj name="Equation" r:id="rId9" imgW="762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0925" y="5665788"/>
                        <a:ext cx="1673225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71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 III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965426"/>
            <a:ext cx="680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If we put some relevant numbers (already published)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9554" y="5605334"/>
            <a:ext cx="66463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/>
              <a:t>find the right material </a:t>
            </a:r>
          </a:p>
          <a:p>
            <a:pPr marL="342900" indent="-342900">
              <a:buFontTx/>
              <a:buChar char="-"/>
            </a:pPr>
            <a:r>
              <a:rPr lang="en-US" sz="2400" b="1"/>
              <a:t>power dissipated in the cryogenic system</a:t>
            </a:r>
          </a:p>
          <a:p>
            <a:pPr marL="342900" indent="-342900">
              <a:buFontTx/>
              <a:buChar char="-"/>
            </a:pPr>
            <a:r>
              <a:rPr lang="en-US" sz="2400" b="1"/>
              <a:t>noises in the system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907" y="3382646"/>
            <a:ext cx="2462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 T</a:t>
            </a:r>
            <a:r>
              <a:rPr lang="en-US" sz="2800" baseline="-25000"/>
              <a:t>1</a:t>
            </a:r>
            <a:r>
              <a:rPr lang="en-US" sz="2800"/>
              <a:t> = 10</a:t>
            </a:r>
            <a:r>
              <a:rPr lang="en-US" sz="2800" baseline="30000"/>
              <a:t>-3</a:t>
            </a:r>
            <a:r>
              <a:rPr lang="en-US" sz="2800"/>
              <a:t> s</a:t>
            </a:r>
          </a:p>
          <a:p>
            <a:pPr algn="ctr"/>
            <a:r>
              <a:rPr lang="en-US" sz="2800"/>
              <a:t>T</a:t>
            </a:r>
            <a:r>
              <a:rPr lang="en-US" sz="2800" baseline="-25000"/>
              <a:t>2</a:t>
            </a:r>
            <a:r>
              <a:rPr lang="en-US" sz="2800"/>
              <a:t> = 3 x 10</a:t>
            </a:r>
            <a:r>
              <a:rPr lang="en-US" sz="2800" baseline="30000"/>
              <a:t>-7</a:t>
            </a:r>
            <a:r>
              <a:rPr lang="en-US" sz="2800"/>
              <a:t> s</a:t>
            </a:r>
          </a:p>
          <a:p>
            <a:pPr algn="ctr"/>
            <a:r>
              <a:rPr lang="en-US" sz="2800"/>
              <a:t>M</a:t>
            </a:r>
            <a:r>
              <a:rPr lang="en-US" sz="2800" baseline="-25000"/>
              <a:t>0</a:t>
            </a:r>
            <a:r>
              <a:rPr lang="en-US" sz="2800"/>
              <a:t> = 200 A/m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1722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can define some sort of gain G</a:t>
            </a:r>
            <a:r>
              <a:rPr lang="en-US" sz="2400" baseline="-25000"/>
              <a:t>m</a:t>
            </a:r>
            <a:r>
              <a:rPr lang="en-US" sz="2400"/>
              <a:t> for the </a:t>
            </a:r>
            <a:r>
              <a:rPr lang="en-US" sz="2400" b="1"/>
              <a:t>low frequency field component</a:t>
            </a:r>
            <a:r>
              <a:rPr lang="en-US" sz="2400"/>
              <a:t> </a:t>
            </a:r>
            <a:r>
              <a:rPr lang="en-US" sz="2400" b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baseline="-25000">
                <a:solidFill>
                  <a:srgbClr val="FF0000"/>
                </a:solidFill>
              </a:rPr>
              <a:t>0</a:t>
            </a:r>
            <a:r>
              <a:rPr lang="en-US" sz="2400" b="1">
                <a:solidFill>
                  <a:srgbClr val="FF0000"/>
                </a:solidFill>
              </a:rPr>
              <a:t> m</a:t>
            </a:r>
            <a:r>
              <a:rPr lang="en-US" sz="2400" b="1" baseline="-25000">
                <a:solidFill>
                  <a:srgbClr val="FF0000"/>
                </a:solidFill>
              </a:rPr>
              <a:t>z</a:t>
            </a:r>
            <a:r>
              <a:rPr lang="en-US" sz="2400"/>
              <a:t> with respect to the </a:t>
            </a:r>
            <a:r>
              <a:rPr lang="en-US" sz="2400" b="1"/>
              <a:t>high frequency </a:t>
            </a:r>
            <a:r>
              <a:rPr lang="en-US" sz="2400"/>
              <a:t>one </a:t>
            </a:r>
            <a:r>
              <a:rPr lang="en-US" sz="2400" b="1">
                <a:solidFill>
                  <a:srgbClr val="FF0000"/>
                </a:solidFill>
              </a:rPr>
              <a:t>h</a:t>
            </a:r>
            <a:r>
              <a:rPr lang="en-US" sz="2400" b="1" baseline="-25000">
                <a:solidFill>
                  <a:srgbClr val="FF0000"/>
                </a:solidFill>
              </a:rPr>
              <a:t>a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521498"/>
              </p:ext>
            </p:extLst>
          </p:nvPr>
        </p:nvGraphicFramePr>
        <p:xfrm>
          <a:off x="1" y="1672426"/>
          <a:ext cx="4346221" cy="13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4" name="Equation" r:id="rId3" imgW="2374900" imgH="723900" progId="Equation.3">
                  <p:embed/>
                </p:oleObj>
              </mc:Choice>
              <mc:Fallback>
                <p:oleObj name="Equation" r:id="rId3" imgW="23749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1672426"/>
                        <a:ext cx="4346221" cy="13271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823291"/>
              </p:ext>
            </p:extLst>
          </p:nvPr>
        </p:nvGraphicFramePr>
        <p:xfrm>
          <a:off x="5105131" y="1849261"/>
          <a:ext cx="3406990" cy="98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65" name="Equation" r:id="rId5" imgW="1358900" imgH="393700" progId="Equation.3">
                  <p:embed/>
                </p:oleObj>
              </mc:Choice>
              <mc:Fallback>
                <p:oleObj name="Equation" r:id="rId5" imgW="1358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5131" y="1849261"/>
                        <a:ext cx="3406990" cy="9870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0999" y="3453201"/>
            <a:ext cx="4487333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We obtain G</a:t>
            </a:r>
            <a:r>
              <a:rPr lang="en-US" sz="2800" baseline="-25000"/>
              <a:t>m</a:t>
            </a:r>
            <a:r>
              <a:rPr lang="en-US" sz="2800"/>
              <a:t> &gt; 1 </a:t>
            </a:r>
          </a:p>
          <a:p>
            <a:endParaRPr lang="en-US" sz="2800"/>
          </a:p>
          <a:p>
            <a:r>
              <a:rPr lang="en-US" sz="2800"/>
              <a:t>for a pump field of H</a:t>
            </a:r>
            <a:r>
              <a:rPr lang="en-US" sz="2400" baseline="-25000"/>
              <a:t>p</a:t>
            </a:r>
            <a:r>
              <a:rPr lang="en-US" sz="2800"/>
              <a:t> ~ 1 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713115"/>
            <a:ext cx="914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Can we get enough gain G</a:t>
            </a:r>
            <a:r>
              <a:rPr lang="en-US" sz="2800" baseline="-25000">
                <a:solidFill>
                  <a:srgbClr val="FF0000"/>
                </a:solidFill>
              </a:rPr>
              <a:t>m</a:t>
            </a:r>
            <a:r>
              <a:rPr lang="en-US" sz="2800">
                <a:solidFill>
                  <a:srgbClr val="FF0000"/>
                </a:solidFill>
              </a:rPr>
              <a:t> to be able to reach a measurable low frequency value from the axion field h</a:t>
            </a:r>
            <a:r>
              <a:rPr lang="en-US" sz="2800" baseline="-25000">
                <a:solidFill>
                  <a:srgbClr val="FF0000"/>
                </a:solidFill>
              </a:rPr>
              <a:t>a</a:t>
            </a:r>
            <a:r>
              <a:rPr lang="en-US" sz="2800">
                <a:solidFill>
                  <a:srgbClr val="FF0000"/>
                </a:solidFill>
              </a:rPr>
              <a:t> ~ 10</a:t>
            </a:r>
            <a:r>
              <a:rPr lang="en-US" sz="2800" baseline="30000">
                <a:solidFill>
                  <a:srgbClr val="FF0000"/>
                </a:solidFill>
              </a:rPr>
              <a:t>-22</a:t>
            </a:r>
            <a:r>
              <a:rPr lang="en-US" sz="2800">
                <a:solidFill>
                  <a:srgbClr val="FF0000"/>
                </a:solidFill>
              </a:rPr>
              <a:t> T?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160889" y="3781781"/>
            <a:ext cx="860778" cy="6491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32556" y="6053667"/>
            <a:ext cx="889000" cy="4233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</a:t>
            </a:r>
            <a:r>
              <a:rPr lang="en-US" dirty="0" smtClean="0"/>
              <a:t>Low Frequency </a:t>
            </a:r>
            <a:r>
              <a:rPr lang="en-US" dirty="0"/>
              <a:t>F</a:t>
            </a:r>
            <a:r>
              <a:rPr lang="en-US" dirty="0" smtClean="0"/>
              <a:t>ield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790223"/>
            <a:ext cx="924277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most sensitive device for measuring magnetic field is the </a:t>
            </a:r>
            <a:r>
              <a:rPr lang="en-US" sz="2400" b="1"/>
              <a:t>DC squid</a:t>
            </a:r>
            <a:r>
              <a:rPr lang="en-US" sz="2400"/>
              <a:t>.</a:t>
            </a:r>
          </a:p>
          <a:p>
            <a:r>
              <a:rPr lang="en-US" sz="2400"/>
              <a:t>Squid measures magnetic flux </a:t>
            </a:r>
            <a:r>
              <a:rPr lang="en-US" sz="2400">
                <a:latin typeface="Symbol" charset="2"/>
                <a:cs typeface="Symbol" charset="2"/>
              </a:rPr>
              <a:t>F</a:t>
            </a:r>
            <a:r>
              <a:rPr lang="en-US" sz="2400"/>
              <a:t>, the best </a:t>
            </a:r>
            <a:r>
              <a:rPr lang="en-US" sz="2400" b="1"/>
              <a:t>sensitivity </a:t>
            </a:r>
            <a:r>
              <a:rPr lang="en-US" sz="2400" b="1">
                <a:latin typeface="Symbol" charset="2"/>
                <a:cs typeface="Symbol" charset="2"/>
              </a:rPr>
              <a:t>F</a:t>
            </a:r>
            <a:r>
              <a:rPr lang="en-US" sz="2400" b="1" baseline="-25000"/>
              <a:t>s</a:t>
            </a:r>
            <a:r>
              <a:rPr lang="en-US" sz="2400"/>
              <a:t> obtainable is:</a:t>
            </a:r>
          </a:p>
          <a:p>
            <a:endParaRPr lang="en-US" sz="2400"/>
          </a:p>
          <a:p>
            <a:r>
              <a:rPr lang="en-US" sz="2400"/>
              <a:t>								</a:t>
            </a:r>
            <a:r>
              <a:rPr lang="en-US" sz="2400">
                <a:latin typeface="Symbol" charset="2"/>
                <a:cs typeface="Symbol" charset="2"/>
              </a:rPr>
              <a:t>F</a:t>
            </a:r>
            <a:r>
              <a:rPr lang="en-US" sz="2400" baseline="-25000"/>
              <a:t>s</a:t>
            </a:r>
            <a:r>
              <a:rPr lang="en-US" sz="2400"/>
              <a:t> = 10</a:t>
            </a:r>
            <a:r>
              <a:rPr lang="en-US" sz="2400" baseline="30000"/>
              <a:t>-22</a:t>
            </a:r>
            <a:r>
              <a:rPr lang="en-US" sz="2400"/>
              <a:t> Wb/√Hz</a:t>
            </a:r>
          </a:p>
          <a:p>
            <a:endParaRPr lang="en-US" sz="2400"/>
          </a:p>
          <a:p>
            <a:r>
              <a:rPr lang="en-US" sz="2400"/>
              <a:t>The flux that can be obtained at low frequency is:</a:t>
            </a:r>
          </a:p>
          <a:p>
            <a:endParaRPr lang="en-US" sz="2400"/>
          </a:p>
          <a:p>
            <a:r>
              <a:rPr lang="en-US" sz="2400"/>
              <a:t> 								</a:t>
            </a:r>
            <a:r>
              <a:rPr lang="en-US" sz="2400">
                <a:latin typeface="Symbol" charset="2"/>
                <a:cs typeface="Symbol" charset="2"/>
              </a:rPr>
              <a:t>F</a:t>
            </a:r>
            <a:r>
              <a:rPr lang="en-US" sz="2400" baseline="-25000"/>
              <a:t>lf</a:t>
            </a:r>
            <a:r>
              <a:rPr lang="en-US" sz="2400"/>
              <a:t>= G</a:t>
            </a:r>
            <a:r>
              <a:rPr lang="en-US" sz="2400" baseline="-25000"/>
              <a:t>m</a:t>
            </a:r>
            <a:r>
              <a:rPr lang="en-US" sz="2400"/>
              <a:t> h</a:t>
            </a:r>
            <a:r>
              <a:rPr lang="en-US" sz="2400" baseline="-25000"/>
              <a:t>a</a:t>
            </a:r>
            <a:r>
              <a:rPr lang="en-US" sz="2400"/>
              <a:t> A</a:t>
            </a:r>
          </a:p>
          <a:p>
            <a:endParaRPr lang="en-US" sz="2400"/>
          </a:p>
          <a:p>
            <a:r>
              <a:rPr lang="en-US" sz="2400"/>
              <a:t>							where A is the area covered by the sample.</a:t>
            </a:r>
          </a:p>
          <a:p>
            <a:r>
              <a:rPr lang="en-US" sz="2400"/>
              <a:t>For A ~ 10</a:t>
            </a:r>
            <a:r>
              <a:rPr lang="en-US" sz="2400" baseline="30000"/>
              <a:t>-4</a:t>
            </a:r>
            <a:r>
              <a:rPr lang="en-US" sz="2400"/>
              <a:t> m</a:t>
            </a:r>
            <a:r>
              <a:rPr lang="en-US" sz="2400" baseline="30000"/>
              <a:t>2</a:t>
            </a:r>
            <a:r>
              <a:rPr lang="en-US" sz="2400"/>
              <a:t>, the gain necessary to obtain a signal 1/100 x </a:t>
            </a:r>
            <a:r>
              <a:rPr lang="en-US" sz="2400">
                <a:latin typeface="Symbol" charset="2"/>
                <a:cs typeface="Symbol" charset="2"/>
              </a:rPr>
              <a:t>F</a:t>
            </a:r>
            <a:r>
              <a:rPr lang="en-US" sz="2400" baseline="-25000"/>
              <a:t>s</a:t>
            </a:r>
            <a:r>
              <a:rPr lang="en-US" sz="2400"/>
              <a:t> is:</a:t>
            </a:r>
          </a:p>
          <a:p>
            <a:endParaRPr lang="en-US" sz="2400"/>
          </a:p>
          <a:p>
            <a:r>
              <a:rPr lang="en-US" sz="2400"/>
              <a:t>								G</a:t>
            </a:r>
            <a:r>
              <a:rPr lang="en-US" sz="2400" baseline="-25000"/>
              <a:t>m</a:t>
            </a:r>
            <a:r>
              <a:rPr lang="en-US" sz="2400"/>
              <a:t> ~ 100</a:t>
            </a:r>
          </a:p>
          <a:p>
            <a:endParaRPr lang="en-US" sz="2400"/>
          </a:p>
          <a:p>
            <a:r>
              <a:rPr lang="en-US" sz="2400"/>
              <a:t>To reach this gain, given the material (T</a:t>
            </a:r>
            <a:r>
              <a:rPr lang="en-US" sz="2400" baseline="-25000"/>
              <a:t>1</a:t>
            </a:r>
            <a:r>
              <a:rPr lang="en-US" sz="2400"/>
              <a:t>, T</a:t>
            </a:r>
            <a:r>
              <a:rPr lang="en-US" sz="2400" baseline="-25000"/>
              <a:t>2</a:t>
            </a:r>
            <a:r>
              <a:rPr lang="en-US" sz="2400"/>
              <a:t>), the free parameter is the pumping field.</a:t>
            </a:r>
          </a:p>
        </p:txBody>
      </p:sp>
    </p:spTree>
    <p:extLst>
      <p:ext uri="{BB962C8B-B14F-4D97-AF65-F5344CB8AC3E}">
        <p14:creationId xmlns:p14="http://schemas.microsoft.com/office/powerpoint/2010/main" val="7854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Pumping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04333"/>
            <a:ext cx="91440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pumping field </a:t>
            </a:r>
            <a:r>
              <a:rPr lang="en-US" sz="2400" b="1" dirty="0" err="1"/>
              <a:t>H</a:t>
            </a:r>
            <a:r>
              <a:rPr lang="en-US" sz="2400" b="1" baseline="-25000" dirty="0" err="1"/>
              <a:t>p</a:t>
            </a:r>
            <a:r>
              <a:rPr lang="en-US" sz="2400" b="1" dirty="0"/>
              <a:t> is limited </a:t>
            </a:r>
            <a:r>
              <a:rPr lang="en-US" sz="2400" dirty="0"/>
              <a:t>by two factors:</a:t>
            </a:r>
          </a:p>
          <a:p>
            <a:endParaRPr lang="en-US" sz="2400" dirty="0"/>
          </a:p>
          <a:p>
            <a:r>
              <a:rPr lang="en-US" sz="2400" dirty="0"/>
              <a:t>				- </a:t>
            </a:r>
            <a:r>
              <a:rPr lang="en-US" sz="2400" b="1" dirty="0"/>
              <a:t>saturation of the spins</a:t>
            </a:r>
            <a:r>
              <a:rPr lang="en-US" sz="2400" dirty="0"/>
              <a:t> in the material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			- </a:t>
            </a:r>
            <a:r>
              <a:rPr lang="en-US" sz="2400" b="1" dirty="0"/>
              <a:t>power dissipated </a:t>
            </a:r>
            <a:r>
              <a:rPr lang="en-US" sz="2400" dirty="0"/>
              <a:t>into the lattice (having volume </a:t>
            </a:r>
            <a:r>
              <a:rPr lang="en-US" sz="2400" dirty="0" err="1"/>
              <a:t>V</a:t>
            </a:r>
            <a:r>
              <a:rPr lang="en-US" sz="2400" baseline="-25000" dirty="0" err="1"/>
              <a:t>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most stringent limitation comes from the power dissipation, which  must be lower than the cryogenic power available.</a:t>
            </a:r>
          </a:p>
          <a:p>
            <a:endParaRPr lang="en-US" sz="2400" dirty="0"/>
          </a:p>
          <a:p>
            <a:r>
              <a:rPr lang="en-US" sz="2400" dirty="0"/>
              <a:t>		@ 100 </a:t>
            </a:r>
            <a:r>
              <a:rPr lang="en-US" sz="2400" dirty="0" err="1"/>
              <a:t>mk</a:t>
            </a:r>
            <a:r>
              <a:rPr lang="en-US" sz="2400" dirty="0"/>
              <a:t>				</a:t>
            </a:r>
            <a:r>
              <a:rPr lang="en-US" sz="2400" dirty="0" err="1"/>
              <a:t>P</a:t>
            </a:r>
            <a:r>
              <a:rPr lang="en-US" sz="2400" baseline="-25000" dirty="0" err="1"/>
              <a:t>cryo</a:t>
            </a:r>
            <a:r>
              <a:rPr lang="en-US" sz="2400" dirty="0"/>
              <a:t> ~ </a:t>
            </a:r>
            <a:r>
              <a:rPr lang="en-US" sz="2400" dirty="0" smtClean="0"/>
              <a:t>1 </a:t>
            </a:r>
            <a:r>
              <a:rPr lang="en-US" sz="2400" dirty="0" err="1"/>
              <a:t>mW</a:t>
            </a:r>
            <a:endParaRPr lang="en-US" sz="2400" dirty="0"/>
          </a:p>
          <a:p>
            <a:r>
              <a:rPr lang="en-US" sz="2400" dirty="0"/>
              <a:t>		@ 1 K					</a:t>
            </a:r>
            <a:r>
              <a:rPr lang="en-US" sz="2400" dirty="0" err="1"/>
              <a:t>P</a:t>
            </a:r>
            <a:r>
              <a:rPr lang="en-US" sz="2400" baseline="-25000" dirty="0" err="1"/>
              <a:t>cryo</a:t>
            </a:r>
            <a:r>
              <a:rPr lang="en-US" sz="2400" dirty="0"/>
              <a:t> ~ 300 </a:t>
            </a:r>
            <a:r>
              <a:rPr lang="en-US" sz="2400" dirty="0" err="1"/>
              <a:t>mW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860931"/>
              </p:ext>
            </p:extLst>
          </p:nvPr>
        </p:nvGraphicFramePr>
        <p:xfrm>
          <a:off x="2139167" y="2046110"/>
          <a:ext cx="2578815" cy="60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7" name="Equation" r:id="rId3" imgW="1079500" imgH="254000" progId="Equation.3">
                  <p:embed/>
                </p:oleObj>
              </mc:Choice>
              <mc:Fallback>
                <p:oleObj name="Equation" r:id="rId3" imgW="1079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9167" y="2046110"/>
                        <a:ext cx="2578815" cy="60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013097"/>
              </p:ext>
            </p:extLst>
          </p:nvPr>
        </p:nvGraphicFramePr>
        <p:xfrm>
          <a:off x="2139167" y="3273776"/>
          <a:ext cx="4253166" cy="1025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8" name="Equation" r:id="rId5" imgW="1790700" imgH="431800" progId="Equation.3">
                  <p:embed/>
                </p:oleObj>
              </mc:Choice>
              <mc:Fallback>
                <p:oleObj name="Equation" r:id="rId5" imgW="1790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9167" y="3273776"/>
                        <a:ext cx="4253166" cy="1025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24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90222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Supposing to reach the limiting sensitivity for the detector, residual intrinsic noise will be present as magnetization noise 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dirty="0" err="1"/>
              <a:t>m</a:t>
            </a:r>
            <a:r>
              <a:rPr lang="en-US" sz="2400" baseline="-25000" dirty="0" err="1"/>
              <a:t>z</a:t>
            </a:r>
            <a:r>
              <a:rPr lang="en-US" sz="2400" dirty="0"/>
              <a:t> in the sample.</a:t>
            </a:r>
          </a:p>
          <a:p>
            <a:endParaRPr lang="en-US" sz="2400" dirty="0"/>
          </a:p>
          <a:p>
            <a:r>
              <a:rPr lang="en-US" sz="2400" dirty="0"/>
              <a:t>A first guess of its level can be calculated </a:t>
            </a:r>
            <a:r>
              <a:rPr lang="en-US" sz="2400" b="1" dirty="0"/>
              <a:t>using Fluctuation-Dissipation theorem</a:t>
            </a:r>
            <a:r>
              <a:rPr lang="en-US" sz="2400" dirty="0"/>
              <a:t>. This is in general correct for system at the equilibrium, which in principle is not our situation (stationary system).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Gd2Si5O2 @ 100mK + 1 Tesla SQUID   ,  Noise @ 10^-15 T/Hz^0,5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noise level must be measured experimentally!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6222" y="3441890"/>
            <a:ext cx="1035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(A/m)</a:t>
            </a:r>
            <a:endParaRPr lang="en-US" sz="2800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8219"/>
              </p:ext>
            </p:extLst>
          </p:nvPr>
        </p:nvGraphicFramePr>
        <p:xfrm>
          <a:off x="1945921" y="3307420"/>
          <a:ext cx="4581953" cy="108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8" name="Equation" r:id="rId3" imgW="2260600" imgH="533400" progId="Equation.3">
                  <p:embed/>
                </p:oleObj>
              </mc:Choice>
              <mc:Fallback>
                <p:oleObj name="Equation" r:id="rId3" imgW="22606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45921" y="3307420"/>
                        <a:ext cx="4581953" cy="1081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33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803112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have illustrated a technique which is not new (Pescia 1965, Ablart and Pescia 1980), however it has been normally </a:t>
            </a:r>
            <a:r>
              <a:rPr lang="en-US" sz="2400" b="1"/>
              <a:t>used with very small values of relaxation times</a:t>
            </a:r>
            <a:r>
              <a:rPr lang="en-US" sz="2400"/>
              <a:t>: t</a:t>
            </a:r>
            <a:r>
              <a:rPr lang="en-US" sz="2400" baseline="-25000"/>
              <a:t>1</a:t>
            </a:r>
            <a:r>
              <a:rPr lang="en-US" sz="2400"/>
              <a:t>, t</a:t>
            </a:r>
            <a:r>
              <a:rPr lang="en-US" sz="2400" baseline="-25000"/>
              <a:t>2</a:t>
            </a:r>
            <a:r>
              <a:rPr lang="en-US" sz="2400"/>
              <a:t> &lt; 1 </a:t>
            </a: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/>
              <a:t>s.</a:t>
            </a:r>
          </a:p>
          <a:p>
            <a:endParaRPr lang="en-US" sz="2400"/>
          </a:p>
          <a:p>
            <a:r>
              <a:rPr lang="en-US" sz="2400"/>
              <a:t>Moreover, the theoretical framework is correct for </a:t>
            </a:r>
            <a:r>
              <a:rPr lang="en-US" sz="2400" b="1"/>
              <a:t>paramagnets</a:t>
            </a:r>
            <a:r>
              <a:rPr lang="en-US" sz="2400"/>
              <a:t> with </a:t>
            </a:r>
            <a:r>
              <a:rPr lang="en-US" sz="2400" b="1"/>
              <a:t>small spin density </a:t>
            </a:r>
            <a:r>
              <a:rPr lang="en-US" sz="2400"/>
              <a:t>N</a:t>
            </a:r>
            <a:r>
              <a:rPr lang="en-US" sz="2400" baseline="-25000"/>
              <a:t>0</a:t>
            </a:r>
            <a:r>
              <a:rPr lang="en-US" sz="2400"/>
              <a:t> ~ 10</a:t>
            </a:r>
            <a:r>
              <a:rPr lang="en-US" sz="2400" baseline="30000"/>
              <a:t>22</a:t>
            </a:r>
            <a:r>
              <a:rPr lang="en-US" sz="2400"/>
              <a:t> m</a:t>
            </a:r>
            <a:r>
              <a:rPr lang="en-US" sz="2400" baseline="30000"/>
              <a:t>-3</a:t>
            </a:r>
            <a:r>
              <a:rPr lang="en-US" sz="2400"/>
              <a:t>. For higher densities </a:t>
            </a:r>
            <a:r>
              <a:rPr lang="en-US" sz="2400" b="1"/>
              <a:t>radiation damping mechanisms</a:t>
            </a:r>
            <a:r>
              <a:rPr lang="en-US" sz="2400"/>
              <a:t> and </a:t>
            </a:r>
            <a:r>
              <a:rPr lang="en-US" sz="2400" b="1"/>
              <a:t>coupling to the pumping cavity </a:t>
            </a:r>
            <a:r>
              <a:rPr lang="en-US" sz="2400"/>
              <a:t>must be taken into account.</a:t>
            </a:r>
          </a:p>
          <a:p>
            <a:endParaRPr lang="en-US" sz="2400"/>
          </a:p>
          <a:p>
            <a:r>
              <a:rPr lang="en-US" sz="2400"/>
              <a:t>In order to reach the necessary gain G</a:t>
            </a:r>
            <a:r>
              <a:rPr lang="en-US" sz="2400" baseline="-25000"/>
              <a:t>m</a:t>
            </a:r>
            <a:r>
              <a:rPr lang="en-US" sz="2400"/>
              <a:t>, we will need </a:t>
            </a:r>
            <a:r>
              <a:rPr lang="en-US" sz="2400" b="1"/>
              <a:t>t</a:t>
            </a:r>
            <a:r>
              <a:rPr lang="en-US" sz="2400" b="1" baseline="-25000"/>
              <a:t>1</a:t>
            </a:r>
            <a:r>
              <a:rPr lang="en-US" sz="2400" b="1"/>
              <a:t> ~ 10-100 ms,   N</a:t>
            </a:r>
            <a:r>
              <a:rPr lang="en-US" sz="2400" b="1" baseline="-25000"/>
              <a:t>0</a:t>
            </a:r>
            <a:r>
              <a:rPr lang="en-US" sz="2400" b="1"/>
              <a:t> ~ 10</a:t>
            </a:r>
            <a:r>
              <a:rPr lang="en-US" sz="2400" b="1" baseline="30000"/>
              <a:t>24</a:t>
            </a:r>
            <a:r>
              <a:rPr lang="en-US" sz="2400" b="1"/>
              <a:t>-10</a:t>
            </a:r>
            <a:r>
              <a:rPr lang="en-US" sz="2400" b="1" baseline="30000"/>
              <a:t>25</a:t>
            </a:r>
            <a:r>
              <a:rPr lang="en-US" sz="2400" b="1"/>
              <a:t> m</a:t>
            </a:r>
            <a:r>
              <a:rPr lang="en-US" sz="2400" b="1" baseline="30000"/>
              <a:t>-3</a:t>
            </a:r>
            <a:r>
              <a:rPr lang="en-US" sz="2400" b="1"/>
              <a:t>. </a:t>
            </a:r>
          </a:p>
          <a:p>
            <a:endParaRPr lang="en-US" sz="2400"/>
          </a:p>
          <a:p>
            <a:r>
              <a:rPr lang="en-US" sz="2400"/>
              <a:t>The system must be verified, both from an experimental and a  theo-retical point of view, in this extreme regions.  </a:t>
            </a:r>
            <a:r>
              <a:rPr lang="en-US" sz="2400" b="1"/>
              <a:t>Calibration is possible</a:t>
            </a:r>
            <a:r>
              <a:rPr lang="en-US" sz="2400"/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120973"/>
              </p:ext>
            </p:extLst>
          </p:nvPr>
        </p:nvGraphicFramePr>
        <p:xfrm>
          <a:off x="112889" y="6149070"/>
          <a:ext cx="4337766" cy="582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1" name="Equation" r:id="rId3" imgW="1701800" imgH="228600" progId="Equation.3">
                  <p:embed/>
                </p:oleObj>
              </mc:Choice>
              <mc:Fallback>
                <p:oleObj name="Equation" r:id="rId3" imgW="170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889" y="6149070"/>
                        <a:ext cx="4337766" cy="5826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00222" y="6174530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Provide h</a:t>
            </a:r>
            <a:r>
              <a:rPr lang="en-US" sz="2000" b="1" baseline="-25000" dirty="0">
                <a:solidFill>
                  <a:srgbClr val="FF0000"/>
                </a:solidFill>
              </a:rPr>
              <a:t>a</a:t>
            </a:r>
            <a:r>
              <a:rPr lang="en-US" sz="2000" b="1" dirty="0">
                <a:solidFill>
                  <a:srgbClr val="FF0000"/>
                </a:solidFill>
              </a:rPr>
              <a:t> with a second RF generator</a:t>
            </a:r>
          </a:p>
        </p:txBody>
      </p:sp>
    </p:spTree>
    <p:extLst>
      <p:ext uri="{BB962C8B-B14F-4D97-AF65-F5344CB8AC3E}">
        <p14:creationId xmlns:p14="http://schemas.microsoft.com/office/powerpoint/2010/main" val="102811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10-2456957 alle 19.09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497"/>
            <a:ext cx="4279900" cy="762000"/>
          </a:xfrm>
          <a:prstGeom prst="rect">
            <a:avLst/>
          </a:prstGeom>
        </p:spPr>
      </p:pic>
      <p:pic>
        <p:nvPicPr>
          <p:cNvPr id="7" name="Immagine 6" descr="Schermata 10-2456957 alle 19.10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12" y="2750641"/>
            <a:ext cx="4382388" cy="80240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81574" y="3560964"/>
            <a:ext cx="817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ZEEMAN TRANSITION RATE </a:t>
            </a:r>
            <a:r>
              <a:rPr lang="it-IT" sz="2400" b="1" dirty="0" smtClean="0">
                <a:solidFill>
                  <a:srgbClr val="0000FF"/>
                </a:solidFill>
              </a:rPr>
              <a:t>With 1 Mole of </a:t>
            </a:r>
            <a:r>
              <a:rPr lang="it-IT" sz="2400" b="1" dirty="0" err="1" smtClean="0">
                <a:solidFill>
                  <a:srgbClr val="0000FF"/>
                </a:solidFill>
              </a:rPr>
              <a:t>Polarized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Electrons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Schermata 01-2457041 alle 18.17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74584"/>
          </a:xfrm>
          <a:prstGeom prst="rect">
            <a:avLst/>
          </a:prstGeom>
        </p:spPr>
      </p:pic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6750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809212"/>
              </p:ext>
            </p:extLst>
          </p:nvPr>
        </p:nvGraphicFramePr>
        <p:xfrm>
          <a:off x="2500074" y="4320822"/>
          <a:ext cx="3559652" cy="801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3" name="Equation" r:id="rId8" imgW="1917700" imgH="431800" progId="Equation.3">
                  <p:embed/>
                </p:oleObj>
              </mc:Choice>
              <mc:Fallback>
                <p:oleObj name="Equation" r:id="rId8" imgW="191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0074" y="4320822"/>
                        <a:ext cx="3559652" cy="801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521365"/>
              </p:ext>
            </p:extLst>
          </p:nvPr>
        </p:nvGraphicFramePr>
        <p:xfrm>
          <a:off x="681574" y="5393971"/>
          <a:ext cx="5616224" cy="702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44" name="Equation" r:id="rId10" imgW="3556000" imgH="444500" progId="Equation.3">
                  <p:embed/>
                </p:oleObj>
              </mc:Choice>
              <mc:Fallback>
                <p:oleObj name="Equation" r:id="rId10" imgW="3556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574" y="5393971"/>
                        <a:ext cx="5616224" cy="702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7041444" y="5511223"/>
            <a:ext cx="14818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Hz Rate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00584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prototype at Legnaro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79022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Using an old EPR magnet we have set-up an apparatus to test the measurement scheme at room temperature.</a:t>
            </a:r>
          </a:p>
          <a:p>
            <a:r>
              <a:rPr lang="en-US" sz="2400"/>
              <a:t>The equivalent axion field ha was generated using a </a:t>
            </a:r>
            <a:r>
              <a:rPr lang="en-US" sz="2400" b="1"/>
              <a:t>second RF generator</a:t>
            </a:r>
            <a:r>
              <a:rPr lang="en-US" sz="2400"/>
              <a:t> frequency locked to the pump H</a:t>
            </a:r>
            <a:r>
              <a:rPr lang="en-US" sz="2400" baseline="-25000"/>
              <a:t>p</a:t>
            </a:r>
            <a:r>
              <a:rPr lang="en-US" sz="2400"/>
              <a:t>.</a:t>
            </a:r>
          </a:p>
        </p:txBody>
      </p:sp>
      <p:pic>
        <p:nvPicPr>
          <p:cNvPr id="5" name="Picture 4" descr="Screen shot 2014-07-21 at 5.04.4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7" y="2472771"/>
            <a:ext cx="3065871" cy="2388612"/>
          </a:xfrm>
          <a:prstGeom prst="rect">
            <a:avLst/>
          </a:prstGeom>
        </p:spPr>
      </p:pic>
      <p:pic>
        <p:nvPicPr>
          <p:cNvPr id="7" name="Picture 6" descr="Magnet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2" y="2359882"/>
            <a:ext cx="4205111" cy="2617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5121112"/>
            <a:ext cx="814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As a magnetized sample we used </a:t>
            </a:r>
            <a:r>
              <a:rPr lang="en-US" sz="2000" b="1"/>
              <a:t>DPPH</a:t>
            </a:r>
            <a:r>
              <a:rPr lang="en-US" sz="2000"/>
              <a:t> (2,2-diphenylpicrylhydrazyl) at 300 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2999" y="5521222"/>
            <a:ext cx="390864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/>
              <a:t>2</a:t>
            </a:r>
            <a:r>
              <a:rPr lang="en-US" sz="2400" dirty="0" smtClean="0"/>
              <a:t> </a:t>
            </a:r>
            <a:r>
              <a:rPr lang="en-US" sz="2400" dirty="0"/>
              <a:t>= 24 ns (measured by us)</a:t>
            </a:r>
          </a:p>
          <a:p>
            <a:r>
              <a:rPr lang="en-US" sz="2400" dirty="0" smtClean="0"/>
              <a:t>T</a:t>
            </a:r>
            <a:r>
              <a:rPr lang="en-US" sz="2400" baseline="-25000" dirty="0"/>
              <a:t>1</a:t>
            </a:r>
            <a:r>
              <a:rPr lang="en-US" sz="2400" dirty="0" smtClean="0"/>
              <a:t>= </a:t>
            </a:r>
            <a:r>
              <a:rPr lang="en-US" sz="2400" dirty="0"/>
              <a:t>60 ns (from literature)</a:t>
            </a:r>
          </a:p>
          <a:p>
            <a:r>
              <a:rPr lang="en-US" sz="2400" dirty="0"/>
              <a:t>M</a:t>
            </a:r>
            <a:r>
              <a:rPr lang="en-US" sz="2400" baseline="-25000" dirty="0"/>
              <a:t>0</a:t>
            </a:r>
            <a:r>
              <a:rPr lang="en-US" sz="2400" dirty="0"/>
              <a:t> = 3.7 A/m    (N</a:t>
            </a:r>
            <a:r>
              <a:rPr lang="en-US" sz="2400" baseline="-25000" dirty="0"/>
              <a:t>0</a:t>
            </a:r>
            <a:r>
              <a:rPr lang="en-US" sz="2400" dirty="0"/>
              <a:t> ~ 10</a:t>
            </a:r>
            <a:r>
              <a:rPr lang="en-US" sz="2400" baseline="30000" dirty="0"/>
              <a:t>22</a:t>
            </a:r>
            <a:r>
              <a:rPr lang="en-US" sz="2400" dirty="0"/>
              <a:t> m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925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</a:t>
            </a:r>
            <a:r>
              <a:rPr lang="en-US" dirty="0" smtClean="0"/>
              <a:t>scheme </a:t>
            </a:r>
            <a:endParaRPr lang="en-US" dirty="0"/>
          </a:p>
        </p:txBody>
      </p:sp>
      <p:pic>
        <p:nvPicPr>
          <p:cNvPr id="4" name="Picture 3" descr="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" y="839613"/>
            <a:ext cx="8303270" cy="58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668" y="946556"/>
            <a:ext cx="2005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TE102 mode</a:t>
            </a:r>
          </a:p>
        </p:txBody>
      </p:sp>
      <p:pic>
        <p:nvPicPr>
          <p:cNvPr id="5" name="Picture 4" descr="Screen shot 2014-07-21 at 5.04.5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" y="1498225"/>
            <a:ext cx="3598333" cy="3137940"/>
          </a:xfrm>
          <a:prstGeom prst="rect">
            <a:avLst/>
          </a:prstGeom>
        </p:spPr>
      </p:pic>
      <p:pic>
        <p:nvPicPr>
          <p:cNvPr id="6" name="Picture 5" descr="Screen Shot 2015-02-28 at 6.53.1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04" y="1228776"/>
            <a:ext cx="5629396" cy="2407356"/>
          </a:xfrm>
          <a:prstGeom prst="rect">
            <a:avLst/>
          </a:prstGeom>
        </p:spPr>
      </p:pic>
      <p:pic>
        <p:nvPicPr>
          <p:cNvPr id="7" name="Picture 6" descr="Screen Shot 2015-02-28 at 6.52.21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94" y="4082806"/>
            <a:ext cx="5737006" cy="2775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1777" y="762000"/>
            <a:ext cx="1323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2.5 GHz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3067" y="3543762"/>
            <a:ext cx="1323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5.0 GHz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24" y="4682500"/>
            <a:ext cx="19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At critical coupling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056620"/>
              </p:ext>
            </p:extLst>
          </p:nvPr>
        </p:nvGraphicFramePr>
        <p:xfrm>
          <a:off x="4495800" y="3352800"/>
          <a:ext cx="1524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7" name="Equation" r:id="rId6" imgW="152400" imgH="152400" progId="Equation.3">
                  <p:embed/>
                </p:oleObj>
              </mc:Choice>
              <mc:Fallback>
                <p:oleObj name="Equation" r:id="rId6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800" y="3352800"/>
                        <a:ext cx="1524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10806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001754"/>
              </p:ext>
            </p:extLst>
          </p:nvPr>
        </p:nvGraphicFramePr>
        <p:xfrm>
          <a:off x="148166" y="5051832"/>
          <a:ext cx="2998612" cy="699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9" name="Equation" r:id="rId10" imgW="1143000" imgH="266700" progId="Equation.3">
                  <p:embed/>
                </p:oleObj>
              </mc:Choice>
              <mc:Fallback>
                <p:oleObj name="Equation" r:id="rId10" imgW="1143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166" y="5051832"/>
                        <a:ext cx="2998612" cy="699676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19031"/>
              </p:ext>
            </p:extLst>
          </p:nvPr>
        </p:nvGraphicFramePr>
        <p:xfrm>
          <a:off x="119945" y="5751508"/>
          <a:ext cx="1681436" cy="57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0" name="Equation" r:id="rId12" imgW="711200" imgH="241300" progId="Equation.3">
                  <p:embed/>
                </p:oleObj>
              </mc:Choice>
              <mc:Fallback>
                <p:oleObj name="Equation" r:id="rId12" imgW="711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9945" y="5751508"/>
                        <a:ext cx="1681436" cy="570487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28640" y="6460446"/>
            <a:ext cx="17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Poole 1967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0289" y="5825664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 in Tesla</a:t>
            </a:r>
          </a:p>
        </p:txBody>
      </p:sp>
    </p:spTree>
    <p:extLst>
      <p:ext uri="{BB962C8B-B14F-4D97-AF65-F5344CB8AC3E}">
        <p14:creationId xmlns:p14="http://schemas.microsoft.com/office/powerpoint/2010/main" val="306464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Cavities</a:t>
            </a:r>
          </a:p>
        </p:txBody>
      </p:sp>
      <p:pic>
        <p:nvPicPr>
          <p:cNvPr id="4" name="Picture 3" descr="Screen Shot 2015-03-02 at 12.01.00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8" y="1279878"/>
            <a:ext cx="5873336" cy="3376789"/>
          </a:xfrm>
          <a:prstGeom prst="rect">
            <a:avLst/>
          </a:prstGeom>
        </p:spPr>
      </p:pic>
      <p:pic>
        <p:nvPicPr>
          <p:cNvPr id="5" name="Picture 4" descr="Screen Shot 2015-03-02 at 12.00.47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9" y="1143000"/>
            <a:ext cx="2001827" cy="4176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334" y="5461000"/>
            <a:ext cx="4487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300 </a:t>
            </a: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/>
              <a:t>m thick wall to allow low frequency magnetic field to pass</a:t>
            </a:r>
          </a:p>
        </p:txBody>
      </p:sp>
      <p:sp>
        <p:nvSpPr>
          <p:cNvPr id="7" name="Up Arrow 6"/>
          <p:cNvSpPr/>
          <p:nvPr/>
        </p:nvSpPr>
        <p:spPr>
          <a:xfrm>
            <a:off x="5489222" y="3951111"/>
            <a:ext cx="366889" cy="13687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08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Magnetic samples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45894"/>
              </p:ext>
            </p:extLst>
          </p:nvPr>
        </p:nvGraphicFramePr>
        <p:xfrm>
          <a:off x="239885" y="917221"/>
          <a:ext cx="8269115" cy="3129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519"/>
                <a:gridCol w="1293519"/>
                <a:gridCol w="1293519"/>
                <a:gridCol w="1293519"/>
                <a:gridCol w="1293519"/>
                <a:gridCol w="1801520"/>
              </a:tblGrid>
              <a:tr h="1026272"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Spin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</a:tr>
              <a:tr h="594587">
                <a:tc>
                  <a:txBody>
                    <a:bodyPr/>
                    <a:lstStyle/>
                    <a:p>
                      <a:r>
                        <a:rPr lang="en-US"/>
                        <a:t>DPPH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2.1 x 10</a:t>
                      </a:r>
                      <a:r>
                        <a:rPr lang="en-US" baseline="30000"/>
                        <a:t>27</a:t>
                      </a:r>
                      <a:r>
                        <a:rPr lang="en-US"/>
                        <a:t> [1/m</a:t>
                      </a:r>
                      <a:r>
                        <a:rPr lang="en-US" baseline="30000"/>
                        <a:t>3</a:t>
                      </a:r>
                      <a:r>
                        <a:rPr lang="en-US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  A/m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Cylinder</a:t>
                      </a:r>
                    </a:p>
                    <a:p>
                      <a:r>
                        <a:rPr lang="en-US"/>
                        <a:t>8 mm</a:t>
                      </a:r>
                      <a:r>
                        <a:rPr lang="en-US" baseline="0"/>
                        <a:t> diameter</a:t>
                      </a:r>
                    </a:p>
                    <a:p>
                      <a:r>
                        <a:rPr lang="en-US" baseline="0"/>
                        <a:t>8 mm length</a:t>
                      </a:r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</a:tr>
              <a:tr h="594587">
                <a:tc>
                  <a:txBody>
                    <a:bodyPr/>
                    <a:lstStyle/>
                    <a:p>
                      <a:r>
                        <a:rPr lang="en-US"/>
                        <a:t>YIG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2.1 x 10</a:t>
                      </a:r>
                      <a:r>
                        <a:rPr lang="en-US" baseline="30000"/>
                        <a:t>28</a:t>
                      </a:r>
                      <a:r>
                        <a:rPr lang="en-US"/>
                        <a:t> [1/m</a:t>
                      </a:r>
                      <a:r>
                        <a:rPr lang="en-US" baseline="30000"/>
                        <a:t>3</a:t>
                      </a:r>
                      <a:r>
                        <a:rPr lang="en-US"/>
                        <a:t>]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1.4 10</a:t>
                      </a:r>
                      <a:r>
                        <a:rPr lang="en-US" baseline="30000"/>
                        <a:t>5</a:t>
                      </a:r>
                      <a:r>
                        <a:rPr lang="en-US"/>
                        <a:t>      A/m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0.16 </a:t>
                      </a:r>
                      <a:r>
                        <a:rPr lang="en-US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Sphere</a:t>
                      </a:r>
                    </a:p>
                    <a:p>
                      <a:r>
                        <a:rPr lang="en-US"/>
                        <a:t>2 mm radius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73769" y="1461002"/>
            <a:ext cx="324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values at room temperature</a:t>
            </a:r>
          </a:p>
        </p:txBody>
      </p:sp>
      <p:pic>
        <p:nvPicPr>
          <p:cNvPr id="8" name="Picture 7" descr="Screen Shot 2015-03-01 at 10.55.2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15" y="4218463"/>
            <a:ext cx="3290129" cy="2540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55392" y="4810221"/>
            <a:ext cx="51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YIG</a:t>
            </a:r>
          </a:p>
        </p:txBody>
      </p:sp>
      <p:pic>
        <p:nvPicPr>
          <p:cNvPr id="12" name="Picture 11" descr="Screen Shot 2015-03-01 at 10.58.0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4218463"/>
            <a:ext cx="3010747" cy="17921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0770" y="5193664"/>
            <a:ext cx="86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DPPH box</a:t>
            </a:r>
          </a:p>
        </p:txBody>
      </p:sp>
      <p:pic>
        <p:nvPicPr>
          <p:cNvPr id="14" name="Picture 13" descr="Screen Shot 2015-03-01 at 11.57.3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9" y="5021452"/>
            <a:ext cx="2322861" cy="18365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54948" y="5341237"/>
            <a:ext cx="86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DPPH box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3769" y="6135141"/>
            <a:ext cx="86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DPPH box</a:t>
            </a:r>
          </a:p>
        </p:txBody>
      </p:sp>
    </p:spTree>
    <p:extLst>
      <p:ext uri="{BB962C8B-B14F-4D97-AF65-F5344CB8AC3E}">
        <p14:creationId xmlns:p14="http://schemas.microsoft.com/office/powerpoint/2010/main" val="33425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DPPH @ 5.0 GHz</a:t>
            </a:r>
          </a:p>
        </p:txBody>
      </p:sp>
      <p:pic>
        <p:nvPicPr>
          <p:cNvPr id="5" name="Picture 4" descr="Screen Shot 2015-02-28 at 9.20.5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66"/>
            <a:ext cx="8305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7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DPPH linewidth @ 5 GHz</a:t>
            </a:r>
          </a:p>
        </p:txBody>
      </p:sp>
      <p:pic>
        <p:nvPicPr>
          <p:cNvPr id="3" name="Picture 2" descr="Screen Shot 2015-02-28 at 9.07.1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1042811"/>
            <a:ext cx="8242300" cy="5562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67020"/>
              </p:ext>
            </p:extLst>
          </p:nvPr>
        </p:nvGraphicFramePr>
        <p:xfrm>
          <a:off x="5367338" y="3773488"/>
          <a:ext cx="21780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7" name="Equation" r:id="rId4" imgW="1066800" imgH="431800" progId="Equation.3">
                  <p:embed/>
                </p:oleObj>
              </mc:Choice>
              <mc:Fallback>
                <p:oleObj name="Equation" r:id="rId4" imgW="1066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7338" y="3773488"/>
                        <a:ext cx="2178050" cy="881062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986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Prospettive</a:t>
            </a:r>
            <a:r>
              <a:rPr lang="en-US" dirty="0" smtClean="0"/>
              <a:t> a </a:t>
            </a:r>
            <a:r>
              <a:rPr lang="en-US" dirty="0" err="1" smtClean="0"/>
              <a:t>Breve</a:t>
            </a:r>
            <a:r>
              <a:rPr lang="en-US" dirty="0" smtClean="0"/>
              <a:t> </a:t>
            </a:r>
            <a:r>
              <a:rPr lang="en-US" dirty="0" err="1" smtClean="0"/>
              <a:t>Termine</a:t>
            </a:r>
            <a:r>
              <a:rPr lang="en-US" dirty="0" smtClean="0"/>
              <a:t> (2015)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622779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Dimostrare</a:t>
            </a:r>
            <a:r>
              <a:rPr lang="en-US" sz="2400" dirty="0" smtClean="0"/>
              <a:t> </a:t>
            </a:r>
            <a:r>
              <a:rPr lang="en-US" sz="2400" dirty="0" smtClean="0"/>
              <a:t>Quantum Counter per Particle Detection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Magnetometro</a:t>
            </a:r>
            <a:r>
              <a:rPr lang="en-US" sz="2400" dirty="0" smtClean="0"/>
              <a:t> EPR a 4 Kelvin </a:t>
            </a:r>
            <a:r>
              <a:rPr lang="en-US" sz="2400" dirty="0" err="1" smtClean="0"/>
              <a:t>Bmin</a:t>
            </a:r>
            <a:r>
              <a:rPr lang="en-US" sz="2400" dirty="0" smtClean="0"/>
              <a:t> = 10-14 T @ 10 GHz - NO SQUID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Studiare</a:t>
            </a:r>
            <a:r>
              <a:rPr lang="en-US" sz="2400" dirty="0" smtClean="0"/>
              <a:t> </a:t>
            </a:r>
            <a:r>
              <a:rPr lang="en-US" sz="2400" dirty="0" err="1" smtClean="0"/>
              <a:t>soluzioni</a:t>
            </a:r>
            <a:r>
              <a:rPr lang="en-US" sz="2400" dirty="0" smtClean="0"/>
              <a:t> </a:t>
            </a:r>
            <a:r>
              <a:rPr lang="en-US" sz="2400" dirty="0" err="1" smtClean="0"/>
              <a:t>numeriche</a:t>
            </a:r>
            <a:r>
              <a:rPr lang="en-US" sz="2400" dirty="0" smtClean="0"/>
              <a:t> </a:t>
            </a:r>
            <a:r>
              <a:rPr lang="en-US" sz="2400" dirty="0" err="1" smtClean="0"/>
              <a:t>Equazioni</a:t>
            </a:r>
            <a:r>
              <a:rPr lang="en-US" sz="2400" dirty="0" smtClean="0"/>
              <a:t> Bloch con radiation Damping e </a:t>
            </a:r>
            <a:r>
              <a:rPr lang="en-US" sz="2400" dirty="0" err="1" smtClean="0"/>
              <a:t>accoppiamento</a:t>
            </a:r>
            <a:r>
              <a:rPr lang="en-US" sz="2400" dirty="0" smtClean="0"/>
              <a:t> con </a:t>
            </a:r>
            <a:r>
              <a:rPr lang="en-US" sz="2400" dirty="0" err="1" smtClean="0"/>
              <a:t>Cavita</a:t>
            </a:r>
            <a:r>
              <a:rPr lang="en-US" sz="2400" dirty="0" smtClean="0"/>
              <a:t>’ ( </a:t>
            </a:r>
            <a:r>
              <a:rPr lang="en-US" sz="2400" dirty="0" err="1" smtClean="0"/>
              <a:t>Esercizio</a:t>
            </a:r>
            <a:r>
              <a:rPr lang="en-US" sz="2400" dirty="0" smtClean="0"/>
              <a:t> da </a:t>
            </a:r>
            <a:r>
              <a:rPr lang="en-US" sz="2400" dirty="0" err="1" smtClean="0"/>
              <a:t>svolgere</a:t>
            </a:r>
            <a:r>
              <a:rPr lang="en-US" sz="2400" dirty="0" smtClean="0"/>
              <a:t> per </a:t>
            </a:r>
            <a:r>
              <a:rPr lang="en-US" sz="2400" dirty="0" err="1" smtClean="0"/>
              <a:t>R.Barbieri</a:t>
            </a:r>
            <a:r>
              <a:rPr lang="en-US" sz="2400" dirty="0" smtClean="0"/>
              <a:t> 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it-IT" sz="2400" dirty="0"/>
              <a:t>-</a:t>
            </a:r>
            <a:r>
              <a:rPr lang="it-IT" sz="2400" dirty="0" smtClean="0"/>
              <a:t>   Esplorare  </a:t>
            </a:r>
            <a:r>
              <a:rPr lang="it-IT" sz="2400" dirty="0" smtClean="0"/>
              <a:t>Approccio QC </a:t>
            </a:r>
            <a:r>
              <a:rPr lang="it-IT" sz="2400" dirty="0" smtClean="0"/>
              <a:t> </a:t>
            </a:r>
            <a:r>
              <a:rPr lang="it-IT" sz="2400" dirty="0"/>
              <a:t>per rivelare B  </a:t>
            </a:r>
            <a:r>
              <a:rPr lang="it-IT" sz="2400" dirty="0" smtClean="0"/>
              <a:t>a  </a:t>
            </a:r>
            <a:r>
              <a:rPr lang="it-IT" sz="2400" dirty="0"/>
              <a:t>10^-21 </a:t>
            </a:r>
            <a:r>
              <a:rPr lang="it-IT" sz="2400" dirty="0" smtClean="0"/>
              <a:t> </a:t>
            </a:r>
            <a:r>
              <a:rPr lang="it-IT" sz="2400" dirty="0"/>
              <a:t>Tesla </a:t>
            </a:r>
          </a:p>
          <a:p>
            <a:r>
              <a:rPr lang="it-IT" sz="2400" dirty="0"/>
              <a:t>      </a:t>
            </a:r>
            <a:r>
              <a:rPr lang="it-IT" sz="2400" dirty="0" smtClean="0"/>
              <a:t>            </a:t>
            </a:r>
            <a:r>
              <a:rPr lang="it-IT" sz="2400" dirty="0" smtClean="0"/>
              <a:t> Assieme </a:t>
            </a:r>
            <a:r>
              <a:rPr lang="it-IT" sz="2400" dirty="0"/>
              <a:t>a : PISA , LENS ,  NAPOLI </a:t>
            </a:r>
            <a:r>
              <a:rPr lang="it-IT" sz="2400" dirty="0" smtClean="0"/>
              <a:t>( cristalli/Gas Freddi )</a:t>
            </a:r>
          </a:p>
          <a:p>
            <a:endParaRPr lang="it-IT" sz="2400" dirty="0"/>
          </a:p>
          <a:p>
            <a:r>
              <a:rPr lang="it-IT" sz="2400" dirty="0" smtClean="0"/>
              <a:t>-    Dettagliare Calcoli Per Maser come Detector attraverso </a:t>
            </a:r>
            <a:r>
              <a:rPr lang="it-IT" sz="2400" dirty="0" err="1" smtClean="0"/>
              <a:t>SiC.N</a:t>
            </a:r>
            <a:endParaRPr lang="it-IT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694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/>
              <a:t>FINE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953448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10-2456957 alle 19.09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497"/>
            <a:ext cx="4279900" cy="762000"/>
          </a:xfrm>
          <a:prstGeom prst="rect">
            <a:avLst/>
          </a:prstGeom>
        </p:spPr>
      </p:pic>
      <p:pic>
        <p:nvPicPr>
          <p:cNvPr id="7" name="Immagine 6" descr="Schermata 10-2456957 alle 19.10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12" y="2750641"/>
            <a:ext cx="4382388" cy="80240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81574" y="3560964"/>
            <a:ext cx="817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ZEEMAN TRANSITION RATE </a:t>
            </a:r>
            <a:r>
              <a:rPr lang="it-IT" sz="2400" b="1" dirty="0" smtClean="0">
                <a:solidFill>
                  <a:srgbClr val="0000FF"/>
                </a:solidFill>
              </a:rPr>
              <a:t>With 1 Mole of </a:t>
            </a:r>
            <a:r>
              <a:rPr lang="it-IT" sz="2400" b="1" dirty="0" err="1" smtClean="0">
                <a:solidFill>
                  <a:srgbClr val="0000FF"/>
                </a:solidFill>
              </a:rPr>
              <a:t>Polarized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Electrons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3" name="Immagine 2" descr="Schermata 01-2457041 alle 18.17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74584"/>
          </a:xfrm>
          <a:prstGeom prst="rect">
            <a:avLst/>
          </a:prstGeom>
        </p:spPr>
      </p:pic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04311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977440"/>
              </p:ext>
            </p:extLst>
          </p:nvPr>
        </p:nvGraphicFramePr>
        <p:xfrm>
          <a:off x="2500074" y="4320822"/>
          <a:ext cx="3559652" cy="801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3" name="Equation" r:id="rId8" imgW="1917700" imgH="431800" progId="Equation.3">
                  <p:embed/>
                </p:oleObj>
              </mc:Choice>
              <mc:Fallback>
                <p:oleObj name="Equation" r:id="rId8" imgW="1917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00074" y="4320822"/>
                        <a:ext cx="3559652" cy="801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280153"/>
              </p:ext>
            </p:extLst>
          </p:nvPr>
        </p:nvGraphicFramePr>
        <p:xfrm>
          <a:off x="681574" y="5393971"/>
          <a:ext cx="5616224" cy="702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4" name="Equation" r:id="rId10" imgW="3556000" imgH="444500" progId="Equation.3">
                  <p:embed/>
                </p:oleObj>
              </mc:Choice>
              <mc:Fallback>
                <p:oleObj name="Equation" r:id="rId10" imgW="3556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1574" y="5393971"/>
                        <a:ext cx="5616224" cy="702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7041444" y="5511223"/>
            <a:ext cx="14818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Hz Rate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69276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5978" y="1134534"/>
            <a:ext cx="8229600" cy="4525963"/>
          </a:xfrm>
        </p:spPr>
        <p:txBody>
          <a:bodyPr/>
          <a:lstStyle/>
          <a:p>
            <a:r>
              <a:rPr lang="it-IT" dirty="0" err="1" smtClean="0"/>
              <a:t>Forward</a:t>
            </a:r>
            <a:r>
              <a:rPr lang="it-IT" dirty="0" smtClean="0"/>
              <a:t> Neutrino </a:t>
            </a:r>
            <a:r>
              <a:rPr lang="it-IT" dirty="0" err="1" smtClean="0"/>
              <a:t>Scattering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Neutrino </a:t>
            </a:r>
            <a:r>
              <a:rPr lang="it-IT" dirty="0" err="1" smtClean="0"/>
              <a:t>Nuclear</a:t>
            </a:r>
            <a:r>
              <a:rPr lang="it-IT" dirty="0" smtClean="0"/>
              <a:t> Spin </a:t>
            </a:r>
            <a:r>
              <a:rPr lang="it-IT" dirty="0" err="1" smtClean="0"/>
              <a:t>Interaction</a:t>
            </a:r>
            <a:endParaRPr lang="it-IT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lum bright="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2" y="2153987"/>
            <a:ext cx="6867414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669649"/>
              </p:ext>
            </p:extLst>
          </p:nvPr>
        </p:nvGraphicFramePr>
        <p:xfrm>
          <a:off x="760765" y="4211286"/>
          <a:ext cx="316865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03" name="Equation" r:id="rId4" imgW="1244060" imgH="266584" progId="Equation.3">
                  <p:embed/>
                </p:oleObj>
              </mc:Choice>
              <mc:Fallback>
                <p:oleObj name="Equation" r:id="rId4" imgW="124406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65" y="4211286"/>
                        <a:ext cx="3168650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815453"/>
              </p:ext>
            </p:extLst>
          </p:nvPr>
        </p:nvGraphicFramePr>
        <p:xfrm>
          <a:off x="5669844" y="4309723"/>
          <a:ext cx="18732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04" name="Equation" r:id="rId6" imgW="609336" imgH="215806" progId="Equation.3">
                  <p:embed/>
                </p:oleObj>
              </mc:Choice>
              <mc:Fallback>
                <p:oleObj name="Equation" r:id="rId6" imgW="6093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9844" y="4309723"/>
                        <a:ext cx="187325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1200" y="1291417"/>
            <a:ext cx="7029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cs typeface="+mn-cs"/>
              </a:rPr>
              <a:t>                </a:t>
            </a:r>
            <a:r>
              <a:rPr lang="it-IT" sz="2400" b="1" dirty="0" smtClean="0">
                <a:cs typeface="+mn-cs"/>
              </a:rPr>
              <a:t>             </a:t>
            </a:r>
            <a:endParaRPr lang="it-IT" sz="2400" b="1" dirty="0">
              <a:cs typeface="+mn-cs"/>
            </a:endParaRPr>
          </a:p>
          <a:p>
            <a:pPr>
              <a:defRPr/>
            </a:pPr>
            <a:r>
              <a:rPr lang="it-IT" sz="2400" b="1" dirty="0">
                <a:cs typeface="+mn-cs"/>
              </a:rPr>
              <a:t>                  </a:t>
            </a:r>
            <a:r>
              <a:rPr lang="it-IT" sz="2000" b="1" i="1" dirty="0" err="1">
                <a:cs typeface="+mn-cs"/>
              </a:rPr>
              <a:t>Michael,Stodolsky,Langacker,</a:t>
            </a:r>
            <a:r>
              <a:rPr lang="it-IT" sz="2000" b="1" i="1" dirty="0" err="1" smtClean="0">
                <a:cs typeface="+mn-cs"/>
              </a:rPr>
              <a:t>Gelmini,Dyson</a:t>
            </a:r>
            <a:r>
              <a:rPr lang="it-IT" sz="2000" b="1" i="1" dirty="0" smtClean="0">
                <a:cs typeface="+mn-cs"/>
              </a:rPr>
              <a:t> </a:t>
            </a:r>
            <a:endParaRPr lang="en-US" sz="2000" b="1" i="1" dirty="0">
              <a:cs typeface="+mn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5978" y="3637580"/>
            <a:ext cx="8376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cs typeface="+mn-cs"/>
              </a:rPr>
              <a:t>I neutrini  esercitano un torque sulla particella di spin </a:t>
            </a:r>
            <a:r>
              <a:rPr lang="it-IT" sz="2400" b="1" dirty="0" err="1">
                <a:cs typeface="+mn-cs"/>
              </a:rPr>
              <a:t>s</a:t>
            </a:r>
            <a:r>
              <a:rPr lang="it-IT" sz="2400" b="1" dirty="0">
                <a:cs typeface="+mn-cs"/>
              </a:rPr>
              <a:t> data da :</a:t>
            </a:r>
            <a:endParaRPr lang="en-US" sz="2400" b="1" dirty="0"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0413" y="4986784"/>
            <a:ext cx="87602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 smtClean="0">
                <a:solidFill>
                  <a:srgbClr val="0000FF"/>
                </a:solidFill>
              </a:rPr>
              <a:t>Un Flusso di una specie di neutrino Su </a:t>
            </a:r>
            <a:r>
              <a:rPr lang="it-IT" sz="2000" dirty="0">
                <a:solidFill>
                  <a:srgbClr val="0000FF"/>
                </a:solidFill>
              </a:rPr>
              <a:t>Materia Polarizzata </a:t>
            </a:r>
            <a:r>
              <a:rPr lang="it-IT" sz="2000" dirty="0" err="1">
                <a:solidFill>
                  <a:srgbClr val="0000FF"/>
                </a:solidFill>
              </a:rPr>
              <a:t>e’</a:t>
            </a:r>
            <a:r>
              <a:rPr lang="it-IT" sz="2000" dirty="0">
                <a:solidFill>
                  <a:srgbClr val="0000FF"/>
                </a:solidFill>
              </a:rPr>
              <a:t> come </a:t>
            </a:r>
            <a:r>
              <a:rPr lang="it-IT" sz="2000" dirty="0" smtClean="0">
                <a:solidFill>
                  <a:srgbClr val="0000FF"/>
                </a:solidFill>
              </a:rPr>
              <a:t>se producesse</a:t>
            </a:r>
          </a:p>
          <a:p>
            <a:pPr>
              <a:defRPr/>
            </a:pP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>
                <a:solidFill>
                  <a:srgbClr val="0000FF"/>
                </a:solidFill>
              </a:rPr>
              <a:t>un Campo Magnetico Efficace </a:t>
            </a:r>
            <a:r>
              <a:rPr lang="it-IT" sz="2000" dirty="0" smtClean="0">
                <a:solidFill>
                  <a:srgbClr val="0000FF"/>
                </a:solidFill>
              </a:rPr>
              <a:t>B costante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95111" y="5981890"/>
            <a:ext cx="7492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Per flusso da reattore e spin 1/2h allora       =10^-33 </a:t>
            </a:r>
            <a:r>
              <a:rPr lang="it-IT" sz="2400" b="1" dirty="0" err="1" smtClean="0">
                <a:solidFill>
                  <a:srgbClr val="FF0000"/>
                </a:solidFill>
              </a:rPr>
              <a:t>eV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0086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0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837356"/>
              </p:ext>
            </p:extLst>
          </p:nvPr>
        </p:nvGraphicFramePr>
        <p:xfrm>
          <a:off x="5641363" y="5856112"/>
          <a:ext cx="220200" cy="63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06" name="Equation" r:id="rId10" imgW="127000" imgH="139700" progId="Equation.3">
                  <p:embed/>
                </p:oleObj>
              </mc:Choice>
              <mc:Fallback>
                <p:oleObj name="Equation" r:id="rId10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1363" y="5856112"/>
                        <a:ext cx="220200" cy="633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3717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665110" y="428626"/>
            <a:ext cx="6367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dirty="0" err="1">
                <a:solidFill>
                  <a:srgbClr val="FF0000"/>
                </a:solidFill>
              </a:rPr>
              <a:t>Infrared</a:t>
            </a:r>
            <a:r>
              <a:rPr lang="it-IT" sz="2800" b="1" dirty="0">
                <a:solidFill>
                  <a:srgbClr val="FF0000"/>
                </a:solidFill>
              </a:rPr>
              <a:t> Quantum </a:t>
            </a:r>
            <a:r>
              <a:rPr lang="it-IT" sz="2800" b="1" dirty="0" err="1">
                <a:solidFill>
                  <a:srgbClr val="FF0000"/>
                </a:solidFill>
              </a:rPr>
              <a:t>Counter</a:t>
            </a:r>
            <a:r>
              <a:rPr lang="it-IT" sz="2800" b="1" dirty="0">
                <a:solidFill>
                  <a:srgbClr val="FF0000"/>
                </a:solidFill>
              </a:rPr>
              <a:t>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0" y="1366838"/>
            <a:ext cx="901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       Bloembergen ( Nobel Prize ) suggested  to detect IR photons with large Q.E.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                          where  No Phototube are available at IR wavelenght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6021388"/>
            <a:ext cx="7891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err="1">
                <a:solidFill>
                  <a:srgbClr val="0000FF"/>
                </a:solidFill>
              </a:rPr>
              <a:t>Actual</a:t>
            </a:r>
            <a:r>
              <a:rPr lang="it-IT" sz="2000" dirty="0">
                <a:solidFill>
                  <a:srgbClr val="0000FF"/>
                </a:solidFill>
              </a:rPr>
              <a:t> Quantum </a:t>
            </a:r>
            <a:r>
              <a:rPr lang="it-IT" sz="2000" dirty="0" err="1">
                <a:solidFill>
                  <a:srgbClr val="0000FF"/>
                </a:solidFill>
              </a:rPr>
              <a:t>Efficiency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for </a:t>
            </a:r>
            <a:r>
              <a:rPr lang="it-IT" sz="2000" dirty="0" err="1" smtClean="0">
                <a:solidFill>
                  <a:srgbClr val="0000FF"/>
                </a:solidFill>
              </a:rPr>
              <a:t>few</a:t>
            </a:r>
            <a:r>
              <a:rPr lang="it-IT" sz="2000" dirty="0" smtClean="0">
                <a:solidFill>
                  <a:srgbClr val="0000FF"/>
                </a:solidFill>
              </a:rPr>
              <a:t> 100 GHz  </a:t>
            </a:r>
            <a:r>
              <a:rPr lang="it-IT" sz="2000" dirty="0" err="1">
                <a:solidFill>
                  <a:srgbClr val="0000FF"/>
                </a:solidFill>
              </a:rPr>
              <a:t>P</a:t>
            </a:r>
            <a:r>
              <a:rPr lang="it-IT" sz="2000" dirty="0" err="1" smtClean="0">
                <a:solidFill>
                  <a:srgbClr val="0000FF"/>
                </a:solidFill>
              </a:rPr>
              <a:t>hotons</a:t>
            </a:r>
            <a:r>
              <a:rPr lang="it-IT" sz="2000" dirty="0" smtClean="0">
                <a:solidFill>
                  <a:srgbClr val="0000FF"/>
                </a:solidFill>
              </a:rPr>
              <a:t>   </a:t>
            </a:r>
            <a:r>
              <a:rPr lang="it-IT" sz="2000" dirty="0" err="1">
                <a:solidFill>
                  <a:srgbClr val="0000FF"/>
                </a:solidFill>
              </a:rPr>
              <a:t>at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10-5  </a:t>
            </a:r>
            <a:r>
              <a:rPr lang="it-IT" sz="2000" dirty="0" err="1">
                <a:solidFill>
                  <a:srgbClr val="0000FF"/>
                </a:solidFill>
              </a:rPr>
              <a:t>level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Schermata 01-2457046 alle 10.1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09" y="2488435"/>
            <a:ext cx="5176491" cy="316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term perspectives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18446"/>
            <a:ext cx="91440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Build up a prototype apparatus capable of working at low temperature (</a:t>
            </a:r>
            <a:r>
              <a:rPr lang="en-US" sz="2400" dirty="0" smtClean="0"/>
              <a:t>at 4 </a:t>
            </a:r>
            <a:r>
              <a:rPr lang="en-US" sz="2400" dirty="0"/>
              <a:t>K)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Find a material with long T1 and large magnetization at low temperature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 a first step: use as low frequency detector a resonant pick up coil.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W</a:t>
            </a:r>
            <a:r>
              <a:rPr lang="en-US" sz="2400" dirty="0" smtClean="0"/>
              <a:t>e </a:t>
            </a:r>
            <a:r>
              <a:rPr lang="en-US" sz="2400" dirty="0"/>
              <a:t>will integrate </a:t>
            </a:r>
            <a:r>
              <a:rPr lang="en-US" sz="2400" dirty="0" smtClean="0"/>
              <a:t>a SQUID  </a:t>
            </a:r>
            <a:r>
              <a:rPr lang="en-US" sz="2400" dirty="0"/>
              <a:t>into the system in a second </a:t>
            </a:r>
            <a:r>
              <a:rPr lang="en-US" sz="2400" dirty="0" smtClean="0"/>
              <a:t>step/phase.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One year goal: reach a sensitivity at </a:t>
            </a:r>
            <a:r>
              <a:rPr lang="en-US" sz="2400" dirty="0" smtClean="0"/>
              <a:t>10^-14 Tesla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Study numerically the solution of the Bloch equations with radiation damping and coupling to external cavity</a:t>
            </a:r>
            <a:r>
              <a:rPr lang="en-US" sz="2400" dirty="0" smtClean="0"/>
              <a:t>.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-   </a:t>
            </a:r>
            <a:r>
              <a:rPr lang="it-IT" sz="2400" dirty="0"/>
              <a:t>Esplorare  diversi approcci per rivelare B  tra  10^-21 e  10^-22 Tesla </a:t>
            </a:r>
          </a:p>
          <a:p>
            <a:r>
              <a:rPr lang="it-IT" sz="2400" dirty="0"/>
              <a:t>      </a:t>
            </a:r>
            <a:r>
              <a:rPr lang="it-IT" sz="2400" dirty="0" smtClean="0"/>
              <a:t>                Assieme </a:t>
            </a:r>
            <a:r>
              <a:rPr lang="it-IT" sz="2400" dirty="0"/>
              <a:t>a : PISA , LENS ,  NAPOLI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708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3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ggetto 1"/>
          <p:cNvGraphicFramePr>
            <a:graphicFrameLocks noChangeAspect="1"/>
          </p:cNvGraphicFramePr>
          <p:nvPr/>
        </p:nvGraphicFramePr>
        <p:xfrm>
          <a:off x="755650" y="84138"/>
          <a:ext cx="74168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Documento" r:id="rId3" imgW="6121175" imgH="6946644" progId="Word.Document.12">
                  <p:embed/>
                </p:oleObj>
              </mc:Choice>
              <mc:Fallback>
                <p:oleObj name="Documento" r:id="rId3" imgW="6121175" imgH="694664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84138"/>
                        <a:ext cx="74168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2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24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547813" y="404813"/>
            <a:ext cx="5327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Infrared Quantum Counter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0" y="1366838"/>
            <a:ext cx="901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       Bloembergen ( Nobel Prize ) suggested  to detect IR photons with large Q.E.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                          where  No Phototube are available at IR wavelenght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6021388"/>
            <a:ext cx="858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</a:rPr>
              <a:t>Actual Quantum Efficiency for 10 micron IR photons  almost at 100% level 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29527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1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01-2457041 alle 12.01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1041399"/>
            <a:ext cx="5473700" cy="1117600"/>
          </a:xfrm>
          <a:prstGeom prst="rect">
            <a:avLst/>
          </a:prstGeom>
        </p:spPr>
      </p:pic>
      <p:pic>
        <p:nvPicPr>
          <p:cNvPr id="4" name="Immagine 3" descr="Schermata 01-2457041 alle 12.0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4" y="2809839"/>
            <a:ext cx="4974167" cy="34447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85611" y="197555"/>
            <a:ext cx="79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BLOCH EQUATION FOR ELECTRON SPIN PRECESSION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13778" y="1226445"/>
            <a:ext cx="3141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MAGNETIZATION</a:t>
            </a:r>
            <a:endParaRPr lang="it-IT" sz="32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01746" y="2527617"/>
            <a:ext cx="366007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T1=</a:t>
            </a:r>
            <a:r>
              <a:rPr lang="it-IT" sz="2400" dirty="0" err="1" smtClean="0">
                <a:solidFill>
                  <a:srgbClr val="0000FF"/>
                </a:solidFill>
              </a:rPr>
              <a:t>Longitudinal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Relaxation</a:t>
            </a:r>
            <a:endParaRPr lang="it-IT" sz="2400" dirty="0" smtClean="0">
              <a:solidFill>
                <a:srgbClr val="0000FF"/>
              </a:solidFill>
            </a:endParaRPr>
          </a:p>
          <a:p>
            <a:endParaRPr lang="it-IT" dirty="0"/>
          </a:p>
          <a:p>
            <a:r>
              <a:rPr lang="it-IT" sz="2400" dirty="0" smtClean="0">
                <a:solidFill>
                  <a:srgbClr val="0000FF"/>
                </a:solidFill>
              </a:rPr>
              <a:t>T2=</a:t>
            </a:r>
            <a:r>
              <a:rPr lang="it-IT" sz="2400" dirty="0" err="1" smtClean="0">
                <a:solidFill>
                  <a:srgbClr val="0000FF"/>
                </a:solidFill>
              </a:rPr>
              <a:t>Transverse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Relaxation</a:t>
            </a:r>
            <a:endParaRPr lang="it-IT" sz="2400" dirty="0" smtClean="0">
              <a:solidFill>
                <a:srgbClr val="0000FF"/>
              </a:solidFill>
            </a:endParaRPr>
          </a:p>
          <a:p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smtClean="0"/>
              <a:t>At </a:t>
            </a:r>
            <a:r>
              <a:rPr lang="it-IT" sz="2400" dirty="0" err="1" smtClean="0"/>
              <a:t>low</a:t>
            </a:r>
            <a:r>
              <a:rPr lang="it-IT" sz="2400" dirty="0" smtClean="0"/>
              <a:t> temperature &lt; 1K</a:t>
            </a:r>
          </a:p>
          <a:p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T1 </a:t>
            </a:r>
            <a:r>
              <a:rPr lang="it-IT" sz="2400" b="1" dirty="0" err="1" smtClean="0">
                <a:solidFill>
                  <a:srgbClr val="FF0000"/>
                </a:solidFill>
              </a:rPr>
              <a:t>larger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than</a:t>
            </a:r>
            <a:r>
              <a:rPr lang="it-IT" sz="2400" b="1" dirty="0" smtClean="0">
                <a:solidFill>
                  <a:srgbClr val="FF0000"/>
                </a:solidFill>
              </a:rPr>
              <a:t> a </a:t>
            </a:r>
            <a:r>
              <a:rPr lang="it-IT" sz="2400" b="1" dirty="0" err="1" smtClean="0">
                <a:solidFill>
                  <a:srgbClr val="FF0000"/>
                </a:solidFill>
              </a:rPr>
              <a:t>seconds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b="1" dirty="0" smtClean="0">
                <a:solidFill>
                  <a:srgbClr val="FF0000"/>
                </a:solidFill>
              </a:rPr>
              <a:t>T2 </a:t>
            </a:r>
            <a:r>
              <a:rPr lang="it-IT" sz="2400" b="1" dirty="0" err="1" smtClean="0">
                <a:solidFill>
                  <a:srgbClr val="FF0000"/>
                </a:solidFill>
              </a:rPr>
              <a:t>depends</a:t>
            </a:r>
            <a:r>
              <a:rPr lang="it-IT" sz="2400" b="1" dirty="0" smtClean="0">
                <a:solidFill>
                  <a:srgbClr val="FF0000"/>
                </a:solidFill>
              </a:rPr>
              <a:t> on spin </a:t>
            </a:r>
            <a:r>
              <a:rPr lang="it-IT" sz="2400" b="1" dirty="0" err="1" smtClean="0">
                <a:solidFill>
                  <a:srgbClr val="FF0000"/>
                </a:solidFill>
              </a:rPr>
              <a:t>density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 from </a:t>
            </a:r>
            <a:r>
              <a:rPr lang="it-IT" sz="2400" b="1" dirty="0" err="1" smtClean="0">
                <a:solidFill>
                  <a:srgbClr val="FF0000"/>
                </a:solidFill>
              </a:rPr>
              <a:t>micros</a:t>
            </a:r>
            <a:r>
              <a:rPr lang="it-IT" sz="2400" b="1" dirty="0" smtClean="0">
                <a:solidFill>
                  <a:srgbClr val="FF0000"/>
                </a:solidFill>
              </a:rPr>
              <a:t> to sec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9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988"/>
            <a:ext cx="9144000" cy="993775"/>
          </a:xfrm>
        </p:spPr>
        <p:txBody>
          <a:bodyPr/>
          <a:lstStyle/>
          <a:p>
            <a:pPr>
              <a:defRPr/>
            </a:pPr>
            <a:r>
              <a:rPr lang="it-IT" sz="3600" dirty="0" err="1" smtClean="0">
                <a:solidFill>
                  <a:srgbClr val="FF0000"/>
                </a:solidFill>
              </a:rPr>
              <a:t>Particle</a:t>
            </a:r>
            <a:r>
              <a:rPr lang="it-IT" sz="3600" dirty="0" smtClean="0">
                <a:solidFill>
                  <a:srgbClr val="FF0000"/>
                </a:solidFill>
              </a:rPr>
              <a:t> Detector</a:t>
            </a:r>
            <a:r>
              <a:rPr lang="it-IT" sz="3600" dirty="0" smtClean="0">
                <a:solidFill>
                  <a:srgbClr val="000090"/>
                </a:solidFill>
              </a:rPr>
              <a:t> = 3 </a:t>
            </a:r>
            <a:r>
              <a:rPr lang="it-IT" sz="3600" dirty="0" err="1" smtClean="0">
                <a:solidFill>
                  <a:srgbClr val="000090"/>
                </a:solidFill>
              </a:rPr>
              <a:t>Levels</a:t>
            </a:r>
            <a:r>
              <a:rPr lang="it-IT" sz="3600" dirty="0" smtClean="0">
                <a:solidFill>
                  <a:srgbClr val="000090"/>
                </a:solidFill>
              </a:rPr>
              <a:t> System</a:t>
            </a:r>
            <a:endParaRPr lang="it-IT" sz="3600" dirty="0">
              <a:solidFill>
                <a:srgbClr val="000090"/>
              </a:solidFill>
            </a:endParaRPr>
          </a:p>
        </p:txBody>
      </p:sp>
      <p:pic>
        <p:nvPicPr>
          <p:cNvPr id="33794" name="Immagine 22" descr="Schermata 09-2456540 alle 12.01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56540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egnaposto contenuto 19"/>
          <p:cNvPicPr>
            <a:picLocks noGrp="1" noChangeAspect="1"/>
          </p:cNvPicPr>
          <p:nvPr>
            <p:ph idx="1"/>
          </p:nvPr>
        </p:nvPicPr>
        <p:blipFill>
          <a:blip r:embed="rId5"/>
          <a:srcRect t="5362" b="5362"/>
          <a:stretch>
            <a:fillRect/>
          </a:stretch>
        </p:blipFill>
        <p:spPr>
          <a:xfrm>
            <a:off x="5103813" y="1557338"/>
            <a:ext cx="4005262" cy="3455987"/>
          </a:xfrm>
        </p:spPr>
      </p:pic>
      <p:graphicFrame>
        <p:nvGraphicFramePr>
          <p:cNvPr id="33797" name="Oggetto 4"/>
          <p:cNvGraphicFramePr>
            <a:graphicFrameLocks noChangeAspect="1"/>
          </p:cNvGraphicFramePr>
          <p:nvPr/>
        </p:nvGraphicFramePr>
        <p:xfrm>
          <a:off x="395288" y="981075"/>
          <a:ext cx="35290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3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352901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ggetto 6"/>
          <p:cNvGraphicFramePr>
            <a:graphicFrameLocks noChangeAspect="1"/>
          </p:cNvGraphicFramePr>
          <p:nvPr/>
        </p:nvGraphicFramePr>
        <p:xfrm>
          <a:off x="323850" y="1557338"/>
          <a:ext cx="28082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" name="Equation" r:id="rId8" imgW="1231900" imgH="228600" progId="Equation.3">
                  <p:embed/>
                </p:oleObj>
              </mc:Choice>
              <mc:Fallback>
                <p:oleObj name="Equation" r:id="rId8" imgW="123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57338"/>
                        <a:ext cx="28082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ggetto 2"/>
          <p:cNvGraphicFramePr>
            <a:graphicFrameLocks noChangeAspect="1"/>
          </p:cNvGraphicFramePr>
          <p:nvPr/>
        </p:nvGraphicFramePr>
        <p:xfrm>
          <a:off x="468313" y="2060575"/>
          <a:ext cx="28082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5" name="Equation" r:id="rId10" imgW="2374900" imgH="228600" progId="Equation.3">
                  <p:embed/>
                </p:oleObj>
              </mc:Choice>
              <mc:Fallback>
                <p:oleObj name="Equation" r:id="rId10" imgW="237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28082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303443"/>
              </p:ext>
            </p:extLst>
          </p:nvPr>
        </p:nvGraphicFramePr>
        <p:xfrm>
          <a:off x="6939843" y="3124200"/>
          <a:ext cx="2169232" cy="40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6" name="Equation" r:id="rId12" imgW="1092200" imgH="203200" progId="Equation.3">
                  <p:embed/>
                </p:oleObj>
              </mc:Choice>
              <mc:Fallback>
                <p:oleObj name="Equation" r:id="rId12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39843" y="3124200"/>
                        <a:ext cx="2169232" cy="403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054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ggetto 1"/>
          <p:cNvGraphicFramePr>
            <a:graphicFrameLocks noChangeAspect="1"/>
          </p:cNvGraphicFramePr>
          <p:nvPr/>
        </p:nvGraphicFramePr>
        <p:xfrm>
          <a:off x="755650" y="84138"/>
          <a:ext cx="74168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4" name="Documento" r:id="rId3" imgW="6121175" imgH="6946644" progId="Word.Document.12">
                  <p:embed/>
                </p:oleObj>
              </mc:Choice>
              <mc:Fallback>
                <p:oleObj name="Documento" r:id="rId3" imgW="6121175" imgH="694664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84138"/>
                        <a:ext cx="7416800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76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1" y="76554"/>
            <a:ext cx="8065911" cy="854251"/>
          </a:xfrm>
        </p:spPr>
        <p:txBody>
          <a:bodyPr>
            <a:normAutofit/>
          </a:bodyPr>
          <a:lstStyle/>
          <a:p>
            <a:r>
              <a:rPr lang="en-US" dirty="0" smtClean="0"/>
              <a:t>FASE A :   Activity 2015 @ 4 Kelvin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10167"/>
            <a:ext cx="9144000" cy="969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1)Caratterizzazione materiali </a:t>
            </a:r>
            <a:r>
              <a:rPr lang="it-IT" sz="2400" dirty="0"/>
              <a:t>a 4 Kelvin in </a:t>
            </a:r>
            <a:r>
              <a:rPr lang="it-IT" sz="2400" dirty="0" err="1"/>
              <a:t>C</a:t>
            </a:r>
            <a:r>
              <a:rPr lang="it-IT" sz="2400" dirty="0" err="1" smtClean="0"/>
              <a:t>avita</a:t>
            </a:r>
            <a:r>
              <a:rPr lang="it-IT" sz="2400" dirty="0" err="1"/>
              <a:t>'</a:t>
            </a:r>
            <a:r>
              <a:rPr lang="it-IT" sz="2400" dirty="0"/>
              <a:t> e misura di rumore </a:t>
            </a:r>
            <a:r>
              <a:rPr lang="it-IT" sz="2400" dirty="0" smtClean="0"/>
              <a:t>di </a:t>
            </a:r>
            <a:r>
              <a:rPr lang="it-IT" sz="2400" dirty="0"/>
              <a:t>magnetizzazione nelle </a:t>
            </a:r>
            <a:r>
              <a:rPr lang="it-IT" sz="2400" dirty="0" err="1" smtClean="0"/>
              <a:t>micronde</a:t>
            </a:r>
            <a:r>
              <a:rPr lang="it-IT" sz="2400" dirty="0" smtClean="0"/>
              <a:t> </a:t>
            </a:r>
          </a:p>
          <a:p>
            <a:endParaRPr lang="it-IT" sz="2400" dirty="0"/>
          </a:p>
          <a:p>
            <a:r>
              <a:rPr lang="it-IT" sz="2400" dirty="0" smtClean="0"/>
              <a:t>2</a:t>
            </a:r>
            <a:r>
              <a:rPr lang="it-IT" sz="2400" dirty="0"/>
              <a:t>)   Misura di parametri di alcuni materiali magnetici fatta dai   </a:t>
            </a:r>
          </a:p>
          <a:p>
            <a:r>
              <a:rPr lang="it-IT" sz="2400" dirty="0"/>
              <a:t>colleghi </a:t>
            </a:r>
            <a:r>
              <a:rPr lang="it-IT" sz="2400" dirty="0" smtClean="0"/>
              <a:t>4 K dell</a:t>
            </a:r>
            <a:r>
              <a:rPr lang="it-IT" sz="2400" dirty="0"/>
              <a:t>' INRIM di </a:t>
            </a:r>
            <a:r>
              <a:rPr lang="it-IT" sz="2400" dirty="0" smtClean="0"/>
              <a:t>Torino</a:t>
            </a:r>
            <a:r>
              <a:rPr lang="it-IT" sz="2400" dirty="0"/>
              <a:t> </a:t>
            </a:r>
            <a:r>
              <a:rPr lang="it-IT" sz="2400" dirty="0" smtClean="0"/>
              <a:t>+ Simulazione Sistema </a:t>
            </a:r>
          </a:p>
          <a:p>
            <a:endParaRPr lang="it-IT" sz="2400" dirty="0"/>
          </a:p>
          <a:p>
            <a:r>
              <a:rPr lang="it-IT" sz="2400" dirty="0" smtClean="0"/>
              <a:t>3</a:t>
            </a:r>
            <a:r>
              <a:rPr lang="it-IT" sz="2400" dirty="0"/>
              <a:t>) Misura Temperatura Rumore Amplificatore LNA a 4 </a:t>
            </a:r>
            <a:r>
              <a:rPr lang="it-IT" sz="2400" dirty="0" smtClean="0"/>
              <a:t>Kelvin CON e SENZA </a:t>
            </a:r>
            <a:r>
              <a:rPr lang="it-IT" sz="2400" dirty="0" err="1" smtClean="0"/>
              <a:t>Cavita’</a:t>
            </a:r>
            <a:r>
              <a:rPr lang="it-IT" sz="2400" dirty="0" smtClean="0"/>
              <a:t> ( </a:t>
            </a:r>
            <a:r>
              <a:rPr lang="it-IT" sz="2400" dirty="0" err="1" smtClean="0"/>
              <a:t>Q</a:t>
            </a:r>
            <a:r>
              <a:rPr lang="it-IT" sz="2400" dirty="0" smtClean="0"/>
              <a:t> </a:t>
            </a:r>
            <a:r>
              <a:rPr lang="it-IT" sz="2400" dirty="0" err="1" smtClean="0"/>
              <a:t>cavita’</a:t>
            </a:r>
            <a:r>
              <a:rPr lang="it-IT" sz="2400" dirty="0" smtClean="0"/>
              <a:t>  e </a:t>
            </a:r>
            <a:r>
              <a:rPr lang="it-IT" sz="2400" dirty="0" err="1" smtClean="0"/>
              <a:t>Tnoise</a:t>
            </a:r>
            <a:r>
              <a:rPr lang="it-IT" sz="2400" dirty="0" smtClean="0"/>
              <a:t> @ 4 Kelvin )  ( </a:t>
            </a:r>
            <a:r>
              <a:rPr lang="it-IT" sz="2400" dirty="0" smtClean="0">
                <a:solidFill>
                  <a:srgbClr val="0000FF"/>
                </a:solidFill>
              </a:rPr>
              <a:t>58 </a:t>
            </a:r>
            <a:r>
              <a:rPr lang="it-IT" sz="2400" dirty="0" err="1" smtClean="0">
                <a:solidFill>
                  <a:srgbClr val="0000FF"/>
                </a:solidFill>
              </a:rPr>
              <a:t>Keuro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smtClean="0"/>
              <a:t>)</a:t>
            </a:r>
          </a:p>
          <a:p>
            <a:endParaRPr lang="it-IT" sz="2400" dirty="0" smtClean="0"/>
          </a:p>
          <a:p>
            <a:r>
              <a:rPr lang="it-IT" sz="2400" dirty="0" smtClean="0"/>
              <a:t>5</a:t>
            </a:r>
            <a:r>
              <a:rPr lang="it-IT" sz="2400" dirty="0"/>
              <a:t>) Progettazione  magnete da usare nell'esperimento.</a:t>
            </a:r>
          </a:p>
          <a:p>
            <a:endParaRPr lang="it-IT" sz="2400" dirty="0"/>
          </a:p>
          <a:p>
            <a:r>
              <a:rPr lang="it-IT" sz="2400" dirty="0"/>
              <a:t>Le richieste </a:t>
            </a:r>
            <a:r>
              <a:rPr lang="it-IT" sz="2400" dirty="0" smtClean="0"/>
              <a:t>finanziarie </a:t>
            </a:r>
            <a:r>
              <a:rPr lang="it-IT" sz="2400" dirty="0"/>
              <a:t>per il 2015 sono in </a:t>
            </a:r>
            <a:r>
              <a:rPr lang="it-IT" sz="2400" dirty="0" err="1"/>
              <a:t>realta'</a:t>
            </a:r>
            <a:r>
              <a:rPr lang="it-IT" sz="2400" dirty="0"/>
              <a:t> ridotte</a:t>
            </a:r>
          </a:p>
          <a:p>
            <a:r>
              <a:rPr lang="it-IT" sz="2400" dirty="0" err="1"/>
              <a:t>perche</a:t>
            </a:r>
            <a:r>
              <a:rPr lang="it-IT" sz="2400" dirty="0"/>
              <a:t>' utilizzeremo </a:t>
            </a:r>
            <a:r>
              <a:rPr lang="it-IT" sz="2400" dirty="0" smtClean="0"/>
              <a:t>:</a:t>
            </a:r>
            <a:endParaRPr lang="it-IT" sz="2400" dirty="0"/>
          </a:p>
          <a:p>
            <a:r>
              <a:rPr lang="it-IT" sz="2400" dirty="0"/>
              <a:t>a) Un Magnete di polarizzazione in prestito dal CNR o dall'INFN di</a:t>
            </a:r>
          </a:p>
          <a:p>
            <a:r>
              <a:rPr lang="it-IT" sz="2400" dirty="0"/>
              <a:t>Frascati o dal CERN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>
              <a:solidFill>
                <a:srgbClr val="800000"/>
              </a:solidFill>
            </a:endParaRPr>
          </a:p>
          <a:p>
            <a:r>
              <a:rPr lang="it-IT" sz="2400" dirty="0">
                <a:solidFill>
                  <a:srgbClr val="800000"/>
                </a:solidFill>
              </a:rPr>
              <a:t> </a:t>
            </a:r>
          </a:p>
          <a:p>
            <a:endParaRPr lang="it-IT" sz="2400" dirty="0">
              <a:solidFill>
                <a:srgbClr val="800000"/>
              </a:solidFill>
            </a:endParaRPr>
          </a:p>
          <a:p>
            <a:r>
              <a:rPr lang="it-IT" sz="2400" dirty="0">
                <a:solidFill>
                  <a:srgbClr val="800000"/>
                </a:solidFill>
              </a:rPr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524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 New Class of Detectors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76866"/>
            <a:ext cx="8229600" cy="4525963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Rivelatori bassa energia dal </a:t>
            </a:r>
            <a:r>
              <a:rPr lang="it-IT" b="1" dirty="0" err="1" smtClean="0">
                <a:solidFill>
                  <a:srgbClr val="FF0000"/>
                </a:solidFill>
              </a:rPr>
              <a:t>KeV</a:t>
            </a:r>
            <a:r>
              <a:rPr lang="it-IT" b="1" dirty="0" smtClean="0">
                <a:solidFill>
                  <a:srgbClr val="FF0000"/>
                </a:solidFill>
              </a:rPr>
              <a:t> all’</a:t>
            </a:r>
            <a:r>
              <a:rPr lang="it-IT" b="1" dirty="0" err="1" smtClean="0">
                <a:solidFill>
                  <a:srgbClr val="FF0000"/>
                </a:solidFill>
              </a:rPr>
              <a:t>eV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       basati su Mezzi Attivi</a:t>
            </a:r>
            <a:r>
              <a:rPr lang="it-IT" dirty="0" smtClean="0"/>
              <a:t>:</a:t>
            </a:r>
          </a:p>
          <a:p>
            <a:pPr marL="0" indent="0">
              <a:buNone/>
            </a:pPr>
            <a:r>
              <a:rPr lang="it-IT" dirty="0" smtClean="0"/>
              <a:t>    a)Quantum </a:t>
            </a:r>
            <a:r>
              <a:rPr lang="it-IT" dirty="0" err="1" smtClean="0"/>
              <a:t>Counter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   b)Maser detector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Magnetometria EPR = LODER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Quantum Limited </a:t>
            </a:r>
            <a:r>
              <a:rPr lang="it-IT" dirty="0" err="1" smtClean="0">
                <a:solidFill>
                  <a:srgbClr val="FF0000"/>
                </a:solidFill>
              </a:rPr>
              <a:t>Parametric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Amplifier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92175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6988"/>
            <a:ext cx="9144000" cy="993775"/>
          </a:xfrm>
        </p:spPr>
        <p:txBody>
          <a:bodyPr/>
          <a:lstStyle/>
          <a:p>
            <a:pPr>
              <a:defRPr/>
            </a:pPr>
            <a:r>
              <a:rPr lang="it-IT" sz="3600" dirty="0" err="1" smtClean="0">
                <a:solidFill>
                  <a:srgbClr val="FF0000"/>
                </a:solidFill>
              </a:rPr>
              <a:t>Particle</a:t>
            </a:r>
            <a:r>
              <a:rPr lang="it-IT" sz="3600" dirty="0" smtClean="0">
                <a:solidFill>
                  <a:srgbClr val="FF0000"/>
                </a:solidFill>
              </a:rPr>
              <a:t> Detector</a:t>
            </a:r>
            <a:r>
              <a:rPr lang="it-IT" sz="3600" dirty="0" smtClean="0">
                <a:solidFill>
                  <a:srgbClr val="000090"/>
                </a:solidFill>
              </a:rPr>
              <a:t> = 3 </a:t>
            </a:r>
            <a:r>
              <a:rPr lang="it-IT" sz="3600" dirty="0" err="1" smtClean="0">
                <a:solidFill>
                  <a:srgbClr val="000090"/>
                </a:solidFill>
              </a:rPr>
              <a:t>Levels</a:t>
            </a:r>
            <a:r>
              <a:rPr lang="it-IT" sz="3600" dirty="0" smtClean="0">
                <a:solidFill>
                  <a:srgbClr val="000090"/>
                </a:solidFill>
              </a:rPr>
              <a:t> System</a:t>
            </a:r>
            <a:endParaRPr lang="it-IT" sz="3600" dirty="0">
              <a:solidFill>
                <a:srgbClr val="000090"/>
              </a:solidFill>
            </a:endParaRPr>
          </a:p>
        </p:txBody>
      </p:sp>
      <p:pic>
        <p:nvPicPr>
          <p:cNvPr id="33794" name="Immagine 22" descr="Schermata 09-2456540 alle 12.01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56540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egnaposto contenuto 19"/>
          <p:cNvPicPr>
            <a:picLocks noGrp="1" noChangeAspect="1"/>
          </p:cNvPicPr>
          <p:nvPr>
            <p:ph idx="1"/>
          </p:nvPr>
        </p:nvPicPr>
        <p:blipFill>
          <a:blip r:embed="rId5"/>
          <a:srcRect t="5362" b="5362"/>
          <a:stretch>
            <a:fillRect/>
          </a:stretch>
        </p:blipFill>
        <p:spPr>
          <a:xfrm>
            <a:off x="5103813" y="1557338"/>
            <a:ext cx="4005262" cy="3455987"/>
          </a:xfrm>
        </p:spPr>
      </p:pic>
      <p:graphicFrame>
        <p:nvGraphicFramePr>
          <p:cNvPr id="33797" name="Oggetto 4"/>
          <p:cNvGraphicFramePr>
            <a:graphicFrameLocks noChangeAspect="1"/>
          </p:cNvGraphicFramePr>
          <p:nvPr/>
        </p:nvGraphicFramePr>
        <p:xfrm>
          <a:off x="395288" y="981075"/>
          <a:ext cx="352901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8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352901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ggetto 6"/>
          <p:cNvGraphicFramePr>
            <a:graphicFrameLocks noChangeAspect="1"/>
          </p:cNvGraphicFramePr>
          <p:nvPr/>
        </p:nvGraphicFramePr>
        <p:xfrm>
          <a:off x="323850" y="1557338"/>
          <a:ext cx="28082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9" name="Equation" r:id="rId8" imgW="1231900" imgH="228600" progId="Equation.3">
                  <p:embed/>
                </p:oleObj>
              </mc:Choice>
              <mc:Fallback>
                <p:oleObj name="Equation" r:id="rId8" imgW="123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557338"/>
                        <a:ext cx="28082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ggetto 2"/>
          <p:cNvGraphicFramePr>
            <a:graphicFrameLocks noChangeAspect="1"/>
          </p:cNvGraphicFramePr>
          <p:nvPr/>
        </p:nvGraphicFramePr>
        <p:xfrm>
          <a:off x="468313" y="2060575"/>
          <a:ext cx="28082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0" name="Equation" r:id="rId10" imgW="2374900" imgH="228600" progId="Equation.3">
                  <p:embed/>
                </p:oleObj>
              </mc:Choice>
              <mc:Fallback>
                <p:oleObj name="Equation" r:id="rId10" imgW="237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28082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411801"/>
              </p:ext>
            </p:extLst>
          </p:nvPr>
        </p:nvGraphicFramePr>
        <p:xfrm>
          <a:off x="6939843" y="3124200"/>
          <a:ext cx="2169232" cy="40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1" name="Equation" r:id="rId12" imgW="1092200" imgH="203200" progId="Equation.3">
                  <p:embed/>
                </p:oleObj>
              </mc:Choice>
              <mc:Fallback>
                <p:oleObj name="Equation" r:id="rId12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39843" y="3124200"/>
                        <a:ext cx="2169232" cy="403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537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889" y="76554"/>
            <a:ext cx="9256889" cy="1045280"/>
          </a:xfrm>
        </p:spPr>
        <p:txBody>
          <a:bodyPr>
            <a:normAutofit/>
          </a:bodyPr>
          <a:lstStyle/>
          <a:p>
            <a:r>
              <a:rPr lang="en-US" dirty="0" smtClean="0"/>
              <a:t>FASE A : 4 Kelvin   R&amp;D Activity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21834"/>
            <a:ext cx="9144000" cy="8217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1)Validazione schema proposto per la misura della componente longitudinale della magnetizzazione utilizzando </a:t>
            </a:r>
            <a:r>
              <a:rPr lang="it-IT" sz="2400" dirty="0" err="1" smtClean="0"/>
              <a:t>cavita’</a:t>
            </a:r>
            <a:r>
              <a:rPr lang="it-IT" sz="2400" dirty="0" smtClean="0"/>
              <a:t> risonanti e misure </a:t>
            </a:r>
            <a:r>
              <a:rPr lang="it-IT" sz="2400" dirty="0"/>
              <a:t>di rumore </a:t>
            </a:r>
            <a:r>
              <a:rPr lang="it-IT" sz="2400" dirty="0" smtClean="0"/>
              <a:t>di magnetizzazione. </a:t>
            </a:r>
          </a:p>
          <a:p>
            <a:endParaRPr lang="it-IT" sz="2400" dirty="0"/>
          </a:p>
          <a:p>
            <a:r>
              <a:rPr lang="it-IT" sz="2400" dirty="0" smtClean="0"/>
              <a:t>2</a:t>
            </a:r>
            <a:r>
              <a:rPr lang="it-IT" sz="2400" dirty="0"/>
              <a:t>)   </a:t>
            </a:r>
            <a:r>
              <a:rPr lang="it-IT" sz="2400" dirty="0" smtClean="0"/>
              <a:t>Misure </a:t>
            </a:r>
            <a:r>
              <a:rPr lang="it-IT" sz="2400" dirty="0"/>
              <a:t>di parametri di </a:t>
            </a:r>
            <a:r>
              <a:rPr lang="it-IT" sz="2400" dirty="0" smtClean="0"/>
              <a:t> </a:t>
            </a:r>
            <a:r>
              <a:rPr lang="it-IT" sz="2400" dirty="0"/>
              <a:t>materiali </a:t>
            </a:r>
            <a:r>
              <a:rPr lang="it-IT" sz="2400" dirty="0" smtClean="0"/>
              <a:t>magnetici a 4K in collaborazione  con i</a:t>
            </a:r>
            <a:r>
              <a:rPr lang="it-IT" sz="2400" dirty="0"/>
              <a:t> </a:t>
            </a:r>
            <a:r>
              <a:rPr lang="it-IT" sz="2400" dirty="0" smtClean="0"/>
              <a:t>colleghi  dell</a:t>
            </a:r>
            <a:r>
              <a:rPr lang="it-IT" sz="2400" dirty="0"/>
              <a:t>' INRIM di </a:t>
            </a:r>
            <a:r>
              <a:rPr lang="it-IT" sz="2400" dirty="0" smtClean="0"/>
              <a:t>Torino</a:t>
            </a:r>
            <a:r>
              <a:rPr lang="it-IT" sz="2400" dirty="0"/>
              <a:t> </a:t>
            </a:r>
          </a:p>
          <a:p>
            <a:endParaRPr lang="it-IT" sz="2400" dirty="0" smtClean="0"/>
          </a:p>
          <a:p>
            <a:r>
              <a:rPr lang="it-IT" sz="2400" dirty="0" smtClean="0"/>
              <a:t>3) Esplorare  diversi approcci per rivelare B  tra  10^-21 e  10^-22 Tesla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 Assieme a : PISA , LENS ,  NAPOLI </a:t>
            </a:r>
          </a:p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IN ATTESA DI :    FINANZIAMENTI / MAGNETE / SPAZIO LABORATORIO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 smtClean="0"/>
              <a:t> </a:t>
            </a:r>
            <a:endParaRPr lang="it-IT" sz="2400" dirty="0"/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>
              <a:solidFill>
                <a:srgbClr val="800000"/>
              </a:solidFill>
            </a:endParaRPr>
          </a:p>
          <a:p>
            <a:r>
              <a:rPr lang="it-IT" sz="2400" dirty="0">
                <a:solidFill>
                  <a:srgbClr val="800000"/>
                </a:solidFill>
              </a:rPr>
              <a:t> </a:t>
            </a:r>
          </a:p>
          <a:p>
            <a:endParaRPr lang="it-IT" sz="2400" dirty="0">
              <a:solidFill>
                <a:srgbClr val="800000"/>
              </a:solidFill>
            </a:endParaRPr>
          </a:p>
          <a:p>
            <a:r>
              <a:rPr lang="it-IT" sz="2400" dirty="0">
                <a:solidFill>
                  <a:srgbClr val="800000"/>
                </a:solidFill>
              </a:rPr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66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term perspectives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8778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Build up a prototype apparatus capable of working at low temperature (</a:t>
            </a:r>
            <a:r>
              <a:rPr lang="en-US" sz="2400" dirty="0" smtClean="0"/>
              <a:t>at 4 </a:t>
            </a:r>
            <a:r>
              <a:rPr lang="en-US" sz="2400" dirty="0"/>
              <a:t>K)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Find a material with long T1 and large magnetization at low temperature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 a first step: use as low frequency detector a resonant pick up coil.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W</a:t>
            </a:r>
            <a:r>
              <a:rPr lang="en-US" sz="2400" dirty="0" smtClean="0"/>
              <a:t>e </a:t>
            </a:r>
            <a:r>
              <a:rPr lang="en-US" sz="2400" dirty="0"/>
              <a:t>will integrate </a:t>
            </a:r>
            <a:r>
              <a:rPr lang="en-US" sz="2400" dirty="0" smtClean="0"/>
              <a:t>a SQUID  </a:t>
            </a:r>
            <a:r>
              <a:rPr lang="en-US" sz="2400" dirty="0"/>
              <a:t>into the system in a second </a:t>
            </a:r>
            <a:r>
              <a:rPr lang="en-US" sz="2400" dirty="0" smtClean="0"/>
              <a:t>step/phase.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One year goal: reach a sensitivity at </a:t>
            </a:r>
            <a:r>
              <a:rPr lang="en-US" sz="2400" dirty="0" smtClean="0"/>
              <a:t>10^-14 Tesla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Study numerically the solution of the Bloch equations with radiation damping and coupling to external cavity.</a:t>
            </a:r>
          </a:p>
        </p:txBody>
      </p:sp>
    </p:spTree>
    <p:extLst>
      <p:ext uri="{BB962C8B-B14F-4D97-AF65-F5344CB8AC3E}">
        <p14:creationId xmlns:p14="http://schemas.microsoft.com/office/powerpoint/2010/main" val="110942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strong CP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45124"/>
            <a:ext cx="9133638" cy="751343"/>
          </a:xfrm>
        </p:spPr>
        <p:txBody>
          <a:bodyPr>
            <a:normAutofit fontScale="92500"/>
          </a:bodyPr>
          <a:lstStyle/>
          <a:p>
            <a:r>
              <a:rPr lang="en-US" sz="2800"/>
              <a:t>The QCD lagrangian contains a term that foresees CP violation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053894"/>
            <a:ext cx="913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parameter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is </a:t>
            </a:r>
            <a:r>
              <a:rPr lang="en-US" dirty="0" err="1"/>
              <a:t>unprescribed</a:t>
            </a:r>
            <a:r>
              <a:rPr lang="en-US" dirty="0"/>
              <a:t> by the theory, it is expected to be </a:t>
            </a:r>
            <a:r>
              <a:rPr lang="en-US" dirty="0">
                <a:latin typeface="Symbol" charset="2"/>
                <a:cs typeface="Symbol" charset="2"/>
              </a:rPr>
              <a:t>q </a:t>
            </a:r>
            <a:r>
              <a:rPr lang="en-US" dirty="0"/>
              <a:t>~ 1.  QCD interaction actually depends on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 through its difference with the </a:t>
            </a:r>
            <a:r>
              <a:rPr lang="en-US" b="1" dirty="0"/>
              <a:t>phase of the quark mass matrix</a:t>
            </a:r>
            <a:r>
              <a:rPr lang="en-US" dirty="0"/>
              <a:t>:</a:t>
            </a:r>
          </a:p>
        </p:txBody>
      </p:sp>
      <p:pic>
        <p:nvPicPr>
          <p:cNvPr id="21" name="Picture 20" descr="Screen shot 2014-07-04 at 10.57.56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9" y="3627304"/>
            <a:ext cx="3644900" cy="558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09852" y="6218008"/>
            <a:ext cx="590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504D"/>
                </a:solidFill>
              </a:rPr>
              <a:t>VERY FINE TUNING! -&gt; STRONG CP PROBLEM</a:t>
            </a:r>
          </a:p>
        </p:txBody>
      </p:sp>
      <p:pic>
        <p:nvPicPr>
          <p:cNvPr id="5" name="Immagine 4" descr="Schermata 07-2456861 alle 17.1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8380"/>
            <a:ext cx="6495625" cy="1841368"/>
          </a:xfrm>
          <a:prstGeom prst="rect">
            <a:avLst/>
          </a:prstGeom>
        </p:spPr>
      </p:pic>
      <p:pic>
        <p:nvPicPr>
          <p:cNvPr id="6" name="Immagine 5" descr="Schermata 07-2456861 alle 17.14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186104"/>
            <a:ext cx="6642730" cy="19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ADMX </a:t>
            </a:r>
            <a:r>
              <a:rPr lang="en-US" dirty="0" err="1" smtClean="0"/>
              <a:t>Haloscopes</a:t>
            </a:r>
            <a:r>
              <a:rPr lang="en-US" dirty="0" smtClean="0"/>
              <a:t> </a:t>
            </a:r>
            <a:r>
              <a:rPr lang="en-US" dirty="0"/>
              <a:t>– Galactic </a:t>
            </a:r>
            <a:r>
              <a:rPr lang="en-US" dirty="0" err="1"/>
              <a:t>axions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48330"/>
            <a:ext cx="9133638" cy="1504221"/>
          </a:xfrm>
        </p:spPr>
        <p:txBody>
          <a:bodyPr>
            <a:normAutofit fontScale="92500"/>
          </a:bodyPr>
          <a:lstStyle/>
          <a:p>
            <a:r>
              <a:rPr lang="en-US" sz="2400"/>
              <a:t>Search for cold dark matter constituent</a:t>
            </a:r>
          </a:p>
          <a:p>
            <a:r>
              <a:rPr lang="en-US" sz="2400"/>
              <a:t>Original proposal by P. Sikivie (1983)</a:t>
            </a:r>
          </a:p>
          <a:p>
            <a:r>
              <a:rPr lang="en-US" sz="2400" b="1"/>
              <a:t>DM particles converted into photons inside a magnetic field (Primakoff)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096789"/>
            <a:ext cx="55469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 b="1"/>
              <a:t>The mass </a:t>
            </a:r>
            <a:r>
              <a:rPr lang="en-US" sz="2000"/>
              <a:t>of the DM particle determines </a:t>
            </a:r>
            <a:r>
              <a:rPr lang="en-US" sz="2000" b="1"/>
              <a:t>the frequency of the photons </a:t>
            </a:r>
            <a:r>
              <a:rPr lang="en-US" sz="2000"/>
              <a:t>to be detected. For axions we are in the microwave range.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	</a:t>
            </a:r>
            <a:r>
              <a:rPr lang="en-US" sz="2000">
                <a:latin typeface="Symbol" charset="2"/>
                <a:cs typeface="Symbol" charset="2"/>
              </a:rPr>
              <a:t>b</a:t>
            </a:r>
            <a:r>
              <a:rPr lang="en-US" sz="2000" baseline="-25000"/>
              <a:t>a</a:t>
            </a:r>
            <a:r>
              <a:rPr lang="en-US" sz="2000"/>
              <a:t>~10</a:t>
            </a:r>
            <a:r>
              <a:rPr lang="en-US" sz="2000" baseline="30000"/>
              <a:t>-3    </a:t>
            </a:r>
            <a:r>
              <a:rPr lang="en-US" sz="2000"/>
              <a:t>axion velocity</a:t>
            </a:r>
          </a:p>
          <a:p>
            <a:endParaRPr lang="en-US" sz="2000"/>
          </a:p>
          <a:p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 b="1"/>
              <a:t>Use a microwave cavity </a:t>
            </a:r>
            <a:r>
              <a:rPr lang="en-US" sz="2000"/>
              <a:t>to enhance signal. Cavity must be tuned to axion mass. Being this unknown, tuning is necessary: very time consuming experiment!</a:t>
            </a:r>
          </a:p>
        </p:txBody>
      </p:sp>
      <p:pic>
        <p:nvPicPr>
          <p:cNvPr id="5" name="Picture 4" descr="Screen shot 2014-07-06 at 1.42.1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53" y="2096789"/>
            <a:ext cx="2949791" cy="4521576"/>
          </a:xfrm>
          <a:prstGeom prst="rect">
            <a:avLst/>
          </a:prstGeom>
        </p:spPr>
      </p:pic>
      <p:pic>
        <p:nvPicPr>
          <p:cNvPr id="6" name="Picture 5" descr="Screen shot 2014-07-06 at 1.44.58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3" y="3403628"/>
            <a:ext cx="5145285" cy="842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6213" y="292352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ymbol" charset="2"/>
                <a:cs typeface="Symbol" charset="2"/>
              </a:rPr>
              <a:t>m</a:t>
            </a:r>
            <a:r>
              <a:rPr lang="en-US" b="1"/>
              <a:t>eV </a:t>
            </a:r>
            <a:r>
              <a:rPr lang="en-US" b="1">
                <a:sym typeface="Wingdings"/>
              </a:rPr>
              <a:t>&lt;-&gt; GHz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8563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158777"/>
            <a:ext cx="9144000" cy="46992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Haloscope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48332"/>
            <a:ext cx="9133638" cy="1456294"/>
          </a:xfrm>
        </p:spPr>
        <p:txBody>
          <a:bodyPr>
            <a:normAutofit/>
          </a:bodyPr>
          <a:lstStyle/>
          <a:p>
            <a:r>
              <a:rPr lang="en-US" sz="2000"/>
              <a:t>Pilot experiments in Brookhaven (1988) and University of Florida (1990)</a:t>
            </a:r>
          </a:p>
          <a:p>
            <a:r>
              <a:rPr lang="en-US" sz="2000"/>
              <a:t>Second generation experiments:</a:t>
            </a:r>
          </a:p>
          <a:p>
            <a:pPr lvl="1"/>
            <a:r>
              <a:rPr lang="en-US" sz="1800"/>
              <a:t>ADMX @ Lawrence Livermore employing low noise amplifier detectors</a:t>
            </a:r>
          </a:p>
          <a:p>
            <a:pPr lvl="1"/>
            <a:r>
              <a:rPr lang="en-US" sz="1800"/>
              <a:t>CARRACK @ Kyoto employing Rydberg atom detectors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3991" y="2158777"/>
            <a:ext cx="397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504D"/>
                </a:solidFill>
              </a:rPr>
              <a:t>ADMX – Axion Dark Matter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62" y="2504484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High Q microwave cavity inside an 8.5 T magnet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Almost Quantum Limited SQUID detector</a:t>
            </a:r>
          </a:p>
        </p:txBody>
      </p:sp>
      <p:pic>
        <p:nvPicPr>
          <p:cNvPr id="6" name="Picture 5" descr="Screen shot 2014-07-06 at 2.07.54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1" y="3247028"/>
            <a:ext cx="2090364" cy="2301046"/>
          </a:xfrm>
          <a:prstGeom prst="rect">
            <a:avLst/>
          </a:prstGeom>
        </p:spPr>
      </p:pic>
      <p:pic>
        <p:nvPicPr>
          <p:cNvPr id="7" name="Picture 6" descr="Screen shot 2014-07-06 at 2.26.4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40" y="2827659"/>
            <a:ext cx="4015533" cy="3431247"/>
          </a:xfrm>
          <a:prstGeom prst="rect">
            <a:avLst/>
          </a:prstGeom>
        </p:spPr>
      </p:pic>
      <p:pic>
        <p:nvPicPr>
          <p:cNvPr id="8" name="Picture 7" descr="Screen shot 2014-07-06 at 2.33.14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36" y="3247028"/>
            <a:ext cx="2062757" cy="2397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83" y="5631374"/>
            <a:ext cx="6006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Reached sensitivity for </a:t>
            </a:r>
            <a:r>
              <a:rPr lang="en-US" b="1"/>
              <a:t>probing DM axion</a:t>
            </a:r>
            <a:r>
              <a:rPr lang="en-US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If all galactic DM is all made of axion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If we assume KSVZ model right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If the axion has the right mass, i.e. resonant with the cavity</a:t>
            </a:r>
          </a:p>
        </p:txBody>
      </p:sp>
    </p:spTree>
    <p:extLst>
      <p:ext uri="{BB962C8B-B14F-4D97-AF65-F5344CB8AC3E}">
        <p14:creationId xmlns:p14="http://schemas.microsoft.com/office/powerpoint/2010/main" val="362332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ADMX recent progress and prospects</a:t>
            </a:r>
          </a:p>
        </p:txBody>
      </p:sp>
      <p:pic>
        <p:nvPicPr>
          <p:cNvPr id="6" name="Picture 5" descr="Screen shot 2014-07-06 at 2.11.2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67" y="3170078"/>
            <a:ext cx="5097077" cy="3646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056425" y="4873394"/>
            <a:ext cx="3662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http://www.phys.washington.edu/groups/admx/future.html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33775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The experiment goes to a second stage with a collaboration between University of Washington </a:t>
            </a:r>
            <a:r>
              <a:rPr lang="en-US" sz="2400" smtClean="0"/>
              <a:t>Berkeley JPL and </a:t>
            </a:r>
            <a:r>
              <a:rPr lang="en-US" sz="2400" dirty="0"/>
              <a:t>Yale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New scheme to employ SQUID at higher frequency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New type of amplifier at frequencies above a few </a:t>
            </a:r>
            <a:r>
              <a:rPr lang="en-US" sz="2000" dirty="0" err="1"/>
              <a:t>Ghz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Use higher order modes in the resonant cavity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Optimize cavity material to obtain higher Qs – hybrid superconducting cavities</a:t>
            </a:r>
          </a:p>
        </p:txBody>
      </p:sp>
      <p:pic>
        <p:nvPicPr>
          <p:cNvPr id="9" name="Picture 8" descr="Screen shot 2014-07-06 at 2.44.2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8" y="3291439"/>
            <a:ext cx="3531198" cy="2764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87" y="6170553"/>
            <a:ext cx="360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Photonic band gap cavity in the multi-GHz range</a:t>
            </a:r>
          </a:p>
        </p:txBody>
      </p:sp>
    </p:spTree>
    <p:extLst>
      <p:ext uri="{BB962C8B-B14F-4D97-AF65-F5344CB8AC3E}">
        <p14:creationId xmlns:p14="http://schemas.microsoft.com/office/powerpoint/2010/main" val="37551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cs typeface="+mn-cs"/>
              </a:rPr>
              <a:t>Tale effetto </a:t>
            </a:r>
            <a:r>
              <a:rPr lang="it-IT" sz="2000" b="1" dirty="0" err="1">
                <a:solidFill>
                  <a:srgbClr val="FF0000"/>
                </a:solidFill>
                <a:cs typeface="+mn-cs"/>
              </a:rPr>
              <a:t>e’</a:t>
            </a:r>
            <a:r>
              <a:rPr lang="it-IT" sz="2000" b="1" dirty="0">
                <a:solidFill>
                  <a:srgbClr val="FF0000"/>
                </a:solidFill>
                <a:cs typeface="+mn-cs"/>
              </a:rPr>
              <a:t> presente per le interazioni deboli ed </a:t>
            </a:r>
            <a:r>
              <a:rPr lang="it-IT" sz="2000" b="1" dirty="0" err="1">
                <a:solidFill>
                  <a:srgbClr val="FF0000"/>
                </a:solidFill>
                <a:cs typeface="+mn-cs"/>
              </a:rPr>
              <a:t>e’</a:t>
            </a:r>
            <a:r>
              <a:rPr lang="it-IT" sz="2000" b="1" dirty="0">
                <a:solidFill>
                  <a:srgbClr val="FF0000"/>
                </a:solidFill>
                <a:cs typeface="+mn-cs"/>
              </a:rPr>
              <a:t> stato osservato</a:t>
            </a:r>
          </a:p>
          <a:p>
            <a:pPr>
              <a:defRPr/>
            </a:pPr>
            <a:endParaRPr lang="it-IT" sz="2000" b="1" dirty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cs typeface="+mn-cs"/>
              </a:rPr>
              <a:t>           Sia sul neutrone ( </a:t>
            </a:r>
            <a:r>
              <a:rPr lang="it-IT" sz="2000" b="1" dirty="0" err="1">
                <a:solidFill>
                  <a:srgbClr val="FF0000"/>
                </a:solidFill>
                <a:cs typeface="+mn-cs"/>
              </a:rPr>
              <a:t>Ramsey</a:t>
            </a:r>
            <a:r>
              <a:rPr lang="it-IT" sz="2000" b="1" dirty="0">
                <a:solidFill>
                  <a:srgbClr val="FF0000"/>
                </a:solidFill>
                <a:cs typeface="+mn-cs"/>
              </a:rPr>
              <a:t>)  che sugli Atomi (</a:t>
            </a:r>
            <a:r>
              <a:rPr lang="it-IT" sz="2000" b="1" dirty="0" err="1">
                <a:solidFill>
                  <a:srgbClr val="FF0000"/>
                </a:solidFill>
                <a:cs typeface="+mn-cs"/>
              </a:rPr>
              <a:t>Bouchiat</a:t>
            </a:r>
            <a:r>
              <a:rPr lang="it-IT" sz="2000" b="1" dirty="0">
                <a:solidFill>
                  <a:srgbClr val="FF0000"/>
                </a:solidFill>
                <a:cs typeface="+mn-cs"/>
              </a:rPr>
              <a:t>)</a:t>
            </a:r>
          </a:p>
          <a:p>
            <a:pPr>
              <a:defRPr/>
            </a:pPr>
            <a:endParaRPr lang="it-IT" sz="2000" b="1" dirty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cs typeface="+mn-cs"/>
              </a:rPr>
              <a:t>                                          </a:t>
            </a:r>
            <a:r>
              <a:rPr lang="it-IT" sz="2000" b="1" dirty="0">
                <a:solidFill>
                  <a:schemeClr val="accent2"/>
                </a:solidFill>
                <a:cs typeface="+mn-cs"/>
              </a:rPr>
              <a:t> = 10^-7 </a:t>
            </a:r>
            <a:r>
              <a:rPr lang="it-IT" sz="2000" b="1" dirty="0" err="1">
                <a:solidFill>
                  <a:schemeClr val="accent2"/>
                </a:solidFill>
                <a:cs typeface="+mn-cs"/>
              </a:rPr>
              <a:t>rad</a:t>
            </a:r>
            <a:r>
              <a:rPr lang="it-IT" sz="2000" b="1" dirty="0">
                <a:solidFill>
                  <a:schemeClr val="accent2"/>
                </a:solidFill>
                <a:cs typeface="+mn-cs"/>
              </a:rPr>
              <a:t>/cm</a:t>
            </a:r>
            <a:r>
              <a:rPr lang="it-IT" sz="2000" b="1" dirty="0">
                <a:solidFill>
                  <a:srgbClr val="FF0000"/>
                </a:solidFill>
                <a:cs typeface="+mn-cs"/>
              </a:rPr>
              <a:t> </a:t>
            </a:r>
            <a:endParaRPr lang="en-US" sz="20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55650" y="1989138"/>
            <a:ext cx="7029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>
                <a:cs typeface="+mn-cs"/>
              </a:rPr>
              <a:t>                    L’effetto per il</a:t>
            </a:r>
            <a:r>
              <a:rPr lang="it-IT" dirty="0">
                <a:cs typeface="+mn-cs"/>
              </a:rPr>
              <a:t>  </a:t>
            </a:r>
            <a:r>
              <a:rPr lang="it-IT" sz="2400" b="1" dirty="0">
                <a:cs typeface="+mn-cs"/>
              </a:rPr>
              <a:t>neutrino :               </a:t>
            </a:r>
          </a:p>
          <a:p>
            <a:pPr>
              <a:defRPr/>
            </a:pPr>
            <a:r>
              <a:rPr lang="it-IT" sz="2400" b="1" dirty="0">
                <a:cs typeface="+mn-cs"/>
              </a:rPr>
              <a:t>                  </a:t>
            </a:r>
            <a:r>
              <a:rPr lang="it-IT" b="1" i="1" dirty="0" err="1">
                <a:cs typeface="+mn-cs"/>
              </a:rPr>
              <a:t>Michael,Stodolsky,Langacker,Gelmini</a:t>
            </a:r>
            <a:endParaRPr lang="en-US" b="1" i="1" dirty="0">
              <a:cs typeface="+mn-cs"/>
            </a:endParaRP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>
            <a:lum bright="6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08" y="3045179"/>
            <a:ext cx="4891459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55650" y="3933825"/>
            <a:ext cx="663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I neutrini  esercitano un torque sulla particella di spin s data da :</a:t>
            </a:r>
            <a:endParaRPr lang="en-US"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48113" y="3021013"/>
            <a:ext cx="35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>    </a:t>
            </a:r>
            <a:endParaRPr lang="it-IT">
              <a:cs typeface="+mn-cs"/>
            </a:endParaRPr>
          </a:p>
        </p:txBody>
      </p:sp>
      <p:graphicFrame>
        <p:nvGraphicFramePr>
          <p:cNvPr id="46086" name="Object 10"/>
          <p:cNvGraphicFramePr>
            <a:graphicFrameLocks noChangeAspect="1"/>
          </p:cNvGraphicFramePr>
          <p:nvPr/>
        </p:nvGraphicFramePr>
        <p:xfrm>
          <a:off x="1042988" y="4437063"/>
          <a:ext cx="316865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89" name="Equation" r:id="rId4" imgW="1244060" imgH="266584" progId="Equation.3">
                  <p:embed/>
                </p:oleObj>
              </mc:Choice>
              <mc:Fallback>
                <p:oleObj name="Equation" r:id="rId4" imgW="124406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437063"/>
                        <a:ext cx="3168650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7885113" y="3284538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>     ( 1 )</a:t>
            </a:r>
            <a:endParaRPr lang="it-IT">
              <a:cs typeface="+mn-cs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323850" y="5589588"/>
            <a:ext cx="838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cs typeface="+mn-cs"/>
              </a:rPr>
              <a:t>Su Materia Polarizzata </a:t>
            </a:r>
            <a:r>
              <a:rPr lang="it-IT" dirty="0" err="1">
                <a:cs typeface="+mn-cs"/>
              </a:rPr>
              <a:t>e’</a:t>
            </a:r>
            <a:r>
              <a:rPr lang="it-IT" dirty="0">
                <a:cs typeface="+mn-cs"/>
              </a:rPr>
              <a:t> come se fosse presente un Campo Magnetico Efficace </a:t>
            </a:r>
            <a:endParaRPr lang="en-US" dirty="0">
              <a:cs typeface="+mn-cs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4057650" y="29972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> </a:t>
            </a:r>
            <a:endParaRPr lang="it-IT">
              <a:cs typeface="+mn-cs"/>
            </a:endParaRPr>
          </a:p>
        </p:txBody>
      </p:sp>
      <p:graphicFrame>
        <p:nvGraphicFramePr>
          <p:cNvPr id="46090" name="Object 17"/>
          <p:cNvGraphicFramePr>
            <a:graphicFrameLocks noChangeAspect="1"/>
          </p:cNvGraphicFramePr>
          <p:nvPr/>
        </p:nvGraphicFramePr>
        <p:xfrm>
          <a:off x="5867400" y="4508500"/>
          <a:ext cx="18732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90" name="Equation" r:id="rId6" imgW="609336" imgH="215806" progId="Equation.3">
                  <p:embed/>
                </p:oleObj>
              </mc:Choice>
              <mc:Fallback>
                <p:oleObj name="Equation" r:id="rId6" imgW="609336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508500"/>
                        <a:ext cx="187325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7235825" y="3284538"/>
            <a:ext cx="6556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1200">
                <a:cs typeface="Times New Roman" charset="0"/>
              </a:rPr>
              <a:t>           </a:t>
            </a:r>
            <a:endParaRPr lang="it-IT">
              <a:cs typeface="+mn-cs"/>
            </a:endParaRPr>
          </a:p>
        </p:txBody>
      </p:sp>
      <p:graphicFrame>
        <p:nvGraphicFramePr>
          <p:cNvPr id="46092" name="Object 20"/>
          <p:cNvGraphicFramePr>
            <a:graphicFrameLocks noChangeAspect="1"/>
          </p:cNvGraphicFramePr>
          <p:nvPr/>
        </p:nvGraphicFramePr>
        <p:xfrm>
          <a:off x="8388350" y="-714375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91" name="Equation" showAsIcon="1" r:id="rId8" imgW="914400" imgH="714375" progId="Equation.3">
                  <p:embed/>
                </p:oleObj>
              </mc:Choice>
              <mc:Fallback>
                <p:oleObj name="Equation" showAsIcon="1" r:id="rId8" imgW="914400" imgH="7143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-714375"/>
                        <a:ext cx="9144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3" name="Object 21"/>
          <p:cNvGraphicFramePr>
            <a:graphicFrameLocks noGrp="1" noChangeAspect="1"/>
          </p:cNvGraphicFramePr>
          <p:nvPr>
            <p:ph/>
          </p:nvPr>
        </p:nvGraphicFramePr>
        <p:xfrm>
          <a:off x="2268538" y="1341438"/>
          <a:ext cx="647700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92" name="Equation" r:id="rId10" imgW="164957" imgH="152268" progId="Equation.3">
                  <p:embed/>
                </p:oleObj>
              </mc:Choice>
              <mc:Fallback>
                <p:oleObj name="Equation" r:id="rId10" imgW="164957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341438"/>
                        <a:ext cx="647700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2124075" y="6092825"/>
            <a:ext cx="455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6600CC"/>
                </a:solidFill>
                <a:cs typeface="+mn-cs"/>
              </a:rPr>
              <a:t>Attualmente si misurano Campi di 10-^20 T</a:t>
            </a:r>
            <a:endParaRPr lang="en-US">
              <a:solidFill>
                <a:srgbClr val="6600CC"/>
              </a:solidFill>
              <a:cs typeface="+mn-cs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8050" y="4086225"/>
            <a:ext cx="663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I neutrini  esercitano un torque sulla particella di spin s data da :</a:t>
            </a: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64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 dirty="0" smtClean="0">
                <a:solidFill>
                  <a:srgbClr val="000066"/>
                </a:solidFill>
                <a:cs typeface="+mj-cs"/>
              </a:rPr>
              <a:t>Processi Fisici e  Basse Soglie di Energia</a:t>
            </a:r>
            <a:endParaRPr lang="en-US" sz="2800" b="1" dirty="0" smtClean="0">
              <a:solidFill>
                <a:srgbClr val="000066"/>
              </a:solidFill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56610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000" dirty="0" smtClean="0">
                <a:cs typeface="+mn-cs"/>
              </a:rPr>
              <a:t>-    </a:t>
            </a:r>
            <a:r>
              <a:rPr lang="it-IT" sz="2000" dirty="0" smtClean="0">
                <a:solidFill>
                  <a:srgbClr val="FF0000"/>
                </a:solidFill>
                <a:cs typeface="+mn-cs"/>
              </a:rPr>
              <a:t>Neutrino </a:t>
            </a:r>
            <a:r>
              <a:rPr lang="it-IT" sz="2000" dirty="0" err="1" smtClean="0">
                <a:solidFill>
                  <a:srgbClr val="FF0000"/>
                </a:solidFill>
                <a:cs typeface="+mn-cs"/>
              </a:rPr>
              <a:t>Scattering</a:t>
            </a:r>
            <a:r>
              <a:rPr lang="it-IT" sz="2000" dirty="0" smtClean="0">
                <a:solidFill>
                  <a:srgbClr val="FF0000"/>
                </a:solidFill>
                <a:cs typeface="+mn-cs"/>
              </a:rPr>
              <a:t> Coerente via Zo su Nuclei </a:t>
            </a:r>
          </a:p>
          <a:p>
            <a:pPr eaLnBrk="1" hangingPunct="1">
              <a:buFontTx/>
              <a:buNone/>
              <a:defRPr/>
            </a:pPr>
            <a:r>
              <a:rPr lang="it-IT" sz="2000" dirty="0" smtClean="0">
                <a:cs typeface="+mn-cs"/>
              </a:rPr>
              <a:t>          (Neutrini Solari o da Reattore rilasciano 10 – 100 </a:t>
            </a:r>
            <a:r>
              <a:rPr lang="it-IT" sz="2000" dirty="0" err="1" smtClean="0">
                <a:cs typeface="+mn-cs"/>
              </a:rPr>
              <a:t>eV</a:t>
            </a:r>
            <a:r>
              <a:rPr lang="it-IT" sz="2000" dirty="0" smtClean="0">
                <a:cs typeface="+mn-cs"/>
              </a:rPr>
              <a:t>)</a:t>
            </a:r>
          </a:p>
          <a:p>
            <a:pPr eaLnBrk="1" hangingPunct="1">
              <a:buFontTx/>
              <a:buNone/>
              <a:defRPr/>
            </a:pPr>
            <a:endParaRPr lang="it-IT" sz="2000" dirty="0" smtClean="0"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it-IT" sz="2000" dirty="0" smtClean="0">
                <a:solidFill>
                  <a:srgbClr val="FF0000"/>
                </a:solidFill>
                <a:cs typeface="+mn-cs"/>
              </a:rPr>
              <a:t>Neutrino Momento Magnetico su Nucleo   </a:t>
            </a:r>
            <a:endParaRPr lang="it-IT" sz="2000" dirty="0" smtClean="0">
              <a:cs typeface="+mn-cs"/>
            </a:endParaRPr>
          </a:p>
          <a:p>
            <a:pPr eaLnBrk="1" hangingPunct="1">
              <a:buFontTx/>
              <a:buChar char="-"/>
              <a:defRPr/>
            </a:pPr>
            <a:endParaRPr lang="it-IT" sz="2000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it-IT" sz="2000" dirty="0" smtClean="0">
                <a:solidFill>
                  <a:srgbClr val="FF0000"/>
                </a:solidFill>
                <a:cs typeface="+mn-cs"/>
              </a:rPr>
              <a:t>Materia Oscura : </a:t>
            </a:r>
            <a:r>
              <a:rPr lang="it-IT" sz="2000" dirty="0" err="1" smtClean="0">
                <a:solidFill>
                  <a:srgbClr val="FF0000"/>
                </a:solidFill>
                <a:cs typeface="+mn-cs"/>
              </a:rPr>
              <a:t>Assioni</a:t>
            </a:r>
            <a:r>
              <a:rPr lang="it-IT" sz="2000" dirty="0" smtClean="0">
                <a:solidFill>
                  <a:srgbClr val="FF0000"/>
                </a:solidFill>
                <a:cs typeface="+mn-cs"/>
              </a:rPr>
              <a:t> e WIMPS  Ridurre Energia Soglia</a:t>
            </a:r>
          </a:p>
          <a:p>
            <a:pPr eaLnBrk="1" hangingPunct="1">
              <a:buFontTx/>
              <a:buChar char="-"/>
              <a:defRPr/>
            </a:pPr>
            <a:endParaRPr lang="it-IT" sz="2000" dirty="0">
              <a:solidFill>
                <a:srgbClr val="FF0000"/>
              </a:solidFill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it-IT" sz="2000" dirty="0" smtClean="0">
                <a:solidFill>
                  <a:srgbClr val="FF0000"/>
                </a:solidFill>
                <a:cs typeface="+mn-cs"/>
              </a:rPr>
              <a:t>Electron </a:t>
            </a:r>
            <a:r>
              <a:rPr lang="it-IT" sz="2000" dirty="0" err="1" smtClean="0">
                <a:solidFill>
                  <a:srgbClr val="FF0000"/>
                </a:solidFill>
                <a:cs typeface="+mn-cs"/>
              </a:rPr>
              <a:t>Capture</a:t>
            </a:r>
            <a:r>
              <a:rPr lang="it-IT" sz="2000" dirty="0" smtClean="0">
                <a:solidFill>
                  <a:srgbClr val="FF0000"/>
                </a:solidFill>
                <a:cs typeface="+mn-cs"/>
              </a:rPr>
              <a:t> Enhancement under </a:t>
            </a:r>
            <a:r>
              <a:rPr lang="it-IT" sz="2000" dirty="0" err="1" smtClean="0">
                <a:solidFill>
                  <a:srgbClr val="FF0000"/>
                </a:solidFill>
                <a:cs typeface="+mn-cs"/>
              </a:rPr>
              <a:t>Atom</a:t>
            </a:r>
            <a:r>
              <a:rPr lang="it-IT" sz="2000" dirty="0" smtClean="0">
                <a:solidFill>
                  <a:srgbClr val="FF0000"/>
                </a:solidFill>
                <a:cs typeface="+mn-cs"/>
              </a:rPr>
              <a:t>-Laser </a:t>
            </a:r>
            <a:r>
              <a:rPr lang="it-IT" sz="2000" dirty="0" err="1" smtClean="0">
                <a:solidFill>
                  <a:srgbClr val="FF0000"/>
                </a:solidFill>
                <a:cs typeface="+mn-cs"/>
              </a:rPr>
              <a:t>Illumination</a:t>
            </a:r>
            <a:endParaRPr lang="it-IT" sz="2000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buFontTx/>
              <a:buChar char="-"/>
              <a:defRPr/>
            </a:pPr>
            <a:endParaRPr lang="it-IT" sz="2000" dirty="0" smtClean="0">
              <a:solidFill>
                <a:srgbClr val="FF0000"/>
              </a:solidFill>
              <a:cs typeface="+mn-cs"/>
            </a:endParaRPr>
          </a:p>
          <a:p>
            <a:pPr eaLnBrk="1" hangingPunct="1">
              <a:buFontTx/>
              <a:buChar char="-"/>
              <a:defRPr/>
            </a:pPr>
            <a:r>
              <a:rPr lang="it-IT" sz="2000" dirty="0" smtClean="0">
                <a:solidFill>
                  <a:schemeClr val="hlink"/>
                </a:solidFill>
                <a:cs typeface="+mn-cs"/>
              </a:rPr>
              <a:t>Sezione d’urto differenziale neutrini Vs elettroni (nuclei)</a:t>
            </a:r>
          </a:p>
          <a:p>
            <a:pPr eaLnBrk="1" hangingPunct="1">
              <a:buFontTx/>
              <a:buNone/>
              <a:defRPr/>
            </a:pPr>
            <a:r>
              <a:rPr lang="it-IT" sz="2000" dirty="0" smtClean="0">
                <a:solidFill>
                  <a:schemeClr val="hlink"/>
                </a:solidFill>
                <a:cs typeface="+mn-cs"/>
              </a:rPr>
              <a:t>   </a:t>
            </a:r>
            <a:r>
              <a:rPr lang="it-IT" sz="2000" dirty="0" smtClean="0">
                <a:cs typeface="+mn-cs"/>
              </a:rPr>
              <a:t> </a:t>
            </a:r>
            <a:r>
              <a:rPr lang="it-IT" sz="2000" dirty="0" smtClean="0">
                <a:solidFill>
                  <a:schemeClr val="accent2"/>
                </a:solidFill>
                <a:cs typeface="+mn-cs"/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  <a:cs typeface="+mn-cs"/>
              </a:rPr>
              <a:t>Forward</a:t>
            </a:r>
            <a:r>
              <a:rPr lang="it-IT" sz="2000" dirty="0" smtClean="0">
                <a:solidFill>
                  <a:schemeClr val="accent2"/>
                </a:solidFill>
                <a:cs typeface="+mn-cs"/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  <a:cs typeface="+mn-cs"/>
              </a:rPr>
              <a:t>Scattering</a:t>
            </a:r>
            <a:r>
              <a:rPr lang="it-IT" sz="2000" dirty="0" smtClean="0">
                <a:solidFill>
                  <a:schemeClr val="accent2"/>
                </a:solidFill>
                <a:cs typeface="+mn-cs"/>
              </a:rPr>
              <a:t>  dei Neutrini  e Campo Magnetico Efficace</a:t>
            </a:r>
            <a:r>
              <a:rPr lang="it-IT" sz="2000" dirty="0" smtClean="0">
                <a:cs typeface="+mn-cs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it-IT" sz="2000" dirty="0" smtClean="0">
                <a:cs typeface="+mn-cs"/>
              </a:rPr>
              <a:t> </a:t>
            </a:r>
            <a:r>
              <a:rPr lang="it-IT" sz="2000" dirty="0" smtClean="0">
                <a:solidFill>
                  <a:schemeClr val="folHlink"/>
                </a:solidFill>
                <a:cs typeface="+mn-cs"/>
              </a:rPr>
              <a:t>    Violazione di  CP attraverso esperimenti di EDM</a:t>
            </a:r>
            <a:r>
              <a:rPr lang="it-IT" sz="2000" dirty="0" smtClean="0">
                <a:cs typeface="+mn-cs"/>
              </a:rPr>
              <a:t> e </a:t>
            </a:r>
            <a:r>
              <a:rPr lang="it-IT" sz="2000" dirty="0" err="1" smtClean="0">
                <a:cs typeface="+mn-cs"/>
              </a:rPr>
              <a:t>Assioni</a:t>
            </a:r>
            <a:endParaRPr lang="it-IT" sz="2000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r>
              <a:rPr lang="it-IT" sz="2000" dirty="0" smtClean="0">
                <a:cs typeface="+mn-cs"/>
              </a:rPr>
              <a:t>     Accoppiamenti Gravito-Magnetici su Particelle Elementari</a:t>
            </a:r>
            <a:endParaRPr lang="en-US" sz="2000" dirty="0" smtClean="0">
              <a:solidFill>
                <a:srgbClr val="FF0000"/>
              </a:solidFill>
              <a:cs typeface="+mn-cs"/>
            </a:endParaRPr>
          </a:p>
        </p:txBody>
      </p:sp>
      <p:graphicFrame>
        <p:nvGraphicFramePr>
          <p:cNvPr id="19459" name="Oggetto 2"/>
          <p:cNvGraphicFramePr>
            <a:graphicFrameLocks noChangeAspect="1"/>
          </p:cNvGraphicFramePr>
          <p:nvPr/>
        </p:nvGraphicFramePr>
        <p:xfrm>
          <a:off x="6227763" y="1125538"/>
          <a:ext cx="181133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7" name="Equation" r:id="rId3" imgW="825500" imgH="241300" progId="Equation.3">
                  <p:embed/>
                </p:oleObj>
              </mc:Choice>
              <mc:Fallback>
                <p:oleObj name="Equation" r:id="rId3" imgW="825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25538"/>
                        <a:ext cx="1811337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ggetto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8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ggetto 6"/>
          <p:cNvGraphicFramePr>
            <a:graphicFrameLocks noChangeAspect="1"/>
          </p:cNvGraphicFramePr>
          <p:nvPr/>
        </p:nvGraphicFramePr>
        <p:xfrm>
          <a:off x="5580063" y="2133600"/>
          <a:ext cx="243681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99" name="Equation" r:id="rId7" imgW="977900" imgH="241300" progId="Equation.3">
                  <p:embed/>
                </p:oleObj>
              </mc:Choice>
              <mc:Fallback>
                <p:oleObj name="Equation" r:id="rId7" imgW="977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133600"/>
                        <a:ext cx="2436812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434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Axion</a:t>
            </a:r>
            <a:r>
              <a:rPr lang="en-US" dirty="0"/>
              <a:t> interactions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74184"/>
            <a:ext cx="9133638" cy="932462"/>
          </a:xfrm>
        </p:spPr>
        <p:txBody>
          <a:bodyPr/>
          <a:lstStyle/>
          <a:p>
            <a:r>
              <a:rPr lang="en-US"/>
              <a:t>Axion interactions are model dependent</a:t>
            </a:r>
          </a:p>
        </p:txBody>
      </p:sp>
      <p:pic>
        <p:nvPicPr>
          <p:cNvPr id="4" name="Picture 3" descr="Screen shot 2014-07-04 at 1.39.2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" y="1580115"/>
            <a:ext cx="2093791" cy="2282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304" y="1825713"/>
            <a:ext cx="223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Axion photon photon</a:t>
            </a:r>
          </a:p>
        </p:txBody>
      </p:sp>
      <p:pic>
        <p:nvPicPr>
          <p:cNvPr id="6" name="Picture 5" descr="Screen shot 2014-07-04 at 1.40.3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4" y="2409821"/>
            <a:ext cx="43053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2124" y="2409821"/>
            <a:ext cx="165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</a:t>
            </a:r>
            <a:r>
              <a:rPr lang="en-US" b="1" i="1" baseline="-25000">
                <a:latin typeface="Symbol" charset="2"/>
                <a:cs typeface="Symbol" charset="2"/>
              </a:rPr>
              <a:t>g</a:t>
            </a:r>
            <a:r>
              <a:rPr lang="en-US" b="1"/>
              <a:t> = 0.36 (DFSZ)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2124" y="2980289"/>
            <a:ext cx="179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</a:t>
            </a:r>
            <a:r>
              <a:rPr lang="en-US" b="1" i="1" baseline="-25000">
                <a:latin typeface="Symbol" charset="2"/>
                <a:cs typeface="Symbol" charset="2"/>
              </a:rPr>
              <a:t>g</a:t>
            </a:r>
            <a:r>
              <a:rPr lang="en-US" b="1"/>
              <a:t> = - 0.97 (KSVZ)</a:t>
            </a:r>
          </a:p>
        </p:txBody>
      </p:sp>
      <p:pic>
        <p:nvPicPr>
          <p:cNvPr id="9" name="Picture 8" descr="Screen shot 2014-04-03 at 11.56.5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4" y="4994917"/>
            <a:ext cx="1854200" cy="787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6290" y="4088010"/>
            <a:ext cx="707709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3750" y="4458444"/>
            <a:ext cx="243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Axion electron electron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329540"/>
              </p:ext>
            </p:extLst>
          </p:nvPr>
        </p:nvGraphicFramePr>
        <p:xfrm>
          <a:off x="2457362" y="5053430"/>
          <a:ext cx="28575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1" name="Equation" r:id="rId6" imgW="990600" imgH="215900" progId="Equation.3">
                  <p:embed/>
                </p:oleObj>
              </mc:Choice>
              <mc:Fallback>
                <p:oleObj name="Equation" r:id="rId6" imgW="990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7362" y="5053430"/>
                        <a:ext cx="2857500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94050" y="5876028"/>
            <a:ext cx="160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</a:t>
            </a:r>
            <a:r>
              <a:rPr lang="en-US" b="1" i="1" baseline="-25000" dirty="0" err="1">
                <a:cs typeface="Symbol" charset="2"/>
              </a:rPr>
              <a:t>e</a:t>
            </a:r>
            <a:r>
              <a:rPr lang="en-US" b="1" dirty="0"/>
              <a:t> = </a:t>
            </a:r>
            <a:r>
              <a:rPr lang="en-US" b="1" dirty="0" smtClean="0"/>
              <a:t>10</a:t>
            </a:r>
            <a:r>
              <a:rPr lang="en-US" b="1" baseline="30000" dirty="0" smtClean="0"/>
              <a:t>-3 </a:t>
            </a:r>
            <a:r>
              <a:rPr lang="en-US" b="1" dirty="0"/>
              <a:t>(KSVZ)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398111"/>
              </p:ext>
            </p:extLst>
          </p:nvPr>
        </p:nvGraphicFramePr>
        <p:xfrm>
          <a:off x="5694050" y="4975327"/>
          <a:ext cx="2298064" cy="596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2" name="Equation" r:id="rId8" imgW="1663700" imgH="431800" progId="Equation.3">
                  <p:embed/>
                </p:oleObj>
              </mc:Choice>
              <mc:Fallback>
                <p:oleObj name="Equation" r:id="rId8" imgW="166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94050" y="4975327"/>
                        <a:ext cx="2298064" cy="5964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38991" y="5014647"/>
            <a:ext cx="7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(DFSZ)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853420"/>
              </p:ext>
            </p:extLst>
          </p:nvPr>
        </p:nvGraphicFramePr>
        <p:xfrm>
          <a:off x="5440292" y="3397549"/>
          <a:ext cx="1528584" cy="64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23" name="Equation" r:id="rId10" imgW="1028700" imgH="431800" progId="Equation.3">
                  <p:embed/>
                </p:oleObj>
              </mc:Choice>
              <mc:Fallback>
                <p:oleObj name="Equation" r:id="rId10" imgW="1028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40292" y="3397549"/>
                        <a:ext cx="1528584" cy="6416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4404" y="6381282"/>
            <a:ext cx="3341592" cy="369332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/>
              <a:t>All couplings are extremely weak!</a:t>
            </a:r>
          </a:p>
        </p:txBody>
      </p:sp>
    </p:spTree>
    <p:extLst>
      <p:ext uri="{BB962C8B-B14F-4D97-AF65-F5344CB8AC3E}">
        <p14:creationId xmlns:p14="http://schemas.microsoft.com/office/powerpoint/2010/main" val="248469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FF0000"/>
                </a:solidFill>
                <a:cs typeface="+mj-cs"/>
              </a:rPr>
              <a:t>Stato Attuale Rivelatori Basse Soglie</a:t>
            </a:r>
            <a:endParaRPr lang="en-US" sz="4000" dirty="0" smtClean="0">
              <a:solidFill>
                <a:srgbClr val="000066"/>
              </a:solidFill>
              <a:cs typeface="+mj-cs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1116013" y="40052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aphicFrame>
        <p:nvGraphicFramePr>
          <p:cNvPr id="21507" name="Oggetto 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4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ggetto 5"/>
          <p:cNvGraphicFramePr>
            <a:graphicFrameLocks noChangeAspect="1"/>
          </p:cNvGraphicFramePr>
          <p:nvPr/>
        </p:nvGraphicFramePr>
        <p:xfrm>
          <a:off x="250825" y="1125538"/>
          <a:ext cx="4408488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5" name="Equation" r:id="rId5" imgW="1625600" imgH="215900" progId="Equation.3">
                  <p:embed/>
                </p:oleObj>
              </mc:Choice>
              <mc:Fallback>
                <p:oleObj name="Equation" r:id="rId5" imgW="1625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5538"/>
                        <a:ext cx="4408488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CasellaDiTesto 6"/>
          <p:cNvSpPr txBox="1">
            <a:spLocks noChangeArrowheads="1"/>
          </p:cNvSpPr>
          <p:nvPr/>
        </p:nvSpPr>
        <p:spPr bwMode="auto">
          <a:xfrm>
            <a:off x="4643438" y="1268413"/>
            <a:ext cx="4500562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 </a:t>
            </a:r>
            <a:r>
              <a:rPr lang="it-IT" sz="2000">
                <a:solidFill>
                  <a:srgbClr val="3366FF"/>
                </a:solidFill>
              </a:rPr>
              <a:t>( Fano Factor , Quenching Factor,…)</a:t>
            </a:r>
          </a:p>
        </p:txBody>
      </p:sp>
      <p:sp>
        <p:nvSpPr>
          <p:cNvPr id="21510" name="CasellaDiTesto 7"/>
          <p:cNvSpPr txBox="1">
            <a:spLocks noChangeArrowheads="1"/>
          </p:cNvSpPr>
          <p:nvPr/>
        </p:nvSpPr>
        <p:spPr bwMode="auto">
          <a:xfrm>
            <a:off x="0" y="5287963"/>
            <a:ext cx="10528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6600CC"/>
                </a:solidFill>
              </a:rPr>
              <a:t>Scintillatori</a:t>
            </a:r>
            <a:r>
              <a:rPr lang="it-IT" sz="1800" dirty="0">
                <a:solidFill>
                  <a:srgbClr val="6600CC"/>
                </a:solidFill>
              </a:rPr>
              <a:t> :  </a:t>
            </a:r>
            <a:r>
              <a:rPr lang="it-IT" sz="1800" dirty="0" err="1">
                <a:solidFill>
                  <a:srgbClr val="6600CC"/>
                </a:solidFill>
              </a:rPr>
              <a:t>Kev</a:t>
            </a:r>
            <a:r>
              <a:rPr lang="it-IT" sz="1800" dirty="0">
                <a:solidFill>
                  <a:srgbClr val="6600CC"/>
                </a:solidFill>
              </a:rPr>
              <a:t>    (40 </a:t>
            </a:r>
            <a:r>
              <a:rPr lang="it-IT" sz="1800" dirty="0" err="1">
                <a:solidFill>
                  <a:srgbClr val="6600CC"/>
                </a:solidFill>
              </a:rPr>
              <a:t>ph</a:t>
            </a:r>
            <a:r>
              <a:rPr lang="it-IT" sz="1800" dirty="0">
                <a:solidFill>
                  <a:srgbClr val="6600CC"/>
                </a:solidFill>
              </a:rPr>
              <a:t>/</a:t>
            </a:r>
            <a:r>
              <a:rPr lang="it-IT" sz="1800" dirty="0" err="1">
                <a:solidFill>
                  <a:srgbClr val="6600CC"/>
                </a:solidFill>
              </a:rPr>
              <a:t>KeV</a:t>
            </a:r>
            <a:r>
              <a:rPr lang="it-IT" sz="1800" dirty="0">
                <a:solidFill>
                  <a:srgbClr val="6600CC"/>
                </a:solidFill>
              </a:rPr>
              <a:t>)  Q.F. elevato alle basse energie , F.F. alto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 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2000" dirty="0">
                <a:solidFill>
                  <a:srgbClr val="FF6600"/>
                </a:solidFill>
              </a:rPr>
              <a:t>Semiconduttori</a:t>
            </a:r>
            <a:r>
              <a:rPr lang="it-IT" sz="1800" dirty="0">
                <a:solidFill>
                  <a:srgbClr val="FF6600"/>
                </a:solidFill>
              </a:rPr>
              <a:t> :     400 </a:t>
            </a:r>
            <a:r>
              <a:rPr lang="it-IT" sz="1800" dirty="0" err="1">
                <a:solidFill>
                  <a:srgbClr val="FF6600"/>
                </a:solidFill>
              </a:rPr>
              <a:t>eV</a:t>
            </a:r>
            <a:r>
              <a:rPr lang="it-IT" sz="1800" dirty="0">
                <a:solidFill>
                  <a:srgbClr val="FF6600"/>
                </a:solidFill>
              </a:rPr>
              <a:t>  ( 1 e/h /3,6 </a:t>
            </a:r>
            <a:r>
              <a:rPr lang="it-IT" sz="1800" dirty="0" err="1">
                <a:solidFill>
                  <a:srgbClr val="FF6600"/>
                </a:solidFill>
              </a:rPr>
              <a:t>eV</a:t>
            </a:r>
            <a:r>
              <a:rPr lang="it-IT" sz="1800" dirty="0">
                <a:solidFill>
                  <a:srgbClr val="FF6600"/>
                </a:solidFill>
              </a:rPr>
              <a:t>  Si , 100 elettroni rumore a bassa </a:t>
            </a:r>
            <a:r>
              <a:rPr lang="it-IT" sz="1800" dirty="0" err="1">
                <a:solidFill>
                  <a:srgbClr val="FF6600"/>
                </a:solidFill>
              </a:rPr>
              <a:t>Capacita’</a:t>
            </a:r>
            <a:r>
              <a:rPr lang="it-IT" altLang="ja-JP" sz="1800" dirty="0">
                <a:solidFill>
                  <a:srgbClr val="FF6600"/>
                </a:solidFill>
              </a:rPr>
              <a:t>)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  </a:t>
            </a:r>
            <a:r>
              <a:rPr lang="it-IT" sz="1800" dirty="0" err="1" smtClean="0"/>
              <a:t>Micro</a:t>
            </a:r>
            <a:r>
              <a:rPr lang="it-IT" sz="2000" dirty="0" err="1" smtClean="0">
                <a:solidFill>
                  <a:srgbClr val="008000"/>
                </a:solidFill>
              </a:rPr>
              <a:t>Bolometri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>
                <a:solidFill>
                  <a:srgbClr val="008000"/>
                </a:solidFill>
              </a:rPr>
              <a:t>: </a:t>
            </a:r>
            <a:r>
              <a:rPr lang="it-IT" sz="1800" dirty="0" smtClean="0">
                <a:solidFill>
                  <a:srgbClr val="008000"/>
                </a:solidFill>
              </a:rPr>
              <a:t>1 </a:t>
            </a:r>
            <a:r>
              <a:rPr lang="it-IT" sz="1800" dirty="0" err="1">
                <a:solidFill>
                  <a:srgbClr val="008000"/>
                </a:solidFill>
              </a:rPr>
              <a:t>eV</a:t>
            </a:r>
            <a:r>
              <a:rPr lang="it-IT" sz="1800" dirty="0">
                <a:solidFill>
                  <a:srgbClr val="008000"/>
                </a:solidFill>
              </a:rPr>
              <a:t>  (Capacita termica totale, basse soglie </a:t>
            </a:r>
            <a:r>
              <a:rPr lang="it-IT" sz="1800" dirty="0" smtClean="0">
                <a:solidFill>
                  <a:srgbClr val="008000"/>
                </a:solidFill>
              </a:rPr>
              <a:t>MA </a:t>
            </a:r>
            <a:r>
              <a:rPr lang="it-IT" sz="1800" dirty="0">
                <a:solidFill>
                  <a:srgbClr val="008000"/>
                </a:solidFill>
              </a:rPr>
              <a:t>piccole masse e </a:t>
            </a:r>
            <a:r>
              <a:rPr lang="it-IT" sz="1800" dirty="0" err="1" smtClean="0">
                <a:solidFill>
                  <a:srgbClr val="008000"/>
                </a:solidFill>
              </a:rPr>
              <a:t>mK</a:t>
            </a:r>
            <a:r>
              <a:rPr lang="it-IT" sz="1800" dirty="0" smtClean="0">
                <a:solidFill>
                  <a:srgbClr val="008000"/>
                </a:solidFill>
              </a:rPr>
              <a:t>)</a:t>
            </a:r>
            <a:endParaRPr lang="it-IT" sz="1800" dirty="0">
              <a:solidFill>
                <a:srgbClr val="008000"/>
              </a:solidFill>
            </a:endParaRPr>
          </a:p>
        </p:txBody>
      </p:sp>
      <p:pic>
        <p:nvPicPr>
          <p:cNvPr id="21511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52181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2" name="Oggetto 2"/>
          <p:cNvGraphicFramePr>
            <a:graphicFrameLocks noChangeAspect="1"/>
          </p:cNvGraphicFramePr>
          <p:nvPr/>
        </p:nvGraphicFramePr>
        <p:xfrm>
          <a:off x="468313" y="2420938"/>
          <a:ext cx="17081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6" name="Equation" r:id="rId8" imgW="774700" imgH="228600" progId="Equation.3">
                  <p:embed/>
                </p:oleObj>
              </mc:Choice>
              <mc:Fallback>
                <p:oleObj name="Equation" r:id="rId8" imgW="774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420938"/>
                        <a:ext cx="170815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CasellaDiTesto 3"/>
          <p:cNvSpPr txBox="1">
            <a:spLocks noChangeArrowheads="1"/>
          </p:cNvSpPr>
          <p:nvPr/>
        </p:nvSpPr>
        <p:spPr bwMode="auto">
          <a:xfrm>
            <a:off x="2555875" y="2420938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</a:rPr>
              <a:t>Shockley</a:t>
            </a:r>
            <a:r>
              <a:rPr lang="it-IT" sz="1800"/>
              <a:t> </a:t>
            </a:r>
          </a:p>
        </p:txBody>
      </p:sp>
      <p:pic>
        <p:nvPicPr>
          <p:cNvPr id="21514" name="Picture 2" descr="C:\Users\zago\Desktop\WORKS\GIANNI_PUBLISH\N3\SK1-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46196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5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821091" y="0"/>
            <a:ext cx="7405687" cy="2116667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err="1" smtClean="0">
                <a:solidFill>
                  <a:srgbClr val="FF0000"/>
                </a:solidFill>
                <a:cs typeface="+mj-cs"/>
              </a:rPr>
              <a:t>Low</a:t>
            </a:r>
            <a:r>
              <a:rPr lang="it-IT" sz="3600" dirty="0" smtClean="0">
                <a:solidFill>
                  <a:srgbClr val="FF0000"/>
                </a:solidFill>
                <a:cs typeface="+mj-cs"/>
              </a:rPr>
              <a:t> Energy  </a:t>
            </a:r>
            <a:r>
              <a:rPr lang="it-IT" sz="3600" dirty="0" err="1" smtClean="0">
                <a:solidFill>
                  <a:srgbClr val="FF0000"/>
                </a:solidFill>
                <a:cs typeface="+mj-cs"/>
              </a:rPr>
              <a:t>Particle</a:t>
            </a:r>
            <a:r>
              <a:rPr lang="it-IT" sz="3600" dirty="0" smtClean="0">
                <a:solidFill>
                  <a:srgbClr val="FF0000"/>
                </a:solidFill>
                <a:cs typeface="+mj-cs"/>
              </a:rPr>
              <a:t> Detector:</a:t>
            </a:r>
            <a:r>
              <a:rPr lang="it-IT" sz="4000" dirty="0" smtClean="0">
                <a:cs typeface="+mj-cs"/>
              </a:rPr>
              <a:t/>
            </a:r>
            <a:br>
              <a:rPr lang="it-IT" sz="4000" dirty="0" smtClean="0">
                <a:cs typeface="+mj-cs"/>
              </a:rPr>
            </a:br>
            <a:r>
              <a:rPr lang="it-IT" sz="4000" dirty="0" smtClean="0">
                <a:cs typeface="+mj-cs"/>
              </a:rPr>
              <a:t>Laser </a:t>
            </a:r>
            <a:r>
              <a:rPr lang="it-IT" sz="4000" dirty="0" err="1" smtClean="0">
                <a:cs typeface="+mj-cs"/>
              </a:rPr>
              <a:t>Induced</a:t>
            </a:r>
            <a:r>
              <a:rPr lang="it-IT" sz="3600" dirty="0" smtClean="0">
                <a:solidFill>
                  <a:srgbClr val="008000"/>
                </a:solidFill>
                <a:cs typeface="+mj-cs"/>
              </a:rPr>
              <a:t/>
            </a:r>
            <a:br>
              <a:rPr lang="it-IT" sz="3600" dirty="0" smtClean="0">
                <a:solidFill>
                  <a:srgbClr val="008000"/>
                </a:solidFill>
                <a:cs typeface="+mj-cs"/>
              </a:rPr>
            </a:br>
            <a:r>
              <a:rPr lang="it-IT" sz="4000" b="1" dirty="0" smtClean="0">
                <a:solidFill>
                  <a:srgbClr val="FF0000"/>
                </a:solidFill>
                <a:cs typeface="+mj-cs"/>
              </a:rPr>
              <a:t>DORELAS</a:t>
            </a:r>
            <a:endParaRPr lang="en-US" sz="4000" b="1" dirty="0" smtClean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8313" y="2636838"/>
            <a:ext cx="8229600" cy="4221162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1" dirty="0" smtClean="0">
                <a:solidFill>
                  <a:srgbClr val="0000FF"/>
                </a:solidFill>
              </a:rPr>
              <a:t>Fisica vs </a:t>
            </a:r>
            <a:r>
              <a:rPr lang="it-IT" sz="2400" b="1" dirty="0" smtClean="0">
                <a:solidFill>
                  <a:srgbClr val="0000FF"/>
                </a:solidFill>
                <a:cs typeface="+mn-cs"/>
              </a:rPr>
              <a:t>Rivelatori a Bassa Soglia di Energia </a:t>
            </a:r>
          </a:p>
          <a:p>
            <a:pPr eaLnBrk="1" hangingPunct="1">
              <a:defRPr/>
            </a:pPr>
            <a:endParaRPr lang="it-IT" sz="2400" b="1" dirty="0" smtClean="0">
              <a:cs typeface="+mn-cs"/>
            </a:endParaRPr>
          </a:p>
          <a:p>
            <a:pPr eaLnBrk="1" hangingPunct="1">
              <a:defRPr/>
            </a:pPr>
            <a:r>
              <a:rPr lang="it-IT" sz="2400" b="1" dirty="0" smtClean="0">
                <a:cs typeface="+mn-cs"/>
              </a:rPr>
              <a:t>Da </a:t>
            </a:r>
            <a:r>
              <a:rPr lang="it-IT" sz="2400" b="1" dirty="0" err="1" smtClean="0">
                <a:cs typeface="+mn-cs"/>
              </a:rPr>
              <a:t>KeV</a:t>
            </a:r>
            <a:r>
              <a:rPr lang="it-IT" sz="2400" b="1" dirty="0" smtClean="0">
                <a:cs typeface="+mn-cs"/>
              </a:rPr>
              <a:t> a </a:t>
            </a:r>
            <a:r>
              <a:rPr lang="it-IT" sz="2400" b="1" dirty="0" err="1" smtClean="0">
                <a:cs typeface="+mn-cs"/>
              </a:rPr>
              <a:t>eV</a:t>
            </a:r>
            <a:r>
              <a:rPr lang="it-IT" sz="2400" b="1" dirty="0" smtClean="0">
                <a:cs typeface="+mn-cs"/>
              </a:rPr>
              <a:t>  Breve sguardo d’insieme e prospettive</a:t>
            </a:r>
          </a:p>
          <a:p>
            <a:pPr eaLnBrk="1" hangingPunct="1">
              <a:buFontTx/>
              <a:buNone/>
              <a:defRPr/>
            </a:pPr>
            <a:endParaRPr lang="it-IT" sz="2400" dirty="0" smtClean="0">
              <a:cs typeface="+mn-cs"/>
            </a:endParaRPr>
          </a:p>
          <a:p>
            <a:pPr eaLnBrk="1" hangingPunct="1">
              <a:defRPr/>
            </a:pPr>
            <a:r>
              <a:rPr lang="it-IT" sz="2400" b="1" dirty="0" smtClean="0">
                <a:cs typeface="+mn-cs"/>
              </a:rPr>
              <a:t>Pompaggio Laser su “ Mezzo Attivo “ : </a:t>
            </a:r>
            <a:r>
              <a:rPr lang="it-IT" sz="2400" b="1" dirty="0" smtClean="0">
                <a:solidFill>
                  <a:srgbClr val="0000FF"/>
                </a:solidFill>
                <a:cs typeface="+mn-cs"/>
              </a:rPr>
              <a:t>RIVELATORE</a:t>
            </a:r>
          </a:p>
          <a:p>
            <a:pPr eaLnBrk="1" hangingPunct="1">
              <a:defRPr/>
            </a:pPr>
            <a:endParaRPr lang="it-IT" sz="2400" b="1" dirty="0" smtClean="0">
              <a:cs typeface="+mn-cs"/>
            </a:endParaRPr>
          </a:p>
          <a:p>
            <a:pPr eaLnBrk="1" hangingPunct="1">
              <a:defRPr/>
            </a:pPr>
            <a:r>
              <a:rPr lang="it-IT" sz="2400" dirty="0" smtClean="0">
                <a:cs typeface="+mn-cs"/>
              </a:rPr>
              <a:t> </a:t>
            </a:r>
            <a:r>
              <a:rPr lang="it-IT" sz="2400" b="1" dirty="0" smtClean="0">
                <a:cs typeface="+mn-cs"/>
              </a:rPr>
              <a:t>Progetto di Ricerca</a:t>
            </a:r>
          </a:p>
          <a:p>
            <a:pPr eaLnBrk="1" hangingPunct="1">
              <a:defRPr/>
            </a:pPr>
            <a:endParaRPr lang="it-IT" sz="2400" b="1" dirty="0" smtClean="0">
              <a:cs typeface="+mn-cs"/>
            </a:endParaRPr>
          </a:p>
          <a:p>
            <a:pPr eaLnBrk="1" hangingPunct="1">
              <a:defRPr/>
            </a:pPr>
            <a:r>
              <a:rPr lang="it-IT" sz="2400" b="1" dirty="0" smtClean="0">
                <a:cs typeface="+mn-cs"/>
              </a:rPr>
              <a:t>Richieste :Finanziarie ,Sezione, F.T.E. </a:t>
            </a:r>
            <a:endParaRPr lang="en-US" b="1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3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547813" y="404813"/>
            <a:ext cx="5327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Infrared Quantum Counter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0" y="1366838"/>
            <a:ext cx="901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       Bloembergen ( Nobel Prize ) suggested  to detect IR photons with large Q.E.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                          where  No Phototube are available at IR wavelenght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6021388"/>
            <a:ext cx="858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</a:rPr>
              <a:t>Actual Quantum Efficiency for 10 micron IR photons  almost at 100% level 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29527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56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547813" y="404813"/>
            <a:ext cx="5327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Infrared Quantum Counter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0" y="1366838"/>
            <a:ext cx="901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       Bloembergen ( Nobel Prize ) suggested  to detect IR photons with large Q.E.</a:t>
            </a:r>
          </a:p>
          <a:p>
            <a:pPr eaLnBrk="1" hangingPunct="1"/>
            <a:endParaRPr lang="it-IT" sz="1800"/>
          </a:p>
          <a:p>
            <a:pPr eaLnBrk="1" hangingPunct="1"/>
            <a:r>
              <a:rPr lang="it-IT" sz="1800"/>
              <a:t>                          where  No Phototube are available at IR wavelenght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6021388"/>
            <a:ext cx="858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FF"/>
                </a:solidFill>
              </a:rPr>
              <a:t>Actual Quantum Efficiency for 10 micron IR photons  almost at 100% level 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29527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11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27968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2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99936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3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4665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4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06733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5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85467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6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93824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7" name="Equation" r:id="rId14" imgW="114300" imgH="165100" progId="Equation.3">
                  <p:embed/>
                </p:oleObj>
              </mc:Choice>
              <mc:Fallback>
                <p:oleObj name="Equation" r:id="rId1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28468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8" name="Equation" r:id="rId16" imgW="114300" imgH="165100" progId="Equation.3">
                  <p:embed/>
                </p:oleObj>
              </mc:Choice>
              <mc:Fallback>
                <p:oleObj name="Equation" r:id="rId1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4038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9" name="Equation" r:id="rId18" imgW="114300" imgH="165100" progId="Equation.3">
                  <p:embed/>
                </p:oleObj>
              </mc:Choice>
              <mc:Fallback>
                <p:oleObj name="Equation" r:id="rId1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7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97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21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Axion</a:t>
            </a:r>
            <a:r>
              <a:rPr lang="en-US" dirty="0"/>
              <a:t> interactions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74184"/>
            <a:ext cx="9133638" cy="932462"/>
          </a:xfrm>
        </p:spPr>
        <p:txBody>
          <a:bodyPr/>
          <a:lstStyle/>
          <a:p>
            <a:r>
              <a:rPr lang="en-US"/>
              <a:t>Axion interactions are model dependent</a:t>
            </a:r>
          </a:p>
        </p:txBody>
      </p:sp>
      <p:pic>
        <p:nvPicPr>
          <p:cNvPr id="4" name="Picture 3" descr="Screen shot 2014-07-04 at 1.39.2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" y="1580115"/>
            <a:ext cx="2093791" cy="2282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304" y="1825713"/>
            <a:ext cx="223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Axion photon photon</a:t>
            </a:r>
          </a:p>
        </p:txBody>
      </p:sp>
      <p:pic>
        <p:nvPicPr>
          <p:cNvPr id="6" name="Picture 5" descr="Screen shot 2014-07-04 at 1.40.39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4" y="2409821"/>
            <a:ext cx="4305300" cy="93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2124" y="2409821"/>
            <a:ext cx="165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</a:t>
            </a:r>
            <a:r>
              <a:rPr lang="en-US" b="1" i="1" baseline="-25000">
                <a:latin typeface="Symbol" charset="2"/>
                <a:cs typeface="Symbol" charset="2"/>
              </a:rPr>
              <a:t>g</a:t>
            </a:r>
            <a:r>
              <a:rPr lang="en-US" b="1"/>
              <a:t> = 0.36 (DFSZ)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2124" y="2980289"/>
            <a:ext cx="179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</a:t>
            </a:r>
            <a:r>
              <a:rPr lang="en-US" b="1" i="1" baseline="-25000">
                <a:latin typeface="Symbol" charset="2"/>
                <a:cs typeface="Symbol" charset="2"/>
              </a:rPr>
              <a:t>g</a:t>
            </a:r>
            <a:r>
              <a:rPr lang="en-US" b="1"/>
              <a:t> = - 0.97 (KSVZ)</a:t>
            </a:r>
          </a:p>
        </p:txBody>
      </p:sp>
      <p:pic>
        <p:nvPicPr>
          <p:cNvPr id="9" name="Picture 8" descr="Screen shot 2014-04-03 at 11.56.51 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4" y="4994917"/>
            <a:ext cx="1854200" cy="787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6290" y="4088010"/>
            <a:ext cx="707709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3750" y="4458444"/>
            <a:ext cx="243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Axion electron electron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998983"/>
              </p:ext>
            </p:extLst>
          </p:nvPr>
        </p:nvGraphicFramePr>
        <p:xfrm>
          <a:off x="2457362" y="5053430"/>
          <a:ext cx="28575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6" name="Equation" r:id="rId6" imgW="990600" imgH="215900" progId="Equation.3">
                  <p:embed/>
                </p:oleObj>
              </mc:Choice>
              <mc:Fallback>
                <p:oleObj name="Equation" r:id="rId6" imgW="990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7362" y="5053430"/>
                        <a:ext cx="2857500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94050" y="5876028"/>
            <a:ext cx="160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</a:t>
            </a:r>
            <a:r>
              <a:rPr lang="en-US" b="1" i="1" baseline="-25000" dirty="0" err="1">
                <a:cs typeface="Symbol" charset="2"/>
              </a:rPr>
              <a:t>e</a:t>
            </a:r>
            <a:r>
              <a:rPr lang="en-US" b="1" dirty="0"/>
              <a:t> = </a:t>
            </a:r>
            <a:r>
              <a:rPr lang="en-US" b="1" dirty="0" smtClean="0"/>
              <a:t>10</a:t>
            </a:r>
            <a:r>
              <a:rPr lang="en-US" b="1" baseline="30000" dirty="0" smtClean="0"/>
              <a:t>-3 </a:t>
            </a:r>
            <a:r>
              <a:rPr lang="en-US" b="1" dirty="0"/>
              <a:t>(KSVZ)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165567"/>
              </p:ext>
            </p:extLst>
          </p:nvPr>
        </p:nvGraphicFramePr>
        <p:xfrm>
          <a:off x="5694050" y="4975327"/>
          <a:ext cx="2298064" cy="596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7" name="Equation" r:id="rId8" imgW="1663700" imgH="431800" progId="Equation.3">
                  <p:embed/>
                </p:oleObj>
              </mc:Choice>
              <mc:Fallback>
                <p:oleObj name="Equation" r:id="rId8" imgW="1663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94050" y="4975327"/>
                        <a:ext cx="2298064" cy="5964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38991" y="5014647"/>
            <a:ext cx="7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(DFSZ)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965947"/>
              </p:ext>
            </p:extLst>
          </p:nvPr>
        </p:nvGraphicFramePr>
        <p:xfrm>
          <a:off x="5440292" y="3397549"/>
          <a:ext cx="1528584" cy="64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8" name="Equation" r:id="rId10" imgW="1028700" imgH="431800" progId="Equation.3">
                  <p:embed/>
                </p:oleObj>
              </mc:Choice>
              <mc:Fallback>
                <p:oleObj name="Equation" r:id="rId10" imgW="1028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40292" y="3397549"/>
                        <a:ext cx="1528584" cy="6416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4404" y="6381282"/>
            <a:ext cx="3341592" cy="369332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/>
              <a:t>All couplings are extremely weak!</a:t>
            </a:r>
          </a:p>
        </p:txBody>
      </p:sp>
    </p:spTree>
    <p:extLst>
      <p:ext uri="{BB962C8B-B14F-4D97-AF65-F5344CB8AC3E}">
        <p14:creationId xmlns:p14="http://schemas.microsoft.com/office/powerpoint/2010/main" val="387742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Does the axion exist?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87413"/>
            <a:ext cx="9133638" cy="5337987"/>
          </a:xfrm>
        </p:spPr>
        <p:txBody>
          <a:bodyPr>
            <a:normAutofit/>
          </a:bodyPr>
          <a:lstStyle/>
          <a:p>
            <a:r>
              <a:rPr lang="en-US" sz="2400" dirty="0"/>
              <a:t>While the standard </a:t>
            </a:r>
            <a:r>
              <a:rPr lang="en-US" sz="2400" dirty="0" err="1"/>
              <a:t>Peccei</a:t>
            </a:r>
            <a:r>
              <a:rPr lang="en-US" sz="2400" dirty="0"/>
              <a:t> Quinn Weinberg </a:t>
            </a:r>
            <a:r>
              <a:rPr lang="en-US" sz="2400" dirty="0" err="1"/>
              <a:t>Wilczeck</a:t>
            </a:r>
            <a:r>
              <a:rPr lang="en-US" sz="2400" dirty="0"/>
              <a:t> (PQWW) </a:t>
            </a:r>
            <a:r>
              <a:rPr lang="en-US" sz="2400" dirty="0" err="1"/>
              <a:t>axion</a:t>
            </a:r>
            <a:r>
              <a:rPr lang="en-US" sz="2400" dirty="0"/>
              <a:t> was soon ruled </a:t>
            </a:r>
            <a:r>
              <a:rPr lang="en-US" sz="2400" dirty="0" smtClean="0"/>
              <a:t>out ( Electro Weak Scale F = 250 </a:t>
            </a:r>
            <a:r>
              <a:rPr lang="en-US" sz="2400" dirty="0" err="1" smtClean="0"/>
              <a:t>GeV</a:t>
            </a:r>
            <a:r>
              <a:rPr lang="en-US" sz="2400" dirty="0" smtClean="0"/>
              <a:t> ), </a:t>
            </a:r>
            <a:r>
              <a:rPr lang="en-US" sz="2400" dirty="0"/>
              <a:t>the other </a:t>
            </a:r>
            <a:r>
              <a:rPr lang="en-US" sz="2400" b="1" dirty="0" err="1"/>
              <a:t>axion</a:t>
            </a:r>
            <a:r>
              <a:rPr lang="en-US" sz="2400" b="1" dirty="0"/>
              <a:t> (DFSZ, KSVZ) continues to evade all current experimental </a:t>
            </a:r>
            <a:r>
              <a:rPr lang="en-US" sz="2400" b="1" dirty="0" smtClean="0"/>
              <a:t>limits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reduced window of possibilities is actually left for discovery</a:t>
            </a:r>
          </a:p>
          <a:p>
            <a:endParaRPr lang="en-US" sz="2400" b="1" dirty="0"/>
          </a:p>
        </p:txBody>
      </p:sp>
      <p:pic>
        <p:nvPicPr>
          <p:cNvPr id="4" name="Picture 3" descr="Screen shot 2014-07-01 at 5.31.5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" y="2763059"/>
            <a:ext cx="6513894" cy="4285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2603" y="2659191"/>
            <a:ext cx="15220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504D"/>
                </a:solidFill>
              </a:rPr>
              <a:t>Excluded</a:t>
            </a:r>
          </a:p>
          <a:p>
            <a:endParaRPr lang="en-US" sz="2800"/>
          </a:p>
          <a:p>
            <a:r>
              <a:rPr lang="en-US" sz="2800" b="1">
                <a:solidFill>
                  <a:schemeClr val="tx2"/>
                </a:solidFill>
              </a:rPr>
              <a:t>Searches</a:t>
            </a:r>
          </a:p>
          <a:p>
            <a:endParaRPr lang="en-US" sz="2800"/>
          </a:p>
          <a:p>
            <a:r>
              <a:rPr lang="en-US" sz="2800" b="1">
                <a:solidFill>
                  <a:srgbClr val="008000"/>
                </a:solidFill>
              </a:rPr>
              <a:t>Hint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6197" y="5525235"/>
            <a:ext cx="2078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From G. Raffelt talk in Vistas in Axion Physics, INT, Seattle, 23–26 April 2012 </a:t>
            </a:r>
          </a:p>
        </p:txBody>
      </p:sp>
    </p:spTree>
    <p:extLst>
      <p:ext uri="{BB962C8B-B14F-4D97-AF65-F5344CB8AC3E}">
        <p14:creationId xmlns:p14="http://schemas.microsoft.com/office/powerpoint/2010/main" val="293937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smtClean="0"/>
              <a:t>Electron </a:t>
            </a:r>
            <a:r>
              <a:rPr lang="en-US" dirty="0"/>
              <a:t>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66115"/>
            <a:ext cx="9133638" cy="857943"/>
          </a:xfrm>
        </p:spPr>
        <p:txBody>
          <a:bodyPr>
            <a:normAutofit fontScale="92500"/>
          </a:bodyPr>
          <a:lstStyle/>
          <a:p>
            <a:r>
              <a:rPr lang="en-US"/>
              <a:t>The interaction of the axion with the a spin ½ particle</a:t>
            </a:r>
          </a:p>
        </p:txBody>
      </p:sp>
      <p:pic>
        <p:nvPicPr>
          <p:cNvPr id="4" name="Picture 3" descr="Screen shot 2014-07-21 at 4.34.01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3" y="1378757"/>
            <a:ext cx="7658745" cy="78665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2282307"/>
            <a:ext cx="9133638" cy="85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 the non relativistic approximation</a:t>
            </a:r>
          </a:p>
        </p:txBody>
      </p:sp>
      <p:pic>
        <p:nvPicPr>
          <p:cNvPr id="7" name="Picture 6" descr="Screen shot 2014-07-21 at 4.35.3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71" y="2961582"/>
            <a:ext cx="5410200" cy="92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1470" y="4119011"/>
            <a:ext cx="7002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interaction term has the form of a </a:t>
            </a:r>
            <a:r>
              <a:rPr lang="en-US" b="1"/>
              <a:t>spin - magnetic field interacti</a:t>
            </a:r>
            <a:r>
              <a:rPr lang="en-US"/>
              <a:t>on with         playing the role of an effective magnetic field</a:t>
            </a:r>
          </a:p>
        </p:txBody>
      </p:sp>
      <p:pic>
        <p:nvPicPr>
          <p:cNvPr id="11" name="Picture 10" descr="Screen shot 2014-07-21 at 4.39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68" y="4398433"/>
            <a:ext cx="400264" cy="366909"/>
          </a:xfrm>
          <a:prstGeom prst="rect">
            <a:avLst/>
          </a:prstGeom>
        </p:spPr>
      </p:pic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252822"/>
              </p:ext>
            </p:extLst>
          </p:nvPr>
        </p:nvGraphicFramePr>
        <p:xfrm>
          <a:off x="1062782" y="5127951"/>
          <a:ext cx="21717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5" name="Equation" r:id="rId6" imgW="1117600" imgH="482600" progId="Equation.3">
                  <p:embed/>
                </p:oleObj>
              </mc:Choice>
              <mc:Fallback>
                <p:oleObj name="Equation" r:id="rId6" imgW="111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782" y="5127951"/>
                        <a:ext cx="2171700" cy="9382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7" descr="Screen shot 2014-07-21 at 4.57.21 P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43" y="5189433"/>
            <a:ext cx="4597400" cy="889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08862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0089" y="20638"/>
            <a:ext cx="7896578" cy="868362"/>
          </a:xfrm>
        </p:spPr>
        <p:txBody>
          <a:bodyPr>
            <a:normAutofit/>
          </a:bodyPr>
          <a:lstStyle/>
          <a:p>
            <a:r>
              <a:rPr lang="it-IT" dirty="0" smtClean="0"/>
              <a:t>QUAX </a:t>
            </a:r>
            <a:r>
              <a:rPr lang="it-IT" dirty="0" err="1" smtClean="0"/>
              <a:t>Beam</a:t>
            </a:r>
            <a:r>
              <a:rPr lang="it-IT" dirty="0" smtClean="0"/>
              <a:t> Pattern</a:t>
            </a:r>
            <a:endParaRPr lang="it-IT" dirty="0"/>
          </a:p>
        </p:txBody>
      </p:sp>
      <p:pic>
        <p:nvPicPr>
          <p:cNvPr id="6" name="Immagine 5" descr="Schermata 07-2456862 alle 23.26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567"/>
            <a:ext cx="5125781" cy="3763132"/>
          </a:xfrm>
          <a:prstGeom prst="rect">
            <a:avLst/>
          </a:prstGeom>
        </p:spPr>
      </p:pic>
      <p:pic>
        <p:nvPicPr>
          <p:cNvPr id="7" name="Immagine 6" descr="Schermata 07-2456862 alle 23.2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75" y="3390205"/>
            <a:ext cx="5867025" cy="346779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337464" y="1701359"/>
            <a:ext cx="3535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EFFETTO DIREZIONALE</a:t>
            </a:r>
          </a:p>
          <a:p>
            <a:endParaRPr lang="it-IT" dirty="0"/>
          </a:p>
          <a:p>
            <a:r>
              <a:rPr lang="it-IT" sz="2400" dirty="0" smtClean="0">
                <a:solidFill>
                  <a:srgbClr val="FF0000"/>
                </a:solidFill>
              </a:rPr>
              <a:t>SPIN ELETTRONE -ASSIONE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3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QUAX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6949"/>
            <a:ext cx="9144000" cy="1292137"/>
          </a:xfrm>
        </p:spPr>
        <p:txBody>
          <a:bodyPr>
            <a:normAutofit/>
          </a:bodyPr>
          <a:lstStyle/>
          <a:p>
            <a:r>
              <a:rPr lang="en-US" sz="2400" b="1"/>
              <a:t>Reach the axion model coupling constant within a 5 year development in a narrow axion mass range</a:t>
            </a:r>
          </a:p>
        </p:txBody>
      </p:sp>
      <p:pic>
        <p:nvPicPr>
          <p:cNvPr id="4" name="Picture 3" descr="Screen shot 2014-07-21 at 6.01.32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3" y="1481674"/>
            <a:ext cx="5598583" cy="406074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894670" y="2032007"/>
            <a:ext cx="139467" cy="15804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362" y="5572985"/>
            <a:ext cx="9144000" cy="12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Major issue is to </a:t>
            </a:r>
            <a:r>
              <a:rPr lang="en-US" sz="2400" b="1"/>
              <a:t>demonstrate that noise sources are under control </a:t>
            </a:r>
            <a:r>
              <a:rPr lang="en-US" sz="2400"/>
              <a:t>in reasonable amount of time, thus allowing to </a:t>
            </a:r>
            <a:r>
              <a:rPr lang="en-US" sz="2400" b="1"/>
              <a:t>extend the mass range in a larger apparatus</a:t>
            </a:r>
          </a:p>
        </p:txBody>
      </p:sp>
    </p:spTree>
    <p:extLst>
      <p:ext uri="{BB962C8B-B14F-4D97-AF65-F5344CB8AC3E}">
        <p14:creationId xmlns:p14="http://schemas.microsoft.com/office/powerpoint/2010/main" val="404147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731257" y="404813"/>
            <a:ext cx="6156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dirty="0" err="1">
                <a:solidFill>
                  <a:srgbClr val="FF0000"/>
                </a:solidFill>
              </a:rPr>
              <a:t>Infrared</a:t>
            </a:r>
            <a:r>
              <a:rPr lang="it-IT" sz="2800" b="1" dirty="0">
                <a:solidFill>
                  <a:srgbClr val="FF0000"/>
                </a:solidFill>
              </a:rPr>
              <a:t> Quantum </a:t>
            </a:r>
            <a:r>
              <a:rPr lang="it-IT" sz="2800" b="1" dirty="0" err="1">
                <a:solidFill>
                  <a:srgbClr val="FF0000"/>
                </a:solidFill>
              </a:rPr>
              <a:t>Counter</a:t>
            </a:r>
            <a:r>
              <a:rPr lang="it-IT" sz="2800" b="1" dirty="0">
                <a:solidFill>
                  <a:srgbClr val="FF0000"/>
                </a:solidFill>
              </a:rPr>
              <a:t>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127000" y="1225727"/>
            <a:ext cx="901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       </a:t>
            </a:r>
            <a:r>
              <a:rPr lang="it-IT" sz="2000" b="1" dirty="0" err="1"/>
              <a:t>Bloembergen</a:t>
            </a:r>
            <a:r>
              <a:rPr lang="it-IT" sz="2000" b="1" dirty="0"/>
              <a:t> ( Nobel </a:t>
            </a:r>
            <a:r>
              <a:rPr lang="it-IT" sz="2000" b="1" dirty="0" err="1"/>
              <a:t>Prize</a:t>
            </a:r>
            <a:r>
              <a:rPr lang="it-IT" sz="2000" b="1" dirty="0"/>
              <a:t> ) </a:t>
            </a:r>
            <a:r>
              <a:rPr lang="it-IT" sz="2000" b="1" dirty="0" err="1"/>
              <a:t>suggested</a:t>
            </a:r>
            <a:r>
              <a:rPr lang="it-IT" sz="2000" b="1" dirty="0"/>
              <a:t>  to </a:t>
            </a:r>
            <a:r>
              <a:rPr lang="it-IT" sz="2000" b="1" dirty="0" err="1"/>
              <a:t>detect</a:t>
            </a:r>
            <a:r>
              <a:rPr lang="it-IT" sz="2000" b="1" dirty="0"/>
              <a:t> IR </a:t>
            </a:r>
            <a:r>
              <a:rPr lang="it-IT" sz="2000" b="1" dirty="0" err="1"/>
              <a:t>photons</a:t>
            </a:r>
            <a:r>
              <a:rPr lang="it-IT" sz="2000" b="1" dirty="0"/>
              <a:t> with large Q.E</a:t>
            </a:r>
            <a:r>
              <a:rPr lang="it-IT" sz="2000" b="1" dirty="0" smtClean="0"/>
              <a:t>. </a:t>
            </a:r>
            <a:r>
              <a:rPr lang="it-IT" sz="2000" b="1" dirty="0" err="1"/>
              <a:t>where</a:t>
            </a:r>
            <a:r>
              <a:rPr lang="it-IT" sz="2000" b="1" dirty="0"/>
              <a:t>  No </a:t>
            </a:r>
            <a:r>
              <a:rPr lang="it-IT" sz="2000" b="1" dirty="0" err="1"/>
              <a:t>Phototube</a:t>
            </a:r>
            <a:r>
              <a:rPr lang="it-IT" sz="2000" b="1" dirty="0"/>
              <a:t> are </a:t>
            </a:r>
            <a:r>
              <a:rPr lang="it-IT" sz="2000" b="1" dirty="0" err="1"/>
              <a:t>available</a:t>
            </a:r>
            <a:r>
              <a:rPr lang="it-IT" sz="2000" b="1" dirty="0"/>
              <a:t> </a:t>
            </a:r>
            <a:r>
              <a:rPr lang="it-IT" sz="2000" b="1" dirty="0" err="1"/>
              <a:t>at</a:t>
            </a:r>
            <a:r>
              <a:rPr lang="it-IT" sz="2000" b="1" dirty="0"/>
              <a:t> IR </a:t>
            </a:r>
            <a:r>
              <a:rPr lang="it-IT" sz="2000" b="1" dirty="0" err="1"/>
              <a:t>wavelenght</a:t>
            </a:r>
            <a:r>
              <a:rPr lang="it-IT" sz="2000" b="1" dirty="0"/>
              <a:t>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5805488"/>
            <a:ext cx="8408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b="1" dirty="0">
                <a:solidFill>
                  <a:srgbClr val="0000FF"/>
                </a:solidFill>
              </a:rPr>
              <a:t>Quantum </a:t>
            </a:r>
            <a:r>
              <a:rPr lang="it-IT" sz="2000" b="1" dirty="0" err="1">
                <a:solidFill>
                  <a:srgbClr val="0000FF"/>
                </a:solidFill>
              </a:rPr>
              <a:t>Efficiency</a:t>
            </a:r>
            <a:r>
              <a:rPr lang="it-IT" sz="2000" b="1" dirty="0">
                <a:solidFill>
                  <a:srgbClr val="0000FF"/>
                </a:solidFill>
              </a:rPr>
              <a:t> for </a:t>
            </a:r>
            <a:r>
              <a:rPr lang="it-IT" sz="2000" b="1" dirty="0" smtClean="0">
                <a:solidFill>
                  <a:srgbClr val="0000FF"/>
                </a:solidFill>
              </a:rPr>
              <a:t>20 </a:t>
            </a:r>
            <a:r>
              <a:rPr lang="it-IT" sz="2000" b="1" dirty="0">
                <a:solidFill>
                  <a:srgbClr val="0000FF"/>
                </a:solidFill>
              </a:rPr>
              <a:t>micron IR </a:t>
            </a:r>
            <a:r>
              <a:rPr lang="it-IT" sz="2000" b="1" dirty="0" err="1">
                <a:solidFill>
                  <a:srgbClr val="0000FF"/>
                </a:solidFill>
              </a:rPr>
              <a:t>photons</a:t>
            </a:r>
            <a:r>
              <a:rPr lang="it-IT" sz="2000" b="1" dirty="0">
                <a:solidFill>
                  <a:srgbClr val="0000FF"/>
                </a:solidFill>
              </a:rPr>
              <a:t>  </a:t>
            </a:r>
            <a:r>
              <a:rPr lang="it-IT" sz="2000" b="1" dirty="0" err="1">
                <a:solidFill>
                  <a:srgbClr val="0000FF"/>
                </a:solidFill>
              </a:rPr>
              <a:t>almost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err="1">
                <a:solidFill>
                  <a:srgbClr val="0000FF"/>
                </a:solidFill>
              </a:rPr>
              <a:t>at</a:t>
            </a:r>
            <a:r>
              <a:rPr lang="it-IT" sz="2000" b="1" dirty="0">
                <a:solidFill>
                  <a:srgbClr val="0000FF"/>
                </a:solidFill>
              </a:rPr>
              <a:t> 100% </a:t>
            </a:r>
            <a:r>
              <a:rPr lang="it-IT" sz="2000" b="1" dirty="0" err="1">
                <a:solidFill>
                  <a:srgbClr val="0000FF"/>
                </a:solidFill>
              </a:rPr>
              <a:t>level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endParaRPr lang="it-IT" sz="2000" b="1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</a:rPr>
              <a:t>                                 GAS and  CRYSTALS</a:t>
            </a:r>
            <a:endParaRPr lang="it-IT" sz="2000" b="1" dirty="0">
              <a:solidFill>
                <a:srgbClr val="0000FF"/>
              </a:solidFill>
            </a:endParaRP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29527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78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5"/>
          <p:cNvSpPr txBox="1">
            <a:spLocks noChangeArrowheads="1"/>
          </p:cNvSpPr>
          <p:nvPr/>
        </p:nvSpPr>
        <p:spPr bwMode="auto">
          <a:xfrm>
            <a:off x="1665110" y="428626"/>
            <a:ext cx="6367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 dirty="0" err="1">
                <a:solidFill>
                  <a:srgbClr val="FF0000"/>
                </a:solidFill>
              </a:rPr>
              <a:t>Infrared</a:t>
            </a:r>
            <a:r>
              <a:rPr lang="it-IT" sz="2800" b="1" dirty="0">
                <a:solidFill>
                  <a:srgbClr val="FF0000"/>
                </a:solidFill>
              </a:rPr>
              <a:t> Quantum </a:t>
            </a:r>
            <a:r>
              <a:rPr lang="it-IT" sz="2800" b="1" dirty="0" err="1">
                <a:solidFill>
                  <a:srgbClr val="FF0000"/>
                </a:solidFill>
              </a:rPr>
              <a:t>Counter</a:t>
            </a:r>
            <a:r>
              <a:rPr lang="it-IT" sz="2800" b="1" dirty="0">
                <a:solidFill>
                  <a:srgbClr val="FF0000"/>
                </a:solidFill>
              </a:rPr>
              <a:t> Idea </a:t>
            </a: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0" y="1239838"/>
            <a:ext cx="901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       </a:t>
            </a:r>
            <a:r>
              <a:rPr lang="it-IT" sz="1800" dirty="0" err="1"/>
              <a:t>Bloembergen</a:t>
            </a:r>
            <a:r>
              <a:rPr lang="it-IT" sz="1800" dirty="0"/>
              <a:t> ( Nobel </a:t>
            </a:r>
            <a:r>
              <a:rPr lang="it-IT" sz="1800" dirty="0" err="1"/>
              <a:t>Prize</a:t>
            </a:r>
            <a:r>
              <a:rPr lang="it-IT" sz="1800" dirty="0"/>
              <a:t> ) </a:t>
            </a:r>
            <a:r>
              <a:rPr lang="it-IT" sz="1800" dirty="0" err="1"/>
              <a:t>suggested</a:t>
            </a:r>
            <a:r>
              <a:rPr lang="it-IT" sz="1800" dirty="0"/>
              <a:t>  to </a:t>
            </a:r>
            <a:r>
              <a:rPr lang="it-IT" sz="1800" dirty="0" err="1"/>
              <a:t>detect</a:t>
            </a:r>
            <a:r>
              <a:rPr lang="it-IT" sz="1800" dirty="0"/>
              <a:t> IR </a:t>
            </a:r>
            <a:r>
              <a:rPr lang="it-IT" sz="1800" dirty="0" err="1"/>
              <a:t>photons</a:t>
            </a:r>
            <a:r>
              <a:rPr lang="it-IT" sz="1800" dirty="0"/>
              <a:t> with large Q.E.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                      </a:t>
            </a:r>
            <a:r>
              <a:rPr lang="it-IT" sz="1800" dirty="0" smtClean="0"/>
              <a:t> </a:t>
            </a:r>
            <a:r>
              <a:rPr lang="it-IT" sz="1800" dirty="0" err="1"/>
              <a:t>where</a:t>
            </a:r>
            <a:r>
              <a:rPr lang="it-IT" sz="1800" dirty="0"/>
              <a:t>  No </a:t>
            </a:r>
            <a:r>
              <a:rPr lang="it-IT" sz="1800" dirty="0" err="1"/>
              <a:t>Phototube</a:t>
            </a:r>
            <a:r>
              <a:rPr lang="it-IT" sz="1800" dirty="0"/>
              <a:t> are </a:t>
            </a:r>
            <a:r>
              <a:rPr lang="it-IT" sz="1800" dirty="0" err="1"/>
              <a:t>available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IR </a:t>
            </a:r>
            <a:r>
              <a:rPr lang="it-IT" sz="1800" dirty="0" err="1"/>
              <a:t>wavelenght</a:t>
            </a:r>
            <a:r>
              <a:rPr lang="it-IT" sz="1800" dirty="0"/>
              <a:t>  (PRL ‘59 )</a:t>
            </a:r>
          </a:p>
        </p:txBody>
      </p:sp>
      <p:sp>
        <p:nvSpPr>
          <p:cNvPr id="22531" name="CasellaDiTesto 9"/>
          <p:cNvSpPr txBox="1">
            <a:spLocks noChangeArrowheads="1"/>
          </p:cNvSpPr>
          <p:nvPr/>
        </p:nvSpPr>
        <p:spPr bwMode="auto">
          <a:xfrm>
            <a:off x="395288" y="6021388"/>
            <a:ext cx="7891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dirty="0" err="1">
                <a:solidFill>
                  <a:srgbClr val="0000FF"/>
                </a:solidFill>
              </a:rPr>
              <a:t>Actual</a:t>
            </a:r>
            <a:r>
              <a:rPr lang="it-IT" sz="2000" dirty="0">
                <a:solidFill>
                  <a:srgbClr val="0000FF"/>
                </a:solidFill>
              </a:rPr>
              <a:t> Quantum </a:t>
            </a:r>
            <a:r>
              <a:rPr lang="it-IT" sz="2000" dirty="0" err="1">
                <a:solidFill>
                  <a:srgbClr val="0000FF"/>
                </a:solidFill>
              </a:rPr>
              <a:t>Efficiency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for </a:t>
            </a:r>
            <a:r>
              <a:rPr lang="it-IT" sz="2000" dirty="0" err="1" smtClean="0">
                <a:solidFill>
                  <a:srgbClr val="0000FF"/>
                </a:solidFill>
              </a:rPr>
              <a:t>few</a:t>
            </a:r>
            <a:r>
              <a:rPr lang="it-IT" sz="2000" dirty="0" smtClean="0">
                <a:solidFill>
                  <a:srgbClr val="0000FF"/>
                </a:solidFill>
              </a:rPr>
              <a:t> 100 GHz  </a:t>
            </a:r>
            <a:r>
              <a:rPr lang="it-IT" sz="2000" dirty="0" err="1">
                <a:solidFill>
                  <a:srgbClr val="0000FF"/>
                </a:solidFill>
              </a:rPr>
              <a:t>P</a:t>
            </a:r>
            <a:r>
              <a:rPr lang="it-IT" sz="2000" dirty="0" err="1" smtClean="0">
                <a:solidFill>
                  <a:srgbClr val="0000FF"/>
                </a:solidFill>
              </a:rPr>
              <a:t>hotons</a:t>
            </a:r>
            <a:r>
              <a:rPr lang="it-IT" sz="2000" dirty="0" smtClean="0">
                <a:solidFill>
                  <a:srgbClr val="0000FF"/>
                </a:solidFill>
              </a:rPr>
              <a:t>   </a:t>
            </a:r>
            <a:r>
              <a:rPr lang="it-IT" sz="2000" dirty="0" err="1">
                <a:solidFill>
                  <a:srgbClr val="0000FF"/>
                </a:solidFill>
              </a:rPr>
              <a:t>at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10-5  </a:t>
            </a:r>
            <a:r>
              <a:rPr lang="it-IT" sz="2000" dirty="0" err="1">
                <a:solidFill>
                  <a:srgbClr val="0000FF"/>
                </a:solidFill>
              </a:rPr>
              <a:t>level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253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4" y="2341209"/>
            <a:ext cx="3168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Schermata 01-2457046 alle 10.1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1" y="2341209"/>
            <a:ext cx="4303889" cy="3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Magnetic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2" y="748331"/>
            <a:ext cx="9133638" cy="2306991"/>
          </a:xfrm>
        </p:spPr>
        <p:txBody>
          <a:bodyPr>
            <a:normAutofit/>
          </a:bodyPr>
          <a:lstStyle/>
          <a:p>
            <a:r>
              <a:rPr lang="en-US" sz="2400" dirty="0"/>
              <a:t>A possibility is to exploit the </a:t>
            </a:r>
            <a:r>
              <a:rPr lang="en-US" sz="2400" dirty="0" err="1"/>
              <a:t>axion</a:t>
            </a:r>
            <a:r>
              <a:rPr lang="en-US" sz="2400" dirty="0"/>
              <a:t> electron coupling</a:t>
            </a:r>
          </a:p>
          <a:p>
            <a:r>
              <a:rPr lang="en-US" sz="2400" dirty="0"/>
              <a:t>Due to the motion of the solar system in the galaxy, the </a:t>
            </a:r>
            <a:r>
              <a:rPr lang="en-US" sz="2400" dirty="0" err="1"/>
              <a:t>axion</a:t>
            </a:r>
            <a:r>
              <a:rPr lang="en-US" sz="2400" dirty="0"/>
              <a:t> DM cloud acts as an </a:t>
            </a:r>
            <a:r>
              <a:rPr lang="en-US" sz="2400" b="1" dirty="0" smtClean="0"/>
              <a:t>effective RF </a:t>
            </a:r>
            <a:r>
              <a:rPr lang="en-US" sz="2400" b="1" dirty="0"/>
              <a:t>magnetic field on electron spin</a:t>
            </a:r>
          </a:p>
          <a:p>
            <a:r>
              <a:rPr lang="en-US" sz="2400" dirty="0" smtClean="0"/>
              <a:t>This field excites </a:t>
            </a:r>
            <a:r>
              <a:rPr lang="en-US" sz="2400" b="1" dirty="0"/>
              <a:t>magnetic transition in a magnetized sample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( </a:t>
            </a:r>
            <a:r>
              <a:rPr lang="en-US" sz="2400" dirty="0" err="1" smtClean="0"/>
              <a:t>Larmor</a:t>
            </a:r>
            <a:r>
              <a:rPr lang="en-US" sz="2400" dirty="0" smtClean="0"/>
              <a:t> frequency )  </a:t>
            </a:r>
            <a:r>
              <a:rPr lang="en-US" sz="2400" dirty="0"/>
              <a:t>and produce a detectable signal</a:t>
            </a:r>
            <a:endParaRPr lang="en-US" sz="2400" b="1" dirty="0"/>
          </a:p>
        </p:txBody>
      </p:sp>
      <p:pic>
        <p:nvPicPr>
          <p:cNvPr id="4" name="Picture 3" descr="Screen shot 2014-04-03 at 12.09.57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78" y="3027972"/>
            <a:ext cx="11049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8048" y="3827826"/>
            <a:ext cx="59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90238" y="3920580"/>
            <a:ext cx="800683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90238" y="4072980"/>
            <a:ext cx="800683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90238" y="4225380"/>
            <a:ext cx="800683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90238" y="4377780"/>
            <a:ext cx="800683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90238" y="3432423"/>
            <a:ext cx="71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Axion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8867" y="4509911"/>
            <a:ext cx="6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Wind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43967" y="4072980"/>
            <a:ext cx="13177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5682" y="3716607"/>
            <a:ext cx="147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Measurable signal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62" y="5011291"/>
            <a:ext cx="9133638" cy="171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Idea comes from </a:t>
            </a:r>
            <a:r>
              <a:rPr lang="en-US" sz="1600" b="1" dirty="0"/>
              <a:t>several old works</a:t>
            </a:r>
            <a:r>
              <a:rPr lang="en-US" sz="1600" dirty="0"/>
              <a:t>: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/>
              <a:t>L.M. Krauss, J. Moody, F. </a:t>
            </a:r>
            <a:r>
              <a:rPr lang="en-US" sz="1600" dirty="0" err="1"/>
              <a:t>Wilczeck</a:t>
            </a:r>
            <a:r>
              <a:rPr lang="en-US" sz="1600" dirty="0"/>
              <a:t>, D.E. Morris, ”Spin coupled </a:t>
            </a:r>
            <a:r>
              <a:rPr lang="en-US" sz="1600" dirty="0" err="1"/>
              <a:t>axion</a:t>
            </a:r>
            <a:r>
              <a:rPr lang="en-US" sz="1600" dirty="0"/>
              <a:t> detections”, HUTP-85/A006 (1985)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/>
              <a:t>L.M. Krauss, ”</a:t>
            </a:r>
            <a:r>
              <a:rPr lang="en-US" sz="1600" dirty="0" err="1"/>
              <a:t>Axions</a:t>
            </a:r>
            <a:r>
              <a:rPr lang="en-US" sz="1600" dirty="0"/>
              <a:t> .. the search continues”, Yale Preprint YTP 85-31 (1985)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b="1" dirty="0"/>
              <a:t>R. </a:t>
            </a:r>
            <a:r>
              <a:rPr lang="en-US" sz="1600" b="1" dirty="0" err="1"/>
              <a:t>Barbieri</a:t>
            </a:r>
            <a:r>
              <a:rPr lang="en-US" sz="1600" b="1" dirty="0"/>
              <a:t>, M. </a:t>
            </a:r>
            <a:r>
              <a:rPr lang="en-US" sz="1600" b="1" dirty="0" err="1"/>
              <a:t>Cerdonio</a:t>
            </a:r>
            <a:r>
              <a:rPr lang="en-US" sz="1600" b="1" dirty="0"/>
              <a:t>, G. </a:t>
            </a:r>
            <a:r>
              <a:rPr lang="en-US" sz="1600" b="1" dirty="0" err="1"/>
              <a:t>Fiorentini</a:t>
            </a:r>
            <a:r>
              <a:rPr lang="en-US" sz="1600" b="1" dirty="0"/>
              <a:t>, S. Vitale, Phys. </a:t>
            </a:r>
            <a:r>
              <a:rPr lang="en-US" sz="1600" b="1" dirty="0" err="1"/>
              <a:t>Lett</a:t>
            </a:r>
            <a:r>
              <a:rPr lang="en-US" sz="1600" b="1" dirty="0"/>
              <a:t>. B 226, 357 (1989)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/>
              <a:t>A.I. </a:t>
            </a:r>
            <a:r>
              <a:rPr lang="en-US" sz="1600" dirty="0" err="1"/>
              <a:t>Kakhizde</a:t>
            </a:r>
            <a:r>
              <a:rPr lang="en-US" sz="1600" dirty="0"/>
              <a:t>, I. V. </a:t>
            </a:r>
            <a:r>
              <a:rPr lang="en-US" sz="1600" dirty="0" err="1"/>
              <a:t>Kolokolov</a:t>
            </a:r>
            <a:r>
              <a:rPr lang="en-US" sz="1600" dirty="0"/>
              <a:t>, </a:t>
            </a:r>
            <a:r>
              <a:rPr lang="en-US" sz="1600" dirty="0" err="1"/>
              <a:t>Sov</a:t>
            </a:r>
            <a:r>
              <a:rPr lang="en-US" sz="1600" dirty="0"/>
              <a:t>. Phys. JETP 72 598 (1991)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4640" y="311953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MS – Magnetized sample</a:t>
            </a:r>
          </a:p>
        </p:txBody>
      </p:sp>
    </p:spTree>
    <p:extLst>
      <p:ext uri="{BB962C8B-B14F-4D97-AF65-F5344CB8AC3E}">
        <p14:creationId xmlns:p14="http://schemas.microsoft.com/office/powerpoint/2010/main" val="71354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Frequency prescriptions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45445"/>
            <a:ext cx="7740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The general solution for the variable component of the magnetization is: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764003"/>
              </p:ext>
            </p:extLst>
          </p:nvPr>
        </p:nvGraphicFramePr>
        <p:xfrm>
          <a:off x="1012935" y="1189568"/>
          <a:ext cx="672713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2" name="Equation" r:id="rId3" imgW="3327400" imgH="584200" progId="Equation.3">
                  <p:embed/>
                </p:oleObj>
              </mc:Choice>
              <mc:Fallback>
                <p:oleObj name="Equation" r:id="rId3" imgW="33274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2935" y="1189568"/>
                        <a:ext cx="6727135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286001" y="3091743"/>
            <a:ext cx="4572000" cy="2806700"/>
            <a:chOff x="2286001" y="2823634"/>
            <a:chExt cx="4572000" cy="2806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1" y="2823634"/>
              <a:ext cx="4572000" cy="2806700"/>
            </a:xfrm>
            <a:prstGeom prst="rect">
              <a:avLst/>
            </a:prstGeom>
            <a:solidFill>
              <a:srgbClr val="FFFFFF"/>
            </a:solidFill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231444" y="3358444"/>
              <a:ext cx="296334" cy="7761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339265" y="394989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</a:t>
              </a:r>
              <a:r>
                <a:rPr lang="en-US" baseline="-25000"/>
                <a:t>1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763536" y="3697111"/>
              <a:ext cx="657020" cy="889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64759" y="387651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</a:t>
              </a:r>
              <a:r>
                <a:rPr lang="en-US" baseline="-25000"/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32112" y="4967112"/>
              <a:ext cx="1121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 </a:t>
              </a:r>
              <a:r>
                <a:rPr lang="en-US">
                  <a:latin typeface="Symbol" charset="2"/>
                  <a:cs typeface="Symbol" charset="2"/>
                </a:rPr>
                <a:t>w</a:t>
              </a:r>
              <a:r>
                <a:rPr lang="en-US" baseline="-25000"/>
                <a:t>D</a:t>
              </a:r>
              <a:r>
                <a:rPr lang="en-US"/>
                <a:t>(rad/s)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2153" y="5953667"/>
            <a:ext cx="9041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This has to be taken into account in order to keep the largest gain-bandwidth.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12" y="2483556"/>
            <a:ext cx="8524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For large values of T</a:t>
            </a:r>
            <a:r>
              <a:rPr lang="en-US" sz="2000" baseline="-25000"/>
              <a:t>1</a:t>
            </a:r>
            <a:r>
              <a:rPr lang="en-US" sz="2000"/>
              <a:t> and T</a:t>
            </a:r>
            <a:r>
              <a:rPr lang="en-US" sz="2000" baseline="-25000"/>
              <a:t>2 </a:t>
            </a:r>
            <a:r>
              <a:rPr lang="en-US" sz="2000"/>
              <a:t> ( T</a:t>
            </a:r>
            <a:r>
              <a:rPr lang="en-US" sz="2000" baseline="-25000"/>
              <a:t>1</a:t>
            </a:r>
            <a:r>
              <a:rPr lang="en-US" sz="2000"/>
              <a:t> &gt; T</a:t>
            </a:r>
            <a:r>
              <a:rPr lang="en-US" sz="2000" baseline="-25000"/>
              <a:t>2</a:t>
            </a:r>
            <a:r>
              <a:rPr lang="en-US" sz="2000"/>
              <a:t> ) the gain drops off as 1/</a:t>
            </a:r>
            <a:r>
              <a:rPr lang="en-US" sz="2000">
                <a:latin typeface="Symbol" charset="2"/>
                <a:cs typeface="Symbol" charset="2"/>
              </a:rPr>
              <a:t>w</a:t>
            </a:r>
            <a:r>
              <a:rPr lang="en-US" sz="2000"/>
              <a:t> above </a:t>
            </a:r>
            <a:r>
              <a:rPr lang="en-US" sz="2000">
                <a:latin typeface="Symbol" charset="2"/>
                <a:cs typeface="Symbol" charset="2"/>
              </a:rPr>
              <a:t>w</a:t>
            </a:r>
            <a:r>
              <a:rPr lang="en-US" sz="2000" baseline="-25000"/>
              <a:t>1</a:t>
            </a:r>
            <a:r>
              <a:rPr lang="en-US" sz="2000"/>
              <a:t> ~ 1/T</a:t>
            </a:r>
            <a:r>
              <a:rPr lang="en-US" sz="2000" baseline="-25000"/>
              <a:t>1</a:t>
            </a:r>
            <a:r>
              <a:rPr lang="en-US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6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Pick – up coils</a:t>
            </a:r>
          </a:p>
        </p:txBody>
      </p:sp>
      <p:pic>
        <p:nvPicPr>
          <p:cNvPr id="4" name="Picture 3" descr="Screen Shot 2015-01-22 at 6.12.15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11" y="1007533"/>
            <a:ext cx="5160236" cy="2943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903111"/>
            <a:ext cx="3849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Before using squids the system can be studied with a pick-up coil.</a:t>
            </a:r>
          </a:p>
          <a:p>
            <a:endParaRPr lang="en-US" sz="2400"/>
          </a:p>
          <a:p>
            <a:r>
              <a:rPr lang="en-US" sz="2400"/>
              <a:t>A pick-up coil surrounding the magnetized sample will produce an </a:t>
            </a:r>
            <a:r>
              <a:rPr lang="en-US" sz="2400" b="1"/>
              <a:t>induced voltage </a:t>
            </a:r>
            <a:r>
              <a:rPr lang="en-US" sz="2400"/>
              <a:t>which is: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4530640"/>
              </p:ext>
            </p:extLst>
          </p:nvPr>
        </p:nvGraphicFramePr>
        <p:xfrm>
          <a:off x="111125" y="3951113"/>
          <a:ext cx="34734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6" name="Equation" r:id="rId4" imgW="1701800" imgH="393700" progId="Equation.3">
                  <p:embed/>
                </p:oleObj>
              </mc:Choice>
              <mc:Fallback>
                <p:oleObj name="Equation" r:id="rId4" imgW="1701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125" y="3951113"/>
                        <a:ext cx="3473450" cy="8048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" y="4912224"/>
            <a:ext cx="4219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Which has now the form:</a:t>
            </a:r>
          </a:p>
          <a:p>
            <a:endParaRPr lang="en-US" sz="2400"/>
          </a:p>
          <a:p>
            <a:r>
              <a:rPr lang="en-US" sz="2400"/>
              <a:t>there is a different frequency behavior, but sensitivity is in general much worse than squids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412" y="4135777"/>
            <a:ext cx="5009445" cy="26220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616223" y="6053667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  <a:r>
              <a:rPr lang="en-US">
                <a:latin typeface="Symbol" charset="2"/>
                <a:cs typeface="Symbol" charset="2"/>
              </a:rPr>
              <a:t>w</a:t>
            </a:r>
            <a:r>
              <a:rPr lang="en-US" baseline="-25000"/>
              <a:t>D</a:t>
            </a:r>
            <a:r>
              <a:rPr lang="en-US"/>
              <a:t>(rad/s)</a:t>
            </a:r>
          </a:p>
        </p:txBody>
      </p:sp>
    </p:spTree>
    <p:extLst>
      <p:ext uri="{BB962C8B-B14F-4D97-AF65-F5344CB8AC3E}">
        <p14:creationId xmlns:p14="http://schemas.microsoft.com/office/powerpoint/2010/main" val="194454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53920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2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373399"/>
              </p:ext>
            </p:extLst>
          </p:nvPr>
        </p:nvGraphicFramePr>
        <p:xfrm>
          <a:off x="1626304" y="1509888"/>
          <a:ext cx="4958646" cy="1416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3" name="Equation" r:id="rId5" imgW="2311400" imgH="660400" progId="Equation.3">
                  <p:embed/>
                </p:oleObj>
              </mc:Choice>
              <mc:Fallback>
                <p:oleObj name="Equation" r:id="rId5" imgW="23114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304" y="1509888"/>
                        <a:ext cx="4958646" cy="1416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75991"/>
              </p:ext>
            </p:extLst>
          </p:nvPr>
        </p:nvGraphicFramePr>
        <p:xfrm>
          <a:off x="1893711" y="618065"/>
          <a:ext cx="1619955" cy="404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4" name="Equation" r:id="rId7" imgW="812800" imgH="203200" progId="Equation.3">
                  <p:embed/>
                </p:oleObj>
              </mc:Choice>
              <mc:Fallback>
                <p:oleObj name="Equation" r:id="rId7" imgW="812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3711" y="618065"/>
                        <a:ext cx="1619955" cy="404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1358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5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63094"/>
              </p:ext>
            </p:extLst>
          </p:nvPr>
        </p:nvGraphicFramePr>
        <p:xfrm>
          <a:off x="5146320" y="497497"/>
          <a:ext cx="850901" cy="525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6" name="Equation" r:id="rId11" imgW="431800" imgH="266700" progId="Equation.3">
                  <p:embed/>
                </p:oleObj>
              </mc:Choice>
              <mc:Fallback>
                <p:oleObj name="Equation" r:id="rId11" imgW="431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46320" y="497497"/>
                        <a:ext cx="850901" cy="525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4291347" y="561389"/>
            <a:ext cx="33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</a:t>
            </a:r>
            <a:endParaRPr lang="it-IT" sz="2400" dirty="0"/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127654"/>
              </p:ext>
            </p:extLst>
          </p:nvPr>
        </p:nvGraphicFramePr>
        <p:xfrm>
          <a:off x="1963895" y="3206044"/>
          <a:ext cx="4654904" cy="347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7" name="Equation" r:id="rId13" imgW="1752600" imgH="215900" progId="Equation.3">
                  <p:embed/>
                </p:oleObj>
              </mc:Choice>
              <mc:Fallback>
                <p:oleObj name="Equation" r:id="rId13" imgW="1752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63895" y="3206044"/>
                        <a:ext cx="4654904" cy="347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630548"/>
              </p:ext>
            </p:extLst>
          </p:nvPr>
        </p:nvGraphicFramePr>
        <p:xfrm>
          <a:off x="1880288" y="4047420"/>
          <a:ext cx="4459818" cy="587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8" name="Equation" r:id="rId15" imgW="1638300" imgH="215900" progId="Equation.3">
                  <p:embed/>
                </p:oleObj>
              </mc:Choice>
              <mc:Fallback>
                <p:oleObj name="Equation" r:id="rId15" imgW="163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80288" y="4047420"/>
                        <a:ext cx="4459818" cy="587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74206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59" name="Equation" r:id="rId17" imgW="114300" imgH="165100" progId="Equation.3">
                  <p:embed/>
                </p:oleObj>
              </mc:Choice>
              <mc:Fallback>
                <p:oleObj name="Equation" r:id="rId1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991711"/>
              </p:ext>
            </p:extLst>
          </p:nvPr>
        </p:nvGraphicFramePr>
        <p:xfrm>
          <a:off x="2453921" y="5235222"/>
          <a:ext cx="3324407" cy="634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60" name="Equation" r:id="rId19" imgW="1130300" imgH="215900" progId="Equation.3">
                  <p:embed/>
                </p:oleObj>
              </mc:Choice>
              <mc:Fallback>
                <p:oleObj name="Equation" r:id="rId19" imgW="1130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53921" y="5235222"/>
                        <a:ext cx="3324407" cy="634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348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</a:t>
            </a:r>
          </a:p>
        </p:txBody>
      </p:sp>
      <p:pic>
        <p:nvPicPr>
          <p:cNvPr id="4" name="Immagin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" y="790223"/>
            <a:ext cx="4001064" cy="3211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326444" y="1775297"/>
            <a:ext cx="0" cy="103281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8353" y="211555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4668" y="818445"/>
            <a:ext cx="52493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We magnetize the sample along the z-axis and orient the sample in order to have the equivalent </a:t>
            </a:r>
            <a:r>
              <a:rPr lang="en-US" sz="2400" b="1"/>
              <a:t>axion field h</a:t>
            </a:r>
            <a:r>
              <a:rPr lang="en-US" sz="2400" b="1" baseline="-25000"/>
              <a:t>a</a:t>
            </a:r>
            <a:r>
              <a:rPr lang="en-US" sz="2400"/>
              <a:t> in the transverse direction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/>
              <a:t>H</a:t>
            </a:r>
            <a:r>
              <a:rPr lang="en-US" sz="2400" b="1" baseline="-25000"/>
              <a:t>0</a:t>
            </a:r>
            <a:r>
              <a:rPr lang="en-US" sz="2400" b="1"/>
              <a:t> amplitude </a:t>
            </a:r>
            <a:r>
              <a:rPr lang="en-US" sz="2400"/>
              <a:t>matches the searched value of the </a:t>
            </a:r>
            <a:r>
              <a:rPr lang="en-US" sz="2400" b="1"/>
              <a:t>axion mass</a:t>
            </a:r>
          </a:p>
          <a:p>
            <a:pPr marL="342900" indent="-342900">
              <a:buFont typeface="Arial"/>
              <a:buChar char="•"/>
            </a:pPr>
            <a:r>
              <a:rPr lang="en-US" sz="2400"/>
              <a:t>We drive the sample with a</a:t>
            </a:r>
            <a:r>
              <a:rPr lang="en-US" sz="2400" b="1"/>
              <a:t> pump field H</a:t>
            </a:r>
            <a:r>
              <a:rPr lang="en-US" sz="2400" b="1" baseline="-25000"/>
              <a:t>p</a:t>
            </a:r>
            <a:r>
              <a:rPr lang="en-US" sz="2400"/>
              <a:t> at the Larmor frequency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222" y="4233333"/>
            <a:ext cx="5809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The total driving radio-frequency field is then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16000" y="3160605"/>
            <a:ext cx="716844" cy="56174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552222" y="3313005"/>
            <a:ext cx="333022" cy="25710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86017"/>
              </p:ext>
            </p:extLst>
          </p:nvPr>
        </p:nvGraphicFramePr>
        <p:xfrm>
          <a:off x="334433" y="5205590"/>
          <a:ext cx="463267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4" name="Equation" r:id="rId4" imgW="1701800" imgH="228600" progId="Equation.3">
                  <p:embed/>
                </p:oleObj>
              </mc:Choice>
              <mc:Fallback>
                <p:oleObj name="Equation" r:id="rId4" imgW="170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433" y="5205590"/>
                        <a:ext cx="4632678" cy="622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678620"/>
              </p:ext>
            </p:extLst>
          </p:nvPr>
        </p:nvGraphicFramePr>
        <p:xfrm>
          <a:off x="5574190" y="5205590"/>
          <a:ext cx="3426783" cy="550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5" name="Equation" r:id="rId6" imgW="1422400" imgH="228600" progId="Equation.3">
                  <p:embed/>
                </p:oleObj>
              </mc:Choice>
              <mc:Fallback>
                <p:oleObj name="Equation" r:id="rId6" imgW="142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74190" y="5205590"/>
                        <a:ext cx="3426783" cy="550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465099"/>
              </p:ext>
            </p:extLst>
          </p:nvPr>
        </p:nvGraphicFramePr>
        <p:xfrm>
          <a:off x="1016000" y="6051550"/>
          <a:ext cx="28051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6" name="Equation" r:id="rId8" imgW="1054100" imgH="228600" progId="Equation.3">
                  <p:embed/>
                </p:oleObj>
              </mc:Choice>
              <mc:Fallback>
                <p:oleObj name="Equation" r:id="rId8" imgW="1054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6000" y="6051550"/>
                        <a:ext cx="2805113" cy="60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732844" y="3385445"/>
            <a:ext cx="38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566" y="3698332"/>
            <a:ext cx="41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 baseline="-25000">
                <a:solidFill>
                  <a:srgbClr val="FF0000"/>
                </a:solidFill>
              </a:rPr>
              <a:t>p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9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23" y="1488931"/>
            <a:ext cx="3880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relevant Bloch equations</a:t>
            </a:r>
          </a:p>
          <a:p>
            <a:endParaRPr lang="en-US" sz="2400"/>
          </a:p>
          <a:p>
            <a:r>
              <a:rPr lang="en-US" sz="2400"/>
              <a:t>A stationary solution can be obtained. </a:t>
            </a:r>
          </a:p>
          <a:p>
            <a:endParaRPr lang="en-US" sz="2400"/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86" y="831676"/>
            <a:ext cx="3576461" cy="10291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908" y="1832652"/>
            <a:ext cx="4007483" cy="1825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279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magnetization along the z-axis </a:t>
            </a:r>
            <a:r>
              <a:rPr lang="en-US" sz="2400"/>
              <a:t>(longitudinal component) shows a term </a:t>
            </a:r>
            <a:r>
              <a:rPr lang="en-US" sz="2400" b="1"/>
              <a:t>modulated at the difference frequency </a:t>
            </a:r>
            <a:r>
              <a:rPr lang="en-US" sz="2400" b="1">
                <a:latin typeface="Symbol" charset="2"/>
                <a:cs typeface="Symbol" charset="2"/>
              </a:rPr>
              <a:t>w</a:t>
            </a:r>
            <a:r>
              <a:rPr lang="en-US" sz="2400" b="1" baseline="-25000"/>
              <a:t>D</a:t>
            </a:r>
            <a:r>
              <a:rPr lang="en-US" sz="2400" b="1"/>
              <a:t>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342141"/>
              </p:ext>
            </p:extLst>
          </p:nvPr>
        </p:nvGraphicFramePr>
        <p:xfrm>
          <a:off x="141288" y="4629150"/>
          <a:ext cx="4767262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8" name="Equation" r:id="rId5" imgW="1930400" imgH="393700" progId="Equation.3">
                  <p:embed/>
                </p:oleObj>
              </mc:Choice>
              <mc:Fallback>
                <p:oleObj name="Equation" r:id="rId5" imgW="1930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88" y="4629150"/>
                        <a:ext cx="4767262" cy="9731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768007"/>
              </p:ext>
            </p:extLst>
          </p:nvPr>
        </p:nvGraphicFramePr>
        <p:xfrm>
          <a:off x="6118501" y="4995332"/>
          <a:ext cx="2578815" cy="60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9" name="Equation" r:id="rId7" imgW="1079500" imgH="254000" progId="Equation.3">
                  <p:embed/>
                </p:oleObj>
              </mc:Choice>
              <mc:Fallback>
                <p:oleObj name="Equation" r:id="rId7" imgW="1079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8501" y="4995332"/>
                        <a:ext cx="2578815" cy="606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35222" y="4872335"/>
            <a:ext cx="548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for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2529" y="4613996"/>
            <a:ext cx="235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Saturation parameter 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223" y="5812556"/>
            <a:ext cx="326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</a:t>
            </a:r>
            <a:r>
              <a:rPr lang="en-US" baseline="-25000"/>
              <a:t>p</a:t>
            </a:r>
            <a:r>
              <a:rPr lang="en-US"/>
              <a:t>, h</a:t>
            </a:r>
            <a:r>
              <a:rPr lang="en-US" baseline="-25000"/>
              <a:t>a</a:t>
            </a:r>
            <a:r>
              <a:rPr lang="en-US"/>
              <a:t> in Tesla       M</a:t>
            </a:r>
            <a:r>
              <a:rPr lang="en-US" baseline="-25000"/>
              <a:t>0</a:t>
            </a:r>
            <a:r>
              <a:rPr lang="en-US"/>
              <a:t> , m</a:t>
            </a:r>
            <a:r>
              <a:rPr lang="en-US" baseline="-25000"/>
              <a:t>z</a:t>
            </a:r>
            <a:r>
              <a:rPr lang="en-US"/>
              <a:t> in A/m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031306"/>
              </p:ext>
            </p:extLst>
          </p:nvPr>
        </p:nvGraphicFramePr>
        <p:xfrm>
          <a:off x="6130925" y="5665788"/>
          <a:ext cx="16732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0" name="Equation" r:id="rId9" imgW="762000" imgH="228600" progId="Equation.3">
                  <p:embed/>
                </p:oleObj>
              </mc:Choice>
              <mc:Fallback>
                <p:oleObj name="Equation" r:id="rId9" imgW="762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0925" y="5665788"/>
                        <a:ext cx="1673225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42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Longitudinal detection of axion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965426"/>
            <a:ext cx="680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If we put some relevant numbers (already published)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9554" y="5605334"/>
            <a:ext cx="66463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/>
              <a:t>find the right material </a:t>
            </a:r>
          </a:p>
          <a:p>
            <a:pPr marL="342900" indent="-342900">
              <a:buFontTx/>
              <a:buChar char="-"/>
            </a:pPr>
            <a:r>
              <a:rPr lang="en-US" sz="2400" b="1"/>
              <a:t>power dissipated in the cryogenic system</a:t>
            </a:r>
          </a:p>
          <a:p>
            <a:pPr marL="342900" indent="-342900">
              <a:buFontTx/>
              <a:buChar char="-"/>
            </a:pPr>
            <a:r>
              <a:rPr lang="en-US" sz="2400" b="1"/>
              <a:t>noises in the system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907" y="3382646"/>
            <a:ext cx="2462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 T</a:t>
            </a:r>
            <a:r>
              <a:rPr lang="en-US" sz="2800" baseline="-25000"/>
              <a:t>1</a:t>
            </a:r>
            <a:r>
              <a:rPr lang="en-US" sz="2800"/>
              <a:t> = 10</a:t>
            </a:r>
            <a:r>
              <a:rPr lang="en-US" sz="2800" baseline="30000"/>
              <a:t>-3</a:t>
            </a:r>
            <a:r>
              <a:rPr lang="en-US" sz="2800"/>
              <a:t> s</a:t>
            </a:r>
          </a:p>
          <a:p>
            <a:pPr algn="ctr"/>
            <a:r>
              <a:rPr lang="en-US" sz="2800"/>
              <a:t>T</a:t>
            </a:r>
            <a:r>
              <a:rPr lang="en-US" sz="2800" baseline="-25000"/>
              <a:t>2</a:t>
            </a:r>
            <a:r>
              <a:rPr lang="en-US" sz="2800"/>
              <a:t> = 3 x 10</a:t>
            </a:r>
            <a:r>
              <a:rPr lang="en-US" sz="2800" baseline="30000"/>
              <a:t>-7</a:t>
            </a:r>
            <a:r>
              <a:rPr lang="en-US" sz="2800"/>
              <a:t> s</a:t>
            </a:r>
          </a:p>
          <a:p>
            <a:pPr algn="ctr"/>
            <a:r>
              <a:rPr lang="en-US" sz="2800"/>
              <a:t>M</a:t>
            </a:r>
            <a:r>
              <a:rPr lang="en-US" sz="2800" baseline="-25000"/>
              <a:t>0</a:t>
            </a:r>
            <a:r>
              <a:rPr lang="en-US" sz="2800"/>
              <a:t> = 200 A/m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1722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can define some sort of gain G</a:t>
            </a:r>
            <a:r>
              <a:rPr lang="en-US" sz="2400" baseline="-25000"/>
              <a:t>m</a:t>
            </a:r>
            <a:r>
              <a:rPr lang="en-US" sz="2400"/>
              <a:t> for the </a:t>
            </a:r>
            <a:r>
              <a:rPr lang="en-US" sz="2400" b="1"/>
              <a:t>low frequency field component</a:t>
            </a:r>
            <a:r>
              <a:rPr lang="en-US" sz="2400"/>
              <a:t> </a:t>
            </a:r>
            <a:r>
              <a:rPr lang="en-US" sz="2400" b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baseline="-25000">
                <a:solidFill>
                  <a:srgbClr val="FF0000"/>
                </a:solidFill>
              </a:rPr>
              <a:t>0</a:t>
            </a:r>
            <a:r>
              <a:rPr lang="en-US" sz="2400" b="1">
                <a:solidFill>
                  <a:srgbClr val="FF0000"/>
                </a:solidFill>
              </a:rPr>
              <a:t> m</a:t>
            </a:r>
            <a:r>
              <a:rPr lang="en-US" sz="2400" b="1" baseline="-25000">
                <a:solidFill>
                  <a:srgbClr val="FF0000"/>
                </a:solidFill>
              </a:rPr>
              <a:t>z</a:t>
            </a:r>
            <a:r>
              <a:rPr lang="en-US" sz="2400"/>
              <a:t> with respect to the </a:t>
            </a:r>
            <a:r>
              <a:rPr lang="en-US" sz="2400" b="1"/>
              <a:t>high frequency </a:t>
            </a:r>
            <a:r>
              <a:rPr lang="en-US" sz="2400"/>
              <a:t>one </a:t>
            </a:r>
            <a:r>
              <a:rPr lang="en-US" sz="2400" b="1">
                <a:solidFill>
                  <a:srgbClr val="FF0000"/>
                </a:solidFill>
              </a:rPr>
              <a:t>h</a:t>
            </a:r>
            <a:r>
              <a:rPr lang="en-US" sz="2400" b="1" baseline="-25000">
                <a:solidFill>
                  <a:srgbClr val="FF0000"/>
                </a:solidFill>
              </a:rPr>
              <a:t>a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596802"/>
              </p:ext>
            </p:extLst>
          </p:nvPr>
        </p:nvGraphicFramePr>
        <p:xfrm>
          <a:off x="1" y="1672426"/>
          <a:ext cx="4346221" cy="13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5" name="Equation" r:id="rId3" imgW="2374900" imgH="723900" progId="Equation.3">
                  <p:embed/>
                </p:oleObj>
              </mc:Choice>
              <mc:Fallback>
                <p:oleObj name="Equation" r:id="rId3" imgW="23749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1672426"/>
                        <a:ext cx="4346221" cy="13271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720262"/>
              </p:ext>
            </p:extLst>
          </p:nvPr>
        </p:nvGraphicFramePr>
        <p:xfrm>
          <a:off x="5105131" y="1849261"/>
          <a:ext cx="3406990" cy="98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6" name="Equation" r:id="rId5" imgW="1358900" imgH="393700" progId="Equation.3">
                  <p:embed/>
                </p:oleObj>
              </mc:Choice>
              <mc:Fallback>
                <p:oleObj name="Equation" r:id="rId5" imgW="1358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05131" y="1849261"/>
                        <a:ext cx="3406990" cy="9870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0999" y="3453201"/>
            <a:ext cx="4487333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We obtain G</a:t>
            </a:r>
            <a:r>
              <a:rPr lang="en-US" sz="2800" baseline="-25000"/>
              <a:t>m</a:t>
            </a:r>
            <a:r>
              <a:rPr lang="en-US" sz="2800"/>
              <a:t> &gt; 1 </a:t>
            </a:r>
          </a:p>
          <a:p>
            <a:endParaRPr lang="en-US" sz="2800"/>
          </a:p>
          <a:p>
            <a:r>
              <a:rPr lang="en-US" sz="2800"/>
              <a:t>for a pump field of H</a:t>
            </a:r>
            <a:r>
              <a:rPr lang="en-US" sz="2400" baseline="-25000"/>
              <a:t>p</a:t>
            </a:r>
            <a:r>
              <a:rPr lang="en-US" sz="2800"/>
              <a:t> ~ 1 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713115"/>
            <a:ext cx="914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Can we get enough gain G</a:t>
            </a:r>
            <a:r>
              <a:rPr lang="en-US" sz="2800" baseline="-25000">
                <a:solidFill>
                  <a:srgbClr val="FF0000"/>
                </a:solidFill>
              </a:rPr>
              <a:t>m</a:t>
            </a:r>
            <a:r>
              <a:rPr lang="en-US" sz="2800">
                <a:solidFill>
                  <a:srgbClr val="FF0000"/>
                </a:solidFill>
              </a:rPr>
              <a:t> to be able to reach a measurable low frequency value from the axion field h</a:t>
            </a:r>
            <a:r>
              <a:rPr lang="en-US" sz="2800" baseline="-25000">
                <a:solidFill>
                  <a:srgbClr val="FF0000"/>
                </a:solidFill>
              </a:rPr>
              <a:t>a</a:t>
            </a:r>
            <a:r>
              <a:rPr lang="en-US" sz="2800">
                <a:solidFill>
                  <a:srgbClr val="FF0000"/>
                </a:solidFill>
              </a:rPr>
              <a:t> ~ 10</a:t>
            </a:r>
            <a:r>
              <a:rPr lang="en-US" sz="2800" baseline="30000">
                <a:solidFill>
                  <a:srgbClr val="FF0000"/>
                </a:solidFill>
              </a:rPr>
              <a:t>-22</a:t>
            </a:r>
            <a:r>
              <a:rPr lang="en-US" sz="2800">
                <a:solidFill>
                  <a:srgbClr val="FF0000"/>
                </a:solidFill>
              </a:rPr>
              <a:t> T?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160889" y="3781781"/>
            <a:ext cx="860778" cy="6491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32556" y="6053667"/>
            <a:ext cx="889000" cy="423333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0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Results</a:t>
            </a:r>
          </a:p>
        </p:txBody>
      </p:sp>
      <p:pic>
        <p:nvPicPr>
          <p:cNvPr id="4" name="Picture 3" descr="Screen Shot 2015-01-22 at 6.30.1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4" y="934637"/>
            <a:ext cx="7662333" cy="592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5"/>
          <p:cNvSpPr txBox="1">
            <a:spLocks noChangeArrowheads="1"/>
          </p:cNvSpPr>
          <p:nvPr/>
        </p:nvSpPr>
        <p:spPr bwMode="auto">
          <a:xfrm>
            <a:off x="2484438" y="333375"/>
            <a:ext cx="4103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0000FF"/>
                </a:solidFill>
              </a:rPr>
              <a:t>Laser Cooling of Solid </a:t>
            </a:r>
          </a:p>
        </p:txBody>
      </p:sp>
      <p:pic>
        <p:nvPicPr>
          <p:cNvPr id="235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196975"/>
            <a:ext cx="4248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80933"/>
            <a:ext cx="554513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asellaDiTesto 3"/>
          <p:cNvSpPr txBox="1">
            <a:spLocks noChangeArrowheads="1"/>
          </p:cNvSpPr>
          <p:nvPr/>
        </p:nvSpPr>
        <p:spPr bwMode="auto">
          <a:xfrm>
            <a:off x="250825" y="1196975"/>
            <a:ext cx="88931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/>
              <a:t>Densita’</a:t>
            </a:r>
            <a:r>
              <a:rPr lang="it-IT" altLang="ja-JP" sz="1800" dirty="0"/>
              <a:t> </a:t>
            </a:r>
            <a:r>
              <a:rPr lang="it-IT" altLang="ja-JP" sz="1800" dirty="0" err="1"/>
              <a:t>Fononica</a:t>
            </a:r>
            <a:r>
              <a:rPr lang="it-IT" altLang="ja-JP" sz="1800" dirty="0"/>
              <a:t> Cristallo  KT= 25 </a:t>
            </a:r>
            <a:r>
              <a:rPr lang="it-IT" altLang="ja-JP" sz="1800" dirty="0" err="1"/>
              <a:t>meV</a:t>
            </a:r>
            <a:endParaRPr lang="it-IT" altLang="ja-JP" sz="1800" dirty="0"/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Promuove stati eccitati a bassa energia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I quali sono portati su stati eccitati elevati 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Da laser </a:t>
            </a:r>
            <a:r>
              <a:rPr lang="it-IT" sz="1800" dirty="0" err="1"/>
              <a:t>tunato</a:t>
            </a:r>
            <a:r>
              <a:rPr lang="it-IT" sz="1800" dirty="0"/>
              <a:t> su opportune transizioni.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dirty="0">
                <a:solidFill>
                  <a:srgbClr val="FF0000"/>
                </a:solidFill>
              </a:rPr>
              <a:t>Fotone Fluorescenza emesso = Fotone laser + Fonone Reticolo </a:t>
            </a:r>
          </a:p>
        </p:txBody>
      </p:sp>
    </p:spTree>
    <p:extLst>
      <p:ext uri="{BB962C8B-B14F-4D97-AF65-F5344CB8AC3E}">
        <p14:creationId xmlns:p14="http://schemas.microsoft.com/office/powerpoint/2010/main" val="219376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10161</TotalTime>
  <Words>3759</Words>
  <Application>Microsoft Macintosh PowerPoint</Application>
  <PresentationFormat>Presentazione su schermo (4:3)</PresentationFormat>
  <Paragraphs>624</Paragraphs>
  <Slides>88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88</vt:i4>
      </vt:variant>
    </vt:vector>
  </HeadingPairs>
  <TitlesOfParts>
    <vt:vector size="92" baseType="lpstr">
      <vt:lpstr>Tema di Office</vt:lpstr>
      <vt:lpstr>Equation</vt:lpstr>
      <vt:lpstr>Documento</vt:lpstr>
      <vt:lpstr>Microsoft Equation</vt:lpstr>
      <vt:lpstr>New Detectors Ideas for a Possible Class of Experiments </vt:lpstr>
      <vt:lpstr>Presentazione di PowerPoint</vt:lpstr>
      <vt:lpstr>Axion Electron interaction</vt:lpstr>
      <vt:lpstr>Presentazione di PowerPoint</vt:lpstr>
      <vt:lpstr>Neutrino Nuclear Spin Interaction</vt:lpstr>
      <vt:lpstr>A New Class of Detectors</vt:lpstr>
      <vt:lpstr>Stato Attuale Rivelatori Basse Soglie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Laser Based Scintillation: Alfa Detection NIM 2002</vt:lpstr>
      <vt:lpstr>Rivelatore Particelle = Sistema a 3 livelli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Double Laser Resonance Experimental Apparatus PISA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ESR / MR magnetometry</vt:lpstr>
      <vt:lpstr>Experimental parameters</vt:lpstr>
      <vt:lpstr>Detection issues</vt:lpstr>
      <vt:lpstr>The Bloch equations</vt:lpstr>
      <vt:lpstr>Longitudinal detection of axion field</vt:lpstr>
      <vt:lpstr>Longitudinal detection of axion field II</vt:lpstr>
      <vt:lpstr>Longitudinal detection of axion field III</vt:lpstr>
      <vt:lpstr>Detection of Low Frequency Field</vt:lpstr>
      <vt:lpstr>Pumping field</vt:lpstr>
      <vt:lpstr>Noise</vt:lpstr>
      <vt:lpstr>Calibration</vt:lpstr>
      <vt:lpstr>First prototype at Legnaro</vt:lpstr>
      <vt:lpstr>Detection scheme </vt:lpstr>
      <vt:lpstr>Cavities</vt:lpstr>
      <vt:lpstr>Cavities</vt:lpstr>
      <vt:lpstr>Magnetic samples</vt:lpstr>
      <vt:lpstr>DPPH @ 5.0 GHz</vt:lpstr>
      <vt:lpstr>DPPH linewidth @ 5 GHz</vt:lpstr>
      <vt:lpstr>Prospettive a Breve Termine (2015)</vt:lpstr>
      <vt:lpstr>Presentazione di PowerPoint</vt:lpstr>
      <vt:lpstr>Presentazione di PowerPoint</vt:lpstr>
      <vt:lpstr>Presentazione di PowerPoint</vt:lpstr>
      <vt:lpstr>Short term perspectives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Particle Detector = 3 Levels System</vt:lpstr>
      <vt:lpstr>Presentazione di PowerPoint</vt:lpstr>
      <vt:lpstr>FASE A :   Activity 2015 @ 4 Kelvin</vt:lpstr>
      <vt:lpstr>Particle Detector = 3 Levels System</vt:lpstr>
      <vt:lpstr>FASE A : 4 Kelvin   R&amp;D Activity  </vt:lpstr>
      <vt:lpstr>Short term perspectives</vt:lpstr>
      <vt:lpstr>The strong CP problem</vt:lpstr>
      <vt:lpstr>ADMX Haloscopes – Galactic axions</vt:lpstr>
      <vt:lpstr>Haloscope detectors</vt:lpstr>
      <vt:lpstr>ADMX recent progress and prospects</vt:lpstr>
      <vt:lpstr>Presentazione di PowerPoint</vt:lpstr>
      <vt:lpstr>Processi Fisici e  Basse Soglie di Energia</vt:lpstr>
      <vt:lpstr>Axion interactions </vt:lpstr>
      <vt:lpstr>Low Energy  Particle Detector: Laser Induced DORELAS</vt:lpstr>
      <vt:lpstr>Presentazione di PowerPoint</vt:lpstr>
      <vt:lpstr>Presentazione di PowerPoint</vt:lpstr>
      <vt:lpstr>Presentazione di PowerPoint</vt:lpstr>
      <vt:lpstr>Presentazione di PowerPoint</vt:lpstr>
      <vt:lpstr>Axion interactions </vt:lpstr>
      <vt:lpstr>Does the axion exist?</vt:lpstr>
      <vt:lpstr>Axion Electron interaction</vt:lpstr>
      <vt:lpstr>QUAX Beam Pattern</vt:lpstr>
      <vt:lpstr>QUAX goal</vt:lpstr>
      <vt:lpstr>Presentazione di PowerPoint</vt:lpstr>
      <vt:lpstr>Magnetic detection</vt:lpstr>
      <vt:lpstr>Frequency prescriptions</vt:lpstr>
      <vt:lpstr>Pick – up coils</vt:lpstr>
      <vt:lpstr>Presentazione di PowerPoint</vt:lpstr>
      <vt:lpstr>Longitudinal detection of axion field</vt:lpstr>
      <vt:lpstr>Longitudinal detection of axion field </vt:lpstr>
      <vt:lpstr>Longitudinal detection of axion field</vt:lpstr>
      <vt:lpstr>Results</vt:lpstr>
    </vt:vector>
  </TitlesOfParts>
  <Company>padova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giovanni carugno</dc:creator>
  <cp:lastModifiedBy>giovanni carugno</cp:lastModifiedBy>
  <cp:revision>151</cp:revision>
  <dcterms:created xsi:type="dcterms:W3CDTF">2015-01-18T09:36:29Z</dcterms:created>
  <dcterms:modified xsi:type="dcterms:W3CDTF">2015-03-10T09:29:41Z</dcterms:modified>
</cp:coreProperties>
</file>