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DB3"/>
    <a:srgbClr val="C8EFF2"/>
    <a:srgbClr val="E3C3BE"/>
    <a:srgbClr val="F4D2CD"/>
    <a:srgbClr val="E606FF"/>
    <a:srgbClr val="E45B00"/>
    <a:srgbClr val="CCCC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1421" y="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BC72-07BC-8D44-BFBC-CB0EF20805E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F89B2-4F55-D441-8FAC-62A6C9D5CAB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E5DE3-3E06-9447-8113-0732F227B3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1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4E9C2-2D83-D84D-B23C-A415381276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E9E028-BBC3-D549-ADB3-BE1E5697A35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40FFE5-1563-4141-9470-4A6E8E0442C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207EFD-1C9A-2D49-B657-88B3C70667B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28D466-D91E-234F-A3CF-FD3586F45E3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D286B6-6202-C940-91F7-D2248883114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947D54-ABB0-7B4B-A34C-B138098182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50D652-3F96-824C-B146-D7335EA4B6C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7A1257-FD0D-D048-B69A-8CE4A2DA8A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E4F8C4-C286-5F42-B8EE-DA129E9FB80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689DB7-F862-684E-8625-FD564E916FC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BB204E-6051-CE4B-A85A-15256EB6A65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C15FF1-2A9F-294B-BD9A-79A2D94471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id.infn.it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2" name="Picture 8" descr="INFNLogo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8743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590321" y="390525"/>
            <a:ext cx="1280383" cy="3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dirty="0" smtClean="0">
                <a:solidFill>
                  <a:srgbClr val="003399"/>
                </a:solidFill>
                <a:latin typeface="Garamond" charset="0"/>
              </a:rPr>
              <a:t>Mar.</a:t>
            </a:r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 </a:t>
            </a:r>
            <a:r>
              <a:rPr lang="en-US" dirty="0" smtClean="0">
                <a:solidFill>
                  <a:srgbClr val="003399"/>
                </a:solidFill>
                <a:latin typeface="Garamond" charset="0"/>
              </a:rPr>
              <a:t>2</a:t>
            </a:r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, 2015</a:t>
            </a:r>
            <a:endParaRPr lang="it-IT" dirty="0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331913" y="398463"/>
            <a:ext cx="16922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3399"/>
                </a:solidFill>
                <a:latin typeface="Garamond" charset="0"/>
              </a:rPr>
              <a:t>G.-F. Dalla Betta</a:t>
            </a:r>
            <a:endParaRPr lang="it-IT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116013" y="765175"/>
            <a:ext cx="68405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3"/>
          <p:cNvPicPr preferRelativeResize="0"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455218" y="2797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  <a:latin typeface="Times New Roman"/>
                <a:ea typeface="헤드라인A"/>
              </a:defRPr>
            </a:lvl1pPr>
          </a:lstStyle>
          <a:p>
            <a:fld id="{7548FB0F-8FF2-8E46-9CAA-3DD33306667A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anfranco.dallabetta@unitn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8914" y="1235506"/>
            <a:ext cx="8421004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SOI wafers: 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summary of relevant aspects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5303" y="2858765"/>
            <a:ext cx="8509000" cy="1861024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Gian-Franco Dalla Betta</a:t>
            </a:r>
          </a:p>
          <a:p>
            <a:pPr marL="609600" indent="-609600">
              <a:lnSpc>
                <a:spcPct val="90000"/>
              </a:lnSpc>
            </a:pPr>
            <a:r>
              <a:rPr lang="en-US" sz="2000" dirty="0" smtClean="0"/>
              <a:t>University of Trento and TIFPA INFN, Trento, Italy</a:t>
            </a:r>
          </a:p>
          <a:p>
            <a:pPr marL="609600" indent="-609600">
              <a:lnSpc>
                <a:spcPct val="90000"/>
              </a:lnSpc>
            </a:pPr>
            <a:r>
              <a:rPr lang="en-US" sz="2000" dirty="0" smtClean="0">
                <a:hlinkClick r:id="rId3"/>
              </a:rPr>
              <a:t>gianfranco.dallabetta@unitn.it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765" y="527269"/>
            <a:ext cx="8421004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Fixed parameters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262" y="1825034"/>
            <a:ext cx="8416086" cy="363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After interactions with ICEMOS, the following aspects 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an be considered as fixed: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/>
              <a:t>s</a:t>
            </a:r>
            <a:r>
              <a:rPr lang="en-US" sz="2400" dirty="0" smtClean="0"/>
              <a:t>ame starting substrates as </a:t>
            </a:r>
            <a:r>
              <a:rPr lang="en-US" sz="2400" dirty="0" err="1" smtClean="0"/>
              <a:t>SiSi</a:t>
            </a:r>
            <a:r>
              <a:rPr lang="en-US" sz="2400" dirty="0" smtClean="0"/>
              <a:t> wafers, both in terms 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of </a:t>
            </a:r>
            <a:r>
              <a:rPr lang="en-US" sz="2400" dirty="0" smtClean="0"/>
              <a:t>thickness(</a:t>
            </a:r>
            <a:r>
              <a:rPr lang="en-US" sz="2400" dirty="0" err="1" smtClean="0"/>
              <a:t>es</a:t>
            </a:r>
            <a:r>
              <a:rPr lang="en-US" sz="2400" dirty="0" smtClean="0"/>
              <a:t>) </a:t>
            </a:r>
            <a:r>
              <a:rPr lang="en-US" sz="2400" dirty="0" smtClean="0"/>
              <a:t>and of doping concentrations 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 smtClean="0"/>
              <a:t>possibly use standard </a:t>
            </a:r>
            <a:r>
              <a:rPr lang="en-US" sz="2400" dirty="0" smtClean="0"/>
              <a:t>SOI ICEMOS process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 smtClean="0"/>
              <a:t>provide it ensures 200 </a:t>
            </a:r>
            <a:r>
              <a:rPr lang="en-US" sz="2400" dirty="0" smtClean="0"/>
              <a:t>nm oxide layer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US" sz="2400" dirty="0" smtClean="0">
                <a:solidFill>
                  <a:srgbClr val="FF0000"/>
                </a:solidFill>
              </a:rPr>
              <a:t>xternal service for back-side Boron implant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/>
              <a:t>e</a:t>
            </a:r>
            <a:r>
              <a:rPr lang="en-US" sz="2400" dirty="0" smtClean="0"/>
              <a:t>xternal service for B implant profile measurement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45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1225" y="2000208"/>
            <a:ext cx="4088044" cy="2428130"/>
            <a:chOff x="5110529" y="2158951"/>
            <a:chExt cx="4088044" cy="2428130"/>
          </a:xfrm>
        </p:grpSpPr>
        <p:sp>
          <p:nvSpPr>
            <p:cNvPr id="5" name="Rettangolo 21"/>
            <p:cNvSpPr/>
            <p:nvPr/>
          </p:nvSpPr>
          <p:spPr bwMode="auto">
            <a:xfrm>
              <a:off x="5110529" y="3328813"/>
              <a:ext cx="4088044" cy="351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p++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low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6" name="Rettangolo 22"/>
            <p:cNvSpPr/>
            <p:nvPr/>
          </p:nvSpPr>
          <p:spPr bwMode="auto">
            <a:xfrm>
              <a:off x="5110529" y="2387114"/>
              <a:ext cx="4088044" cy="9416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high </a:t>
              </a:r>
              <a:r>
                <a:rPr lang="it-IT" sz="1200" b="1" dirty="0" err="1" smtClean="0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7" name="Rettangolo 23"/>
            <p:cNvSpPr/>
            <p:nvPr/>
          </p:nvSpPr>
          <p:spPr bwMode="auto">
            <a:xfrm>
              <a:off x="5110529" y="3680099"/>
              <a:ext cx="4088044" cy="906982"/>
            </a:xfrm>
            <a:prstGeom prst="rect">
              <a:avLst/>
            </a:prstGeom>
            <a:pattFill prst="wdDn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be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hinned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down</a:t>
              </a:r>
            </a:p>
          </p:txBody>
        </p:sp>
        <p:sp>
          <p:nvSpPr>
            <p:cNvPr id="8" name="Rettangolo 18"/>
            <p:cNvSpPr/>
            <p:nvPr/>
          </p:nvSpPr>
          <p:spPr bwMode="auto">
            <a:xfrm>
              <a:off x="5386999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" name="Rettangolo 25"/>
            <p:cNvSpPr/>
            <p:nvPr/>
          </p:nvSpPr>
          <p:spPr bwMode="auto">
            <a:xfrm>
              <a:off x="6074237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0" name="Rettangolo 26"/>
            <p:cNvSpPr/>
            <p:nvPr/>
          </p:nvSpPr>
          <p:spPr bwMode="auto">
            <a:xfrm>
              <a:off x="6761475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1" name="Rettangolo 27"/>
            <p:cNvSpPr/>
            <p:nvPr/>
          </p:nvSpPr>
          <p:spPr bwMode="auto">
            <a:xfrm>
              <a:off x="7448713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2" name="Rettangolo 28"/>
            <p:cNvSpPr/>
            <p:nvPr/>
          </p:nvSpPr>
          <p:spPr bwMode="auto">
            <a:xfrm>
              <a:off x="5726305" y="2387114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3" name="Rettangolo 29"/>
            <p:cNvSpPr/>
            <p:nvPr/>
          </p:nvSpPr>
          <p:spPr bwMode="auto">
            <a:xfrm>
              <a:off x="6388711" y="2387113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4" name="Rettangolo 30"/>
            <p:cNvSpPr/>
            <p:nvPr/>
          </p:nvSpPr>
          <p:spPr bwMode="auto">
            <a:xfrm>
              <a:off x="7094247" y="2387112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5" name="Ovale 19"/>
            <p:cNvSpPr/>
            <p:nvPr/>
          </p:nvSpPr>
          <p:spPr bwMode="auto">
            <a:xfrm>
              <a:off x="5322300" y="2158951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6" name="Ovale 32"/>
            <p:cNvSpPr/>
            <p:nvPr/>
          </p:nvSpPr>
          <p:spPr bwMode="auto">
            <a:xfrm>
              <a:off x="6009538" y="2160245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7" name="Ovale 34"/>
            <p:cNvSpPr/>
            <p:nvPr/>
          </p:nvSpPr>
          <p:spPr bwMode="auto">
            <a:xfrm>
              <a:off x="6696776" y="2161539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8" name="Ovale 35"/>
            <p:cNvSpPr/>
            <p:nvPr/>
          </p:nvSpPr>
          <p:spPr bwMode="auto">
            <a:xfrm>
              <a:off x="7384014" y="2162833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33836" y="1981654"/>
            <a:ext cx="4088044" cy="2428130"/>
            <a:chOff x="5110529" y="2158951"/>
            <a:chExt cx="4088044" cy="2428130"/>
          </a:xfrm>
        </p:grpSpPr>
        <p:sp>
          <p:nvSpPr>
            <p:cNvPr id="22" name="Rettangolo 22"/>
            <p:cNvSpPr/>
            <p:nvPr/>
          </p:nvSpPr>
          <p:spPr bwMode="auto">
            <a:xfrm>
              <a:off x="5110529" y="2387115"/>
              <a:ext cx="4088044" cy="9397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high </a:t>
              </a:r>
              <a:r>
                <a:rPr lang="it-IT" sz="1200" b="1" dirty="0" err="1" smtClean="0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23" name="Rettangolo 23"/>
            <p:cNvSpPr/>
            <p:nvPr/>
          </p:nvSpPr>
          <p:spPr bwMode="auto">
            <a:xfrm>
              <a:off x="5110529" y="3669642"/>
              <a:ext cx="4088044" cy="917439"/>
            </a:xfrm>
            <a:prstGeom prst="rect">
              <a:avLst/>
            </a:prstGeom>
            <a:pattFill prst="wdDn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be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hinned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down</a:t>
              </a:r>
            </a:p>
          </p:txBody>
        </p:sp>
        <p:sp>
          <p:nvSpPr>
            <p:cNvPr id="24" name="Rettangolo 18"/>
            <p:cNvSpPr/>
            <p:nvPr/>
          </p:nvSpPr>
          <p:spPr bwMode="auto">
            <a:xfrm>
              <a:off x="5386999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5" name="Rettangolo 25"/>
            <p:cNvSpPr/>
            <p:nvPr/>
          </p:nvSpPr>
          <p:spPr bwMode="auto">
            <a:xfrm>
              <a:off x="6074237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6" name="Rettangolo 26"/>
            <p:cNvSpPr/>
            <p:nvPr/>
          </p:nvSpPr>
          <p:spPr bwMode="auto">
            <a:xfrm>
              <a:off x="6761475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7" name="Rettangolo 27"/>
            <p:cNvSpPr/>
            <p:nvPr/>
          </p:nvSpPr>
          <p:spPr bwMode="auto">
            <a:xfrm>
              <a:off x="7448713" y="2387114"/>
              <a:ext cx="83298" cy="7408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1" name="Ovale 19"/>
            <p:cNvSpPr/>
            <p:nvPr/>
          </p:nvSpPr>
          <p:spPr bwMode="auto">
            <a:xfrm>
              <a:off x="5322300" y="2158951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2" name="Ovale 32"/>
            <p:cNvSpPr/>
            <p:nvPr/>
          </p:nvSpPr>
          <p:spPr bwMode="auto">
            <a:xfrm>
              <a:off x="6009538" y="2160245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3" name="Ovale 34"/>
            <p:cNvSpPr/>
            <p:nvPr/>
          </p:nvSpPr>
          <p:spPr bwMode="auto">
            <a:xfrm>
              <a:off x="6696776" y="2161539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4" name="Ovale 35"/>
            <p:cNvSpPr/>
            <p:nvPr/>
          </p:nvSpPr>
          <p:spPr bwMode="auto">
            <a:xfrm>
              <a:off x="7384014" y="2162833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1" name="Rettangolo 21"/>
            <p:cNvSpPr/>
            <p:nvPr/>
          </p:nvSpPr>
          <p:spPr bwMode="auto">
            <a:xfrm>
              <a:off x="5110529" y="3386164"/>
              <a:ext cx="4088044" cy="3672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p++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low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28" name="Rettangolo 28"/>
            <p:cNvSpPr/>
            <p:nvPr/>
          </p:nvSpPr>
          <p:spPr bwMode="auto">
            <a:xfrm>
              <a:off x="5726305" y="2387114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0" name="Rettangolo 30"/>
            <p:cNvSpPr/>
            <p:nvPr/>
          </p:nvSpPr>
          <p:spPr bwMode="auto">
            <a:xfrm>
              <a:off x="7094247" y="2387112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9" name="Rettangolo 29"/>
            <p:cNvSpPr/>
            <p:nvPr/>
          </p:nvSpPr>
          <p:spPr bwMode="auto">
            <a:xfrm>
              <a:off x="6388711" y="2387113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420766" y="451455"/>
            <a:ext cx="8421004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SiSi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vs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SOI for 3D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30045" y="3154182"/>
            <a:ext cx="4091138" cy="45719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762500" y="3031068"/>
            <a:ext cx="512380" cy="276999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/>
                <a:cs typeface="Tahoma"/>
              </a:rPr>
              <a:t>SiO</a:t>
            </a:r>
            <a:r>
              <a:rPr lang="en-US" sz="1200" b="1" baseline="-25000" dirty="0" smtClean="0">
                <a:latin typeface="Tahoma"/>
                <a:cs typeface="Tahoma"/>
              </a:rPr>
              <a:t>2</a:t>
            </a:r>
            <a:endParaRPr lang="en-US" sz="1200" b="1" baseline="-25000" dirty="0">
              <a:latin typeface="Tahoma"/>
              <a:cs typeface="Tahom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01058" y="1559277"/>
            <a:ext cx="731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SiSi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72829" y="1497905"/>
            <a:ext cx="71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5890" y="4620117"/>
            <a:ext cx="80155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Similar process </a:t>
            </a:r>
            <a:r>
              <a:rPr lang="en-US" sz="2000" dirty="0" smtClean="0"/>
              <a:t>except for the </a:t>
            </a:r>
            <a:r>
              <a:rPr lang="en-US" sz="2000" dirty="0" smtClean="0"/>
              <a:t>etching of the </a:t>
            </a:r>
            <a:r>
              <a:rPr lang="en-US" sz="2000" dirty="0" err="1" smtClean="0"/>
              <a:t>ohmic</a:t>
            </a:r>
            <a:r>
              <a:rPr lang="en-US" sz="2000" dirty="0" smtClean="0"/>
              <a:t> columns</a:t>
            </a:r>
          </a:p>
          <a:p>
            <a:pPr lvl="1"/>
            <a:r>
              <a:rPr lang="en-US" sz="2000" dirty="0" smtClean="0"/>
              <a:t>- FBK demonstrated the feasibility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But </a:t>
            </a:r>
            <a:r>
              <a:rPr lang="en-US" sz="2000" dirty="0" smtClean="0"/>
              <a:t>is it possible to manage both variants as a process split </a:t>
            </a:r>
            <a:r>
              <a:rPr lang="en-US" sz="2000" dirty="0" smtClean="0"/>
              <a:t>?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If YES, what would be the best process strategy/schedule ?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On the back-side of the FZ wafer, 3D-SOI requires a p-spray layer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to reduce the electric field at the interface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274880" y="3111500"/>
            <a:ext cx="3742120" cy="918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115848" y="3287565"/>
            <a:ext cx="7873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it-IT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-spray</a:t>
            </a:r>
            <a:endParaRPr lang="en-US" sz="1400" dirty="0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5509546" y="3130061"/>
            <a:ext cx="268954" cy="218559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90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1225" y="2001502"/>
            <a:ext cx="4088044" cy="2426836"/>
            <a:chOff x="5110529" y="2160245"/>
            <a:chExt cx="4088044" cy="2426836"/>
          </a:xfrm>
        </p:grpSpPr>
        <p:sp>
          <p:nvSpPr>
            <p:cNvPr id="5" name="Rettangolo 21"/>
            <p:cNvSpPr/>
            <p:nvPr/>
          </p:nvSpPr>
          <p:spPr bwMode="auto">
            <a:xfrm>
              <a:off x="5110529" y="3328813"/>
              <a:ext cx="4088044" cy="351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p++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low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6" name="Rettangolo 22"/>
            <p:cNvSpPr/>
            <p:nvPr/>
          </p:nvSpPr>
          <p:spPr bwMode="auto">
            <a:xfrm>
              <a:off x="5110529" y="2387114"/>
              <a:ext cx="4088044" cy="9416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high </a:t>
              </a:r>
              <a:r>
                <a:rPr lang="it-IT" sz="1200" b="1" dirty="0" err="1" smtClean="0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7" name="Rettangolo 23"/>
            <p:cNvSpPr/>
            <p:nvPr/>
          </p:nvSpPr>
          <p:spPr bwMode="auto">
            <a:xfrm>
              <a:off x="5110529" y="3680099"/>
              <a:ext cx="4088044" cy="906982"/>
            </a:xfrm>
            <a:prstGeom prst="rect">
              <a:avLst/>
            </a:prstGeom>
            <a:pattFill prst="wdDn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be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hinned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down</a:t>
              </a:r>
            </a:p>
          </p:txBody>
        </p:sp>
        <p:sp>
          <p:nvSpPr>
            <p:cNvPr id="9" name="Rettangolo 25"/>
            <p:cNvSpPr/>
            <p:nvPr/>
          </p:nvSpPr>
          <p:spPr bwMode="auto">
            <a:xfrm>
              <a:off x="5645612" y="2387115"/>
              <a:ext cx="150967" cy="1161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2" name="Rettangolo 28"/>
            <p:cNvSpPr/>
            <p:nvPr/>
          </p:nvSpPr>
          <p:spPr bwMode="auto">
            <a:xfrm>
              <a:off x="5372157" y="2387114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4" name="Rettangolo 30"/>
            <p:cNvSpPr/>
            <p:nvPr/>
          </p:nvSpPr>
          <p:spPr bwMode="auto">
            <a:xfrm>
              <a:off x="7217590" y="2387112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6" name="Ovale 32"/>
            <p:cNvSpPr/>
            <p:nvPr/>
          </p:nvSpPr>
          <p:spPr bwMode="auto">
            <a:xfrm>
              <a:off x="5615838" y="2160245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1" name="Rettangolo 25"/>
            <p:cNvSpPr/>
            <p:nvPr/>
          </p:nvSpPr>
          <p:spPr bwMode="auto">
            <a:xfrm>
              <a:off x="5947237" y="2390290"/>
              <a:ext cx="150967" cy="1161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3" name="Ovale 32"/>
            <p:cNvSpPr/>
            <p:nvPr/>
          </p:nvSpPr>
          <p:spPr bwMode="auto">
            <a:xfrm>
              <a:off x="5917463" y="2163420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4" name="Rettangolo 25"/>
            <p:cNvSpPr/>
            <p:nvPr/>
          </p:nvSpPr>
          <p:spPr bwMode="auto">
            <a:xfrm>
              <a:off x="6248862" y="2393465"/>
              <a:ext cx="150967" cy="1161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5" name="Ovale 32"/>
            <p:cNvSpPr/>
            <p:nvPr/>
          </p:nvSpPr>
          <p:spPr bwMode="auto">
            <a:xfrm>
              <a:off x="6219088" y="2166595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6" name="Rettangolo 25"/>
            <p:cNvSpPr/>
            <p:nvPr/>
          </p:nvSpPr>
          <p:spPr bwMode="auto">
            <a:xfrm>
              <a:off x="6550487" y="2396640"/>
              <a:ext cx="150967" cy="1161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7" name="Ovale 32"/>
            <p:cNvSpPr/>
            <p:nvPr/>
          </p:nvSpPr>
          <p:spPr bwMode="auto">
            <a:xfrm>
              <a:off x="6520713" y="2169770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8" name="Rettangolo 25"/>
            <p:cNvSpPr/>
            <p:nvPr/>
          </p:nvSpPr>
          <p:spPr bwMode="auto">
            <a:xfrm>
              <a:off x="6852112" y="2399815"/>
              <a:ext cx="150967" cy="1161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9" name="Ovale 32"/>
            <p:cNvSpPr/>
            <p:nvPr/>
          </p:nvSpPr>
          <p:spPr bwMode="auto">
            <a:xfrm>
              <a:off x="6822338" y="2172945"/>
              <a:ext cx="212695" cy="22686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33836" y="2209815"/>
            <a:ext cx="4088044" cy="2199969"/>
            <a:chOff x="5110529" y="2387112"/>
            <a:chExt cx="4088044" cy="2199969"/>
          </a:xfrm>
        </p:grpSpPr>
        <p:sp>
          <p:nvSpPr>
            <p:cNvPr id="22" name="Rettangolo 22"/>
            <p:cNvSpPr/>
            <p:nvPr/>
          </p:nvSpPr>
          <p:spPr bwMode="auto">
            <a:xfrm>
              <a:off x="5110529" y="2387115"/>
              <a:ext cx="4088044" cy="9397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high </a:t>
              </a:r>
              <a:r>
                <a:rPr lang="it-IT" sz="1200" b="1" dirty="0" err="1" smtClean="0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23" name="Rettangolo 23"/>
            <p:cNvSpPr/>
            <p:nvPr/>
          </p:nvSpPr>
          <p:spPr bwMode="auto">
            <a:xfrm>
              <a:off x="5110529" y="3669642"/>
              <a:ext cx="4088044" cy="917439"/>
            </a:xfrm>
            <a:prstGeom prst="rect">
              <a:avLst/>
            </a:prstGeom>
            <a:pattFill prst="wdDnDiag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 w="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be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hinned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down</a:t>
              </a:r>
            </a:p>
          </p:txBody>
        </p:sp>
        <p:sp>
          <p:nvSpPr>
            <p:cNvPr id="21" name="Rettangolo 21"/>
            <p:cNvSpPr/>
            <p:nvPr/>
          </p:nvSpPr>
          <p:spPr bwMode="auto">
            <a:xfrm>
              <a:off x="5110529" y="3386164"/>
              <a:ext cx="4088044" cy="3672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p++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low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it-IT" sz="1200" b="1" dirty="0" err="1">
                  <a:latin typeface="Symbol" panose="05050102010706020507" pitchFamily="18" charset="2"/>
                  <a:ea typeface="Tahoma" panose="020B0604030504040204" pitchFamily="34" charset="0"/>
                  <a:cs typeface="Tahoma" panose="020B0604030504040204" pitchFamily="34" charset="0"/>
                </a:rPr>
                <a:t>W</a:t>
              </a:r>
              <a:r>
                <a:rPr lang="it-IT" sz="1200" b="1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cm</a:t>
              </a:r>
              <a:r>
                <a:rPr lang="it-IT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wafer</a:t>
              </a:r>
            </a:p>
          </p:txBody>
        </p:sp>
        <p:sp>
          <p:nvSpPr>
            <p:cNvPr id="28" name="Rettangolo 28"/>
            <p:cNvSpPr/>
            <p:nvPr/>
          </p:nvSpPr>
          <p:spPr bwMode="auto">
            <a:xfrm>
              <a:off x="5591973" y="2387114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0" name="Rettangolo 30"/>
            <p:cNvSpPr/>
            <p:nvPr/>
          </p:nvSpPr>
          <p:spPr bwMode="auto">
            <a:xfrm>
              <a:off x="7326275" y="2387112"/>
              <a:ext cx="83298" cy="104511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solidFill>
                <a:srgbClr val="005CA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420766" y="451455"/>
            <a:ext cx="8421004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SiSi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vs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SOI for PAE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30045" y="3154182"/>
            <a:ext cx="4091138" cy="45719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762500" y="3031068"/>
            <a:ext cx="512380" cy="276999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/>
                <a:cs typeface="Tahoma"/>
              </a:rPr>
              <a:t>SiO</a:t>
            </a:r>
            <a:r>
              <a:rPr lang="en-US" sz="1200" b="1" baseline="-25000" dirty="0" smtClean="0">
                <a:latin typeface="Tahoma"/>
                <a:cs typeface="Tahoma"/>
              </a:rPr>
              <a:t>2</a:t>
            </a:r>
            <a:endParaRPr lang="en-US" sz="1200" b="1" baseline="-25000" dirty="0">
              <a:latin typeface="Tahoma"/>
              <a:cs typeface="Tahom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84238" y="1559277"/>
            <a:ext cx="731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SiSi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87345" y="1497905"/>
            <a:ext cx="71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37938" y="4708897"/>
            <a:ext cx="773660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Similar process </a:t>
            </a:r>
            <a:r>
              <a:rPr lang="en-US" sz="2000" dirty="0" smtClean="0"/>
              <a:t>except for the </a:t>
            </a:r>
            <a:r>
              <a:rPr lang="en-US" sz="2000" dirty="0" smtClean="0"/>
              <a:t>etching of the trenches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Is </a:t>
            </a:r>
            <a:r>
              <a:rPr lang="en-US" sz="2000" dirty="0" smtClean="0"/>
              <a:t>it possible to manage both variants as a process split </a:t>
            </a:r>
            <a:r>
              <a:rPr lang="en-US" sz="2000" dirty="0" smtClean="0"/>
              <a:t>?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If YES, what would be the best process strategy/schedule ?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On the back-side of the FZ wafer, PAE-SOI requires a p+ layer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for </a:t>
            </a:r>
            <a:r>
              <a:rPr lang="en-US" sz="2000" dirty="0" smtClean="0">
                <a:solidFill>
                  <a:srgbClr val="FF0000"/>
                </a:solidFill>
              </a:rPr>
              <a:t>“</a:t>
            </a:r>
            <a:r>
              <a:rPr lang="en-US" sz="2000" dirty="0" err="1" smtClean="0">
                <a:solidFill>
                  <a:srgbClr val="FF0000"/>
                </a:solidFill>
              </a:rPr>
              <a:t>ohmic</a:t>
            </a:r>
            <a:r>
              <a:rPr lang="en-US" sz="2000" dirty="0" smtClean="0">
                <a:solidFill>
                  <a:srgbClr val="FF0000"/>
                </a:solidFill>
              </a:rPr>
              <a:t> contact” (optimal bias voltag</a:t>
            </a:r>
            <a:r>
              <a:rPr lang="en-US" sz="2000" dirty="0" smtClean="0">
                <a:solidFill>
                  <a:srgbClr val="FF0000"/>
                </a:solidFill>
              </a:rPr>
              <a:t>e distribution)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2" name="Rettangolo 25"/>
          <p:cNvSpPr/>
          <p:nvPr/>
        </p:nvSpPr>
        <p:spPr bwMode="auto">
          <a:xfrm>
            <a:off x="5626957" y="2208263"/>
            <a:ext cx="150967" cy="1161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3" name="Ovale 32"/>
          <p:cNvSpPr/>
          <p:nvPr/>
        </p:nvSpPr>
        <p:spPr bwMode="auto">
          <a:xfrm>
            <a:off x="5597183" y="1981393"/>
            <a:ext cx="212695" cy="22686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4" name="Rettangolo 25"/>
          <p:cNvSpPr/>
          <p:nvPr/>
        </p:nvSpPr>
        <p:spPr bwMode="auto">
          <a:xfrm>
            <a:off x="5927606" y="2205088"/>
            <a:ext cx="150967" cy="1161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5" name="Ovale 32"/>
          <p:cNvSpPr/>
          <p:nvPr/>
        </p:nvSpPr>
        <p:spPr bwMode="auto">
          <a:xfrm>
            <a:off x="5897832" y="1978218"/>
            <a:ext cx="212695" cy="22686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6" name="Rettangolo 25"/>
          <p:cNvSpPr/>
          <p:nvPr/>
        </p:nvSpPr>
        <p:spPr bwMode="auto">
          <a:xfrm>
            <a:off x="6228255" y="2201913"/>
            <a:ext cx="150967" cy="1161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7" name="Ovale 32"/>
          <p:cNvSpPr/>
          <p:nvPr/>
        </p:nvSpPr>
        <p:spPr bwMode="auto">
          <a:xfrm>
            <a:off x="6198481" y="1975043"/>
            <a:ext cx="212695" cy="22686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8" name="Rettangolo 25"/>
          <p:cNvSpPr/>
          <p:nvPr/>
        </p:nvSpPr>
        <p:spPr bwMode="auto">
          <a:xfrm>
            <a:off x="6528904" y="2198738"/>
            <a:ext cx="150967" cy="1161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9" name="Ovale 32"/>
          <p:cNvSpPr/>
          <p:nvPr/>
        </p:nvSpPr>
        <p:spPr bwMode="auto">
          <a:xfrm>
            <a:off x="6499130" y="1971868"/>
            <a:ext cx="212695" cy="22686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0" name="Rettangolo 25"/>
          <p:cNvSpPr/>
          <p:nvPr/>
        </p:nvSpPr>
        <p:spPr bwMode="auto">
          <a:xfrm>
            <a:off x="6829553" y="2195563"/>
            <a:ext cx="150967" cy="1161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1" name="Ovale 32"/>
          <p:cNvSpPr/>
          <p:nvPr/>
        </p:nvSpPr>
        <p:spPr bwMode="auto">
          <a:xfrm>
            <a:off x="6799779" y="1968693"/>
            <a:ext cx="212695" cy="22686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5274880" y="3111500"/>
            <a:ext cx="3742120" cy="918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5233323" y="3272909"/>
            <a:ext cx="3709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it-IT" sz="14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lang="en-US" sz="1400" baseline="300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509546" y="3126886"/>
            <a:ext cx="268954" cy="218559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25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9977" y="563902"/>
            <a:ext cx="8421004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Relevant aspects for decision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330" y="1812823"/>
            <a:ext cx="7579319" cy="408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Time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 smtClean="0"/>
              <a:t>SOI wafers will likely require at least </a:t>
            </a:r>
            <a:r>
              <a:rPr lang="en-US" sz="2400" dirty="0" smtClean="0"/>
              <a:t>2 </a:t>
            </a:r>
            <a:r>
              <a:rPr lang="en-US" sz="2400" dirty="0" smtClean="0"/>
              <a:t>months 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for delivery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 smtClean="0"/>
              <a:t>Can 3D </a:t>
            </a:r>
            <a:r>
              <a:rPr lang="en-US" sz="2400" dirty="0" smtClean="0"/>
              <a:t>batch wait </a:t>
            </a:r>
            <a:r>
              <a:rPr lang="en-US" sz="2400" dirty="0" smtClean="0"/>
              <a:t>so long </a:t>
            </a:r>
            <a:r>
              <a:rPr lang="en-US" sz="2400" dirty="0" smtClean="0"/>
              <a:t>?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 smtClean="0"/>
              <a:t>Can it start with </a:t>
            </a:r>
            <a:r>
              <a:rPr lang="en-US" sz="2400" dirty="0" err="1" smtClean="0"/>
              <a:t>SiSi</a:t>
            </a:r>
            <a:r>
              <a:rPr lang="en-US" sz="2400" dirty="0" smtClean="0"/>
              <a:t> and later add SOI ?</a:t>
            </a:r>
            <a:endParaRPr lang="en-US" sz="2400" dirty="0" smtClean="0"/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endParaRPr lang="en-US" sz="2400" dirty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Complexity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dirty="0" smtClean="0"/>
              <a:t>Is it </a:t>
            </a:r>
            <a:r>
              <a:rPr lang="en-US" sz="2400" dirty="0" smtClean="0"/>
              <a:t>wise</a:t>
            </a:r>
            <a:r>
              <a:rPr lang="en-US" sz="2400" dirty="0" smtClean="0"/>
              <a:t> to </a:t>
            </a:r>
            <a:r>
              <a:rPr lang="en-US" sz="2400" dirty="0" smtClean="0"/>
              <a:t>mix the two 3D process options ?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</a:pPr>
            <a:r>
              <a:rPr lang="en-US" sz="2400" smtClean="0"/>
              <a:t>Is </a:t>
            </a:r>
            <a:r>
              <a:rPr lang="en-US" sz="2400" smtClean="0"/>
              <a:t>it better </a:t>
            </a:r>
            <a:r>
              <a:rPr lang="en-US" sz="2400" dirty="0" smtClean="0"/>
              <a:t>to try SOI first with PAE ?</a:t>
            </a:r>
          </a:p>
        </p:txBody>
      </p:sp>
    </p:spTree>
    <p:extLst>
      <p:ext uri="{BB962C8B-B14F-4D97-AF65-F5344CB8AC3E}">
        <p14:creationId xmlns:p14="http://schemas.microsoft.com/office/powerpoint/2010/main" val="13878546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15595</TotalTime>
  <Words>320</Words>
  <Application>Microsoft Office PowerPoint</Application>
  <PresentationFormat>Presentazione su schermo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Default Design</vt:lpstr>
      <vt:lpstr>SOI wafers:  summary of relevant aspects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 Franco Dalla Betta</dc:creator>
  <cp:lastModifiedBy>dallabe</cp:lastModifiedBy>
  <cp:revision>1883</cp:revision>
  <cp:lastPrinted>2014-04-08T07:21:43Z</cp:lastPrinted>
  <dcterms:created xsi:type="dcterms:W3CDTF">2007-06-27T12:38:44Z</dcterms:created>
  <dcterms:modified xsi:type="dcterms:W3CDTF">2015-03-02T09:49:56Z</dcterms:modified>
</cp:coreProperties>
</file>