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8" r:id="rId2"/>
    <p:sldId id="329" r:id="rId3"/>
    <p:sldId id="330" r:id="rId4"/>
  </p:sldIdLst>
  <p:sldSz cx="9144000" cy="6858000" type="screen4x3"/>
  <p:notesSz cx="6642100" cy="9779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5pPr>
    <a:lvl6pPr marL="22860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6pPr>
    <a:lvl7pPr marL="27432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7pPr>
    <a:lvl8pPr marL="32004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8pPr>
    <a:lvl9pPr marL="3657600" algn="l" defTabSz="457200" rtl="0" eaLnBrk="1" latinLnBrk="0" hangingPunct="1">
      <a:defRPr sz="900" b="1" kern="1200">
        <a:solidFill>
          <a:schemeClr val="tx1"/>
        </a:solidFill>
        <a:latin typeface="Arial Rounded MT Bold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ovanni Darbo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FF6666"/>
    <a:srgbClr val="FF8000"/>
    <a:srgbClr val="FF9A6D"/>
    <a:srgbClr val="FF834E"/>
    <a:srgbClr val="FF9E63"/>
    <a:srgbClr val="C1FFFD"/>
    <a:srgbClr val="B5FF6B"/>
    <a:srgbClr val="66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04" autoAdjust="0"/>
    <p:restoredTop sz="98340" autoAdjust="0"/>
  </p:normalViewPr>
  <p:slideViewPr>
    <p:cSldViewPr>
      <p:cViewPr varScale="1">
        <p:scale>
          <a:sx n="124" d="100"/>
          <a:sy n="124" d="100"/>
        </p:scale>
        <p:origin x="-12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F306205C-AABA-784B-B4BE-E8C10EBEE3EE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3636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943225" y="9318625"/>
            <a:ext cx="757238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prstTxWarp prst="textNoShape">
              <a:avLst/>
            </a:prstTxWarp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GB" sz="1200" b="0">
                <a:latin typeface="Arial" pitchFamily="-112" charset="0"/>
              </a:rPr>
              <a:t>Page </a:t>
            </a:r>
            <a:fld id="{14CFEEA8-0008-B147-8886-B11C2F4B1E73}" type="slidenum">
              <a:rPr lang="en-GB" sz="1200" b="0">
                <a:latin typeface="Arial" pitchFamily="-112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GB" sz="1200" b="0">
              <a:latin typeface="Arial" pitchFamily="-112" charset="0"/>
            </a:endParaRP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8663"/>
            <a:ext cx="4891088" cy="3667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44575" y="4641850"/>
            <a:ext cx="4552950" cy="4532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Body Text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2353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 flipV="1">
            <a:off x="2267744" y="1700808"/>
            <a:ext cx="4608512" cy="45719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601585"/>
            <a:ext cx="9180000" cy="261938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122238" y="6511925"/>
            <a:ext cx="246063" cy="2143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800">
                <a:solidFill>
                  <a:schemeClr val="bg1"/>
                </a:solidFill>
                <a:latin typeface="Arial" pitchFamily="-112" charset="0"/>
              </a:rPr>
              <a:t>o</a:t>
            </a:r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36675" y="2133600"/>
            <a:ext cx="633253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0"/>
            <a:ext cx="7246938" cy="838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pic>
        <p:nvPicPr>
          <p:cNvPr id="11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93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2699792" y="6615311"/>
            <a:ext cx="3888432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GB" sz="900" b="1" kern="1200" dirty="0" smtClean="0">
                <a:solidFill>
                  <a:schemeClr val="tx1"/>
                </a:solidFill>
                <a:latin typeface="Arial Rounded MT Bold" charset="0"/>
                <a:ea typeface="+mn-ea"/>
                <a:cs typeface="+mn-cs"/>
              </a:rPr>
              <a:t>SOI Wafer Procurement</a:t>
            </a:r>
            <a:endParaRPr lang="en-GB" b="0" dirty="0">
              <a:latin typeface="Arial" pitchFamily="-112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auto">
          <a:xfrm>
            <a:off x="0" y="6615311"/>
            <a:ext cx="1606208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b="0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G. Darbo – INFN / Genova</a:t>
            </a:r>
            <a:endParaRPr lang="en-GB" b="0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21" name="Rectangle 9"/>
          <p:cNvSpPr>
            <a:spLocks noChangeArrowheads="1"/>
          </p:cNvSpPr>
          <p:nvPr userDrawn="1"/>
        </p:nvSpPr>
        <p:spPr bwMode="auto">
          <a:xfrm>
            <a:off x="6516216" y="6602735"/>
            <a:ext cx="22129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GB" b="0" baseline="0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8  January 20145</a:t>
            </a:r>
            <a:endParaRPr lang="en-GB" b="0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-25400"/>
            <a:ext cx="2171700" cy="6472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-25400"/>
            <a:ext cx="6362700" cy="6472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267200" cy="5684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6900" y="-25400"/>
            <a:ext cx="8129588" cy="531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63500" dist="29783" dir="1514402" algn="ctr" rotWithShape="0">
              <a:schemeClr val="bg2">
                <a:alpha val="74998"/>
              </a:schemeClr>
            </a:outerShdw>
          </a:effec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79424"/>
            <a:ext cx="9144000" cy="36000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600296"/>
            <a:ext cx="9180000" cy="261937"/>
          </a:xfrm>
          <a:prstGeom prst="rect">
            <a:avLst/>
          </a:prstGeom>
          <a:gradFill rotWithShape="0">
            <a:gsLst>
              <a:gs pos="0">
                <a:srgbClr val="AD6900"/>
              </a:gs>
              <a:gs pos="50000">
                <a:srgbClr val="AD6900">
                  <a:gamma/>
                  <a:tint val="0"/>
                  <a:invGamma/>
                </a:srgbClr>
              </a:gs>
              <a:gs pos="100000">
                <a:srgbClr val="AD6900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 Rounded MT Bold" pitchFamily="-112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764704"/>
            <a:ext cx="8686800" cy="5684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Blip>
                <a:blip r:embed="rId13"/>
              </a:buBlip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y"/>
                <a:ea typeface="ＭＳ Ｐゴシック" charset="-128"/>
                <a:cs typeface="Calibry"/>
              </a:rPr>
              <a:t>Click to edit Master text styles</a:t>
            </a:r>
          </a:p>
          <a:p>
            <a:pPr marL="446088" marR="0" lvl="1" indent="-17938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Second level</a:t>
            </a:r>
          </a:p>
          <a:p>
            <a:pPr marL="630238" marR="0" lvl="2" indent="-1857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Times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Third level</a:t>
            </a:r>
          </a:p>
          <a:p>
            <a:pPr marL="896938" marR="0" lvl="3" indent="-2667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Lucida Grande"/>
              <a:buChar char="-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Fourth level</a:t>
            </a:r>
          </a:p>
          <a:p>
            <a:pPr marL="896938" marR="0" lvl="4" indent="26670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Pct val="100000"/>
              <a:buFont typeface="Lucida Grande"/>
              <a:buChar char="-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Fifth level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  <p:pic>
        <p:nvPicPr>
          <p:cNvPr id="11" name="Picture 1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4931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699792" y="6623591"/>
            <a:ext cx="3888432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GB" sz="900" b="1" kern="1200" dirty="0" smtClean="0">
                <a:solidFill>
                  <a:schemeClr val="tx1"/>
                </a:solidFill>
                <a:latin typeface="Arial Rounded MT Bold" charset="0"/>
                <a:ea typeface="+mn-ea"/>
                <a:cs typeface="+mn-cs"/>
              </a:rPr>
              <a:t>SOI</a:t>
            </a:r>
            <a:r>
              <a:rPr lang="en-GB" sz="900" b="1" kern="1200" baseline="0" dirty="0" smtClean="0">
                <a:solidFill>
                  <a:schemeClr val="tx1"/>
                </a:solidFill>
                <a:latin typeface="Arial Rounded MT Bold" charset="0"/>
                <a:ea typeface="+mn-ea"/>
                <a:cs typeface="+mn-cs"/>
              </a:rPr>
              <a:t> Wafer Procurement</a:t>
            </a:r>
            <a:endParaRPr lang="en-GB" b="0" dirty="0">
              <a:latin typeface="Arial" pitchFamily="-112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 userDrawn="1"/>
        </p:nvSpPr>
        <p:spPr bwMode="auto">
          <a:xfrm>
            <a:off x="0" y="6623591"/>
            <a:ext cx="1580560" cy="2282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b="0" dirty="0" err="1" smtClean="0">
                <a:solidFill>
                  <a:schemeClr val="bg1"/>
                </a:solidFill>
                <a:latin typeface="Arial Rounded MT Bold"/>
                <a:cs typeface="Arial Rounded MT Bold"/>
              </a:rPr>
              <a:t>G.Darbo</a:t>
            </a:r>
            <a:r>
              <a:rPr lang="en-GB" b="0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 – INFN / Genova</a:t>
            </a:r>
            <a:endParaRPr lang="en-GB" b="0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4" name="Rectangle 9"/>
          <p:cNvSpPr>
            <a:spLocks noChangeArrowheads="1"/>
          </p:cNvSpPr>
          <p:nvPr userDrawn="1"/>
        </p:nvSpPr>
        <p:spPr bwMode="auto">
          <a:xfrm>
            <a:off x="6516216" y="6611015"/>
            <a:ext cx="22129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r"/>
            <a:r>
              <a:rPr lang="en-GB" b="0" baseline="0" dirty="0" smtClean="0">
                <a:solidFill>
                  <a:schemeClr val="bg1"/>
                </a:solidFill>
                <a:latin typeface="Arial Rounded MT Bold"/>
                <a:cs typeface="Arial Rounded MT Bold"/>
              </a:rPr>
              <a:t>8 January 20145</a:t>
            </a:r>
            <a:endParaRPr lang="en-GB" b="0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>
            <a:off x="8748464" y="6597352"/>
            <a:ext cx="36671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C45F2957-051E-A24C-B871-D43C56CACA10}" type="slidenum">
              <a:rPr lang="en-GB" sz="1200">
                <a:solidFill>
                  <a:schemeClr val="bg1"/>
                </a:solidFill>
                <a:latin typeface="Arial" pitchFamily="-112" charset="0"/>
              </a:rPr>
              <a:pPr>
                <a:defRPr/>
              </a:pPr>
              <a:t>‹#›</a:t>
            </a:fld>
            <a:endParaRPr lang="en-GB" sz="1200" dirty="0">
              <a:solidFill>
                <a:schemeClr val="bg1"/>
              </a:solidFill>
              <a:latin typeface="Arial" pitchFamily="-11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  <p:sldLayoutId id="2147484402" r:id="rId11"/>
  </p:sldLayoutIdLst>
  <p:hf sldNum="0"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Rounded MT Bold" charset="0"/>
        </a:defRPr>
      </a:lvl9pPr>
    </p:titleStyle>
    <p:bodyStyle>
      <a:lvl1pPr marL="285750" marR="0" indent="-285750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>
          <a:srgbClr val="000000"/>
        </a:buClr>
        <a:buSzTx/>
        <a:buFontTx/>
        <a:buBlip>
          <a:blip r:embed="rId13"/>
        </a:buBlip>
        <a:tabLst/>
        <a:defRPr sz="2000" i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46088" marR="0" indent="-179388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>
          <a:srgbClr val="000000"/>
        </a:buClr>
        <a:buSzPct val="100000"/>
        <a:buFontTx/>
        <a:buChar char="•"/>
        <a:tabLst/>
        <a:defRPr>
          <a:solidFill>
            <a:schemeClr val="tx1"/>
          </a:solidFill>
          <a:latin typeface="Arial" charset="0"/>
          <a:ea typeface="ＭＳ Ｐゴシック" charset="-128"/>
        </a:defRPr>
      </a:lvl2pPr>
      <a:lvl3pPr marL="630238" marR="0" indent="-185738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Tx/>
        <a:buSzPct val="100000"/>
        <a:buFont typeface="Times" charset="0"/>
        <a:buChar char="•"/>
        <a:tabLst/>
        <a:defRPr>
          <a:solidFill>
            <a:schemeClr val="tx1"/>
          </a:solidFill>
          <a:latin typeface="Arial" charset="0"/>
          <a:ea typeface="ＭＳ Ｐゴシック" charset="-128"/>
        </a:defRPr>
      </a:lvl3pPr>
      <a:lvl4pPr marL="896938" marR="0" indent="-266700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Tx/>
        <a:buSzPct val="100000"/>
        <a:buFont typeface="Lucida Grande"/>
        <a:buChar char="-"/>
        <a:tabLst/>
        <a:defRPr>
          <a:solidFill>
            <a:schemeClr val="tx1"/>
          </a:solidFill>
          <a:latin typeface="Arial" charset="0"/>
          <a:ea typeface="ＭＳ Ｐゴシック" charset="-128"/>
        </a:defRPr>
      </a:lvl4pPr>
      <a:lvl5pPr marL="896938" marR="0" indent="266700" algn="l" defTabSz="914400" rtl="0" eaLnBrk="0" fontAlgn="base" latinLnBrk="0" hangingPunct="0">
        <a:lnSpc>
          <a:spcPct val="90000"/>
        </a:lnSpc>
        <a:spcBef>
          <a:spcPct val="30000"/>
        </a:spcBef>
        <a:spcAft>
          <a:spcPct val="0"/>
        </a:spcAft>
        <a:buClrTx/>
        <a:buSzPct val="100000"/>
        <a:buFont typeface="Lucida Grande"/>
        <a:buChar char="-"/>
        <a:tabLst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0383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4955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2952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4099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charset="2"/>
        <a:buChar char="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agenda.infn.it/conferenceDisplay.py?confId=905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8"/>
          <p:cNvSpPr>
            <a:spLocks noChangeArrowheads="1"/>
          </p:cNvSpPr>
          <p:nvPr/>
        </p:nvSpPr>
        <p:spPr bwMode="auto">
          <a:xfrm>
            <a:off x="1835696" y="304800"/>
            <a:ext cx="5616624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0842" name="Rectangle 90"/>
          <p:cNvSpPr>
            <a:spLocks noGrp="1" noChangeArrowheads="1"/>
          </p:cNvSpPr>
          <p:nvPr>
            <p:ph type="ctrTitle"/>
          </p:nvPr>
        </p:nvSpPr>
        <p:spPr>
          <a:xfrm>
            <a:off x="827584" y="188640"/>
            <a:ext cx="8064896" cy="762000"/>
          </a:xfrm>
        </p:spPr>
        <p:txBody>
          <a:bodyPr/>
          <a:lstStyle/>
          <a:p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err="1" smtClean="0"/>
              <a:t>SoI</a:t>
            </a:r>
            <a:r>
              <a:rPr lang="en-GB" sz="4000" dirty="0" smtClean="0"/>
              <a:t> Wafer Procurement</a:t>
            </a:r>
            <a:endParaRPr lang="en-GB" sz="3200" dirty="0" smtClean="0"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5364" name="Rectangle 91"/>
          <p:cNvSpPr>
            <a:spLocks noGrp="1" noChangeArrowheads="1"/>
          </p:cNvSpPr>
          <p:nvPr>
            <p:ph type="subTitle" idx="1"/>
          </p:nvPr>
        </p:nvSpPr>
        <p:spPr>
          <a:xfrm>
            <a:off x="323528" y="1196752"/>
            <a:ext cx="8424936" cy="5256584"/>
          </a:xfrm>
        </p:spPr>
        <p:txBody>
          <a:bodyPr/>
          <a:lstStyle/>
          <a:p>
            <a:pPr>
              <a:tabLst>
                <a:tab pos="379413" algn="l"/>
              </a:tabLst>
              <a:defRPr/>
            </a:pPr>
            <a:endParaRPr lang="en-GB" dirty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sz="1800" dirty="0" smtClean="0">
              <a:solidFill>
                <a:schemeClr val="hlink"/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r>
              <a:rPr lang="en-GB" i="0" dirty="0">
                <a:solidFill>
                  <a:schemeClr val="bg2"/>
                </a:solidFill>
                <a:ea typeface="ＭＳ Ｐゴシック" pitchFamily="-112" charset="-128"/>
                <a:cs typeface="ＭＳ Ｐゴシック" pitchFamily="-112" charset="-128"/>
              </a:rPr>
              <a:t>3D/Active edge sensors with FBK</a:t>
            </a:r>
            <a:endParaRPr lang="en-GB" i="0" dirty="0" smtClean="0">
              <a:solidFill>
                <a:schemeClr val="bg2"/>
              </a:solidFill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r>
              <a:rPr lang="en-GB" i="0" dirty="0" smtClean="0">
                <a:solidFill>
                  <a:schemeClr val="bg2"/>
                </a:solidFill>
                <a:ea typeface="ＭＳ Ｐゴシック" pitchFamily="-112" charset="-128"/>
                <a:cs typeface="ＭＳ Ｐゴシック" pitchFamily="-112" charset="-128"/>
              </a:rPr>
              <a:t>8 January 2015 </a:t>
            </a:r>
          </a:p>
          <a:p>
            <a:pPr>
              <a:tabLst>
                <a:tab pos="379413" algn="l"/>
              </a:tabLst>
              <a:defRPr/>
            </a:pPr>
            <a:r>
              <a:rPr lang="en-GB" b="1" dirty="0" smtClean="0">
                <a:ea typeface="ＭＳ Ｐゴシック" pitchFamily="-112" charset="-128"/>
                <a:cs typeface="ＭＳ Ｐゴシック" pitchFamily="-112" charset="-128"/>
              </a:rPr>
              <a:t>G. Darbo – INFN / Genova</a:t>
            </a:r>
          </a:p>
          <a:p>
            <a:pPr>
              <a:tabLst>
                <a:tab pos="379413" algn="l"/>
              </a:tabLst>
              <a:defRPr/>
            </a:pPr>
            <a:endParaRPr lang="en-GB" dirty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dirty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4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400" dirty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r>
              <a:rPr lang="en-GB" sz="1400" dirty="0" err="1" smtClean="0">
                <a:ea typeface="ＭＳ Ｐゴシック" pitchFamily="-112" charset="-128"/>
                <a:cs typeface="ＭＳ Ｐゴシック" pitchFamily="-112" charset="-128"/>
              </a:rPr>
              <a:t>Indico</a:t>
            </a:r>
            <a:r>
              <a:rPr lang="en-GB" sz="1400" dirty="0" smtClean="0">
                <a:ea typeface="ＭＳ Ｐゴシック" pitchFamily="-112" charset="-128"/>
                <a:cs typeface="ＭＳ Ｐゴシック" pitchFamily="-112" charset="-128"/>
              </a:rPr>
              <a:t>: </a:t>
            </a:r>
          </a:p>
          <a:p>
            <a:pPr algn="l">
              <a:tabLst>
                <a:tab pos="379413" algn="l"/>
              </a:tabLst>
              <a:defRPr/>
            </a:pPr>
            <a:r>
              <a:rPr lang="en-GB" sz="1400" dirty="0">
                <a:ea typeface="ＭＳ Ｐゴシック" pitchFamily="-112" charset="-128"/>
                <a:cs typeface="ＭＳ Ｐゴシック" pitchFamily="-112" charset="-128"/>
                <a:hlinkClick r:id="rId3"/>
              </a:rPr>
              <a:t>https://agenda.infn.it/conferenceDisplay.py?confId=9053</a:t>
            </a:r>
            <a:endParaRPr lang="en-GB" sz="1400" dirty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4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4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400" dirty="0">
              <a:ea typeface="ＭＳ Ｐゴシック" pitchFamily="-112" charset="-128"/>
              <a:cs typeface="ＭＳ Ｐゴシック" pitchFamily="-112" charset="-128"/>
            </a:endParaRPr>
          </a:p>
          <a:p>
            <a:pPr>
              <a:tabLst>
                <a:tab pos="379413" algn="l"/>
              </a:tabLst>
              <a:defRPr/>
            </a:pPr>
            <a:endParaRPr lang="en-GB" sz="1600" dirty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6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6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GB" sz="1600" dirty="0" smtClean="0">
              <a:ea typeface="ＭＳ Ｐゴシック" pitchFamily="-112" charset="-128"/>
              <a:cs typeface="ＭＳ Ｐゴシック" pitchFamily="-112" charset="-128"/>
            </a:endParaRPr>
          </a:p>
          <a:p>
            <a:pPr algn="l">
              <a:tabLst>
                <a:tab pos="379413" algn="l"/>
              </a:tabLst>
              <a:defRPr/>
            </a:pPr>
            <a:endParaRPr lang="en-US" sz="1200" u="sng" dirty="0" smtClean="0"/>
          </a:p>
        </p:txBody>
      </p:sp>
    </p:spTree>
    <p:extLst>
      <p:ext uri="{BB962C8B-B14F-4D97-AF65-F5344CB8AC3E}">
        <p14:creationId xmlns:p14="http://schemas.microsoft.com/office/powerpoint/2010/main" val="338035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to </a:t>
            </a:r>
            <a:r>
              <a:rPr lang="fr-FR" dirty="0" err="1" smtClean="0"/>
              <a:t>IceMos</a:t>
            </a:r>
            <a:r>
              <a:rPr lang="fr-FR" dirty="0" smtClean="0"/>
              <a:t> 1/2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GB" sz="1400" i="0" dirty="0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Questions prepared by </a:t>
            </a:r>
            <a:r>
              <a:rPr lang="en-GB" sz="1400" i="0" dirty="0" err="1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Gian</a:t>
            </a:r>
            <a:r>
              <a:rPr lang="en-GB" sz="1400" i="0" dirty="0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-Franco and Maurizio, answers from Hugh Griffin from </a:t>
            </a:r>
            <a:r>
              <a:rPr lang="en-GB" sz="1400" i="0" dirty="0" err="1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IceMOS</a:t>
            </a:r>
            <a:r>
              <a:rPr lang="en-GB" sz="1400" i="0" dirty="0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 contacted by </a:t>
            </a:r>
            <a:r>
              <a:rPr lang="en-GB" sz="1400" i="0" dirty="0" err="1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Nanni</a:t>
            </a:r>
            <a:r>
              <a:rPr lang="en-GB" sz="1400" i="0" dirty="0" smtClean="0">
                <a:solidFill>
                  <a:srgbClr val="0000FF"/>
                </a:solidFill>
                <a:latin typeface="Calibri"/>
                <a:ea typeface="Courier New"/>
                <a:cs typeface="Calibri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400" i="0" dirty="0">
              <a:solidFill>
                <a:srgbClr val="000000"/>
              </a:solidFill>
              <a:latin typeface="Calibri"/>
              <a:ea typeface="Courier New"/>
              <a:cs typeface="Calibri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How much is the minimum thickness of the bonding oxide layer? We aim at having it as thin as possible)</a:t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/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Minimum oxide thickness = 2000 A.</a:t>
            </a:r>
            <a:b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</a:br>
            <a:endParaRPr lang="en-GB" sz="1400" i="0" dirty="0" smtClean="0">
              <a:solidFill>
                <a:srgbClr val="000000"/>
              </a:solidFill>
              <a:latin typeface="Calibri"/>
              <a:ea typeface="Courier New"/>
              <a:cs typeface="Calibri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Could the minimum oxide thickness be achieved by having only the sensor wafer oxidized, or would both wafers be oxidized anyway?</a:t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/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The </a:t>
            </a:r>
            <a:r>
              <a:rPr lang="en-GB" sz="1400" b="1" i="0" dirty="0" err="1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IceMOS</a:t>
            </a: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 standard process is to oxidise only one wafer – usually the handle. But we do have options to oxidise the handle or device wafer, or both! Depending on the full SOI specification.</a:t>
            </a:r>
            <a:b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What buried oxide thickness do you require?</a:t>
            </a:r>
            <a:b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</a:br>
            <a:endParaRPr lang="en-GB" sz="1400" b="1" i="0" dirty="0" smtClean="0">
              <a:solidFill>
                <a:srgbClr val="000000"/>
              </a:solidFill>
              <a:latin typeface="Calibri"/>
              <a:ea typeface="Times New Roman"/>
              <a:cs typeface="Calibri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Is the bonding oxide thermally grown?</a:t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/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Yes, thermal oxide.</a:t>
            </a:r>
            <a:endParaRPr lang="en-GB" sz="1400" i="0" dirty="0" smtClean="0">
              <a:solidFill>
                <a:srgbClr val="000000"/>
              </a:solidFill>
              <a:latin typeface="Calibri"/>
              <a:ea typeface="Courier New"/>
              <a:cs typeface="Calibri"/>
            </a:endParaRPr>
          </a:p>
          <a:p>
            <a:pPr marL="0" indent="0">
              <a:buNone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 </a:t>
            </a:r>
          </a:p>
          <a:p>
            <a:pPr marL="228600" indent="-228600">
              <a:buAutoNum type="arabicPeriod" startAt="4"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Is the total thermal budget used for wafer bonding very high (in terms of temperature and/or time)? </a:t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/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The wafer bonding thermal budget – 1200 </a:t>
            </a:r>
            <a:r>
              <a:rPr lang="en-GB" sz="1400" b="1" i="0" dirty="0" smtClean="0">
                <a:solidFill>
                  <a:srgbClr val="000000"/>
                </a:solidFill>
                <a:latin typeface="Helvetica"/>
                <a:ea typeface="Times New Roman"/>
                <a:cs typeface="Helvetica"/>
              </a:rPr>
              <a:t>º</a:t>
            </a: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C, 1 hour.</a:t>
            </a:r>
            <a:endParaRPr lang="en-GB" sz="1400" i="0" dirty="0" smtClean="0">
              <a:solidFill>
                <a:srgbClr val="000000"/>
              </a:solidFill>
              <a:latin typeface="Calibri"/>
              <a:ea typeface="Courier New"/>
              <a:cs typeface="Calibri"/>
            </a:endParaRPr>
          </a:p>
          <a:p>
            <a:pPr marL="0" indent="0">
              <a:buNone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 </a:t>
            </a:r>
          </a:p>
          <a:p>
            <a:pPr marL="228600" indent="-228600">
              <a:buAutoNum type="arabicPeriod" startAt="5"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Which is the minimum temperature that can be used?</a:t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/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Minimum temperature under standard process conditions – 1150 </a:t>
            </a:r>
            <a:r>
              <a:rPr lang="en-GB" sz="1400" b="1" i="0" dirty="0" smtClean="0">
                <a:solidFill>
                  <a:srgbClr val="000000"/>
                </a:solidFill>
                <a:latin typeface="Helvetica"/>
                <a:ea typeface="Times New Roman"/>
                <a:cs typeface="Helvetica"/>
              </a:rPr>
              <a:t>º</a:t>
            </a: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C.</a:t>
            </a: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/>
            </a:r>
            <a:b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</a:br>
            <a:r>
              <a:rPr lang="en-GB" sz="1400" b="1" i="0" dirty="0" smtClean="0">
                <a:solidFill>
                  <a:srgbClr val="000000"/>
                </a:solidFill>
                <a:latin typeface="Calibri"/>
                <a:ea typeface="Times New Roman"/>
                <a:cs typeface="Calibri"/>
              </a:rPr>
              <a:t>What is the anneal temperate that you require?</a:t>
            </a:r>
            <a:endParaRPr lang="en-GB" sz="1400" i="0" dirty="0" smtClean="0">
              <a:solidFill>
                <a:srgbClr val="000000"/>
              </a:solidFill>
              <a:latin typeface="Calibri"/>
              <a:ea typeface="Courier New"/>
              <a:cs typeface="Calibri"/>
            </a:endParaRPr>
          </a:p>
          <a:p>
            <a:pPr marL="0" indent="0">
              <a:buNone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en-GB" sz="1400" i="0" dirty="0" smtClean="0">
                <a:solidFill>
                  <a:srgbClr val="000000"/>
                </a:solidFill>
                <a:latin typeface="Calibri"/>
                <a:ea typeface="Courier New"/>
                <a:cs typeface="Calibri"/>
              </a:rPr>
              <a:t> </a:t>
            </a:r>
            <a:endParaRPr lang="en-GB" sz="1400" i="0" dirty="0">
              <a:solidFill>
                <a:srgbClr val="000000"/>
              </a:solidFill>
              <a:latin typeface="Calibri"/>
              <a:ea typeface="Courier New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97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to </a:t>
            </a:r>
            <a:r>
              <a:rPr lang="fr-FR" dirty="0" err="1"/>
              <a:t>IceMos</a:t>
            </a:r>
            <a:r>
              <a:rPr lang="fr-FR" dirty="0"/>
              <a:t> </a:t>
            </a:r>
            <a:r>
              <a:rPr lang="fr-FR" dirty="0" smtClean="0"/>
              <a:t>2/2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892480" cy="5684838"/>
          </a:xfrm>
        </p:spPr>
        <p:txBody>
          <a:bodyPr/>
          <a:lstStyle/>
          <a:p>
            <a:pPr marL="228600" indent="-228600">
              <a:buFont typeface="+mj-lt"/>
              <a:buAutoNum type="arabicPeriod" startAt="6"/>
            </a:pPr>
            <a:r>
              <a:rPr lang="en-GB" sz="1600" i="0" dirty="0" smtClean="0">
                <a:latin typeface="Calibri"/>
                <a:ea typeface="Courier New"/>
                <a:cs typeface="Calibri"/>
              </a:rPr>
              <a:t>Can we have a low-dose (~10</a:t>
            </a:r>
            <a:r>
              <a:rPr lang="en-GB" sz="1600" i="0" baseline="30000" dirty="0" smtClean="0">
                <a:latin typeface="Calibri"/>
                <a:ea typeface="Courier New"/>
                <a:cs typeface="Calibri"/>
              </a:rPr>
              <a:t>12</a:t>
            </a:r>
            <a:r>
              <a:rPr lang="en-GB" sz="1600" i="0" dirty="0" smtClean="0">
                <a:latin typeface="Calibri"/>
                <a:ea typeface="Courier New"/>
                <a:cs typeface="Calibri"/>
              </a:rPr>
              <a:t> cm</a:t>
            </a:r>
            <a:r>
              <a:rPr lang="en-GB" sz="1600" i="0" baseline="30000" dirty="0" smtClean="0">
                <a:latin typeface="Calibri"/>
                <a:ea typeface="Courier New"/>
                <a:cs typeface="Calibri"/>
              </a:rPr>
              <a:t>-2</a:t>
            </a:r>
            <a:r>
              <a:rPr lang="en-GB" sz="1600" i="0" dirty="0" smtClean="0">
                <a:latin typeface="Calibri"/>
                <a:ea typeface="Courier New"/>
                <a:cs typeface="Calibri"/>
              </a:rPr>
              <a:t>) boron layer (p-spray) implanted at the bottom of the sensor wafer?</a:t>
            </a:r>
            <a:br>
              <a:rPr lang="en-GB" sz="1600" i="0" dirty="0" smtClean="0">
                <a:latin typeface="Calibri"/>
                <a:ea typeface="Courier New"/>
                <a:cs typeface="Calibri"/>
              </a:rPr>
            </a:br>
            <a:r>
              <a:rPr lang="en-GB" sz="1600" i="0" dirty="0" smtClean="0">
                <a:latin typeface="Calibri"/>
                <a:ea typeface="Courier New"/>
                <a:cs typeface="Calibri"/>
              </a:rPr>
              <a:t/>
            </a:r>
            <a:br>
              <a:rPr lang="en-GB" sz="1600" i="0" dirty="0" smtClean="0">
                <a:latin typeface="Calibri"/>
                <a:ea typeface="Courier New"/>
                <a:cs typeface="Calibri"/>
              </a:rPr>
            </a:b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>Buried implant layer (at bond interface) – yes, no problem</a:t>
            </a:r>
            <a:r>
              <a:rPr lang="en-GB" sz="1600" i="0" dirty="0" smtClean="0">
                <a:latin typeface="Calibri"/>
                <a:ea typeface="Courier New"/>
                <a:cs typeface="Calibri"/>
              </a:rPr>
              <a:t>.</a:t>
            </a:r>
          </a:p>
          <a:p>
            <a:pPr marL="228600" indent="-228600">
              <a:buFont typeface="+mj-lt"/>
              <a:buAutoNum type="arabicPeriod" startAt="6"/>
            </a:pPr>
            <a:endParaRPr lang="en-GB" sz="1600" i="0" dirty="0" smtClean="0">
              <a:latin typeface="Calibri"/>
              <a:ea typeface="Courier New"/>
              <a:cs typeface="Calibri"/>
            </a:endParaRPr>
          </a:p>
          <a:p>
            <a:pPr marL="228600" indent="-228600">
              <a:buFont typeface="+mj-lt"/>
              <a:buAutoNum type="arabicPeriod" startAt="6"/>
            </a:pPr>
            <a:r>
              <a:rPr lang="en-GB" sz="1600" i="0" dirty="0" smtClean="0">
                <a:latin typeface="Calibri"/>
                <a:ea typeface="Courier New"/>
                <a:cs typeface="Calibri"/>
              </a:rPr>
              <a:t>Can you secure a given doping concentration profile for this layer in the delivery configuratio</a:t>
            </a:r>
            <a:r>
              <a:rPr lang="en-GB" sz="1600" i="0" dirty="0" smtClean="0">
                <a:latin typeface="Calibri"/>
                <a:ea typeface="Times New Roman"/>
                <a:cs typeface="Calibri"/>
              </a:rPr>
              <a:t>n? </a:t>
            </a:r>
            <a:br>
              <a:rPr lang="en-GB" sz="1600" i="0" dirty="0" smtClean="0">
                <a:latin typeface="Calibri"/>
                <a:ea typeface="Times New Roman"/>
                <a:cs typeface="Calibri"/>
              </a:rPr>
            </a:b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/>
            </a:r>
            <a:br>
              <a:rPr lang="en-GB" sz="1600" b="1" i="0" dirty="0" smtClean="0">
                <a:latin typeface="Calibri"/>
                <a:ea typeface="Times New Roman"/>
                <a:cs typeface="Calibri"/>
              </a:rPr>
            </a:b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>Our stated process conditions (in terms of thermal budget) will not change. In this case, the doping profile will be stable – but this is not something that </a:t>
            </a:r>
            <a:r>
              <a:rPr lang="en-GB" sz="1600" b="1" i="0" dirty="0" err="1" smtClean="0">
                <a:latin typeface="Calibri"/>
                <a:ea typeface="Times New Roman"/>
                <a:cs typeface="Calibri"/>
              </a:rPr>
              <a:t>IceMOS</a:t>
            </a: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>  can provide dat</a:t>
            </a:r>
            <a:r>
              <a:rPr lang="en-GB" sz="1600" b="1" i="0" dirty="0" smtClean="0">
                <a:latin typeface="Calibri"/>
                <a:ea typeface="Courier New"/>
                <a:cs typeface="Calibri"/>
              </a:rPr>
              <a:t>a on.</a:t>
            </a:r>
          </a:p>
          <a:p>
            <a:pPr marL="228600" indent="-228600">
              <a:buFont typeface="+mj-lt"/>
              <a:buAutoNum type="arabicPeriod" startAt="6"/>
            </a:pPr>
            <a:endParaRPr lang="en-GB" sz="1600" b="1" i="0" dirty="0" smtClean="0">
              <a:latin typeface="Calibri"/>
              <a:ea typeface="Courier New"/>
              <a:cs typeface="Calibri"/>
            </a:endParaRPr>
          </a:p>
          <a:p>
            <a:pPr marL="228600" indent="-228600">
              <a:buFont typeface="+mj-lt"/>
              <a:buAutoNum type="arabicPeriod" startAt="6"/>
            </a:pPr>
            <a:r>
              <a:rPr lang="en-GB" sz="1600" i="0" dirty="0" smtClean="0">
                <a:latin typeface="Calibri"/>
                <a:ea typeface="Courier New"/>
                <a:cs typeface="Calibri"/>
              </a:rPr>
              <a:t>Can you measure the resulting doping p</a:t>
            </a:r>
            <a:r>
              <a:rPr lang="en-GB" sz="1600" i="0" dirty="0" smtClean="0">
                <a:latin typeface="Calibri"/>
                <a:ea typeface="Times New Roman"/>
                <a:cs typeface="Calibri"/>
              </a:rPr>
              <a:t>rofile?</a:t>
            </a:r>
            <a:br>
              <a:rPr lang="en-GB" sz="1600" i="0" dirty="0" smtClean="0">
                <a:latin typeface="Calibri"/>
                <a:ea typeface="Times New Roman"/>
                <a:cs typeface="Calibri"/>
              </a:rPr>
            </a:br>
            <a:r>
              <a:rPr lang="en-GB" sz="1600" i="0" dirty="0" smtClean="0">
                <a:latin typeface="Calibri"/>
                <a:ea typeface="Times New Roman"/>
                <a:cs typeface="Calibri"/>
              </a:rPr>
              <a:t/>
            </a:r>
            <a:br>
              <a:rPr lang="en-GB" sz="1600" i="0" dirty="0" smtClean="0">
                <a:latin typeface="Calibri"/>
                <a:ea typeface="Times New Roman"/>
                <a:cs typeface="Calibri"/>
              </a:rPr>
            </a:b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>We can outsource SRP measurement if n</a:t>
            </a:r>
            <a:r>
              <a:rPr lang="en-GB" sz="1600" i="0" dirty="0" smtClean="0">
                <a:latin typeface="Calibri"/>
                <a:ea typeface="Courier New"/>
                <a:cs typeface="Calibri"/>
              </a:rPr>
              <a:t>ecess</a:t>
            </a:r>
            <a:r>
              <a:rPr lang="en-GB" sz="1600" i="0" dirty="0" smtClean="0">
                <a:latin typeface="Calibri"/>
                <a:ea typeface="Times New Roman"/>
                <a:cs typeface="Calibri"/>
              </a:rPr>
              <a:t>ary.</a:t>
            </a:r>
            <a:endParaRPr lang="en-GB" sz="1600" i="0" dirty="0" smtClean="0">
              <a:latin typeface="Calibri"/>
              <a:ea typeface="Courier New"/>
              <a:cs typeface="Calibri"/>
            </a:endParaRPr>
          </a:p>
          <a:p>
            <a:pPr marL="228600" indent="-228600">
              <a:buFont typeface="+mj-lt"/>
              <a:buAutoNum type="arabicPeriod" startAt="6"/>
            </a:pPr>
            <a:endParaRPr lang="en-GB" sz="1600" i="0" dirty="0" smtClean="0">
              <a:latin typeface="Calibri"/>
              <a:ea typeface="Courier New"/>
              <a:cs typeface="Calibri"/>
            </a:endParaRPr>
          </a:p>
          <a:p>
            <a:pPr marL="228600" indent="-228600">
              <a:buFont typeface="+mj-lt"/>
              <a:buAutoNum type="arabicPeriod" startAt="6"/>
            </a:pPr>
            <a:r>
              <a:rPr lang="en-GB" sz="1600" i="0" dirty="0" smtClean="0">
                <a:latin typeface="Calibri"/>
                <a:ea typeface="Courier New"/>
                <a:cs typeface="Calibri"/>
              </a:rPr>
              <a:t>What is the maximum doping concentration we can obtain for the p+ handle wafer?  (we aim at having it as high as</a:t>
            </a: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GB" sz="1600" i="0" dirty="0" smtClean="0">
                <a:latin typeface="Calibri"/>
                <a:ea typeface="Times New Roman"/>
                <a:cs typeface="Calibri"/>
              </a:rPr>
              <a:t>possible)</a:t>
            </a:r>
            <a:br>
              <a:rPr lang="en-GB" sz="1600" i="0" dirty="0" smtClean="0">
                <a:latin typeface="Calibri"/>
                <a:ea typeface="Times New Roman"/>
                <a:cs typeface="Calibri"/>
              </a:rPr>
            </a:br>
            <a:r>
              <a:rPr lang="en-GB" sz="1600" i="0" dirty="0" smtClean="0">
                <a:latin typeface="Calibri"/>
                <a:ea typeface="Times New Roman"/>
                <a:cs typeface="Calibri"/>
              </a:rPr>
              <a:t/>
            </a:r>
            <a:br>
              <a:rPr lang="en-GB" sz="1600" i="0" dirty="0" smtClean="0">
                <a:latin typeface="Calibri"/>
                <a:ea typeface="Times New Roman"/>
                <a:cs typeface="Calibri"/>
              </a:rPr>
            </a:br>
            <a:r>
              <a:rPr lang="en-GB" sz="1600" b="1" i="0" dirty="0" smtClean="0">
                <a:latin typeface="Calibri"/>
                <a:ea typeface="Times New Roman"/>
                <a:cs typeface="Calibri"/>
              </a:rPr>
              <a:t>0.003 ~ 0.005 Ohm cm. Is this</a:t>
            </a:r>
            <a:r>
              <a:rPr lang="en-GB" sz="1600" dirty="0" smtClean="0">
                <a:latin typeface="Calibri"/>
                <a:cs typeface="Calibri"/>
              </a:rPr>
              <a:t> </a:t>
            </a:r>
            <a:r>
              <a:rPr lang="en-GB" sz="1600" b="1" i="0" dirty="0" smtClean="0">
                <a:latin typeface="Calibri"/>
                <a:cs typeface="Calibri"/>
              </a:rPr>
              <a:t>acceptable</a:t>
            </a:r>
            <a:r>
              <a:rPr lang="en-GB" sz="1600" b="1" i="0" dirty="0" smtClean="0">
                <a:latin typeface="Calibri"/>
                <a:cs typeface="Calibri"/>
              </a:rPr>
              <a:t>?</a:t>
            </a:r>
          </a:p>
          <a:p>
            <a:pPr marL="228600" indent="-228600">
              <a:buFont typeface="+mj-lt"/>
              <a:buAutoNum type="arabicPeriod" startAt="6"/>
            </a:pPr>
            <a:endParaRPr lang="en-GB" sz="1600" b="1" i="0" dirty="0" smtClean="0">
              <a:latin typeface="Calibri"/>
              <a:cs typeface="Calibri"/>
            </a:endParaRPr>
          </a:p>
          <a:p>
            <a:pPr marL="228600" indent="-228600">
              <a:buFont typeface="+mj-lt"/>
              <a:buAutoNum type="arabicPeriod" startAt="6"/>
            </a:pPr>
            <a:r>
              <a:rPr lang="en-GB" sz="1600" i="0" dirty="0">
                <a:latin typeface="Calibri"/>
                <a:cs typeface="Calibri"/>
              </a:rPr>
              <a:t>Due to the low dose, the expected </a:t>
            </a:r>
            <a:r>
              <a:rPr lang="en-GB" sz="1600" i="0" dirty="0" smtClean="0">
                <a:latin typeface="Calibri"/>
                <a:cs typeface="Calibri"/>
              </a:rPr>
              <a:t>boron </a:t>
            </a:r>
            <a:r>
              <a:rPr lang="en-GB" sz="1600" i="0" dirty="0">
                <a:latin typeface="Calibri"/>
                <a:cs typeface="Calibri"/>
              </a:rPr>
              <a:t>peak concentration is in the order of 10^16 cm^-3.Is the proposed </a:t>
            </a:r>
            <a:r>
              <a:rPr lang="en-GB" sz="1600" i="0" dirty="0" smtClean="0">
                <a:latin typeface="Calibri"/>
                <a:cs typeface="Calibri"/>
              </a:rPr>
              <a:t>SRP technique </a:t>
            </a:r>
            <a:r>
              <a:rPr lang="en-GB" sz="1600" i="0" dirty="0">
                <a:latin typeface="Calibri"/>
                <a:cs typeface="Calibri"/>
              </a:rPr>
              <a:t>sensitive enough to yield an accurate profile at </a:t>
            </a:r>
            <a:r>
              <a:rPr lang="en-GB" sz="1600" i="0" dirty="0" smtClean="0">
                <a:latin typeface="Calibri"/>
                <a:cs typeface="Calibri"/>
              </a:rPr>
              <a:t>this concentration </a:t>
            </a:r>
            <a:r>
              <a:rPr lang="en-GB" sz="1600" i="0" dirty="0">
                <a:latin typeface="Calibri"/>
                <a:cs typeface="Calibri"/>
              </a:rPr>
              <a:t>and below?</a:t>
            </a:r>
            <a:r>
              <a:rPr lang="en-GB" sz="1600" i="0" dirty="0" smtClean="0">
                <a:latin typeface="Calibri"/>
                <a:cs typeface="Calibri"/>
              </a:rPr>
              <a:t/>
            </a:r>
            <a:br>
              <a:rPr lang="en-GB" sz="1600" i="0" dirty="0" smtClean="0">
                <a:latin typeface="Calibri"/>
                <a:cs typeface="Calibri"/>
              </a:rPr>
            </a:br>
            <a:r>
              <a:rPr lang="en-GB" sz="1600" i="0" dirty="0" smtClean="0">
                <a:latin typeface="Calibri"/>
                <a:cs typeface="Calibri"/>
              </a:rPr>
              <a:t/>
            </a:r>
            <a:br>
              <a:rPr lang="en-GB" sz="1600" i="0" dirty="0" smtClean="0">
                <a:latin typeface="Calibri"/>
                <a:cs typeface="Calibri"/>
              </a:rPr>
            </a:br>
            <a:r>
              <a:rPr lang="en-GB" sz="1600" b="1" i="0" dirty="0" smtClean="0">
                <a:latin typeface="Calibri"/>
                <a:cs typeface="Calibri"/>
              </a:rPr>
              <a:t>Spreading </a:t>
            </a:r>
            <a:r>
              <a:rPr lang="en-GB" sz="1600" b="1" i="0" dirty="0">
                <a:latin typeface="Calibri"/>
                <a:cs typeface="Calibri"/>
              </a:rPr>
              <a:t>resistance is sensitive to about 9 decades of resistivity / concentration. The resistivity range is from </a:t>
            </a:r>
            <a:r>
              <a:rPr lang="en-GB" sz="1600" b="1" i="0" dirty="0" smtClean="0">
                <a:latin typeface="Calibri"/>
                <a:cs typeface="Calibri"/>
              </a:rPr>
              <a:t>10</a:t>
            </a:r>
            <a:r>
              <a:rPr lang="en-GB" sz="1600" b="1" i="0" baseline="30000" dirty="0" smtClean="0">
                <a:latin typeface="Calibri"/>
                <a:cs typeface="Calibri"/>
              </a:rPr>
              <a:t>11</a:t>
            </a:r>
            <a:r>
              <a:rPr lang="en-GB" sz="1600" b="1" i="0" dirty="0" smtClean="0">
                <a:latin typeface="Calibri"/>
                <a:cs typeface="Calibri"/>
              </a:rPr>
              <a:t> </a:t>
            </a:r>
            <a:r>
              <a:rPr lang="en-GB" sz="1600" b="1" i="0" dirty="0">
                <a:latin typeface="Calibri"/>
                <a:cs typeface="Calibri"/>
              </a:rPr>
              <a:t>- </a:t>
            </a:r>
            <a:r>
              <a:rPr lang="en-GB" sz="1600" b="1" i="0" dirty="0" smtClean="0">
                <a:latin typeface="Calibri"/>
                <a:cs typeface="Calibri"/>
              </a:rPr>
              <a:t>10</a:t>
            </a:r>
            <a:r>
              <a:rPr lang="en-GB" sz="1600" b="1" i="0" baseline="30000" dirty="0" smtClean="0">
                <a:latin typeface="Calibri"/>
                <a:cs typeface="Calibri"/>
              </a:rPr>
              <a:t>20</a:t>
            </a:r>
            <a:r>
              <a:rPr lang="en-GB" sz="1600" b="1" i="0" dirty="0">
                <a:latin typeface="Calibri"/>
                <a:cs typeface="Calibri"/>
              </a:rPr>
              <a:t>, so </a:t>
            </a:r>
            <a:r>
              <a:rPr lang="en-GB" sz="1600" b="1" i="0" dirty="0" smtClean="0">
                <a:latin typeface="Calibri"/>
                <a:cs typeface="Calibri"/>
              </a:rPr>
              <a:t>10</a:t>
            </a:r>
            <a:r>
              <a:rPr lang="en-GB" sz="1600" b="1" i="0" baseline="30000" dirty="0" smtClean="0">
                <a:latin typeface="Calibri"/>
                <a:cs typeface="Calibri"/>
              </a:rPr>
              <a:t>16</a:t>
            </a:r>
            <a:r>
              <a:rPr lang="en-GB" sz="1600" b="1" i="0" dirty="0" smtClean="0">
                <a:latin typeface="Calibri"/>
                <a:cs typeface="Calibri"/>
              </a:rPr>
              <a:t> </a:t>
            </a:r>
            <a:r>
              <a:rPr lang="en-GB" sz="1600" b="1" i="0" dirty="0">
                <a:latin typeface="Calibri"/>
                <a:cs typeface="Calibri"/>
              </a:rPr>
              <a:t>will be ok</a:t>
            </a:r>
            <a:r>
              <a:rPr lang="en-GB" sz="1600" b="1" i="0" dirty="0" smtClean="0">
                <a:latin typeface="Calibri"/>
                <a:cs typeface="Calibri"/>
              </a:rPr>
              <a:t>.</a:t>
            </a:r>
            <a:endParaRPr lang="en-GB" sz="1600" b="1" i="0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65748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FF0000"/>
      </a:dk2>
      <a:lt2>
        <a:srgbClr val="777777"/>
      </a:lt2>
      <a:accent1>
        <a:srgbClr val="FFFF39"/>
      </a:accent1>
      <a:accent2>
        <a:srgbClr val="800000"/>
      </a:accent2>
      <a:accent3>
        <a:srgbClr val="FFFFFF"/>
      </a:accent3>
      <a:accent4>
        <a:srgbClr val="000000"/>
      </a:accent4>
      <a:accent5>
        <a:srgbClr val="FFFFAE"/>
      </a:accent5>
      <a:accent6>
        <a:srgbClr val="730000"/>
      </a:accent6>
      <a:hlink>
        <a:srgbClr val="1900B2"/>
      </a:hlink>
      <a:folHlink>
        <a:srgbClr val="AE00A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bg2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Rounded MT Bold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FF0000"/>
        </a:dk2>
        <a:lt2>
          <a:srgbClr val="777777"/>
        </a:lt2>
        <a:accent1>
          <a:srgbClr val="FFFF39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FFFFAE"/>
        </a:accent5>
        <a:accent6>
          <a:srgbClr val="730000"/>
        </a:accent6>
        <a:hlink>
          <a:srgbClr val="1900B2"/>
        </a:hlink>
        <a:folHlink>
          <a:srgbClr val="AE00A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120878</TotalTime>
  <Words>113</Words>
  <Application>Microsoft Macintosh PowerPoint</Application>
  <PresentationFormat>On-screen Show (4:3)</PresentationFormat>
  <Paragraphs>46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 SoI Wafer Procurement</vt:lpstr>
      <vt:lpstr>Questions to IceMos 1/2</vt:lpstr>
      <vt:lpstr>Questions to IceMos 2/2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Status of All Loaded Staves</dc:title>
  <cp:lastModifiedBy>Giovanni Darbo</cp:lastModifiedBy>
  <cp:revision>2435</cp:revision>
  <cp:lastPrinted>2014-12-01T13:02:41Z</cp:lastPrinted>
  <dcterms:created xsi:type="dcterms:W3CDTF">2010-10-29T09:34:03Z</dcterms:created>
  <dcterms:modified xsi:type="dcterms:W3CDTF">2015-02-27T15:11:04Z</dcterms:modified>
</cp:coreProperties>
</file>