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4" r:id="rId3"/>
    <p:sldId id="266" r:id="rId4"/>
    <p:sldId id="342" r:id="rId5"/>
    <p:sldId id="349" r:id="rId6"/>
    <p:sldId id="350" r:id="rId7"/>
    <p:sldId id="351" r:id="rId8"/>
    <p:sldId id="352" r:id="rId9"/>
    <p:sldId id="353" r:id="rId10"/>
    <p:sldId id="344" r:id="rId11"/>
    <p:sldId id="332" r:id="rId12"/>
    <p:sldId id="347" r:id="rId13"/>
    <p:sldId id="346" r:id="rId14"/>
    <p:sldId id="325" r:id="rId15"/>
    <p:sldId id="354" r:id="rId16"/>
    <p:sldId id="345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6" autoAdjust="0"/>
    <p:restoredTop sz="94634" autoAdjust="0"/>
  </p:normalViewPr>
  <p:slideViewPr>
    <p:cSldViewPr snapToGrid="0" snapToObjects="1">
      <p:cViewPr>
        <p:scale>
          <a:sx n="103" d="100"/>
          <a:sy n="103" d="100"/>
        </p:scale>
        <p:origin x="-6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04/03/15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04/03/15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1972638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 smtClean="0"/>
              <a:t> MARZO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2519395"/>
          </a:xfrm>
        </p:spPr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direttivi</a:t>
            </a:r>
            <a:r>
              <a:rPr lang="en-US" dirty="0" smtClean="0"/>
              <a:t> </a:t>
            </a:r>
            <a:r>
              <a:rPr lang="en-US" dirty="0" err="1" smtClean="0"/>
              <a:t>passati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elezioni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Missioni</a:t>
            </a:r>
            <a:r>
              <a:rPr lang="en-US" dirty="0" smtClean="0"/>
              <a:t> e </a:t>
            </a:r>
            <a:r>
              <a:rPr lang="en-US" dirty="0" err="1" smtClean="0"/>
              <a:t>varie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2600" y="1219200"/>
            <a:ext cx="8534400" cy="5462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 smtClean="0"/>
              <a:t>CWT :  </a:t>
            </a:r>
            <a:r>
              <a:rPr lang="en-US" dirty="0" err="1" smtClean="0"/>
              <a:t>pubblicate</a:t>
            </a:r>
            <a:r>
              <a:rPr lang="en-US" dirty="0" smtClean="0"/>
              <a:t> </a:t>
            </a:r>
            <a:r>
              <a:rPr lang="en-US" dirty="0" err="1" smtClean="0"/>
              <a:t>istruzioni</a:t>
            </a:r>
            <a:r>
              <a:rPr lang="en-US" dirty="0" smtClean="0"/>
              <a:t> per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abbonamento</a:t>
            </a:r>
            <a:r>
              <a:rPr lang="en-US" dirty="0" smtClean="0"/>
              <a:t> </a:t>
            </a:r>
            <a:r>
              <a:rPr lang="en-US" dirty="0" err="1" smtClean="0"/>
              <a:t>ferrovie</a:t>
            </a:r>
            <a:r>
              <a:rPr lang="en-US" dirty="0" smtClean="0"/>
              <a:t> </a:t>
            </a:r>
            <a:r>
              <a:rPr lang="en-US" dirty="0" err="1" smtClean="0"/>
              <a:t>svizzere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Aggiornato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 ORACLE, da </a:t>
            </a:r>
            <a:r>
              <a:rPr lang="en-US" dirty="0" err="1" smtClean="0"/>
              <a:t>ora</a:t>
            </a:r>
            <a:r>
              <a:rPr lang="en-US" dirty="0" smtClean="0"/>
              <a:t> le </a:t>
            </a:r>
            <a:r>
              <a:rPr lang="en-US" dirty="0" err="1" smtClean="0"/>
              <a:t>missioni</a:t>
            </a:r>
            <a:r>
              <a:rPr lang="en-US" dirty="0" smtClean="0"/>
              <a:t> </a:t>
            </a:r>
            <a:r>
              <a:rPr lang="en-US" dirty="0" err="1" smtClean="0"/>
              <a:t>passano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dal </a:t>
            </a:r>
            <a:r>
              <a:rPr lang="en-US" dirty="0" err="1" smtClean="0"/>
              <a:t>responsabile</a:t>
            </a:r>
            <a:r>
              <a:rPr lang="en-US" dirty="0" smtClean="0"/>
              <a:t> del </a:t>
            </a:r>
            <a:r>
              <a:rPr lang="en-US" dirty="0" err="1" smtClean="0"/>
              <a:t>servizio</a:t>
            </a:r>
            <a:r>
              <a:rPr lang="en-US" dirty="0" smtClean="0"/>
              <a:t> per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approvate</a:t>
            </a:r>
            <a:r>
              <a:rPr lang="en-US" dirty="0" smtClean="0"/>
              <a:t>, poi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approvate</a:t>
            </a:r>
            <a:r>
              <a:rPr lang="en-US" dirty="0" smtClean="0"/>
              <a:t> da </a:t>
            </a:r>
            <a:r>
              <a:rPr lang="en-US" dirty="0" err="1" smtClean="0"/>
              <a:t>resp</a:t>
            </a:r>
            <a:r>
              <a:rPr lang="en-US" dirty="0" smtClean="0"/>
              <a:t> </a:t>
            </a:r>
            <a:r>
              <a:rPr lang="en-US" dirty="0" err="1" smtClean="0"/>
              <a:t>esperimento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In </a:t>
            </a:r>
            <a:r>
              <a:rPr lang="en-US" dirty="0" err="1" smtClean="0"/>
              <a:t>discussione</a:t>
            </a:r>
            <a:r>
              <a:rPr lang="en-US" dirty="0" smtClean="0"/>
              <a:t> </a:t>
            </a:r>
            <a:r>
              <a:rPr lang="en-US" dirty="0" err="1" smtClean="0"/>
              <a:t>regolamento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telelavoro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Vari</a:t>
            </a:r>
            <a:r>
              <a:rPr lang="en-US" dirty="0" smtClean="0"/>
              <a:t> </a:t>
            </a:r>
            <a:r>
              <a:rPr lang="en-US" dirty="0" err="1" smtClean="0"/>
              <a:t>documenti</a:t>
            </a:r>
            <a:r>
              <a:rPr lang="en-US" dirty="0" smtClean="0"/>
              <a:t> </a:t>
            </a:r>
            <a:r>
              <a:rPr lang="en-US" dirty="0" err="1" smtClean="0"/>
              <a:t>disponibili</a:t>
            </a:r>
            <a:r>
              <a:rPr lang="en-US" dirty="0" smtClean="0"/>
              <a:t> o in </a:t>
            </a:r>
            <a:r>
              <a:rPr lang="en-US" dirty="0" err="1" smtClean="0"/>
              <a:t>preparazione</a:t>
            </a:r>
            <a:r>
              <a:rPr lang="en-US" dirty="0" smtClean="0"/>
              <a:t> : piano per la </a:t>
            </a:r>
            <a:r>
              <a:rPr lang="en-US" dirty="0" err="1" smtClean="0"/>
              <a:t>azioni</a:t>
            </a:r>
            <a:r>
              <a:rPr lang="en-US" dirty="0" smtClean="0"/>
              <a:t> positive, </a:t>
            </a:r>
            <a:r>
              <a:rPr lang="en-US" dirty="0" err="1" smtClean="0"/>
              <a:t>codice</a:t>
            </a:r>
            <a:r>
              <a:rPr lang="en-US" dirty="0" smtClean="0"/>
              <a:t> </a:t>
            </a:r>
            <a:r>
              <a:rPr lang="en-US" dirty="0" err="1" smtClean="0"/>
              <a:t>etico</a:t>
            </a:r>
            <a:r>
              <a:rPr lang="en-US" dirty="0" smtClean="0"/>
              <a:t>, </a:t>
            </a:r>
            <a:r>
              <a:rPr lang="en-US" dirty="0" err="1" smtClean="0"/>
              <a:t>codice</a:t>
            </a:r>
            <a:r>
              <a:rPr lang="en-US" dirty="0" smtClean="0"/>
              <a:t> </a:t>
            </a:r>
            <a:r>
              <a:rPr lang="en-US" dirty="0" err="1" smtClean="0"/>
              <a:t>anticorruzione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393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Elezioni</a:t>
            </a:r>
            <a:r>
              <a:rPr lang="en-US" dirty="0" smtClean="0"/>
              <a:t> </a:t>
            </a:r>
            <a:r>
              <a:rPr lang="en-US" dirty="0" err="1" smtClean="0"/>
              <a:t>Rappr</a:t>
            </a:r>
            <a:r>
              <a:rPr lang="en-US" dirty="0" smtClean="0"/>
              <a:t>. </a:t>
            </a:r>
            <a:r>
              <a:rPr lang="en-US" dirty="0" err="1" smtClean="0"/>
              <a:t>Nazionali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r>
              <a:rPr lang="en-US" dirty="0" err="1" smtClean="0"/>
              <a:t>Votazioni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14 </a:t>
            </a:r>
            <a:r>
              <a:rPr lang="en-US" dirty="0" err="1" smtClean="0"/>
              <a:t>Aprile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Nomina</a:t>
            </a:r>
            <a:r>
              <a:rPr lang="en-US" dirty="0" smtClean="0"/>
              <a:t> </a:t>
            </a:r>
            <a:r>
              <a:rPr lang="en-US" dirty="0" err="1" smtClean="0"/>
              <a:t>commissioni</a:t>
            </a:r>
            <a:r>
              <a:rPr lang="en-US" dirty="0" smtClean="0"/>
              <a:t> </a:t>
            </a:r>
            <a:r>
              <a:rPr lang="en-US" dirty="0" err="1" smtClean="0"/>
              <a:t>rappr</a:t>
            </a:r>
            <a:r>
              <a:rPr lang="en-US" dirty="0" smtClean="0"/>
              <a:t> </a:t>
            </a:r>
            <a:r>
              <a:rPr lang="en-US" dirty="0" err="1" smtClean="0"/>
              <a:t>nazionale</a:t>
            </a:r>
            <a:r>
              <a:rPr lang="en-US" dirty="0" smtClean="0"/>
              <a:t> </a:t>
            </a:r>
            <a:r>
              <a:rPr lang="en-US" dirty="0" err="1" smtClean="0"/>
              <a:t>ricercatori</a:t>
            </a:r>
            <a:endParaRPr lang="en-US" dirty="0" smtClean="0"/>
          </a:p>
          <a:p>
            <a:r>
              <a:rPr lang="en-US" dirty="0" smtClean="0"/>
              <a:t>Oliver Wieland</a:t>
            </a:r>
            <a:r>
              <a:rPr lang="en-US" dirty="0" smtClean="0">
                <a:solidFill>
                  <a:schemeClr val="tx1"/>
                </a:solidFill>
              </a:rPr>
              <a:t>		Clara </a:t>
            </a:r>
            <a:r>
              <a:rPr lang="en-US" dirty="0" err="1" smtClean="0">
                <a:solidFill>
                  <a:schemeClr val="tx1"/>
                </a:solidFill>
              </a:rPr>
              <a:t>Troncon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Alessandra </a:t>
            </a:r>
            <a:r>
              <a:rPr lang="en-US" dirty="0" err="1" smtClean="0"/>
              <a:t>Guglielmetti</a:t>
            </a:r>
            <a:r>
              <a:rPr lang="en-US" dirty="0" smtClean="0"/>
              <a:t> 	Daniele </a:t>
            </a:r>
            <a:r>
              <a:rPr lang="en-US" dirty="0" err="1" smtClean="0"/>
              <a:t>Sertore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Nicola </a:t>
            </a:r>
            <a:r>
              <a:rPr lang="en-US" dirty="0" err="1" smtClean="0">
                <a:solidFill>
                  <a:schemeClr val="tx1"/>
                </a:solidFill>
              </a:rPr>
              <a:t>Neri</a:t>
            </a:r>
            <a:r>
              <a:rPr lang="en-US" dirty="0" smtClean="0">
                <a:solidFill>
                  <a:schemeClr val="tx1"/>
                </a:solidFill>
              </a:rPr>
              <a:t>			</a:t>
            </a:r>
            <a:r>
              <a:rPr lang="en-US" dirty="0" err="1" smtClean="0">
                <a:solidFill>
                  <a:schemeClr val="tx1"/>
                </a:solidFill>
              </a:rPr>
              <a:t>Davide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D’angelo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dirty="0" err="1"/>
              <a:t>Nomina</a:t>
            </a:r>
            <a:r>
              <a:rPr lang="en-US" dirty="0"/>
              <a:t> </a:t>
            </a:r>
            <a:r>
              <a:rPr lang="en-US" dirty="0" err="1"/>
              <a:t>commissioni</a:t>
            </a:r>
            <a:r>
              <a:rPr lang="en-US" dirty="0"/>
              <a:t> </a:t>
            </a:r>
            <a:r>
              <a:rPr lang="en-US" dirty="0" err="1"/>
              <a:t>rappr</a:t>
            </a:r>
            <a:r>
              <a:rPr lang="en-US" dirty="0"/>
              <a:t> </a:t>
            </a:r>
            <a:r>
              <a:rPr lang="en-US" dirty="0" err="1"/>
              <a:t>nazionale</a:t>
            </a:r>
            <a:r>
              <a:rPr lang="en-US" dirty="0"/>
              <a:t> </a:t>
            </a:r>
            <a:r>
              <a:rPr lang="en-US" dirty="0" err="1" smtClean="0"/>
              <a:t>tecnologi</a:t>
            </a:r>
            <a:r>
              <a:rPr lang="en-US" dirty="0" smtClean="0"/>
              <a:t>/</a:t>
            </a:r>
            <a:r>
              <a:rPr lang="en-US" dirty="0" err="1" smtClean="0"/>
              <a:t>tecnici</a:t>
            </a:r>
            <a:r>
              <a:rPr lang="en-US" dirty="0" smtClean="0"/>
              <a:t>/</a:t>
            </a:r>
            <a:r>
              <a:rPr lang="en-US" dirty="0" err="1" smtClean="0"/>
              <a:t>amministrativi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Simone </a:t>
            </a:r>
            <a:r>
              <a:rPr lang="en-US" dirty="0" err="1" smtClean="0"/>
              <a:t>Coelli</a:t>
            </a:r>
            <a:r>
              <a:rPr lang="en-US" dirty="0" smtClean="0"/>
              <a:t>			</a:t>
            </a:r>
            <a:r>
              <a:rPr lang="en-US" dirty="0" smtClean="0"/>
              <a:t>Paolo Lombardi</a:t>
            </a:r>
            <a:endParaRPr lang="en-US" dirty="0" smtClean="0"/>
          </a:p>
          <a:p>
            <a:r>
              <a:rPr lang="en-US" dirty="0" smtClean="0"/>
              <a:t>Andrea </a:t>
            </a:r>
            <a:r>
              <a:rPr lang="en-US" dirty="0" err="1" smtClean="0"/>
              <a:t>Capsoni</a:t>
            </a:r>
            <a:r>
              <a:rPr lang="en-US" dirty="0" smtClean="0"/>
              <a:t>		</a:t>
            </a:r>
            <a:r>
              <a:rPr lang="en-US" dirty="0" err="1" smtClean="0"/>
              <a:t>FabioTomasi</a:t>
            </a:r>
            <a:endParaRPr lang="en-US" dirty="0" smtClean="0"/>
          </a:p>
          <a:p>
            <a:r>
              <a:rPr lang="en-US" dirty="0" smtClean="0"/>
              <a:t>Anna </a:t>
            </a:r>
            <a:r>
              <a:rPr lang="en-US" dirty="0" err="1" smtClean="0"/>
              <a:t>Sala</a:t>
            </a:r>
            <a:r>
              <a:rPr lang="en-US" dirty="0" smtClean="0"/>
              <a:t>			Elena </a:t>
            </a:r>
            <a:r>
              <a:rPr lang="en-US" dirty="0" err="1" smtClean="0"/>
              <a:t>Basilico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6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Elezioni</a:t>
            </a:r>
            <a:r>
              <a:rPr lang="en-US" dirty="0" smtClean="0"/>
              <a:t> </a:t>
            </a:r>
            <a:r>
              <a:rPr lang="en-US" dirty="0" err="1" smtClean="0"/>
              <a:t>Rappr</a:t>
            </a:r>
            <a:r>
              <a:rPr lang="en-US" dirty="0" smtClean="0"/>
              <a:t>.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Scadono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23 </a:t>
            </a:r>
            <a:r>
              <a:rPr lang="en-US" dirty="0" err="1" smtClean="0"/>
              <a:t>Giugno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Rappresentante</a:t>
            </a:r>
            <a:r>
              <a:rPr lang="en-US" dirty="0" smtClean="0"/>
              <a:t> </a:t>
            </a:r>
            <a:r>
              <a:rPr lang="en-US" dirty="0" err="1" smtClean="0"/>
              <a:t>tecnici</a:t>
            </a:r>
            <a:r>
              <a:rPr lang="en-US" dirty="0" smtClean="0"/>
              <a:t>    Andrea </a:t>
            </a:r>
            <a:r>
              <a:rPr lang="en-US" dirty="0" err="1" smtClean="0"/>
              <a:t>Capsoni</a:t>
            </a:r>
            <a:endParaRPr lang="en-US" dirty="0" smtClean="0"/>
          </a:p>
          <a:p>
            <a:r>
              <a:rPr lang="en-US" dirty="0" err="1" smtClean="0"/>
              <a:t>Coord</a:t>
            </a:r>
            <a:r>
              <a:rPr lang="en-US" dirty="0" smtClean="0"/>
              <a:t> csn3		   Franco Camera</a:t>
            </a:r>
          </a:p>
          <a:p>
            <a:r>
              <a:rPr lang="en-US" dirty="0" err="1" smtClean="0"/>
              <a:t>Coord</a:t>
            </a:r>
            <a:r>
              <a:rPr lang="en-US" dirty="0" smtClean="0"/>
              <a:t> csn5		   Dario </a:t>
            </a:r>
            <a:r>
              <a:rPr lang="en-US" dirty="0" err="1" smtClean="0"/>
              <a:t>Giove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Votazioni</a:t>
            </a:r>
            <a:r>
              <a:rPr lang="en-US" dirty="0"/>
              <a:t> </a:t>
            </a:r>
            <a:r>
              <a:rPr lang="en-US" dirty="0" err="1"/>
              <a:t>inizio</a:t>
            </a:r>
            <a:r>
              <a:rPr lang="en-US" dirty="0"/>
              <a:t> </a:t>
            </a:r>
            <a:r>
              <a:rPr lang="en-US" dirty="0" err="1" smtClean="0"/>
              <a:t>giugno</a:t>
            </a:r>
            <a:r>
              <a:rPr lang="en-US" dirty="0" smtClean="0"/>
              <a:t>, data da </a:t>
            </a:r>
            <a:r>
              <a:rPr lang="en-US" dirty="0" err="1" smtClean="0"/>
              <a:t>stabilirsi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Commissione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endParaRPr lang="en-US" dirty="0" smtClean="0"/>
          </a:p>
          <a:p>
            <a:r>
              <a:rPr lang="en-US" dirty="0" err="1" smtClean="0"/>
              <a:t>Nives</a:t>
            </a:r>
            <a:r>
              <a:rPr lang="en-US" dirty="0" smtClean="0"/>
              <a:t> </a:t>
            </a:r>
            <a:r>
              <a:rPr lang="en-US" dirty="0" err="1" smtClean="0"/>
              <a:t>Blasi</a:t>
            </a:r>
            <a:r>
              <a:rPr lang="en-US" dirty="0" smtClean="0">
                <a:solidFill>
                  <a:schemeClr val="tx1"/>
                </a:solidFill>
              </a:rPr>
              <a:t>			</a:t>
            </a:r>
            <a:r>
              <a:rPr lang="en-US" dirty="0" smtClean="0">
                <a:solidFill>
                  <a:schemeClr val="tx1"/>
                </a:solidFill>
              </a:rPr>
              <a:t>Giovanna </a:t>
            </a:r>
            <a:r>
              <a:rPr lang="en-US" dirty="0" err="1" smtClean="0">
                <a:solidFill>
                  <a:schemeClr val="tx1"/>
                </a:solidFill>
              </a:rPr>
              <a:t>Benzoni</a:t>
            </a:r>
            <a:endParaRPr lang="en-US" dirty="0" smtClean="0"/>
          </a:p>
          <a:p>
            <a:r>
              <a:rPr lang="en-US" dirty="0" smtClean="0"/>
              <a:t>Massimo </a:t>
            </a:r>
            <a:r>
              <a:rPr lang="en-US" dirty="0" err="1" smtClean="0"/>
              <a:t>Sorbi</a:t>
            </a:r>
            <a:r>
              <a:rPr lang="en-US" dirty="0" smtClean="0"/>
              <a:t>	</a:t>
            </a:r>
            <a:r>
              <a:rPr lang="en-US" dirty="0" smtClean="0"/>
              <a:t>	Giovanni </a:t>
            </a:r>
            <a:r>
              <a:rPr lang="en-US" dirty="0" err="1" smtClean="0"/>
              <a:t>Bellomo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Andrea </a:t>
            </a:r>
            <a:r>
              <a:rPr lang="en-US" dirty="0" err="1" smtClean="0">
                <a:solidFill>
                  <a:schemeClr val="tx1"/>
                </a:solidFill>
              </a:rPr>
              <a:t>Capsoni</a:t>
            </a: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err="1" smtClean="0">
                <a:solidFill>
                  <a:schemeClr val="tx1"/>
                </a:solidFill>
              </a:rPr>
              <a:t>Danilo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Pedrini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15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Fondi</a:t>
            </a:r>
            <a:r>
              <a:rPr lang="en-US" dirty="0" smtClean="0">
                <a:solidFill>
                  <a:schemeClr val="tx1"/>
                </a:solidFill>
              </a:rPr>
              <a:t> FAI </a:t>
            </a:r>
            <a:r>
              <a:rPr lang="en-US" dirty="0" err="1" smtClean="0">
                <a:solidFill>
                  <a:schemeClr val="tx1"/>
                </a:solidFill>
              </a:rPr>
              <a:t>assegnati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Cercate</a:t>
            </a:r>
            <a:r>
              <a:rPr lang="en-US" dirty="0" smtClean="0">
                <a:solidFill>
                  <a:schemeClr val="tx1"/>
                </a:solidFill>
              </a:rPr>
              <a:t> di fare </a:t>
            </a:r>
            <a:r>
              <a:rPr lang="en-US" dirty="0" err="1" smtClean="0">
                <a:solidFill>
                  <a:schemeClr val="tx1"/>
                </a:solidFill>
              </a:rPr>
              <a:t>acquisti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comuni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tramite</a:t>
            </a:r>
            <a:r>
              <a:rPr lang="en-US" dirty="0" smtClean="0">
                <a:solidFill>
                  <a:schemeClr val="tx1"/>
                </a:solidFill>
              </a:rPr>
              <a:t> le </a:t>
            </a:r>
            <a:r>
              <a:rPr lang="en-US" dirty="0" err="1" smtClean="0">
                <a:solidFill>
                  <a:schemeClr val="tx1"/>
                </a:solidFill>
              </a:rPr>
              <a:t>segreterie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specialmente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ordini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rs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systemax</a:t>
            </a:r>
            <a:r>
              <a:rPr lang="en-US" dirty="0" smtClean="0">
                <a:solidFill>
                  <a:schemeClr val="tx1"/>
                </a:solidFill>
              </a:rPr>
              <a:t>, e’ </a:t>
            </a:r>
            <a:r>
              <a:rPr lang="en-US" dirty="0" err="1" smtClean="0">
                <a:solidFill>
                  <a:schemeClr val="tx1"/>
                </a:solidFill>
              </a:rPr>
              <a:t>possibile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dividere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spesa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esperimenti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anche</a:t>
            </a:r>
            <a:r>
              <a:rPr lang="en-US" dirty="0" smtClean="0">
                <a:solidFill>
                  <a:schemeClr val="tx1"/>
                </a:solidFill>
              </a:rPr>
              <a:t> se </a:t>
            </a:r>
            <a:r>
              <a:rPr lang="en-US" dirty="0" err="1" smtClean="0">
                <a:solidFill>
                  <a:schemeClr val="tx1"/>
                </a:solidFill>
              </a:rPr>
              <a:t>c’e</a:t>
            </a:r>
            <a:r>
              <a:rPr lang="en-US" dirty="0" smtClean="0">
                <a:solidFill>
                  <a:schemeClr val="tx1"/>
                </a:solidFill>
              </a:rPr>
              <a:t>’ un </a:t>
            </a:r>
            <a:r>
              <a:rPr lang="en-US" dirty="0" err="1" smtClean="0">
                <a:solidFill>
                  <a:schemeClr val="tx1"/>
                </a:solidFill>
              </a:rPr>
              <a:t>ordine</a:t>
            </a:r>
            <a:r>
              <a:rPr lang="en-US" dirty="0" smtClean="0">
                <a:solidFill>
                  <a:schemeClr val="tx1"/>
                </a:solidFill>
              </a:rPr>
              <a:t> solo</a:t>
            </a: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Ad </a:t>
            </a:r>
            <a:r>
              <a:rPr lang="en-US" b="1" dirty="0" err="1" smtClean="0">
                <a:solidFill>
                  <a:schemeClr val="tx1"/>
                </a:solidFill>
              </a:rPr>
              <a:t>Aprile</a:t>
            </a:r>
            <a:r>
              <a:rPr lang="en-US" b="1" dirty="0" smtClean="0">
                <a:solidFill>
                  <a:schemeClr val="tx1"/>
                </a:solidFill>
              </a:rPr>
              <a:t> (data da </a:t>
            </a:r>
            <a:r>
              <a:rPr lang="en-US" b="1" dirty="0" err="1" smtClean="0">
                <a:solidFill>
                  <a:schemeClr val="tx1"/>
                </a:solidFill>
              </a:rPr>
              <a:t>confermare</a:t>
            </a:r>
            <a:r>
              <a:rPr lang="en-US" b="1" dirty="0" smtClean="0">
                <a:solidFill>
                  <a:schemeClr val="tx1"/>
                </a:solidFill>
              </a:rPr>
              <a:t>) </a:t>
            </a:r>
            <a:r>
              <a:rPr lang="en-US" b="1" dirty="0" err="1" smtClean="0">
                <a:solidFill>
                  <a:schemeClr val="tx1"/>
                </a:solidFill>
              </a:rPr>
              <a:t>il</a:t>
            </a:r>
            <a:r>
              <a:rPr lang="en-US" b="1" dirty="0" smtClean="0">
                <a:solidFill>
                  <a:schemeClr val="tx1"/>
                </a:solidFill>
              </a:rPr>
              <a:t> piano </a:t>
            </a:r>
            <a:r>
              <a:rPr lang="en-US" b="1" dirty="0" err="1" smtClean="0">
                <a:solidFill>
                  <a:schemeClr val="tx1"/>
                </a:solidFill>
              </a:rPr>
              <a:t>della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segreteria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amministrativa</a:t>
            </a:r>
            <a:r>
              <a:rPr lang="en-US" b="1" dirty="0" smtClean="0">
                <a:solidFill>
                  <a:schemeClr val="tx1"/>
                </a:solidFill>
              </a:rPr>
              <a:t> e </a:t>
            </a:r>
            <a:r>
              <a:rPr lang="en-US" b="1" dirty="0" err="1" smtClean="0">
                <a:solidFill>
                  <a:schemeClr val="tx1"/>
                </a:solidFill>
              </a:rPr>
              <a:t>direzione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sara</a:t>
            </a:r>
            <a:r>
              <a:rPr lang="en-US" b="1" dirty="0" smtClean="0">
                <a:solidFill>
                  <a:schemeClr val="tx1"/>
                </a:solidFill>
              </a:rPr>
              <a:t>’ </a:t>
            </a:r>
            <a:r>
              <a:rPr lang="en-US" b="1" dirty="0" err="1" smtClean="0">
                <a:solidFill>
                  <a:schemeClr val="tx1"/>
                </a:solidFill>
              </a:rPr>
              <a:t>interessato</a:t>
            </a:r>
            <a:r>
              <a:rPr lang="en-US" b="1" dirty="0" smtClean="0">
                <a:solidFill>
                  <a:schemeClr val="tx1"/>
                </a:solidFill>
              </a:rPr>
              <a:t> da </a:t>
            </a:r>
            <a:r>
              <a:rPr lang="en-US" b="1" dirty="0" err="1" smtClean="0">
                <a:solidFill>
                  <a:schemeClr val="tx1"/>
                </a:solidFill>
              </a:rPr>
              <a:t>una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ristrutturazione</a:t>
            </a:r>
            <a:r>
              <a:rPr lang="en-US" b="1" dirty="0" smtClean="0">
                <a:solidFill>
                  <a:schemeClr val="tx1"/>
                </a:solidFill>
              </a:rPr>
              <a:t> per </a:t>
            </a:r>
            <a:r>
              <a:rPr lang="en-US" b="1" dirty="0" err="1" smtClean="0">
                <a:solidFill>
                  <a:schemeClr val="tx1"/>
                </a:solidFill>
              </a:rPr>
              <a:t>rifacimento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impianto</a:t>
            </a:r>
            <a:r>
              <a:rPr lang="en-US" b="1" dirty="0" smtClean="0">
                <a:solidFill>
                  <a:schemeClr val="tx1"/>
                </a:solidFill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</a:rPr>
              <a:t>condizionamento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quindi</a:t>
            </a:r>
            <a:r>
              <a:rPr lang="en-US" b="1" dirty="0" smtClean="0">
                <a:solidFill>
                  <a:schemeClr val="tx1"/>
                </a:solidFill>
              </a:rPr>
              <a:t> ci </a:t>
            </a:r>
            <a:r>
              <a:rPr lang="en-US" b="1" dirty="0" err="1" smtClean="0">
                <a:solidFill>
                  <a:schemeClr val="tx1"/>
                </a:solidFill>
              </a:rPr>
              <a:t>dovremo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spostare</a:t>
            </a:r>
            <a:r>
              <a:rPr lang="en-US" b="1" dirty="0" smtClean="0">
                <a:solidFill>
                  <a:schemeClr val="tx1"/>
                </a:solidFill>
              </a:rPr>
              <a:t> per un </a:t>
            </a:r>
            <a:r>
              <a:rPr lang="en-US" b="1" dirty="0" err="1" smtClean="0">
                <a:solidFill>
                  <a:schemeClr val="tx1"/>
                </a:solidFill>
              </a:rPr>
              <a:t>mese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tto</a:t>
            </a:r>
            <a:r>
              <a:rPr lang="en-US" b="1" dirty="0" smtClean="0">
                <a:solidFill>
                  <a:schemeClr val="tx1"/>
                </a:solidFill>
              </a:rPr>
              <a:t>) e ci </a:t>
            </a:r>
            <a:r>
              <a:rPr lang="en-US" b="1" dirty="0" err="1" smtClean="0">
                <a:solidFill>
                  <a:schemeClr val="tx1"/>
                </a:solidFill>
              </a:rPr>
              <a:t>saranno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delle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interruzioni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spera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brevi</a:t>
            </a:r>
            <a:r>
              <a:rPr lang="en-US" b="1" dirty="0" smtClean="0">
                <a:solidFill>
                  <a:schemeClr val="tx1"/>
                </a:solidFill>
              </a:rPr>
              <a:t> del </a:t>
            </a:r>
            <a:r>
              <a:rPr lang="en-US" b="1" dirty="0" err="1" smtClean="0">
                <a:solidFill>
                  <a:schemeClr val="tx1"/>
                </a:solidFill>
              </a:rPr>
              <a:t>servizio</a:t>
            </a:r>
            <a:r>
              <a:rPr lang="en-US" b="1" dirty="0" smtClean="0">
                <a:solidFill>
                  <a:schemeClr val="tx1"/>
                </a:solidFill>
              </a:rPr>
              <a:t> .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V</a:t>
            </a:r>
            <a:r>
              <a:rPr lang="en-US" b="1" dirty="0" smtClean="0">
                <a:solidFill>
                  <a:schemeClr val="tx1"/>
                </a:solidFill>
              </a:rPr>
              <a:t>i </a:t>
            </a:r>
            <a:r>
              <a:rPr lang="en-US" b="1" dirty="0" err="1" smtClean="0">
                <a:solidFill>
                  <a:schemeClr val="tx1"/>
                </a:solidFill>
              </a:rPr>
              <a:t>diremo</a:t>
            </a:r>
            <a:r>
              <a:rPr lang="en-US" b="1" dirty="0" smtClean="0">
                <a:solidFill>
                  <a:schemeClr val="tx1"/>
                </a:solidFill>
              </a:rPr>
              <a:t> da </a:t>
            </a:r>
            <a:r>
              <a:rPr lang="en-US" b="1" dirty="0" err="1" smtClean="0">
                <a:solidFill>
                  <a:schemeClr val="tx1"/>
                </a:solidFill>
              </a:rPr>
              <a:t>quando</a:t>
            </a:r>
            <a:r>
              <a:rPr lang="en-US" b="1" dirty="0" smtClean="0">
                <a:solidFill>
                  <a:schemeClr val="tx1"/>
                </a:solidFill>
              </a:rPr>
              <a:t> e dove </a:t>
            </a:r>
            <a:r>
              <a:rPr lang="en-US" b="1" dirty="0" err="1" smtClean="0">
                <a:solidFill>
                  <a:schemeClr val="tx1"/>
                </a:solidFill>
              </a:rPr>
              <a:t>trovarci</a:t>
            </a:r>
            <a:endParaRPr lang="en-US" b="1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Entro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smtClean="0">
                <a:solidFill>
                  <a:schemeClr val="tx1"/>
                </a:solidFill>
              </a:rPr>
              <a:t>Marzo  </a:t>
            </a:r>
            <a:r>
              <a:rPr lang="en-US" b="1" dirty="0" err="1" smtClean="0">
                <a:solidFill>
                  <a:schemeClr val="tx1"/>
                </a:solidFill>
              </a:rPr>
              <a:t>Contratto</a:t>
            </a:r>
            <a:r>
              <a:rPr lang="en-US" b="1" dirty="0" smtClean="0">
                <a:solidFill>
                  <a:schemeClr val="tx1"/>
                </a:solidFill>
              </a:rPr>
              <a:t> con </a:t>
            </a:r>
            <a:r>
              <a:rPr lang="en-US" b="1" dirty="0" err="1" smtClean="0">
                <a:solidFill>
                  <a:schemeClr val="tx1"/>
                </a:solidFill>
              </a:rPr>
              <a:t>nuovo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spedizioniere</a:t>
            </a:r>
            <a:r>
              <a:rPr lang="en-US" b="1" dirty="0" smtClean="0">
                <a:solidFill>
                  <a:schemeClr val="tx1"/>
                </a:solidFill>
              </a:rPr>
              <a:t> SOCISEC, </a:t>
            </a:r>
            <a:r>
              <a:rPr lang="en-US" b="1" dirty="0" err="1" smtClean="0">
                <a:solidFill>
                  <a:schemeClr val="tx1"/>
                </a:solidFill>
              </a:rPr>
              <a:t>che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sostituira</a:t>
            </a:r>
            <a:r>
              <a:rPr lang="en-US" b="1" dirty="0" smtClean="0">
                <a:solidFill>
                  <a:schemeClr val="tx1"/>
                </a:solidFill>
              </a:rPr>
              <a:t>’ DHL.</a:t>
            </a:r>
          </a:p>
          <a:p>
            <a:pPr marL="274320" lvl="1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Piu</a:t>
            </a:r>
            <a:r>
              <a:rPr lang="en-US" b="1" dirty="0" smtClean="0">
                <a:solidFill>
                  <a:schemeClr val="tx1"/>
                </a:solidFill>
              </a:rPr>
              <a:t>’ </a:t>
            </a:r>
            <a:r>
              <a:rPr lang="en-US" b="1" dirty="0" err="1" smtClean="0">
                <a:solidFill>
                  <a:schemeClr val="tx1"/>
                </a:solidFill>
              </a:rPr>
              <a:t>persone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saranno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autorizzate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compilare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bollettini</a:t>
            </a:r>
            <a:r>
              <a:rPr lang="en-US" b="1" dirty="0" smtClean="0">
                <a:solidFill>
                  <a:schemeClr val="tx1"/>
                </a:solidFill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</a:rPr>
              <a:t>spedizione</a:t>
            </a:r>
            <a:r>
              <a:rPr lang="en-US" b="1" dirty="0" smtClean="0">
                <a:solidFill>
                  <a:schemeClr val="tx1"/>
                </a:solidFill>
              </a:rPr>
              <a:t>, ma Toni </a:t>
            </a:r>
            <a:r>
              <a:rPr lang="en-US" b="1" dirty="0" err="1">
                <a:solidFill>
                  <a:schemeClr val="tx1"/>
                </a:solidFill>
              </a:rPr>
              <a:t>C</a:t>
            </a:r>
            <a:r>
              <a:rPr lang="en-US" b="1" dirty="0" err="1" smtClean="0">
                <a:solidFill>
                  <a:schemeClr val="tx1"/>
                </a:solidFill>
              </a:rPr>
              <a:t>apitanio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rimane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punto</a:t>
            </a:r>
            <a:r>
              <a:rPr lang="en-US" b="1" dirty="0" smtClean="0">
                <a:solidFill>
                  <a:schemeClr val="tx1"/>
                </a:solidFill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</a:rPr>
              <a:t>riferimento</a:t>
            </a: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Commissione</a:t>
            </a:r>
            <a:r>
              <a:rPr lang="en-US" dirty="0" smtClean="0"/>
              <a:t> </a:t>
            </a:r>
            <a:r>
              <a:rPr lang="en-US" dirty="0" smtClean="0"/>
              <a:t>AR      </a:t>
            </a:r>
            <a:r>
              <a:rPr lang="en-US" dirty="0" err="1" smtClean="0"/>
              <a:t>Serafini</a:t>
            </a:r>
            <a:r>
              <a:rPr lang="en-US" dirty="0" smtClean="0"/>
              <a:t>, </a:t>
            </a:r>
            <a:r>
              <a:rPr lang="en-US" dirty="0" err="1" smtClean="0"/>
              <a:t>Caccianiga</a:t>
            </a:r>
            <a:r>
              <a:rPr lang="en-US" dirty="0" smtClean="0"/>
              <a:t>, </a:t>
            </a:r>
            <a:r>
              <a:rPr lang="en-US" dirty="0" err="1" smtClean="0"/>
              <a:t>Colo</a:t>
            </a:r>
            <a:r>
              <a:rPr lang="en-US" dirty="0" smtClean="0"/>
              <a:t>’</a:t>
            </a:r>
            <a:r>
              <a:rPr lang="en-US" dirty="0" smtClean="0">
                <a:ea typeface="+mn-ea"/>
                <a:cs typeface="+mn-cs"/>
              </a:rPr>
              <a:t>  </a:t>
            </a:r>
            <a:endParaRPr lang="en-US" dirty="0" smtClean="0">
              <a:ea typeface="+mn-ea"/>
              <a:cs typeface="+mn-cs"/>
            </a:endParaRP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 IRPT          </a:t>
            </a:r>
            <a:r>
              <a:rPr lang="en-US" dirty="0" err="1" smtClean="0"/>
              <a:t>Ilaria</a:t>
            </a:r>
            <a:r>
              <a:rPr lang="en-US" dirty="0" smtClean="0"/>
              <a:t> </a:t>
            </a:r>
            <a:r>
              <a:rPr lang="en-US" dirty="0" err="1" smtClean="0"/>
              <a:t>Mattei</a:t>
            </a:r>
            <a:r>
              <a:rPr lang="en-US" dirty="0" smtClean="0"/>
              <a:t> (</a:t>
            </a:r>
            <a:r>
              <a:rPr lang="en-US" dirty="0" err="1" smtClean="0"/>
              <a:t>Aprile</a:t>
            </a:r>
            <a:r>
              <a:rPr lang="en-US" dirty="0" smtClean="0"/>
              <a:t>)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 </a:t>
            </a:r>
            <a:r>
              <a:rPr lang="en-US" dirty="0" err="1" smtClean="0"/>
              <a:t>prin</a:t>
            </a:r>
            <a:r>
              <a:rPr lang="en-US" dirty="0" smtClean="0"/>
              <a:t> – HTEAM , </a:t>
            </a:r>
            <a:r>
              <a:rPr lang="en-US" dirty="0" err="1" smtClean="0"/>
              <a:t>appena</a:t>
            </a:r>
            <a:r>
              <a:rPr lang="en-US" dirty="0" smtClean="0"/>
              <a:t> </a:t>
            </a:r>
            <a:r>
              <a:rPr lang="en-US" dirty="0" err="1" smtClean="0"/>
              <a:t>scaduto</a:t>
            </a:r>
            <a:r>
              <a:rPr lang="en-US" dirty="0" smtClean="0"/>
              <a:t> </a:t>
            </a:r>
            <a:r>
              <a:rPr lang="en-US" dirty="0" err="1" smtClean="0"/>
              <a:t>bando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2 </a:t>
            </a: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diplomati</a:t>
            </a:r>
            <a:r>
              <a:rPr lang="en-US" dirty="0" smtClean="0"/>
              <a:t> </a:t>
            </a:r>
            <a:r>
              <a:rPr lang="en-US" dirty="0" err="1" smtClean="0"/>
              <a:t>meccanici</a:t>
            </a:r>
            <a:r>
              <a:rPr lang="en-US" dirty="0" smtClean="0"/>
              <a:t>, </a:t>
            </a:r>
            <a:r>
              <a:rPr lang="en-US" dirty="0"/>
              <a:t>M</a:t>
            </a:r>
            <a:r>
              <a:rPr lang="en-US" dirty="0" smtClean="0"/>
              <a:t>arco </a:t>
            </a:r>
            <a:r>
              <a:rPr lang="en-US" dirty="0" err="1" smtClean="0"/>
              <a:t>Chiodini</a:t>
            </a:r>
            <a:r>
              <a:rPr lang="en-US" dirty="0" smtClean="0"/>
              <a:t> </a:t>
            </a:r>
            <a:r>
              <a:rPr lang="en-US" dirty="0" err="1" smtClean="0"/>
              <a:t>iniziato</a:t>
            </a:r>
            <a:r>
              <a:rPr lang="en-US" dirty="0" smtClean="0"/>
              <a:t> 1 </a:t>
            </a:r>
            <a:r>
              <a:rPr lang="en-US" dirty="0" err="1" smtClean="0"/>
              <a:t>dic</a:t>
            </a:r>
            <a:r>
              <a:rPr lang="en-US" dirty="0" smtClean="0"/>
              <a:t>,</a:t>
            </a:r>
          </a:p>
          <a:p>
            <a:pPr marL="0" indent="0">
              <a:buNone/>
              <a:defRPr/>
            </a:pP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secondo ha </a:t>
            </a:r>
            <a:r>
              <a:rPr lang="en-US" dirty="0" err="1" smtClean="0"/>
              <a:t>rinunciato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Art 36    </a:t>
            </a:r>
            <a:r>
              <a:rPr lang="en-US" dirty="0" err="1"/>
              <a:t>R</a:t>
            </a:r>
            <a:r>
              <a:rPr lang="en-US" dirty="0" err="1" smtClean="0"/>
              <a:t>ebatto</a:t>
            </a:r>
            <a:r>
              <a:rPr lang="en-US" dirty="0" smtClean="0"/>
              <a:t> e </a:t>
            </a:r>
            <a:r>
              <a:rPr lang="en-US" dirty="0" err="1" smtClean="0"/>
              <a:t>Vaccarossa</a:t>
            </a:r>
            <a:r>
              <a:rPr lang="en-US" dirty="0" smtClean="0"/>
              <a:t> </a:t>
            </a:r>
            <a:r>
              <a:rPr lang="en-US" dirty="0" err="1" smtClean="0"/>
              <a:t>prolungati</a:t>
            </a:r>
            <a:r>
              <a:rPr lang="en-US" dirty="0" smtClean="0"/>
              <a:t> per un anno a </a:t>
            </a:r>
            <a:r>
              <a:rPr lang="en-US" dirty="0" err="1" smtClean="0"/>
              <a:t>gennaio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	</a:t>
            </a:r>
            <a:r>
              <a:rPr lang="en-US" dirty="0" err="1" smtClean="0"/>
              <a:t>Bacci</a:t>
            </a:r>
            <a:r>
              <a:rPr lang="en-US" dirty="0" smtClean="0"/>
              <a:t> e Rossi da </a:t>
            </a:r>
            <a:r>
              <a:rPr lang="en-US" dirty="0" err="1" smtClean="0"/>
              <a:t>marzo</a:t>
            </a:r>
            <a:r>
              <a:rPr lang="en-US" dirty="0" smtClean="0"/>
              <a:t> per 2 </a:t>
            </a:r>
            <a:r>
              <a:rPr lang="en-US" dirty="0" err="1" smtClean="0"/>
              <a:t>anni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ELI_NP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             </a:t>
            </a:r>
            <a:r>
              <a:rPr lang="en-US" dirty="0" err="1" smtClean="0"/>
              <a:t>bandita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selezione</a:t>
            </a:r>
            <a:r>
              <a:rPr lang="en-US" dirty="0" smtClean="0"/>
              <a:t> per XFEL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err="1" smtClean="0"/>
              <a:t>fatta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selezione</a:t>
            </a:r>
            <a:r>
              <a:rPr lang="en-US" dirty="0" smtClean="0"/>
              <a:t> per Hi-</a:t>
            </a:r>
            <a:r>
              <a:rPr lang="en-US" dirty="0" err="1" smtClean="0"/>
              <a:t>Lumi</a:t>
            </a:r>
            <a:r>
              <a:rPr lang="en-US" dirty="0" smtClean="0"/>
              <a:t>   2 </a:t>
            </a:r>
            <a:r>
              <a:rPr lang="en-US" dirty="0" err="1" smtClean="0"/>
              <a:t>vincitori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stranieri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Biplab</a:t>
            </a:r>
            <a:r>
              <a:rPr lang="en-US" dirty="0" smtClean="0"/>
              <a:t> </a:t>
            </a:r>
            <a:r>
              <a:rPr lang="en-US" dirty="0" err="1" smtClean="0"/>
              <a:t>Dey</a:t>
            </a:r>
            <a:r>
              <a:rPr lang="en-US" dirty="0" smtClean="0"/>
              <a:t>(</a:t>
            </a:r>
            <a:r>
              <a:rPr lang="en-US" dirty="0" err="1" smtClean="0"/>
              <a:t>LHC_b</a:t>
            </a:r>
            <a:r>
              <a:rPr lang="en-US" dirty="0" smtClean="0"/>
              <a:t>) </a:t>
            </a:r>
            <a:r>
              <a:rPr lang="en-US" dirty="0" err="1" smtClean="0"/>
              <a:t>borse</a:t>
            </a:r>
            <a:r>
              <a:rPr lang="en-US" dirty="0" smtClean="0"/>
              <a:t> 2013 </a:t>
            </a:r>
            <a:r>
              <a:rPr lang="en-US" dirty="0" smtClean="0"/>
              <a:t>, da </a:t>
            </a:r>
            <a:r>
              <a:rPr lang="en-US" dirty="0" err="1" smtClean="0"/>
              <a:t>Aprile</a:t>
            </a:r>
            <a:r>
              <a:rPr lang="en-US" dirty="0" smtClean="0"/>
              <a:t> per 1+1 anno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127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Art 2222 </a:t>
            </a:r>
            <a:r>
              <a:rPr lang="en-US" dirty="0" smtClean="0"/>
              <a:t>  5 </a:t>
            </a:r>
            <a:r>
              <a:rPr lang="en-US" dirty="0" err="1" smtClean="0"/>
              <a:t>dicembre</a:t>
            </a:r>
            <a:r>
              <a:rPr lang="en-US" dirty="0" smtClean="0"/>
              <a:t> Michele </a:t>
            </a:r>
            <a:r>
              <a:rPr lang="en-US" dirty="0" err="1" smtClean="0"/>
              <a:t>Bertucci</a:t>
            </a:r>
            <a:r>
              <a:rPr lang="en-US" dirty="0" smtClean="0"/>
              <a:t> per 12 </a:t>
            </a:r>
            <a:r>
              <a:rPr lang="en-US" dirty="0" err="1" smtClean="0"/>
              <a:t>mesi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	    5 </a:t>
            </a:r>
            <a:r>
              <a:rPr lang="en-US" dirty="0" err="1" smtClean="0"/>
              <a:t>gennaio</a:t>
            </a:r>
            <a:r>
              <a:rPr lang="en-US" dirty="0" smtClean="0"/>
              <a:t> </a:t>
            </a:r>
            <a:r>
              <a:rPr lang="en-US" dirty="0" smtClean="0"/>
              <a:t>Cecilia</a:t>
            </a:r>
            <a:r>
              <a:rPr lang="en-US" dirty="0" smtClean="0"/>
              <a:t> </a:t>
            </a:r>
            <a:r>
              <a:rPr lang="en-US" dirty="0" err="1" smtClean="0"/>
              <a:t>Maiano</a:t>
            </a:r>
            <a:r>
              <a:rPr lang="en-US" dirty="0" smtClean="0"/>
              <a:t> per 12 </a:t>
            </a:r>
            <a:r>
              <a:rPr lang="en-US" dirty="0" err="1" smtClean="0"/>
              <a:t>mesi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smtClean="0"/>
              <a:t> 18 </a:t>
            </a:r>
            <a:r>
              <a:rPr lang="en-US" dirty="0" err="1" smtClean="0"/>
              <a:t>Febbraio</a:t>
            </a:r>
            <a:r>
              <a:rPr lang="en-US" dirty="0" smtClean="0"/>
              <a:t> </a:t>
            </a:r>
            <a:r>
              <a:rPr lang="en-US" dirty="0" err="1" smtClean="0"/>
              <a:t>Yara</a:t>
            </a:r>
            <a:r>
              <a:rPr lang="en-US" dirty="0" smtClean="0"/>
              <a:t> Bravo per 12 </a:t>
            </a:r>
            <a:r>
              <a:rPr lang="en-US" dirty="0" err="1" smtClean="0"/>
              <a:t>mesi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	 </a:t>
            </a:r>
            <a:r>
              <a:rPr lang="en-US" dirty="0" smtClean="0"/>
              <a:t>   5 </a:t>
            </a:r>
            <a:r>
              <a:rPr lang="en-US" dirty="0" err="1" smtClean="0"/>
              <a:t>marzo</a:t>
            </a:r>
            <a:r>
              <a:rPr lang="en-US" dirty="0" smtClean="0"/>
              <a:t> Alberto Stabile per 6 </a:t>
            </a:r>
            <a:r>
              <a:rPr lang="en-US" dirty="0" err="1" smtClean="0"/>
              <a:t>mesi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Dal 3 </a:t>
            </a:r>
            <a:r>
              <a:rPr lang="en-US" dirty="0" err="1" smtClean="0"/>
              <a:t>Marzo</a:t>
            </a:r>
            <a:r>
              <a:rPr lang="en-US" dirty="0" smtClean="0"/>
              <a:t> Stefano </a:t>
            </a:r>
            <a:r>
              <a:rPr lang="en-US" dirty="0" err="1" smtClean="0"/>
              <a:t>Barberis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/>
              <a:t>tempo </a:t>
            </a:r>
            <a:r>
              <a:rPr lang="en-US" dirty="0" err="1" smtClean="0"/>
              <a:t>indeterminato</a:t>
            </a:r>
            <a:r>
              <a:rPr lang="en-US" dirty="0" smtClean="0"/>
              <a:t> (</a:t>
            </a:r>
            <a:r>
              <a:rPr lang="en-US" dirty="0" err="1" smtClean="0"/>
              <a:t>tecnologo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Stanno</a:t>
            </a:r>
            <a:r>
              <a:rPr lang="en-US" dirty="0" smtClean="0"/>
              <a:t> </a:t>
            </a:r>
            <a:r>
              <a:rPr lang="en-US" dirty="0" err="1" smtClean="0"/>
              <a:t>uscendo</a:t>
            </a:r>
            <a:r>
              <a:rPr lang="en-US" dirty="0" smtClean="0"/>
              <a:t> </a:t>
            </a:r>
            <a:r>
              <a:rPr lang="en-US" dirty="0" err="1" smtClean="0"/>
              <a:t>bandi</a:t>
            </a:r>
            <a:r>
              <a:rPr lang="en-US" dirty="0" smtClean="0"/>
              <a:t> per </a:t>
            </a:r>
            <a:r>
              <a:rPr lang="en-US" dirty="0" err="1" smtClean="0"/>
              <a:t>neolaureati</a:t>
            </a:r>
            <a:r>
              <a:rPr lang="en-US" dirty="0" smtClean="0"/>
              <a:t> , 1 </a:t>
            </a:r>
            <a:r>
              <a:rPr lang="en-US" dirty="0" err="1" smtClean="0"/>
              <a:t>posto</a:t>
            </a:r>
            <a:r>
              <a:rPr lang="en-US" dirty="0" smtClean="0"/>
              <a:t>, come </a:t>
            </a:r>
            <a:r>
              <a:rPr lang="en-US" dirty="0" err="1" smtClean="0"/>
              <a:t>ponte</a:t>
            </a:r>
            <a:r>
              <a:rPr lang="en-US" dirty="0" smtClean="0"/>
              <a:t> per </a:t>
            </a:r>
            <a:r>
              <a:rPr lang="en-US" dirty="0" err="1" smtClean="0"/>
              <a:t>concorso</a:t>
            </a:r>
            <a:r>
              <a:rPr lang="en-US" dirty="0" smtClean="0"/>
              <a:t> PHD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c</a:t>
            </a:r>
            <a:r>
              <a:rPr lang="en-US" dirty="0" smtClean="0"/>
              <a:t>sn1 e csn3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In </a:t>
            </a:r>
            <a:r>
              <a:rPr lang="en-US" dirty="0" err="1" smtClean="0"/>
              <a:t>preparazione</a:t>
            </a:r>
            <a:r>
              <a:rPr lang="en-US" dirty="0" smtClean="0"/>
              <a:t> </a:t>
            </a:r>
            <a:r>
              <a:rPr lang="en-US" dirty="0" err="1" smtClean="0"/>
              <a:t>bandi</a:t>
            </a:r>
            <a:r>
              <a:rPr lang="en-US" dirty="0" smtClean="0"/>
              <a:t> per </a:t>
            </a:r>
            <a:r>
              <a:rPr lang="en-US" dirty="0" err="1" smtClean="0"/>
              <a:t>giovani</a:t>
            </a:r>
            <a:r>
              <a:rPr lang="en-US" dirty="0" smtClean="0"/>
              <a:t> </a:t>
            </a:r>
            <a:r>
              <a:rPr lang="en-US" dirty="0" err="1" smtClean="0"/>
              <a:t>diplomati</a:t>
            </a:r>
            <a:r>
              <a:rPr lang="en-US" dirty="0" smtClean="0"/>
              <a:t> </a:t>
            </a:r>
            <a:r>
              <a:rPr lang="en-US" dirty="0" err="1" smtClean="0"/>
              <a:t>meccanici</a:t>
            </a:r>
            <a:r>
              <a:rPr lang="en-US" dirty="0" smtClean="0"/>
              <a:t> – </a:t>
            </a:r>
            <a:r>
              <a:rPr lang="en-US" dirty="0" err="1" smtClean="0"/>
              <a:t>elettronici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Ma </a:t>
            </a:r>
            <a:r>
              <a:rPr lang="en-US" dirty="0" err="1" smtClean="0"/>
              <a:t>facciamo</a:t>
            </a:r>
            <a:r>
              <a:rPr lang="en-US" dirty="0" smtClean="0"/>
              <a:t> </a:t>
            </a:r>
            <a:r>
              <a:rPr lang="en-US" dirty="0" err="1" smtClean="0"/>
              <a:t>fatica</a:t>
            </a:r>
            <a:r>
              <a:rPr lang="en-US" dirty="0" smtClean="0"/>
              <a:t> ad </a:t>
            </a:r>
            <a:r>
              <a:rPr lang="en-US" dirty="0" err="1" smtClean="0"/>
              <a:t>avere</a:t>
            </a:r>
            <a:r>
              <a:rPr lang="en-US" dirty="0" smtClean="0"/>
              <a:t> </a:t>
            </a:r>
            <a:r>
              <a:rPr lang="en-US" dirty="0" err="1" smtClean="0"/>
              <a:t>candidati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Ricordatevi</a:t>
            </a:r>
            <a:r>
              <a:rPr lang="en-US" dirty="0" smtClean="0"/>
              <a:t> di </a:t>
            </a:r>
            <a:r>
              <a:rPr lang="en-US" dirty="0" err="1" smtClean="0"/>
              <a:t>mandare</a:t>
            </a:r>
            <a:r>
              <a:rPr lang="en-US" dirty="0" smtClean="0"/>
              <a:t> a </a:t>
            </a:r>
            <a:r>
              <a:rPr lang="en-US" dirty="0"/>
              <a:t>L</a:t>
            </a:r>
            <a:r>
              <a:rPr lang="en-US" dirty="0" smtClean="0"/>
              <a:t>uciana e Silvia,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eventi</a:t>
            </a:r>
            <a:r>
              <a:rPr lang="en-US" dirty="0" smtClean="0"/>
              <a:t> di outreach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organizzate</a:t>
            </a:r>
            <a:r>
              <a:rPr lang="en-US" dirty="0" smtClean="0"/>
              <a:t> e a cui </a:t>
            </a:r>
            <a:r>
              <a:rPr lang="en-US" dirty="0" err="1" smtClean="0"/>
              <a:t>partecipate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759" y="2692942"/>
            <a:ext cx="686151" cy="103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77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127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Monica Palma e’ 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 smtClean="0"/>
              <a:t>responsabile</a:t>
            </a:r>
            <a:r>
              <a:rPr lang="en-US" dirty="0" smtClean="0"/>
              <a:t> del </a:t>
            </a:r>
            <a:r>
              <a:rPr lang="en-US" dirty="0" err="1" smtClean="0"/>
              <a:t>Servizio</a:t>
            </a:r>
            <a:r>
              <a:rPr lang="en-US" dirty="0" smtClean="0"/>
              <a:t> di </a:t>
            </a:r>
            <a:r>
              <a:rPr lang="en-US" dirty="0" err="1" smtClean="0"/>
              <a:t>Direzione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*******************</a:t>
            </a:r>
            <a:r>
              <a:rPr lang="en-US" dirty="0" smtClean="0"/>
              <a:t>*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Daniela </a:t>
            </a:r>
            <a:r>
              <a:rPr lang="en-US" dirty="0" err="1" smtClean="0"/>
              <a:t>Frazzei</a:t>
            </a:r>
            <a:r>
              <a:rPr lang="en-US" dirty="0" smtClean="0"/>
              <a:t> </a:t>
            </a:r>
            <a:r>
              <a:rPr lang="en-US" dirty="0" err="1" smtClean="0"/>
              <a:t>andra</a:t>
            </a:r>
            <a:r>
              <a:rPr lang="en-US" dirty="0" smtClean="0"/>
              <a:t>’ in </a:t>
            </a:r>
            <a:r>
              <a:rPr lang="en-US" dirty="0" err="1" smtClean="0"/>
              <a:t>pensione</a:t>
            </a:r>
            <a:r>
              <a:rPr lang="en-US" dirty="0" smtClean="0"/>
              <a:t> dal 1 Maggio 2015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*******************</a:t>
            </a:r>
            <a:r>
              <a:rPr lang="en-US" dirty="0" smtClean="0"/>
              <a:t>*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Last but not least,  </a:t>
            </a:r>
          </a:p>
          <a:p>
            <a:pPr marL="0" indent="0">
              <a:buNone/>
              <a:defRPr/>
            </a:pPr>
            <a:r>
              <a:rPr lang="en-US" dirty="0" err="1" smtClean="0"/>
              <a:t>giornali</a:t>
            </a:r>
            <a:r>
              <a:rPr lang="en-US" dirty="0" smtClean="0"/>
              <a:t> </a:t>
            </a:r>
            <a:r>
              <a:rPr lang="en-US" dirty="0" err="1" smtClean="0"/>
              <a:t>parlano</a:t>
            </a:r>
            <a:r>
              <a:rPr lang="en-US" dirty="0" smtClean="0"/>
              <a:t> del piano di UNIMI di </a:t>
            </a:r>
            <a:r>
              <a:rPr lang="en-US" dirty="0" err="1" smtClean="0"/>
              <a:t>trasferire</a:t>
            </a:r>
            <a:r>
              <a:rPr lang="en-US" dirty="0" smtClean="0"/>
              <a:t> </a:t>
            </a:r>
            <a:r>
              <a:rPr lang="en-US" dirty="0" err="1" smtClean="0"/>
              <a:t>Citta</a:t>
            </a:r>
            <a:r>
              <a:rPr lang="en-US" dirty="0" smtClean="0"/>
              <a:t>’ </a:t>
            </a:r>
            <a:r>
              <a:rPr lang="en-US" dirty="0" err="1" smtClean="0"/>
              <a:t>Studi</a:t>
            </a:r>
            <a:r>
              <a:rPr lang="en-US" dirty="0" smtClean="0"/>
              <a:t> a </a:t>
            </a:r>
            <a:r>
              <a:rPr lang="en-US" dirty="0" err="1" smtClean="0"/>
              <a:t>sito</a:t>
            </a:r>
            <a:r>
              <a:rPr lang="en-US" dirty="0" smtClean="0"/>
              <a:t> EXPO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Mercoledi 4 Marzo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58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, </a:t>
            </a:r>
            <a:r>
              <a:rPr lang="en-US" sz="3200" dirty="0" err="1"/>
              <a:t>Concorsi</a:t>
            </a:r>
            <a:r>
              <a:rPr lang="en-US" sz="3200" dirty="0" smtClean="0"/>
              <a:t> no, </a:t>
            </a:r>
            <a:r>
              <a:rPr lang="en-US" sz="3200" dirty="0" err="1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vedremo</a:t>
            </a:r>
            <a:r>
              <a:rPr lang="en-US" sz="3200" dirty="0" smtClean="0"/>
              <a:t>..</a:t>
            </a:r>
            <a:endParaRPr lang="en-US" sz="32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Le </a:t>
            </a:r>
            <a:r>
              <a:rPr lang="en-US" dirty="0" err="1" smtClean="0"/>
              <a:t>commissioni</a:t>
            </a:r>
            <a:r>
              <a:rPr lang="en-US" dirty="0" smtClean="0"/>
              <a:t> per I </a:t>
            </a:r>
            <a:r>
              <a:rPr lang="en-US" dirty="0" err="1" smtClean="0"/>
              <a:t>concorsi</a:t>
            </a:r>
            <a:r>
              <a:rPr lang="en-US" dirty="0" smtClean="0"/>
              <a:t> di </a:t>
            </a:r>
            <a:r>
              <a:rPr lang="en-US" dirty="0" err="1" smtClean="0"/>
              <a:t>accesso</a:t>
            </a:r>
            <a:r>
              <a:rPr lang="en-US" dirty="0" smtClean="0"/>
              <a:t> al primo e secondo </a:t>
            </a:r>
            <a:r>
              <a:rPr lang="en-US" dirty="0" err="1" smtClean="0"/>
              <a:t>livello</a:t>
            </a:r>
            <a:r>
              <a:rPr lang="en-US" dirty="0"/>
              <a:t> </a:t>
            </a:r>
            <a:r>
              <a:rPr lang="en-US" dirty="0" err="1" smtClean="0"/>
              <a:t>ric</a:t>
            </a:r>
            <a:r>
              <a:rPr lang="en-US" dirty="0" smtClean="0"/>
              <a:t>/</a:t>
            </a:r>
            <a:r>
              <a:rPr lang="en-US" dirty="0" err="1" smtClean="0"/>
              <a:t>tec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cominciato</a:t>
            </a:r>
            <a:r>
              <a:rPr lang="en-US" dirty="0" smtClean="0"/>
              <a:t> a </a:t>
            </a:r>
            <a:r>
              <a:rPr lang="en-US" dirty="0" err="1" smtClean="0"/>
              <a:t>lavorare</a:t>
            </a:r>
            <a:r>
              <a:rPr lang="en-US" dirty="0" smtClean="0"/>
              <a:t> a fine </a:t>
            </a:r>
            <a:r>
              <a:rPr lang="en-US" dirty="0" err="1" smtClean="0"/>
              <a:t>gennaio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 </a:t>
            </a:r>
            <a:r>
              <a:rPr lang="en-US" dirty="0" err="1" smtClean="0"/>
              <a:t>concorsi</a:t>
            </a:r>
            <a:r>
              <a:rPr lang="en-US" dirty="0" smtClean="0"/>
              <a:t> per AC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completati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 </a:t>
            </a:r>
            <a:r>
              <a:rPr lang="en-US" dirty="0" err="1"/>
              <a:t>concorsi</a:t>
            </a:r>
            <a:r>
              <a:rPr lang="en-US" dirty="0"/>
              <a:t> TI con n </a:t>
            </a:r>
            <a:r>
              <a:rPr lang="en-US" dirty="0" err="1"/>
              <a:t>posti</a:t>
            </a:r>
            <a:r>
              <a:rPr lang="en-US" dirty="0"/>
              <a:t> </a:t>
            </a:r>
            <a:r>
              <a:rPr lang="en-US" dirty="0" err="1"/>
              <a:t>liberi</a:t>
            </a:r>
            <a:r>
              <a:rPr lang="en-US" dirty="0"/>
              <a:t> + n </a:t>
            </a:r>
            <a:r>
              <a:rPr lang="en-US" dirty="0" err="1"/>
              <a:t>posti</a:t>
            </a:r>
            <a:r>
              <a:rPr lang="en-US" dirty="0"/>
              <a:t> per </a:t>
            </a:r>
            <a:r>
              <a:rPr lang="en-US" dirty="0" err="1" smtClean="0"/>
              <a:t>idonei</a:t>
            </a:r>
            <a:endParaRPr lang="en-US" dirty="0"/>
          </a:p>
          <a:p>
            <a:r>
              <a:rPr lang="en-US" dirty="0" err="1"/>
              <a:t>Dirigente</a:t>
            </a:r>
            <a:r>
              <a:rPr lang="en-US" dirty="0"/>
              <a:t> di  </a:t>
            </a:r>
            <a:r>
              <a:rPr lang="en-US" dirty="0" err="1"/>
              <a:t>Ricerca</a:t>
            </a:r>
            <a:r>
              <a:rPr lang="en-US" dirty="0"/>
              <a:t>    4 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Dirigente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  +2 per </a:t>
            </a:r>
            <a:r>
              <a:rPr lang="en-US" dirty="0" err="1" smtClean="0"/>
              <a:t>Amministrativo</a:t>
            </a:r>
            <a:endParaRPr lang="en-US" dirty="0"/>
          </a:p>
          <a:p>
            <a:r>
              <a:rPr lang="en-US" dirty="0"/>
              <a:t>Primo </a:t>
            </a:r>
            <a:r>
              <a:rPr lang="en-US" dirty="0" err="1"/>
              <a:t>Ricercatore</a:t>
            </a:r>
            <a:r>
              <a:rPr lang="en-US" dirty="0"/>
              <a:t>        3 + 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r>
              <a:rPr lang="en-US" dirty="0"/>
              <a:t>Primo </a:t>
            </a:r>
            <a:r>
              <a:rPr lang="en-US" dirty="0" err="1"/>
              <a:t>Tecnologo</a:t>
            </a:r>
            <a:r>
              <a:rPr lang="en-US" dirty="0"/>
              <a:t>          </a:t>
            </a:r>
            <a:r>
              <a:rPr lang="en-US" dirty="0" smtClean="0"/>
              <a:t>1 </a:t>
            </a:r>
            <a:r>
              <a:rPr lang="en-US" dirty="0"/>
              <a:t>+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  +1 per </a:t>
            </a:r>
            <a:r>
              <a:rPr lang="en-US" dirty="0" err="1" smtClean="0"/>
              <a:t>Amministrativo</a:t>
            </a:r>
            <a:endParaRPr lang="en-US" dirty="0" smtClean="0"/>
          </a:p>
          <a:p>
            <a:r>
              <a:rPr lang="en-US" dirty="0" err="1" smtClean="0"/>
              <a:t>Commissioni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 INFN jobs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da Nov2014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CERN DG </a:t>
            </a:r>
            <a:r>
              <a:rPr lang="en-US" dirty="0" err="1" smtClean="0"/>
              <a:t>Fabiola</a:t>
            </a:r>
            <a:r>
              <a:rPr lang="en-US" dirty="0" smtClean="0"/>
              <a:t> </a:t>
            </a:r>
            <a:r>
              <a:rPr lang="en-US" dirty="0" err="1" smtClean="0"/>
              <a:t>Giannotti</a:t>
            </a:r>
            <a:r>
              <a:rPr lang="en-US" dirty="0" smtClean="0"/>
              <a:t>, </a:t>
            </a:r>
            <a:r>
              <a:rPr lang="en-US" dirty="0" err="1" smtClean="0"/>
              <a:t>nominata</a:t>
            </a:r>
            <a:r>
              <a:rPr lang="en-US" dirty="0" smtClean="0"/>
              <a:t> a </a:t>
            </a:r>
            <a:r>
              <a:rPr lang="en-US" dirty="0" err="1" smtClean="0"/>
              <a:t>partire</a:t>
            </a:r>
            <a:r>
              <a:rPr lang="en-US" dirty="0" smtClean="0"/>
              <a:t> da </a:t>
            </a:r>
            <a:r>
              <a:rPr lang="en-US" dirty="0" err="1" smtClean="0"/>
              <a:t>gennaio</a:t>
            </a:r>
            <a:r>
              <a:rPr lang="en-US" dirty="0" smtClean="0"/>
              <a:t> 2016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PT piano </a:t>
            </a:r>
            <a:r>
              <a:rPr lang="en-US" dirty="0" err="1" smtClean="0"/>
              <a:t>triennale</a:t>
            </a:r>
            <a:r>
              <a:rPr lang="en-US" dirty="0" smtClean="0"/>
              <a:t> : </a:t>
            </a:r>
            <a:r>
              <a:rPr lang="en-US" dirty="0" err="1" smtClean="0"/>
              <a:t>approvato</a:t>
            </a:r>
            <a:r>
              <a:rPr lang="en-US" dirty="0" smtClean="0"/>
              <a:t> da </a:t>
            </a:r>
            <a:r>
              <a:rPr lang="en-US" dirty="0" err="1" smtClean="0"/>
              <a:t>mesi</a:t>
            </a:r>
            <a:r>
              <a:rPr lang="en-US" dirty="0" smtClean="0"/>
              <a:t> dal </a:t>
            </a:r>
            <a:r>
              <a:rPr lang="en-US" dirty="0" err="1" smtClean="0"/>
              <a:t>funz</a:t>
            </a:r>
            <a:r>
              <a:rPr lang="en-US" dirty="0" smtClean="0"/>
              <a:t> </a:t>
            </a:r>
            <a:r>
              <a:rPr lang="en-US" dirty="0" err="1" smtClean="0"/>
              <a:t>pubbl</a:t>
            </a:r>
            <a:r>
              <a:rPr lang="en-US" dirty="0" smtClean="0"/>
              <a:t> e dal </a:t>
            </a:r>
            <a:r>
              <a:rPr lang="en-US" dirty="0" err="1" smtClean="0"/>
              <a:t>miur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piano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assunzioni</a:t>
            </a:r>
            <a:r>
              <a:rPr lang="en-US" dirty="0" smtClean="0"/>
              <a:t>,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giorni</a:t>
            </a:r>
            <a:r>
              <a:rPr lang="en-US" dirty="0" smtClean="0"/>
              <a:t> </a:t>
            </a:r>
            <a:r>
              <a:rPr lang="en-US" dirty="0" err="1" smtClean="0"/>
              <a:t>scorsi</a:t>
            </a:r>
            <a:r>
              <a:rPr lang="en-US" dirty="0" smtClean="0"/>
              <a:t> e’ </a:t>
            </a:r>
            <a:r>
              <a:rPr lang="en-US" dirty="0" err="1" smtClean="0"/>
              <a:t>arrivata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l’approvazione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parte </a:t>
            </a:r>
            <a:r>
              <a:rPr lang="en-US" dirty="0" err="1" smtClean="0"/>
              <a:t>scientifica</a:t>
            </a:r>
            <a:r>
              <a:rPr lang="en-US" dirty="0" smtClean="0"/>
              <a:t> e </a:t>
            </a:r>
            <a:r>
              <a:rPr lang="en-US" dirty="0" err="1" smtClean="0"/>
              <a:t>programmatica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proseguite</a:t>
            </a:r>
            <a:r>
              <a:rPr lang="en-US" dirty="0" smtClean="0"/>
              <a:t> le </a:t>
            </a:r>
            <a:r>
              <a:rPr lang="en-US" dirty="0" err="1" smtClean="0"/>
              <a:t>assunzioni</a:t>
            </a:r>
            <a:r>
              <a:rPr lang="en-US" dirty="0" smtClean="0"/>
              <a:t> per </a:t>
            </a:r>
            <a:r>
              <a:rPr lang="en-US" dirty="0" err="1" smtClean="0"/>
              <a:t>completare</a:t>
            </a:r>
            <a:r>
              <a:rPr lang="en-US" dirty="0" smtClean="0"/>
              <a:t> la </a:t>
            </a:r>
            <a:r>
              <a:rPr lang="en-US" dirty="0" err="1" smtClean="0"/>
              <a:t>proposta</a:t>
            </a:r>
            <a:r>
              <a:rPr lang="en-US" dirty="0" smtClean="0"/>
              <a:t> di </a:t>
            </a:r>
            <a:r>
              <a:rPr lang="en-US" dirty="0" err="1" smtClean="0"/>
              <a:t>pianta</a:t>
            </a:r>
            <a:r>
              <a:rPr lang="en-US" dirty="0" smtClean="0"/>
              <a:t> </a:t>
            </a:r>
            <a:r>
              <a:rPr lang="en-US" dirty="0" err="1" smtClean="0"/>
              <a:t>organica</a:t>
            </a:r>
            <a:r>
              <a:rPr lang="en-US" dirty="0" smtClean="0"/>
              <a:t> del 2010 e per </a:t>
            </a:r>
            <a:r>
              <a:rPr lang="en-US" dirty="0" err="1" smtClean="0"/>
              <a:t>l’estate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aspetta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di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pianta</a:t>
            </a:r>
            <a:r>
              <a:rPr lang="en-US" dirty="0" smtClean="0"/>
              <a:t> </a:t>
            </a:r>
            <a:r>
              <a:rPr lang="en-US" dirty="0" err="1" smtClean="0"/>
              <a:t>organica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Validita</a:t>
            </a:r>
            <a:r>
              <a:rPr lang="en-US" dirty="0" smtClean="0"/>
              <a:t>’ </a:t>
            </a:r>
            <a:r>
              <a:rPr lang="en-US" dirty="0" err="1" smtClean="0"/>
              <a:t>Idoneita</a:t>
            </a:r>
            <a:r>
              <a:rPr lang="en-US" dirty="0" smtClean="0"/>
              <a:t>’ </a:t>
            </a:r>
            <a:r>
              <a:rPr lang="en-US" dirty="0" err="1" smtClean="0"/>
              <a:t>prolungata</a:t>
            </a:r>
            <a:r>
              <a:rPr lang="en-US" dirty="0" smtClean="0"/>
              <a:t> a fine 2016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assunzione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ricercatori</a:t>
            </a:r>
            <a:r>
              <a:rPr lang="en-US" dirty="0" smtClean="0">
                <a:sym typeface="Wingdings"/>
              </a:rPr>
              <a:t> solo a </a:t>
            </a:r>
            <a:r>
              <a:rPr lang="en-US" dirty="0" err="1" smtClean="0">
                <a:sym typeface="Wingdings"/>
              </a:rPr>
              <a:t>scorrimento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graduatorie</a:t>
            </a:r>
            <a:r>
              <a:rPr lang="en-US" dirty="0" smtClean="0">
                <a:sym typeface="Wingdings"/>
              </a:rPr>
              <a:t> , </a:t>
            </a:r>
            <a:r>
              <a:rPr lang="en-US" dirty="0" err="1" smtClean="0">
                <a:sym typeface="Wingdings"/>
              </a:rPr>
              <a:t>concorsi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tecnologi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banditi</a:t>
            </a:r>
            <a:r>
              <a:rPr lang="en-US" dirty="0" smtClean="0">
                <a:sym typeface="Wingdings"/>
              </a:rPr>
              <a:t> (</a:t>
            </a:r>
            <a:r>
              <a:rPr lang="en-US" dirty="0" err="1" smtClean="0">
                <a:sym typeface="Wingdings"/>
              </a:rPr>
              <a:t>creazione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nuove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idoneita</a:t>
            </a:r>
            <a:r>
              <a:rPr lang="en-US" dirty="0" smtClean="0">
                <a:sym typeface="Wingdings"/>
              </a:rPr>
              <a:t>’)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sara</a:t>
            </a:r>
            <a:r>
              <a:rPr lang="en-US" dirty="0" smtClean="0">
                <a:sym typeface="Wingdings"/>
              </a:rPr>
              <a:t>’ obbligato ad </a:t>
            </a:r>
            <a:r>
              <a:rPr lang="en-US" dirty="0" err="1" smtClean="0">
                <a:sym typeface="Wingdings"/>
              </a:rPr>
              <a:t>assumere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invalidi</a:t>
            </a:r>
            <a:r>
              <a:rPr lang="en-US" dirty="0" smtClean="0">
                <a:sym typeface="Wingdings"/>
              </a:rPr>
              <a:t> in </a:t>
            </a:r>
            <a:r>
              <a:rPr lang="en-US" dirty="0" err="1" smtClean="0">
                <a:sym typeface="Wingdings"/>
              </a:rPr>
              <a:t>alcune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regioni</a:t>
            </a: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E’ in </a:t>
            </a:r>
            <a:r>
              <a:rPr lang="en-US" dirty="0" err="1" smtClean="0"/>
              <a:t>approvazione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Piano </a:t>
            </a:r>
            <a:r>
              <a:rPr lang="en-US" dirty="0" err="1" smtClean="0"/>
              <a:t>Nazionale</a:t>
            </a:r>
            <a:r>
              <a:rPr lang="en-US" dirty="0" smtClean="0"/>
              <a:t> </a:t>
            </a:r>
            <a:r>
              <a:rPr lang="en-US" dirty="0" err="1" smtClean="0"/>
              <a:t>Infrastrutture</a:t>
            </a:r>
            <a:r>
              <a:rPr lang="en-US" dirty="0" smtClean="0"/>
              <a:t> di </a:t>
            </a:r>
            <a:r>
              <a:rPr lang="en-US" dirty="0" err="1" smtClean="0"/>
              <a:t>Ricerca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vede</a:t>
            </a:r>
            <a:r>
              <a:rPr lang="en-US" dirty="0" smtClean="0"/>
              <a:t> </a:t>
            </a:r>
            <a:r>
              <a:rPr lang="en-US" dirty="0" err="1" smtClean="0"/>
              <a:t>coinvolte</a:t>
            </a:r>
            <a:r>
              <a:rPr lang="en-US" dirty="0" smtClean="0"/>
              <a:t> </a:t>
            </a:r>
            <a:r>
              <a:rPr lang="en-US" dirty="0" err="1" smtClean="0"/>
              <a:t>strutture</a:t>
            </a:r>
            <a:r>
              <a:rPr lang="en-US" dirty="0" smtClean="0"/>
              <a:t> INFN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CNAO ha </a:t>
            </a:r>
            <a:r>
              <a:rPr lang="en-US" dirty="0" err="1" smtClean="0"/>
              <a:t>ricevuto</a:t>
            </a:r>
            <a:r>
              <a:rPr lang="en-US" dirty="0" smtClean="0"/>
              <a:t> la </a:t>
            </a:r>
            <a:r>
              <a:rPr lang="en-US" dirty="0" err="1" smtClean="0"/>
              <a:t>promessa</a:t>
            </a:r>
            <a:r>
              <a:rPr lang="en-US" dirty="0" smtClean="0"/>
              <a:t> di </a:t>
            </a:r>
            <a:r>
              <a:rPr lang="en-US" dirty="0" err="1" smtClean="0"/>
              <a:t>finanziamento</a:t>
            </a:r>
            <a:r>
              <a:rPr lang="en-US" dirty="0" smtClean="0"/>
              <a:t> per I </a:t>
            </a:r>
            <a:r>
              <a:rPr lang="en-US" dirty="0" err="1" smtClean="0"/>
              <a:t>prossimi</a:t>
            </a:r>
            <a:r>
              <a:rPr lang="en-US" dirty="0" smtClean="0"/>
              <a:t> 3 </a:t>
            </a:r>
            <a:r>
              <a:rPr lang="en-US" dirty="0" err="1" smtClean="0"/>
              <a:t>anni</a:t>
            </a:r>
            <a:r>
              <a:rPr lang="en-US" dirty="0" smtClean="0"/>
              <a:t> 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cominciati</a:t>
            </a:r>
            <a:r>
              <a:rPr lang="en-US" dirty="0" smtClean="0"/>
              <a:t> I </a:t>
            </a:r>
            <a:r>
              <a:rPr lang="en-US" dirty="0" err="1" smtClean="0"/>
              <a:t>lavori</a:t>
            </a:r>
            <a:r>
              <a:rPr lang="en-US" dirty="0" smtClean="0"/>
              <a:t> per la </a:t>
            </a:r>
            <a:r>
              <a:rPr lang="en-US" dirty="0" err="1" smtClean="0"/>
              <a:t>realizzazione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seconda</a:t>
            </a:r>
            <a:r>
              <a:rPr lang="en-US" dirty="0" smtClean="0"/>
              <a:t> </a:t>
            </a:r>
            <a:r>
              <a:rPr lang="en-US" dirty="0" err="1" smtClean="0"/>
              <a:t>linea</a:t>
            </a:r>
            <a:r>
              <a:rPr lang="en-US" dirty="0"/>
              <a:t> </a:t>
            </a:r>
            <a:r>
              <a:rPr lang="en-US" dirty="0" smtClean="0"/>
              <a:t>per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51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Direttivi</a:t>
            </a:r>
            <a:r>
              <a:rPr lang="en-US" dirty="0" smtClean="0"/>
              <a:t> da Nov  2014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66800"/>
            <a:ext cx="9051323" cy="54620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In </a:t>
            </a:r>
            <a:r>
              <a:rPr lang="en-US" dirty="0" err="1" smtClean="0"/>
              <a:t>preparazione</a:t>
            </a:r>
            <a:r>
              <a:rPr lang="en-US" dirty="0" smtClean="0"/>
              <a:t> un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Traf</a:t>
            </a:r>
            <a:r>
              <a:rPr lang="en-US" dirty="0" smtClean="0"/>
              <a:t> </a:t>
            </a:r>
            <a:r>
              <a:rPr lang="en-US" dirty="0" err="1" smtClean="0"/>
              <a:t>Tecnol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Da </a:t>
            </a:r>
            <a:r>
              <a:rPr lang="en-US" dirty="0" err="1" smtClean="0"/>
              <a:t>Novembre</a:t>
            </a:r>
            <a:r>
              <a:rPr lang="en-US" dirty="0" smtClean="0"/>
              <a:t> la </a:t>
            </a:r>
            <a:r>
              <a:rPr lang="en-US" dirty="0" err="1" smtClean="0"/>
              <a:t>funzione</a:t>
            </a:r>
            <a:r>
              <a:rPr lang="en-US" dirty="0" smtClean="0"/>
              <a:t> </a:t>
            </a:r>
            <a:r>
              <a:rPr lang="en-US" dirty="0" err="1" smtClean="0"/>
              <a:t>Pubblica</a:t>
            </a:r>
            <a:r>
              <a:rPr lang="en-US" dirty="0" smtClean="0"/>
              <a:t> ci ha obbligato a </a:t>
            </a:r>
            <a:r>
              <a:rPr lang="en-US" dirty="0" err="1" smtClean="0"/>
              <a:t>utilizzare</a:t>
            </a:r>
            <a:r>
              <a:rPr lang="en-US" dirty="0" smtClean="0"/>
              <a:t> art 36 </a:t>
            </a:r>
            <a:r>
              <a:rPr lang="en-US" dirty="0" err="1" smtClean="0"/>
              <a:t>legge</a:t>
            </a:r>
            <a:r>
              <a:rPr lang="en-US" dirty="0" smtClean="0"/>
              <a:t> xx , in </a:t>
            </a:r>
            <a:r>
              <a:rPr lang="en-US" dirty="0" err="1" smtClean="0"/>
              <a:t>sostituzione</a:t>
            </a:r>
            <a:r>
              <a:rPr lang="en-US" dirty="0" smtClean="0"/>
              <a:t> art 23 </a:t>
            </a:r>
            <a:r>
              <a:rPr lang="en-US" dirty="0" err="1" smtClean="0"/>
              <a:t>legge</a:t>
            </a:r>
            <a:r>
              <a:rPr lang="en-US" dirty="0" smtClean="0"/>
              <a:t> </a:t>
            </a:r>
            <a:r>
              <a:rPr lang="en-US" dirty="0" err="1" smtClean="0"/>
              <a:t>yy</a:t>
            </a:r>
            <a:r>
              <a:rPr lang="en-US" dirty="0" smtClean="0"/>
              <a:t> per </a:t>
            </a:r>
            <a:r>
              <a:rPr lang="en-US" dirty="0" err="1" smtClean="0"/>
              <a:t>assunzioni</a:t>
            </a:r>
            <a:r>
              <a:rPr lang="en-US" dirty="0" smtClean="0"/>
              <a:t> a TD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Si </a:t>
            </a:r>
            <a:r>
              <a:rPr lang="en-US" dirty="0" err="1" smtClean="0"/>
              <a:t>possono</a:t>
            </a:r>
            <a:r>
              <a:rPr lang="en-US" dirty="0" smtClean="0"/>
              <a:t> fare per </a:t>
            </a:r>
            <a:r>
              <a:rPr lang="en-US" dirty="0" err="1" smtClean="0"/>
              <a:t>titoli</a:t>
            </a:r>
            <a:r>
              <a:rPr lang="en-US" dirty="0" smtClean="0"/>
              <a:t>, </a:t>
            </a:r>
            <a:r>
              <a:rPr lang="en-US" dirty="0" err="1" smtClean="0"/>
              <a:t>titoli</a:t>
            </a:r>
            <a:r>
              <a:rPr lang="en-US" dirty="0" smtClean="0"/>
              <a:t> +</a:t>
            </a:r>
            <a:r>
              <a:rPr lang="en-US" dirty="0" err="1" smtClean="0"/>
              <a:t>colloquio</a:t>
            </a:r>
            <a:r>
              <a:rPr lang="en-US" dirty="0" smtClean="0"/>
              <a:t>, </a:t>
            </a:r>
            <a:r>
              <a:rPr lang="en-US" dirty="0" err="1" smtClean="0"/>
              <a:t>titoli+colloquio</a:t>
            </a:r>
            <a:r>
              <a:rPr lang="en-US" dirty="0" smtClean="0"/>
              <a:t>+ </a:t>
            </a:r>
            <a:r>
              <a:rPr lang="en-US" dirty="0" err="1" smtClean="0"/>
              <a:t>scritto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Inoltre</a:t>
            </a:r>
            <a:r>
              <a:rPr lang="en-US" dirty="0" smtClean="0"/>
              <a:t> in base </a:t>
            </a:r>
            <a:r>
              <a:rPr lang="en-US" dirty="0" err="1" smtClean="0"/>
              <a:t>all’art</a:t>
            </a:r>
            <a:r>
              <a:rPr lang="en-US" dirty="0" smtClean="0"/>
              <a:t> 20 </a:t>
            </a:r>
            <a:r>
              <a:rPr lang="en-US" dirty="0" err="1" smtClean="0"/>
              <a:t>legge</a:t>
            </a:r>
            <a:r>
              <a:rPr lang="en-US" dirty="0" smtClean="0"/>
              <a:t> </a:t>
            </a:r>
            <a:r>
              <a:rPr lang="en-US" dirty="0" err="1" smtClean="0"/>
              <a:t>zz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’ </a:t>
            </a:r>
            <a:r>
              <a:rPr lang="en-US" dirty="0" err="1" smtClean="0"/>
              <a:t>chiamare</a:t>
            </a:r>
            <a:r>
              <a:rPr lang="en-US" dirty="0" smtClean="0"/>
              <a:t> TD per </a:t>
            </a:r>
            <a:r>
              <a:rPr lang="en-US" dirty="0" err="1" smtClean="0"/>
              <a:t>chiara</a:t>
            </a:r>
            <a:r>
              <a:rPr lang="en-US" dirty="0" smtClean="0"/>
              <a:t> </a:t>
            </a:r>
            <a:r>
              <a:rPr lang="en-US" dirty="0" err="1" smtClean="0"/>
              <a:t>fama</a:t>
            </a:r>
            <a:r>
              <a:rPr lang="en-US" dirty="0" smtClean="0"/>
              <a:t>, ma e’ </a:t>
            </a:r>
            <a:r>
              <a:rPr lang="en-US" dirty="0" err="1" smtClean="0"/>
              <a:t>sconsigliato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Questo</a:t>
            </a:r>
            <a:r>
              <a:rPr lang="en-US" dirty="0" smtClean="0"/>
              <a:t> ha </a:t>
            </a:r>
            <a:r>
              <a:rPr lang="en-US" dirty="0" err="1" smtClean="0"/>
              <a:t>comportato</a:t>
            </a:r>
            <a:r>
              <a:rPr lang="en-US" dirty="0" smtClean="0"/>
              <a:t> </a:t>
            </a:r>
            <a:r>
              <a:rPr lang="en-US" dirty="0" err="1" smtClean="0"/>
              <a:t>parecchio</a:t>
            </a:r>
            <a:r>
              <a:rPr lang="en-US" dirty="0" smtClean="0"/>
              <a:t> </a:t>
            </a:r>
            <a:r>
              <a:rPr lang="en-US" dirty="0" err="1" smtClean="0"/>
              <a:t>scompiglio</a:t>
            </a:r>
            <a:r>
              <a:rPr lang="en-US" dirty="0" smtClean="0"/>
              <a:t> e </a:t>
            </a:r>
            <a:r>
              <a:rPr lang="en-US" dirty="0" err="1" smtClean="0"/>
              <a:t>superlavoro</a:t>
            </a:r>
            <a:r>
              <a:rPr lang="en-US" dirty="0" smtClean="0"/>
              <a:t> in AC e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strutture</a:t>
            </a:r>
            <a:r>
              <a:rPr lang="en-US" dirty="0" smtClean="0"/>
              <a:t>, ma </a:t>
            </a:r>
            <a:r>
              <a:rPr lang="en-US" dirty="0" err="1" smtClean="0"/>
              <a:t>adesso</a:t>
            </a:r>
            <a:r>
              <a:rPr lang="en-US" dirty="0" smtClean="0"/>
              <a:t> </a:t>
            </a:r>
            <a:r>
              <a:rPr lang="en-US" dirty="0" err="1" smtClean="0"/>
              <a:t>siamo</a:t>
            </a:r>
            <a:r>
              <a:rPr lang="en-US" dirty="0" smtClean="0"/>
              <a:t> di </a:t>
            </a:r>
            <a:r>
              <a:rPr lang="en-US" dirty="0" err="1" smtClean="0"/>
              <a:t>nuovo</a:t>
            </a:r>
            <a:r>
              <a:rPr lang="en-US" dirty="0" smtClean="0"/>
              <a:t> a regime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Approvate</a:t>
            </a:r>
            <a:r>
              <a:rPr lang="en-US" dirty="0" smtClean="0"/>
              <a:t> 6  </a:t>
            </a:r>
            <a:r>
              <a:rPr lang="en-US" dirty="0" err="1" smtClean="0"/>
              <a:t>bandi</a:t>
            </a:r>
            <a:r>
              <a:rPr lang="en-US" dirty="0" smtClean="0"/>
              <a:t> </a:t>
            </a:r>
            <a:r>
              <a:rPr lang="en-US" dirty="0" err="1" smtClean="0"/>
              <a:t>giovani</a:t>
            </a:r>
            <a:r>
              <a:rPr lang="en-US" dirty="0" smtClean="0"/>
              <a:t> csn5 </a:t>
            </a:r>
            <a:r>
              <a:rPr lang="en-US" dirty="0" smtClean="0"/>
              <a:t>– Alberto Stabile , </a:t>
            </a:r>
            <a:r>
              <a:rPr lang="en-US" dirty="0" err="1" smtClean="0"/>
              <a:t>progetto</a:t>
            </a:r>
            <a:r>
              <a:rPr lang="en-US" dirty="0" smtClean="0"/>
              <a:t> IMPART, 2ndo </a:t>
            </a:r>
            <a:r>
              <a:rPr lang="en-US" dirty="0" err="1" smtClean="0"/>
              <a:t>posto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20 </a:t>
            </a:r>
            <a:r>
              <a:rPr lang="en-US" dirty="0" err="1" smtClean="0"/>
              <a:t>Borse</a:t>
            </a:r>
            <a:r>
              <a:rPr lang="en-US" dirty="0" smtClean="0"/>
              <a:t> per </a:t>
            </a:r>
            <a:r>
              <a:rPr lang="en-US" dirty="0" err="1" smtClean="0"/>
              <a:t>stranieri</a:t>
            </a:r>
            <a:r>
              <a:rPr lang="en-US" dirty="0" smtClean="0"/>
              <a:t> </a:t>
            </a:r>
            <a:r>
              <a:rPr lang="en-US" dirty="0" err="1" smtClean="0"/>
              <a:t>assegnate</a:t>
            </a:r>
            <a:r>
              <a:rPr lang="en-US" dirty="0" smtClean="0"/>
              <a:t> – </a:t>
            </a:r>
            <a:r>
              <a:rPr lang="en-US" dirty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vincitore</a:t>
            </a:r>
            <a:r>
              <a:rPr lang="en-US" dirty="0" smtClean="0"/>
              <a:t> per Milano </a:t>
            </a:r>
            <a:r>
              <a:rPr lang="en-US" dirty="0"/>
              <a:t>KUMMALI Abdul </a:t>
            </a:r>
            <a:r>
              <a:rPr lang="en-US" dirty="0" err="1"/>
              <a:t>Haneefa</a:t>
            </a:r>
            <a:r>
              <a:rPr lang="en-US" dirty="0" smtClean="0"/>
              <a:t> (IRPT)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21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Gennaio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M</a:t>
            </a:r>
            <a:r>
              <a:rPr lang="en-US" dirty="0" err="1" smtClean="0"/>
              <a:t>odifiche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allo</a:t>
            </a:r>
            <a:r>
              <a:rPr lang="en-US" dirty="0" smtClean="0"/>
              <a:t> </a:t>
            </a:r>
            <a:r>
              <a:rPr lang="en-US" dirty="0" err="1" smtClean="0"/>
              <a:t>Statuto</a:t>
            </a:r>
            <a:r>
              <a:rPr lang="en-US" dirty="0" smtClean="0"/>
              <a:t> (</a:t>
            </a:r>
            <a:r>
              <a:rPr lang="en-US" dirty="0" err="1" smtClean="0"/>
              <a:t>incompatibilita</a:t>
            </a:r>
            <a:r>
              <a:rPr lang="en-US" dirty="0" smtClean="0"/>
              <a:t>’ </a:t>
            </a:r>
            <a:r>
              <a:rPr lang="en-US" dirty="0" err="1" smtClean="0"/>
              <a:t>cariche</a:t>
            </a:r>
            <a:r>
              <a:rPr lang="en-US" dirty="0" smtClean="0"/>
              <a:t>, </a:t>
            </a:r>
            <a:r>
              <a:rPr lang="en-US" dirty="0" err="1" smtClean="0"/>
              <a:t>mandato</a:t>
            </a:r>
            <a:r>
              <a:rPr lang="en-US" dirty="0" smtClean="0"/>
              <a:t> 3 </a:t>
            </a:r>
            <a:r>
              <a:rPr lang="en-US" dirty="0" err="1" smtClean="0"/>
              <a:t>anni</a:t>
            </a:r>
            <a:r>
              <a:rPr lang="en-US" dirty="0" smtClean="0"/>
              <a:t> </a:t>
            </a:r>
            <a:r>
              <a:rPr lang="en-US" dirty="0" err="1" smtClean="0"/>
              <a:t>tranne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per CD, </a:t>
            </a:r>
            <a:r>
              <a:rPr lang="en-US" dirty="0" err="1" smtClean="0"/>
              <a:t>prevedere</a:t>
            </a:r>
            <a:r>
              <a:rPr lang="en-US" dirty="0" smtClean="0"/>
              <a:t> </a:t>
            </a:r>
            <a:r>
              <a:rPr lang="en-US" dirty="0" err="1" smtClean="0"/>
              <a:t>sostituto</a:t>
            </a:r>
            <a:r>
              <a:rPr lang="en-US" dirty="0" smtClean="0"/>
              <a:t> </a:t>
            </a:r>
            <a:r>
              <a:rPr lang="en-US" dirty="0" err="1" smtClean="0"/>
              <a:t>Presidente</a:t>
            </a:r>
            <a:r>
              <a:rPr lang="en-US" dirty="0" smtClean="0"/>
              <a:t>, </a:t>
            </a:r>
            <a:r>
              <a:rPr lang="en-US" dirty="0" err="1" smtClean="0"/>
              <a:t>allargare</a:t>
            </a:r>
            <a:r>
              <a:rPr lang="en-US" dirty="0" smtClean="0"/>
              <a:t> </a:t>
            </a:r>
            <a:r>
              <a:rPr lang="en-US" dirty="0" err="1" smtClean="0"/>
              <a:t>missione</a:t>
            </a:r>
            <a:r>
              <a:rPr lang="en-US" dirty="0" smtClean="0"/>
              <a:t> </a:t>
            </a:r>
            <a:r>
              <a:rPr lang="en-US" dirty="0" err="1" smtClean="0"/>
              <a:t>Ente</a:t>
            </a:r>
            <a:r>
              <a:rPr lang="en-US" dirty="0" smtClean="0"/>
              <a:t> a </a:t>
            </a:r>
            <a:r>
              <a:rPr lang="en-US" dirty="0" err="1" smtClean="0"/>
              <a:t>trasferire</a:t>
            </a:r>
            <a:r>
              <a:rPr lang="en-US" dirty="0" smtClean="0"/>
              <a:t> </a:t>
            </a:r>
            <a:r>
              <a:rPr lang="en-US" dirty="0" err="1" smtClean="0"/>
              <a:t>conoscenza</a:t>
            </a:r>
            <a:r>
              <a:rPr lang="en-US" dirty="0" smtClean="0"/>
              <a:t> e </a:t>
            </a:r>
            <a:r>
              <a:rPr lang="en-US" dirty="0" err="1" smtClean="0"/>
              <a:t>tecnologia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societa</a:t>
            </a:r>
            <a:r>
              <a:rPr lang="en-US" dirty="0" smtClean="0"/>
              <a:t>’ e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imprese</a:t>
            </a:r>
            <a:r>
              <a:rPr lang="en-US" dirty="0" smtClean="0"/>
              <a:t>) </a:t>
            </a:r>
            <a:r>
              <a:rPr lang="en-US" dirty="0" err="1" smtClean="0"/>
              <a:t>sono</a:t>
            </a:r>
            <a:r>
              <a:rPr lang="en-US" dirty="0" smtClean="0"/>
              <a:t> state </a:t>
            </a:r>
            <a:r>
              <a:rPr lang="en-US" dirty="0" err="1" smtClean="0"/>
              <a:t>rimandate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IIT </a:t>
            </a:r>
            <a:r>
              <a:rPr lang="en-US" dirty="0" err="1" smtClean="0"/>
              <a:t>investito</a:t>
            </a:r>
            <a:r>
              <a:rPr lang="en-US" dirty="0" smtClean="0"/>
              <a:t> del </a:t>
            </a:r>
            <a:r>
              <a:rPr lang="en-US" dirty="0" err="1" smtClean="0"/>
              <a:t>trasferimento</a:t>
            </a:r>
            <a:r>
              <a:rPr lang="en-US" dirty="0" smtClean="0"/>
              <a:t> </a:t>
            </a:r>
            <a:r>
              <a:rPr lang="en-US" dirty="0" err="1" smtClean="0"/>
              <a:t>tecnologico</a:t>
            </a:r>
            <a:r>
              <a:rPr lang="en-US" dirty="0" smtClean="0"/>
              <a:t> di </a:t>
            </a:r>
            <a:r>
              <a:rPr lang="en-US" dirty="0" err="1" smtClean="0"/>
              <a:t>Uni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enti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(DDL 24 </a:t>
            </a:r>
            <a:r>
              <a:rPr lang="en-US" dirty="0" err="1" smtClean="0"/>
              <a:t>genn</a:t>
            </a:r>
            <a:r>
              <a:rPr lang="en-US" dirty="0" smtClean="0"/>
              <a:t>, </a:t>
            </a:r>
            <a:r>
              <a:rPr lang="en-US" dirty="0" err="1" smtClean="0"/>
              <a:t>ancora</a:t>
            </a:r>
            <a:r>
              <a:rPr lang="en-US" dirty="0" smtClean="0"/>
              <a:t> da </a:t>
            </a:r>
            <a:r>
              <a:rPr lang="en-US" dirty="0" err="1" smtClean="0"/>
              <a:t>approvare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 </a:t>
            </a:r>
            <a:r>
              <a:rPr lang="en-US" dirty="0" err="1" smtClean="0"/>
              <a:t>seguito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innumeroveli</a:t>
            </a:r>
            <a:r>
              <a:rPr lang="en-US" dirty="0" smtClean="0"/>
              <a:t> </a:t>
            </a:r>
            <a:r>
              <a:rPr lang="en-US" dirty="0" err="1" smtClean="0"/>
              <a:t>contestazioni</a:t>
            </a:r>
            <a:r>
              <a:rPr lang="en-US" dirty="0" smtClean="0"/>
              <a:t> </a:t>
            </a:r>
            <a:r>
              <a:rPr lang="en-US" dirty="0" err="1" smtClean="0"/>
              <a:t>dovrebbe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modificato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E’ in </a:t>
            </a:r>
            <a:r>
              <a:rPr lang="en-US" dirty="0" err="1" smtClean="0"/>
              <a:t>partenza</a:t>
            </a:r>
            <a:r>
              <a:rPr lang="en-US" dirty="0" smtClean="0"/>
              <a:t> la </a:t>
            </a:r>
            <a:r>
              <a:rPr lang="en-US" dirty="0" err="1" smtClean="0"/>
              <a:t>nuova</a:t>
            </a:r>
            <a:r>
              <a:rPr lang="en-US" dirty="0" smtClean="0"/>
              <a:t> VQR, con </a:t>
            </a:r>
            <a:r>
              <a:rPr lang="en-US" dirty="0" err="1" smtClean="0"/>
              <a:t>novita</a:t>
            </a:r>
            <a:r>
              <a:rPr lang="en-US" dirty="0" smtClean="0"/>
              <a:t>’ sui </a:t>
            </a:r>
            <a:r>
              <a:rPr lang="en-US" dirty="0" err="1" smtClean="0"/>
              <a:t>criteri</a:t>
            </a:r>
            <a:r>
              <a:rPr lang="en-US" dirty="0" smtClean="0"/>
              <a:t> </a:t>
            </a:r>
            <a:r>
              <a:rPr lang="en-US" dirty="0" smtClean="0"/>
              <a:t>.    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Riedizione</a:t>
            </a:r>
            <a:r>
              <a:rPr lang="en-US" dirty="0" smtClean="0"/>
              <a:t> </a:t>
            </a:r>
            <a:r>
              <a:rPr lang="en-US" dirty="0" err="1" smtClean="0"/>
              <a:t>bando</a:t>
            </a:r>
            <a:r>
              <a:rPr lang="en-US" dirty="0" smtClean="0"/>
              <a:t> per </a:t>
            </a:r>
            <a:r>
              <a:rPr lang="en-US" dirty="0" err="1" smtClean="0"/>
              <a:t>assunzione</a:t>
            </a:r>
            <a:r>
              <a:rPr lang="en-US" dirty="0" smtClean="0"/>
              <a:t> </a:t>
            </a:r>
            <a:r>
              <a:rPr lang="en-US" dirty="0" err="1" smtClean="0"/>
              <a:t>ricercatori</a:t>
            </a:r>
            <a:r>
              <a:rPr lang="en-US" dirty="0" smtClean="0"/>
              <a:t> </a:t>
            </a:r>
            <a:r>
              <a:rPr lang="en-US" dirty="0" err="1" smtClean="0"/>
              <a:t>eccellenti</a:t>
            </a:r>
            <a:r>
              <a:rPr lang="en-US" dirty="0" smtClean="0"/>
              <a:t> , </a:t>
            </a:r>
            <a:r>
              <a:rPr lang="en-US" dirty="0" err="1" smtClean="0"/>
              <a:t>chiara</a:t>
            </a:r>
            <a:r>
              <a:rPr lang="en-US" dirty="0" smtClean="0"/>
              <a:t> </a:t>
            </a:r>
            <a:r>
              <a:rPr lang="en-US" dirty="0" err="1" smtClean="0"/>
              <a:t>fama</a:t>
            </a:r>
            <a:r>
              <a:rPr lang="en-US" dirty="0" smtClean="0"/>
              <a:t> o </a:t>
            </a:r>
            <a:r>
              <a:rPr lang="en-US" dirty="0" err="1" smtClean="0"/>
              <a:t>vincitori</a:t>
            </a:r>
            <a:r>
              <a:rPr lang="en-US" dirty="0" smtClean="0"/>
              <a:t> di ERC (1ML per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enti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) – Se </a:t>
            </a:r>
            <a:r>
              <a:rPr lang="en-US" dirty="0" err="1" smtClean="0"/>
              <a:t>avete</a:t>
            </a:r>
            <a:r>
              <a:rPr lang="en-US" dirty="0" smtClean="0"/>
              <a:t> </a:t>
            </a:r>
            <a:r>
              <a:rPr lang="en-US" dirty="0" err="1" smtClean="0"/>
              <a:t>proposte</a:t>
            </a:r>
            <a:r>
              <a:rPr lang="en-US" dirty="0" smtClean="0"/>
              <a:t> </a:t>
            </a:r>
            <a:r>
              <a:rPr lang="en-US" dirty="0" err="1" smtClean="0"/>
              <a:t>mandatemele</a:t>
            </a:r>
            <a:r>
              <a:rPr lang="en-US" dirty="0" smtClean="0"/>
              <a:t> </a:t>
            </a:r>
            <a:r>
              <a:rPr lang="en-US" dirty="0" err="1" smtClean="0"/>
              <a:t>urgentemente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80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Gennaio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Preoccupazione</a:t>
            </a:r>
            <a:r>
              <a:rPr lang="en-US" dirty="0" smtClean="0"/>
              <a:t> per </a:t>
            </a:r>
            <a:r>
              <a:rPr lang="en-US" dirty="0" err="1" smtClean="0"/>
              <a:t>improvvisa</a:t>
            </a:r>
            <a:r>
              <a:rPr lang="en-US" dirty="0" smtClean="0"/>
              <a:t> </a:t>
            </a:r>
            <a:r>
              <a:rPr lang="en-US" dirty="0" err="1" smtClean="0"/>
              <a:t>variazione</a:t>
            </a:r>
            <a:r>
              <a:rPr lang="en-US" dirty="0" smtClean="0"/>
              <a:t> </a:t>
            </a:r>
            <a:r>
              <a:rPr lang="en-US" dirty="0" err="1" smtClean="0"/>
              <a:t>tasso</a:t>
            </a:r>
            <a:r>
              <a:rPr lang="en-US" dirty="0" smtClean="0"/>
              <a:t> </a:t>
            </a:r>
            <a:r>
              <a:rPr lang="en-US" dirty="0" err="1" smtClean="0"/>
              <a:t>cambio</a:t>
            </a:r>
            <a:r>
              <a:rPr lang="en-US" dirty="0" smtClean="0"/>
              <a:t> </a:t>
            </a:r>
            <a:r>
              <a:rPr lang="en-US" dirty="0" err="1" smtClean="0"/>
              <a:t>franco</a:t>
            </a:r>
            <a:r>
              <a:rPr lang="en-US" dirty="0" smtClean="0"/>
              <a:t> </a:t>
            </a:r>
            <a:r>
              <a:rPr lang="en-US" dirty="0" err="1" smtClean="0"/>
              <a:t>svizzero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comporta</a:t>
            </a:r>
            <a:r>
              <a:rPr lang="en-US" dirty="0" smtClean="0"/>
              <a:t> </a:t>
            </a:r>
            <a:r>
              <a:rPr lang="en-US" dirty="0" err="1" smtClean="0"/>
              <a:t>aumento</a:t>
            </a:r>
            <a:r>
              <a:rPr lang="en-US" dirty="0" smtClean="0"/>
              <a:t> (20%) del </a:t>
            </a:r>
            <a:r>
              <a:rPr lang="en-US" dirty="0" err="1" smtClean="0"/>
              <a:t>costo</a:t>
            </a:r>
            <a:r>
              <a:rPr lang="en-US" dirty="0" smtClean="0"/>
              <a:t> </a:t>
            </a:r>
            <a:r>
              <a:rPr lang="en-US" dirty="0" err="1" smtClean="0"/>
              <a:t>esperimenti</a:t>
            </a:r>
            <a:r>
              <a:rPr lang="en-US" dirty="0" smtClean="0"/>
              <a:t> al CERN.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Negoziazioni</a:t>
            </a:r>
            <a:r>
              <a:rPr lang="en-US" dirty="0" smtClean="0"/>
              <a:t> in </a:t>
            </a:r>
            <a:r>
              <a:rPr lang="en-US" dirty="0" err="1" smtClean="0"/>
              <a:t>corso</a:t>
            </a:r>
            <a:r>
              <a:rPr lang="en-US" dirty="0" smtClean="0"/>
              <a:t> e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frattempo</a:t>
            </a:r>
            <a:r>
              <a:rPr lang="en-US" dirty="0" smtClean="0"/>
              <a:t> CHF </a:t>
            </a:r>
            <a:r>
              <a:rPr lang="en-US" dirty="0" err="1" smtClean="0"/>
              <a:t>sta</a:t>
            </a:r>
            <a:r>
              <a:rPr lang="en-US" dirty="0" smtClean="0"/>
              <a:t> lentamente </a:t>
            </a:r>
            <a:r>
              <a:rPr lang="en-US" dirty="0" err="1" smtClean="0"/>
              <a:t>tornando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precedenti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A CD </a:t>
            </a:r>
            <a:r>
              <a:rPr lang="en-US" dirty="0" err="1" smtClean="0"/>
              <a:t>marzo</a:t>
            </a:r>
            <a:r>
              <a:rPr lang="en-US" dirty="0" smtClean="0"/>
              <a:t> </a:t>
            </a:r>
            <a:r>
              <a:rPr lang="en-US" dirty="0" err="1" smtClean="0"/>
              <a:t>dovrebbe</a:t>
            </a:r>
            <a:r>
              <a:rPr lang="en-US" dirty="0" smtClean="0"/>
              <a:t> </a:t>
            </a:r>
            <a:r>
              <a:rPr lang="en-US" dirty="0" err="1" smtClean="0"/>
              <a:t>partire</a:t>
            </a:r>
            <a:r>
              <a:rPr lang="en-US" dirty="0" smtClean="0"/>
              <a:t> </a:t>
            </a:r>
            <a:r>
              <a:rPr lang="en-US" dirty="0" err="1" smtClean="0"/>
              <a:t>procedura</a:t>
            </a:r>
            <a:r>
              <a:rPr lang="en-US" dirty="0" smtClean="0"/>
              <a:t> </a:t>
            </a:r>
            <a:r>
              <a:rPr lang="en-US" dirty="0" err="1" smtClean="0"/>
              <a:t>elezione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presidente</a:t>
            </a:r>
            <a:r>
              <a:rPr lang="en-US" dirty="0" smtClean="0"/>
              <a:t> per </a:t>
            </a:r>
            <a:r>
              <a:rPr lang="en-US" dirty="0" err="1" smtClean="0"/>
              <a:t>permettere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designazione</a:t>
            </a:r>
            <a:r>
              <a:rPr lang="en-US" dirty="0" smtClean="0"/>
              <a:t> al CD </a:t>
            </a:r>
            <a:r>
              <a:rPr lang="en-US" dirty="0" err="1" smtClean="0"/>
              <a:t>Giugno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In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elezioni</a:t>
            </a:r>
            <a:r>
              <a:rPr lang="en-US" dirty="0" smtClean="0"/>
              <a:t> </a:t>
            </a:r>
            <a:r>
              <a:rPr lang="en-US" dirty="0" err="1" smtClean="0"/>
              <a:t>elettorato</a:t>
            </a:r>
            <a:r>
              <a:rPr lang="en-US" dirty="0" smtClean="0"/>
              <a:t> </a:t>
            </a:r>
            <a:r>
              <a:rPr lang="en-US" dirty="0" err="1" smtClean="0"/>
              <a:t>attivo</a:t>
            </a:r>
            <a:r>
              <a:rPr lang="en-US" dirty="0" smtClean="0"/>
              <a:t>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esteso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dipendenti</a:t>
            </a:r>
            <a:r>
              <a:rPr lang="en-US" dirty="0" smtClean="0"/>
              <a:t> TD da </a:t>
            </a:r>
            <a:r>
              <a:rPr lang="en-US" dirty="0" err="1" smtClean="0"/>
              <a:t>almeno</a:t>
            </a:r>
            <a:r>
              <a:rPr lang="en-US" dirty="0" smtClean="0"/>
              <a:t> un anno e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incaricati</a:t>
            </a:r>
            <a:r>
              <a:rPr lang="en-US" dirty="0" smtClean="0"/>
              <a:t> da </a:t>
            </a:r>
            <a:r>
              <a:rPr lang="en-US" dirty="0" err="1" smtClean="0"/>
              <a:t>almeno</a:t>
            </a:r>
            <a:r>
              <a:rPr lang="en-US" dirty="0" smtClean="0"/>
              <a:t> un anno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Tra</a:t>
            </a:r>
            <a:r>
              <a:rPr lang="en-US" dirty="0" smtClean="0"/>
              <a:t> le </a:t>
            </a:r>
            <a:r>
              <a:rPr lang="en-US" dirty="0" err="1" smtClean="0"/>
              <a:t>delibere</a:t>
            </a:r>
            <a:r>
              <a:rPr lang="en-US" dirty="0" smtClean="0"/>
              <a:t> :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Prolungato</a:t>
            </a:r>
            <a:r>
              <a:rPr lang="en-US" dirty="0" smtClean="0"/>
              <a:t> </a:t>
            </a:r>
            <a:r>
              <a:rPr lang="en-US" dirty="0" err="1" smtClean="0"/>
              <a:t>accordo</a:t>
            </a:r>
            <a:r>
              <a:rPr lang="en-US" dirty="0" smtClean="0"/>
              <a:t> scoap3, mouRD53,accordo con INRNE(</a:t>
            </a:r>
            <a:r>
              <a:rPr lang="en-US" dirty="0" err="1" smtClean="0"/>
              <a:t>bulgaria</a:t>
            </a:r>
            <a:r>
              <a:rPr lang="en-US" dirty="0" smtClean="0"/>
              <a:t>),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Nominato</a:t>
            </a:r>
            <a:r>
              <a:rPr lang="en-US" dirty="0" smtClean="0"/>
              <a:t> </a:t>
            </a:r>
            <a:r>
              <a:rPr lang="en-US" dirty="0" err="1" smtClean="0"/>
              <a:t>comitato</a:t>
            </a:r>
            <a:r>
              <a:rPr lang="en-US" dirty="0" smtClean="0"/>
              <a:t> LNF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Approvato</a:t>
            </a:r>
            <a:r>
              <a:rPr lang="en-US" dirty="0" smtClean="0"/>
              <a:t> primo </a:t>
            </a:r>
            <a:r>
              <a:rPr lang="en-US" dirty="0" err="1" smtClean="0"/>
              <a:t>contingente</a:t>
            </a:r>
            <a:r>
              <a:rPr lang="en-US" dirty="0" smtClean="0"/>
              <a:t> ore </a:t>
            </a:r>
            <a:r>
              <a:rPr lang="en-US" dirty="0" err="1" smtClean="0"/>
              <a:t>straordinarie</a:t>
            </a:r>
            <a:r>
              <a:rPr lang="en-US" dirty="0" smtClean="0"/>
              <a:t> 2015, 370 a MI, =2014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96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Febbraio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Commissione</a:t>
            </a:r>
            <a:r>
              <a:rPr lang="en-US" dirty="0" smtClean="0"/>
              <a:t> </a:t>
            </a:r>
            <a:r>
              <a:rPr lang="en-US" dirty="0" err="1" smtClean="0"/>
              <a:t>Sussidi</a:t>
            </a:r>
            <a:r>
              <a:rPr lang="en-US" dirty="0" smtClean="0"/>
              <a:t> (</a:t>
            </a:r>
            <a:r>
              <a:rPr lang="en-US" dirty="0" err="1"/>
              <a:t>D</a:t>
            </a:r>
            <a:r>
              <a:rPr lang="en-US" dirty="0" err="1" smtClean="0"/>
              <a:t>alla</a:t>
            </a:r>
            <a:r>
              <a:rPr lang="en-US" dirty="0" smtClean="0"/>
              <a:t> Torre). Il </a:t>
            </a:r>
            <a:r>
              <a:rPr lang="en-US" dirty="0" err="1" smtClean="0"/>
              <a:t>buget</a:t>
            </a:r>
            <a:r>
              <a:rPr lang="en-US" dirty="0" smtClean="0"/>
              <a:t> </a:t>
            </a:r>
            <a:r>
              <a:rPr lang="en-US" dirty="0" err="1" smtClean="0"/>
              <a:t>distribuito</a:t>
            </a:r>
            <a:r>
              <a:rPr lang="en-US" dirty="0" smtClean="0"/>
              <a:t> e’ circa 350ke. La </a:t>
            </a:r>
            <a:r>
              <a:rPr lang="en-US" dirty="0" err="1" smtClean="0"/>
              <a:t>graduatoria</a:t>
            </a:r>
            <a:r>
              <a:rPr lang="en-US" dirty="0" smtClean="0"/>
              <a:t> e’ </a:t>
            </a:r>
            <a:r>
              <a:rPr lang="en-US" dirty="0" err="1" smtClean="0"/>
              <a:t>basata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reddito</a:t>
            </a:r>
            <a:r>
              <a:rPr lang="en-US" dirty="0" smtClean="0"/>
              <a:t> </a:t>
            </a:r>
            <a:r>
              <a:rPr lang="en-US" dirty="0" err="1" smtClean="0"/>
              <a:t>procapite</a:t>
            </a:r>
            <a:r>
              <a:rPr lang="en-US" dirty="0" smtClean="0"/>
              <a:t> e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gravosita</a:t>
            </a:r>
            <a:r>
              <a:rPr lang="en-US" dirty="0" smtClean="0"/>
              <a:t>’ </a:t>
            </a:r>
            <a:r>
              <a:rPr lang="en-US" dirty="0" err="1" smtClean="0"/>
              <a:t>dell’evento</a:t>
            </a:r>
            <a:r>
              <a:rPr lang="en-US" dirty="0" smtClean="0"/>
              <a:t>, ma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finisce</a:t>
            </a:r>
            <a:r>
              <a:rPr lang="en-US" dirty="0" smtClean="0"/>
              <a:t> per </a:t>
            </a:r>
            <a:r>
              <a:rPr lang="en-US" dirty="0" err="1" smtClean="0"/>
              <a:t>distribuire</a:t>
            </a:r>
            <a:r>
              <a:rPr lang="en-US" dirty="0" smtClean="0"/>
              <a:t> a </a:t>
            </a:r>
            <a:r>
              <a:rPr lang="en-US" dirty="0" err="1" smtClean="0"/>
              <a:t>pioggia</a:t>
            </a:r>
            <a:r>
              <a:rPr lang="en-US" dirty="0" smtClean="0"/>
              <a:t> e per non </a:t>
            </a:r>
            <a:r>
              <a:rPr lang="en-US" dirty="0" err="1" smtClean="0"/>
              <a:t>aiutare</a:t>
            </a:r>
            <a:r>
              <a:rPr lang="en-US" dirty="0" smtClean="0"/>
              <a:t> </a:t>
            </a:r>
            <a:r>
              <a:rPr lang="en-US" dirty="0" err="1" smtClean="0"/>
              <a:t>vere</a:t>
            </a:r>
            <a:r>
              <a:rPr lang="en-US" dirty="0" smtClean="0"/>
              <a:t> </a:t>
            </a:r>
            <a:r>
              <a:rPr lang="en-US" dirty="0" err="1" smtClean="0"/>
              <a:t>situazioni</a:t>
            </a:r>
            <a:r>
              <a:rPr lang="en-US" dirty="0" smtClean="0"/>
              <a:t> di </a:t>
            </a:r>
            <a:r>
              <a:rPr lang="en-US" dirty="0" err="1" smtClean="0"/>
              <a:t>disagio</a:t>
            </a:r>
            <a:r>
              <a:rPr lang="en-US" dirty="0" smtClean="0"/>
              <a:t> (art 2 del </a:t>
            </a:r>
            <a:r>
              <a:rPr lang="en-US" dirty="0" err="1" smtClean="0"/>
              <a:t>regolamento</a:t>
            </a:r>
            <a:r>
              <a:rPr lang="en-US" dirty="0" smtClean="0"/>
              <a:t> </a:t>
            </a:r>
            <a:r>
              <a:rPr lang="en-US" dirty="0" err="1" smtClean="0"/>
              <a:t>sussidi</a:t>
            </a:r>
            <a:r>
              <a:rPr lang="en-US" dirty="0" smtClean="0"/>
              <a:t>). Si propone di </a:t>
            </a:r>
            <a:r>
              <a:rPr lang="en-US" dirty="0" err="1" smtClean="0"/>
              <a:t>aumentare</a:t>
            </a:r>
            <a:r>
              <a:rPr lang="en-US" dirty="0" smtClean="0"/>
              <a:t> </a:t>
            </a:r>
            <a:r>
              <a:rPr lang="en-US" dirty="0" err="1" smtClean="0"/>
              <a:t>soglia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di </a:t>
            </a:r>
            <a:r>
              <a:rPr lang="en-US" dirty="0" err="1" smtClean="0"/>
              <a:t>accesso</a:t>
            </a:r>
            <a:r>
              <a:rPr lang="en-US" dirty="0" smtClean="0"/>
              <a:t>(</a:t>
            </a:r>
            <a:r>
              <a:rPr lang="en-US" dirty="0" err="1" smtClean="0"/>
              <a:t>ora</a:t>
            </a:r>
            <a:r>
              <a:rPr lang="en-US" dirty="0" smtClean="0"/>
              <a:t> 600e) </a:t>
            </a:r>
            <a:r>
              <a:rPr lang="en-US" dirty="0" err="1" smtClean="0"/>
              <a:t>che</a:t>
            </a:r>
            <a:r>
              <a:rPr lang="en-US" dirty="0" smtClean="0"/>
              <a:t> di </a:t>
            </a:r>
            <a:r>
              <a:rPr lang="en-US" dirty="0" err="1" smtClean="0"/>
              <a:t>somme</a:t>
            </a:r>
            <a:r>
              <a:rPr lang="en-US" dirty="0" smtClean="0"/>
              <a:t> </a:t>
            </a:r>
            <a:r>
              <a:rPr lang="en-US" dirty="0" err="1" smtClean="0"/>
              <a:t>erogate</a:t>
            </a:r>
            <a:r>
              <a:rPr lang="en-US" dirty="0" smtClean="0"/>
              <a:t>(</a:t>
            </a:r>
            <a:r>
              <a:rPr lang="en-US" dirty="0" err="1" smtClean="0"/>
              <a:t>ora</a:t>
            </a:r>
            <a:r>
              <a:rPr lang="en-US" dirty="0" smtClean="0"/>
              <a:t> 3ke), e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risparmio</a:t>
            </a:r>
            <a:r>
              <a:rPr lang="en-US" dirty="0" smtClean="0"/>
              <a:t> di </a:t>
            </a:r>
            <a:r>
              <a:rPr lang="en-US" dirty="0" err="1" smtClean="0"/>
              <a:t>migliorare</a:t>
            </a:r>
            <a:r>
              <a:rPr lang="en-US" dirty="0" smtClean="0"/>
              <a:t> </a:t>
            </a:r>
            <a:r>
              <a:rPr lang="en-US" dirty="0" err="1" smtClean="0"/>
              <a:t>polizza</a:t>
            </a:r>
            <a:r>
              <a:rPr lang="en-US" dirty="0" smtClean="0"/>
              <a:t> sanitaria (la </a:t>
            </a:r>
            <a:r>
              <a:rPr lang="en-US" dirty="0" err="1" smtClean="0"/>
              <a:t>maggior</a:t>
            </a:r>
            <a:r>
              <a:rPr lang="en-US" dirty="0" smtClean="0"/>
              <a:t> parte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spese</a:t>
            </a:r>
            <a:r>
              <a:rPr lang="en-US" dirty="0" smtClean="0"/>
              <a:t> e’ per </a:t>
            </a:r>
            <a:r>
              <a:rPr lang="en-US" dirty="0" err="1" smtClean="0"/>
              <a:t>prestazioni</a:t>
            </a:r>
            <a:r>
              <a:rPr lang="en-US" dirty="0" smtClean="0"/>
              <a:t> </a:t>
            </a:r>
            <a:r>
              <a:rPr lang="en-US" dirty="0" err="1" smtClean="0"/>
              <a:t>sanitarie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DG </a:t>
            </a:r>
            <a:r>
              <a:rPr lang="en-US" dirty="0" err="1" smtClean="0"/>
              <a:t>Giunti</a:t>
            </a:r>
            <a:r>
              <a:rPr lang="en-US" dirty="0" smtClean="0"/>
              <a:t> ne terra’ </a:t>
            </a:r>
            <a:r>
              <a:rPr lang="en-US" dirty="0" err="1" smtClean="0"/>
              <a:t>conto</a:t>
            </a:r>
            <a:r>
              <a:rPr lang="en-US" dirty="0" smtClean="0"/>
              <a:t> in </a:t>
            </a:r>
            <a:r>
              <a:rPr lang="en-US" dirty="0" err="1" smtClean="0"/>
              <a:t>sede</a:t>
            </a:r>
            <a:r>
              <a:rPr lang="en-US" dirty="0" smtClean="0"/>
              <a:t> di </a:t>
            </a:r>
            <a:r>
              <a:rPr lang="en-US" dirty="0" err="1" smtClean="0"/>
              <a:t>conttrattazione</a:t>
            </a:r>
            <a:r>
              <a:rPr lang="en-US" dirty="0" smtClean="0"/>
              <a:t> per </a:t>
            </a:r>
            <a:r>
              <a:rPr lang="en-US" dirty="0" err="1" smtClean="0"/>
              <a:t>rinnovo</a:t>
            </a:r>
            <a:r>
              <a:rPr lang="en-US" dirty="0" smtClean="0"/>
              <a:t> </a:t>
            </a:r>
            <a:r>
              <a:rPr lang="en-US" dirty="0" err="1" smtClean="0"/>
              <a:t>polizza</a:t>
            </a:r>
            <a:r>
              <a:rPr lang="en-US" dirty="0" smtClean="0"/>
              <a:t> sanitaria e poi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decidera</a:t>
            </a:r>
            <a:r>
              <a:rPr lang="en-US" dirty="0" smtClean="0"/>
              <a:t>’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Incontro</a:t>
            </a:r>
            <a:r>
              <a:rPr lang="en-US" dirty="0" smtClean="0"/>
              <a:t> con </a:t>
            </a:r>
            <a:r>
              <a:rPr lang="en-US" dirty="0" err="1" smtClean="0"/>
              <a:t>Funzione</a:t>
            </a:r>
            <a:r>
              <a:rPr lang="en-US" dirty="0" smtClean="0"/>
              <a:t> </a:t>
            </a:r>
            <a:r>
              <a:rPr lang="en-US" dirty="0" err="1" smtClean="0"/>
              <a:t>Pubblica</a:t>
            </a:r>
            <a:r>
              <a:rPr lang="en-US" dirty="0" smtClean="0"/>
              <a:t> </a:t>
            </a:r>
            <a:r>
              <a:rPr lang="en-US" dirty="0" err="1" smtClean="0"/>
              <a:t>allontana</a:t>
            </a:r>
            <a:r>
              <a:rPr lang="en-US" dirty="0" smtClean="0"/>
              <a:t> le </a:t>
            </a:r>
            <a:r>
              <a:rPr lang="en-US" dirty="0" err="1" smtClean="0"/>
              <a:t>speranze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desiderata </a:t>
            </a:r>
            <a:r>
              <a:rPr lang="en-US" dirty="0" err="1" smtClean="0"/>
              <a:t>autonomia</a:t>
            </a:r>
            <a:r>
              <a:rPr lang="en-US" dirty="0" smtClean="0"/>
              <a:t> per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Enti</a:t>
            </a:r>
            <a:r>
              <a:rPr lang="en-US" dirty="0" smtClean="0"/>
              <a:t> di </a:t>
            </a:r>
            <a:r>
              <a:rPr lang="en-US" dirty="0" err="1" smtClean="0"/>
              <a:t>ricerca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Si </a:t>
            </a:r>
            <a:r>
              <a:rPr lang="en-US" dirty="0" err="1" smtClean="0"/>
              <a:t>ricorda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circa 30ML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premiali</a:t>
            </a:r>
            <a:r>
              <a:rPr lang="en-US" dirty="0" smtClean="0"/>
              <a:t>(100ML)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distribuiti</a:t>
            </a:r>
            <a:r>
              <a:rPr lang="en-US" dirty="0" smtClean="0"/>
              <a:t> a </a:t>
            </a:r>
            <a:r>
              <a:rPr lang="en-US" dirty="0" err="1" smtClean="0"/>
              <a:t>progetti</a:t>
            </a:r>
            <a:r>
              <a:rPr lang="en-US" dirty="0" smtClean="0"/>
              <a:t> . Si </a:t>
            </a:r>
            <a:r>
              <a:rPr lang="en-US" dirty="0" err="1" smtClean="0"/>
              <a:t>attende</a:t>
            </a:r>
            <a:r>
              <a:rPr lang="en-US" dirty="0" smtClean="0"/>
              <a:t> </a:t>
            </a:r>
            <a:r>
              <a:rPr lang="en-US" dirty="0" err="1" smtClean="0"/>
              <a:t>bando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Rimodulata</a:t>
            </a:r>
            <a:r>
              <a:rPr lang="en-US" dirty="0" smtClean="0"/>
              <a:t> quota OVH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 ERC Starting 10%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Advanced 20%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07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Febbraio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Search committee per </a:t>
            </a:r>
            <a:r>
              <a:rPr lang="en-US" dirty="0" err="1" smtClean="0"/>
              <a:t>direttore</a:t>
            </a:r>
            <a:r>
              <a:rPr lang="en-US" dirty="0" smtClean="0"/>
              <a:t> LNF: Stewart Smith (</a:t>
            </a:r>
            <a:r>
              <a:rPr lang="en-US" dirty="0" err="1" smtClean="0"/>
              <a:t>princeton</a:t>
            </a:r>
            <a:r>
              <a:rPr lang="en-US" dirty="0" smtClean="0"/>
              <a:t>), F. </a:t>
            </a:r>
            <a:r>
              <a:rPr lang="en-US" dirty="0" err="1" smtClean="0"/>
              <a:t>Sette</a:t>
            </a:r>
            <a:r>
              <a:rPr lang="en-US" dirty="0" smtClean="0"/>
              <a:t>, G. </a:t>
            </a:r>
            <a:r>
              <a:rPr lang="en-US" dirty="0" err="1" smtClean="0"/>
              <a:t>Rolandi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Nominata</a:t>
            </a:r>
            <a:r>
              <a:rPr lang="en-US" dirty="0" smtClean="0"/>
              <a:t>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commissione</a:t>
            </a:r>
            <a:r>
              <a:rPr lang="en-US" dirty="0" smtClean="0"/>
              <a:t> </a:t>
            </a:r>
            <a:r>
              <a:rPr lang="en-US" dirty="0" err="1" smtClean="0"/>
              <a:t>coordinamento</a:t>
            </a:r>
            <a:r>
              <a:rPr lang="en-US" dirty="0" smtClean="0"/>
              <a:t> </a:t>
            </a:r>
            <a:r>
              <a:rPr lang="en-US" dirty="0" err="1" smtClean="0"/>
              <a:t>calcolo</a:t>
            </a:r>
            <a:r>
              <a:rPr lang="en-US" dirty="0" smtClean="0"/>
              <a:t> </a:t>
            </a:r>
            <a:r>
              <a:rPr lang="en-US" dirty="0" err="1" smtClean="0"/>
              <a:t>scientifico</a:t>
            </a:r>
            <a:r>
              <a:rPr lang="en-US" dirty="0" smtClean="0"/>
              <a:t> (EU-T0) -  </a:t>
            </a:r>
            <a:r>
              <a:rPr lang="en-US" dirty="0" err="1" smtClean="0"/>
              <a:t>Lucchesi</a:t>
            </a:r>
            <a:r>
              <a:rPr lang="en-US" dirty="0" smtClean="0"/>
              <a:t>, Perini, </a:t>
            </a:r>
            <a:r>
              <a:rPr lang="en-US" dirty="0" err="1" smtClean="0"/>
              <a:t>Grandi</a:t>
            </a:r>
            <a:r>
              <a:rPr lang="en-US" dirty="0" smtClean="0"/>
              <a:t>, </a:t>
            </a:r>
            <a:r>
              <a:rPr lang="en-US" dirty="0" err="1" smtClean="0"/>
              <a:t>Vicini</a:t>
            </a:r>
            <a:r>
              <a:rPr lang="en-US" dirty="0" smtClean="0"/>
              <a:t>, </a:t>
            </a:r>
            <a:r>
              <a:rPr lang="en-US" dirty="0" err="1" smtClean="0"/>
              <a:t>Zoccoli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Missione</a:t>
            </a:r>
            <a:r>
              <a:rPr lang="en-US" dirty="0" smtClean="0"/>
              <a:t> al CERN –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rimane</a:t>
            </a:r>
            <a:r>
              <a:rPr lang="en-US" dirty="0" smtClean="0"/>
              <a:t> con la </a:t>
            </a:r>
            <a:r>
              <a:rPr lang="en-US" dirty="0" err="1" smtClean="0"/>
              <a:t>trasferta</a:t>
            </a:r>
            <a:r>
              <a:rPr lang="en-US" dirty="0" smtClean="0"/>
              <a:t> </a:t>
            </a:r>
            <a:r>
              <a:rPr lang="en-US" dirty="0" err="1" smtClean="0"/>
              <a:t>francese</a:t>
            </a:r>
            <a:r>
              <a:rPr lang="en-US" dirty="0" smtClean="0"/>
              <a:t>, con </a:t>
            </a:r>
            <a:r>
              <a:rPr lang="en-US" b="1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indennita</a:t>
            </a:r>
            <a:r>
              <a:rPr lang="en-US" dirty="0" smtClean="0"/>
              <a:t>’ </a:t>
            </a:r>
            <a:r>
              <a:rPr lang="en-US" dirty="0" err="1" smtClean="0"/>
              <a:t>laboratorio</a:t>
            </a:r>
            <a:r>
              <a:rPr lang="en-US" dirty="0" smtClean="0"/>
              <a:t> per I </a:t>
            </a:r>
            <a:r>
              <a:rPr lang="en-US" dirty="0" err="1" smtClean="0"/>
              <a:t>tecnici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 smtClean="0"/>
              <a:t>In </a:t>
            </a:r>
            <a:r>
              <a:rPr lang="en-US" b="1" dirty="0" err="1" smtClean="0"/>
              <a:t>preparazione</a:t>
            </a:r>
            <a:r>
              <a:rPr lang="en-US" b="1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regolamento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cerca</a:t>
            </a:r>
            <a:r>
              <a:rPr lang="en-US" dirty="0" smtClean="0"/>
              <a:t> di </a:t>
            </a:r>
            <a:r>
              <a:rPr lang="en-US" dirty="0" err="1" smtClean="0"/>
              <a:t>permettere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taxi, </a:t>
            </a:r>
            <a:r>
              <a:rPr lang="en-US" dirty="0" err="1" smtClean="0"/>
              <a:t>parcheggio</a:t>
            </a:r>
            <a:r>
              <a:rPr lang="en-US" dirty="0" smtClean="0"/>
              <a:t> e </a:t>
            </a:r>
            <a:r>
              <a:rPr lang="en-US" dirty="0" err="1" smtClean="0"/>
              <a:t>altro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missioni</a:t>
            </a:r>
            <a:r>
              <a:rPr lang="en-US" dirty="0" smtClean="0"/>
              <a:t> </a:t>
            </a:r>
            <a:r>
              <a:rPr lang="en-US" dirty="0" err="1" smtClean="0"/>
              <a:t>estere</a:t>
            </a:r>
            <a:r>
              <a:rPr lang="en-US" dirty="0" smtClean="0"/>
              <a:t>, vale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criterio</a:t>
            </a:r>
            <a:r>
              <a:rPr lang="en-US" dirty="0" smtClean="0"/>
              <a:t> </a:t>
            </a:r>
            <a:r>
              <a:rPr lang="en-US" dirty="0" err="1" smtClean="0"/>
              <a:t>economicita</a:t>
            </a:r>
            <a:r>
              <a:rPr lang="en-US" dirty="0" smtClean="0"/>
              <a:t>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Per </a:t>
            </a:r>
            <a:r>
              <a:rPr lang="en-US" dirty="0" err="1" smtClean="0"/>
              <a:t>ora</a:t>
            </a:r>
            <a:r>
              <a:rPr lang="en-US" dirty="0" smtClean="0"/>
              <a:t> le </a:t>
            </a:r>
            <a:r>
              <a:rPr lang="en-US" dirty="0" err="1" smtClean="0"/>
              <a:t>regole</a:t>
            </a:r>
            <a:r>
              <a:rPr lang="en-US" dirty="0" smtClean="0"/>
              <a:t> non </a:t>
            </a:r>
            <a:r>
              <a:rPr lang="en-US" dirty="0" err="1" smtClean="0"/>
              <a:t>cambiano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Ruggeri </a:t>
            </a:r>
            <a:r>
              <a:rPr lang="en-US" dirty="0" err="1" smtClean="0"/>
              <a:t>Relazioni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Garr – </a:t>
            </a:r>
            <a:r>
              <a:rPr lang="en-US" dirty="0" err="1" smtClean="0"/>
              <a:t>costituiti</a:t>
            </a:r>
            <a:r>
              <a:rPr lang="en-US" dirty="0" smtClean="0"/>
              <a:t> 3 dip : rete, </a:t>
            </a:r>
            <a:r>
              <a:rPr lang="en-US" dirty="0" err="1" smtClean="0"/>
              <a:t>infrastrutture,calcolo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WHAT NEXT – </a:t>
            </a:r>
            <a:r>
              <a:rPr lang="en-US" dirty="0" err="1" smtClean="0"/>
              <a:t>incontro</a:t>
            </a:r>
            <a:r>
              <a:rPr lang="en-US" dirty="0" smtClean="0"/>
              <a:t> di meta’ </a:t>
            </a:r>
            <a:r>
              <a:rPr lang="en-US" dirty="0" err="1" smtClean="0"/>
              <a:t>percorso</a:t>
            </a:r>
            <a:r>
              <a:rPr lang="en-US" dirty="0" smtClean="0"/>
              <a:t> 1-2 </a:t>
            </a:r>
            <a:r>
              <a:rPr lang="en-US" dirty="0" err="1" smtClean="0"/>
              <a:t>Aprile</a:t>
            </a:r>
            <a:r>
              <a:rPr lang="en-US" dirty="0" smtClean="0"/>
              <a:t> a LNF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Riunione</a:t>
            </a:r>
            <a:r>
              <a:rPr lang="en-US" dirty="0" smtClean="0"/>
              <a:t> </a:t>
            </a:r>
            <a:r>
              <a:rPr lang="en-US" dirty="0" err="1" smtClean="0"/>
              <a:t>conclusiva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l’anno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66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Febbraio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Tra</a:t>
            </a:r>
            <a:r>
              <a:rPr lang="en-US" dirty="0" smtClean="0"/>
              <a:t> le </a:t>
            </a:r>
            <a:r>
              <a:rPr lang="en-US" dirty="0" err="1" smtClean="0"/>
              <a:t>delibere</a:t>
            </a:r>
            <a:r>
              <a:rPr lang="en-US" dirty="0" smtClean="0"/>
              <a:t>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Istituito</a:t>
            </a:r>
            <a:r>
              <a:rPr lang="en-US" dirty="0" smtClean="0"/>
              <a:t> 3zo anno PHD GSSI e </a:t>
            </a:r>
            <a:r>
              <a:rPr lang="en-US" dirty="0" err="1" smtClean="0"/>
              <a:t>Acceleratori-sapienza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Accordo</a:t>
            </a:r>
            <a:r>
              <a:rPr lang="en-US" dirty="0" smtClean="0"/>
              <a:t> con FBK (</a:t>
            </a:r>
            <a:r>
              <a:rPr lang="en-US" dirty="0" err="1" smtClean="0"/>
              <a:t>teche.it</a:t>
            </a:r>
            <a:r>
              <a:rPr lang="en-US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Rinnovo</a:t>
            </a:r>
            <a:r>
              <a:rPr lang="en-US" dirty="0" smtClean="0"/>
              <a:t> CTS del CNAF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Proroga</a:t>
            </a:r>
            <a:r>
              <a:rPr lang="en-US" dirty="0" smtClean="0"/>
              <a:t> </a:t>
            </a:r>
            <a:r>
              <a:rPr lang="en-US" dirty="0" err="1" smtClean="0"/>
              <a:t>contratto</a:t>
            </a:r>
            <a:r>
              <a:rPr lang="en-US" dirty="0" smtClean="0"/>
              <a:t> con CNISM per STAR (grazie a </a:t>
            </a:r>
            <a:r>
              <a:rPr lang="en-US" dirty="0" err="1" smtClean="0"/>
              <a:t>proroga</a:t>
            </a:r>
            <a:r>
              <a:rPr lang="en-US" dirty="0" smtClean="0"/>
              <a:t> di </a:t>
            </a:r>
            <a:r>
              <a:rPr lang="en-US" dirty="0" err="1" smtClean="0"/>
              <a:t>tutti</a:t>
            </a:r>
            <a:r>
              <a:rPr lang="en-US" dirty="0" smtClean="0"/>
              <a:t> I PON)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di </a:t>
            </a:r>
            <a:r>
              <a:rPr lang="en-US" dirty="0" err="1" smtClean="0"/>
              <a:t>scambio</a:t>
            </a:r>
            <a:r>
              <a:rPr lang="en-US" dirty="0" smtClean="0"/>
              <a:t> con DOE per summer student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INFN in firma Grant Agreement per 6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europei</a:t>
            </a:r>
            <a:r>
              <a:rPr lang="en-US" dirty="0" smtClean="0"/>
              <a:t>, </a:t>
            </a:r>
            <a:r>
              <a:rPr lang="en-US" dirty="0" err="1" smtClean="0"/>
              <a:t>tra</a:t>
            </a:r>
            <a:r>
              <a:rPr lang="en-US" dirty="0" smtClean="0"/>
              <a:t> cui INDICO-Cloud (PI), EGI-Engage, AIDA-2020 (</a:t>
            </a:r>
            <a:r>
              <a:rPr lang="en-US" dirty="0" err="1" smtClean="0"/>
              <a:t>Rivelatori</a:t>
            </a:r>
            <a:r>
              <a:rPr lang="en-US" dirty="0" smtClean="0"/>
              <a:t>), </a:t>
            </a:r>
            <a:r>
              <a:rPr lang="en-US" dirty="0" err="1" smtClean="0"/>
              <a:t>EuroCirCol</a:t>
            </a:r>
            <a:r>
              <a:rPr lang="en-US" dirty="0" smtClean="0"/>
              <a:t> (FCC)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Asterics</a:t>
            </a:r>
            <a:r>
              <a:rPr lang="en-US" dirty="0" smtClean="0"/>
              <a:t>(EGO), </a:t>
            </a:r>
            <a:r>
              <a:rPr lang="en-US" dirty="0" err="1" smtClean="0"/>
              <a:t>milano</a:t>
            </a:r>
            <a:r>
              <a:rPr lang="en-US" dirty="0" smtClean="0"/>
              <a:t> </a:t>
            </a:r>
            <a:r>
              <a:rPr lang="en-US" dirty="0" err="1" smtClean="0"/>
              <a:t>partecipa</a:t>
            </a:r>
            <a:r>
              <a:rPr lang="en-US" dirty="0" smtClean="0"/>
              <a:t> a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tranne</a:t>
            </a:r>
            <a:r>
              <a:rPr lang="en-US" dirty="0" smtClean="0"/>
              <a:t> EGO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Costituzione</a:t>
            </a:r>
            <a:r>
              <a:rPr lang="en-US" dirty="0" smtClean="0"/>
              <a:t> </a:t>
            </a:r>
            <a:r>
              <a:rPr lang="en-US" dirty="0" err="1" smtClean="0"/>
              <a:t>unilaterale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Congedo</a:t>
            </a:r>
            <a:r>
              <a:rPr lang="en-US" dirty="0" smtClean="0"/>
              <a:t> Paola </a:t>
            </a:r>
            <a:r>
              <a:rPr lang="en-US" dirty="0" err="1" smtClean="0"/>
              <a:t>Sala</a:t>
            </a:r>
            <a:r>
              <a:rPr lang="en-US" dirty="0" smtClean="0"/>
              <a:t> </a:t>
            </a:r>
            <a:r>
              <a:rPr lang="en-US" dirty="0" err="1" smtClean="0"/>
              <a:t>presso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CERN per Neutrino Platform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Nomina</a:t>
            </a:r>
            <a:r>
              <a:rPr lang="en-US" dirty="0" smtClean="0"/>
              <a:t> CVI (Stewart Smith </a:t>
            </a:r>
            <a:r>
              <a:rPr lang="en-US" dirty="0" err="1" smtClean="0"/>
              <a:t>sostituisce</a:t>
            </a:r>
            <a:r>
              <a:rPr lang="en-US" dirty="0" smtClean="0"/>
              <a:t> </a:t>
            </a:r>
            <a:r>
              <a:rPr lang="en-US" dirty="0" err="1" smtClean="0"/>
              <a:t>Persis</a:t>
            </a:r>
            <a:r>
              <a:rPr lang="en-US" dirty="0" smtClean="0"/>
              <a:t> </a:t>
            </a:r>
            <a:r>
              <a:rPr lang="en-US" dirty="0" err="1" smtClean="0"/>
              <a:t>Drell</a:t>
            </a:r>
            <a:r>
              <a:rPr lang="en-US" dirty="0" smtClean="0"/>
              <a:t>, come </a:t>
            </a:r>
            <a:r>
              <a:rPr lang="en-US" dirty="0" err="1" smtClean="0"/>
              <a:t>presidente</a:t>
            </a:r>
            <a:r>
              <a:rPr lang="en-US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Nomina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olo</a:t>
            </a:r>
            <a:r>
              <a:rPr lang="en-US" dirty="0" smtClean="0"/>
              <a:t>’ </a:t>
            </a:r>
            <a:r>
              <a:rPr lang="en-US" dirty="0" err="1" smtClean="0"/>
              <a:t>SciADVcomm</a:t>
            </a:r>
            <a:r>
              <a:rPr lang="en-US" dirty="0" smtClean="0"/>
              <a:t> SPES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Approvate</a:t>
            </a:r>
            <a:r>
              <a:rPr lang="en-US" dirty="0" smtClean="0"/>
              <a:t> </a:t>
            </a:r>
            <a:r>
              <a:rPr lang="en-US" dirty="0" err="1" smtClean="0"/>
              <a:t>borse</a:t>
            </a:r>
            <a:r>
              <a:rPr lang="en-US" dirty="0" smtClean="0"/>
              <a:t> di studio per </a:t>
            </a:r>
            <a:r>
              <a:rPr lang="en-US" dirty="0" err="1" smtClean="0"/>
              <a:t>figli</a:t>
            </a:r>
            <a:r>
              <a:rPr lang="en-US" dirty="0" smtClean="0"/>
              <a:t> dip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Assunti</a:t>
            </a:r>
            <a:r>
              <a:rPr lang="en-US" dirty="0" smtClean="0"/>
              <a:t> 5 </a:t>
            </a:r>
            <a:r>
              <a:rPr lang="en-US" dirty="0" err="1" smtClean="0"/>
              <a:t>tecn</a:t>
            </a:r>
            <a:r>
              <a:rPr lang="en-US" dirty="0" smtClean="0"/>
              <a:t> TI </a:t>
            </a:r>
            <a:r>
              <a:rPr lang="en-US" dirty="0" err="1" smtClean="0"/>
              <a:t>vincitori</a:t>
            </a:r>
            <a:r>
              <a:rPr lang="en-US" dirty="0" smtClean="0"/>
              <a:t> +2 </a:t>
            </a:r>
            <a:r>
              <a:rPr lang="en-US" dirty="0" err="1" smtClean="0"/>
              <a:t>tecn</a:t>
            </a:r>
            <a:r>
              <a:rPr lang="en-US" dirty="0" smtClean="0"/>
              <a:t> TI per </a:t>
            </a:r>
            <a:r>
              <a:rPr lang="en-US" dirty="0" err="1" smtClean="0"/>
              <a:t>scorrimento</a:t>
            </a:r>
            <a:r>
              <a:rPr lang="en-US" dirty="0" smtClean="0"/>
              <a:t> </a:t>
            </a:r>
            <a:r>
              <a:rPr lang="en-US" dirty="0" err="1" smtClean="0"/>
              <a:t>graduatorie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Banditi</a:t>
            </a:r>
            <a:r>
              <a:rPr lang="en-US" dirty="0" smtClean="0"/>
              <a:t> 15 </a:t>
            </a:r>
            <a:r>
              <a:rPr lang="en-US" dirty="0" err="1" smtClean="0"/>
              <a:t>posti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r>
              <a:rPr lang="en-US" dirty="0" smtClean="0"/>
              <a:t> III liv TI (per un </a:t>
            </a:r>
            <a:r>
              <a:rPr lang="en-US" dirty="0" err="1" smtClean="0"/>
              <a:t>posto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valutera</a:t>
            </a:r>
            <a:r>
              <a:rPr lang="en-US" dirty="0" smtClean="0"/>
              <a:t>’ </a:t>
            </a:r>
            <a:r>
              <a:rPr lang="en-US" dirty="0" err="1" smtClean="0"/>
              <a:t>compatibilita</a:t>
            </a:r>
            <a:r>
              <a:rPr lang="en-US" dirty="0" smtClean="0"/>
              <a:t>’ con </a:t>
            </a:r>
            <a:r>
              <a:rPr lang="en-US" dirty="0" err="1" smtClean="0"/>
              <a:t>graduatoria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Mercoledi 4 Marzo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0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13262</TotalTime>
  <Words>1491</Words>
  <Application>Microsoft Macintosh PowerPoint</Application>
  <PresentationFormat>On-screen Show (4:3)</PresentationFormat>
  <Paragraphs>240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Cds MARZO 2015</vt:lpstr>
      <vt:lpstr>Concorsi si, Concorsi no, Concorsi vedremo..</vt:lpstr>
      <vt:lpstr>Direttivo da Nov2014</vt:lpstr>
      <vt:lpstr>Direttivi da Nov  2014</vt:lpstr>
      <vt:lpstr>Direttivo Gennaio 2015</vt:lpstr>
      <vt:lpstr>Direttivo Gennaio 2015</vt:lpstr>
      <vt:lpstr>Direttivo Febbraio 2015</vt:lpstr>
      <vt:lpstr>Direttivo Febbraio 2015</vt:lpstr>
      <vt:lpstr>Direttivo Febbraio 2015</vt:lpstr>
      <vt:lpstr>Missioni e varie</vt:lpstr>
      <vt:lpstr>Elezioni Rappr. Nazionali</vt:lpstr>
      <vt:lpstr>Elezioni Rappr. Locali</vt:lpstr>
      <vt:lpstr>Notizie Locali</vt:lpstr>
      <vt:lpstr>Notizie Locali</vt:lpstr>
      <vt:lpstr>Notizie Locali</vt:lpstr>
      <vt:lpstr>Notizie Locali</vt:lpstr>
      <vt:lpstr>Di scorta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Chiara Meroni</cp:lastModifiedBy>
  <cp:revision>354</cp:revision>
  <cp:lastPrinted>2015-03-04T11:04:26Z</cp:lastPrinted>
  <dcterms:created xsi:type="dcterms:W3CDTF">2012-07-01T07:42:44Z</dcterms:created>
  <dcterms:modified xsi:type="dcterms:W3CDTF">2015-03-04T16:10:40Z</dcterms:modified>
</cp:coreProperties>
</file>