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97"/>
    <a:srgbClr val="7F7F7F"/>
    <a:srgbClr val="FF339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8B1D-7D7A-4BAA-9984-85983F8512FA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05CA1-4F61-4DF7-948C-6A53C86E68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877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5CA1-4F61-4DF7-948C-6A53C86E685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4436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05CA1-4F61-4DF7-948C-6A53C86E685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024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>
            <a:grpSpLocks noChangeAspect="1"/>
          </p:cNvGrpSpPr>
          <p:nvPr userDrawn="1"/>
        </p:nvGrpSpPr>
        <p:grpSpPr>
          <a:xfrm>
            <a:off x="966954" y="620688"/>
            <a:ext cx="7133437" cy="5976664"/>
            <a:chOff x="755576" y="548680"/>
            <a:chExt cx="7272808" cy="6093434"/>
          </a:xfrm>
        </p:grpSpPr>
        <p:pic>
          <p:nvPicPr>
            <p:cNvPr id="28674" name="Picture 2" descr="http://www.wallpaperfo.com/thumbnails/detail/20120501/star%20wars%20lego%20computers%20photography%20google%20saber%20laughing%20lightsaber%20dark%20vador%202103x1299%20wallp_www.wallpaperfo.com_25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19" t="15263" r="17629" b="5876"/>
            <a:stretch>
              <a:fillRect/>
            </a:stretch>
          </p:blipFill>
          <p:spPr bwMode="auto">
            <a:xfrm>
              <a:off x="755576" y="548680"/>
              <a:ext cx="7272808" cy="6093434"/>
            </a:xfrm>
            <a:prstGeom prst="rect">
              <a:avLst/>
            </a:prstGeom>
            <a:noFill/>
          </p:spPr>
        </p:pic>
        <p:sp>
          <p:nvSpPr>
            <p:cNvPr id="8" name="Rettangolo 7"/>
            <p:cNvSpPr/>
            <p:nvPr userDrawn="1"/>
          </p:nvSpPr>
          <p:spPr>
            <a:xfrm>
              <a:off x="755576" y="548680"/>
              <a:ext cx="201622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E.Leonardi</a:t>
            </a:r>
            <a:r>
              <a:rPr lang="en-US" dirty="0" smtClean="0"/>
              <a:t> - PADME Kick-off Meeting - Controls and Computing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36296" y="6354009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66568" y="0"/>
            <a:ext cx="1077432" cy="1077432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0512" cy="99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  <a:noFill/>
          <a:ln w="12700"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Controls and Computing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First Ideas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331640" y="188640"/>
            <a:ext cx="6480720" cy="432048"/>
          </a:xfrm>
          <a:prstGeom prst="rect">
            <a:avLst/>
          </a:prstGeom>
          <a:solidFill>
            <a:srgbClr val="C4BD97">
              <a:alpha val="50196"/>
            </a:srgb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PADME Kick-Off Meeting – LNF, April 20-21, 2015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55576" y="4581128"/>
            <a:ext cx="7772400" cy="115212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Emanuele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Leonardi</a:t>
            </a:r>
            <a:endParaRPr kumimoji="0" lang="en-US" sz="36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INFN Roma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3132" y="1183363"/>
            <a:ext cx="64331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tape libraries are available.</a:t>
            </a:r>
          </a:p>
          <a:p>
            <a:pPr marL="266700" indent="-266700">
              <a:buFont typeface="+mj-lt"/>
              <a:buAutoNum type="arabicPeriod"/>
            </a:pPr>
            <a:r>
              <a:rPr lang="en-US" dirty="0" smtClean="0"/>
              <a:t>IBM 3494</a:t>
            </a:r>
          </a:p>
          <a:p>
            <a:pPr marL="266700" lvl="1" indent="-173038">
              <a:buFont typeface="Arial" panose="020B0604020202020204" pitchFamily="34" charset="0"/>
              <a:buChar char="•"/>
            </a:pPr>
            <a:r>
              <a:rPr lang="en-US" sz="1400" dirty="0" smtClean="0"/>
              <a:t>1000 slot</a:t>
            </a:r>
          </a:p>
          <a:p>
            <a:pPr marL="266700" lvl="1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4 </a:t>
            </a:r>
            <a:r>
              <a:rPr lang="en-US" sz="1400" dirty="0" err="1" smtClean="0"/>
              <a:t>Magstar</a:t>
            </a:r>
            <a:r>
              <a:rPr lang="en-US" sz="1400" dirty="0" smtClean="0"/>
              <a:t> 3592, 300 GB/tape, 40 MB/s</a:t>
            </a:r>
          </a:p>
          <a:p>
            <a:pPr marL="266700" indent="-266700">
              <a:buFont typeface="+mj-lt"/>
              <a:buAutoNum type="arabicPeriod"/>
            </a:pPr>
            <a:r>
              <a:rPr lang="en-US" dirty="0" err="1" smtClean="0"/>
              <a:t>StorageTek</a:t>
            </a:r>
            <a:r>
              <a:rPr lang="en-US" dirty="0" smtClean="0"/>
              <a:t> L1400</a:t>
            </a:r>
          </a:p>
          <a:p>
            <a:pPr marL="266700" lvl="1" indent="-190500">
              <a:buFont typeface="Arial" panose="020B0604020202020204" pitchFamily="34" charset="0"/>
              <a:buChar char="•"/>
            </a:pPr>
            <a:r>
              <a:rPr lang="en-US" sz="1400" dirty="0" smtClean="0"/>
              <a:t>700 slot (max 1400)</a:t>
            </a:r>
          </a:p>
          <a:p>
            <a:pPr marL="266700" lvl="1" indent="-190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2 STK 9940, 200 GB/tape, 30 MB/s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Both have spare cartridge slots and can be upgraded with </a:t>
            </a:r>
            <a:r>
              <a:rPr lang="en-US" dirty="0" smtClean="0"/>
              <a:t>TB-class tape drives.</a:t>
            </a:r>
            <a:endParaRPr lang="en-US" dirty="0" smtClean="0"/>
          </a:p>
          <a:p>
            <a:r>
              <a:rPr lang="en-US" dirty="0" smtClean="0"/>
              <a:t>Alternative: buy a new LTO tape </a:t>
            </a:r>
            <a:r>
              <a:rPr lang="en-US" dirty="0" smtClean="0"/>
              <a:t>library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6483867"/>
              </p:ext>
            </p:extLst>
          </p:nvPr>
        </p:nvGraphicFramePr>
        <p:xfrm>
          <a:off x="467544" y="4149080"/>
          <a:ext cx="8229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737"/>
                <a:gridCol w="1573293"/>
                <a:gridCol w="1887523"/>
                <a:gridCol w="1510018"/>
                <a:gridCol w="1208014"/>
                <a:gridCol w="1208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Format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Capacity</a:t>
                      </a:r>
                      <a:r>
                        <a:rPr lang="it-IT" sz="1600" dirty="0" smtClean="0"/>
                        <a:t> (</a:t>
                      </a:r>
                      <a:r>
                        <a:rPr lang="it-IT" sz="1600" dirty="0" err="1" smtClean="0"/>
                        <a:t>unc</a:t>
                      </a:r>
                      <a:r>
                        <a:rPr lang="it-IT" sz="1600" dirty="0" smtClean="0"/>
                        <a:t>.)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Transfer rate (</a:t>
                      </a:r>
                      <a:r>
                        <a:rPr lang="it-IT" sz="1600" dirty="0" err="1" smtClean="0"/>
                        <a:t>unc</a:t>
                      </a:r>
                      <a:r>
                        <a:rPr lang="it-IT" sz="1600" dirty="0" smtClean="0"/>
                        <a:t>.)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Cost</a:t>
                      </a:r>
                      <a:r>
                        <a:rPr lang="it-IT" sz="1600" dirty="0" smtClean="0"/>
                        <a:t> per tape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Cost</a:t>
                      </a:r>
                      <a:r>
                        <a:rPr lang="it-IT" sz="1600" baseline="0" dirty="0" smtClean="0"/>
                        <a:t> per TB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Availability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LTO-6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2.5 TB/tape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160 MB/s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50 €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20 €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Now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LTO-7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6.4 TB/tape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300 MB/s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0" dirty="0" smtClean="0"/>
                        <a:t>(?)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0" dirty="0" smtClean="0"/>
                        <a:t>(?)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End 2015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83968" y="1019969"/>
            <a:ext cx="2190726" cy="1791298"/>
            <a:chOff x="3995936" y="908720"/>
            <a:chExt cx="2190726" cy="1791298"/>
          </a:xfrm>
        </p:grpSpPr>
        <p:pic>
          <p:nvPicPr>
            <p:cNvPr id="1026" name="Picture 2" descr="https://www-03.ibm.com/ibm/history/exhibits/storage/images/PH349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908720"/>
              <a:ext cx="2190726" cy="17762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91299" y="2330686"/>
              <a:ext cx="1085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IBM 3494</a:t>
              </a:r>
              <a:endParaRPr lang="it-IT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32240" y="1505498"/>
            <a:ext cx="2113919" cy="2355550"/>
            <a:chOff x="6617892" y="485276"/>
            <a:chExt cx="2113919" cy="2355550"/>
          </a:xfrm>
        </p:grpSpPr>
        <p:pic>
          <p:nvPicPr>
            <p:cNvPr id="1028" name="Picture 4" descr="http://www.instockinc.com/StorageTek%20STK%20L1400%20Tape%20Librar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85276"/>
              <a:ext cx="1927563" cy="22029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17892" y="2471494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STK L1400</a:t>
              </a: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187625" y="116632"/>
            <a:ext cx="68407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IT @ LNF - </a:t>
            </a:r>
            <a:r>
              <a:rPr lang="en-US" sz="2800" b="1" dirty="0" smtClean="0"/>
              <a:t>Tapes</a:t>
            </a:r>
            <a:endParaRPr lang="en-US" sz="2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5437093"/>
            <a:ext cx="67885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Cost of tape storage: ≤100 €/TB (less for LTO)</a:t>
            </a:r>
          </a:p>
          <a:p>
            <a:r>
              <a:rPr lang="en-US" dirty="0" smtClean="0"/>
              <a:t>Need to evaluate cost of new tape drives/library for different </a:t>
            </a:r>
            <a:r>
              <a:rPr lang="en-US" dirty="0" smtClean="0"/>
              <a:t>solutions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562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PPA RETE GARR  - Dicembre 2014 ( GARR-X 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775" y="813221"/>
            <a:ext cx="3795713" cy="4271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7624" y="188640"/>
            <a:ext cx="68407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IT @ LNF - Networking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457200" y="2808508"/>
            <a:ext cx="554233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Internal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BTF control room close to LAT </a:t>
            </a:r>
            <a:r>
              <a:rPr lang="en-US" dirty="0" smtClean="0"/>
              <a:t>room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Existing single-mode fiber </a:t>
            </a:r>
            <a:r>
              <a:rPr lang="en-US" dirty="0"/>
              <a:t>link @ 10 </a:t>
            </a:r>
            <a:r>
              <a:rPr lang="en-US" dirty="0" err="1"/>
              <a:t>Gbps</a:t>
            </a:r>
            <a:endParaRPr lang="en-US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BTF experimental area: currently connected @ 1 </a:t>
            </a:r>
            <a:r>
              <a:rPr lang="en-US" dirty="0" err="1"/>
              <a:t>Gbps</a:t>
            </a:r>
            <a:endParaRPr lang="en-US" dirty="0"/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US" dirty="0"/>
              <a:t>No upgrade planned. Should we require one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1235019"/>
            <a:ext cx="4178579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Geographical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ATLAS T2 </a:t>
            </a:r>
            <a:r>
              <a:rPr lang="en-US" dirty="0" smtClean="0"/>
              <a:t>has a dedicated </a:t>
            </a:r>
            <a:r>
              <a:rPr lang="en-US" dirty="0"/>
              <a:t>10 </a:t>
            </a:r>
            <a:r>
              <a:rPr lang="en-US" dirty="0" err="1"/>
              <a:t>Gbps</a:t>
            </a:r>
            <a:r>
              <a:rPr lang="en-US" dirty="0"/>
              <a:t> link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Other traffic on a 1 </a:t>
            </a:r>
            <a:r>
              <a:rPr lang="en-US" dirty="0" err="1"/>
              <a:t>Gbps</a:t>
            </a:r>
            <a:r>
              <a:rPr lang="en-US" dirty="0"/>
              <a:t> link → will be upgraded to 10 </a:t>
            </a:r>
            <a:r>
              <a:rPr lang="en-US" dirty="0" err="1"/>
              <a:t>Gbps</a:t>
            </a:r>
            <a:r>
              <a:rPr lang="en-US" dirty="0"/>
              <a:t> </a:t>
            </a:r>
            <a:r>
              <a:rPr lang="en-US" dirty="0" smtClean="0"/>
              <a:t>soon</a:t>
            </a:r>
            <a:endParaRPr lang="en-US" dirty="0"/>
          </a:p>
        </p:txBody>
      </p:sp>
      <p:pic>
        <p:nvPicPr>
          <p:cNvPr id="1026" name="Picture 2" descr="Computer networking, represented by network c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448" y="4970655"/>
            <a:ext cx="4409753" cy="1420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658996"/>
            <a:ext cx="4178580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Computer room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Central switch with 40 ports @ 10 </a:t>
            </a:r>
            <a:r>
              <a:rPr lang="en-US" dirty="0" err="1" smtClean="0"/>
              <a:t>Gbps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32533" y="2685366"/>
            <a:ext cx="534098" cy="6716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875913" y="2685365"/>
            <a:ext cx="656620" cy="7700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915630" y="3356992"/>
            <a:ext cx="616903" cy="130200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82952" y="3346208"/>
            <a:ext cx="182576" cy="146646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82952" y="2685365"/>
            <a:ext cx="182576" cy="8347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MAPPA RETE GARR  - Dicembre 2014 ( GARR-X 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875913" y="3485939"/>
            <a:ext cx="1008141" cy="129619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6146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echpubs.sgi.com/library/dynaweb_docs/0650/SGI_Developer/books/GS_Array/sgi_html/figures/batch.queu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99" y="692696"/>
            <a:ext cx="3048273" cy="2484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t.uom.gr/teaching/unc_charlottePPG/images/fig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08750"/>
            <a:ext cx="2299820" cy="1860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encerwade.files.wordpress.com/2013/02/a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98" y="3474407"/>
            <a:ext cx="3666744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7624" y="188640"/>
            <a:ext cx="68407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IT @ LNF -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697561" y="1052736"/>
            <a:ext cx="4546847" cy="1785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Batch system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LSF is commonly used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Central </a:t>
            </a:r>
            <a:r>
              <a:rPr lang="en-US" dirty="0" smtClean="0"/>
              <a:t>license </a:t>
            </a:r>
            <a:r>
              <a:rPr lang="en-US" dirty="0"/>
              <a:t>administered by CNAF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@LNF: </a:t>
            </a:r>
            <a:r>
              <a:rPr lang="en-US" dirty="0" smtClean="0"/>
              <a:t>batch farms are managed </a:t>
            </a:r>
            <a:r>
              <a:rPr lang="en-US" dirty="0"/>
              <a:t>by each collaboration with “some support” from </a:t>
            </a:r>
            <a:r>
              <a:rPr lang="en-US" dirty="0" smtClean="0"/>
              <a:t>IT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 smtClean="0"/>
              <a:t>Uses AFS to manage clients’ common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350022"/>
            <a:ext cx="5410943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DataBase</a:t>
            </a:r>
            <a:endParaRPr lang="en-US" sz="20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MySQL available. Currently used for LNF web services.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Oracle used by INFN central services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Cloud-based DB-as-a-service being </a:t>
            </a:r>
            <a:r>
              <a:rPr lang="en-US" dirty="0" smtClean="0"/>
              <a:t>investigated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8138" y="4788857"/>
            <a:ext cx="353615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GRID Computing</a:t>
            </a:r>
            <a:endParaRPr lang="en-US" sz="20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Used (and managed) by ATLAS </a:t>
            </a:r>
            <a:r>
              <a:rPr lang="en-US" dirty="0" smtClean="0"/>
              <a:t>T2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M.Antonelli</a:t>
            </a:r>
            <a:r>
              <a:rPr lang="en-US" dirty="0"/>
              <a:t>, </a:t>
            </a:r>
            <a:r>
              <a:rPr lang="en-US" dirty="0" err="1" smtClean="0"/>
              <a:t>E.Vilucchi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9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188640"/>
            <a:ext cx="68407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Controls</a:t>
            </a:r>
            <a:endParaRPr lang="en-US" sz="3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5733256"/>
            <a:ext cx="715029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Investigate solutions used by other experiments</a:t>
            </a:r>
            <a:endParaRPr lang="en-US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835696" y="1052736"/>
            <a:ext cx="173118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Slow control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04048" y="1052736"/>
            <a:ext cx="22047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DAQ monitoring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827584" y="1888307"/>
            <a:ext cx="1512168" cy="1512168"/>
            <a:chOff x="1043608" y="2780928"/>
            <a:chExt cx="2448272" cy="2448272"/>
          </a:xfrm>
        </p:grpSpPr>
        <p:pic>
          <p:nvPicPr>
            <p:cNvPr id="29698" name="Picture 2" descr="http://www.jws.bham.sch.uk/media/display/calendar.jpg/108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2780928"/>
              <a:ext cx="2448272" cy="2448272"/>
            </a:xfrm>
            <a:prstGeom prst="rect">
              <a:avLst/>
            </a:prstGeom>
            <a:noFill/>
          </p:spPr>
        </p:pic>
        <p:sp>
          <p:nvSpPr>
            <p:cNvPr id="15" name="Rettangolo 14"/>
            <p:cNvSpPr/>
            <p:nvPr/>
          </p:nvSpPr>
          <p:spPr>
            <a:xfrm>
              <a:off x="1043608" y="2780928"/>
              <a:ext cx="2448272" cy="2448272"/>
            </a:xfrm>
            <a:prstGeom prst="rect">
              <a:avLst/>
            </a:pr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Long data taking</a:t>
              </a:r>
            </a:p>
          </p:txBody>
        </p:sp>
      </p:grpSp>
      <p:sp>
        <p:nvSpPr>
          <p:cNvPr id="18" name="Rettangolo 17"/>
          <p:cNvSpPr/>
          <p:nvPr/>
        </p:nvSpPr>
        <p:spPr>
          <a:xfrm>
            <a:off x="6300192" y="1844824"/>
            <a:ext cx="1944216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Small collaboration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755576" y="3861048"/>
            <a:ext cx="2041427" cy="1512168"/>
            <a:chOff x="539552" y="3717032"/>
            <a:chExt cx="2041427" cy="1512168"/>
          </a:xfrm>
        </p:grpSpPr>
        <p:pic>
          <p:nvPicPr>
            <p:cNvPr id="29700" name="Picture 4" descr="http://www.ntsincorg.com/CountingR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3717032"/>
              <a:ext cx="2041427" cy="1512168"/>
            </a:xfrm>
            <a:prstGeom prst="rect">
              <a:avLst/>
            </a:prstGeom>
            <a:noFill/>
          </p:spPr>
        </p:pic>
        <p:sp>
          <p:nvSpPr>
            <p:cNvPr id="20" name="Rettangolo 19"/>
            <p:cNvSpPr/>
            <p:nvPr/>
          </p:nvSpPr>
          <p:spPr>
            <a:xfrm>
              <a:off x="539552" y="3717032"/>
              <a:ext cx="2016224" cy="1512168"/>
            </a:xfrm>
            <a:prstGeom prst="rect">
              <a:avLst/>
            </a:prstGeom>
            <a:solidFill>
              <a:srgbClr val="FF3399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Unattended DAQ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4" name="Freccia tridirezionale 23"/>
          <p:cNvSpPr/>
          <p:nvPr/>
        </p:nvSpPr>
        <p:spPr>
          <a:xfrm rot="10800000">
            <a:off x="2915816" y="2104331"/>
            <a:ext cx="2880320" cy="129614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/>
          <p:cNvGrpSpPr/>
          <p:nvPr/>
        </p:nvGrpSpPr>
        <p:grpSpPr>
          <a:xfrm>
            <a:off x="3347864" y="3861048"/>
            <a:ext cx="2170212" cy="1627659"/>
            <a:chOff x="3203848" y="3140968"/>
            <a:chExt cx="2170212" cy="1627659"/>
          </a:xfrm>
        </p:grpSpPr>
        <p:pic>
          <p:nvPicPr>
            <p:cNvPr id="29702" name="Picture 6" descr="http://blogs.worldbank.org/publicsphere/files/publicsphere/alar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3140968"/>
              <a:ext cx="2170212" cy="1627659"/>
            </a:xfrm>
            <a:prstGeom prst="rect">
              <a:avLst/>
            </a:prstGeom>
            <a:noFill/>
          </p:spPr>
        </p:pic>
        <p:sp>
          <p:nvSpPr>
            <p:cNvPr id="26" name="Rettangolo 25"/>
            <p:cNvSpPr/>
            <p:nvPr/>
          </p:nvSpPr>
          <p:spPr>
            <a:xfrm>
              <a:off x="3203848" y="3140968"/>
              <a:ext cx="2160240" cy="158417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Remote alarm system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6012160" y="3861048"/>
            <a:ext cx="2316132" cy="1587150"/>
            <a:chOff x="6372200" y="3140210"/>
            <a:chExt cx="2316132" cy="1587150"/>
          </a:xfrm>
        </p:grpSpPr>
        <p:pic>
          <p:nvPicPr>
            <p:cNvPr id="29704" name="Picture 8" descr="http://thumb101.shutterstock.com/display_pic_with_logo/222367/222367,1293435012,3/stock-photo-a-robots-with-a-computer-on-a-white-background-67834573.jpg"/>
            <p:cNvPicPr>
              <a:picLocks noChangeAspect="1" noChangeArrowheads="1"/>
            </p:cNvPicPr>
            <p:nvPr/>
          </p:nvPicPr>
          <p:blipFill>
            <a:blip r:embed="rId5" cstate="print"/>
            <a:srcRect b="5789"/>
            <a:stretch>
              <a:fillRect/>
            </a:stretch>
          </p:blipFill>
          <p:spPr bwMode="auto">
            <a:xfrm>
              <a:off x="6384076" y="3140210"/>
              <a:ext cx="2304256" cy="1587150"/>
            </a:xfrm>
            <a:prstGeom prst="rect">
              <a:avLst/>
            </a:prstGeom>
            <a:noFill/>
          </p:spPr>
        </p:pic>
        <p:sp>
          <p:nvSpPr>
            <p:cNvPr id="28" name="Rettangolo 27"/>
            <p:cNvSpPr/>
            <p:nvPr/>
          </p:nvSpPr>
          <p:spPr>
            <a:xfrm>
              <a:off x="6372200" y="3140968"/>
              <a:ext cx="2304256" cy="158417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9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Automatic recovery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68407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/>
              <a:t>Conclusions</a:t>
            </a:r>
            <a:endParaRPr lang="it-IT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051277"/>
            <a:ext cx="784887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Data production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Preliminary estimate of DAQ rate: ~70 </a:t>
            </a:r>
            <a:r>
              <a:rPr lang="en-US" sz="2000" dirty="0" err="1" smtClean="0"/>
              <a:t>MiB</a:t>
            </a:r>
            <a:r>
              <a:rPr lang="en-US" sz="2000" dirty="0" smtClean="0"/>
              <a:t>/s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D</a:t>
            </a:r>
            <a:r>
              <a:rPr lang="en-US" sz="2000" dirty="0" smtClean="0"/>
              <a:t>ata production close to 100 TB/y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MC production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G4 simulation already quite advanced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Storage requirements close to 40 TB/y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Investigate use of GRID for MC production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LNF IT resources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Well suited to host PADME computing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Allocate computer room resources ASAP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Investigate use of existing SAN and alternatives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/>
              <a:t>Investigate use of existing tape </a:t>
            </a:r>
            <a:r>
              <a:rPr lang="en-US" sz="2000" dirty="0" smtClean="0"/>
              <a:t>libraries and </a:t>
            </a:r>
            <a:r>
              <a:rPr lang="en-US" sz="2000" dirty="0" smtClean="0"/>
              <a:t>alternatives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Controls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/>
              <a:t>Controls must allow automatic and unattended run of the experiment</a:t>
            </a:r>
          </a:p>
        </p:txBody>
      </p:sp>
    </p:spTree>
    <p:extLst>
      <p:ext uri="{BB962C8B-B14F-4D97-AF65-F5344CB8AC3E}">
        <p14:creationId xmlns="" xmlns:p14="http://schemas.microsoft.com/office/powerpoint/2010/main" val="20966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7286" y="273083"/>
            <a:ext cx="6569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DAQ Data Rate - Preliminary estimate</a:t>
            </a:r>
            <a:endParaRPr lang="en-US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31071" y="1354703"/>
            <a:ext cx="749384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Tentative setup: all channels read with Fast ADC</a:t>
            </a:r>
          </a:p>
          <a:p>
            <a:pPr algn="ctr"/>
            <a:r>
              <a:rPr lang="en-US" sz="2000" dirty="0" smtClean="0"/>
              <a:t>1024 samples, 12 bits per sample → 1536 Bytes per channel per event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Beam rate: 50 Hz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5742206"/>
              </p:ext>
            </p:extLst>
          </p:nvPr>
        </p:nvGraphicFramePr>
        <p:xfrm>
          <a:off x="1871700" y="3137376"/>
          <a:ext cx="5400600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248"/>
                <a:gridCol w="122413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channels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rate (</a:t>
                      </a:r>
                      <a:r>
                        <a:rPr lang="en-US" dirty="0" err="1" smtClean="0"/>
                        <a:t>MiB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target</a:t>
                      </a:r>
                      <a:endParaRPr lang="en-US" dirty="0"/>
                    </a:p>
                  </a:txBody>
                  <a:tcPr marL="21600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 marR="18000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Hodoscope</a:t>
                      </a:r>
                      <a:endParaRPr lang="en-US" dirty="0"/>
                    </a:p>
                  </a:txBody>
                  <a:tcPr marL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 marR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Calorimeter</a:t>
                      </a:r>
                      <a:endParaRPr lang="en-US" dirty="0"/>
                    </a:p>
                  </a:txBody>
                  <a:tcPr marL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48.0</a:t>
                      </a:r>
                      <a:endParaRPr lang="en-US" dirty="0"/>
                    </a:p>
                  </a:txBody>
                  <a:tcPr marR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SAC</a:t>
                      </a:r>
                      <a:endParaRPr lang="en-US" dirty="0"/>
                    </a:p>
                  </a:txBody>
                  <a:tcPr marL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marR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Positron veto</a:t>
                      </a:r>
                      <a:endParaRPr lang="en-US" dirty="0"/>
                    </a:p>
                  </a:txBody>
                  <a:tcPr marL="216000"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 marR="180000"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21600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69.0</a:t>
                      </a:r>
                      <a:endParaRPr lang="en-US" dirty="0"/>
                    </a:p>
                  </a:txBody>
                  <a:tcPr marR="18000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6531074" y="5356262"/>
            <a:ext cx="720080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7380312" y="4041068"/>
            <a:ext cx="15841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Preliminary DAQ L0 Rate</a:t>
            </a:r>
            <a:endParaRPr lang="it-IT" dirty="0"/>
          </a:p>
        </p:txBody>
      </p:sp>
      <p:cxnSp>
        <p:nvCxnSpPr>
          <p:cNvPr id="11" name="Straight Arrow Connector 10"/>
          <p:cNvCxnSpPr>
            <a:stCxn id="9" idx="2"/>
            <a:endCxn id="5" idx="7"/>
          </p:cNvCxnSpPr>
          <p:nvPr/>
        </p:nvCxnSpPr>
        <p:spPr>
          <a:xfrm flipH="1">
            <a:off x="7145701" y="4687399"/>
            <a:ext cx="1026699" cy="721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332656"/>
            <a:ext cx="4734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After L1 (zero suppression)</a:t>
            </a:r>
            <a:endParaRPr lang="en-US" sz="32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714424"/>
              </p:ext>
            </p:extLst>
          </p:nvPr>
        </p:nvGraphicFramePr>
        <p:xfrm>
          <a:off x="1475656" y="1268760"/>
          <a:ext cx="6048672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5704"/>
                <a:gridCol w="976344"/>
                <a:gridCol w="976344"/>
                <a:gridCol w="1260140"/>
                <a:gridCol w="12601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channels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rate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0-supp</a:t>
                      </a:r>
                      <a:endParaRPr lang="en-US" b="1" dirty="0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MiB</a:t>
                      </a:r>
                      <a:r>
                        <a:rPr lang="en-US" b="1" dirty="0" smtClean="0"/>
                        <a:t>/s</a:t>
                      </a:r>
                      <a:endParaRPr lang="en-US" b="1" dirty="0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TB/y</a:t>
                      </a:r>
                      <a:endParaRPr lang="en-US" b="1" dirty="0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target</a:t>
                      </a:r>
                      <a:endParaRPr lang="en-US" dirty="0"/>
                    </a:p>
                  </a:txBody>
                  <a:tcPr marL="21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0.44</a:t>
                      </a:r>
                    </a:p>
                  </a:txBody>
                  <a:tcPr marR="18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14.5</a:t>
                      </a:r>
                    </a:p>
                  </a:txBody>
                  <a:tcPr marR="18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Hodoscope</a:t>
                      </a:r>
                      <a:endParaRPr lang="en-US" dirty="0"/>
                    </a:p>
                  </a:txBody>
                  <a:tcPr marL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 marR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Calorimeter</a:t>
                      </a:r>
                      <a:endParaRPr lang="en-US" dirty="0"/>
                    </a:p>
                  </a:txBody>
                  <a:tcPr marL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60.6</a:t>
                      </a:r>
                      <a:endParaRPr lang="en-US" dirty="0"/>
                    </a:p>
                  </a:txBody>
                  <a:tcPr marR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SAC</a:t>
                      </a:r>
                      <a:endParaRPr lang="en-US" dirty="0"/>
                    </a:p>
                  </a:txBody>
                  <a:tcPr marL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9.7</a:t>
                      </a:r>
                      <a:endParaRPr lang="en-US" dirty="0"/>
                    </a:p>
                  </a:txBody>
                  <a:tcPr marR="180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Positron veto</a:t>
                      </a:r>
                      <a:endParaRPr lang="en-US" dirty="0"/>
                    </a:p>
                  </a:txBody>
                  <a:tcPr marL="21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 marR="18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 marR="18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21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3.30</a:t>
                      </a:r>
                      <a:endParaRPr lang="en-US" dirty="0"/>
                    </a:p>
                  </a:txBody>
                  <a:tcPr marR="18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109.0</a:t>
                      </a:r>
                      <a:endParaRPr lang="en-US" dirty="0"/>
                    </a:p>
                  </a:txBody>
                  <a:tcPr marR="18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86594" y="4437112"/>
            <a:ext cx="81543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Notes: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2000" dirty="0" smtClean="0"/>
              <a:t>Occupancies from MC studies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2000" dirty="0" smtClean="0"/>
              <a:t>1 </a:t>
            </a:r>
            <a:r>
              <a:rPr lang="en-US" sz="2000" dirty="0"/>
              <a:t>year = 365 days of data taking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2000" dirty="0" smtClean="0"/>
              <a:t>No event selection: all events are written to disk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2000" dirty="0" smtClean="0"/>
              <a:t>ROOT can give a 30-50% data compression factor when writing data to disk</a:t>
            </a:r>
            <a:endParaRPr lang="en-US" sz="2000" dirty="0"/>
          </a:p>
        </p:txBody>
      </p:sp>
      <p:sp>
        <p:nvSpPr>
          <p:cNvPr id="5" name="Ovale 4"/>
          <p:cNvSpPr/>
          <p:nvPr/>
        </p:nvSpPr>
        <p:spPr>
          <a:xfrm>
            <a:off x="6707732" y="3865748"/>
            <a:ext cx="720080" cy="3600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632692" y="4509120"/>
            <a:ext cx="224394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RAW data keeping full</a:t>
            </a:r>
          </a:p>
          <a:p>
            <a:pPr algn="ctr"/>
            <a:r>
              <a:rPr lang="en-US" dirty="0" smtClean="0"/>
              <a:t>ADC samples</a:t>
            </a:r>
            <a:endParaRPr lang="en-US" dirty="0"/>
          </a:p>
        </p:txBody>
      </p:sp>
      <p:cxnSp>
        <p:nvCxnSpPr>
          <p:cNvPr id="11" name="Connettore 2 10"/>
          <p:cNvCxnSpPr>
            <a:stCxn id="9" idx="0"/>
            <a:endCxn id="5" idx="5"/>
          </p:cNvCxnSpPr>
          <p:nvPr/>
        </p:nvCxnSpPr>
        <p:spPr>
          <a:xfrm flipH="1" flipV="1">
            <a:off x="7322359" y="4173061"/>
            <a:ext cx="432308" cy="33605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4061971"/>
            <a:ext cx="457821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/>
              <a:t>Reconstruction format (RECO)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/>
              <a:t>Energy/Time per Channel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/>
              <a:t>Physics objects (Clusters/Tracks)</a:t>
            </a: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O(10 TB/y)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64088" y="4081135"/>
            <a:ext cx="3384376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/>
              <a:t>Analysis format (ANAL)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/>
              <a:t>Physics objects only</a:t>
            </a: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O(1 TB/y)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188640"/>
            <a:ext cx="18712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RAW data</a:t>
            </a:r>
            <a:endParaRPr lang="en-US" sz="3200" b="1" dirty="0"/>
          </a:p>
        </p:txBody>
      </p:sp>
      <p:grpSp>
        <p:nvGrpSpPr>
          <p:cNvPr id="26" name="Gruppo 25"/>
          <p:cNvGrpSpPr/>
          <p:nvPr/>
        </p:nvGrpSpPr>
        <p:grpSpPr>
          <a:xfrm>
            <a:off x="3419872" y="1340768"/>
            <a:ext cx="2304256" cy="2592288"/>
            <a:chOff x="3203848" y="1196752"/>
            <a:chExt cx="2304256" cy="2592288"/>
          </a:xfrm>
        </p:grpSpPr>
        <p:pic>
          <p:nvPicPr>
            <p:cNvPr id="10244" name="Picture 4" descr="http://png-3.findicons.com/files/icons/977/rrze/720/server_multiple.png"/>
            <p:cNvPicPr>
              <a:picLocks noChangeAspect="1" noChangeArrowheads="1"/>
            </p:cNvPicPr>
            <p:nvPr/>
          </p:nvPicPr>
          <p:blipFill>
            <a:blip r:embed="rId2" cstate="print"/>
            <a:srcRect l="10000" r="10000" b="10000"/>
            <a:stretch>
              <a:fillRect/>
            </a:stretch>
          </p:blipFill>
          <p:spPr bwMode="auto">
            <a:xfrm>
              <a:off x="3203848" y="1196752"/>
              <a:ext cx="2304256" cy="2592288"/>
            </a:xfrm>
            <a:prstGeom prst="rect">
              <a:avLst/>
            </a:prstGeom>
            <a:noFill/>
          </p:spPr>
        </p:pic>
        <p:sp>
          <p:nvSpPr>
            <p:cNvPr id="13" name="CasellaDiTesto 12"/>
            <p:cNvSpPr txBox="1"/>
            <p:nvPr/>
          </p:nvSpPr>
          <p:spPr>
            <a:xfrm>
              <a:off x="4106581" y="1387018"/>
              <a:ext cx="5661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L2</a:t>
              </a:r>
              <a:endParaRPr lang="en-US" sz="3200" b="1" dirty="0"/>
            </a:p>
          </p:txBody>
        </p:sp>
      </p:grpSp>
      <p:cxnSp>
        <p:nvCxnSpPr>
          <p:cNvPr id="20" name="Connettore 4 15"/>
          <p:cNvCxnSpPr>
            <a:stCxn id="10244" idx="3"/>
            <a:endCxn id="6" idx="0"/>
          </p:cNvCxnSpPr>
          <p:nvPr/>
        </p:nvCxnSpPr>
        <p:spPr>
          <a:xfrm>
            <a:off x="5724128" y="2636912"/>
            <a:ext cx="1332148" cy="1444223"/>
          </a:xfrm>
          <a:prstGeom prst="bentConnector2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7" idx="2"/>
            <a:endCxn id="10244" idx="0"/>
          </p:cNvCxnSpPr>
          <p:nvPr/>
        </p:nvCxnSpPr>
        <p:spPr>
          <a:xfrm>
            <a:off x="4571505" y="773415"/>
            <a:ext cx="495" cy="5673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15"/>
          <p:cNvCxnSpPr/>
          <p:nvPr/>
        </p:nvCxnSpPr>
        <p:spPr>
          <a:xfrm flipH="1">
            <a:off x="2051720" y="2636912"/>
            <a:ext cx="1332148" cy="1444223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MC 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060848"/>
            <a:ext cx="5347614" cy="345638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4221088"/>
            <a:ext cx="331236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Storage requirements</a:t>
            </a:r>
          </a:p>
          <a:p>
            <a:pPr algn="ctr"/>
            <a:r>
              <a:rPr lang="en-US" sz="2400" dirty="0" smtClean="0"/>
              <a:t>~2 TB/Production Unit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Monte Carlo  production - Storage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764704"/>
            <a:ext cx="820891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Production Unit</a:t>
            </a:r>
          </a:p>
          <a:p>
            <a:pPr algn="ctr"/>
            <a:r>
              <a:rPr lang="en-US" sz="2400" dirty="0" smtClean="0"/>
              <a:t>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i.e. 2x10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bunches of O(5000) e</a:t>
            </a:r>
            <a:r>
              <a:rPr lang="en-US" sz="2400" baseline="30000" dirty="0" smtClean="0"/>
              <a:t>+</a:t>
            </a:r>
            <a:endParaRPr lang="en-US" sz="2400" dirty="0" smtClean="0"/>
          </a:p>
          <a:p>
            <a:pPr algn="ctr"/>
            <a:r>
              <a:rPr lang="en-US" sz="2400" dirty="0" smtClean="0"/>
              <a:t>N.B. 1 bunch = 1 MC event</a:t>
            </a:r>
          </a:p>
        </p:txBody>
      </p:sp>
      <p:sp>
        <p:nvSpPr>
          <p:cNvPr id="9218" name="AutoShape 2" descr="Immagine in linea 1"/>
          <p:cNvSpPr>
            <a:spLocks noChangeAspect="1" noChangeArrowheads="1"/>
          </p:cNvSpPr>
          <p:nvPr/>
        </p:nvSpPr>
        <p:spPr bwMode="auto">
          <a:xfrm>
            <a:off x="155575" y="-1341438"/>
            <a:ext cx="4333875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mmagine in linea 1"/>
          <p:cNvSpPr>
            <a:spLocks noChangeAspect="1" noChangeArrowheads="1"/>
          </p:cNvSpPr>
          <p:nvPr/>
        </p:nvSpPr>
        <p:spPr bwMode="auto">
          <a:xfrm>
            <a:off x="155575" y="-1341438"/>
            <a:ext cx="4333875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Immagine in linea 1"/>
          <p:cNvSpPr>
            <a:spLocks noChangeAspect="1" noChangeArrowheads="1"/>
          </p:cNvSpPr>
          <p:nvPr/>
        </p:nvSpPr>
        <p:spPr bwMode="auto">
          <a:xfrm>
            <a:off x="155575" y="-1341438"/>
            <a:ext cx="4333875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467545" y="2444695"/>
            <a:ext cx="331236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Event size: O(1KB/event)</a:t>
            </a:r>
          </a:p>
          <a:p>
            <a:pPr algn="ctr"/>
            <a:r>
              <a:rPr lang="en-US" sz="2400" dirty="0" smtClean="0"/>
              <a:t>Includes only </a:t>
            </a:r>
            <a:r>
              <a:rPr lang="en-US" sz="2400" dirty="0" err="1" smtClean="0"/>
              <a:t>E,t</a:t>
            </a:r>
            <a:r>
              <a:rPr lang="en-US" sz="2400" dirty="0" smtClean="0"/>
              <a:t> for</a:t>
            </a:r>
          </a:p>
          <a:p>
            <a:pPr algn="ctr"/>
            <a:r>
              <a:rPr lang="en-US" sz="2400" dirty="0" smtClean="0"/>
              <a:t>each active channel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5642084"/>
            <a:ext cx="82089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we want 10x statistics each year: ~20 TB/y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erverwatch.com/imagesvr_ce/1218/hp-dl5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71681"/>
            <a:ext cx="6084168" cy="189819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39552" y="904072"/>
            <a:ext cx="806489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400" dirty="0" smtClean="0"/>
              <a:t>Full GEANT4 simulation of the experimental setup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400" dirty="0" smtClean="0"/>
              <a:t>Running on a HP </a:t>
            </a:r>
            <a:r>
              <a:rPr lang="en-US" sz="2400" dirty="0" err="1"/>
              <a:t>Proliant</a:t>
            </a:r>
            <a:r>
              <a:rPr lang="en-US" sz="2400" dirty="0"/>
              <a:t> DL560 </a:t>
            </a:r>
            <a:r>
              <a:rPr lang="en-US" sz="2400" dirty="0" smtClean="0"/>
              <a:t>server</a:t>
            </a:r>
          </a:p>
          <a:p>
            <a:pPr marL="712788" lvl="1" indent="-255588">
              <a:buFont typeface="Courier New" pitchFamily="49" charset="0"/>
              <a:buChar char="o"/>
            </a:pPr>
            <a:r>
              <a:rPr lang="en-US" sz="2400" dirty="0" smtClean="0"/>
              <a:t>4 Intel Xeon E5-4610v2 @ 2.3GHz (32 cores)</a:t>
            </a:r>
          </a:p>
          <a:p>
            <a:pPr marL="712788" lvl="1" indent="-255588">
              <a:buFont typeface="Courier New" pitchFamily="49" charset="0"/>
              <a:buChar char="o"/>
            </a:pPr>
            <a:r>
              <a:rPr lang="en-US" sz="2400" dirty="0" smtClean="0"/>
              <a:t>128 GB ECC RAM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Monte Carlo  production - CPU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714092"/>
            <a:ext cx="80648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 of GRID for MC production under investigation</a:t>
            </a:r>
            <a:endParaRPr lang="en-US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3639795"/>
            <a:ext cx="8064896" cy="1877437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MC production rate: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/>
              <a:t>3 Hz/core (3 bunches per second per core)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/>
              <a:t>10 production units per </a:t>
            </a:r>
            <a:r>
              <a:rPr lang="en-US" sz="2400" dirty="0"/>
              <a:t>year </a:t>
            </a:r>
            <a:r>
              <a:rPr lang="en-US" sz="2400" dirty="0" smtClean="0"/>
              <a:t>→ 37 days per production</a:t>
            </a:r>
          </a:p>
          <a:p>
            <a:pPr algn="ctr"/>
            <a:r>
              <a:rPr lang="en-US" sz="2400" dirty="0" smtClean="0"/>
              <a:t>CPU power needed: 210 cores, i.e. 7 servers.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966207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Disk costs: 0.2 K€/TB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Tape costs: 0.1 K€/TB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CPU: 6K€ per server (32 cores)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All data (RAW+RECO+ANAL) written to tape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10% RAW + 100% RECO + 100% ANAL kept on disk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Costs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835696" y="3501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Tape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TB/y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K€/y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TB/y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K€/y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71600" y="5324435"/>
            <a:ext cx="7128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CPU: 7 server → 42 K</a:t>
            </a:r>
            <a:r>
              <a:rPr lang="en-US" sz="2400" dirty="0" smtClean="0"/>
              <a:t>€</a:t>
            </a:r>
            <a:endParaRPr lang="en-US" sz="2400" dirty="0" smtClean="0"/>
          </a:p>
          <a:p>
            <a:r>
              <a:rPr lang="en-US" sz="2400" dirty="0" smtClean="0"/>
              <a:t>Accessories: racks, networking, cables, … </a:t>
            </a:r>
            <a:r>
              <a:rPr lang="en-US" sz="2400" dirty="0"/>
              <a:t>→ </a:t>
            </a:r>
            <a:r>
              <a:rPr lang="en-US" sz="2400" dirty="0" smtClean="0"/>
              <a:t>O(10 </a:t>
            </a:r>
            <a:r>
              <a:rPr lang="en-US" sz="2400" dirty="0"/>
              <a:t>K€)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dia.inaf.it/wp-content/uploads/2014/06/SKAall_night1.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033801" cy="1815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36712"/>
            <a:ext cx="3769824" cy="525814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33838" y="908720"/>
            <a:ext cx="45008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Informal preliminary meeting with Massimo </a:t>
            </a:r>
            <a:r>
              <a:rPr lang="en-US" sz="2000" dirty="0" err="1" smtClean="0"/>
              <a:t>Pistoni</a:t>
            </a:r>
            <a:r>
              <a:rPr lang="en-US" sz="2000" dirty="0" smtClean="0"/>
              <a:t>, head of the LNF IT services, on April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.</a:t>
            </a:r>
          </a:p>
          <a:p>
            <a:pPr algn="just"/>
            <a:endParaRPr lang="en-US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Space, power, cooling, UPS, network are available.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No technical problems to host computing resources for PADME.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1187625" y="169476"/>
            <a:ext cx="68407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IT @ LNF – Central </a:t>
            </a:r>
            <a:r>
              <a:rPr lang="en-US" sz="2800" b="1" dirty="0" smtClean="0"/>
              <a:t>services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40152" y="3213246"/>
            <a:ext cx="432048" cy="1079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00829" y="2690026"/>
            <a:ext cx="103141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Computing Center</a:t>
            </a:r>
            <a:endParaRPr lang="it-IT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4790" y="5775647"/>
            <a:ext cx="677442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Allocate computer room resources for PADME </a:t>
            </a:r>
            <a:r>
              <a:rPr lang="en-US" sz="2400" b="1" dirty="0" smtClean="0"/>
              <a:t>ASAP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20385" y="2797747"/>
            <a:ext cx="73499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BTF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8487882" y="3105524"/>
            <a:ext cx="1" cy="531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5737" y="3596823"/>
            <a:ext cx="371372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Caveat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ew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collaboration INFN-INAF</a:t>
            </a:r>
          </a:p>
          <a:p>
            <a:pPr algn="ctr"/>
            <a:r>
              <a:rPr lang="en-US" dirty="0"/>
              <a:t>LNF </a:t>
            </a:r>
            <a:r>
              <a:rPr lang="en-US" dirty="0" smtClean="0"/>
              <a:t>will be </a:t>
            </a:r>
            <a:r>
              <a:rPr lang="en-US" dirty="0"/>
              <a:t>asked to host </a:t>
            </a:r>
            <a:r>
              <a:rPr lang="en-US" dirty="0" smtClean="0"/>
              <a:t>computing resources </a:t>
            </a:r>
            <a:r>
              <a:rPr lang="en-US" dirty="0"/>
              <a:t>for 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CTA/SKA</a:t>
            </a:r>
            <a:r>
              <a:rPr lang="en-US" dirty="0"/>
              <a:t> project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79778"/>
            <a:ext cx="3888432" cy="2753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8589" y="4472982"/>
            <a:ext cx="65527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Cloud-based storage is being investigated by INFN (CNAF, LNGS, To)</a:t>
            </a:r>
          </a:p>
          <a:p>
            <a:pPr marL="449263" indent="-180975">
              <a:buFont typeface="Arial" pitchFamily="34" charset="0"/>
              <a:buChar char="•"/>
            </a:pPr>
            <a:r>
              <a:rPr lang="en-US" dirty="0"/>
              <a:t>Good scaling properties (PB and beyond)</a:t>
            </a:r>
          </a:p>
          <a:p>
            <a:pPr marL="449263" indent="-180975">
              <a:buFont typeface="Arial" pitchFamily="34" charset="0"/>
              <a:buChar char="•"/>
            </a:pPr>
            <a:r>
              <a:rPr lang="en-US" dirty="0"/>
              <a:t>Automatic and configurable redundancy (not RAID-based)</a:t>
            </a:r>
          </a:p>
          <a:p>
            <a:pPr marL="449263" indent="-180975">
              <a:buFont typeface="Arial" pitchFamily="34" charset="0"/>
              <a:buChar char="•"/>
            </a:pPr>
            <a:r>
              <a:rPr lang="en-US" dirty="0"/>
              <a:t>Lower cost per </a:t>
            </a:r>
            <a:r>
              <a:rPr lang="en-US" dirty="0" smtClean="0"/>
              <a:t>TB   </a:t>
            </a:r>
            <a:r>
              <a:rPr lang="en-US" dirty="0"/>
              <a:t>→   SAN ~200€/TB vs. Cloud ~100€/</a:t>
            </a:r>
            <a:r>
              <a:rPr lang="en-US" dirty="0" smtClean="0"/>
              <a:t>TB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5" y="154461"/>
            <a:ext cx="684076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IT @ LNF - </a:t>
            </a:r>
            <a:r>
              <a:rPr lang="en-US" sz="2800" b="1" dirty="0" smtClean="0"/>
              <a:t>Disk</a:t>
            </a:r>
            <a:endParaRPr lang="en-US" sz="28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21/04/2015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E.Leonardi - PADME Kick-off Meeting - Controls and Computing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39553" y="980728"/>
            <a:ext cx="4608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 Storage Area Network (SAN) exists</a:t>
            </a:r>
          </a:p>
          <a:p>
            <a:pPr marL="266700" indent="-266700">
              <a:buFont typeface="+mj-lt"/>
              <a:buAutoNum type="arabicPeriod"/>
            </a:pPr>
            <a:r>
              <a:rPr lang="en-US" dirty="0" smtClean="0"/>
              <a:t>EMC</a:t>
            </a:r>
            <a:r>
              <a:rPr lang="en-US" baseline="30000" dirty="0" smtClean="0"/>
              <a:t>2</a:t>
            </a:r>
            <a:r>
              <a:rPr lang="en-US" dirty="0" smtClean="0"/>
              <a:t> CX500 (120 disks) + CX300 (60 disks)</a:t>
            </a:r>
          </a:p>
          <a:p>
            <a:pPr marL="266700" indent="-2667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itachi-</a:t>
            </a:r>
            <a:r>
              <a:rPr lang="en-US" dirty="0" err="1" smtClean="0"/>
              <a:t>Storagetek</a:t>
            </a:r>
            <a:r>
              <a:rPr lang="en-US" dirty="0" smtClean="0"/>
              <a:t> 9985V (up to 240 disks)</a:t>
            </a:r>
          </a:p>
          <a:p>
            <a:pPr marL="266700" indent="-266700">
              <a:buFont typeface="+mj-lt"/>
              <a:buAutoNum type="arabicPeriod"/>
            </a:pPr>
            <a:r>
              <a:rPr lang="en-US" dirty="0" smtClean="0"/>
              <a:t>2 Switch FC Brocade DS4900B</a:t>
            </a:r>
          </a:p>
          <a:p>
            <a:pPr marL="630238" lvl="1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2x32 ports @ 4 </a:t>
            </a:r>
            <a:r>
              <a:rPr lang="en-US" sz="1600" dirty="0" err="1" smtClean="0"/>
              <a:t>Gbps</a:t>
            </a:r>
            <a:endParaRPr lang="en-US" sz="1600" dirty="0" smtClean="0"/>
          </a:p>
          <a:p>
            <a:pPr algn="just">
              <a:spcAft>
                <a:spcPts val="600"/>
              </a:spcAft>
            </a:pPr>
            <a:r>
              <a:rPr lang="en-US" dirty="0" smtClean="0"/>
              <a:t>It can </a:t>
            </a:r>
            <a:r>
              <a:rPr lang="en-US" dirty="0"/>
              <a:t>host storage for </a:t>
            </a:r>
            <a:r>
              <a:rPr lang="en-US" dirty="0" smtClean="0"/>
              <a:t>PADME but the current SAN infrastructure (servers and switches) is close to saturation</a:t>
            </a:r>
          </a:p>
          <a:p>
            <a:pPr marL="449263" lvl="1" indent="-180975">
              <a:buFont typeface="Arial" panose="020B0604020202020204" pitchFamily="34" charset="0"/>
              <a:buChar char="•"/>
            </a:pPr>
            <a:r>
              <a:rPr lang="en-US" dirty="0" smtClean="0"/>
              <a:t>Bottlenecks are possible</a:t>
            </a:r>
          </a:p>
          <a:p>
            <a:pPr marL="449263" lvl="1" indent="-180975">
              <a:buFont typeface="Arial" panose="020B0604020202020204" pitchFamily="34" charset="0"/>
              <a:buChar char="•"/>
            </a:pPr>
            <a:r>
              <a:rPr lang="en-US" dirty="0" smtClean="0"/>
              <a:t>Might need an upgrade</a:t>
            </a:r>
          </a:p>
        </p:txBody>
      </p:sp>
    </p:spTree>
    <p:extLst>
      <p:ext uri="{BB962C8B-B14F-4D97-AF65-F5344CB8AC3E}">
        <p14:creationId xmlns="" xmlns:p14="http://schemas.microsoft.com/office/powerpoint/2010/main" val="36212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1144</Words>
  <Application>Microsoft Office PowerPoint</Application>
  <PresentationFormat>Presentazione su schermo (4:3)</PresentationFormat>
  <Paragraphs>271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Controls and Computing First Ideas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</dc:title>
  <dc:creator>leonardi</dc:creator>
  <cp:lastModifiedBy> </cp:lastModifiedBy>
  <cp:revision>65</cp:revision>
  <dcterms:modified xsi:type="dcterms:W3CDTF">2015-04-17T13:37:04Z</dcterms:modified>
</cp:coreProperties>
</file>