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1" r:id="rId1"/>
  </p:sldMasterIdLst>
  <p:notesMasterIdLst>
    <p:notesMasterId r:id="rId8"/>
  </p:notesMasterIdLst>
  <p:handoutMasterIdLst>
    <p:handoutMasterId r:id="rId9"/>
  </p:handoutMasterIdLst>
  <p:sldIdLst>
    <p:sldId id="379" r:id="rId2"/>
    <p:sldId id="333" r:id="rId3"/>
    <p:sldId id="380" r:id="rId4"/>
    <p:sldId id="382" r:id="rId5"/>
    <p:sldId id="383" r:id="rId6"/>
    <p:sldId id="38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BEB"/>
    <a:srgbClr val="CC3366"/>
    <a:srgbClr val="323232"/>
    <a:srgbClr val="8E2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50" autoAdjust="0"/>
    <p:restoredTop sz="97701" autoAdjust="0"/>
  </p:normalViewPr>
  <p:slideViewPr>
    <p:cSldViewPr snapToGrid="0" snapToObjects="1">
      <p:cViewPr varScale="1">
        <p:scale>
          <a:sx n="117" d="100"/>
          <a:sy n="117" d="100"/>
        </p:scale>
        <p:origin x="-1032" y="-112"/>
      </p:cViewPr>
      <p:guideLst>
        <p:guide orient="horz" pos="1536"/>
        <p:guide pos="46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52225-081F-C940-B971-217361288DB6}" type="datetime1">
              <a:rPr lang="it-IT" smtClean="0"/>
              <a:t>20/04/15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4F85D-6D7B-964C-85D4-9795C533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949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7A423-D25B-294A-8A41-8353595B2204}" type="datetime1">
              <a:rPr lang="it-IT" smtClean="0"/>
              <a:t>20/04/15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A09F7-0728-D94F-9D4C-D8B09C24A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176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A09F7-0728-D94F-9D4C-D8B09C24AC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88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A09F7-0728-D94F-9D4C-D8B09C24AC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67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48622"/>
            <a:ext cx="8915400" cy="877824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26446"/>
            <a:ext cx="8001000" cy="2143402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Raggi PADME kick-off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CFA8-4BAC-ED4B-B1A1-3C94AC294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32733" y="6569075"/>
            <a:ext cx="7092167" cy="2889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0" name="Straight Connector 9"/>
          <p:cNvCxnSpPr/>
          <p:nvPr/>
        </p:nvCxnSpPr>
        <p:spPr>
          <a:xfrm>
            <a:off x="7019355" y="6569075"/>
            <a:ext cx="0" cy="288607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3813" cy="7117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Raggi PADME kick-off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472CFA8-4BAC-ED4B-B1A1-3C94AC2947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632733" y="6569075"/>
            <a:ext cx="7092167" cy="2889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019355" y="6569075"/>
            <a:ext cx="0" cy="288607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32733" y="6569075"/>
            <a:ext cx="7092167" cy="2889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0" name="Straight Connector 9"/>
          <p:cNvCxnSpPr/>
          <p:nvPr/>
        </p:nvCxnSpPr>
        <p:spPr>
          <a:xfrm>
            <a:off x="7019355" y="6569075"/>
            <a:ext cx="0" cy="288607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3813" cy="7117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74" y="1930399"/>
            <a:ext cx="8376026" cy="4335929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Raggi PADME kick-off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472CFA8-4BAC-ED4B-B1A1-3C94AC2947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632733" y="6569075"/>
            <a:ext cx="7092167" cy="2889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019355" y="6569075"/>
            <a:ext cx="0" cy="288607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3"/>
          </p:nvPr>
        </p:nvSpPr>
        <p:spPr>
          <a:xfrm>
            <a:off x="348874" y="728726"/>
            <a:ext cx="8001000" cy="6259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7098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20/04/2015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Raggi PADME kick-off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CFA8-4BAC-ED4B-B1A1-3C94AC2947C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632733" y="6569075"/>
            <a:ext cx="7092167" cy="2889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019355" y="6569075"/>
            <a:ext cx="0" cy="288607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"/>
            <a:ext cx="8913813" cy="578556"/>
          </a:xfrm>
          <a:prstGeom prst="rect">
            <a:avLst/>
          </a:prstGeom>
          <a:solidFill>
            <a:srgbClr val="3232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084" y="1"/>
            <a:ext cx="7699730" cy="578555"/>
          </a:xfrm>
          <a:noFill/>
        </p:spPr>
        <p:txBody>
          <a:bodyPr lIns="36000"/>
          <a:lstStyle>
            <a:lvl1pPr marL="0" indent="0" algn="l">
              <a:tabLst/>
              <a:defRPr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95059" y="289950"/>
            <a:ext cx="418754" cy="288607"/>
          </a:xfrm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bg2"/>
                  </a:solidFill>
                </a:ln>
                <a:solidFill>
                  <a:schemeClr val="bg2"/>
                </a:solidFill>
              </a:defRPr>
            </a:lvl1pPr>
          </a:lstStyle>
          <a:p>
            <a:fld id="{A472CFA8-4BAC-ED4B-B1A1-3C94AC2947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5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20/04/2015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Raggi PADME kick-off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CFA8-4BAC-ED4B-B1A1-3C94AC2947C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632733" y="6569075"/>
            <a:ext cx="7092167" cy="2889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7019355" y="6569075"/>
            <a:ext cx="0" cy="288607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648622"/>
            <a:ext cx="8915400" cy="877824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 dirty="0" smtClean="0"/>
              <a:t>Thank you for your attention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43999"/>
            <a:ext cx="8001000" cy="830572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9509" y="3383645"/>
            <a:ext cx="1705891" cy="288607"/>
          </a:xfrm>
        </p:spPr>
        <p:txBody>
          <a:bodyPr/>
          <a:lstStyle/>
          <a:p>
            <a:r>
              <a:rPr lang="en-US" smtClean="0"/>
              <a:t>20/04/2015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CFA8-4BAC-ED4B-B1A1-3C94AC2947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3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913813" cy="711793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874" y="976973"/>
            <a:ext cx="8376026" cy="5289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5246" y="6569075"/>
            <a:ext cx="418754" cy="2886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472CFA8-4BAC-ED4B-B1A1-3C94AC2947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2733" y="6569075"/>
            <a:ext cx="5386622" cy="2886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r>
              <a:rPr lang="en-US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M. Raggi PADME kick-off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9355" y="6569075"/>
            <a:ext cx="1705891" cy="2886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ctr"/>
            <a:r>
              <a:rPr lang="en-US" smtClean="0"/>
              <a:t>20/04/2015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39" r:id="rId3"/>
    <p:sldLayoutId id="2147483828" r:id="rId4"/>
    <p:sldLayoutId id="2147483838" r:id="rId5"/>
    <p:sldLayoutId id="2147483829" r:id="rId6"/>
    <p:sldLayoutId id="214748383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hf sldNum="0" hdr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2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2">
            <a:lumMod val="60000"/>
            <a:lumOff val="40000"/>
          </a:schemeClr>
        </a:buClr>
        <a:buSzPct val="80000"/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2"/>
        </a:buClr>
        <a:buSzPct val="60000"/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2"/>
        </a:buClr>
        <a:buSzPct val="60000"/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2"/>
        </a:buClr>
        <a:buSzPct val="60000"/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44600"/>
            <a:ext cx="8915400" cy="128184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tar Jedi Outline"/>
                <a:cs typeface="Star Jedi Outline"/>
              </a:rPr>
              <a:t>First TDAQ ideas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26445"/>
            <a:ext cx="8001000" cy="1842355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tx1"/>
                </a:solidFill>
              </a:rPr>
              <a:t>Mauro Raggi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PADME Kick-off meeting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Frascati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21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April 2015 </a:t>
            </a:r>
          </a:p>
        </p:txBody>
      </p:sp>
    </p:spTree>
    <p:extLst>
      <p:ext uri="{BB962C8B-B14F-4D97-AF65-F5344CB8AC3E}">
        <p14:creationId xmlns:p14="http://schemas.microsoft.com/office/powerpoint/2010/main" val="260478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73" y="724493"/>
            <a:ext cx="8564939" cy="5904907"/>
          </a:xfrm>
        </p:spPr>
        <p:txBody>
          <a:bodyPr>
            <a:normAutofit/>
          </a:bodyPr>
          <a:lstStyle/>
          <a:p>
            <a:r>
              <a:rPr lang="en-US" dirty="0" smtClean="0"/>
              <a:t>General structure of the </a:t>
            </a:r>
            <a:r>
              <a:rPr lang="en-US" dirty="0" err="1" smtClean="0"/>
              <a:t>padme</a:t>
            </a:r>
            <a:r>
              <a:rPr lang="en-US" dirty="0" smtClean="0"/>
              <a:t> TDAQ</a:t>
            </a:r>
          </a:p>
          <a:p>
            <a:pPr lvl="1"/>
            <a:r>
              <a:rPr lang="en-US" dirty="0" smtClean="0"/>
              <a:t>The actors</a:t>
            </a:r>
          </a:p>
          <a:p>
            <a:r>
              <a:rPr lang="en-US" dirty="0" smtClean="0"/>
              <a:t>Calorimeter DAQ</a:t>
            </a:r>
          </a:p>
          <a:p>
            <a:r>
              <a:rPr lang="en-US" dirty="0" smtClean="0"/>
              <a:t>L0 </a:t>
            </a:r>
            <a:r>
              <a:rPr lang="en-US" dirty="0" err="1" smtClean="0"/>
              <a:t>triggerless</a:t>
            </a:r>
            <a:r>
              <a:rPr lang="en-US" dirty="0" smtClean="0"/>
              <a:t> </a:t>
            </a:r>
          </a:p>
          <a:p>
            <a:r>
              <a:rPr lang="en-US" dirty="0" smtClean="0"/>
              <a:t>L1 zero suppressing</a:t>
            </a:r>
          </a:p>
          <a:p>
            <a:r>
              <a:rPr lang="en-US" dirty="0" smtClean="0"/>
              <a:t>L2 reconstruction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M. Raggi PADME kick-off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20/04/2015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5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DAQ structure on 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Raggi PADME kick-off meeting</a:t>
            </a:r>
            <a:endParaRPr lang="en-US"/>
          </a:p>
        </p:txBody>
      </p:sp>
      <p:sp>
        <p:nvSpPr>
          <p:cNvPr id="6" name="Rounded Rectangle 5"/>
          <p:cNvSpPr>
            <a:spLocks noChangeAspect="1"/>
          </p:cNvSpPr>
          <p:nvPr/>
        </p:nvSpPr>
        <p:spPr>
          <a:xfrm>
            <a:off x="5724020" y="759662"/>
            <a:ext cx="1231536" cy="10800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Ecal</a:t>
            </a:r>
            <a:endParaRPr lang="en-US" sz="1600" dirty="0" smtClean="0"/>
          </a:p>
          <a:p>
            <a:pPr algn="ctr"/>
            <a:r>
              <a:rPr lang="en-US" sz="1600" dirty="0" smtClean="0"/>
              <a:t>656 </a:t>
            </a:r>
            <a:r>
              <a:rPr lang="en-US" sz="1600" dirty="0" err="1" smtClean="0"/>
              <a:t>ch</a:t>
            </a:r>
            <a:endParaRPr lang="en-US" sz="1600" dirty="0" smtClean="0"/>
          </a:p>
          <a:p>
            <a:pPr algn="ctr"/>
            <a:r>
              <a:rPr lang="en-US" sz="1600" dirty="0" smtClean="0"/>
              <a:t>FADC</a:t>
            </a:r>
            <a:endParaRPr lang="en-US" sz="1600" dirty="0"/>
          </a:p>
        </p:txBody>
      </p:sp>
      <p:sp>
        <p:nvSpPr>
          <p:cNvPr id="7" name="Rounded Rectangle 6"/>
          <p:cNvSpPr>
            <a:spLocks noChangeAspect="1"/>
          </p:cNvSpPr>
          <p:nvPr/>
        </p:nvSpPr>
        <p:spPr>
          <a:xfrm>
            <a:off x="414950" y="759662"/>
            <a:ext cx="1231536" cy="108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Target</a:t>
            </a:r>
          </a:p>
          <a:p>
            <a:pPr algn="ctr"/>
            <a:r>
              <a:rPr lang="en-US" sz="1600" dirty="0" smtClean="0"/>
              <a:t>64ch</a:t>
            </a:r>
          </a:p>
          <a:p>
            <a:pPr algn="ctr"/>
            <a:r>
              <a:rPr lang="en-US" sz="1600" dirty="0" smtClean="0"/>
              <a:t>FADC</a:t>
            </a:r>
            <a:endParaRPr lang="en-US" sz="1600" dirty="0"/>
          </a:p>
        </p:txBody>
      </p:sp>
      <p:sp>
        <p:nvSpPr>
          <p:cNvPr id="8" name="Rounded Rectangle 7"/>
          <p:cNvSpPr>
            <a:spLocks noChangeAspect="1"/>
          </p:cNvSpPr>
          <p:nvPr/>
        </p:nvSpPr>
        <p:spPr>
          <a:xfrm>
            <a:off x="2184640" y="759662"/>
            <a:ext cx="1231536" cy="1080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Spect</a:t>
            </a:r>
            <a:r>
              <a:rPr lang="en-US" sz="1600" dirty="0" smtClean="0"/>
              <a:t>.</a:t>
            </a:r>
          </a:p>
          <a:p>
            <a:pPr algn="ctr"/>
            <a:r>
              <a:rPr lang="en-US" sz="1600" dirty="0" smtClean="0"/>
              <a:t>200 </a:t>
            </a:r>
            <a:r>
              <a:rPr lang="en-US" sz="1600" dirty="0" err="1" smtClean="0"/>
              <a:t>ch</a:t>
            </a:r>
            <a:endParaRPr lang="en-US" sz="1600" dirty="0" smtClean="0"/>
          </a:p>
          <a:p>
            <a:pPr algn="ctr"/>
            <a:r>
              <a:rPr lang="en-US" sz="1600" dirty="0" smtClean="0"/>
              <a:t>TDC</a:t>
            </a:r>
            <a:endParaRPr lang="en-US" sz="1600" dirty="0"/>
          </a:p>
        </p:txBody>
      </p:sp>
      <p:sp>
        <p:nvSpPr>
          <p:cNvPr id="12" name="Rounded Rectangle 11"/>
          <p:cNvSpPr>
            <a:spLocks noChangeAspect="1"/>
          </p:cNvSpPr>
          <p:nvPr/>
        </p:nvSpPr>
        <p:spPr>
          <a:xfrm>
            <a:off x="3954330" y="759662"/>
            <a:ext cx="1231536" cy="1080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Beam</a:t>
            </a:r>
          </a:p>
          <a:p>
            <a:pPr algn="ctr"/>
            <a:r>
              <a:rPr lang="en-US" sz="1600" dirty="0"/>
              <a:t>v</a:t>
            </a:r>
            <a:r>
              <a:rPr lang="en-US" sz="1600" dirty="0" smtClean="0"/>
              <a:t>eto 64ch</a:t>
            </a:r>
          </a:p>
          <a:p>
            <a:pPr algn="ctr"/>
            <a:r>
              <a:rPr lang="en-US" sz="1600" dirty="0" smtClean="0"/>
              <a:t>TDC</a:t>
            </a:r>
            <a:endParaRPr lang="en-US" sz="1600" dirty="0"/>
          </a:p>
        </p:txBody>
      </p:sp>
      <p:sp>
        <p:nvSpPr>
          <p:cNvPr id="13" name="Rounded Rectangle 12"/>
          <p:cNvSpPr>
            <a:spLocks noChangeAspect="1"/>
          </p:cNvSpPr>
          <p:nvPr/>
        </p:nvSpPr>
        <p:spPr>
          <a:xfrm>
            <a:off x="7493710" y="759662"/>
            <a:ext cx="1231536" cy="1080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SAC</a:t>
            </a:r>
          </a:p>
          <a:p>
            <a:pPr algn="ctr"/>
            <a:r>
              <a:rPr lang="en-US" sz="1600" dirty="0" smtClean="0"/>
              <a:t>32 </a:t>
            </a:r>
            <a:r>
              <a:rPr lang="en-US" sz="1600" dirty="0" err="1" smtClean="0"/>
              <a:t>ch</a:t>
            </a:r>
            <a:endParaRPr lang="en-US" sz="1600" dirty="0" smtClean="0"/>
          </a:p>
          <a:p>
            <a:pPr algn="ctr"/>
            <a:r>
              <a:rPr lang="en-US" sz="1600" dirty="0" smtClean="0"/>
              <a:t>FADC</a:t>
            </a:r>
            <a:endParaRPr lang="en-US" sz="16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026793" y="2218847"/>
            <a:ext cx="7076043" cy="9922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endCxn id="7" idx="2"/>
          </p:cNvCxnSpPr>
          <p:nvPr/>
        </p:nvCxnSpPr>
        <p:spPr>
          <a:xfrm rot="16200000" flipV="1">
            <a:off x="831788" y="2038592"/>
            <a:ext cx="398764" cy="90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16200000" flipV="1">
            <a:off x="2583490" y="2028933"/>
            <a:ext cx="398764" cy="90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6200000" flipV="1">
            <a:off x="4388515" y="2019013"/>
            <a:ext cx="398764" cy="90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rot="16200000" flipV="1">
            <a:off x="6189671" y="2038592"/>
            <a:ext cx="398764" cy="90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16200000" flipV="1">
            <a:off x="7903906" y="2019013"/>
            <a:ext cx="398764" cy="90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Up Arrow 37"/>
          <p:cNvSpPr/>
          <p:nvPr/>
        </p:nvSpPr>
        <p:spPr>
          <a:xfrm>
            <a:off x="4533081" y="2238426"/>
            <a:ext cx="98002" cy="381325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>
            <a:spLocks noChangeAspect="1"/>
          </p:cNvSpPr>
          <p:nvPr/>
        </p:nvSpPr>
        <p:spPr>
          <a:xfrm>
            <a:off x="3246844" y="2619340"/>
            <a:ext cx="2677860" cy="72984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L0 trigger less</a:t>
            </a:r>
            <a:br>
              <a:rPr lang="en-US" sz="1600" dirty="0" smtClean="0"/>
            </a:br>
            <a:r>
              <a:rPr lang="en-US" sz="1600" dirty="0" smtClean="0"/>
              <a:t>distribute beam trigger</a:t>
            </a:r>
            <a:endParaRPr lang="en-US" sz="1600" dirty="0"/>
          </a:p>
        </p:txBody>
      </p:sp>
      <p:sp>
        <p:nvSpPr>
          <p:cNvPr id="14" name="Rounded Rectangle 13"/>
          <p:cNvSpPr>
            <a:spLocks noChangeAspect="1"/>
          </p:cNvSpPr>
          <p:nvPr/>
        </p:nvSpPr>
        <p:spPr>
          <a:xfrm>
            <a:off x="6949615" y="2534262"/>
            <a:ext cx="900000" cy="90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BTF</a:t>
            </a:r>
          </a:p>
          <a:p>
            <a:pPr algn="ctr"/>
            <a:r>
              <a:rPr lang="en-US" sz="1400" dirty="0" smtClean="0"/>
              <a:t>Beam</a:t>
            </a:r>
          </a:p>
          <a:p>
            <a:pPr algn="ctr"/>
            <a:r>
              <a:rPr lang="en-US" sz="1400" dirty="0" smtClean="0"/>
              <a:t>Trigger</a:t>
            </a:r>
            <a:endParaRPr lang="en-US" sz="1400" dirty="0"/>
          </a:p>
        </p:txBody>
      </p:sp>
      <p:sp>
        <p:nvSpPr>
          <p:cNvPr id="39" name="Up Arrow 38"/>
          <p:cNvSpPr/>
          <p:nvPr/>
        </p:nvSpPr>
        <p:spPr>
          <a:xfrm rot="16200000">
            <a:off x="6391887" y="2479471"/>
            <a:ext cx="107803" cy="100958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8088725" y="2799596"/>
            <a:ext cx="810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 Hz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1144289" y="3696081"/>
            <a:ext cx="6705326" cy="1886342"/>
            <a:chOff x="1158400" y="3639637"/>
            <a:chExt cx="6705326" cy="1886342"/>
          </a:xfrm>
        </p:grpSpPr>
        <p:sp>
          <p:nvSpPr>
            <p:cNvPr id="10" name="Rounded Rectangle 9"/>
            <p:cNvSpPr>
              <a:spLocks noChangeAspect="1"/>
            </p:cNvSpPr>
            <p:nvPr/>
          </p:nvSpPr>
          <p:spPr>
            <a:xfrm>
              <a:off x="3260955" y="3639637"/>
              <a:ext cx="2677860" cy="729845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L1 software</a:t>
              </a:r>
              <a:br>
                <a:rPr lang="en-US" sz="1600" dirty="0" smtClean="0"/>
              </a:br>
              <a:r>
                <a:rPr lang="en-US" sz="1600" dirty="0" smtClean="0"/>
                <a:t>zero suppression</a:t>
              </a:r>
              <a:endParaRPr lang="en-US" sz="1600" dirty="0"/>
            </a:p>
          </p:txBody>
        </p:sp>
        <p:sp>
          <p:nvSpPr>
            <p:cNvPr id="11" name="Rounded Rectangle 10"/>
            <p:cNvSpPr>
              <a:spLocks noChangeAspect="1"/>
            </p:cNvSpPr>
            <p:nvPr/>
          </p:nvSpPr>
          <p:spPr>
            <a:xfrm>
              <a:off x="1158400" y="4796134"/>
              <a:ext cx="2677860" cy="729845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L2 Neutral (</a:t>
              </a:r>
              <a:r>
                <a:rPr lang="en-US" sz="1600" dirty="0" err="1" smtClean="0"/>
                <a:t>Inv</a:t>
              </a:r>
              <a:r>
                <a:rPr lang="en-US" sz="1600" dirty="0" smtClean="0"/>
                <a:t>)</a:t>
              </a:r>
              <a:br>
                <a:rPr lang="en-US" sz="1600" dirty="0" smtClean="0"/>
              </a:br>
              <a:r>
                <a:rPr lang="en-US" sz="1600" dirty="0" smtClean="0"/>
                <a:t>1 or more </a:t>
              </a:r>
              <a:r>
                <a:rPr lang="en-US" sz="1600" dirty="0" err="1" smtClean="0"/>
                <a:t>Ecal</a:t>
              </a:r>
              <a:r>
                <a:rPr lang="en-US" sz="1600" dirty="0" smtClean="0"/>
                <a:t> clusters</a:t>
              </a:r>
              <a:endParaRPr lang="en-US" sz="1600" dirty="0"/>
            </a:p>
          </p:txBody>
        </p:sp>
        <p:sp>
          <p:nvSpPr>
            <p:cNvPr id="40" name="Rounded Rectangle 39"/>
            <p:cNvSpPr>
              <a:spLocks noChangeAspect="1"/>
            </p:cNvSpPr>
            <p:nvPr/>
          </p:nvSpPr>
          <p:spPr>
            <a:xfrm>
              <a:off x="5185866" y="4796134"/>
              <a:ext cx="2677860" cy="729845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L2 Charged (Vis)</a:t>
              </a:r>
              <a:br>
                <a:rPr lang="en-US" sz="1600" dirty="0" smtClean="0"/>
              </a:br>
              <a:r>
                <a:rPr lang="en-US" sz="1600" dirty="0" smtClean="0"/>
                <a:t>2 or more tracks</a:t>
              </a:r>
              <a:endParaRPr lang="en-US" sz="1600" dirty="0"/>
            </a:p>
          </p:txBody>
        </p:sp>
        <p:cxnSp>
          <p:nvCxnSpPr>
            <p:cNvPr id="47" name="Curved Connector 46"/>
            <p:cNvCxnSpPr>
              <a:stCxn id="10" idx="1"/>
            </p:cNvCxnSpPr>
            <p:nvPr/>
          </p:nvCxnSpPr>
          <p:spPr>
            <a:xfrm rot="10800000" flipV="1">
              <a:off x="2469445" y="4004559"/>
              <a:ext cx="791511" cy="794507"/>
            </a:xfrm>
            <a:prstGeom prst="curvedConnector2">
              <a:avLst/>
            </a:prstGeom>
            <a:ln w="44450" cmpd="sng">
              <a:solidFill>
                <a:srgbClr val="000090"/>
              </a:solidFill>
              <a:headEnd type="none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urved Connector 48"/>
            <p:cNvCxnSpPr>
              <a:stCxn id="10" idx="3"/>
            </p:cNvCxnSpPr>
            <p:nvPr/>
          </p:nvCxnSpPr>
          <p:spPr>
            <a:xfrm>
              <a:off x="5938815" y="4004560"/>
              <a:ext cx="768125" cy="791574"/>
            </a:xfrm>
            <a:prstGeom prst="curvedConnector2">
              <a:avLst/>
            </a:prstGeom>
            <a:ln w="44450" cmpd="sng">
              <a:solidFill>
                <a:srgbClr val="000090"/>
              </a:solidFill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Up Arrow 55"/>
          <p:cNvSpPr/>
          <p:nvPr/>
        </p:nvSpPr>
        <p:spPr>
          <a:xfrm rot="10800000">
            <a:off x="4531593" y="3329336"/>
            <a:ext cx="98002" cy="381325"/>
          </a:xfrm>
          <a:prstGeom prst="upArrow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>
            <a:grpSpLocks noChangeAspect="1"/>
          </p:cNvGrpSpPr>
          <p:nvPr/>
        </p:nvGrpSpPr>
        <p:grpSpPr>
          <a:xfrm>
            <a:off x="4183176" y="5642732"/>
            <a:ext cx="696833" cy="900000"/>
            <a:chOff x="453143" y="3508137"/>
            <a:chExt cx="880425" cy="1137121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 rotWithShape="1">
            <a:blip r:embed="rId2"/>
            <a:srcRect l="10589" t="8540" r="18270" b="8011"/>
            <a:stretch/>
          </p:blipFill>
          <p:spPr>
            <a:xfrm>
              <a:off x="453143" y="3508137"/>
              <a:ext cx="728025" cy="984721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 rotWithShape="1">
            <a:blip r:embed="rId2"/>
            <a:srcRect l="10589" t="8540" r="18270" b="8011"/>
            <a:stretch/>
          </p:blipFill>
          <p:spPr>
            <a:xfrm>
              <a:off x="605543" y="3660537"/>
              <a:ext cx="728025" cy="984721"/>
            </a:xfrm>
            <a:prstGeom prst="rect">
              <a:avLst/>
            </a:prstGeom>
          </p:spPr>
        </p:pic>
      </p:grpSp>
      <p:grpSp>
        <p:nvGrpSpPr>
          <p:cNvPr id="64" name="Group 63"/>
          <p:cNvGrpSpPr>
            <a:grpSpLocks noChangeAspect="1"/>
          </p:cNvGrpSpPr>
          <p:nvPr/>
        </p:nvGrpSpPr>
        <p:grpSpPr>
          <a:xfrm>
            <a:off x="1045805" y="3592803"/>
            <a:ext cx="696833" cy="900000"/>
            <a:chOff x="453143" y="3508137"/>
            <a:chExt cx="880425" cy="1137121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 rotWithShape="1">
            <a:blip r:embed="rId2"/>
            <a:srcRect l="10589" t="8540" r="18270" b="8011"/>
            <a:stretch/>
          </p:blipFill>
          <p:spPr>
            <a:xfrm>
              <a:off x="453143" y="3508137"/>
              <a:ext cx="728025" cy="984721"/>
            </a:xfrm>
            <a:prstGeom prst="rect">
              <a:avLst/>
            </a:prstGeom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 rotWithShape="1">
            <a:blip r:embed="rId2"/>
            <a:srcRect l="10589" t="8540" r="18270" b="8011"/>
            <a:stretch/>
          </p:blipFill>
          <p:spPr>
            <a:xfrm>
              <a:off x="605543" y="3660537"/>
              <a:ext cx="728025" cy="984721"/>
            </a:xfrm>
            <a:prstGeom prst="rect">
              <a:avLst/>
            </a:prstGeom>
          </p:spPr>
        </p:pic>
      </p:grpSp>
      <p:cxnSp>
        <p:nvCxnSpPr>
          <p:cNvPr id="77" name="Elbow Connector 76"/>
          <p:cNvCxnSpPr/>
          <p:nvPr/>
        </p:nvCxnSpPr>
        <p:spPr>
          <a:xfrm rot="10800000">
            <a:off x="1693162" y="4061004"/>
            <a:ext cx="1513026" cy="1"/>
          </a:xfrm>
          <a:prstGeom prst="bentConnector3">
            <a:avLst/>
          </a:prstGeom>
          <a:ln w="38100" cmpd="sng">
            <a:solidFill>
              <a:srgbClr val="000090"/>
            </a:solidFill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05490" y="5012218"/>
            <a:ext cx="810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 1Hz</a:t>
            </a:r>
            <a:endParaRPr lang="en-US" dirty="0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138" y="2434513"/>
            <a:ext cx="1245932" cy="780784"/>
          </a:xfrm>
          <a:prstGeom prst="rect">
            <a:avLst/>
          </a:prstGeom>
        </p:spPr>
      </p:pic>
      <p:cxnSp>
        <p:nvCxnSpPr>
          <p:cNvPr id="81" name="Straight Connector 80"/>
          <p:cNvCxnSpPr/>
          <p:nvPr/>
        </p:nvCxnSpPr>
        <p:spPr>
          <a:xfrm flipV="1">
            <a:off x="354366" y="2004358"/>
            <a:ext cx="7076043" cy="9922"/>
          </a:xfrm>
          <a:prstGeom prst="line">
            <a:avLst/>
          </a:prstGeom>
          <a:ln w="38100" cmpd="sng">
            <a:solidFill>
              <a:srgbClr val="00009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/>
          <p:nvPr/>
        </p:nvCxnSpPr>
        <p:spPr>
          <a:xfrm>
            <a:off x="1467556" y="2799596"/>
            <a:ext cx="1779288" cy="1109182"/>
          </a:xfrm>
          <a:prstGeom prst="curvedConnector3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endCxn id="80" idx="1"/>
          </p:cNvCxnSpPr>
          <p:nvPr/>
        </p:nvCxnSpPr>
        <p:spPr>
          <a:xfrm rot="16200000" flipH="1">
            <a:off x="47495" y="2335261"/>
            <a:ext cx="810625" cy="168661"/>
          </a:xfrm>
          <a:prstGeom prst="curvedConnector2">
            <a:avLst/>
          </a:prstGeom>
          <a:ln w="38100" cmpd="sng">
            <a:solidFill>
              <a:srgbClr val="000090"/>
            </a:solidFill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64020" y="3715484"/>
            <a:ext cx="1622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Raw data</a:t>
            </a:r>
            <a:endParaRPr lang="en-US" dirty="0"/>
          </a:p>
        </p:txBody>
      </p:sp>
      <p:cxnSp>
        <p:nvCxnSpPr>
          <p:cNvPr id="19" name="Elbow Connector 18"/>
          <p:cNvCxnSpPr>
            <a:stCxn id="11" idx="2"/>
            <a:endCxn id="57" idx="1"/>
          </p:cNvCxnSpPr>
          <p:nvPr/>
        </p:nvCxnSpPr>
        <p:spPr>
          <a:xfrm rot="16200000" flipH="1">
            <a:off x="3108198" y="4957443"/>
            <a:ext cx="449999" cy="1699957"/>
          </a:xfrm>
          <a:prstGeom prst="bentConnector2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40" idx="2"/>
          </p:cNvCxnSpPr>
          <p:nvPr/>
        </p:nvCxnSpPr>
        <p:spPr>
          <a:xfrm rot="5400000">
            <a:off x="5470348" y="4992084"/>
            <a:ext cx="449998" cy="1630676"/>
          </a:xfrm>
          <a:prstGeom prst="bentConnector2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955847" y="4979952"/>
            <a:ext cx="810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 1Hz</a:t>
            </a:r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273" b="100000" l="0" r="100000">
                        <a14:foregroundMark x1="15721" y1="78636" x2="15721" y2="78636"/>
                        <a14:foregroundMark x1="16594" y1="16364" x2="16594" y2="163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859" y="3197247"/>
            <a:ext cx="575392" cy="552778"/>
          </a:xfrm>
          <a:prstGeom prst="rect">
            <a:avLst/>
          </a:prstGeom>
        </p:spPr>
      </p:pic>
      <p:cxnSp>
        <p:nvCxnSpPr>
          <p:cNvPr id="26" name="Elbow Connector 25"/>
          <p:cNvCxnSpPr>
            <a:stCxn id="65" idx="1"/>
            <a:endCxn id="24" idx="2"/>
          </p:cNvCxnSpPr>
          <p:nvPr/>
        </p:nvCxnSpPr>
        <p:spPr>
          <a:xfrm rot="10800000">
            <a:off x="306555" y="3750025"/>
            <a:ext cx="739250" cy="23246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DAQ structure off 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Raggi PADME kick-off meeting</a:t>
            </a:r>
            <a:endParaRPr lang="en-US"/>
          </a:p>
        </p:txBody>
      </p:sp>
      <p:sp>
        <p:nvSpPr>
          <p:cNvPr id="6" name="Rounded Rectangle 5"/>
          <p:cNvSpPr>
            <a:spLocks noChangeAspect="1"/>
          </p:cNvSpPr>
          <p:nvPr/>
        </p:nvSpPr>
        <p:spPr>
          <a:xfrm>
            <a:off x="5724020" y="759662"/>
            <a:ext cx="1231536" cy="10800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Ecal</a:t>
            </a:r>
            <a:endParaRPr lang="en-US" sz="1600" dirty="0" smtClean="0"/>
          </a:p>
          <a:p>
            <a:pPr algn="ctr"/>
            <a:r>
              <a:rPr lang="en-US" sz="1600" dirty="0" smtClean="0"/>
              <a:t>656 </a:t>
            </a:r>
            <a:r>
              <a:rPr lang="en-US" sz="1600" dirty="0" err="1" smtClean="0"/>
              <a:t>ch</a:t>
            </a:r>
            <a:endParaRPr lang="en-US" sz="1600" dirty="0" smtClean="0"/>
          </a:p>
          <a:p>
            <a:pPr algn="ctr"/>
            <a:r>
              <a:rPr lang="en-US" sz="1600" dirty="0" smtClean="0"/>
              <a:t>FADC</a:t>
            </a:r>
            <a:endParaRPr lang="en-US" sz="1600" dirty="0"/>
          </a:p>
        </p:txBody>
      </p:sp>
      <p:sp>
        <p:nvSpPr>
          <p:cNvPr id="7" name="Rounded Rectangle 6"/>
          <p:cNvSpPr>
            <a:spLocks noChangeAspect="1"/>
          </p:cNvSpPr>
          <p:nvPr/>
        </p:nvSpPr>
        <p:spPr>
          <a:xfrm>
            <a:off x="414950" y="759662"/>
            <a:ext cx="1231536" cy="108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Target</a:t>
            </a:r>
          </a:p>
          <a:p>
            <a:pPr algn="ctr"/>
            <a:r>
              <a:rPr lang="en-US" sz="1600" dirty="0" smtClean="0"/>
              <a:t>64ch</a:t>
            </a:r>
          </a:p>
          <a:p>
            <a:pPr algn="ctr"/>
            <a:r>
              <a:rPr lang="en-US" sz="1600" dirty="0" smtClean="0"/>
              <a:t>FADC</a:t>
            </a:r>
            <a:endParaRPr lang="en-US" sz="1600" dirty="0"/>
          </a:p>
        </p:txBody>
      </p:sp>
      <p:sp>
        <p:nvSpPr>
          <p:cNvPr id="8" name="Rounded Rectangle 7"/>
          <p:cNvSpPr>
            <a:spLocks noChangeAspect="1"/>
          </p:cNvSpPr>
          <p:nvPr/>
        </p:nvSpPr>
        <p:spPr>
          <a:xfrm>
            <a:off x="2184640" y="759662"/>
            <a:ext cx="1231536" cy="1080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Spect</a:t>
            </a:r>
            <a:r>
              <a:rPr lang="en-US" sz="1600" dirty="0" smtClean="0"/>
              <a:t>.</a:t>
            </a:r>
          </a:p>
          <a:p>
            <a:pPr algn="ctr"/>
            <a:r>
              <a:rPr lang="en-US" sz="1600" dirty="0" smtClean="0"/>
              <a:t>200 </a:t>
            </a:r>
            <a:r>
              <a:rPr lang="en-US" sz="1600" dirty="0" err="1" smtClean="0"/>
              <a:t>ch</a:t>
            </a:r>
            <a:endParaRPr lang="en-US" sz="1600" dirty="0" smtClean="0"/>
          </a:p>
          <a:p>
            <a:pPr algn="ctr"/>
            <a:r>
              <a:rPr lang="en-US" sz="1600" dirty="0" smtClean="0"/>
              <a:t>TDC</a:t>
            </a:r>
            <a:endParaRPr lang="en-US" sz="1600" dirty="0"/>
          </a:p>
        </p:txBody>
      </p:sp>
      <p:sp>
        <p:nvSpPr>
          <p:cNvPr id="12" name="Rounded Rectangle 11"/>
          <p:cNvSpPr>
            <a:spLocks noChangeAspect="1"/>
          </p:cNvSpPr>
          <p:nvPr/>
        </p:nvSpPr>
        <p:spPr>
          <a:xfrm>
            <a:off x="3954330" y="759662"/>
            <a:ext cx="1231536" cy="1080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Beam</a:t>
            </a:r>
          </a:p>
          <a:p>
            <a:pPr algn="ctr"/>
            <a:r>
              <a:rPr lang="en-US" sz="1600" dirty="0"/>
              <a:t>v</a:t>
            </a:r>
            <a:r>
              <a:rPr lang="en-US" sz="1600" dirty="0" smtClean="0"/>
              <a:t>eto 64ch</a:t>
            </a:r>
          </a:p>
          <a:p>
            <a:pPr algn="ctr"/>
            <a:r>
              <a:rPr lang="en-US" sz="1600" dirty="0" smtClean="0"/>
              <a:t>TDC</a:t>
            </a:r>
            <a:endParaRPr lang="en-US" sz="1600" dirty="0"/>
          </a:p>
        </p:txBody>
      </p:sp>
      <p:sp>
        <p:nvSpPr>
          <p:cNvPr id="13" name="Rounded Rectangle 12"/>
          <p:cNvSpPr>
            <a:spLocks noChangeAspect="1"/>
          </p:cNvSpPr>
          <p:nvPr/>
        </p:nvSpPr>
        <p:spPr>
          <a:xfrm>
            <a:off x="7493710" y="759662"/>
            <a:ext cx="1231536" cy="1080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SAC</a:t>
            </a:r>
          </a:p>
          <a:p>
            <a:pPr algn="ctr"/>
            <a:r>
              <a:rPr lang="en-US" sz="1600" dirty="0" smtClean="0"/>
              <a:t>32 </a:t>
            </a:r>
            <a:r>
              <a:rPr lang="en-US" sz="1600" dirty="0" err="1" smtClean="0"/>
              <a:t>ch</a:t>
            </a:r>
            <a:endParaRPr lang="en-US" sz="1600" dirty="0" smtClean="0"/>
          </a:p>
          <a:p>
            <a:pPr algn="ctr"/>
            <a:r>
              <a:rPr lang="en-US" sz="1600" dirty="0" smtClean="0"/>
              <a:t>FADC</a:t>
            </a:r>
            <a:endParaRPr lang="en-US" sz="16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026793" y="2218847"/>
            <a:ext cx="7076043" cy="9922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endCxn id="7" idx="2"/>
          </p:cNvCxnSpPr>
          <p:nvPr/>
        </p:nvCxnSpPr>
        <p:spPr>
          <a:xfrm rot="16200000" flipV="1">
            <a:off x="831788" y="2038592"/>
            <a:ext cx="398764" cy="90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16200000" flipV="1">
            <a:off x="2583490" y="2028933"/>
            <a:ext cx="398764" cy="90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6200000" flipV="1">
            <a:off x="4388515" y="2019013"/>
            <a:ext cx="398764" cy="90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rot="16200000" flipV="1">
            <a:off x="6189671" y="2038592"/>
            <a:ext cx="398764" cy="90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16200000" flipV="1">
            <a:off x="7903906" y="2019013"/>
            <a:ext cx="398764" cy="90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Up Arrow 37"/>
          <p:cNvSpPr/>
          <p:nvPr/>
        </p:nvSpPr>
        <p:spPr>
          <a:xfrm>
            <a:off x="4533081" y="2238426"/>
            <a:ext cx="98002" cy="381325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>
            <a:spLocks noChangeAspect="1"/>
          </p:cNvSpPr>
          <p:nvPr/>
        </p:nvSpPr>
        <p:spPr>
          <a:xfrm>
            <a:off x="3246844" y="2619340"/>
            <a:ext cx="2677860" cy="72984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L0 trigger less</a:t>
            </a:r>
            <a:br>
              <a:rPr lang="en-US" sz="1600" dirty="0" smtClean="0"/>
            </a:br>
            <a:r>
              <a:rPr lang="en-US" sz="1600" dirty="0" smtClean="0"/>
              <a:t>distribute beam trigger</a:t>
            </a:r>
            <a:endParaRPr lang="en-US" sz="1600" dirty="0"/>
          </a:p>
        </p:txBody>
      </p:sp>
      <p:sp>
        <p:nvSpPr>
          <p:cNvPr id="14" name="Rounded Rectangle 13"/>
          <p:cNvSpPr>
            <a:spLocks noChangeAspect="1"/>
          </p:cNvSpPr>
          <p:nvPr/>
        </p:nvSpPr>
        <p:spPr>
          <a:xfrm>
            <a:off x="6949615" y="2534262"/>
            <a:ext cx="900000" cy="90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BTF</a:t>
            </a:r>
          </a:p>
          <a:p>
            <a:pPr algn="ctr"/>
            <a:r>
              <a:rPr lang="en-US" sz="1400" dirty="0" smtClean="0"/>
              <a:t>Beam</a:t>
            </a:r>
          </a:p>
          <a:p>
            <a:pPr algn="ctr"/>
            <a:r>
              <a:rPr lang="en-US" sz="1400" dirty="0" smtClean="0"/>
              <a:t>Trigger</a:t>
            </a:r>
            <a:endParaRPr lang="en-US" sz="1400" dirty="0"/>
          </a:p>
        </p:txBody>
      </p:sp>
      <p:sp>
        <p:nvSpPr>
          <p:cNvPr id="39" name="Up Arrow 38"/>
          <p:cNvSpPr/>
          <p:nvPr/>
        </p:nvSpPr>
        <p:spPr>
          <a:xfrm rot="16200000">
            <a:off x="6391887" y="2479471"/>
            <a:ext cx="107803" cy="100958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8088725" y="2799596"/>
            <a:ext cx="810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 Hz</a:t>
            </a:r>
            <a:endParaRPr lang="en-US" dirty="0"/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3246844" y="3696081"/>
            <a:ext cx="2677860" cy="72984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L1 software</a:t>
            </a:r>
            <a:br>
              <a:rPr lang="en-US" sz="1600" dirty="0" smtClean="0"/>
            </a:br>
            <a:r>
              <a:rPr lang="en-US" sz="1600" dirty="0" smtClean="0"/>
              <a:t>zero suppression</a:t>
            </a:r>
            <a:endParaRPr lang="en-US" sz="1600" dirty="0"/>
          </a:p>
        </p:txBody>
      </p:sp>
      <p:sp>
        <p:nvSpPr>
          <p:cNvPr id="11" name="Rounded Rectangle 10"/>
          <p:cNvSpPr>
            <a:spLocks noChangeAspect="1"/>
          </p:cNvSpPr>
          <p:nvPr/>
        </p:nvSpPr>
        <p:spPr>
          <a:xfrm>
            <a:off x="568984" y="5106576"/>
            <a:ext cx="2677860" cy="72984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L2 Neutral (</a:t>
            </a:r>
            <a:r>
              <a:rPr lang="en-US" sz="1600" dirty="0" err="1" smtClean="0"/>
              <a:t>Inv</a:t>
            </a:r>
            <a:r>
              <a:rPr lang="en-US" sz="1600" dirty="0" smtClean="0"/>
              <a:t>)</a:t>
            </a:r>
            <a:br>
              <a:rPr lang="en-US" sz="1600" dirty="0" smtClean="0"/>
            </a:br>
            <a:r>
              <a:rPr lang="en-US" sz="1600" dirty="0" smtClean="0"/>
              <a:t>1 or more </a:t>
            </a:r>
            <a:r>
              <a:rPr lang="en-US" sz="1600" dirty="0" err="1" smtClean="0"/>
              <a:t>Ecal</a:t>
            </a:r>
            <a:r>
              <a:rPr lang="en-US" sz="1600" dirty="0" smtClean="0"/>
              <a:t> clusters</a:t>
            </a:r>
            <a:endParaRPr lang="en-US" sz="1600" dirty="0"/>
          </a:p>
        </p:txBody>
      </p:sp>
      <p:sp>
        <p:nvSpPr>
          <p:cNvPr id="40" name="Rounded Rectangle 39"/>
          <p:cNvSpPr>
            <a:spLocks noChangeAspect="1"/>
          </p:cNvSpPr>
          <p:nvPr/>
        </p:nvSpPr>
        <p:spPr>
          <a:xfrm>
            <a:off x="5940997" y="5106576"/>
            <a:ext cx="2677860" cy="72984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L2 Charged (Vis)</a:t>
            </a:r>
            <a:br>
              <a:rPr lang="en-US" sz="1600" dirty="0" smtClean="0"/>
            </a:br>
            <a:r>
              <a:rPr lang="en-US" sz="1600" dirty="0" smtClean="0"/>
              <a:t>2 or more tracks</a:t>
            </a:r>
            <a:endParaRPr lang="en-US" sz="1600" dirty="0"/>
          </a:p>
        </p:txBody>
      </p:sp>
      <p:sp>
        <p:nvSpPr>
          <p:cNvPr id="56" name="Up Arrow 55"/>
          <p:cNvSpPr/>
          <p:nvPr/>
        </p:nvSpPr>
        <p:spPr>
          <a:xfrm rot="10800000">
            <a:off x="4531593" y="3329336"/>
            <a:ext cx="98002" cy="381325"/>
          </a:xfrm>
          <a:prstGeom prst="upArrow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>
            <a:grpSpLocks noChangeAspect="1"/>
          </p:cNvGrpSpPr>
          <p:nvPr/>
        </p:nvGrpSpPr>
        <p:grpSpPr>
          <a:xfrm>
            <a:off x="494969" y="5836421"/>
            <a:ext cx="696833" cy="900000"/>
            <a:chOff x="453143" y="3508137"/>
            <a:chExt cx="880425" cy="1137121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 rotWithShape="1">
            <a:blip r:embed="rId2"/>
            <a:srcRect l="10589" t="8540" r="18270" b="8011"/>
            <a:stretch/>
          </p:blipFill>
          <p:spPr>
            <a:xfrm>
              <a:off x="453143" y="3508137"/>
              <a:ext cx="728025" cy="984721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 rotWithShape="1">
            <a:blip r:embed="rId2"/>
            <a:srcRect l="10589" t="8540" r="18270" b="8011"/>
            <a:stretch/>
          </p:blipFill>
          <p:spPr>
            <a:xfrm>
              <a:off x="605543" y="3660537"/>
              <a:ext cx="728025" cy="984721"/>
            </a:xfrm>
            <a:prstGeom prst="rect">
              <a:avLst/>
            </a:prstGeom>
          </p:spPr>
        </p:pic>
      </p:grpSp>
      <p:grpSp>
        <p:nvGrpSpPr>
          <p:cNvPr id="61" name="Group 60"/>
          <p:cNvGrpSpPr>
            <a:grpSpLocks noChangeAspect="1"/>
          </p:cNvGrpSpPr>
          <p:nvPr/>
        </p:nvGrpSpPr>
        <p:grpSpPr>
          <a:xfrm>
            <a:off x="7992579" y="5836421"/>
            <a:ext cx="696833" cy="900000"/>
            <a:chOff x="453143" y="3508137"/>
            <a:chExt cx="880425" cy="1137121"/>
          </a:xfrm>
        </p:grpSpPr>
        <p:pic>
          <p:nvPicPr>
            <p:cNvPr id="62" name="Picture 61"/>
            <p:cNvPicPr>
              <a:picLocks noChangeAspect="1"/>
            </p:cNvPicPr>
            <p:nvPr/>
          </p:nvPicPr>
          <p:blipFill rotWithShape="1">
            <a:blip r:embed="rId2"/>
            <a:srcRect l="10589" t="8540" r="18270" b="8011"/>
            <a:stretch/>
          </p:blipFill>
          <p:spPr>
            <a:xfrm>
              <a:off x="453143" y="3508137"/>
              <a:ext cx="728025" cy="984721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 rotWithShape="1">
            <a:blip r:embed="rId2"/>
            <a:srcRect l="10589" t="8540" r="18270" b="8011"/>
            <a:stretch/>
          </p:blipFill>
          <p:spPr>
            <a:xfrm>
              <a:off x="605543" y="3660537"/>
              <a:ext cx="728025" cy="984721"/>
            </a:xfrm>
            <a:prstGeom prst="rect">
              <a:avLst/>
            </a:prstGeom>
          </p:spPr>
        </p:pic>
      </p:grpSp>
      <p:grpSp>
        <p:nvGrpSpPr>
          <p:cNvPr id="64" name="Group 63"/>
          <p:cNvGrpSpPr>
            <a:grpSpLocks noChangeAspect="1"/>
          </p:cNvGrpSpPr>
          <p:nvPr/>
        </p:nvGrpSpPr>
        <p:grpSpPr>
          <a:xfrm>
            <a:off x="4253044" y="4936421"/>
            <a:ext cx="696833" cy="900000"/>
            <a:chOff x="453143" y="3508137"/>
            <a:chExt cx="880425" cy="1137121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 rotWithShape="1">
            <a:blip r:embed="rId2"/>
            <a:srcRect l="10589" t="8540" r="18270" b="8011"/>
            <a:stretch/>
          </p:blipFill>
          <p:spPr>
            <a:xfrm>
              <a:off x="453143" y="3508137"/>
              <a:ext cx="728025" cy="984721"/>
            </a:xfrm>
            <a:prstGeom prst="rect">
              <a:avLst/>
            </a:prstGeom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 rotWithShape="1">
            <a:blip r:embed="rId2"/>
            <a:srcRect l="10589" t="8540" r="18270" b="8011"/>
            <a:stretch/>
          </p:blipFill>
          <p:spPr>
            <a:xfrm>
              <a:off x="605543" y="3660537"/>
              <a:ext cx="728025" cy="984721"/>
            </a:xfrm>
            <a:prstGeom prst="rect">
              <a:avLst/>
            </a:prstGeom>
          </p:spPr>
        </p:pic>
      </p:grpSp>
      <p:cxnSp>
        <p:nvCxnSpPr>
          <p:cNvPr id="68" name="Curved Connector 67"/>
          <p:cNvCxnSpPr>
            <a:stCxn id="11" idx="2"/>
            <a:endCxn id="58" idx="3"/>
          </p:cNvCxnSpPr>
          <p:nvPr/>
        </p:nvCxnSpPr>
        <p:spPr>
          <a:xfrm rot="5400000">
            <a:off x="1294703" y="5733520"/>
            <a:ext cx="510310" cy="716112"/>
          </a:xfrm>
          <a:prstGeom prst="curvedConnector2">
            <a:avLst/>
          </a:prstGeom>
          <a:ln w="38100" cmpd="sng">
            <a:solidFill>
              <a:srgbClr val="000090"/>
            </a:solidFill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>
            <a:stCxn id="40" idx="2"/>
          </p:cNvCxnSpPr>
          <p:nvPr/>
        </p:nvCxnSpPr>
        <p:spPr>
          <a:xfrm rot="16200000" flipH="1">
            <a:off x="7406131" y="5710217"/>
            <a:ext cx="510310" cy="762718"/>
          </a:xfrm>
          <a:prstGeom prst="curvedConnector2">
            <a:avLst/>
          </a:prstGeom>
          <a:ln w="38100" cmpd="sng">
            <a:solidFill>
              <a:srgbClr val="000090"/>
            </a:solidFill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138" y="2434513"/>
            <a:ext cx="1245932" cy="780784"/>
          </a:xfrm>
          <a:prstGeom prst="rect">
            <a:avLst/>
          </a:prstGeom>
        </p:spPr>
      </p:pic>
      <p:cxnSp>
        <p:nvCxnSpPr>
          <p:cNvPr id="81" name="Straight Connector 80"/>
          <p:cNvCxnSpPr/>
          <p:nvPr/>
        </p:nvCxnSpPr>
        <p:spPr>
          <a:xfrm flipV="1">
            <a:off x="354366" y="2004358"/>
            <a:ext cx="7076043" cy="9922"/>
          </a:xfrm>
          <a:prstGeom prst="line">
            <a:avLst/>
          </a:prstGeom>
          <a:ln w="38100" cmpd="sng">
            <a:solidFill>
              <a:srgbClr val="00009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/>
          <p:nvPr/>
        </p:nvCxnSpPr>
        <p:spPr>
          <a:xfrm>
            <a:off x="1467556" y="2799596"/>
            <a:ext cx="1779288" cy="1109182"/>
          </a:xfrm>
          <a:prstGeom prst="curvedConnector3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endCxn id="80" idx="1"/>
          </p:cNvCxnSpPr>
          <p:nvPr/>
        </p:nvCxnSpPr>
        <p:spPr>
          <a:xfrm rot="16200000" flipH="1">
            <a:off x="47495" y="2335261"/>
            <a:ext cx="810625" cy="168661"/>
          </a:xfrm>
          <a:prstGeom prst="curvedConnector2">
            <a:avLst/>
          </a:prstGeom>
          <a:ln w="38100" cmpd="sng">
            <a:solidFill>
              <a:srgbClr val="000090"/>
            </a:solidFill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2"/>
          </p:cNvCxnSpPr>
          <p:nvPr/>
        </p:nvCxnSpPr>
        <p:spPr>
          <a:xfrm>
            <a:off x="4585774" y="4425926"/>
            <a:ext cx="1671" cy="51049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246844" y="5449577"/>
            <a:ext cx="992184" cy="94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6" idx="3"/>
          </p:cNvCxnSpPr>
          <p:nvPr/>
        </p:nvCxnSpPr>
        <p:spPr>
          <a:xfrm>
            <a:off x="4949877" y="5446731"/>
            <a:ext cx="991120" cy="28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273" b="100000" l="0" r="100000">
                        <a14:foregroundMark x1="15721" y1="78636" x2="15721" y2="78636"/>
                        <a14:foregroundMark x1="16594" y1="16364" x2="16594" y2="163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13764" y="6035066"/>
            <a:ext cx="575392" cy="552778"/>
          </a:xfrm>
          <a:prstGeom prst="rect">
            <a:avLst/>
          </a:prstGeom>
        </p:spPr>
      </p:pic>
      <p:cxnSp>
        <p:nvCxnSpPr>
          <p:cNvPr id="67" name="Straight Connector 66"/>
          <p:cNvCxnSpPr/>
          <p:nvPr/>
        </p:nvCxnSpPr>
        <p:spPr>
          <a:xfrm>
            <a:off x="4624167" y="5791692"/>
            <a:ext cx="1671" cy="28816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08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of data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Raw data is defined as every points on the digitizers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Raggi PADME kick-off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6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 smtClean="0"/>
              <a:t>L1data </a:t>
            </a:r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Raggi PADME kick-off meeting</a:t>
            </a:r>
            <a:endParaRPr lang="en-US"/>
          </a:p>
        </p:txBody>
      </p:sp>
      <p:pic>
        <p:nvPicPr>
          <p:cNvPr id="7" name="Picture 6" descr="Screenshot 2015-04-20 20.08.2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9" y="841468"/>
            <a:ext cx="4552200" cy="327615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440" y="4346562"/>
            <a:ext cx="8343806" cy="2222513"/>
          </a:xfrm>
        </p:spPr>
        <p:txBody>
          <a:bodyPr>
            <a:normAutofit/>
          </a:bodyPr>
          <a:lstStyle/>
          <a:p>
            <a:r>
              <a:rPr lang="en-US" dirty="0" smtClean="0"/>
              <a:t>Depending on the detector different amount of point will be different from 0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Ecal</a:t>
            </a:r>
            <a:r>
              <a:rPr lang="en-US" dirty="0" smtClean="0"/>
              <a:t> on 25 cell on average different from 0 over 656</a:t>
            </a:r>
          </a:p>
          <a:p>
            <a:pPr lvl="1"/>
            <a:r>
              <a:rPr lang="en-US" dirty="0" smtClean="0"/>
              <a:t>In Target only ~100 non zero samples in </a:t>
            </a:r>
            <a:r>
              <a:rPr lang="en-US" dirty="0" smtClean="0"/>
              <a:t>1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s </a:t>
            </a:r>
            <a:r>
              <a:rPr lang="en-US" dirty="0" smtClean="0"/>
              <a:t>(100 samples over 1024)</a:t>
            </a:r>
          </a:p>
          <a:p>
            <a:pPr lvl="1"/>
            <a:r>
              <a:rPr lang="en-US" dirty="0" smtClean="0"/>
              <a:t>In Positron spectrometer veto only </a:t>
            </a:r>
            <a:r>
              <a:rPr lang="en-US" dirty="0"/>
              <a:t>(100 samples over 1024)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150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NA62-TDAQ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84006</TotalTime>
  <Words>262</Words>
  <Application>Microsoft Macintosh PowerPoint</Application>
  <PresentationFormat>On-screen Show (4:3)</PresentationFormat>
  <Paragraphs>82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NA62-TDAQ</vt:lpstr>
      <vt:lpstr>First TDAQ ideas</vt:lpstr>
      <vt:lpstr>Outline</vt:lpstr>
      <vt:lpstr>General DAQ structure on line</vt:lpstr>
      <vt:lpstr>General DAQ structure off line</vt:lpstr>
      <vt:lpstr>Definitions of data streams</vt:lpstr>
      <vt:lpstr>Expected L1data reduction</vt:lpstr>
    </vt:vector>
  </TitlesOfParts>
  <Manager/>
  <Company>INFN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TDAQ ideas</dc:title>
  <dc:subject/>
  <dc:creator>M. Raggi</dc:creator>
  <cp:keywords/>
  <dc:description/>
  <cp:lastModifiedBy>Mauro Raggi</cp:lastModifiedBy>
  <cp:revision>1955</cp:revision>
  <cp:lastPrinted>2013-12-03T11:45:57Z</cp:lastPrinted>
  <dcterms:created xsi:type="dcterms:W3CDTF">2012-03-21T10:21:10Z</dcterms:created>
  <dcterms:modified xsi:type="dcterms:W3CDTF">2015-04-20T18:15:37Z</dcterms:modified>
  <cp:category/>
</cp:coreProperties>
</file>