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1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0" r:id="rId3"/>
    <p:sldId id="297" r:id="rId4"/>
    <p:sldId id="298" r:id="rId5"/>
    <p:sldId id="303" r:id="rId6"/>
    <p:sldId id="299" r:id="rId7"/>
    <p:sldId id="288" r:id="rId8"/>
    <p:sldId id="311" r:id="rId9"/>
    <p:sldId id="301" r:id="rId10"/>
    <p:sldId id="305" r:id="rId11"/>
    <p:sldId id="324" r:id="rId12"/>
    <p:sldId id="306" r:id="rId13"/>
    <p:sldId id="304" r:id="rId14"/>
    <p:sldId id="312" r:id="rId15"/>
    <p:sldId id="310" r:id="rId16"/>
    <p:sldId id="314" r:id="rId17"/>
    <p:sldId id="322" r:id="rId18"/>
    <p:sldId id="315" r:id="rId19"/>
    <p:sldId id="316" r:id="rId20"/>
    <p:sldId id="317" r:id="rId21"/>
    <p:sldId id="318" r:id="rId22"/>
    <p:sldId id="319" r:id="rId23"/>
    <p:sldId id="320" r:id="rId24"/>
    <p:sldId id="282" r:id="rId25"/>
    <p:sldId id="313" r:id="rId26"/>
    <p:sldId id="323" r:id="rId27"/>
    <p:sldId id="296" r:id="rId28"/>
    <p:sldId id="30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66"/>
    <a:srgbClr val="323232"/>
    <a:srgbClr val="8E2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0" autoAdjust="0"/>
    <p:restoredTop sz="97701" autoAdjust="0"/>
  </p:normalViewPr>
  <p:slideViewPr>
    <p:cSldViewPr snapToGrid="0" snapToObjects="1">
      <p:cViewPr varScale="1">
        <p:scale>
          <a:sx n="112" d="100"/>
          <a:sy n="112" d="100"/>
        </p:scale>
        <p:origin x="-944" y="-120"/>
      </p:cViewPr>
      <p:guideLst>
        <p:guide orient="horz" pos="1760"/>
        <p:guide pos="57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52225-081F-C940-B971-217361288DB6}" type="datetime1">
              <a:rPr lang="it-IT" smtClean="0"/>
              <a:t>21/04/15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F85D-6D7B-964C-85D4-9795C533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4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A423-D25B-294A-8A41-8353595B2204}" type="datetime1">
              <a:rPr lang="it-IT" smtClean="0"/>
              <a:t>21/04/15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A09F7-0728-D94F-9D4C-D8B09C24A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17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A09F7-0728-D94F-9D4C-D8B09C24A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6"/>
            <a:ext cx="8001000" cy="214340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A76EB-C89B-164A-8468-D5E83B88AD56}" type="datetime1">
              <a:rPr lang="en-GB" smtClean="0"/>
              <a:t>21/04/15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733" y="6569075"/>
            <a:ext cx="5386622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Mauro Raggi PADME kick-off meeting Frascati 20-21 April 2015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00DE-88F7-684D-BDC3-F7631AE88844}" type="datetime1">
              <a:rPr lang="en-GB" smtClean="0"/>
              <a:t>21/04/15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1930399"/>
            <a:ext cx="8376026" cy="433592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740AB-757D-2341-BAE0-647F7364FFA1}" type="datetime1">
              <a:rPr lang="en-GB" smtClean="0"/>
              <a:t>21/04/15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348874" y="728726"/>
            <a:ext cx="8001000" cy="6259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9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F00B-C519-0D4C-B2C7-EC96DC3D3232}" type="datetime1">
              <a:rPr lang="en-GB" smtClean="0"/>
              <a:t>21/04/15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450D-5E2D-DE44-804C-80E98FE88D8F}" type="datetime1">
              <a:rPr lang="en-GB" smtClean="0"/>
              <a:t>21/04/15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Thank you for your attention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43999"/>
            <a:ext cx="8001000" cy="83057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9509" y="3383645"/>
            <a:ext cx="1705891" cy="288607"/>
          </a:xfrm>
        </p:spPr>
        <p:txBody>
          <a:bodyPr/>
          <a:lstStyle/>
          <a:p>
            <a:fld id="{7203E6A1-6CFD-7F4F-8F1F-037927FD0A29}" type="datetime1">
              <a:rPr lang="en-GB" smtClean="0"/>
              <a:t>21/04/15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74" y="976973"/>
            <a:ext cx="8376026" cy="528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5246" y="6569075"/>
            <a:ext cx="418754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733" y="6569075"/>
            <a:ext cx="5386622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Mauro Raggi PADME kick-off meeting Frascati 20-21 April 2015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9355" y="6569075"/>
            <a:ext cx="1705891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fld id="{4A7F7B94-315D-4344-A6A2-FE90DC575C17}" type="datetime1">
              <a:rPr lang="en-GB" smtClean="0"/>
              <a:t>21/04/15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39" r:id="rId3"/>
    <p:sldLayoutId id="2147483828" r:id="rId4"/>
    <p:sldLayoutId id="2147483829" r:id="rId5"/>
    <p:sldLayoutId id="2147483837" r:id="rId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2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8" Type="http://schemas.openxmlformats.org/officeDocument/2006/relationships/image" Target="../media/image8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44600"/>
            <a:ext cx="8915400" cy="128184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tar Jedi Outline"/>
                <a:cs typeface="Star Jedi Outline"/>
              </a:rPr>
              <a:t>PADME</a:t>
            </a:r>
            <a:r>
              <a:rPr lang="en-US" dirty="0" smtClean="0"/>
              <a:t> dump proposal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5"/>
            <a:ext cx="8001000" cy="1842355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Mauro Raggi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PADME Kick-off meeting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Frascati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20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 dirty="0" smtClean="0">
                <a:solidFill>
                  <a:schemeClr val="tx1"/>
                </a:solidFill>
              </a:rPr>
              <a:t>21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April 2015 </a:t>
            </a:r>
          </a:p>
        </p:txBody>
      </p:sp>
    </p:spTree>
    <p:extLst>
      <p:ext uri="{BB962C8B-B14F-4D97-AF65-F5344CB8AC3E}">
        <p14:creationId xmlns:p14="http://schemas.microsoft.com/office/powerpoint/2010/main" val="13905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dump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AF4E-4522-094B-A574-84CC9FED7C54}" type="datetime1">
              <a:rPr lang="en-GB" smtClean="0"/>
              <a:t>21/04/15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9680"/>
            <a:ext cx="9144000" cy="3921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9892" y="5341245"/>
            <a:ext cx="638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Designed inherited from the visible invisible </a:t>
            </a:r>
            <a:r>
              <a:rPr lang="en-US" dirty="0" err="1" smtClean="0"/>
              <a:t>expeirment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spectrometer layout?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00DE-88F7-684D-BDC3-F7631AE88844}" type="datetime1">
              <a:rPr lang="en-GB" smtClean="0"/>
              <a:t>21/04/15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-56258" y="1368080"/>
            <a:ext cx="9418277" cy="3657206"/>
            <a:chOff x="-56258" y="1368080"/>
            <a:chExt cx="9418277" cy="3657206"/>
          </a:xfrm>
        </p:grpSpPr>
        <p:sp>
          <p:nvSpPr>
            <p:cNvPr id="8" name="Rectangle 7"/>
            <p:cNvSpPr/>
            <p:nvPr/>
          </p:nvSpPr>
          <p:spPr>
            <a:xfrm>
              <a:off x="7528296" y="3307274"/>
              <a:ext cx="504707" cy="845725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14362" y="3106648"/>
              <a:ext cx="1561598" cy="19205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9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9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7496" y="2232096"/>
              <a:ext cx="7200400" cy="19442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42347" y="3298290"/>
              <a:ext cx="16196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FF0000"/>
                  </a:solidFill>
                </a:rPr>
                <a:t>Beam 1.2 </a:t>
              </a:r>
              <a:r>
                <a:rPr lang="en-US" sz="1100" b="1" dirty="0" err="1" smtClean="0">
                  <a:solidFill>
                    <a:srgbClr val="FF0000"/>
                  </a:solidFill>
                </a:rPr>
                <a:t>GeV</a:t>
              </a:r>
              <a:r>
                <a:rPr lang="en-US" sz="1100" b="1" dirty="0" smtClean="0">
                  <a:solidFill>
                    <a:srgbClr val="FF0000"/>
                  </a:solidFill>
                </a:rPr>
                <a:t> e</a:t>
              </a:r>
              <a:r>
                <a:rPr lang="en-US" sz="1100" b="1" baseline="30000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-</a:t>
              </a:r>
              <a:endParaRPr lang="en-US" sz="1100" b="1" baseline="30000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912" y="4305286"/>
              <a:ext cx="3996000" cy="72000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Dipole Magnet Yoke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912" y="1368080"/>
              <a:ext cx="3996000" cy="72000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</a:rPr>
                <a:t>Dipole Magnet Yoke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6701" y="2177961"/>
              <a:ext cx="3600000" cy="1998351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SPECTROMETER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28296" y="3106232"/>
              <a:ext cx="252000" cy="19205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07752" y="2170128"/>
              <a:ext cx="7220544" cy="0"/>
            </a:xfrm>
            <a:prstGeom prst="line">
              <a:avLst/>
            </a:prstGeom>
            <a:ln>
              <a:headEnd type="stealth" w="med" len="lg"/>
              <a:tailEnd type="stealth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27896" y="4190378"/>
              <a:ext cx="3600000" cy="0"/>
            </a:xfrm>
            <a:prstGeom prst="line">
              <a:avLst/>
            </a:prstGeom>
            <a:ln>
              <a:headEnd type="stealth" w="med" len="lg"/>
              <a:tailEnd type="stealth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927896" y="4151397"/>
              <a:ext cx="35789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100 cm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40064" y="1884942"/>
              <a:ext cx="7978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200 cm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36208" y="2592136"/>
              <a:ext cx="1026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Dump </a:t>
              </a:r>
              <a:br>
                <a:rPr lang="en-US" sz="1200" b="1" dirty="0" smtClean="0"/>
              </a:br>
              <a:r>
                <a:rPr lang="en-US" sz="1200" b="1" dirty="0" smtClean="0"/>
                <a:t>5-10 cm</a:t>
              </a: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96048" y="3148455"/>
              <a:ext cx="16816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Dark Photon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72312" y="4392336"/>
              <a:ext cx="3442049" cy="584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Star Jedi Outline"/>
                  <a:cs typeface="Star Jedi Outline"/>
                </a:rPr>
                <a:t>PADME DUMP</a:t>
              </a:r>
              <a:endParaRPr lang="en-US" sz="3200" dirty="0">
                <a:latin typeface="Star Jedi Outline"/>
                <a:cs typeface="Star Jedi Outline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4936008" y="3209375"/>
              <a:ext cx="2591888" cy="889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7"/>
            <p:cNvSpPr/>
            <p:nvPr/>
          </p:nvSpPr>
          <p:spPr>
            <a:xfrm rot="16200000">
              <a:off x="3072700" y="-63261"/>
              <a:ext cx="1102570" cy="5216334"/>
            </a:xfrm>
            <a:custGeom>
              <a:avLst/>
              <a:gdLst>
                <a:gd name="connsiteX0" fmla="*/ 1102570 w 2205140"/>
                <a:gd name="connsiteY0" fmla="*/ 0 h 9361039"/>
                <a:gd name="connsiteX1" fmla="*/ 2194982 w 2205140"/>
                <a:gd name="connsiteY1" fmla="*/ 4046629 h 9361039"/>
                <a:gd name="connsiteX2" fmla="*/ 2195281 w 2205140"/>
                <a:gd name="connsiteY2" fmla="*/ 5305046 h 9361039"/>
                <a:gd name="connsiteX3" fmla="*/ 1102570 w 2205140"/>
                <a:gd name="connsiteY3" fmla="*/ 4680520 h 9361039"/>
                <a:gd name="connsiteX4" fmla="*/ 1102570 w 2205140"/>
                <a:gd name="connsiteY4" fmla="*/ 0 h 9361039"/>
                <a:gd name="connsiteX0" fmla="*/ 1102570 w 2205140"/>
                <a:gd name="connsiteY0" fmla="*/ 0 h 9361039"/>
                <a:gd name="connsiteX1" fmla="*/ 2194982 w 2205140"/>
                <a:gd name="connsiteY1" fmla="*/ 4046629 h 9361039"/>
                <a:gd name="connsiteX2" fmla="*/ 2195281 w 2205140"/>
                <a:gd name="connsiteY2" fmla="*/ 5305046 h 9361039"/>
                <a:gd name="connsiteX0" fmla="*/ 0 w 1102570"/>
                <a:gd name="connsiteY0" fmla="*/ 0 h 5305046"/>
                <a:gd name="connsiteX1" fmla="*/ 1092412 w 1102570"/>
                <a:gd name="connsiteY1" fmla="*/ 4046629 h 5305046"/>
                <a:gd name="connsiteX2" fmla="*/ 1092711 w 1102570"/>
                <a:gd name="connsiteY2" fmla="*/ 5305046 h 5305046"/>
                <a:gd name="connsiteX3" fmla="*/ 0 w 1102570"/>
                <a:gd name="connsiteY3" fmla="*/ 4680520 h 5305046"/>
                <a:gd name="connsiteX4" fmla="*/ 0 w 1102570"/>
                <a:gd name="connsiteY4" fmla="*/ 0 h 5305046"/>
                <a:gd name="connsiteX0" fmla="*/ 0 w 1102570"/>
                <a:gd name="connsiteY0" fmla="*/ 0 h 5305046"/>
                <a:gd name="connsiteX1" fmla="*/ 925651 w 1102570"/>
                <a:gd name="connsiteY1" fmla="*/ 2029709 h 5305046"/>
                <a:gd name="connsiteX2" fmla="*/ 1092412 w 1102570"/>
                <a:gd name="connsiteY2" fmla="*/ 4046629 h 5305046"/>
                <a:gd name="connsiteX3" fmla="*/ 1092711 w 1102570"/>
                <a:gd name="connsiteY3" fmla="*/ 5305046 h 5305046"/>
                <a:gd name="connsiteX0" fmla="*/ 0 w 1102570"/>
                <a:gd name="connsiteY0" fmla="*/ 0 h 5305046"/>
                <a:gd name="connsiteX1" fmla="*/ 1092412 w 1102570"/>
                <a:gd name="connsiteY1" fmla="*/ 4046629 h 5305046"/>
                <a:gd name="connsiteX2" fmla="*/ 1092711 w 1102570"/>
                <a:gd name="connsiteY2" fmla="*/ 5305046 h 5305046"/>
                <a:gd name="connsiteX3" fmla="*/ 0 w 1102570"/>
                <a:gd name="connsiteY3" fmla="*/ 4680520 h 5305046"/>
                <a:gd name="connsiteX4" fmla="*/ 0 w 1102570"/>
                <a:gd name="connsiteY4" fmla="*/ 0 h 5305046"/>
                <a:gd name="connsiteX0" fmla="*/ 0 w 1102570"/>
                <a:gd name="connsiteY0" fmla="*/ 0 h 5305046"/>
                <a:gd name="connsiteX1" fmla="*/ 807117 w 1102570"/>
                <a:gd name="connsiteY1" fmla="*/ 2012775 h 5305046"/>
                <a:gd name="connsiteX2" fmla="*/ 1092412 w 1102570"/>
                <a:gd name="connsiteY2" fmla="*/ 4046629 h 5305046"/>
                <a:gd name="connsiteX3" fmla="*/ 1092711 w 1102570"/>
                <a:gd name="connsiteY3" fmla="*/ 5305046 h 5305046"/>
                <a:gd name="connsiteX0" fmla="*/ 0 w 1102570"/>
                <a:gd name="connsiteY0" fmla="*/ 0 h 5305046"/>
                <a:gd name="connsiteX1" fmla="*/ 1092412 w 1102570"/>
                <a:gd name="connsiteY1" fmla="*/ 4046629 h 5305046"/>
                <a:gd name="connsiteX2" fmla="*/ 1092711 w 1102570"/>
                <a:gd name="connsiteY2" fmla="*/ 5305046 h 5305046"/>
                <a:gd name="connsiteX3" fmla="*/ 0 w 1102570"/>
                <a:gd name="connsiteY3" fmla="*/ 4680520 h 5305046"/>
                <a:gd name="connsiteX4" fmla="*/ 0 w 1102570"/>
                <a:gd name="connsiteY4" fmla="*/ 0 h 5305046"/>
                <a:gd name="connsiteX0" fmla="*/ 0 w 1102570"/>
                <a:gd name="connsiteY0" fmla="*/ 0 h 5305046"/>
                <a:gd name="connsiteX1" fmla="*/ 807117 w 1102570"/>
                <a:gd name="connsiteY1" fmla="*/ 2012775 h 5305046"/>
                <a:gd name="connsiteX2" fmla="*/ 1092412 w 1102570"/>
                <a:gd name="connsiteY2" fmla="*/ 4046629 h 530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2570" h="5305046" stroke="0" extrusionOk="0">
                  <a:moveTo>
                    <a:pt x="0" y="0"/>
                  </a:moveTo>
                  <a:cubicBezTo>
                    <a:pt x="551228" y="0"/>
                    <a:pt x="1017758" y="1728170"/>
                    <a:pt x="1092412" y="4046629"/>
                  </a:cubicBezTo>
                  <a:cubicBezTo>
                    <a:pt x="1105855" y="4464132"/>
                    <a:pt x="1105956" y="4887429"/>
                    <a:pt x="1092711" y="5305046"/>
                  </a:cubicBezTo>
                  <a:lnTo>
                    <a:pt x="0" y="4680520"/>
                  </a:lnTo>
                  <a:lnTo>
                    <a:pt x="0" y="0"/>
                  </a:lnTo>
                  <a:close/>
                </a:path>
                <a:path w="1102570" h="5305046" fill="none">
                  <a:moveTo>
                    <a:pt x="0" y="0"/>
                  </a:moveTo>
                  <a:cubicBezTo>
                    <a:pt x="154275" y="338285"/>
                    <a:pt x="625048" y="1338337"/>
                    <a:pt x="807117" y="2012775"/>
                  </a:cubicBezTo>
                  <a:cubicBezTo>
                    <a:pt x="989186" y="2687213"/>
                    <a:pt x="1064569" y="3500739"/>
                    <a:pt x="1092412" y="4046629"/>
                  </a:cubicBezTo>
                </a:path>
              </a:pathLst>
            </a:custGeom>
            <a:ln>
              <a:solidFill>
                <a:srgbClr val="0000FF"/>
              </a:solidFill>
              <a:headEnd type="stealth"/>
              <a:tailEnd type="none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7"/>
            <p:cNvSpPr/>
            <p:nvPr/>
          </p:nvSpPr>
          <p:spPr>
            <a:xfrm rot="16200000">
              <a:off x="3112843" y="1160876"/>
              <a:ext cx="1102570" cy="5216334"/>
            </a:xfrm>
            <a:custGeom>
              <a:avLst/>
              <a:gdLst>
                <a:gd name="connsiteX0" fmla="*/ 1102570 w 2205140"/>
                <a:gd name="connsiteY0" fmla="*/ 0 h 9361039"/>
                <a:gd name="connsiteX1" fmla="*/ 2194982 w 2205140"/>
                <a:gd name="connsiteY1" fmla="*/ 4046629 h 9361039"/>
                <a:gd name="connsiteX2" fmla="*/ 2195281 w 2205140"/>
                <a:gd name="connsiteY2" fmla="*/ 5305046 h 9361039"/>
                <a:gd name="connsiteX3" fmla="*/ 1102570 w 2205140"/>
                <a:gd name="connsiteY3" fmla="*/ 4680520 h 9361039"/>
                <a:gd name="connsiteX4" fmla="*/ 1102570 w 2205140"/>
                <a:gd name="connsiteY4" fmla="*/ 0 h 9361039"/>
                <a:gd name="connsiteX0" fmla="*/ 1102570 w 2205140"/>
                <a:gd name="connsiteY0" fmla="*/ 0 h 9361039"/>
                <a:gd name="connsiteX1" fmla="*/ 2194982 w 2205140"/>
                <a:gd name="connsiteY1" fmla="*/ 4046629 h 9361039"/>
                <a:gd name="connsiteX2" fmla="*/ 2195281 w 2205140"/>
                <a:gd name="connsiteY2" fmla="*/ 5305046 h 9361039"/>
                <a:gd name="connsiteX0" fmla="*/ 0 w 1102570"/>
                <a:gd name="connsiteY0" fmla="*/ 0 h 5305046"/>
                <a:gd name="connsiteX1" fmla="*/ 1092412 w 1102570"/>
                <a:gd name="connsiteY1" fmla="*/ 4046629 h 5305046"/>
                <a:gd name="connsiteX2" fmla="*/ 1092711 w 1102570"/>
                <a:gd name="connsiteY2" fmla="*/ 5305046 h 5305046"/>
                <a:gd name="connsiteX3" fmla="*/ 0 w 1102570"/>
                <a:gd name="connsiteY3" fmla="*/ 4680520 h 5305046"/>
                <a:gd name="connsiteX4" fmla="*/ 0 w 1102570"/>
                <a:gd name="connsiteY4" fmla="*/ 0 h 5305046"/>
                <a:gd name="connsiteX0" fmla="*/ 0 w 1102570"/>
                <a:gd name="connsiteY0" fmla="*/ 0 h 5305046"/>
                <a:gd name="connsiteX1" fmla="*/ 925651 w 1102570"/>
                <a:gd name="connsiteY1" fmla="*/ 2029709 h 5305046"/>
                <a:gd name="connsiteX2" fmla="*/ 1092412 w 1102570"/>
                <a:gd name="connsiteY2" fmla="*/ 4046629 h 5305046"/>
                <a:gd name="connsiteX3" fmla="*/ 1092711 w 1102570"/>
                <a:gd name="connsiteY3" fmla="*/ 5305046 h 5305046"/>
                <a:gd name="connsiteX0" fmla="*/ 0 w 1102570"/>
                <a:gd name="connsiteY0" fmla="*/ 0 h 5305046"/>
                <a:gd name="connsiteX1" fmla="*/ 1092412 w 1102570"/>
                <a:gd name="connsiteY1" fmla="*/ 4046629 h 5305046"/>
                <a:gd name="connsiteX2" fmla="*/ 1092711 w 1102570"/>
                <a:gd name="connsiteY2" fmla="*/ 5305046 h 5305046"/>
                <a:gd name="connsiteX3" fmla="*/ 0 w 1102570"/>
                <a:gd name="connsiteY3" fmla="*/ 4680520 h 5305046"/>
                <a:gd name="connsiteX4" fmla="*/ 0 w 1102570"/>
                <a:gd name="connsiteY4" fmla="*/ 0 h 5305046"/>
                <a:gd name="connsiteX0" fmla="*/ 0 w 1102570"/>
                <a:gd name="connsiteY0" fmla="*/ 0 h 5305046"/>
                <a:gd name="connsiteX1" fmla="*/ 807117 w 1102570"/>
                <a:gd name="connsiteY1" fmla="*/ 2012775 h 5305046"/>
                <a:gd name="connsiteX2" fmla="*/ 1092412 w 1102570"/>
                <a:gd name="connsiteY2" fmla="*/ 4046629 h 5305046"/>
                <a:gd name="connsiteX3" fmla="*/ 1092711 w 1102570"/>
                <a:gd name="connsiteY3" fmla="*/ 5305046 h 5305046"/>
                <a:gd name="connsiteX0" fmla="*/ 0 w 1102570"/>
                <a:gd name="connsiteY0" fmla="*/ 0 h 5305046"/>
                <a:gd name="connsiteX1" fmla="*/ 1092412 w 1102570"/>
                <a:gd name="connsiteY1" fmla="*/ 4046629 h 5305046"/>
                <a:gd name="connsiteX2" fmla="*/ 1092711 w 1102570"/>
                <a:gd name="connsiteY2" fmla="*/ 5305046 h 5305046"/>
                <a:gd name="connsiteX3" fmla="*/ 0 w 1102570"/>
                <a:gd name="connsiteY3" fmla="*/ 4680520 h 5305046"/>
                <a:gd name="connsiteX4" fmla="*/ 0 w 1102570"/>
                <a:gd name="connsiteY4" fmla="*/ 0 h 5305046"/>
                <a:gd name="connsiteX0" fmla="*/ 0 w 1102570"/>
                <a:gd name="connsiteY0" fmla="*/ 0 h 5305046"/>
                <a:gd name="connsiteX1" fmla="*/ 807117 w 1102570"/>
                <a:gd name="connsiteY1" fmla="*/ 2012775 h 5305046"/>
                <a:gd name="connsiteX2" fmla="*/ 1092412 w 1102570"/>
                <a:gd name="connsiteY2" fmla="*/ 4046629 h 530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2570" h="5305046" stroke="0" extrusionOk="0">
                  <a:moveTo>
                    <a:pt x="0" y="0"/>
                  </a:moveTo>
                  <a:cubicBezTo>
                    <a:pt x="551228" y="0"/>
                    <a:pt x="1017758" y="1728170"/>
                    <a:pt x="1092412" y="4046629"/>
                  </a:cubicBezTo>
                  <a:cubicBezTo>
                    <a:pt x="1105855" y="4464132"/>
                    <a:pt x="1105956" y="4887429"/>
                    <a:pt x="1092711" y="5305046"/>
                  </a:cubicBezTo>
                  <a:lnTo>
                    <a:pt x="0" y="4680520"/>
                  </a:lnTo>
                  <a:lnTo>
                    <a:pt x="0" y="0"/>
                  </a:lnTo>
                  <a:close/>
                </a:path>
                <a:path w="1102570" h="5305046" fill="none">
                  <a:moveTo>
                    <a:pt x="0" y="0"/>
                  </a:moveTo>
                  <a:cubicBezTo>
                    <a:pt x="154275" y="338285"/>
                    <a:pt x="625048" y="1338337"/>
                    <a:pt x="807117" y="2012775"/>
                  </a:cubicBezTo>
                  <a:cubicBezTo>
                    <a:pt x="989186" y="2687213"/>
                    <a:pt x="1064569" y="3500739"/>
                    <a:pt x="1092412" y="4046629"/>
                  </a:cubicBezTo>
                </a:path>
              </a:pathLst>
            </a:custGeom>
            <a:ln>
              <a:solidFill>
                <a:srgbClr val="FF0000"/>
              </a:solidFill>
              <a:headEnd type="stealth"/>
              <a:tailEnd type="non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47776" y="2480058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FF"/>
                  </a:solidFill>
                </a:rPr>
                <a:t>e</a:t>
              </a:r>
              <a:r>
                <a:rPr lang="en-US" sz="2000" b="1" baseline="30000" dirty="0" smtClean="0">
                  <a:solidFill>
                    <a:srgbClr val="0000FF"/>
                  </a:solidFill>
                </a:rPr>
                <a:t>+</a:t>
              </a:r>
              <a:endParaRPr lang="en-US" sz="2000" b="1" baseline="30000" dirty="0">
                <a:solidFill>
                  <a:srgbClr val="0000F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19784" y="3488170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e</a:t>
              </a:r>
              <a:r>
                <a:rPr lang="en-US" sz="2000" b="1" baseline="30000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-</a:t>
              </a:r>
              <a:endParaRPr lang="en-US" sz="2000" b="1" baseline="30000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7808559" y="3206685"/>
              <a:ext cx="1231905" cy="7278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8968456" y="3096192"/>
              <a:ext cx="49856" cy="1920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60344" y="2304104"/>
              <a:ext cx="11790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Diamond beam monitor</a:t>
              </a:r>
              <a:endParaRPr lang="en-US" sz="1200" b="1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8752432" y="2726860"/>
              <a:ext cx="216024" cy="32694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>
              <a:off x="-800789" y="3218211"/>
              <a:ext cx="2104615" cy="0"/>
            </a:xfrm>
            <a:prstGeom prst="line">
              <a:avLst/>
            </a:prstGeom>
            <a:ln>
              <a:headEnd type="stealth" w="med" len="lg"/>
              <a:tailEnd type="stealth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6200000">
              <a:off x="-442370" y="3050257"/>
              <a:ext cx="1080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50 cm</a:t>
              </a:r>
              <a:endParaRPr lang="en-US" sz="1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78440" y="3103889"/>
              <a:ext cx="49856" cy="192058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cxnSp>
          <p:nvCxnSpPr>
            <p:cNvPr id="35" name="Straight Arrow Connector 34"/>
            <p:cNvCxnSpPr>
              <a:endCxn id="34" idx="2"/>
            </p:cNvCxnSpPr>
            <p:nvPr/>
          </p:nvCxnSpPr>
          <p:spPr>
            <a:xfrm flipV="1">
              <a:off x="7168256" y="3295947"/>
              <a:ext cx="335112" cy="44586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714479" y="3672256"/>
              <a:ext cx="8858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Electron veto</a:t>
              </a:r>
              <a:endParaRPr lang="en-US" sz="1200" b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527644" y="2250465"/>
              <a:ext cx="504707" cy="845725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89661" y="5250523"/>
            <a:ext cx="744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we have a full coverage spectrometer? Flux of gamma and neutrons has to be understood.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86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dump </a:t>
            </a:r>
            <a:r>
              <a:rPr lang="en-US" dirty="0" err="1" smtClean="0"/>
              <a:t>toymc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133" y="722975"/>
            <a:ext cx="8905868" cy="5846099"/>
          </a:xfrm>
        </p:spPr>
        <p:txBody>
          <a:bodyPr>
            <a:normAutofit/>
          </a:bodyPr>
          <a:lstStyle/>
          <a:p>
            <a:r>
              <a:rPr lang="en-US" dirty="0" smtClean="0"/>
              <a:t>Try to evaluate driving design parameters for the PADME dump</a:t>
            </a:r>
          </a:p>
          <a:p>
            <a:r>
              <a:rPr lang="en-US" dirty="0" err="1" smtClean="0"/>
              <a:t>Toymc</a:t>
            </a:r>
            <a:r>
              <a:rPr lang="en-US" dirty="0" smtClean="0"/>
              <a:t> includes:</a:t>
            </a:r>
          </a:p>
          <a:p>
            <a:pPr lvl="1"/>
            <a:r>
              <a:rPr lang="en-US" dirty="0" smtClean="0"/>
              <a:t>Production cross </a:t>
            </a:r>
            <a:r>
              <a:rPr lang="en-US" dirty="0" smtClean="0"/>
              <a:t>section </a:t>
            </a:r>
            <a:r>
              <a:rPr lang="en-US" dirty="0" smtClean="0"/>
              <a:t>by </a:t>
            </a:r>
            <a:r>
              <a:rPr lang="en-US" dirty="0" err="1" smtClean="0"/>
              <a:t>MADgraph</a:t>
            </a:r>
            <a:r>
              <a:rPr lang="en-US" dirty="0" smtClean="0"/>
              <a:t> (thanks to A. </a:t>
            </a:r>
            <a:r>
              <a:rPr lang="en-US" dirty="0" err="1" smtClean="0"/>
              <a:t>Celentano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Evaluate the produced number of dark photons</a:t>
            </a:r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Scale by decay length acceptance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Scale by electron acceptance in the detector using kinematical distribution from a toy</a:t>
            </a:r>
          </a:p>
          <a:p>
            <a:pPr lvl="2"/>
            <a:r>
              <a:rPr lang="en-US" dirty="0" smtClean="0"/>
              <a:t>Distribution have been compared with </a:t>
            </a:r>
            <a:r>
              <a:rPr lang="en-US" dirty="0" err="1" smtClean="0"/>
              <a:t>MADGraph</a:t>
            </a:r>
            <a:r>
              <a:rPr lang="en-US" dirty="0" smtClean="0"/>
              <a:t> for several M</a:t>
            </a:r>
            <a:r>
              <a:rPr lang="en-US" baseline="-25000" dirty="0" smtClean="0"/>
              <a:t>A</a:t>
            </a:r>
            <a:r>
              <a:rPr lang="en-US" baseline="-25000" dirty="0" smtClean="0"/>
              <a:t>’</a:t>
            </a:r>
          </a:p>
          <a:p>
            <a:pPr lvl="1"/>
            <a:r>
              <a:rPr lang="en-US" dirty="0" smtClean="0"/>
              <a:t>Electrons scaled by 1/e each X</a:t>
            </a:r>
            <a:r>
              <a:rPr lang="en-US" baseline="-25000" dirty="0" smtClean="0"/>
              <a:t>0</a:t>
            </a:r>
            <a:r>
              <a:rPr lang="en-US" dirty="0" smtClean="0"/>
              <a:t> to take into account in depth </a:t>
            </a:r>
            <a:r>
              <a:rPr lang="en-US" dirty="0" err="1" smtClean="0"/>
              <a:t>productio</a:t>
            </a:r>
            <a:endParaRPr lang="en-US" dirty="0" smtClean="0"/>
          </a:p>
          <a:p>
            <a:pPr lvl="1"/>
            <a:r>
              <a:rPr lang="en-US" dirty="0" smtClean="0"/>
              <a:t>Exclude </a:t>
            </a:r>
            <a:r>
              <a:rPr lang="en-US" dirty="0" smtClean="0"/>
              <a:t>the parameter space point if N</a:t>
            </a:r>
            <a:r>
              <a:rPr lang="en-US" baseline="-25000" dirty="0" smtClean="0"/>
              <a:t>obs</a:t>
            </a:r>
            <a:r>
              <a:rPr lang="en-US" dirty="0" smtClean="0"/>
              <a:t>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A’</a:t>
            </a:r>
            <a:r>
              <a:rPr lang="en-US" dirty="0" err="1" smtClean="0"/>
              <a:t>,</a:t>
            </a:r>
            <a:r>
              <a:rPr lang="en-US" dirty="0" err="1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) &gt; 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6C624-DAA0-9146-9619-1BD2D48AC606}" type="datetime1">
              <a:rPr lang="en-GB" smtClean="0"/>
              <a:t>21/04/15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594" y="3524984"/>
            <a:ext cx="4118813" cy="553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855" y="2038304"/>
            <a:ext cx="4318000" cy="10968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871" y="3980375"/>
            <a:ext cx="1753102" cy="7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A’-</a:t>
            </a:r>
            <a:r>
              <a:rPr lang="en-US" dirty="0" err="1" smtClean="0"/>
              <a:t>strahlung</a:t>
            </a:r>
            <a:r>
              <a:rPr lang="en-US" dirty="0" smtClean="0"/>
              <a:t> cross section </a:t>
            </a:r>
            <a:r>
              <a:rPr lang="en-US" dirty="0" err="1" smtClean="0"/>
              <a:t>MADgraph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C664-9420-564B-BCC1-F824EC9715B1}" type="datetime1">
              <a:rPr lang="en-GB" smtClean="0"/>
              <a:t>21/04/15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5420" y="4486652"/>
            <a:ext cx="8376026" cy="2082423"/>
          </a:xfrm>
        </p:spPr>
        <p:txBody>
          <a:bodyPr>
            <a:normAutofit/>
          </a:bodyPr>
          <a:lstStyle/>
          <a:p>
            <a:r>
              <a:rPr lang="en-US" dirty="0" smtClean="0"/>
              <a:t>Cross section on tungsten for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30000" dirty="0" smtClean="0"/>
              <a:t>2</a:t>
            </a:r>
            <a:r>
              <a:rPr lang="en-US" dirty="0" smtClean="0"/>
              <a:t>=10</a:t>
            </a:r>
            <a:r>
              <a:rPr lang="en-US" baseline="30000" dirty="0" smtClean="0"/>
              <a:t>-6</a:t>
            </a:r>
          </a:p>
          <a:p>
            <a:r>
              <a:rPr lang="en-US" dirty="0" smtClean="0"/>
              <a:t>Increasing beam energy improves cross section</a:t>
            </a:r>
          </a:p>
          <a:p>
            <a:pPr lvl="1"/>
            <a:r>
              <a:rPr lang="en-US" dirty="0" smtClean="0"/>
              <a:t>Higher cross section up to 8 larger for higher masses</a:t>
            </a:r>
          </a:p>
          <a:p>
            <a:pPr lvl="1"/>
            <a:r>
              <a:rPr lang="en-US" dirty="0" smtClean="0"/>
              <a:t>Better boost for short living particles (most massive one!)</a:t>
            </a:r>
          </a:p>
          <a:p>
            <a:pPr lvl="1"/>
            <a:r>
              <a:rPr lang="en-US" dirty="0" smtClean="0"/>
              <a:t>Better decay products acceptance</a:t>
            </a:r>
          </a:p>
          <a:p>
            <a:endParaRPr lang="en-US" dirty="0" smtClean="0"/>
          </a:p>
        </p:txBody>
      </p:sp>
      <p:pic>
        <p:nvPicPr>
          <p:cNvPr id="8" name="Picture 7" descr="Screenshot 2015-04-13 19.15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92" y="1084774"/>
            <a:ext cx="4573706" cy="3276150"/>
          </a:xfrm>
          <a:prstGeom prst="rect">
            <a:avLst/>
          </a:prstGeom>
        </p:spPr>
      </p:pic>
      <p:pic>
        <p:nvPicPr>
          <p:cNvPr id="13" name="Picture 12" descr="Screenshot 2015-04-13 19.16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377"/>
            <a:ext cx="4552200" cy="32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2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S. Andreas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71BE-1DAC-A742-AC45-5BEE05BB1FA8}" type="datetime1">
              <a:rPr lang="en-GB" smtClean="0"/>
              <a:t>21/04/15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Schermata 2014-02-22 alle 17.30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0740" y="742049"/>
            <a:ext cx="3430612" cy="351923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Picture 9" descr="Schermata 2014-11-10 alle 23.49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" y="750892"/>
            <a:ext cx="4960823" cy="3283318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18351" y="4273177"/>
            <a:ext cx="2741551" cy="1295691"/>
            <a:chOff x="313764" y="4586938"/>
            <a:chExt cx="2741551" cy="1295691"/>
          </a:xfrm>
        </p:grpSpPr>
        <p:sp>
          <p:nvSpPr>
            <p:cNvPr id="11" name="Rectangle 10"/>
            <p:cNvSpPr/>
            <p:nvPr/>
          </p:nvSpPr>
          <p:spPr>
            <a:xfrm>
              <a:off x="1284934" y="4586938"/>
              <a:ext cx="1464236" cy="896470"/>
            </a:xfrm>
            <a:prstGeom prst="rect">
              <a:avLst/>
            </a:prstGeom>
            <a:solidFill>
              <a:srgbClr val="A6A6A6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729522" y="5005291"/>
              <a:ext cx="5554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91726" y="4870537"/>
              <a:ext cx="1331124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283589" y="5007996"/>
              <a:ext cx="1771726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32512" y="4858871"/>
              <a:ext cx="5554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17571" y="5157691"/>
              <a:ext cx="55541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78748" y="5160396"/>
              <a:ext cx="110010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13764" y="481376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</a:t>
              </a:r>
              <a:r>
                <a:rPr lang="en-US" b="1" baseline="3000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-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84934" y="5513297"/>
              <a:ext cx="1464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DUMP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26576" y="4401390"/>
            <a:ext cx="3444658" cy="1245173"/>
            <a:chOff x="5426576" y="4610564"/>
            <a:chExt cx="3444658" cy="1245173"/>
          </a:xfrm>
        </p:grpSpPr>
        <p:sp>
          <p:nvSpPr>
            <p:cNvPr id="20" name="Rectangle 19"/>
            <p:cNvSpPr/>
            <p:nvPr/>
          </p:nvSpPr>
          <p:spPr>
            <a:xfrm>
              <a:off x="6502389" y="4610564"/>
              <a:ext cx="1464236" cy="896470"/>
            </a:xfrm>
            <a:prstGeom prst="rect">
              <a:avLst/>
            </a:prstGeom>
            <a:solidFill>
              <a:srgbClr val="A6A6A6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956727" y="5028917"/>
              <a:ext cx="89449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40110" y="4894163"/>
              <a:ext cx="1331124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889510" y="5031622"/>
              <a:ext cx="1771726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943339" y="4882497"/>
              <a:ext cx="158465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970382" y="5181317"/>
              <a:ext cx="108234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068720" y="5184022"/>
              <a:ext cx="121011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426576" y="481675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</a:t>
              </a:r>
              <a:r>
                <a:rPr lang="en-US" b="1" baseline="3000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-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02333" y="5486405"/>
              <a:ext cx="1464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DUMP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18351" y="5722473"/>
            <a:ext cx="849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</a:t>
            </a:r>
            <a:r>
              <a:rPr lang="en-US" dirty="0" err="1" smtClean="0"/>
              <a:t>montecarlo</a:t>
            </a:r>
            <a:r>
              <a:rPr lang="en-US" dirty="0" smtClean="0"/>
              <a:t> doesn't implement the in depth production</a:t>
            </a:r>
            <a:endParaRPr lang="en-US" dirty="0"/>
          </a:p>
          <a:p>
            <a:r>
              <a:rPr lang="en-US" dirty="0" smtClean="0"/>
              <a:t>Bigger suppression of short lining 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acceptance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b</a:t>
            </a:r>
            <a:r>
              <a:rPr lang="en-US" dirty="0" smtClean="0"/>
              <a:t>=1.2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476E-0962-984C-AF59-E5ED4878EF72}" type="datetime1">
              <a:rPr lang="en-GB" smtClean="0"/>
              <a:t>21/04/15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565650" y="3498850"/>
            <a:ext cx="4516355" cy="3056524"/>
            <a:chOff x="4565650" y="3498850"/>
            <a:chExt cx="4516355" cy="3056524"/>
          </a:xfrm>
        </p:grpSpPr>
        <p:grpSp>
          <p:nvGrpSpPr>
            <p:cNvPr id="14" name="Group 13"/>
            <p:cNvGrpSpPr/>
            <p:nvPr/>
          </p:nvGrpSpPr>
          <p:grpSpPr>
            <a:xfrm>
              <a:off x="4565650" y="3498850"/>
              <a:ext cx="4516355" cy="3056524"/>
              <a:chOff x="4565650" y="3498850"/>
              <a:chExt cx="4516355" cy="3056524"/>
            </a:xfrm>
          </p:grpSpPr>
          <p:pic>
            <p:nvPicPr>
              <p:cNvPr id="7" name="Picture 6" descr="Screenshot 2014-11-10 15.47.37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65650" y="3498850"/>
                <a:ext cx="4516355" cy="3056524"/>
              </a:xfrm>
              <a:prstGeom prst="rect">
                <a:avLst/>
              </a:prstGeom>
              <a:effectLst>
                <a:softEdge rad="38100"/>
              </a:effec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5016500" y="6050454"/>
                <a:ext cx="368300" cy="234950"/>
              </a:xfrm>
              <a:prstGeom prst="rect">
                <a:avLst/>
              </a:prstGeom>
              <a:noFill/>
              <a:ln w="28575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565651" y="3498850"/>
              <a:ext cx="43481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4A66AC"/>
                  </a:solidFill>
                </a:rPr>
                <a:t>M</a:t>
              </a:r>
              <a:r>
                <a:rPr lang="en-US" b="1" baseline="-25000" dirty="0" smtClean="0">
                  <a:solidFill>
                    <a:srgbClr val="4A66AC"/>
                  </a:solidFill>
                </a:rPr>
                <a:t>U</a:t>
              </a:r>
              <a:r>
                <a:rPr lang="en-US" b="1" dirty="0" smtClean="0">
                  <a:solidFill>
                    <a:srgbClr val="4A66AC"/>
                  </a:solidFill>
                </a:rPr>
                <a:t> = 300 MeV</a:t>
              </a:r>
              <a:endParaRPr lang="en-US" b="1" dirty="0">
                <a:solidFill>
                  <a:srgbClr val="4A66AC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337" y="3492333"/>
            <a:ext cx="4470736" cy="3063041"/>
            <a:chOff x="20337" y="725245"/>
            <a:chExt cx="4470736" cy="3063041"/>
          </a:xfrm>
        </p:grpSpPr>
        <p:pic>
          <p:nvPicPr>
            <p:cNvPr id="10" name="Picture 9" descr="Screenshot 2014-11-10 15.54.40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7" y="725245"/>
              <a:ext cx="4470736" cy="306304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57200" y="3234502"/>
              <a:ext cx="368300" cy="2540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3435463"/>
            <a:ext cx="434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A66AC"/>
                </a:solidFill>
              </a:rPr>
              <a:t>M</a:t>
            </a:r>
            <a:r>
              <a:rPr lang="en-US" b="1" baseline="-25000" dirty="0" smtClean="0">
                <a:solidFill>
                  <a:srgbClr val="4A66AC"/>
                </a:solidFill>
              </a:rPr>
              <a:t>U</a:t>
            </a:r>
            <a:r>
              <a:rPr lang="en-US" b="1" dirty="0" smtClean="0">
                <a:solidFill>
                  <a:srgbClr val="4A66AC"/>
                </a:solidFill>
              </a:rPr>
              <a:t> = 100 MeV</a:t>
            </a:r>
            <a:endParaRPr lang="en-US" b="1" dirty="0">
              <a:solidFill>
                <a:srgbClr val="4A66AC"/>
              </a:solidFill>
            </a:endParaRPr>
          </a:p>
        </p:txBody>
      </p:sp>
      <p:pic>
        <p:nvPicPr>
          <p:cNvPr id="19" name="Picture 18" descr="Screenshot 2014-11-10 16.01.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058" y="778430"/>
            <a:ext cx="4451185" cy="300438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67058" y="711793"/>
            <a:ext cx="434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A66AC"/>
                </a:solidFill>
              </a:rPr>
              <a:t>M</a:t>
            </a:r>
            <a:r>
              <a:rPr lang="en-US" b="1" baseline="-25000" dirty="0" smtClean="0">
                <a:solidFill>
                  <a:srgbClr val="4A66AC"/>
                </a:solidFill>
              </a:rPr>
              <a:t>U</a:t>
            </a:r>
            <a:r>
              <a:rPr lang="en-US" b="1" dirty="0" smtClean="0">
                <a:solidFill>
                  <a:srgbClr val="4A66AC"/>
                </a:solidFill>
              </a:rPr>
              <a:t> = 50 MeV</a:t>
            </a:r>
            <a:endParaRPr lang="en-US" b="1" dirty="0">
              <a:solidFill>
                <a:srgbClr val="4A66A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902" y="1586585"/>
            <a:ext cx="368300" cy="254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9678" y="1551743"/>
            <a:ext cx="170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±10 cm at 1m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865033" y="3021263"/>
            <a:ext cx="722159" cy="470226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4420" y="5785364"/>
            <a:ext cx="722159" cy="470226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61246" y="3236821"/>
            <a:ext cx="368300" cy="254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04199" y="5813276"/>
            <a:ext cx="722159" cy="470226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122" y="2056063"/>
            <a:ext cx="722159" cy="470226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6281" y="2217917"/>
            <a:ext cx="1960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±10 cm at 0.5 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783" y="1092316"/>
            <a:ext cx="227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4"/>
                </a:solidFill>
              </a:rPr>
              <a:t>e</a:t>
            </a:r>
            <a:r>
              <a:rPr lang="en-US" b="1" baseline="30000" dirty="0" err="1" smtClean="0">
                <a:solidFill>
                  <a:schemeClr val="accent4"/>
                </a:solidFill>
              </a:rPr>
              <a:t>+</a:t>
            </a:r>
            <a:r>
              <a:rPr lang="en-US" b="1" dirty="0" err="1" smtClean="0">
                <a:solidFill>
                  <a:schemeClr val="accent4"/>
                </a:solidFill>
              </a:rPr>
              <a:t>e</a:t>
            </a:r>
            <a:r>
              <a:rPr lang="en-US" b="1" baseline="30000" dirty="0" smtClean="0">
                <a:solidFill>
                  <a:schemeClr val="accent4"/>
                </a:solidFill>
              </a:rPr>
              <a:t>-</a:t>
            </a:r>
            <a:r>
              <a:rPr lang="en-US" b="1" dirty="0" smtClean="0">
                <a:solidFill>
                  <a:schemeClr val="accent4"/>
                </a:solidFill>
              </a:rPr>
              <a:t> acceptance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dump main parameters</a:t>
            </a:r>
            <a:endParaRPr lang="en-US" dirty="0"/>
          </a:p>
        </p:txBody>
      </p:sp>
      <p:pic>
        <p:nvPicPr>
          <p:cNvPr id="8" name="Picture 7" descr="Screenshot 2014-11-10 17.58.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5" y="3830895"/>
            <a:ext cx="4070230" cy="2731260"/>
          </a:xfrm>
          <a:prstGeom prst="rect">
            <a:avLst/>
          </a:prstGeom>
        </p:spPr>
      </p:pic>
      <p:pic>
        <p:nvPicPr>
          <p:cNvPr id="10" name="Picture 9" descr="Schermata 2014-11-10 alle 23.40.1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"/>
          <a:stretch/>
        </p:blipFill>
        <p:spPr>
          <a:xfrm>
            <a:off x="4590215" y="3652147"/>
            <a:ext cx="4457703" cy="29072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399" y="3625606"/>
            <a:ext cx="414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Decay length acceptance applied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1881" y="3543300"/>
            <a:ext cx="414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Electron angular acceptance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4816" y="1026780"/>
            <a:ext cx="3859687" cy="2588140"/>
            <a:chOff x="327856" y="827636"/>
            <a:chExt cx="8057889" cy="5403273"/>
          </a:xfrm>
        </p:grpSpPr>
        <p:pic>
          <p:nvPicPr>
            <p:cNvPr id="22" name="Picture 21" descr="Screenshot 2014-11-10 17.46.0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56" y="827636"/>
              <a:ext cx="7920182" cy="5403273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8129257" y="3334785"/>
              <a:ext cx="2564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0</a:t>
              </a:r>
              <a:endParaRPr lang="en-US" sz="10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17191" y="2902481"/>
              <a:ext cx="2564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1</a:t>
              </a:r>
              <a:endParaRPr lang="en-US" sz="10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14262" y="2461041"/>
              <a:ext cx="2564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2</a:t>
              </a:r>
              <a:endParaRPr lang="en-US" sz="10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11333" y="2001329"/>
              <a:ext cx="2564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3</a:t>
              </a:r>
              <a:endParaRPr lang="en-US" sz="10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04717" y="1559889"/>
              <a:ext cx="2564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4</a:t>
              </a:r>
              <a:endParaRPr lang="en-US" sz="1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10925" y="1337713"/>
              <a:ext cx="2564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/>
                <a:t>5</a:t>
              </a:r>
              <a:endParaRPr lang="en-US" sz="10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-44730" y="830356"/>
            <a:ext cx="414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Dark photon production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4129" y="4391887"/>
            <a:ext cx="1634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Decay into the dump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466890" y="5379128"/>
            <a:ext cx="11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out of </a:t>
            </a:r>
            <a:r>
              <a:rPr lang="en-US" dirty="0" err="1" smtClean="0">
                <a:cs typeface="Symbol" charset="2"/>
              </a:rPr>
              <a:t>Acc</a:t>
            </a:r>
            <a:endParaRPr lang="en-US" dirty="0">
              <a:cs typeface="Symbol" charset="2"/>
            </a:endParaRPr>
          </a:p>
        </p:txBody>
      </p:sp>
      <p:pic>
        <p:nvPicPr>
          <p:cNvPr id="31" name="Picture 30" descr="Screenshot 2014-11-10 17.14.2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20" y="854700"/>
            <a:ext cx="3877949" cy="2618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5502" y="1039802"/>
            <a:ext cx="1893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±10 cm at 1m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63F4-2FA4-374F-84B2-ABED02D62748}" type="datetime1">
              <a:rPr lang="en-GB" smtClean="0"/>
              <a:t>21/04/15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03000" y="1072967"/>
            <a:ext cx="7938000" cy="5015374"/>
            <a:chOff x="323937" y="1062018"/>
            <a:chExt cx="7938000" cy="5015374"/>
          </a:xfrm>
        </p:grpSpPr>
        <p:pic>
          <p:nvPicPr>
            <p:cNvPr id="4" name="Picture 3" descr="bestDump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4"/>
            <a:stretch/>
          </p:blipFill>
          <p:spPr>
            <a:xfrm rot="5400000">
              <a:off x="1785250" y="-399295"/>
              <a:ext cx="5015374" cy="793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98730" y="2559771"/>
              <a:ext cx="1434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</a:rPr>
                <a:t>PADME </a:t>
              </a:r>
              <a:r>
                <a:rPr lang="en-US" b="1" dirty="0" err="1" smtClean="0">
                  <a:solidFill>
                    <a:schemeClr val="accent2"/>
                  </a:solidFill>
                </a:rPr>
                <a:t>ee</a:t>
              </a:r>
              <a:endParaRPr 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70788" y="3093338"/>
              <a:ext cx="1434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E3BEB"/>
                  </a:solidFill>
                </a:rPr>
                <a:t>PADME </a:t>
              </a:r>
              <a:r>
                <a:rPr lang="en-US" b="1" dirty="0" smtClean="0">
                  <a:solidFill>
                    <a:srgbClr val="FE3BEB"/>
                  </a:solidFill>
                  <a:latin typeface="Symbol" charset="2"/>
                  <a:cs typeface="Symbol" charset="2"/>
                </a:rPr>
                <a:t>mm</a:t>
              </a:r>
              <a:endParaRPr lang="en-US" b="1" dirty="0">
                <a:solidFill>
                  <a:srgbClr val="FE3BEB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1682" y="1280122"/>
              <a:ext cx="1434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</a:rPr>
                <a:t>NA48/2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97370" y="1584935"/>
              <a:ext cx="1434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FFFF"/>
                  </a:solidFill>
                </a:rPr>
                <a:t>BaBar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90306" y="4820314"/>
              <a:ext cx="14341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</a:rPr>
                <a:t>E137</a:t>
              </a:r>
              <a:endParaRPr lang="en-US" b="1" dirty="0">
                <a:solidFill>
                  <a:srgbClr val="FFFFFF"/>
                </a:solidFill>
                <a:latin typeface="Symbol" charset="2"/>
                <a:cs typeface="Symbol" charset="2"/>
              </a:endParaRPr>
            </a:p>
          </p:txBody>
        </p:sp>
        <p:pic>
          <p:nvPicPr>
            <p:cNvPr id="12" name="Picture 11" descr="stock-photo-42294-preliminary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860" b="73509" l="1053" r="9855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98" b="26948"/>
            <a:stretch/>
          </p:blipFill>
          <p:spPr>
            <a:xfrm>
              <a:off x="5575192" y="4862389"/>
              <a:ext cx="1879818" cy="67443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 comparison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5334" y="6052254"/>
            <a:ext cx="830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1・10</a:t>
            </a:r>
            <a:r>
              <a:rPr lang="en-US" baseline="30000" dirty="0" smtClean="0"/>
              <a:t>20</a:t>
            </a:r>
            <a:r>
              <a:rPr lang="en-US" dirty="0" smtClean="0"/>
              <a:t>,</a:t>
            </a:r>
            <a:r>
              <a:rPr lang="en-US" baseline="30000" dirty="0" smtClean="0"/>
              <a:t> </a:t>
            </a:r>
            <a:r>
              <a:rPr lang="en-US" dirty="0" smtClean="0"/>
              <a:t>1.2 </a:t>
            </a:r>
            <a:r>
              <a:rPr lang="en-US" dirty="0" err="1" smtClean="0"/>
              <a:t>GeV</a:t>
            </a:r>
            <a:r>
              <a:rPr lang="en-US" dirty="0" smtClean="0"/>
              <a:t> electrons; 20 cm aperture at 50 cm from 10 cm W dump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4324" y="722613"/>
            <a:ext cx="887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BG hypothesis, in depth production to be refined, not yet a sensitivity plot    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2808893" y="1645532"/>
            <a:ext cx="2050229" cy="673741"/>
            <a:chOff x="5426576" y="4610564"/>
            <a:chExt cx="3444658" cy="1245173"/>
          </a:xfrm>
        </p:grpSpPr>
        <p:sp>
          <p:nvSpPr>
            <p:cNvPr id="27" name="Rectangle 26"/>
            <p:cNvSpPr/>
            <p:nvPr/>
          </p:nvSpPr>
          <p:spPr>
            <a:xfrm>
              <a:off x="6502389" y="4610564"/>
              <a:ext cx="1464236" cy="896470"/>
            </a:xfrm>
            <a:prstGeom prst="rect">
              <a:avLst/>
            </a:prstGeom>
            <a:solidFill>
              <a:srgbClr val="A6A6A6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956727" y="5028917"/>
              <a:ext cx="89449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540110" y="4894163"/>
              <a:ext cx="1331124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889510" y="5031622"/>
              <a:ext cx="1771726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943339" y="4882497"/>
              <a:ext cx="158465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970382" y="5181317"/>
              <a:ext cx="108234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068720" y="5184022"/>
              <a:ext cx="121011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426576" y="481675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</a:t>
              </a:r>
              <a:r>
                <a:rPr lang="en-US" b="1" baseline="30000" dirty="0">
                  <a:solidFill>
                    <a:srgbClr val="FF0000"/>
                  </a:solidFill>
                  <a:latin typeface="Symbol" charset="2"/>
                  <a:cs typeface="Symbol" charset="2"/>
                </a:rPr>
                <a:t>-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02333" y="5486405"/>
              <a:ext cx="1464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DUMP</a:t>
              </a:r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BEE6-A979-7645-8ED2-F3C79D38D436}" type="datetime1">
              <a:rPr lang="en-GB" smtClean="0"/>
              <a:t>21/04/15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3104"/>
            <a:ext cx="8913813" cy="711793"/>
          </a:xfrm>
        </p:spPr>
        <p:txBody>
          <a:bodyPr/>
          <a:lstStyle/>
          <a:p>
            <a:r>
              <a:rPr lang="en-US" dirty="0" smtClean="0"/>
              <a:t>Systematic check on the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C688D-98AC-DD40-BB04-306214ED1BAB}" type="datetime1">
              <a:rPr lang="en-GB" smtClean="0"/>
              <a:t>21/04/15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1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of the primary beam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1509-66AA-E04F-8CA1-C293CFAC647F}" type="datetime1">
              <a:rPr lang="en-GB" smtClean="0"/>
              <a:t>21/04/15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 descr="Screenshot 2015-04-13 21.40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88" y="831374"/>
            <a:ext cx="7585364" cy="5391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4224" y="2433963"/>
            <a:ext cx="11849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 = 0.8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008000"/>
                </a:solidFill>
              </a:rPr>
              <a:t>E = 1. </a:t>
            </a:r>
            <a:r>
              <a:rPr lang="en-US" sz="1400" b="1" dirty="0" err="1" smtClean="0">
                <a:solidFill>
                  <a:srgbClr val="008000"/>
                </a:solidFill>
              </a:rPr>
              <a:t>GeV</a:t>
            </a:r>
            <a:endParaRPr lang="en-US" sz="1400" b="1" dirty="0" smtClean="0">
              <a:solidFill>
                <a:srgbClr val="008000"/>
              </a:solidFill>
            </a:endParaRPr>
          </a:p>
          <a:p>
            <a:r>
              <a:rPr lang="en-US" sz="1400" b="1" dirty="0" smtClean="0"/>
              <a:t>E = 1.2 </a:t>
            </a:r>
            <a:r>
              <a:rPr lang="en-US" sz="1400" b="1" dirty="0" err="1" smtClean="0"/>
              <a:t>GeV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2864" y="1408651"/>
            <a:ext cx="143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NA48/2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8552" y="1713464"/>
            <a:ext cx="143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BaBar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1488" y="4948843"/>
            <a:ext cx="143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E137</a:t>
            </a:r>
            <a:endParaRPr lang="en-US" b="1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8215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Searching for new physics in 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Dump experiments are able to provide extreme sensitivity to low couplings because the whole beam charge is spent (~10</a:t>
            </a:r>
            <a:r>
              <a:rPr lang="en-US" baseline="30000" dirty="0" smtClean="0"/>
              <a:t>20 </a:t>
            </a:r>
            <a:r>
              <a:rPr lang="en-US" dirty="0" smtClean="0"/>
              <a:t>particles)</a:t>
            </a:r>
          </a:p>
          <a:p>
            <a:pPr lvl="1"/>
            <a:r>
              <a:rPr lang="en-US" dirty="0" smtClean="0"/>
              <a:t>Sensitivity to extremely rare production processes</a:t>
            </a:r>
          </a:p>
          <a:p>
            <a:pPr lvl="1"/>
            <a:r>
              <a:rPr lang="en-US" dirty="0" smtClean="0"/>
              <a:t>Sensitive to every long living particles which can even escape LHC experiment acceptance </a:t>
            </a:r>
          </a:p>
          <a:p>
            <a:r>
              <a:rPr lang="en-US" dirty="0" smtClean="0"/>
              <a:t>They provide general searches for new states</a:t>
            </a:r>
          </a:p>
          <a:p>
            <a:pPr lvl="1"/>
            <a:r>
              <a:rPr lang="en-US" dirty="0" smtClean="0"/>
              <a:t>Interpretation of data by many different models is possible even 20 year after the end of the experiments (E137 E714 )!</a:t>
            </a:r>
          </a:p>
          <a:p>
            <a:r>
              <a:rPr lang="en-US" dirty="0" smtClean="0"/>
              <a:t>Due to that recently new generation of dump experiments has been proposed</a:t>
            </a:r>
          </a:p>
          <a:p>
            <a:pPr lvl="1"/>
            <a:r>
              <a:rPr lang="en-US" b="1" dirty="0" smtClean="0">
                <a:solidFill>
                  <a:srgbClr val="4A66AC"/>
                </a:solidFill>
              </a:rPr>
              <a:t>SHIP</a:t>
            </a:r>
            <a:r>
              <a:rPr lang="en-US" b="1" dirty="0" smtClean="0"/>
              <a:t> </a:t>
            </a:r>
            <a:r>
              <a:rPr lang="en-US" dirty="0" smtClean="0"/>
              <a:t>at CERN for heavy lepton searches and dark photons</a:t>
            </a:r>
          </a:p>
          <a:p>
            <a:pPr lvl="1"/>
            <a:r>
              <a:rPr lang="en-US" b="1" dirty="0" smtClean="0">
                <a:solidFill>
                  <a:srgbClr val="4A66AC"/>
                </a:solidFill>
              </a:rPr>
              <a:t>BDX</a:t>
            </a:r>
            <a:r>
              <a:rPr lang="en-US" dirty="0" smtClean="0"/>
              <a:t> at JLAB for dark photon searches </a:t>
            </a:r>
          </a:p>
          <a:p>
            <a:pPr lvl="1"/>
            <a:r>
              <a:rPr lang="en-US" b="1" dirty="0" smtClean="0">
                <a:solidFill>
                  <a:srgbClr val="4A66AC"/>
                </a:solidFill>
              </a:rPr>
              <a:t>PADME</a:t>
            </a:r>
            <a:r>
              <a:rPr lang="en-US" dirty="0" smtClean="0"/>
              <a:t> dump at LNF to search for dark photon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511E-71EB-0643-AF2E-10B0428C7E9B}" type="datetime1">
              <a:rPr lang="en-GB" smtClean="0"/>
              <a:t>21/04/15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4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primary electrons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AA17-1B69-3D46-BF76-90474944E040}" type="datetime1">
              <a:rPr lang="en-GB" smtClean="0"/>
              <a:t>21/04/15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icture 9" descr="Screenshot 2015-04-13 21.52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3" y="878410"/>
            <a:ext cx="7446675" cy="54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20152" y="2433963"/>
            <a:ext cx="102492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#e</a:t>
            </a:r>
            <a:r>
              <a:rPr lang="en-US" sz="1400" b="1" baseline="30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1400" b="1" dirty="0" smtClean="0">
                <a:solidFill>
                  <a:srgbClr val="FF0000"/>
                </a:solidFill>
              </a:rPr>
              <a:t> = 5e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20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1400" b="1" dirty="0"/>
              <a:t>#e</a:t>
            </a:r>
            <a:r>
              <a:rPr lang="en-US" sz="1400" b="1" baseline="30000" dirty="0">
                <a:latin typeface="Symbol" charset="2"/>
                <a:cs typeface="Symbol" charset="2"/>
              </a:rPr>
              <a:t>-</a:t>
            </a:r>
            <a:r>
              <a:rPr lang="en-US" sz="1400" b="1" dirty="0"/>
              <a:t> = </a:t>
            </a:r>
            <a:r>
              <a:rPr lang="en-US" sz="1400" b="1" dirty="0" smtClean="0"/>
              <a:t>1e</a:t>
            </a:r>
            <a:r>
              <a:rPr lang="en-US" sz="1400" b="1" baseline="30000" dirty="0" smtClean="0"/>
              <a:t>20</a:t>
            </a:r>
            <a:endParaRPr lang="en-US" sz="1400" b="1" dirty="0" smtClean="0"/>
          </a:p>
          <a:p>
            <a:r>
              <a:rPr lang="en-US" sz="1400" b="1" dirty="0">
                <a:solidFill>
                  <a:srgbClr val="008000"/>
                </a:solidFill>
              </a:rPr>
              <a:t>#e</a:t>
            </a:r>
            <a:r>
              <a:rPr lang="en-US" sz="1400" b="1" baseline="30000" dirty="0">
                <a:solidFill>
                  <a:srgbClr val="008000"/>
                </a:solidFill>
                <a:latin typeface="Symbol" charset="2"/>
                <a:cs typeface="Symbol" charset="2"/>
              </a:rPr>
              <a:t>-</a:t>
            </a:r>
            <a:r>
              <a:rPr lang="en-US" sz="1400" b="1" dirty="0">
                <a:solidFill>
                  <a:srgbClr val="008000"/>
                </a:solidFill>
              </a:rPr>
              <a:t> = </a:t>
            </a:r>
            <a:r>
              <a:rPr lang="en-US" sz="1400" b="1" dirty="0" smtClean="0">
                <a:solidFill>
                  <a:srgbClr val="008000"/>
                </a:solidFill>
              </a:rPr>
              <a:t>5e</a:t>
            </a:r>
            <a:r>
              <a:rPr lang="en-US" sz="1400" b="1" baseline="30000" dirty="0" smtClean="0">
                <a:solidFill>
                  <a:srgbClr val="008000"/>
                </a:solidFill>
              </a:rPr>
              <a:t>19</a:t>
            </a:r>
            <a:endParaRPr lang="en-US" sz="1400" b="1" dirty="0">
              <a:solidFill>
                <a:srgbClr val="008000"/>
              </a:solidFill>
            </a:endParaRPr>
          </a:p>
          <a:p>
            <a:r>
              <a:rPr lang="en-US" sz="1400" b="1" dirty="0">
                <a:solidFill>
                  <a:srgbClr val="0000FF"/>
                </a:solidFill>
              </a:rPr>
              <a:t>#e</a:t>
            </a:r>
            <a:r>
              <a:rPr lang="en-US" sz="1400" b="1" baseline="300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1400" b="1" dirty="0">
                <a:solidFill>
                  <a:srgbClr val="0000FF"/>
                </a:solidFill>
              </a:rPr>
              <a:t> = </a:t>
            </a:r>
            <a:r>
              <a:rPr lang="en-US" sz="1400" b="1" dirty="0" smtClean="0">
                <a:solidFill>
                  <a:srgbClr val="0000FF"/>
                </a:solidFill>
              </a:rPr>
              <a:t>5e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18</a:t>
            </a:r>
            <a:endParaRPr lang="en-US" sz="1400" b="1" dirty="0">
              <a:solidFill>
                <a:srgbClr val="0000FF"/>
              </a:solidFill>
            </a:endParaRPr>
          </a:p>
          <a:p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8238" y="1479199"/>
            <a:ext cx="143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NA48/2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3926" y="1784012"/>
            <a:ext cx="143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BaBar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6862" y="5019391"/>
            <a:ext cx="143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E137</a:t>
            </a:r>
            <a:endParaRPr lang="en-US" b="1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1809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 thickness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F279-619D-7448-BDAA-81CC2E5CDEA2}" type="datetime1">
              <a:rPr lang="en-GB" smtClean="0"/>
              <a:t>21/04/15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 descr="Screenshot 2015-04-13 21.43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23" y="908292"/>
            <a:ext cx="7396155" cy="54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02368" y="2539785"/>
            <a:ext cx="723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8 cm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10 cm</a:t>
            </a:r>
          </a:p>
          <a:p>
            <a:r>
              <a:rPr lang="en-US" sz="1400" b="1" dirty="0" smtClean="0">
                <a:solidFill>
                  <a:srgbClr val="008000"/>
                </a:solidFill>
              </a:rPr>
              <a:t>12 cm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1756" y="1514473"/>
            <a:ext cx="143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NA48/2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17444" y="1819286"/>
            <a:ext cx="143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BaBar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0380" y="5054665"/>
            <a:ext cx="143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E137</a:t>
            </a:r>
            <a:endParaRPr lang="en-US" b="1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1694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of background events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30888-4512-AD48-876E-21938FEA64E2}" type="datetime1">
              <a:rPr lang="en-GB" smtClean="0"/>
              <a:t>21/04/15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 descr="Screenshot 2015-04-13 21.5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5" y="878410"/>
            <a:ext cx="7407690" cy="54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5429" y="2539785"/>
            <a:ext cx="10476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N</a:t>
            </a:r>
            <a:r>
              <a:rPr lang="en-US" sz="1400" b="1" baseline="-25000" dirty="0" smtClean="0"/>
              <a:t>BG</a:t>
            </a:r>
            <a:r>
              <a:rPr lang="en-US" sz="1400" b="1" dirty="0" smtClean="0"/>
              <a:t>=0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BG</a:t>
            </a:r>
            <a:r>
              <a:rPr lang="en-US" sz="1400" b="1" dirty="0" smtClean="0">
                <a:solidFill>
                  <a:srgbClr val="FF0000"/>
                </a:solidFill>
              </a:rPr>
              <a:t> =100</a:t>
            </a:r>
          </a:p>
          <a:p>
            <a:r>
              <a:rPr lang="en-US" sz="1400" b="1" dirty="0" smtClean="0">
                <a:solidFill>
                  <a:srgbClr val="008000"/>
                </a:solidFill>
              </a:rPr>
              <a:t>N</a:t>
            </a:r>
            <a:r>
              <a:rPr lang="en-US" sz="1400" b="1" baseline="-25000" dirty="0" smtClean="0">
                <a:solidFill>
                  <a:srgbClr val="008000"/>
                </a:solidFill>
              </a:rPr>
              <a:t>BG</a:t>
            </a:r>
            <a:r>
              <a:rPr lang="en-US" sz="1400" b="1" dirty="0" smtClean="0">
                <a:solidFill>
                  <a:srgbClr val="008000"/>
                </a:solidFill>
              </a:rPr>
              <a:t>= 1000</a:t>
            </a:r>
            <a:endParaRPr lang="en-US" sz="14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3515" y="1479199"/>
            <a:ext cx="143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NA48/2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9203" y="1784012"/>
            <a:ext cx="143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BaBar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2139" y="5019391"/>
            <a:ext cx="143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E137</a:t>
            </a:r>
            <a:endParaRPr lang="en-US" b="1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356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depth production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64F0-980E-C648-800C-48F83A8A3D8A}" type="datetime1">
              <a:rPr lang="en-GB" smtClean="0"/>
              <a:t>21/04/15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 descr="Screenshot 2015-04-13 21.48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41" y="923233"/>
            <a:ext cx="7435118" cy="54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29997" y="1502715"/>
            <a:ext cx="143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NA48/2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5685" y="1807528"/>
            <a:ext cx="143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BaBar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8621" y="5042907"/>
            <a:ext cx="143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E137</a:t>
            </a:r>
            <a:endParaRPr lang="en-US" b="1" dirty="0">
              <a:solidFill>
                <a:srgbClr val="FFFFFF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19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dump MC model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45000" y="1435100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Chamber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7400" y="4165600"/>
            <a:ext cx="273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Chamber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7600" y="1956832"/>
            <a:ext cx="189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Lead Bricks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600" y="3732768"/>
            <a:ext cx="189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Lead Bricks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Screenshot 2014-06-19 16.55.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192"/>
            <a:ext cx="9144000" cy="42311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8600" y="3533892"/>
            <a:ext cx="468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Chamber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739892"/>
            <a:ext cx="468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Chamber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013192"/>
            <a:ext cx="189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Lead Bricks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236224"/>
            <a:ext cx="189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Lead Bricks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45B1-2E09-C645-BE8F-315C60AB1BF7}" type="datetime1">
              <a:rPr lang="en-GB" smtClean="0"/>
              <a:t>21/04/15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5196" y="5078756"/>
            <a:ext cx="8408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MC simulation in G4 to understand the BG has been started but 10</a:t>
            </a:r>
            <a:r>
              <a:rPr lang="en-US" baseline="30000" dirty="0" smtClean="0"/>
              <a:t>20 </a:t>
            </a:r>
            <a:r>
              <a:rPr lang="en-US" dirty="0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will be never explored.</a:t>
            </a:r>
          </a:p>
          <a:p>
            <a:r>
              <a:rPr lang="en-US" dirty="0" smtClean="0"/>
              <a:t>Only reliable estimate of the BG can be obtained with test runs</a:t>
            </a:r>
          </a:p>
          <a:p>
            <a:r>
              <a:rPr lang="en-US" dirty="0" smtClean="0"/>
              <a:t>1s at BTF (7・10</a:t>
            </a:r>
            <a:r>
              <a:rPr lang="en-US" baseline="30000" dirty="0" smtClean="0"/>
              <a:t>12</a:t>
            </a:r>
            <a:r>
              <a:rPr lang="en-US" dirty="0" smtClean="0"/>
              <a:t> electrons) is equal to 2 month of MC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976973"/>
            <a:ext cx="8564939" cy="5592102"/>
          </a:xfrm>
        </p:spPr>
        <p:txBody>
          <a:bodyPr>
            <a:normAutofit/>
          </a:bodyPr>
          <a:lstStyle/>
          <a:p>
            <a:r>
              <a:rPr lang="en-US" dirty="0" smtClean="0"/>
              <a:t>The LINAC of DAFNE is a high current source for e</a:t>
            </a:r>
            <a:r>
              <a:rPr lang="en-US" baseline="30000" dirty="0" smtClean="0">
                <a:latin typeface="Symbol" charset="2"/>
                <a:cs typeface="Symbol" charset="2"/>
              </a:rPr>
              <a:t>- </a:t>
            </a:r>
            <a:r>
              <a:rPr lang="en-US" dirty="0" smtClean="0">
                <a:latin typeface="+mj-lt"/>
                <a:cs typeface="Symbol" charset="2"/>
              </a:rPr>
              <a:t>up to 10C/year</a:t>
            </a:r>
          </a:p>
          <a:p>
            <a:r>
              <a:rPr lang="en-US" dirty="0" smtClean="0"/>
              <a:t>A toy simulation allowed to identify driving parameters for the dump experiment design.</a:t>
            </a:r>
          </a:p>
          <a:p>
            <a:pPr lvl="1"/>
            <a:r>
              <a:rPr lang="en-US" dirty="0" smtClean="0"/>
              <a:t>A first sensitivity region is identified </a:t>
            </a:r>
          </a:p>
          <a:p>
            <a:pPr lvl="1"/>
            <a:r>
              <a:rPr lang="en-US" dirty="0" smtClean="0"/>
              <a:t>Background need to be study for different dump thickness  </a:t>
            </a:r>
          </a:p>
          <a:p>
            <a:r>
              <a:rPr lang="en-US" dirty="0" smtClean="0"/>
              <a:t>Limiting factor on mass achievements with current geometry is the electron acceptance</a:t>
            </a:r>
          </a:p>
          <a:p>
            <a:pPr lvl="1"/>
            <a:r>
              <a:rPr lang="en-US" dirty="0" smtClean="0"/>
              <a:t>Can improve much by upgrading the LINAC energy</a:t>
            </a:r>
          </a:p>
          <a:p>
            <a:pPr lvl="1"/>
            <a:r>
              <a:rPr lang="en-US" dirty="0" smtClean="0"/>
              <a:t>Is a dedicated magnet design needed for the dump experiment? </a:t>
            </a:r>
          </a:p>
          <a:p>
            <a:r>
              <a:rPr lang="en-US" dirty="0" smtClean="0"/>
              <a:t>Limiting factor on coupling constant sensitivity is the decay region length:</a:t>
            </a:r>
          </a:p>
          <a:p>
            <a:pPr lvl="1"/>
            <a:r>
              <a:rPr lang="en-US" dirty="0" smtClean="0"/>
              <a:t> What about a 100MeV run for long living particles?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C382-7888-F946-BBCD-7B21FA57E0C2}" type="datetime1">
              <a:rPr lang="en-GB" smtClean="0"/>
              <a:t>21/04/15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" y="3073104"/>
            <a:ext cx="8913813" cy="711793"/>
          </a:xfrm>
        </p:spPr>
        <p:txBody>
          <a:bodyPr/>
          <a:lstStyle/>
          <a:p>
            <a:r>
              <a:rPr lang="en-US" dirty="0" smtClean="0"/>
              <a:t>Spare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00DE-88F7-684D-BDC3-F7631AE88844}" type="datetime1">
              <a:rPr lang="en-GB" smtClean="0"/>
              <a:t>21/04/15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7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BTF performance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641A-A9B8-294F-9FF6-C8C7566DEDF3}" type="datetime1">
              <a:rPr lang="en-GB" smtClean="0"/>
              <a:t>21/04/15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617" y="4212354"/>
            <a:ext cx="3802219" cy="231999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08" y="4228823"/>
            <a:ext cx="3862207" cy="2315871"/>
          </a:xfrm>
          <a:prstGeom prst="rect">
            <a:avLst/>
          </a:prstGeom>
          <a:ln>
            <a:solidFill>
              <a:srgbClr val="4584D3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66700" y="3900955"/>
            <a:ext cx="4198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A66AC"/>
                </a:solidFill>
              </a:rPr>
              <a:t>+30%  </a:t>
            </a:r>
            <a:r>
              <a:rPr lang="en-US" sz="1400" dirty="0" smtClean="0">
                <a:solidFill>
                  <a:srgbClr val="4A66AC"/>
                </a:solidFill>
              </a:rPr>
              <a:t>Decreasing grid stopping potential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0060" y="3900359"/>
            <a:ext cx="3789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</a:rPr>
              <a:t>×3 - ×5  </a:t>
            </a:r>
            <a:r>
              <a:rPr lang="en-US" sz="1400" dirty="0" smtClean="0">
                <a:solidFill>
                  <a:schemeClr val="accent4"/>
                </a:solidFill>
              </a:rPr>
              <a:t>Increasing gun pulse height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686" y="2141046"/>
            <a:ext cx="3082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×4 </a:t>
            </a:r>
            <a:r>
              <a:rPr lang="en-US" dirty="0" smtClean="0">
                <a:solidFill>
                  <a:schemeClr val="accent4"/>
                </a:solidFill>
              </a:rPr>
              <a:t>increasing pulse length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2" y="743506"/>
            <a:ext cx="5157341" cy="3140938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5822221" y="1453634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E</a:t>
            </a:r>
            <a:r>
              <a:rPr lang="en-US" baseline="-25000" dirty="0" err="1" smtClean="0">
                <a:solidFill>
                  <a:srgbClr val="000000"/>
                </a:solidFill>
              </a:rPr>
              <a:t>beam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725 MeV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1499" y="2819400"/>
            <a:ext cx="3028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4A66AC"/>
                </a:solidFill>
              </a:rPr>
              <a:t>P. Valente: </a:t>
            </a:r>
            <a:r>
              <a:rPr lang="en-US" dirty="0">
                <a:solidFill>
                  <a:srgbClr val="4A66AC"/>
                </a:solidFill>
              </a:rPr>
              <a:t>LINAC and BTF: looking at the future</a:t>
            </a:r>
            <a:endParaRPr lang="en-US" b="1" dirty="0">
              <a:solidFill>
                <a:srgbClr val="4A6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1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grayscl/>
          </a:blip>
          <a:srcRect l="26648" r="4760" b="19137"/>
          <a:stretch/>
        </p:blipFill>
        <p:spPr>
          <a:xfrm>
            <a:off x="-17161" y="728562"/>
            <a:ext cx="9144000" cy="5831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DUMP location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2177024" y="6091952"/>
            <a:ext cx="5019246" cy="365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Next LNF, 10-11 November 2014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8" y="3940397"/>
            <a:ext cx="3382933" cy="26114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grayscl/>
          </a:blip>
          <a:srcRect l="26648" r="4760" b="19137"/>
          <a:stretch/>
        </p:blipFill>
        <p:spPr>
          <a:xfrm>
            <a:off x="-17161" y="709572"/>
            <a:ext cx="9144000" cy="5831425"/>
          </a:xfrm>
          <a:prstGeom prst="rect">
            <a:avLst/>
          </a:prstGeom>
          <a:ln w="12700" cmpd="sng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057295" y="1207294"/>
            <a:ext cx="3050660" cy="123110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Option A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dirty="0" smtClean="0">
                <a:solidFill>
                  <a:schemeClr val="bg1"/>
                </a:solidFill>
              </a:rPr>
              <a:t>A new </a:t>
            </a:r>
            <a:r>
              <a:rPr lang="en-US" sz="1400" b="1" dirty="0" smtClean="0">
                <a:solidFill>
                  <a:schemeClr val="bg1"/>
                </a:solidFill>
              </a:rPr>
              <a:t>thin vacuum chamber</a:t>
            </a:r>
            <a:r>
              <a:rPr lang="en-US" sz="1400" dirty="0" smtClean="0">
                <a:solidFill>
                  <a:schemeClr val="bg1"/>
                </a:solidFill>
              </a:rPr>
              <a:t> for DHPTT01 with a double exit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400" dirty="0" smtClean="0">
                <a:solidFill>
                  <a:schemeClr val="bg1"/>
                </a:solidFill>
              </a:rPr>
              <a:t>Exactly the same design of the one of DHPTT02</a:t>
            </a:r>
          </a:p>
        </p:txBody>
      </p:sp>
      <p:sp>
        <p:nvSpPr>
          <p:cNvPr id="15" name="Freeform 14"/>
          <p:cNvSpPr/>
          <p:nvPr/>
        </p:nvSpPr>
        <p:spPr>
          <a:xfrm>
            <a:off x="2726201" y="1361944"/>
            <a:ext cx="1424373" cy="2318382"/>
          </a:xfrm>
          <a:custGeom>
            <a:avLst/>
            <a:gdLst>
              <a:gd name="connsiteX0" fmla="*/ 16818 w 280343"/>
              <a:gd name="connsiteY0" fmla="*/ 387350 h 402546"/>
              <a:gd name="connsiteX1" fmla="*/ 280343 w 280343"/>
              <a:gd name="connsiteY1" fmla="*/ 390525 h 402546"/>
              <a:gd name="connsiteX2" fmla="*/ 277168 w 280343"/>
              <a:gd name="connsiteY2" fmla="*/ 0 h 402546"/>
              <a:gd name="connsiteX3" fmla="*/ 26343 w 280343"/>
              <a:gd name="connsiteY3" fmla="*/ 193675 h 402546"/>
              <a:gd name="connsiteX4" fmla="*/ 16818 w 280343"/>
              <a:gd name="connsiteY4" fmla="*/ 387350 h 402546"/>
              <a:gd name="connsiteX0" fmla="*/ 82 w 263607"/>
              <a:gd name="connsiteY0" fmla="*/ 387350 h 390525"/>
              <a:gd name="connsiteX1" fmla="*/ 263607 w 263607"/>
              <a:gd name="connsiteY1" fmla="*/ 390525 h 390525"/>
              <a:gd name="connsiteX2" fmla="*/ 260432 w 263607"/>
              <a:gd name="connsiteY2" fmla="*/ 0 h 390525"/>
              <a:gd name="connsiteX3" fmla="*/ 9607 w 263607"/>
              <a:gd name="connsiteY3" fmla="*/ 193675 h 390525"/>
              <a:gd name="connsiteX4" fmla="*/ 82 w 263607"/>
              <a:gd name="connsiteY4" fmla="*/ 387350 h 390525"/>
              <a:gd name="connsiteX0" fmla="*/ 82 w 263607"/>
              <a:gd name="connsiteY0" fmla="*/ 387350 h 390525"/>
              <a:gd name="connsiteX1" fmla="*/ 263607 w 263607"/>
              <a:gd name="connsiteY1" fmla="*/ 390525 h 390525"/>
              <a:gd name="connsiteX2" fmla="*/ 260432 w 263607"/>
              <a:gd name="connsiteY2" fmla="*/ 0 h 390525"/>
              <a:gd name="connsiteX3" fmla="*/ 9607 w 263607"/>
              <a:gd name="connsiteY3" fmla="*/ 193675 h 390525"/>
              <a:gd name="connsiteX4" fmla="*/ 82 w 263607"/>
              <a:gd name="connsiteY4" fmla="*/ 387350 h 390525"/>
              <a:gd name="connsiteX0" fmla="*/ 82 w 263607"/>
              <a:gd name="connsiteY0" fmla="*/ 396875 h 396966"/>
              <a:gd name="connsiteX1" fmla="*/ 263607 w 263607"/>
              <a:gd name="connsiteY1" fmla="*/ 390525 h 396966"/>
              <a:gd name="connsiteX2" fmla="*/ 260432 w 263607"/>
              <a:gd name="connsiteY2" fmla="*/ 0 h 396966"/>
              <a:gd name="connsiteX3" fmla="*/ 9607 w 263607"/>
              <a:gd name="connsiteY3" fmla="*/ 193675 h 396966"/>
              <a:gd name="connsiteX4" fmla="*/ 82 w 263607"/>
              <a:gd name="connsiteY4" fmla="*/ 396875 h 396966"/>
              <a:gd name="connsiteX0" fmla="*/ 213 w 257388"/>
              <a:gd name="connsiteY0" fmla="*/ 387350 h 390525"/>
              <a:gd name="connsiteX1" fmla="*/ 257388 w 257388"/>
              <a:gd name="connsiteY1" fmla="*/ 390525 h 390525"/>
              <a:gd name="connsiteX2" fmla="*/ 254213 w 257388"/>
              <a:gd name="connsiteY2" fmla="*/ 0 h 390525"/>
              <a:gd name="connsiteX3" fmla="*/ 3388 w 257388"/>
              <a:gd name="connsiteY3" fmla="*/ 193675 h 390525"/>
              <a:gd name="connsiteX4" fmla="*/ 213 w 257388"/>
              <a:gd name="connsiteY4" fmla="*/ 387350 h 390525"/>
              <a:gd name="connsiteX0" fmla="*/ 3388 w 254213"/>
              <a:gd name="connsiteY0" fmla="*/ 393700 h 393840"/>
              <a:gd name="connsiteX1" fmla="*/ 254213 w 254213"/>
              <a:gd name="connsiteY1" fmla="*/ 390525 h 393840"/>
              <a:gd name="connsiteX2" fmla="*/ 251038 w 254213"/>
              <a:gd name="connsiteY2" fmla="*/ 0 h 393840"/>
              <a:gd name="connsiteX3" fmla="*/ 213 w 254213"/>
              <a:gd name="connsiteY3" fmla="*/ 193675 h 393840"/>
              <a:gd name="connsiteX4" fmla="*/ 3388 w 254213"/>
              <a:gd name="connsiteY4" fmla="*/ 393700 h 393840"/>
              <a:gd name="connsiteX0" fmla="*/ 3388 w 254213"/>
              <a:gd name="connsiteY0" fmla="*/ 393700 h 393840"/>
              <a:gd name="connsiteX1" fmla="*/ 254213 w 254213"/>
              <a:gd name="connsiteY1" fmla="*/ 390525 h 393840"/>
              <a:gd name="connsiteX2" fmla="*/ 251038 w 254213"/>
              <a:gd name="connsiteY2" fmla="*/ 0 h 393840"/>
              <a:gd name="connsiteX3" fmla="*/ 213 w 254213"/>
              <a:gd name="connsiteY3" fmla="*/ 193675 h 393840"/>
              <a:gd name="connsiteX4" fmla="*/ 3388 w 254213"/>
              <a:gd name="connsiteY4" fmla="*/ 393700 h 393840"/>
              <a:gd name="connsiteX0" fmla="*/ 3388 w 254213"/>
              <a:gd name="connsiteY0" fmla="*/ 393700 h 393840"/>
              <a:gd name="connsiteX1" fmla="*/ 254213 w 254213"/>
              <a:gd name="connsiteY1" fmla="*/ 390525 h 393840"/>
              <a:gd name="connsiteX2" fmla="*/ 251038 w 254213"/>
              <a:gd name="connsiteY2" fmla="*/ 0 h 393840"/>
              <a:gd name="connsiteX3" fmla="*/ 74186 w 254213"/>
              <a:gd name="connsiteY3" fmla="*/ 139613 h 393840"/>
              <a:gd name="connsiteX4" fmla="*/ 213 w 254213"/>
              <a:gd name="connsiteY4" fmla="*/ 193675 h 393840"/>
              <a:gd name="connsiteX5" fmla="*/ 3388 w 254213"/>
              <a:gd name="connsiteY5" fmla="*/ 393700 h 393840"/>
              <a:gd name="connsiteX0" fmla="*/ 18353 w 269178"/>
              <a:gd name="connsiteY0" fmla="*/ 393700 h 411275"/>
              <a:gd name="connsiteX1" fmla="*/ 269178 w 269178"/>
              <a:gd name="connsiteY1" fmla="*/ 390525 h 411275"/>
              <a:gd name="connsiteX2" fmla="*/ 266003 w 269178"/>
              <a:gd name="connsiteY2" fmla="*/ 0 h 411275"/>
              <a:gd name="connsiteX3" fmla="*/ 89151 w 269178"/>
              <a:gd name="connsiteY3" fmla="*/ 139613 h 411275"/>
              <a:gd name="connsiteX4" fmla="*/ 19742 w 269178"/>
              <a:gd name="connsiteY4" fmla="*/ 139691 h 411275"/>
              <a:gd name="connsiteX5" fmla="*/ 18353 w 269178"/>
              <a:gd name="connsiteY5" fmla="*/ 393700 h 411275"/>
              <a:gd name="connsiteX0" fmla="*/ 1126 w 251951"/>
              <a:gd name="connsiteY0" fmla="*/ 393700 h 393703"/>
              <a:gd name="connsiteX1" fmla="*/ 251951 w 251951"/>
              <a:gd name="connsiteY1" fmla="*/ 390525 h 393703"/>
              <a:gd name="connsiteX2" fmla="*/ 248776 w 251951"/>
              <a:gd name="connsiteY2" fmla="*/ 0 h 393703"/>
              <a:gd name="connsiteX3" fmla="*/ 71924 w 251951"/>
              <a:gd name="connsiteY3" fmla="*/ 139613 h 393703"/>
              <a:gd name="connsiteX4" fmla="*/ 2515 w 251951"/>
              <a:gd name="connsiteY4" fmla="*/ 139691 h 393703"/>
              <a:gd name="connsiteX5" fmla="*/ 1126 w 251951"/>
              <a:gd name="connsiteY5" fmla="*/ 393700 h 393703"/>
              <a:gd name="connsiteX0" fmla="*/ 1126 w 251951"/>
              <a:gd name="connsiteY0" fmla="*/ 403008 h 403011"/>
              <a:gd name="connsiteX1" fmla="*/ 251951 w 251951"/>
              <a:gd name="connsiteY1" fmla="*/ 399833 h 403011"/>
              <a:gd name="connsiteX2" fmla="*/ 246494 w 251951"/>
              <a:gd name="connsiteY2" fmla="*/ 0 h 403011"/>
              <a:gd name="connsiteX3" fmla="*/ 71924 w 251951"/>
              <a:gd name="connsiteY3" fmla="*/ 148921 h 403011"/>
              <a:gd name="connsiteX4" fmla="*/ 2515 w 251951"/>
              <a:gd name="connsiteY4" fmla="*/ 148999 h 403011"/>
              <a:gd name="connsiteX5" fmla="*/ 1126 w 251951"/>
              <a:gd name="connsiteY5" fmla="*/ 403008 h 403011"/>
              <a:gd name="connsiteX0" fmla="*/ 1126 w 257999"/>
              <a:gd name="connsiteY0" fmla="*/ 404870 h 404873"/>
              <a:gd name="connsiteX1" fmla="*/ 251951 w 257999"/>
              <a:gd name="connsiteY1" fmla="*/ 401695 h 404873"/>
              <a:gd name="connsiteX2" fmla="*/ 257904 w 257999"/>
              <a:gd name="connsiteY2" fmla="*/ 0 h 404873"/>
              <a:gd name="connsiteX3" fmla="*/ 71924 w 257999"/>
              <a:gd name="connsiteY3" fmla="*/ 150783 h 404873"/>
              <a:gd name="connsiteX4" fmla="*/ 2515 w 257999"/>
              <a:gd name="connsiteY4" fmla="*/ 150861 h 404873"/>
              <a:gd name="connsiteX5" fmla="*/ 1126 w 257999"/>
              <a:gd name="connsiteY5" fmla="*/ 404870 h 404873"/>
              <a:gd name="connsiteX0" fmla="*/ 1126 w 257999"/>
              <a:gd name="connsiteY0" fmla="*/ 408593 h 408596"/>
              <a:gd name="connsiteX1" fmla="*/ 251951 w 257999"/>
              <a:gd name="connsiteY1" fmla="*/ 405418 h 408596"/>
              <a:gd name="connsiteX2" fmla="*/ 257904 w 257999"/>
              <a:gd name="connsiteY2" fmla="*/ 0 h 408596"/>
              <a:gd name="connsiteX3" fmla="*/ 71924 w 257999"/>
              <a:gd name="connsiteY3" fmla="*/ 154506 h 408596"/>
              <a:gd name="connsiteX4" fmla="*/ 2515 w 257999"/>
              <a:gd name="connsiteY4" fmla="*/ 154584 h 408596"/>
              <a:gd name="connsiteX5" fmla="*/ 1126 w 257999"/>
              <a:gd name="connsiteY5" fmla="*/ 408593 h 408596"/>
              <a:gd name="connsiteX0" fmla="*/ 18690 w 275669"/>
              <a:gd name="connsiteY0" fmla="*/ 408593 h 426168"/>
              <a:gd name="connsiteX1" fmla="*/ 274079 w 275669"/>
              <a:gd name="connsiteY1" fmla="*/ 405418 h 426168"/>
              <a:gd name="connsiteX2" fmla="*/ 275468 w 275669"/>
              <a:gd name="connsiteY2" fmla="*/ 0 h 426168"/>
              <a:gd name="connsiteX3" fmla="*/ 89488 w 275669"/>
              <a:gd name="connsiteY3" fmla="*/ 154506 h 426168"/>
              <a:gd name="connsiteX4" fmla="*/ 20079 w 275669"/>
              <a:gd name="connsiteY4" fmla="*/ 154584 h 426168"/>
              <a:gd name="connsiteX5" fmla="*/ 18690 w 275669"/>
              <a:gd name="connsiteY5" fmla="*/ 408593 h 426168"/>
              <a:gd name="connsiteX0" fmla="*/ 463 w 257442"/>
              <a:gd name="connsiteY0" fmla="*/ 408593 h 408658"/>
              <a:gd name="connsiteX1" fmla="*/ 255852 w 257442"/>
              <a:gd name="connsiteY1" fmla="*/ 405418 h 408658"/>
              <a:gd name="connsiteX2" fmla="*/ 257241 w 257442"/>
              <a:gd name="connsiteY2" fmla="*/ 0 h 408658"/>
              <a:gd name="connsiteX3" fmla="*/ 71261 w 257442"/>
              <a:gd name="connsiteY3" fmla="*/ 154506 h 408658"/>
              <a:gd name="connsiteX4" fmla="*/ 1852 w 257442"/>
              <a:gd name="connsiteY4" fmla="*/ 154584 h 408658"/>
              <a:gd name="connsiteX5" fmla="*/ 463 w 257442"/>
              <a:gd name="connsiteY5" fmla="*/ 408593 h 408658"/>
              <a:gd name="connsiteX0" fmla="*/ 463 w 274600"/>
              <a:gd name="connsiteY0" fmla="*/ 408593 h 408658"/>
              <a:gd name="connsiteX1" fmla="*/ 255852 w 274600"/>
              <a:gd name="connsiteY1" fmla="*/ 405418 h 408658"/>
              <a:gd name="connsiteX2" fmla="*/ 255649 w 274600"/>
              <a:gd name="connsiteY2" fmla="*/ 324622 h 408658"/>
              <a:gd name="connsiteX3" fmla="*/ 257241 w 274600"/>
              <a:gd name="connsiteY3" fmla="*/ 0 h 408658"/>
              <a:gd name="connsiteX4" fmla="*/ 71261 w 274600"/>
              <a:gd name="connsiteY4" fmla="*/ 154506 h 408658"/>
              <a:gd name="connsiteX5" fmla="*/ 1852 w 274600"/>
              <a:gd name="connsiteY5" fmla="*/ 154584 h 408658"/>
              <a:gd name="connsiteX6" fmla="*/ 463 w 274600"/>
              <a:gd name="connsiteY6" fmla="*/ 408593 h 408658"/>
              <a:gd name="connsiteX0" fmla="*/ 463 w 307791"/>
              <a:gd name="connsiteY0" fmla="*/ 408593 h 408658"/>
              <a:gd name="connsiteX1" fmla="*/ 255852 w 307791"/>
              <a:gd name="connsiteY1" fmla="*/ 405418 h 408658"/>
              <a:gd name="connsiteX2" fmla="*/ 307791 w 307791"/>
              <a:gd name="connsiteY2" fmla="*/ 363238 h 408658"/>
              <a:gd name="connsiteX3" fmla="*/ 255649 w 307791"/>
              <a:gd name="connsiteY3" fmla="*/ 324622 h 408658"/>
              <a:gd name="connsiteX4" fmla="*/ 257241 w 307791"/>
              <a:gd name="connsiteY4" fmla="*/ 0 h 408658"/>
              <a:gd name="connsiteX5" fmla="*/ 71261 w 307791"/>
              <a:gd name="connsiteY5" fmla="*/ 154506 h 408658"/>
              <a:gd name="connsiteX6" fmla="*/ 1852 w 307791"/>
              <a:gd name="connsiteY6" fmla="*/ 154584 h 408658"/>
              <a:gd name="connsiteX7" fmla="*/ 463 w 307791"/>
              <a:gd name="connsiteY7" fmla="*/ 408593 h 408658"/>
              <a:gd name="connsiteX0" fmla="*/ 463 w 307791"/>
              <a:gd name="connsiteY0" fmla="*/ 408593 h 408658"/>
              <a:gd name="connsiteX1" fmla="*/ 255852 w 307791"/>
              <a:gd name="connsiteY1" fmla="*/ 405418 h 408658"/>
              <a:gd name="connsiteX2" fmla="*/ 307791 w 307791"/>
              <a:gd name="connsiteY2" fmla="*/ 363238 h 408658"/>
              <a:gd name="connsiteX3" fmla="*/ 255649 w 307791"/>
              <a:gd name="connsiteY3" fmla="*/ 324622 h 408658"/>
              <a:gd name="connsiteX4" fmla="*/ 257241 w 307791"/>
              <a:gd name="connsiteY4" fmla="*/ 0 h 408658"/>
              <a:gd name="connsiteX5" fmla="*/ 71261 w 307791"/>
              <a:gd name="connsiteY5" fmla="*/ 154506 h 408658"/>
              <a:gd name="connsiteX6" fmla="*/ 1852 w 307791"/>
              <a:gd name="connsiteY6" fmla="*/ 154584 h 408658"/>
              <a:gd name="connsiteX7" fmla="*/ 463 w 307791"/>
              <a:gd name="connsiteY7" fmla="*/ 408593 h 408658"/>
              <a:gd name="connsiteX0" fmla="*/ 463 w 307791"/>
              <a:gd name="connsiteY0" fmla="*/ 408593 h 408658"/>
              <a:gd name="connsiteX1" fmla="*/ 255852 w 307791"/>
              <a:gd name="connsiteY1" fmla="*/ 405418 h 408658"/>
              <a:gd name="connsiteX2" fmla="*/ 307791 w 307791"/>
              <a:gd name="connsiteY2" fmla="*/ 363238 h 408658"/>
              <a:gd name="connsiteX3" fmla="*/ 255649 w 307791"/>
              <a:gd name="connsiteY3" fmla="*/ 324622 h 408658"/>
              <a:gd name="connsiteX4" fmla="*/ 257241 w 307791"/>
              <a:gd name="connsiteY4" fmla="*/ 0 h 408658"/>
              <a:gd name="connsiteX5" fmla="*/ 71261 w 307791"/>
              <a:gd name="connsiteY5" fmla="*/ 154506 h 408658"/>
              <a:gd name="connsiteX6" fmla="*/ 1852 w 307791"/>
              <a:gd name="connsiteY6" fmla="*/ 154584 h 408658"/>
              <a:gd name="connsiteX7" fmla="*/ 463 w 307791"/>
              <a:gd name="connsiteY7" fmla="*/ 408593 h 408658"/>
              <a:gd name="connsiteX0" fmla="*/ 463 w 307791"/>
              <a:gd name="connsiteY0" fmla="*/ 408593 h 408658"/>
              <a:gd name="connsiteX1" fmla="*/ 255852 w 307791"/>
              <a:gd name="connsiteY1" fmla="*/ 405418 h 408658"/>
              <a:gd name="connsiteX2" fmla="*/ 307791 w 307791"/>
              <a:gd name="connsiteY2" fmla="*/ 363238 h 408658"/>
              <a:gd name="connsiteX3" fmla="*/ 255649 w 307791"/>
              <a:gd name="connsiteY3" fmla="*/ 324622 h 408658"/>
              <a:gd name="connsiteX4" fmla="*/ 257241 w 307791"/>
              <a:gd name="connsiteY4" fmla="*/ 0 h 408658"/>
              <a:gd name="connsiteX5" fmla="*/ 71261 w 307791"/>
              <a:gd name="connsiteY5" fmla="*/ 154506 h 408658"/>
              <a:gd name="connsiteX6" fmla="*/ 1852 w 307791"/>
              <a:gd name="connsiteY6" fmla="*/ 154584 h 408658"/>
              <a:gd name="connsiteX7" fmla="*/ 463 w 307791"/>
              <a:gd name="connsiteY7" fmla="*/ 408593 h 408658"/>
              <a:gd name="connsiteX0" fmla="*/ 463 w 307791"/>
              <a:gd name="connsiteY0" fmla="*/ 408593 h 408658"/>
              <a:gd name="connsiteX1" fmla="*/ 255852 w 307791"/>
              <a:gd name="connsiteY1" fmla="*/ 405418 h 408658"/>
              <a:gd name="connsiteX2" fmla="*/ 307791 w 307791"/>
              <a:gd name="connsiteY2" fmla="*/ 363238 h 408658"/>
              <a:gd name="connsiteX3" fmla="*/ 255649 w 307791"/>
              <a:gd name="connsiteY3" fmla="*/ 324622 h 408658"/>
              <a:gd name="connsiteX4" fmla="*/ 257241 w 307791"/>
              <a:gd name="connsiteY4" fmla="*/ 0 h 408658"/>
              <a:gd name="connsiteX5" fmla="*/ 71261 w 307791"/>
              <a:gd name="connsiteY5" fmla="*/ 154506 h 408658"/>
              <a:gd name="connsiteX6" fmla="*/ 1852 w 307791"/>
              <a:gd name="connsiteY6" fmla="*/ 154584 h 408658"/>
              <a:gd name="connsiteX7" fmla="*/ 463 w 307791"/>
              <a:gd name="connsiteY7" fmla="*/ 408593 h 408658"/>
              <a:gd name="connsiteX0" fmla="*/ 463 w 307791"/>
              <a:gd name="connsiteY0" fmla="*/ 408593 h 408658"/>
              <a:gd name="connsiteX1" fmla="*/ 255852 w 307791"/>
              <a:gd name="connsiteY1" fmla="*/ 405418 h 408658"/>
              <a:gd name="connsiteX2" fmla="*/ 307791 w 307791"/>
              <a:gd name="connsiteY2" fmla="*/ 363238 h 408658"/>
              <a:gd name="connsiteX3" fmla="*/ 255649 w 307791"/>
              <a:gd name="connsiteY3" fmla="*/ 324622 h 408658"/>
              <a:gd name="connsiteX4" fmla="*/ 257241 w 307791"/>
              <a:gd name="connsiteY4" fmla="*/ 0 h 408658"/>
              <a:gd name="connsiteX5" fmla="*/ 71261 w 307791"/>
              <a:gd name="connsiteY5" fmla="*/ 154506 h 408658"/>
              <a:gd name="connsiteX6" fmla="*/ 1852 w 307791"/>
              <a:gd name="connsiteY6" fmla="*/ 154584 h 408658"/>
              <a:gd name="connsiteX7" fmla="*/ 463 w 307791"/>
              <a:gd name="connsiteY7" fmla="*/ 408593 h 40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791" h="408658">
                <a:moveTo>
                  <a:pt x="463" y="408593"/>
                </a:moveTo>
                <a:cubicBezTo>
                  <a:pt x="1719" y="403861"/>
                  <a:pt x="168010" y="404360"/>
                  <a:pt x="255852" y="405418"/>
                </a:cubicBezTo>
                <a:cubicBezTo>
                  <a:pt x="256418" y="404855"/>
                  <a:pt x="307825" y="365511"/>
                  <a:pt x="307791" y="363238"/>
                </a:cubicBezTo>
                <a:cubicBezTo>
                  <a:pt x="307757" y="361525"/>
                  <a:pt x="258014" y="323879"/>
                  <a:pt x="255649" y="324622"/>
                </a:cubicBezTo>
                <a:cubicBezTo>
                  <a:pt x="255881" y="257052"/>
                  <a:pt x="251267" y="898"/>
                  <a:pt x="257241" y="0"/>
                </a:cubicBezTo>
                <a:cubicBezTo>
                  <a:pt x="196008" y="46538"/>
                  <a:pt x="132494" y="107968"/>
                  <a:pt x="71261" y="154506"/>
                </a:cubicBezTo>
                <a:lnTo>
                  <a:pt x="1852" y="154584"/>
                </a:lnTo>
                <a:cubicBezTo>
                  <a:pt x="794" y="160934"/>
                  <a:pt x="-793" y="413325"/>
                  <a:pt x="463" y="408593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92" y="3683707"/>
            <a:ext cx="3382933" cy="261149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595049" y="2593050"/>
            <a:ext cx="366455" cy="150150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502456" y="2662943"/>
            <a:ext cx="2204361" cy="5182"/>
          </a:xfrm>
          <a:prstGeom prst="line">
            <a:avLst/>
          </a:prstGeom>
          <a:ln>
            <a:solidFill>
              <a:srgbClr val="4A66AC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725771" y="2593050"/>
            <a:ext cx="114835" cy="15015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638645" y="2586731"/>
            <a:ext cx="291900" cy="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33095" y="2739131"/>
            <a:ext cx="291900" cy="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039508" y="2562749"/>
            <a:ext cx="208501" cy="19182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700731" y="2569068"/>
            <a:ext cx="208501" cy="191822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bliqueTopRight"/>
            <a:lightRig rig="threePt" dir="tl"/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95502" y="2513705"/>
            <a:ext cx="353819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95502" y="2517030"/>
            <a:ext cx="353819" cy="4571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25" name="Rectangle 24"/>
          <p:cNvSpPr/>
          <p:nvPr/>
        </p:nvSpPr>
        <p:spPr>
          <a:xfrm>
            <a:off x="4795502" y="2771278"/>
            <a:ext cx="353819" cy="4571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86619" y="2626943"/>
            <a:ext cx="18000" cy="72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3840606" y="2668125"/>
            <a:ext cx="719009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60761" y="2448283"/>
            <a:ext cx="48724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/>
              <a:t>Chamber 1</a:t>
            </a:r>
            <a:endParaRPr lang="en-US" sz="400" dirty="0"/>
          </a:p>
        </p:txBody>
      </p:sp>
      <p:sp>
        <p:nvSpPr>
          <p:cNvPr id="41" name="TextBox 40"/>
          <p:cNvSpPr txBox="1"/>
          <p:nvPr/>
        </p:nvSpPr>
        <p:spPr>
          <a:xfrm>
            <a:off x="4762621" y="2708763"/>
            <a:ext cx="48724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 smtClean="0"/>
              <a:t>Chamber 2</a:t>
            </a:r>
            <a:endParaRPr lang="en-US" sz="400" dirty="0"/>
          </a:p>
        </p:txBody>
      </p:sp>
      <p:sp>
        <p:nvSpPr>
          <p:cNvPr id="48" name="TextBox 47"/>
          <p:cNvSpPr txBox="1"/>
          <p:nvPr/>
        </p:nvSpPr>
        <p:spPr>
          <a:xfrm>
            <a:off x="1373309" y="2896862"/>
            <a:ext cx="803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Diamond</a:t>
            </a:r>
          </a:p>
          <a:p>
            <a:r>
              <a:rPr lang="en-US" sz="800" dirty="0" smtClean="0"/>
              <a:t>flux monitor </a:t>
            </a:r>
            <a:endParaRPr lang="en-US" sz="800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1402555" y="2716000"/>
            <a:ext cx="302064" cy="205010"/>
          </a:xfrm>
          <a:prstGeom prst="straightConnector1">
            <a:avLst/>
          </a:prstGeom>
          <a:ln w="9525">
            <a:solidFill>
              <a:schemeClr val="tx1"/>
            </a:solidFill>
            <a:headEnd type="none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74814" y="2901914"/>
            <a:ext cx="9852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Tungsten dump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3863766" y="2660405"/>
            <a:ext cx="309968" cy="303036"/>
          </a:xfrm>
          <a:prstGeom prst="straightConnector1">
            <a:avLst/>
          </a:prstGeom>
          <a:ln w="9525">
            <a:solidFill>
              <a:schemeClr val="tx1"/>
            </a:solidFill>
            <a:headEnd type="none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96228" y="2155645"/>
            <a:ext cx="985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PADME spectrometer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32733" y="2444961"/>
            <a:ext cx="14235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10</a:t>
            </a:r>
            <a:r>
              <a:rPr lang="en-US" sz="800" baseline="30000" dirty="0" smtClean="0"/>
              <a:t>10 </a:t>
            </a:r>
            <a:r>
              <a:rPr lang="en-US" sz="800" dirty="0" smtClean="0"/>
              <a:t>e-/bunch    beam</a:t>
            </a:r>
            <a:endParaRPr lang="en-US" sz="800" dirty="0"/>
          </a:p>
        </p:txBody>
      </p:sp>
      <p:sp>
        <p:nvSpPr>
          <p:cNvPr id="57" name="Freeform 56"/>
          <p:cNvSpPr/>
          <p:nvPr/>
        </p:nvSpPr>
        <p:spPr>
          <a:xfrm>
            <a:off x="2726201" y="2557920"/>
            <a:ext cx="1204344" cy="208529"/>
          </a:xfrm>
          <a:custGeom>
            <a:avLst/>
            <a:gdLst>
              <a:gd name="connsiteX0" fmla="*/ 3175 w 336550"/>
              <a:gd name="connsiteY0" fmla="*/ 0 h 168275"/>
              <a:gd name="connsiteX1" fmla="*/ 165100 w 336550"/>
              <a:gd name="connsiteY1" fmla="*/ 3175 h 168275"/>
              <a:gd name="connsiteX2" fmla="*/ 165100 w 336550"/>
              <a:gd name="connsiteY2" fmla="*/ 38100 h 168275"/>
              <a:gd name="connsiteX3" fmla="*/ 336550 w 336550"/>
              <a:gd name="connsiteY3" fmla="*/ 38100 h 168275"/>
              <a:gd name="connsiteX4" fmla="*/ 336550 w 336550"/>
              <a:gd name="connsiteY4" fmla="*/ 142875 h 168275"/>
              <a:gd name="connsiteX5" fmla="*/ 158750 w 336550"/>
              <a:gd name="connsiteY5" fmla="*/ 142875 h 168275"/>
              <a:gd name="connsiteX6" fmla="*/ 158750 w 336550"/>
              <a:gd name="connsiteY6" fmla="*/ 165100 h 168275"/>
              <a:gd name="connsiteX7" fmla="*/ 0 w 336550"/>
              <a:gd name="connsiteY7" fmla="*/ 168275 h 168275"/>
              <a:gd name="connsiteX0" fmla="*/ 3175 w 336550"/>
              <a:gd name="connsiteY0" fmla="*/ 0 h 168275"/>
              <a:gd name="connsiteX1" fmla="*/ 165100 w 336550"/>
              <a:gd name="connsiteY1" fmla="*/ 3175 h 168275"/>
              <a:gd name="connsiteX2" fmla="*/ 165100 w 336550"/>
              <a:gd name="connsiteY2" fmla="*/ 38100 h 168275"/>
              <a:gd name="connsiteX3" fmla="*/ 336550 w 336550"/>
              <a:gd name="connsiteY3" fmla="*/ 38100 h 168275"/>
              <a:gd name="connsiteX4" fmla="*/ 336550 w 336550"/>
              <a:gd name="connsiteY4" fmla="*/ 142875 h 168275"/>
              <a:gd name="connsiteX5" fmla="*/ 165100 w 336550"/>
              <a:gd name="connsiteY5" fmla="*/ 139700 h 168275"/>
              <a:gd name="connsiteX6" fmla="*/ 158750 w 336550"/>
              <a:gd name="connsiteY6" fmla="*/ 165100 h 168275"/>
              <a:gd name="connsiteX7" fmla="*/ 0 w 336550"/>
              <a:gd name="connsiteY7" fmla="*/ 168275 h 168275"/>
              <a:gd name="connsiteX0" fmla="*/ 3175 w 336550"/>
              <a:gd name="connsiteY0" fmla="*/ 0 h 168275"/>
              <a:gd name="connsiteX1" fmla="*/ 165100 w 336550"/>
              <a:gd name="connsiteY1" fmla="*/ 3175 h 168275"/>
              <a:gd name="connsiteX2" fmla="*/ 165100 w 336550"/>
              <a:gd name="connsiteY2" fmla="*/ 38100 h 168275"/>
              <a:gd name="connsiteX3" fmla="*/ 336550 w 336550"/>
              <a:gd name="connsiteY3" fmla="*/ 38100 h 168275"/>
              <a:gd name="connsiteX4" fmla="*/ 336550 w 336550"/>
              <a:gd name="connsiteY4" fmla="*/ 136525 h 168275"/>
              <a:gd name="connsiteX5" fmla="*/ 165100 w 336550"/>
              <a:gd name="connsiteY5" fmla="*/ 139700 h 168275"/>
              <a:gd name="connsiteX6" fmla="*/ 158750 w 336550"/>
              <a:gd name="connsiteY6" fmla="*/ 165100 h 168275"/>
              <a:gd name="connsiteX7" fmla="*/ 0 w 336550"/>
              <a:gd name="connsiteY7" fmla="*/ 168275 h 168275"/>
              <a:gd name="connsiteX0" fmla="*/ 3175 w 371475"/>
              <a:gd name="connsiteY0" fmla="*/ 0 h 168275"/>
              <a:gd name="connsiteX1" fmla="*/ 165100 w 371475"/>
              <a:gd name="connsiteY1" fmla="*/ 3175 h 168275"/>
              <a:gd name="connsiteX2" fmla="*/ 165100 w 371475"/>
              <a:gd name="connsiteY2" fmla="*/ 38100 h 168275"/>
              <a:gd name="connsiteX3" fmla="*/ 336550 w 371475"/>
              <a:gd name="connsiteY3" fmla="*/ 38100 h 168275"/>
              <a:gd name="connsiteX4" fmla="*/ 371475 w 371475"/>
              <a:gd name="connsiteY4" fmla="*/ 136525 h 168275"/>
              <a:gd name="connsiteX5" fmla="*/ 165100 w 371475"/>
              <a:gd name="connsiteY5" fmla="*/ 139700 h 168275"/>
              <a:gd name="connsiteX6" fmla="*/ 158750 w 371475"/>
              <a:gd name="connsiteY6" fmla="*/ 165100 h 168275"/>
              <a:gd name="connsiteX7" fmla="*/ 0 w 371475"/>
              <a:gd name="connsiteY7" fmla="*/ 168275 h 168275"/>
              <a:gd name="connsiteX0" fmla="*/ 3175 w 377825"/>
              <a:gd name="connsiteY0" fmla="*/ 0 h 168275"/>
              <a:gd name="connsiteX1" fmla="*/ 165100 w 377825"/>
              <a:gd name="connsiteY1" fmla="*/ 3175 h 168275"/>
              <a:gd name="connsiteX2" fmla="*/ 165100 w 377825"/>
              <a:gd name="connsiteY2" fmla="*/ 38100 h 168275"/>
              <a:gd name="connsiteX3" fmla="*/ 377825 w 377825"/>
              <a:gd name="connsiteY3" fmla="*/ 38100 h 168275"/>
              <a:gd name="connsiteX4" fmla="*/ 371475 w 377825"/>
              <a:gd name="connsiteY4" fmla="*/ 136525 h 168275"/>
              <a:gd name="connsiteX5" fmla="*/ 165100 w 377825"/>
              <a:gd name="connsiteY5" fmla="*/ 139700 h 168275"/>
              <a:gd name="connsiteX6" fmla="*/ 158750 w 377825"/>
              <a:gd name="connsiteY6" fmla="*/ 165100 h 168275"/>
              <a:gd name="connsiteX7" fmla="*/ 0 w 377825"/>
              <a:gd name="connsiteY7" fmla="*/ 168275 h 168275"/>
              <a:gd name="connsiteX0" fmla="*/ 3175 w 377825"/>
              <a:gd name="connsiteY0" fmla="*/ 0 h 168275"/>
              <a:gd name="connsiteX1" fmla="*/ 165100 w 377825"/>
              <a:gd name="connsiteY1" fmla="*/ 3175 h 168275"/>
              <a:gd name="connsiteX2" fmla="*/ 165100 w 377825"/>
              <a:gd name="connsiteY2" fmla="*/ 38100 h 168275"/>
              <a:gd name="connsiteX3" fmla="*/ 377825 w 377825"/>
              <a:gd name="connsiteY3" fmla="*/ 38100 h 168275"/>
              <a:gd name="connsiteX4" fmla="*/ 377825 w 377825"/>
              <a:gd name="connsiteY4" fmla="*/ 142875 h 168275"/>
              <a:gd name="connsiteX5" fmla="*/ 165100 w 377825"/>
              <a:gd name="connsiteY5" fmla="*/ 139700 h 168275"/>
              <a:gd name="connsiteX6" fmla="*/ 158750 w 377825"/>
              <a:gd name="connsiteY6" fmla="*/ 165100 h 168275"/>
              <a:gd name="connsiteX7" fmla="*/ 0 w 377825"/>
              <a:gd name="connsiteY7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7825" h="168275">
                <a:moveTo>
                  <a:pt x="3175" y="0"/>
                </a:moveTo>
                <a:lnTo>
                  <a:pt x="165100" y="3175"/>
                </a:lnTo>
                <a:lnTo>
                  <a:pt x="165100" y="38100"/>
                </a:lnTo>
                <a:lnTo>
                  <a:pt x="377825" y="38100"/>
                </a:lnTo>
                <a:lnTo>
                  <a:pt x="377825" y="142875"/>
                </a:lnTo>
                <a:lnTo>
                  <a:pt x="165100" y="139700"/>
                </a:lnTo>
                <a:lnTo>
                  <a:pt x="158750" y="165100"/>
                </a:lnTo>
                <a:lnTo>
                  <a:pt x="0" y="168275"/>
                </a:lnTo>
              </a:path>
            </a:pathLst>
          </a:cu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56DF-14FB-154D-AEA5-31AD7EFB33A3}" type="datetime1">
              <a:rPr lang="en-GB" smtClean="0"/>
              <a:t>21/04/15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 experiments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5" y="3670301"/>
            <a:ext cx="8964706" cy="2888128"/>
          </a:xfrm>
        </p:spPr>
        <p:txBody>
          <a:bodyPr/>
          <a:lstStyle/>
          <a:p>
            <a:r>
              <a:rPr lang="en-US" dirty="0" smtClean="0"/>
              <a:t>Very intense beam over a massive high Z target (</a:t>
            </a:r>
            <a:r>
              <a:rPr lang="en-US" dirty="0" err="1" smtClean="0"/>
              <a:t>W,Pb,U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Produce a dark photon through bremsstrahlung into the target</a:t>
            </a:r>
          </a:p>
          <a:p>
            <a:pPr lvl="1"/>
            <a:r>
              <a:rPr lang="en-US" dirty="0" smtClean="0"/>
              <a:t>Absorb all standard model particle in huge shielding</a:t>
            </a:r>
          </a:p>
          <a:p>
            <a:pPr lvl="1"/>
            <a:r>
              <a:rPr lang="en-US" dirty="0" smtClean="0"/>
              <a:t>Dark photon traverse the dump due to his small interaction with ordinary matter</a:t>
            </a:r>
          </a:p>
          <a:p>
            <a:pPr lvl="1"/>
            <a:r>
              <a:rPr lang="en-US" dirty="0" smtClean="0"/>
              <a:t>Dark photon decays into SM particles after the dump in the decay region</a:t>
            </a:r>
          </a:p>
          <a:p>
            <a:pPr lvl="1"/>
            <a:r>
              <a:rPr lang="en-US" dirty="0" smtClean="0"/>
              <a:t>Electron or </a:t>
            </a:r>
            <a:r>
              <a:rPr lang="en-US" dirty="0" err="1" smtClean="0"/>
              <a:t>muon</a:t>
            </a:r>
            <a:r>
              <a:rPr lang="en-US" dirty="0" smtClean="0"/>
              <a:t> pairs are detected in the far detector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981" y="730653"/>
            <a:ext cx="5862972" cy="2458948"/>
          </a:xfrm>
          <a:prstGeom prst="rect">
            <a:avLst/>
          </a:prstGeom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C685-D26D-304A-AE53-01FA10791AB3}" type="datetime1">
              <a:rPr lang="en-GB" smtClean="0"/>
              <a:t>21/04/15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 experiment example: E137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861" y="711793"/>
            <a:ext cx="4582139" cy="2862729"/>
          </a:xfrm>
        </p:spPr>
        <p:txBody>
          <a:bodyPr>
            <a:normAutofit/>
          </a:bodyPr>
          <a:lstStyle/>
          <a:p>
            <a:r>
              <a:rPr lang="en-US" sz="1400" dirty="0" smtClean="0"/>
              <a:t>~10</a:t>
            </a:r>
            <a:r>
              <a:rPr lang="en-US" sz="1400" baseline="30000" dirty="0" smtClean="0"/>
              <a:t>20</a:t>
            </a:r>
            <a:r>
              <a:rPr lang="en-US" sz="1400" dirty="0" smtClean="0"/>
              <a:t> EOT 20 </a:t>
            </a:r>
            <a:r>
              <a:rPr lang="en-US" sz="1400" dirty="0" err="1" smtClean="0"/>
              <a:t>GeV</a:t>
            </a:r>
            <a:r>
              <a:rPr lang="en-US" sz="1400" dirty="0" smtClean="0"/>
              <a:t> e</a:t>
            </a:r>
            <a:r>
              <a:rPr lang="en-US" sz="1400" baseline="30000" dirty="0" smtClean="0">
                <a:latin typeface="Symbol" charset="2"/>
                <a:cs typeface="Symbol" charset="2"/>
              </a:rPr>
              <a:t>-</a:t>
            </a:r>
          </a:p>
          <a:p>
            <a:r>
              <a:rPr lang="en-US" sz="1400" dirty="0" smtClean="0">
                <a:cs typeface="Symbol" charset="2"/>
              </a:rPr>
              <a:t>Al target</a:t>
            </a:r>
          </a:p>
          <a:p>
            <a:r>
              <a:rPr lang="en-US" sz="1400" dirty="0" err="1" smtClean="0">
                <a:cs typeface="Symbol" charset="2"/>
              </a:rPr>
              <a:t>L</a:t>
            </a:r>
            <a:r>
              <a:rPr lang="en-US" sz="1400" baseline="-25000" dirty="0" err="1" smtClean="0">
                <a:cs typeface="Symbol" charset="2"/>
              </a:rPr>
              <a:t>shield</a:t>
            </a:r>
            <a:r>
              <a:rPr lang="en-US" sz="1400" baseline="-25000" dirty="0" smtClean="0">
                <a:cs typeface="Symbol" charset="2"/>
              </a:rPr>
              <a:t>         </a:t>
            </a:r>
            <a:r>
              <a:rPr lang="en-US" sz="1400" dirty="0" smtClean="0">
                <a:cs typeface="Symbol" charset="2"/>
              </a:rPr>
              <a:t>= 179 m</a:t>
            </a:r>
          </a:p>
          <a:p>
            <a:r>
              <a:rPr lang="en-US" sz="1400" dirty="0" err="1" smtClean="0">
                <a:cs typeface="Symbol" charset="2"/>
              </a:rPr>
              <a:t>L</a:t>
            </a:r>
            <a:r>
              <a:rPr lang="en-US" sz="1400" baseline="-25000" dirty="0" err="1" smtClean="0">
                <a:cs typeface="Symbol" charset="2"/>
              </a:rPr>
              <a:t>decay</a:t>
            </a:r>
            <a:r>
              <a:rPr lang="en-US" sz="1400" baseline="-25000" dirty="0" smtClean="0">
                <a:cs typeface="Symbol" charset="2"/>
              </a:rPr>
              <a:t>        </a:t>
            </a:r>
            <a:r>
              <a:rPr lang="en-US" sz="1400" dirty="0" smtClean="0">
                <a:cs typeface="Symbol" charset="2"/>
              </a:rPr>
              <a:t>= 204 m</a:t>
            </a:r>
          </a:p>
          <a:p>
            <a:r>
              <a:rPr lang="en-US" sz="1400" dirty="0" err="1" smtClean="0">
                <a:cs typeface="Symbol" charset="2"/>
              </a:rPr>
              <a:t>N</a:t>
            </a:r>
            <a:r>
              <a:rPr lang="en-US" sz="1400" baseline="-25000" dirty="0" err="1" smtClean="0">
                <a:cs typeface="Symbol" charset="2"/>
              </a:rPr>
              <a:t>Observed</a:t>
            </a:r>
            <a:r>
              <a:rPr lang="en-US" sz="1400" dirty="0" smtClean="0">
                <a:cs typeface="Symbol" charset="2"/>
              </a:rPr>
              <a:t> = 0</a:t>
            </a:r>
            <a:endParaRPr lang="en-US" sz="1400" baseline="-25000" dirty="0">
              <a:cs typeface="Symbol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381F0-BD2B-0442-BB1B-2108028C9C60}" type="datetime1">
              <a:rPr lang="en-GB" smtClean="0"/>
              <a:t>21/04/15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Screenshot 2014-11-11 08.31.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90"/>
            <a:ext cx="4423879" cy="416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745"/>
          <a:stretch/>
        </p:blipFill>
        <p:spPr>
          <a:xfrm>
            <a:off x="4378805" y="3667508"/>
            <a:ext cx="4344487" cy="2876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7134336" y="2903136"/>
            <a:ext cx="1735013" cy="2317394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95946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 limitations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" y="2380415"/>
            <a:ext cx="4400550" cy="4168263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2B32-D84D-1245-AB54-697712C2B190}" type="datetime1">
              <a:rPr lang="en-GB" smtClean="0"/>
              <a:t>21/04/15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372913"/>
              </p:ext>
            </p:extLst>
          </p:nvPr>
        </p:nvGraphicFramePr>
        <p:xfrm>
          <a:off x="346075" y="1328738"/>
          <a:ext cx="85677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" name="Equation" r:id="rId4" imgW="4559300" imgH="495300" progId="Equation.3">
                  <p:embed/>
                </p:oleObj>
              </mc:Choice>
              <mc:Fallback>
                <p:oleObj name="Equation" r:id="rId4" imgW="45593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6075" y="1328738"/>
                        <a:ext cx="8567738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48777"/>
              </p:ext>
            </p:extLst>
          </p:nvPr>
        </p:nvGraphicFramePr>
        <p:xfrm>
          <a:off x="6472238" y="2501900"/>
          <a:ext cx="12985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" name="Equation" r:id="rId6" imgW="736600" imgH="431800" progId="Equation.3">
                  <p:embed/>
                </p:oleObj>
              </mc:Choice>
              <mc:Fallback>
                <p:oleObj name="Equation" r:id="rId6" imgW="736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72238" y="2501900"/>
                        <a:ext cx="12985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114301" y="775293"/>
            <a:ext cx="8796772" cy="600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Main limitations comes from decay length of the dark photon</a:t>
            </a:r>
          </a:p>
        </p:txBody>
      </p:sp>
      <p:pic>
        <p:nvPicPr>
          <p:cNvPr id="18" name="Picture 17" descr="Screenshot 2014-11-10 11.30.06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32" y="3671621"/>
            <a:ext cx="3904341" cy="27786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24500" y="3608121"/>
            <a:ext cx="320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4A66AC"/>
                </a:solidFill>
                <a:latin typeface="Symbol" charset="2"/>
                <a:cs typeface="Symbol" charset="2"/>
              </a:rPr>
              <a:t>g</a:t>
            </a:r>
            <a:r>
              <a:rPr lang="en-US" b="1" dirty="0" err="1" smtClean="0">
                <a:solidFill>
                  <a:srgbClr val="4A66AC"/>
                </a:solidFill>
                <a:cs typeface="Symbol" charset="2"/>
              </a:rPr>
              <a:t>c</a:t>
            </a:r>
            <a:r>
              <a:rPr lang="en-US" b="1" dirty="0" err="1" smtClean="0">
                <a:solidFill>
                  <a:srgbClr val="4A66AC"/>
                </a:solidFill>
                <a:latin typeface="Symbol" charset="2"/>
                <a:cs typeface="Symbol" charset="2"/>
              </a:rPr>
              <a:t>t</a:t>
            </a:r>
            <a:r>
              <a:rPr lang="en-US" b="1" baseline="-25000" dirty="0" err="1" smtClean="0">
                <a:solidFill>
                  <a:srgbClr val="4A66AC"/>
                </a:solidFill>
              </a:rPr>
              <a:t>A</a:t>
            </a:r>
            <a:r>
              <a:rPr lang="en-US" b="1" baseline="-25000" dirty="0" smtClean="0">
                <a:solidFill>
                  <a:srgbClr val="4A66AC"/>
                </a:solidFill>
              </a:rPr>
              <a:t>’ </a:t>
            </a:r>
            <a:r>
              <a:rPr lang="en-US" b="1" dirty="0" smtClean="0">
                <a:solidFill>
                  <a:srgbClr val="4A66AC"/>
                </a:solidFill>
              </a:rPr>
              <a:t>for </a:t>
            </a:r>
            <a:r>
              <a:rPr lang="en-US" b="1" dirty="0" smtClean="0">
                <a:solidFill>
                  <a:srgbClr val="4A66AC"/>
                </a:solidFill>
                <a:latin typeface="Symbol" charset="2"/>
                <a:cs typeface="Symbol" charset="2"/>
              </a:rPr>
              <a:t>e</a:t>
            </a:r>
            <a:r>
              <a:rPr lang="en-US" b="1" dirty="0" smtClean="0">
                <a:solidFill>
                  <a:srgbClr val="4A66AC"/>
                </a:solidFill>
              </a:rPr>
              <a:t>=1e</a:t>
            </a:r>
            <a:r>
              <a:rPr lang="en-US" b="1" baseline="30000" dirty="0" smtClean="0">
                <a:solidFill>
                  <a:srgbClr val="4A66AC"/>
                </a:solidFill>
              </a:rPr>
              <a:t>-3</a:t>
            </a:r>
            <a:r>
              <a:rPr lang="en-US" b="1" baseline="-25000" dirty="0" smtClean="0">
                <a:solidFill>
                  <a:srgbClr val="4A66AC"/>
                </a:solidFill>
              </a:rPr>
              <a:t> </a:t>
            </a:r>
            <a:r>
              <a:rPr lang="en-US" b="1" dirty="0" smtClean="0">
                <a:solidFill>
                  <a:srgbClr val="4A66AC"/>
                </a:solidFill>
              </a:rPr>
              <a:t>at 0.55 </a:t>
            </a:r>
            <a:r>
              <a:rPr lang="en-US" b="1" dirty="0" err="1" smtClean="0">
                <a:solidFill>
                  <a:srgbClr val="4A66AC"/>
                </a:solidFill>
              </a:rPr>
              <a:t>GeV</a:t>
            </a:r>
            <a:r>
              <a:rPr lang="en-US" b="1" baseline="-25000" dirty="0" smtClean="0">
                <a:solidFill>
                  <a:srgbClr val="4A66AC"/>
                </a:solidFill>
              </a:rPr>
              <a:t> </a:t>
            </a:r>
            <a:endParaRPr lang="en-US" b="1" baseline="-25000" dirty="0">
              <a:solidFill>
                <a:srgbClr val="4A66AC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87400" y="3225800"/>
            <a:ext cx="3060700" cy="1536700"/>
          </a:xfrm>
          <a:prstGeom prst="line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17825" y="4208454"/>
            <a:ext cx="1206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0.1 </a:t>
            </a:r>
            <a:r>
              <a:rPr lang="en-US" sz="12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1200" dirty="0" smtClean="0">
                <a:solidFill>
                  <a:srgbClr val="FF0000"/>
                </a:solidFill>
              </a:rPr>
              <a:t>m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63500" y="2997200"/>
            <a:ext cx="1206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1 mm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72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dump at </a:t>
            </a:r>
            <a:r>
              <a:rPr lang="en-US" dirty="0" err="1" smtClean="0"/>
              <a:t>Frascati</a:t>
            </a:r>
            <a:r>
              <a:rPr lang="en-US" dirty="0" smtClean="0"/>
              <a:t> </a:t>
            </a:r>
            <a:r>
              <a:rPr lang="en-US" dirty="0" err="1" smtClean="0"/>
              <a:t>Linac</a:t>
            </a:r>
            <a:r>
              <a:rPr lang="en-US" dirty="0" smtClean="0"/>
              <a:t>: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976973"/>
            <a:ext cx="8564939" cy="5289356"/>
          </a:xfrm>
        </p:spPr>
        <p:txBody>
          <a:bodyPr/>
          <a:lstStyle/>
          <a:p>
            <a:r>
              <a:rPr lang="en-US" dirty="0" smtClean="0"/>
              <a:t>No dedicated electron dump experiment so far to search for dark photon</a:t>
            </a:r>
          </a:p>
          <a:p>
            <a:r>
              <a:rPr lang="en-US" dirty="0" smtClean="0"/>
              <a:t>All results by dump are coming from data mining by theoreticians</a:t>
            </a:r>
          </a:p>
          <a:p>
            <a:r>
              <a:rPr lang="en-US" dirty="0" smtClean="0"/>
              <a:t>DAFNE </a:t>
            </a:r>
            <a:r>
              <a:rPr lang="en-US" dirty="0" err="1" smtClean="0"/>
              <a:t>linac</a:t>
            </a:r>
            <a:r>
              <a:rPr lang="en-US" dirty="0" smtClean="0"/>
              <a:t> is able to provide more than 10C electrons per year</a:t>
            </a:r>
          </a:p>
          <a:p>
            <a:pPr lvl="1"/>
            <a:r>
              <a:rPr lang="en-US" dirty="0" smtClean="0"/>
              <a:t>Almost the same order of JLAB accelerator and E137 experiment</a:t>
            </a:r>
          </a:p>
          <a:p>
            <a:r>
              <a:rPr lang="en-US" dirty="0" smtClean="0"/>
              <a:t>Possibility of tuning the parameters to access unexplored regions</a:t>
            </a:r>
          </a:p>
          <a:p>
            <a:pPr lvl="1"/>
            <a:r>
              <a:rPr lang="en-US" dirty="0" smtClean="0"/>
              <a:t>Beam energy</a:t>
            </a:r>
          </a:p>
          <a:p>
            <a:pPr lvl="1"/>
            <a:r>
              <a:rPr lang="en-US" dirty="0" smtClean="0"/>
              <a:t>Beam geometry </a:t>
            </a:r>
          </a:p>
          <a:p>
            <a:pPr lvl="1"/>
            <a:r>
              <a:rPr lang="en-US" dirty="0" smtClean="0"/>
              <a:t>Dump length shape and material</a:t>
            </a:r>
          </a:p>
          <a:p>
            <a:pPr lvl="1"/>
            <a:r>
              <a:rPr lang="en-US" dirty="0" smtClean="0"/>
              <a:t>Detector acceptance (decay region and detector geometry)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33A6-E444-2242-A01E-2D7196B38AD7}" type="datetime1">
              <a:rPr lang="en-GB" smtClean="0"/>
              <a:t>21/04/15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5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dump experiments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pic>
        <p:nvPicPr>
          <p:cNvPr id="11" name="Picture 10" descr="Screenshot 2014-07-03 18.16.1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5"/>
          <a:stretch/>
        </p:blipFill>
        <p:spPr>
          <a:xfrm>
            <a:off x="5773412" y="3017298"/>
            <a:ext cx="3369001" cy="35516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15472" y="3317864"/>
            <a:ext cx="3086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 smtClean="0"/>
              <a:t>S. Andreas: arXiv</a:t>
            </a:r>
            <a:r>
              <a:rPr lang="sk-SK" sz="1400" dirty="0"/>
              <a:t>:</a:t>
            </a:r>
            <a:r>
              <a:rPr lang="sk-SK" sz="1400" dirty="0" smtClean="0"/>
              <a:t>1209.6083v2</a:t>
            </a:r>
            <a:endParaRPr lang="en-US" sz="1400" dirty="0"/>
          </a:p>
        </p:txBody>
      </p:sp>
      <p:pic>
        <p:nvPicPr>
          <p:cNvPr id="7" name="Picture 6" descr="Screenshot 2014-07-03 18.13.5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2962" b="5296"/>
          <a:stretch/>
        </p:blipFill>
        <p:spPr>
          <a:xfrm>
            <a:off x="63500" y="748009"/>
            <a:ext cx="8201576" cy="23124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5115" y="1285916"/>
            <a:ext cx="965620" cy="1768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64415" y="1285916"/>
            <a:ext cx="1256985" cy="17683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3359" y="3066724"/>
            <a:ext cx="669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PADME DUMP   W              </a:t>
            </a:r>
            <a:r>
              <a:rPr lang="en-US" sz="1400" b="1" dirty="0">
                <a:solidFill>
                  <a:schemeClr val="accent4"/>
                </a:solidFill>
                <a:latin typeface="Times New Roman"/>
                <a:cs typeface="Times New Roman"/>
              </a:rPr>
              <a:t>1.2          </a:t>
            </a:r>
            <a:r>
              <a:rPr lang="en-US" sz="1400" b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   </a:t>
            </a:r>
            <a:r>
              <a:rPr lang="en-US" sz="1400" b="1" dirty="0">
                <a:solidFill>
                  <a:schemeClr val="accent4"/>
                </a:solidFill>
                <a:latin typeface="Times New Roman"/>
                <a:cs typeface="Times New Roman"/>
              </a:rPr>
              <a:t>2・10</a:t>
            </a:r>
            <a:r>
              <a:rPr lang="en-US" sz="1400" b="1" baseline="30000" dirty="0">
                <a:solidFill>
                  <a:schemeClr val="accent4"/>
                </a:solidFill>
                <a:latin typeface="Times New Roman"/>
                <a:cs typeface="Times New Roman"/>
              </a:rPr>
              <a:t>20                </a:t>
            </a:r>
            <a:r>
              <a:rPr lang="en-US" sz="1400" b="1" dirty="0">
                <a:solidFill>
                  <a:schemeClr val="accent4"/>
                </a:solidFill>
                <a:latin typeface="Times New Roman"/>
                <a:cs typeface="Times New Roman"/>
              </a:rPr>
              <a:t>~30 C          </a:t>
            </a:r>
            <a:r>
              <a:rPr lang="en-US" sz="1400" b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0.1-0.2     0.5-2 </a:t>
            </a:r>
            <a:endParaRPr lang="en-US" sz="1400" b="1" dirty="0"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88900" y="4079804"/>
            <a:ext cx="6604000" cy="196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336550" defTabSz="914400">
              <a:spcBef>
                <a:spcPts val="600"/>
              </a:spcBef>
              <a:buClr>
                <a:srgbClr val="297FD5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Due to </a:t>
            </a:r>
            <a:r>
              <a:rPr lang="en-US" dirty="0" smtClean="0">
                <a:solidFill>
                  <a:srgbClr val="4A66AC"/>
                </a:solidFill>
              </a:rPr>
              <a:t>authorization of LNF site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we cannot exceed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685800" lvl="1" indent="-336550" defTabSz="914400">
              <a:spcBef>
                <a:spcPts val="600"/>
              </a:spcBef>
              <a:buClr>
                <a:srgbClr val="297FD5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Total limit on Year at BTF = </a:t>
            </a:r>
            <a:r>
              <a:rPr lang="en-US" b="1" dirty="0" smtClean="0">
                <a:solidFill>
                  <a:srgbClr val="4A66AC"/>
                </a:solidFill>
              </a:rPr>
              <a:t>9.8x10</a:t>
            </a:r>
            <a:r>
              <a:rPr lang="en-US" b="1" baseline="30000" dirty="0" smtClean="0">
                <a:solidFill>
                  <a:srgbClr val="4A66AC"/>
                </a:solidFill>
              </a:rPr>
              <a:t>17</a:t>
            </a:r>
            <a:r>
              <a:rPr lang="en-US" baseline="30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e</a:t>
            </a:r>
            <a:r>
              <a:rPr lang="en-US" b="1" baseline="30000" dirty="0">
                <a:solidFill>
                  <a:schemeClr val="accent4"/>
                </a:solidFill>
                <a:latin typeface="Symbol" charset="2"/>
                <a:cs typeface="Symbol" charset="2"/>
              </a:rPr>
              <a:t>-</a:t>
            </a:r>
            <a:r>
              <a:rPr lang="en-US" b="1" dirty="0">
                <a:solidFill>
                  <a:schemeClr val="accent4"/>
                </a:solidFill>
              </a:rPr>
              <a:t>/Year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342900" lvl="0" indent="-342900" defTabSz="914400">
              <a:spcBef>
                <a:spcPts val="2000"/>
              </a:spcBef>
              <a:buClr>
                <a:srgbClr val="297FD5"/>
              </a:buClr>
              <a:buFont typeface="Wingdings 2" pitchFamily="18" charset="2"/>
              <a:buChar char=""/>
            </a:pPr>
            <a:r>
              <a:rPr lang="en-US" b="1" dirty="0" smtClean="0">
                <a:solidFill>
                  <a:schemeClr val="accent4"/>
                </a:solidFill>
              </a:rPr>
              <a:t>PADME DUMP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</a:t>
            </a:r>
            <a:r>
              <a:rPr lang="en-US" baseline="-250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</a:t>
            </a:r>
            <a:r>
              <a:rPr lang="en-US" baseline="-25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1.2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GeV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685800" lvl="1" indent="-336550" defTabSz="914400">
              <a:spcBef>
                <a:spcPts val="600"/>
              </a:spcBef>
              <a:buClr>
                <a:srgbClr val="297FD5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</a:t>
            </a:r>
            <a:r>
              <a:rPr lang="en-US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ymbol" charset="2"/>
                <a:cs typeface="Symbol" charset="2"/>
              </a:rPr>
              <a:t>-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/Year=1.2x10</a:t>
            </a:r>
            <a:r>
              <a:rPr lang="en-US" baseline="30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x50x3.15x10</a:t>
            </a:r>
            <a:r>
              <a:rPr lang="en-US" baseline="30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7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=</a:t>
            </a:r>
            <a:r>
              <a:rPr lang="en-US" b="1" dirty="0" smtClean="0">
                <a:solidFill>
                  <a:schemeClr val="accent4"/>
                </a:solidFill>
              </a:rPr>
              <a:t>2x10</a:t>
            </a:r>
            <a:r>
              <a:rPr lang="en-US" b="1" baseline="30000" dirty="0" smtClean="0">
                <a:solidFill>
                  <a:schemeClr val="accent4"/>
                </a:solidFill>
              </a:rPr>
              <a:t>20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chemeClr val="accent4"/>
                </a:solidFill>
              </a:rPr>
              <a:t>e</a:t>
            </a:r>
            <a:r>
              <a:rPr lang="en-US" b="1" baseline="30000" dirty="0">
                <a:solidFill>
                  <a:schemeClr val="accent4"/>
                </a:solidFill>
                <a:latin typeface="Symbol" charset="2"/>
                <a:cs typeface="Symbol" charset="2"/>
              </a:rPr>
              <a:t>-</a:t>
            </a:r>
            <a:r>
              <a:rPr lang="en-US" b="1" dirty="0">
                <a:solidFill>
                  <a:schemeClr val="accent4"/>
                </a:solidFill>
              </a:rPr>
              <a:t>/Year</a:t>
            </a:r>
          </a:p>
          <a:p>
            <a:pPr marL="685800" lvl="1" indent="-336550" defTabSz="914400">
              <a:spcBef>
                <a:spcPts val="600"/>
              </a:spcBef>
              <a:buClr>
                <a:srgbClr val="297FD5">
                  <a:lumMod val="60000"/>
                  <a:lumOff val="40000"/>
                </a:srgbClr>
              </a:buClr>
              <a:buSzPct val="80000"/>
              <a:buFont typeface="Wingdings 2" pitchFamily="18" charset="2"/>
              <a:buChar char="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We can get </a:t>
            </a:r>
            <a:r>
              <a:rPr lang="en-US" b="1" dirty="0">
                <a:solidFill>
                  <a:srgbClr val="4A66AC"/>
                </a:solidFill>
              </a:rPr>
              <a:t>4.5x10</a:t>
            </a:r>
            <a:r>
              <a:rPr lang="en-US" b="1" baseline="30000" dirty="0">
                <a:solidFill>
                  <a:srgbClr val="4A66AC"/>
                </a:solidFill>
              </a:rPr>
              <a:t>17</a:t>
            </a:r>
            <a:r>
              <a:rPr lang="en-US" baseline="30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in </a:t>
            </a:r>
            <a:r>
              <a:rPr lang="en-US" b="1" dirty="0">
                <a:solidFill>
                  <a:srgbClr val="4A66AC"/>
                </a:solidFill>
              </a:rPr>
              <a:t>3 days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at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3x10</a:t>
            </a:r>
            <a:r>
              <a:rPr lang="en-US" baseline="30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</a:t>
            </a:r>
            <a:r>
              <a:rPr lang="en-US" baseline="30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ymbol" charset="2"/>
                <a:cs typeface="Symbol" charset="2"/>
              </a:rPr>
              <a:t>-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/bunch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C799-F778-7A41-A68E-48C1D0446395}" type="datetime1">
              <a:rPr lang="en-GB" smtClean="0"/>
              <a:t>21/04/15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tar Jedi Outline"/>
                <a:cs typeface="Star Jedi Outline"/>
              </a:rPr>
              <a:t>PADME</a:t>
            </a:r>
            <a:r>
              <a:rPr lang="en-US" dirty="0" smtClean="0"/>
              <a:t> early sensitivity estimate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22147" y="4511113"/>
            <a:ext cx="9100028" cy="2057962"/>
          </a:xfrm>
        </p:spPr>
        <p:txBody>
          <a:bodyPr>
            <a:normAutofit/>
          </a:bodyPr>
          <a:lstStyle/>
          <a:p>
            <a:r>
              <a:rPr lang="en-US" dirty="0" smtClean="0"/>
              <a:t>Early study for a beam dump experiment @ LNF (Sarah Andreas)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1E7 electrons </a:t>
            </a:r>
            <a:r>
              <a:rPr lang="en-US" dirty="0" smtClean="0"/>
              <a:t>of energy </a:t>
            </a:r>
            <a:r>
              <a:rPr lang="en-US" dirty="0" smtClean="0">
                <a:solidFill>
                  <a:srgbClr val="0000FF"/>
                </a:solidFill>
              </a:rPr>
              <a:t>750 MeV </a:t>
            </a:r>
            <a:r>
              <a:rPr lang="en-US" dirty="0" smtClean="0"/>
              <a:t>per bunch in 50 bunch/s </a:t>
            </a:r>
            <a:r>
              <a:rPr lang="en-US" dirty="0" smtClean="0">
                <a:solidFill>
                  <a:srgbClr val="0000FF"/>
                </a:solidFill>
              </a:rPr>
              <a:t>over 1 year</a:t>
            </a:r>
          </a:p>
          <a:p>
            <a:pPr lvl="1"/>
            <a:r>
              <a:rPr lang="en-US" dirty="0" smtClean="0"/>
              <a:t>Total 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on target being: 50*1x10</a:t>
            </a:r>
            <a:r>
              <a:rPr lang="en-US" baseline="30000" dirty="0" smtClean="0"/>
              <a:t>7</a:t>
            </a:r>
            <a:r>
              <a:rPr lang="en-US" dirty="0" smtClean="0"/>
              <a:t>*3.15x10</a:t>
            </a:r>
            <a:r>
              <a:rPr lang="en-US" baseline="30000" dirty="0" smtClean="0"/>
              <a:t>7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00FF"/>
                </a:solidFill>
              </a:rPr>
              <a:t>1.6x10</a:t>
            </a:r>
            <a:r>
              <a:rPr lang="en-US" baseline="30000" dirty="0" smtClean="0">
                <a:solidFill>
                  <a:srgbClr val="0000FF"/>
                </a:solidFill>
              </a:rPr>
              <a:t>16</a:t>
            </a:r>
            <a:r>
              <a:rPr lang="en-US" dirty="0" smtClean="0"/>
              <a:t>   (we use 1x10</a:t>
            </a:r>
            <a:r>
              <a:rPr lang="en-US" baseline="30000" dirty="0" smtClean="0"/>
              <a:t>16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Study </a:t>
            </a:r>
            <a:r>
              <a:rPr lang="en-US" dirty="0" smtClean="0">
                <a:solidFill>
                  <a:srgbClr val="0000FF"/>
                </a:solidFill>
              </a:rPr>
              <a:t>based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n 0 BG events observed </a:t>
            </a:r>
            <a:r>
              <a:rPr lang="en-US" dirty="0" smtClean="0"/>
              <a:t>after the dump. (not easy to achieve with so short dump)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9F91-6FD8-0A4F-B094-F2B421FFDE8B}" type="datetime1">
              <a:rPr lang="en-GB" smtClean="0"/>
              <a:t>21/04/15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Mauro Raggi PADME kick-off meeting Frascati 20-21 April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Schermata 2014-02-22 alle 17.30.0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502" y="730438"/>
            <a:ext cx="3773673" cy="387116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18244" y="709384"/>
            <a:ext cx="5369188" cy="1939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Uses the same detector</a:t>
            </a:r>
          </a:p>
          <a:p>
            <a:pPr lvl="1"/>
            <a:r>
              <a:rPr lang="en-US" dirty="0" smtClean="0"/>
              <a:t>Change the target with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0000FF"/>
                </a:solidFill>
              </a:rPr>
              <a:t>7.5</a:t>
            </a:r>
            <a:r>
              <a:rPr lang="en-US" dirty="0" smtClean="0"/>
              <a:t> cm W one</a:t>
            </a:r>
          </a:p>
          <a:p>
            <a:pPr lvl="1"/>
            <a:r>
              <a:rPr lang="en-US" dirty="0" smtClean="0"/>
              <a:t>Build a W collimator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68892" y="629774"/>
            <a:ext cx="219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90"/>
                </a:solidFill>
              </a:rPr>
              <a:t>By Sarah Andreas</a:t>
            </a:r>
            <a:endParaRPr lang="en-US" b="1" i="1" dirty="0">
              <a:solidFill>
                <a:srgbClr val="00009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44755" y="1694934"/>
            <a:ext cx="1911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</a:rPr>
              <a:t>16</a:t>
            </a:r>
            <a:r>
              <a:rPr lang="en-US" dirty="0" smtClean="0">
                <a:solidFill>
                  <a:srgbClr val="0000FF"/>
                </a:solidFill>
              </a:rPr>
              <a:t> 750 MeV e</a:t>
            </a:r>
            <a:r>
              <a:rPr lang="en-US" baseline="30000" dirty="0" smtClean="0">
                <a:solidFill>
                  <a:srgbClr val="0000FF"/>
                </a:solidFill>
              </a:rPr>
              <a:t>- </a:t>
            </a:r>
            <a:endParaRPr lang="en-US" baseline="30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4541" y="1844124"/>
            <a:ext cx="5251727" cy="2538994"/>
            <a:chOff x="-19327" y="2064266"/>
            <a:chExt cx="5251727" cy="2538994"/>
          </a:xfrm>
        </p:grpSpPr>
        <p:sp>
          <p:nvSpPr>
            <p:cNvPr id="32" name="Rectangle 31"/>
            <p:cNvSpPr/>
            <p:nvPr/>
          </p:nvSpPr>
          <p:spPr>
            <a:xfrm>
              <a:off x="3361981" y="2828328"/>
              <a:ext cx="1780964" cy="1103646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7328" y="3085053"/>
              <a:ext cx="100399" cy="60239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37974" y="2783857"/>
              <a:ext cx="1003988" cy="12047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37974" y="3285850"/>
              <a:ext cx="1003988" cy="2007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Hole</a:t>
              </a:r>
              <a:endParaRPr lang="en-US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8451" y="2615200"/>
              <a:ext cx="10705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W target</a:t>
              </a:r>
              <a:br>
                <a:rPr lang="en-US" sz="1200" dirty="0" smtClean="0"/>
              </a:br>
              <a:r>
                <a:rPr lang="en-US" sz="1200" dirty="0" smtClean="0"/>
                <a:t>5-7cm</a:t>
              </a:r>
              <a:endParaRPr lang="en-US" sz="12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626533" y="3027321"/>
              <a:ext cx="270795" cy="2585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24612" y="3382923"/>
              <a:ext cx="764408" cy="6652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51791" y="2762111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W</a:t>
              </a:r>
              <a:r>
                <a:rPr lang="en-US" sz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ollimator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37974" y="2655731"/>
              <a:ext cx="1003988" cy="0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228058" y="2372232"/>
              <a:ext cx="6417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50 cm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327" y="3347240"/>
              <a:ext cx="8586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</a:t>
              </a:r>
              <a:r>
                <a:rPr lang="en-US" sz="1200" baseline="30000" dirty="0" smtClean="0">
                  <a:latin typeface="Symbol" charset="2"/>
                  <a:cs typeface="Symbol" charset="2"/>
                </a:rPr>
                <a:t>-</a:t>
              </a:r>
              <a:r>
                <a:rPr lang="en-US" sz="1200" dirty="0" smtClean="0"/>
                <a:t> beam </a:t>
              </a:r>
              <a:endParaRPr lang="en-US" sz="1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12789" y="2515711"/>
              <a:ext cx="1712281" cy="278749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Magnet</a:t>
              </a:r>
              <a:endParaRPr lang="en-US" sz="12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300196" y="3981108"/>
              <a:ext cx="1842749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3430664" y="4042987"/>
              <a:ext cx="1712281" cy="278749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Magnet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90883" y="4326261"/>
              <a:ext cx="550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 m</a:t>
              </a:r>
              <a:endParaRPr lang="en-US" sz="12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092610" y="3931974"/>
              <a:ext cx="114420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384136" y="3599744"/>
              <a:ext cx="550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 m</a:t>
              </a:r>
              <a:endParaRPr lang="en-US" sz="12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50942" y="3280645"/>
              <a:ext cx="1311045" cy="214336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45525" y="2798784"/>
              <a:ext cx="1237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Vacuum vessel</a:t>
              </a:r>
              <a:endParaRPr lang="en-US" sz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412783" y="2858588"/>
              <a:ext cx="1712281" cy="253408"/>
            </a:xfrm>
            <a:prstGeom prst="rect">
              <a:avLst/>
            </a:prstGeom>
            <a:solidFill>
              <a:schemeClr val="accent1"/>
            </a:solidFill>
            <a:ln w="19050" cmpd="sng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Spectrometer</a:t>
              </a:r>
              <a:endParaRPr lang="en-US" sz="1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395849" y="3650242"/>
              <a:ext cx="1712281" cy="253408"/>
            </a:xfrm>
            <a:prstGeom prst="rect">
              <a:avLst/>
            </a:prstGeom>
            <a:solidFill>
              <a:schemeClr val="accent1"/>
            </a:solidFill>
            <a:ln w="19050" cmpd="sng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Spectrometer</a:t>
              </a:r>
              <a:endParaRPr lang="en-US" sz="12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0067" y="2064266"/>
              <a:ext cx="5122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Star Jedi Outline"/>
                  <a:cs typeface="Star Jedi Outline"/>
                </a:rPr>
                <a:t>PADME</a:t>
              </a:r>
              <a:r>
                <a:rPr lang="en-US" dirty="0" smtClean="0"/>
                <a:t> early schematic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353520" y="3285850"/>
              <a:ext cx="592667" cy="182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bliqueTopRight"/>
              <a:lightRig rig="threePt" dir="tl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688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PADME DUMP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740333"/>
            <a:ext cx="8564939" cy="5596968"/>
          </a:xfrm>
        </p:spPr>
        <p:txBody>
          <a:bodyPr/>
          <a:lstStyle/>
          <a:p>
            <a:r>
              <a:rPr lang="en-US" dirty="0" smtClean="0"/>
              <a:t>Thin dump experiment (order 10 cm W or U dump)</a:t>
            </a:r>
          </a:p>
          <a:p>
            <a:pPr lvl="1"/>
            <a:r>
              <a:rPr lang="en-US" dirty="0" smtClean="0"/>
              <a:t>Allow to explore region of high couplings (short lifetimes)</a:t>
            </a:r>
          </a:p>
          <a:p>
            <a:pPr lvl="1"/>
            <a:r>
              <a:rPr lang="en-US" dirty="0" smtClean="0"/>
              <a:t>Maximize DUMP containment with very high Z materials  </a:t>
            </a:r>
          </a:p>
          <a:p>
            <a:r>
              <a:rPr lang="en-US" dirty="0" smtClean="0"/>
              <a:t>In vacuum decay region (thinner dump required)</a:t>
            </a:r>
          </a:p>
          <a:p>
            <a:pPr lvl="1"/>
            <a:r>
              <a:rPr lang="en-US" dirty="0" smtClean="0"/>
              <a:t>Allow to contain only charged component of the shower in the dump</a:t>
            </a:r>
          </a:p>
          <a:p>
            <a:r>
              <a:rPr lang="en-US" dirty="0" smtClean="0"/>
              <a:t>SM particle veto after the dump</a:t>
            </a:r>
          </a:p>
          <a:p>
            <a:pPr lvl="1"/>
            <a:r>
              <a:rPr lang="en-US" dirty="0" smtClean="0"/>
              <a:t>Allow to veto charged remnants of the beam to reduce BG</a:t>
            </a:r>
          </a:p>
          <a:p>
            <a:r>
              <a:rPr lang="en-US" dirty="0" smtClean="0"/>
              <a:t>Kinematic to suppress background (bump hunting)</a:t>
            </a:r>
          </a:p>
          <a:p>
            <a:pPr lvl="1"/>
            <a:r>
              <a:rPr lang="en-US" dirty="0" smtClean="0"/>
              <a:t>Use the spectrometer M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miss</a:t>
            </a:r>
            <a:r>
              <a:rPr lang="en-US" dirty="0" smtClean="0"/>
              <a:t> resolution to reduce BG in each of the mass regions explored.</a:t>
            </a:r>
          </a:p>
          <a:p>
            <a:r>
              <a:rPr lang="en-US" dirty="0" smtClean="0"/>
              <a:t>Near detector to maximize acceptance</a:t>
            </a:r>
          </a:p>
          <a:p>
            <a:pPr lvl="1"/>
            <a:r>
              <a:rPr lang="en-US" dirty="0" smtClean="0"/>
              <a:t>Use the magnet to collect almost all tracks in to the chambers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Mauro Raggi PADME kick-off meeting Frascati 20-21 April 2015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778C-5304-6341-818A-A2C5884C919D}" type="datetime1">
              <a:rPr lang="en-GB" smtClean="0"/>
              <a:t>21/04/15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62-TDAQ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89882</TotalTime>
  <Words>1768</Words>
  <Application>Microsoft Macintosh PowerPoint</Application>
  <PresentationFormat>On-screen Show (4:3)</PresentationFormat>
  <Paragraphs>318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NA62-TDAQ</vt:lpstr>
      <vt:lpstr>Equation</vt:lpstr>
      <vt:lpstr>PADME dump proposal</vt:lpstr>
      <vt:lpstr>Searching for new physics in dump</vt:lpstr>
      <vt:lpstr>Dump experiments concept</vt:lpstr>
      <vt:lpstr>Dump experiment example: E137</vt:lpstr>
      <vt:lpstr>Beam dump limitations</vt:lpstr>
      <vt:lpstr>A dump at Frascati Linac: why?</vt:lpstr>
      <vt:lpstr>Status of e- dump experiments</vt:lpstr>
      <vt:lpstr>PADME early sensitivity estimate</vt:lpstr>
      <vt:lpstr>The PADME DUMP concept</vt:lpstr>
      <vt:lpstr>PADME dump layout</vt:lpstr>
      <vt:lpstr>Possible spectrometer layout? </vt:lpstr>
      <vt:lpstr>PADME dump toymc</vt:lpstr>
      <vt:lpstr>A’-strahlung cross section MADgraph</vt:lpstr>
      <vt:lpstr>Comparison with S. Andreas</vt:lpstr>
      <vt:lpstr>Detector acceptance Eb=1.2 GeV</vt:lpstr>
      <vt:lpstr>PADME dump main parameters</vt:lpstr>
      <vt:lpstr>Dump comparison</vt:lpstr>
      <vt:lpstr>Systematic check on the model</vt:lpstr>
      <vt:lpstr>Energy of the primary beam</vt:lpstr>
      <vt:lpstr>Number of primary electrons</vt:lpstr>
      <vt:lpstr>Dump thickness</vt:lpstr>
      <vt:lpstr># of background events</vt:lpstr>
      <vt:lpstr>In depth production method</vt:lpstr>
      <vt:lpstr>PADME dump MC model</vt:lpstr>
      <vt:lpstr>Conclusion </vt:lpstr>
      <vt:lpstr>Spare slides</vt:lpstr>
      <vt:lpstr>Improving BTF performance</vt:lpstr>
      <vt:lpstr>PADME DUMP location</vt:lpstr>
    </vt:vector>
  </TitlesOfParts>
  <Manager/>
  <Company>INFN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PADME dump</dc:title>
  <dc:subject/>
  <dc:creator>M. Raggi</dc:creator>
  <cp:keywords/>
  <dc:description/>
  <cp:lastModifiedBy>Mauro Raggi</cp:lastModifiedBy>
  <cp:revision>1718</cp:revision>
  <cp:lastPrinted>2013-12-03T11:45:57Z</cp:lastPrinted>
  <dcterms:created xsi:type="dcterms:W3CDTF">2012-03-21T10:21:10Z</dcterms:created>
  <dcterms:modified xsi:type="dcterms:W3CDTF">2015-04-21T07:31:12Z</dcterms:modified>
  <cp:category/>
</cp:coreProperties>
</file>