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8" r:id="rId11"/>
    <p:sldId id="265" r:id="rId12"/>
    <p:sldId id="266" r:id="rId13"/>
    <p:sldId id="267" r:id="rId14"/>
    <p:sldId id="27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3" autoAdjust="0"/>
  </p:normalViewPr>
  <p:slideViewPr>
    <p:cSldViewPr snapToGrid="0" snapToObjects="1">
      <p:cViewPr varScale="1">
        <p:scale>
          <a:sx n="130" d="100"/>
          <a:sy n="130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Next LNF, 10-11 November 2014</a:t>
            </a:r>
            <a:endParaRPr lang="en-US"/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5552"/>
            <a:ext cx="1100667" cy="7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357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9251" y="6133457"/>
            <a:ext cx="681153" cy="6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8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201D4-857F-8C4F-95CE-1894AD0B481B}" type="datetimeFigureOut">
              <a:rPr lang="en-US" smtClean="0"/>
              <a:t>18/04/15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B7C1D61A-0360-5045-9484-24F764A21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342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Paolo Valente – PADME Kickoff Meeting</a:t>
            </a:r>
            <a:endParaRPr lang="en-US" dirty="0"/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85" y="6121558"/>
            <a:ext cx="73248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239147"/>
            <a:ext cx="956072" cy="61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568" y="5784964"/>
            <a:ext cx="1077432" cy="10774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High intensity electron beam and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154445"/>
            <a:ext cx="8228013" cy="761805"/>
          </a:xfrm>
        </p:spPr>
        <p:txBody>
          <a:bodyPr/>
          <a:lstStyle/>
          <a:p>
            <a:r>
              <a:rPr lang="en-US" dirty="0" smtClean="0"/>
              <a:t>Paolo </a:t>
            </a:r>
            <a:r>
              <a:rPr lang="en-US" dirty="0" smtClean="0"/>
              <a:t>Valente</a:t>
            </a:r>
            <a:r>
              <a:rPr lang="en-US" baseline="30000" dirty="0" smtClean="0"/>
              <a:t>*</a:t>
            </a:r>
            <a:endParaRPr lang="en-US" baseline="30000" dirty="0" smtClean="0"/>
          </a:p>
          <a:p>
            <a:r>
              <a:rPr lang="en-US" i="1" dirty="0" smtClean="0"/>
              <a:t>INFN Roma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3017459" y="5861487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/>
              <a:t>*</a:t>
            </a:r>
            <a:r>
              <a:rPr lang="en-US" sz="1400" dirty="0" smtClean="0"/>
              <a:t>On behalf of the BTF and LINAC staff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691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11-05 16.26.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88" y="775573"/>
            <a:ext cx="4894699" cy="3671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58" y="4599660"/>
            <a:ext cx="348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Beam dump at the end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LINAC to damping ring transfer line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LINAC beam dump</a:t>
            </a:r>
            <a:endParaRPr lang="en-US" sz="3600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B7C1D61A-0360-5045-9484-24F764A212C1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 descr="2014-11-05 16.27.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403" y="3266589"/>
            <a:ext cx="4708824" cy="35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3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P108048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12" y="216854"/>
            <a:ext cx="8580607" cy="6399845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6971777" y="2701162"/>
            <a:ext cx="1888726" cy="1270084"/>
          </a:xfrm>
          <a:prstGeom prst="foldedCorner">
            <a:avLst>
              <a:gd name="adj" fmla="val 3918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LEALE, “</a:t>
            </a:r>
            <a:r>
              <a:rPr lang="en-US" sz="1600" dirty="0" err="1" smtClean="0">
                <a:solidFill>
                  <a:schemeClr val="tx1"/>
                </a:solidFill>
              </a:rPr>
              <a:t>Sala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pioni</a:t>
            </a:r>
            <a:r>
              <a:rPr lang="en-US" sz="1600" dirty="0" smtClean="0">
                <a:solidFill>
                  <a:schemeClr val="tx1"/>
                </a:solidFill>
              </a:rPr>
              <a:t>”, “</a:t>
            </a:r>
            <a:r>
              <a:rPr lang="en-US" sz="1600" dirty="0" err="1" smtClean="0">
                <a:solidFill>
                  <a:schemeClr val="tx1"/>
                </a:solidFill>
              </a:rPr>
              <a:t>Cella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calda</a:t>
            </a:r>
            <a:r>
              <a:rPr lang="en-US" sz="1600" dirty="0" smtClean="0">
                <a:solidFill>
                  <a:schemeClr val="tx1"/>
                </a:solidFill>
              </a:rPr>
              <a:t>”, drawings of 1964-1969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97323" y="5536664"/>
            <a:ext cx="36000" cy="38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32248" y="5539839"/>
            <a:ext cx="36000" cy="38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063998" y="5546189"/>
            <a:ext cx="36000" cy="38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98923" y="5549364"/>
            <a:ext cx="36000" cy="38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33848" y="5562064"/>
            <a:ext cx="36000" cy="38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62423" y="5558889"/>
            <a:ext cx="72000" cy="74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62423" y="5577939"/>
            <a:ext cx="108000" cy="110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50971" y="5581114"/>
            <a:ext cx="180000" cy="182702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35196" y="5828764"/>
            <a:ext cx="180000" cy="182702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04021" y="5892429"/>
            <a:ext cx="108000" cy="110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49546" y="5936763"/>
            <a:ext cx="72000" cy="7470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2423" y="5588067"/>
            <a:ext cx="397656" cy="403625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50971" y="5578542"/>
            <a:ext cx="359525" cy="364923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50971" y="5565239"/>
            <a:ext cx="319222" cy="324016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54877" y="5569860"/>
            <a:ext cx="255073" cy="258904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76773" y="5589209"/>
            <a:ext cx="396000" cy="396000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30194" y="5591242"/>
            <a:ext cx="382956" cy="388708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22371" y="5607117"/>
            <a:ext cx="396000" cy="396000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337321" y="5588403"/>
            <a:ext cx="397656" cy="403625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472406" y="5596028"/>
            <a:ext cx="396000" cy="396000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413127" y="5598061"/>
            <a:ext cx="382956" cy="388708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08229" y="5593475"/>
            <a:ext cx="396000" cy="396000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48950" y="5595508"/>
            <a:ext cx="382956" cy="388708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59917" y="5617364"/>
            <a:ext cx="382956" cy="388708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792799" y="5679116"/>
            <a:ext cx="319222" cy="324016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872837" y="5734301"/>
            <a:ext cx="255073" cy="258904"/>
          </a:xfrm>
          <a:prstGeom prst="line">
            <a:avLst/>
          </a:prstGeom>
          <a:ln w="12700" cmpd="sng">
            <a:solidFill>
              <a:srgbClr val="146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4140200" y="5168898"/>
            <a:ext cx="728133" cy="395998"/>
          </a:xfrm>
          <a:custGeom>
            <a:avLst/>
            <a:gdLst>
              <a:gd name="connsiteX0" fmla="*/ 0 w 728133"/>
              <a:gd name="connsiteY0" fmla="*/ 431800 h 448733"/>
              <a:gd name="connsiteX1" fmla="*/ 0 w 728133"/>
              <a:gd name="connsiteY1" fmla="*/ 0 h 448733"/>
              <a:gd name="connsiteX2" fmla="*/ 728133 w 728133"/>
              <a:gd name="connsiteY2" fmla="*/ 12700 h 448733"/>
              <a:gd name="connsiteX3" fmla="*/ 719667 w 728133"/>
              <a:gd name="connsiteY3" fmla="*/ 448733 h 448733"/>
              <a:gd name="connsiteX4" fmla="*/ 0 w 728133"/>
              <a:gd name="connsiteY4" fmla="*/ 431800 h 4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133" h="448733">
                <a:moveTo>
                  <a:pt x="0" y="431800"/>
                </a:moveTo>
                <a:lnTo>
                  <a:pt x="0" y="0"/>
                </a:lnTo>
                <a:lnTo>
                  <a:pt x="728133" y="12700"/>
                </a:lnTo>
                <a:lnTo>
                  <a:pt x="719667" y="448733"/>
                </a:lnTo>
                <a:lnTo>
                  <a:pt x="0" y="431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qu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91" y="859104"/>
            <a:ext cx="7141739" cy="5445448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7180029" y="4561430"/>
            <a:ext cx="1888726" cy="1074278"/>
          </a:xfrm>
          <a:prstGeom prst="foldedCorner">
            <a:avLst>
              <a:gd name="adj" fmla="val 3918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LEALE line, drawing sent to authorities in 1991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ADONE LINAC beam dump</a:t>
            </a:r>
            <a:endParaRPr lang="en-US" sz="36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B7C1D61A-0360-5045-9484-24F764A212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2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0" y="1066800"/>
            <a:ext cx="9144000" cy="472407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089480" y="2248101"/>
            <a:ext cx="1620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44160" y="3310039"/>
            <a:ext cx="2160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4492" y="2852847"/>
            <a:ext cx="86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130 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6336" y="2278318"/>
            <a:ext cx="86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cm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89480" y="4442671"/>
            <a:ext cx="720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95413" y="4516158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cm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04160" y="4715198"/>
            <a:ext cx="323984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51458" y="4717255"/>
            <a:ext cx="86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 cm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20018" y="3413477"/>
            <a:ext cx="0" cy="122399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28739" y="3768546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 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6173" y="5902345"/>
            <a:ext cx="333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[dimensions estimated from drawing scale]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ADONE LINAC beam dump</a:t>
            </a:r>
            <a:endParaRPr lang="en-US" sz="3600" dirty="0"/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B7C1D61A-0360-5045-9484-24F764A212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2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0126_172946_resiz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217" y="1047915"/>
            <a:ext cx="5187695" cy="2259158"/>
          </a:xfrm>
          <a:prstGeom prst="rect">
            <a:avLst/>
          </a:prstGeom>
        </p:spPr>
      </p:pic>
      <p:pic>
        <p:nvPicPr>
          <p:cNvPr id="9" name="Picture 8" descr="Foto del 26-01-15 alle 16.1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9679" y="2681258"/>
            <a:ext cx="1850477" cy="4228481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B7C1D61A-0360-5045-9484-24F764A212C1}" type="slidenum">
              <a:rPr lang="en-US" smtClean="0"/>
              <a:t>14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42" y="3489693"/>
            <a:ext cx="3962370" cy="2945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7869" y="2312548"/>
            <a:ext cx="126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/>
              <a:t>L</a:t>
            </a:r>
            <a:r>
              <a:rPr lang="en-US" dirty="0" err="1" smtClean="0"/>
              <a:t>ivello</a:t>
            </a:r>
            <a:r>
              <a:rPr lang="en-US" dirty="0" smtClean="0"/>
              <a:t> 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7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" y="912344"/>
            <a:ext cx="7739992" cy="4936055"/>
            <a:chOff x="1" y="709572"/>
            <a:chExt cx="9144000" cy="58314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709572"/>
              <a:ext cx="9144000" cy="5831425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2696914" y="1161299"/>
              <a:ext cx="4203132" cy="4879013"/>
            </a:xfrm>
            <a:custGeom>
              <a:avLst/>
              <a:gdLst>
                <a:gd name="connsiteX0" fmla="*/ 1181100 w 2647950"/>
                <a:gd name="connsiteY0" fmla="*/ 0 h 2933700"/>
                <a:gd name="connsiteX1" fmla="*/ 2393950 w 2647950"/>
                <a:gd name="connsiteY1" fmla="*/ 1181100 h 2933700"/>
                <a:gd name="connsiteX2" fmla="*/ 2647950 w 2647950"/>
                <a:gd name="connsiteY2" fmla="*/ 1339850 h 2933700"/>
                <a:gd name="connsiteX3" fmla="*/ 1612900 w 2647950"/>
                <a:gd name="connsiteY3" fmla="*/ 2933700 h 2933700"/>
                <a:gd name="connsiteX4" fmla="*/ 1441450 w 2647950"/>
                <a:gd name="connsiteY4" fmla="*/ 2882900 h 2933700"/>
                <a:gd name="connsiteX5" fmla="*/ 1219200 w 2647950"/>
                <a:gd name="connsiteY5" fmla="*/ 2825750 h 2933700"/>
                <a:gd name="connsiteX6" fmla="*/ 1079500 w 2647950"/>
                <a:gd name="connsiteY6" fmla="*/ 2800350 h 2933700"/>
                <a:gd name="connsiteX7" fmla="*/ 958850 w 2647950"/>
                <a:gd name="connsiteY7" fmla="*/ 2781300 h 2933700"/>
                <a:gd name="connsiteX8" fmla="*/ 825500 w 2647950"/>
                <a:gd name="connsiteY8" fmla="*/ 2755900 h 2933700"/>
                <a:gd name="connsiteX9" fmla="*/ 692150 w 2647950"/>
                <a:gd name="connsiteY9" fmla="*/ 2743200 h 2933700"/>
                <a:gd name="connsiteX10" fmla="*/ 571500 w 2647950"/>
                <a:gd name="connsiteY10" fmla="*/ 2743200 h 2933700"/>
                <a:gd name="connsiteX11" fmla="*/ 406400 w 2647950"/>
                <a:gd name="connsiteY11" fmla="*/ 2730500 h 2933700"/>
                <a:gd name="connsiteX12" fmla="*/ 247650 w 2647950"/>
                <a:gd name="connsiteY12" fmla="*/ 2736850 h 2933700"/>
                <a:gd name="connsiteX13" fmla="*/ 120650 w 2647950"/>
                <a:gd name="connsiteY13" fmla="*/ 2749550 h 2933700"/>
                <a:gd name="connsiteX14" fmla="*/ 0 w 2647950"/>
                <a:gd name="connsiteY14" fmla="*/ 2768600 h 2933700"/>
                <a:gd name="connsiteX15" fmla="*/ 0 w 2647950"/>
                <a:gd name="connsiteY15" fmla="*/ 1517650 h 2933700"/>
                <a:gd name="connsiteX16" fmla="*/ 869950 w 2647950"/>
                <a:gd name="connsiteY16" fmla="*/ 1504950 h 2933700"/>
                <a:gd name="connsiteX17" fmla="*/ 863600 w 2647950"/>
                <a:gd name="connsiteY17" fmla="*/ 304800 h 2933700"/>
                <a:gd name="connsiteX18" fmla="*/ 1181100 w 2647950"/>
                <a:gd name="connsiteY18" fmla="*/ 0 h 2933700"/>
                <a:gd name="connsiteX0" fmla="*/ 1181100 w 2647950"/>
                <a:gd name="connsiteY0" fmla="*/ 0 h 2933700"/>
                <a:gd name="connsiteX1" fmla="*/ 2393950 w 2647950"/>
                <a:gd name="connsiteY1" fmla="*/ 1181100 h 2933700"/>
                <a:gd name="connsiteX2" fmla="*/ 2647950 w 2647950"/>
                <a:gd name="connsiteY2" fmla="*/ 1339850 h 2933700"/>
                <a:gd name="connsiteX3" fmla="*/ 1612900 w 2647950"/>
                <a:gd name="connsiteY3" fmla="*/ 2933700 h 2933700"/>
                <a:gd name="connsiteX4" fmla="*/ 1441450 w 2647950"/>
                <a:gd name="connsiteY4" fmla="*/ 2882900 h 2933700"/>
                <a:gd name="connsiteX5" fmla="*/ 1219200 w 2647950"/>
                <a:gd name="connsiteY5" fmla="*/ 2825750 h 2933700"/>
                <a:gd name="connsiteX6" fmla="*/ 1079500 w 2647950"/>
                <a:gd name="connsiteY6" fmla="*/ 2800350 h 2933700"/>
                <a:gd name="connsiteX7" fmla="*/ 958850 w 2647950"/>
                <a:gd name="connsiteY7" fmla="*/ 2781300 h 2933700"/>
                <a:gd name="connsiteX8" fmla="*/ 825500 w 2647950"/>
                <a:gd name="connsiteY8" fmla="*/ 2755900 h 2933700"/>
                <a:gd name="connsiteX9" fmla="*/ 692150 w 2647950"/>
                <a:gd name="connsiteY9" fmla="*/ 2743200 h 2933700"/>
                <a:gd name="connsiteX10" fmla="*/ 571500 w 2647950"/>
                <a:gd name="connsiteY10" fmla="*/ 2743200 h 2933700"/>
                <a:gd name="connsiteX11" fmla="*/ 406400 w 2647950"/>
                <a:gd name="connsiteY11" fmla="*/ 2730500 h 2933700"/>
                <a:gd name="connsiteX12" fmla="*/ 247650 w 2647950"/>
                <a:gd name="connsiteY12" fmla="*/ 2736850 h 2933700"/>
                <a:gd name="connsiteX13" fmla="*/ 120650 w 2647950"/>
                <a:gd name="connsiteY13" fmla="*/ 2749550 h 2933700"/>
                <a:gd name="connsiteX14" fmla="*/ 0 w 2647950"/>
                <a:gd name="connsiteY14" fmla="*/ 2768600 h 2933700"/>
                <a:gd name="connsiteX15" fmla="*/ 57150 w 2647950"/>
                <a:gd name="connsiteY15" fmla="*/ 1520825 h 2933700"/>
                <a:gd name="connsiteX16" fmla="*/ 869950 w 2647950"/>
                <a:gd name="connsiteY16" fmla="*/ 1504950 h 2933700"/>
                <a:gd name="connsiteX17" fmla="*/ 863600 w 2647950"/>
                <a:gd name="connsiteY17" fmla="*/ 304800 h 2933700"/>
                <a:gd name="connsiteX18" fmla="*/ 1181100 w 2647950"/>
                <a:gd name="connsiteY18" fmla="*/ 0 h 2933700"/>
                <a:gd name="connsiteX0" fmla="*/ 1136650 w 2603500"/>
                <a:gd name="connsiteY0" fmla="*/ 0 h 2933700"/>
                <a:gd name="connsiteX1" fmla="*/ 2349500 w 2603500"/>
                <a:gd name="connsiteY1" fmla="*/ 1181100 h 2933700"/>
                <a:gd name="connsiteX2" fmla="*/ 2603500 w 2603500"/>
                <a:gd name="connsiteY2" fmla="*/ 1339850 h 2933700"/>
                <a:gd name="connsiteX3" fmla="*/ 1568450 w 2603500"/>
                <a:gd name="connsiteY3" fmla="*/ 2933700 h 2933700"/>
                <a:gd name="connsiteX4" fmla="*/ 1397000 w 2603500"/>
                <a:gd name="connsiteY4" fmla="*/ 2882900 h 2933700"/>
                <a:gd name="connsiteX5" fmla="*/ 1174750 w 2603500"/>
                <a:gd name="connsiteY5" fmla="*/ 2825750 h 2933700"/>
                <a:gd name="connsiteX6" fmla="*/ 1035050 w 2603500"/>
                <a:gd name="connsiteY6" fmla="*/ 2800350 h 2933700"/>
                <a:gd name="connsiteX7" fmla="*/ 914400 w 2603500"/>
                <a:gd name="connsiteY7" fmla="*/ 2781300 h 2933700"/>
                <a:gd name="connsiteX8" fmla="*/ 781050 w 2603500"/>
                <a:gd name="connsiteY8" fmla="*/ 2755900 h 2933700"/>
                <a:gd name="connsiteX9" fmla="*/ 647700 w 2603500"/>
                <a:gd name="connsiteY9" fmla="*/ 2743200 h 2933700"/>
                <a:gd name="connsiteX10" fmla="*/ 527050 w 2603500"/>
                <a:gd name="connsiteY10" fmla="*/ 2743200 h 2933700"/>
                <a:gd name="connsiteX11" fmla="*/ 361950 w 2603500"/>
                <a:gd name="connsiteY11" fmla="*/ 2730500 h 2933700"/>
                <a:gd name="connsiteX12" fmla="*/ 203200 w 2603500"/>
                <a:gd name="connsiteY12" fmla="*/ 2736850 h 2933700"/>
                <a:gd name="connsiteX13" fmla="*/ 76200 w 2603500"/>
                <a:gd name="connsiteY13" fmla="*/ 2749550 h 2933700"/>
                <a:gd name="connsiteX14" fmla="*/ 0 w 2603500"/>
                <a:gd name="connsiteY14" fmla="*/ 2752725 h 2933700"/>
                <a:gd name="connsiteX15" fmla="*/ 12700 w 2603500"/>
                <a:gd name="connsiteY15" fmla="*/ 1520825 h 2933700"/>
                <a:gd name="connsiteX16" fmla="*/ 825500 w 2603500"/>
                <a:gd name="connsiteY16" fmla="*/ 1504950 h 2933700"/>
                <a:gd name="connsiteX17" fmla="*/ 819150 w 2603500"/>
                <a:gd name="connsiteY17" fmla="*/ 304800 h 2933700"/>
                <a:gd name="connsiteX18" fmla="*/ 1136650 w 2603500"/>
                <a:gd name="connsiteY18" fmla="*/ 0 h 2933700"/>
                <a:gd name="connsiteX0" fmla="*/ 1136650 w 2603500"/>
                <a:gd name="connsiteY0" fmla="*/ 0 h 2933700"/>
                <a:gd name="connsiteX1" fmla="*/ 2349500 w 2603500"/>
                <a:gd name="connsiteY1" fmla="*/ 1181100 h 2933700"/>
                <a:gd name="connsiteX2" fmla="*/ 2603500 w 2603500"/>
                <a:gd name="connsiteY2" fmla="*/ 1339850 h 2933700"/>
                <a:gd name="connsiteX3" fmla="*/ 1568450 w 2603500"/>
                <a:gd name="connsiteY3" fmla="*/ 2933700 h 2933700"/>
                <a:gd name="connsiteX4" fmla="*/ 1397000 w 2603500"/>
                <a:gd name="connsiteY4" fmla="*/ 2882900 h 2933700"/>
                <a:gd name="connsiteX5" fmla="*/ 1174750 w 2603500"/>
                <a:gd name="connsiteY5" fmla="*/ 2825750 h 2933700"/>
                <a:gd name="connsiteX6" fmla="*/ 1035050 w 2603500"/>
                <a:gd name="connsiteY6" fmla="*/ 2800350 h 2933700"/>
                <a:gd name="connsiteX7" fmla="*/ 914400 w 2603500"/>
                <a:gd name="connsiteY7" fmla="*/ 2781300 h 2933700"/>
                <a:gd name="connsiteX8" fmla="*/ 781050 w 2603500"/>
                <a:gd name="connsiteY8" fmla="*/ 2755900 h 2933700"/>
                <a:gd name="connsiteX9" fmla="*/ 647700 w 2603500"/>
                <a:gd name="connsiteY9" fmla="*/ 2743200 h 2933700"/>
                <a:gd name="connsiteX10" fmla="*/ 527050 w 2603500"/>
                <a:gd name="connsiteY10" fmla="*/ 2743200 h 2933700"/>
                <a:gd name="connsiteX11" fmla="*/ 361950 w 2603500"/>
                <a:gd name="connsiteY11" fmla="*/ 2746375 h 2933700"/>
                <a:gd name="connsiteX12" fmla="*/ 203200 w 2603500"/>
                <a:gd name="connsiteY12" fmla="*/ 2736850 h 2933700"/>
                <a:gd name="connsiteX13" fmla="*/ 76200 w 2603500"/>
                <a:gd name="connsiteY13" fmla="*/ 2749550 h 2933700"/>
                <a:gd name="connsiteX14" fmla="*/ 0 w 2603500"/>
                <a:gd name="connsiteY14" fmla="*/ 2752725 h 2933700"/>
                <a:gd name="connsiteX15" fmla="*/ 12700 w 2603500"/>
                <a:gd name="connsiteY15" fmla="*/ 1520825 h 2933700"/>
                <a:gd name="connsiteX16" fmla="*/ 825500 w 2603500"/>
                <a:gd name="connsiteY16" fmla="*/ 1504950 h 2933700"/>
                <a:gd name="connsiteX17" fmla="*/ 819150 w 2603500"/>
                <a:gd name="connsiteY17" fmla="*/ 304800 h 2933700"/>
                <a:gd name="connsiteX18" fmla="*/ 1136650 w 2603500"/>
                <a:gd name="connsiteY18" fmla="*/ 0 h 2933700"/>
                <a:gd name="connsiteX0" fmla="*/ 1136650 w 2603500"/>
                <a:gd name="connsiteY0" fmla="*/ 0 h 2933700"/>
                <a:gd name="connsiteX1" fmla="*/ 2349500 w 2603500"/>
                <a:gd name="connsiteY1" fmla="*/ 1181100 h 2933700"/>
                <a:gd name="connsiteX2" fmla="*/ 2603500 w 2603500"/>
                <a:gd name="connsiteY2" fmla="*/ 1339850 h 2933700"/>
                <a:gd name="connsiteX3" fmla="*/ 1568450 w 2603500"/>
                <a:gd name="connsiteY3" fmla="*/ 2933700 h 2933700"/>
                <a:gd name="connsiteX4" fmla="*/ 1397000 w 2603500"/>
                <a:gd name="connsiteY4" fmla="*/ 2882900 h 2933700"/>
                <a:gd name="connsiteX5" fmla="*/ 1174750 w 2603500"/>
                <a:gd name="connsiteY5" fmla="*/ 2825750 h 2933700"/>
                <a:gd name="connsiteX6" fmla="*/ 1035050 w 2603500"/>
                <a:gd name="connsiteY6" fmla="*/ 2800350 h 2933700"/>
                <a:gd name="connsiteX7" fmla="*/ 914400 w 2603500"/>
                <a:gd name="connsiteY7" fmla="*/ 2781300 h 2933700"/>
                <a:gd name="connsiteX8" fmla="*/ 781050 w 2603500"/>
                <a:gd name="connsiteY8" fmla="*/ 2755900 h 2933700"/>
                <a:gd name="connsiteX9" fmla="*/ 666750 w 2603500"/>
                <a:gd name="connsiteY9" fmla="*/ 2749550 h 2933700"/>
                <a:gd name="connsiteX10" fmla="*/ 527050 w 2603500"/>
                <a:gd name="connsiteY10" fmla="*/ 2743200 h 2933700"/>
                <a:gd name="connsiteX11" fmla="*/ 361950 w 2603500"/>
                <a:gd name="connsiteY11" fmla="*/ 2746375 h 2933700"/>
                <a:gd name="connsiteX12" fmla="*/ 203200 w 2603500"/>
                <a:gd name="connsiteY12" fmla="*/ 2736850 h 2933700"/>
                <a:gd name="connsiteX13" fmla="*/ 76200 w 2603500"/>
                <a:gd name="connsiteY13" fmla="*/ 2749550 h 2933700"/>
                <a:gd name="connsiteX14" fmla="*/ 0 w 2603500"/>
                <a:gd name="connsiteY14" fmla="*/ 2752725 h 2933700"/>
                <a:gd name="connsiteX15" fmla="*/ 12700 w 2603500"/>
                <a:gd name="connsiteY15" fmla="*/ 1520825 h 2933700"/>
                <a:gd name="connsiteX16" fmla="*/ 825500 w 2603500"/>
                <a:gd name="connsiteY16" fmla="*/ 1504950 h 2933700"/>
                <a:gd name="connsiteX17" fmla="*/ 819150 w 2603500"/>
                <a:gd name="connsiteY17" fmla="*/ 304800 h 2933700"/>
                <a:gd name="connsiteX18" fmla="*/ 1136650 w 2603500"/>
                <a:gd name="connsiteY18" fmla="*/ 0 h 2933700"/>
                <a:gd name="connsiteX0" fmla="*/ 1136650 w 2603500"/>
                <a:gd name="connsiteY0" fmla="*/ 0 h 2933700"/>
                <a:gd name="connsiteX1" fmla="*/ 2349500 w 2603500"/>
                <a:gd name="connsiteY1" fmla="*/ 1181100 h 2933700"/>
                <a:gd name="connsiteX2" fmla="*/ 2603500 w 2603500"/>
                <a:gd name="connsiteY2" fmla="*/ 1339850 h 2933700"/>
                <a:gd name="connsiteX3" fmla="*/ 1568450 w 2603500"/>
                <a:gd name="connsiteY3" fmla="*/ 2933700 h 2933700"/>
                <a:gd name="connsiteX4" fmla="*/ 1397000 w 2603500"/>
                <a:gd name="connsiteY4" fmla="*/ 2882900 h 2933700"/>
                <a:gd name="connsiteX5" fmla="*/ 1174750 w 2603500"/>
                <a:gd name="connsiteY5" fmla="*/ 2825750 h 2933700"/>
                <a:gd name="connsiteX6" fmla="*/ 1035050 w 2603500"/>
                <a:gd name="connsiteY6" fmla="*/ 2800350 h 2933700"/>
                <a:gd name="connsiteX7" fmla="*/ 914400 w 2603500"/>
                <a:gd name="connsiteY7" fmla="*/ 2781300 h 2933700"/>
                <a:gd name="connsiteX8" fmla="*/ 781050 w 2603500"/>
                <a:gd name="connsiteY8" fmla="*/ 2762250 h 2933700"/>
                <a:gd name="connsiteX9" fmla="*/ 666750 w 2603500"/>
                <a:gd name="connsiteY9" fmla="*/ 2749550 h 2933700"/>
                <a:gd name="connsiteX10" fmla="*/ 527050 w 2603500"/>
                <a:gd name="connsiteY10" fmla="*/ 2743200 h 2933700"/>
                <a:gd name="connsiteX11" fmla="*/ 361950 w 2603500"/>
                <a:gd name="connsiteY11" fmla="*/ 2746375 h 2933700"/>
                <a:gd name="connsiteX12" fmla="*/ 203200 w 2603500"/>
                <a:gd name="connsiteY12" fmla="*/ 2736850 h 2933700"/>
                <a:gd name="connsiteX13" fmla="*/ 76200 w 2603500"/>
                <a:gd name="connsiteY13" fmla="*/ 2749550 h 2933700"/>
                <a:gd name="connsiteX14" fmla="*/ 0 w 2603500"/>
                <a:gd name="connsiteY14" fmla="*/ 2752725 h 2933700"/>
                <a:gd name="connsiteX15" fmla="*/ 12700 w 2603500"/>
                <a:gd name="connsiteY15" fmla="*/ 1520825 h 2933700"/>
                <a:gd name="connsiteX16" fmla="*/ 825500 w 2603500"/>
                <a:gd name="connsiteY16" fmla="*/ 1504950 h 2933700"/>
                <a:gd name="connsiteX17" fmla="*/ 819150 w 2603500"/>
                <a:gd name="connsiteY17" fmla="*/ 304800 h 2933700"/>
                <a:gd name="connsiteX18" fmla="*/ 1136650 w 2603500"/>
                <a:gd name="connsiteY18" fmla="*/ 0 h 2933700"/>
                <a:gd name="connsiteX0" fmla="*/ 1136650 w 2603500"/>
                <a:gd name="connsiteY0" fmla="*/ 0 h 2933700"/>
                <a:gd name="connsiteX1" fmla="*/ 2349500 w 2603500"/>
                <a:gd name="connsiteY1" fmla="*/ 1181100 h 2933700"/>
                <a:gd name="connsiteX2" fmla="*/ 2603500 w 2603500"/>
                <a:gd name="connsiteY2" fmla="*/ 1339850 h 2933700"/>
                <a:gd name="connsiteX3" fmla="*/ 1568450 w 2603500"/>
                <a:gd name="connsiteY3" fmla="*/ 2933700 h 2933700"/>
                <a:gd name="connsiteX4" fmla="*/ 1397000 w 2603500"/>
                <a:gd name="connsiteY4" fmla="*/ 2882900 h 2933700"/>
                <a:gd name="connsiteX5" fmla="*/ 1174750 w 2603500"/>
                <a:gd name="connsiteY5" fmla="*/ 2825750 h 2933700"/>
                <a:gd name="connsiteX6" fmla="*/ 1035050 w 2603500"/>
                <a:gd name="connsiteY6" fmla="*/ 2800350 h 2933700"/>
                <a:gd name="connsiteX7" fmla="*/ 914400 w 2603500"/>
                <a:gd name="connsiteY7" fmla="*/ 2781300 h 2933700"/>
                <a:gd name="connsiteX8" fmla="*/ 781050 w 2603500"/>
                <a:gd name="connsiteY8" fmla="*/ 2762250 h 2933700"/>
                <a:gd name="connsiteX9" fmla="*/ 666750 w 2603500"/>
                <a:gd name="connsiteY9" fmla="*/ 2749550 h 2933700"/>
                <a:gd name="connsiteX10" fmla="*/ 527050 w 2603500"/>
                <a:gd name="connsiteY10" fmla="*/ 2743200 h 2933700"/>
                <a:gd name="connsiteX11" fmla="*/ 361950 w 2603500"/>
                <a:gd name="connsiteY11" fmla="*/ 2746375 h 2933700"/>
                <a:gd name="connsiteX12" fmla="*/ 203200 w 2603500"/>
                <a:gd name="connsiteY12" fmla="*/ 2746375 h 2933700"/>
                <a:gd name="connsiteX13" fmla="*/ 76200 w 2603500"/>
                <a:gd name="connsiteY13" fmla="*/ 2749550 h 2933700"/>
                <a:gd name="connsiteX14" fmla="*/ 0 w 2603500"/>
                <a:gd name="connsiteY14" fmla="*/ 2752725 h 2933700"/>
                <a:gd name="connsiteX15" fmla="*/ 12700 w 2603500"/>
                <a:gd name="connsiteY15" fmla="*/ 1520825 h 2933700"/>
                <a:gd name="connsiteX16" fmla="*/ 825500 w 2603500"/>
                <a:gd name="connsiteY16" fmla="*/ 1504950 h 2933700"/>
                <a:gd name="connsiteX17" fmla="*/ 819150 w 2603500"/>
                <a:gd name="connsiteY17" fmla="*/ 304800 h 2933700"/>
                <a:gd name="connsiteX18" fmla="*/ 1136650 w 2603500"/>
                <a:gd name="connsiteY18" fmla="*/ 0 h 2933700"/>
                <a:gd name="connsiteX0" fmla="*/ 1123950 w 2590800"/>
                <a:gd name="connsiteY0" fmla="*/ 0 h 2933700"/>
                <a:gd name="connsiteX1" fmla="*/ 2336800 w 2590800"/>
                <a:gd name="connsiteY1" fmla="*/ 1181100 h 2933700"/>
                <a:gd name="connsiteX2" fmla="*/ 2590800 w 2590800"/>
                <a:gd name="connsiteY2" fmla="*/ 1339850 h 2933700"/>
                <a:gd name="connsiteX3" fmla="*/ 1555750 w 2590800"/>
                <a:gd name="connsiteY3" fmla="*/ 2933700 h 2933700"/>
                <a:gd name="connsiteX4" fmla="*/ 1384300 w 2590800"/>
                <a:gd name="connsiteY4" fmla="*/ 2882900 h 2933700"/>
                <a:gd name="connsiteX5" fmla="*/ 1162050 w 2590800"/>
                <a:gd name="connsiteY5" fmla="*/ 2825750 h 2933700"/>
                <a:gd name="connsiteX6" fmla="*/ 1022350 w 2590800"/>
                <a:gd name="connsiteY6" fmla="*/ 2800350 h 2933700"/>
                <a:gd name="connsiteX7" fmla="*/ 901700 w 2590800"/>
                <a:gd name="connsiteY7" fmla="*/ 2781300 h 2933700"/>
                <a:gd name="connsiteX8" fmla="*/ 768350 w 2590800"/>
                <a:gd name="connsiteY8" fmla="*/ 2762250 h 2933700"/>
                <a:gd name="connsiteX9" fmla="*/ 654050 w 2590800"/>
                <a:gd name="connsiteY9" fmla="*/ 2749550 h 2933700"/>
                <a:gd name="connsiteX10" fmla="*/ 514350 w 2590800"/>
                <a:gd name="connsiteY10" fmla="*/ 2743200 h 2933700"/>
                <a:gd name="connsiteX11" fmla="*/ 349250 w 2590800"/>
                <a:gd name="connsiteY11" fmla="*/ 2746375 h 2933700"/>
                <a:gd name="connsiteX12" fmla="*/ 190500 w 2590800"/>
                <a:gd name="connsiteY12" fmla="*/ 2746375 h 2933700"/>
                <a:gd name="connsiteX13" fmla="*/ 63500 w 2590800"/>
                <a:gd name="connsiteY13" fmla="*/ 2749550 h 2933700"/>
                <a:gd name="connsiteX14" fmla="*/ 0 w 2590800"/>
                <a:gd name="connsiteY14" fmla="*/ 1520825 h 2933700"/>
                <a:gd name="connsiteX15" fmla="*/ 812800 w 2590800"/>
                <a:gd name="connsiteY15" fmla="*/ 1504950 h 2933700"/>
                <a:gd name="connsiteX16" fmla="*/ 806450 w 2590800"/>
                <a:gd name="connsiteY16" fmla="*/ 304800 h 2933700"/>
                <a:gd name="connsiteX17" fmla="*/ 1123950 w 2590800"/>
                <a:gd name="connsiteY17" fmla="*/ 0 h 2933700"/>
                <a:gd name="connsiteX0" fmla="*/ 1060450 w 2527300"/>
                <a:gd name="connsiteY0" fmla="*/ 0 h 2933700"/>
                <a:gd name="connsiteX1" fmla="*/ 2273300 w 2527300"/>
                <a:gd name="connsiteY1" fmla="*/ 1181100 h 2933700"/>
                <a:gd name="connsiteX2" fmla="*/ 2527300 w 2527300"/>
                <a:gd name="connsiteY2" fmla="*/ 1339850 h 2933700"/>
                <a:gd name="connsiteX3" fmla="*/ 1492250 w 2527300"/>
                <a:gd name="connsiteY3" fmla="*/ 2933700 h 2933700"/>
                <a:gd name="connsiteX4" fmla="*/ 1320800 w 2527300"/>
                <a:gd name="connsiteY4" fmla="*/ 2882900 h 2933700"/>
                <a:gd name="connsiteX5" fmla="*/ 1098550 w 2527300"/>
                <a:gd name="connsiteY5" fmla="*/ 2825750 h 2933700"/>
                <a:gd name="connsiteX6" fmla="*/ 958850 w 2527300"/>
                <a:gd name="connsiteY6" fmla="*/ 2800350 h 2933700"/>
                <a:gd name="connsiteX7" fmla="*/ 838200 w 2527300"/>
                <a:gd name="connsiteY7" fmla="*/ 2781300 h 2933700"/>
                <a:gd name="connsiteX8" fmla="*/ 704850 w 2527300"/>
                <a:gd name="connsiteY8" fmla="*/ 2762250 h 2933700"/>
                <a:gd name="connsiteX9" fmla="*/ 590550 w 2527300"/>
                <a:gd name="connsiteY9" fmla="*/ 2749550 h 2933700"/>
                <a:gd name="connsiteX10" fmla="*/ 450850 w 2527300"/>
                <a:gd name="connsiteY10" fmla="*/ 2743200 h 2933700"/>
                <a:gd name="connsiteX11" fmla="*/ 285750 w 2527300"/>
                <a:gd name="connsiteY11" fmla="*/ 2746375 h 2933700"/>
                <a:gd name="connsiteX12" fmla="*/ 127000 w 2527300"/>
                <a:gd name="connsiteY12" fmla="*/ 2746375 h 2933700"/>
                <a:gd name="connsiteX13" fmla="*/ 0 w 2527300"/>
                <a:gd name="connsiteY13" fmla="*/ 2749550 h 2933700"/>
                <a:gd name="connsiteX14" fmla="*/ 0 w 2527300"/>
                <a:gd name="connsiteY14" fmla="*/ 1520825 h 2933700"/>
                <a:gd name="connsiteX15" fmla="*/ 749300 w 2527300"/>
                <a:gd name="connsiteY15" fmla="*/ 1504950 h 2933700"/>
                <a:gd name="connsiteX16" fmla="*/ 742950 w 2527300"/>
                <a:gd name="connsiteY16" fmla="*/ 304800 h 2933700"/>
                <a:gd name="connsiteX17" fmla="*/ 1060450 w 2527300"/>
                <a:gd name="connsiteY17" fmla="*/ 0 h 2933700"/>
                <a:gd name="connsiteX0" fmla="*/ 1060450 w 2527300"/>
                <a:gd name="connsiteY0" fmla="*/ 0 h 2933700"/>
                <a:gd name="connsiteX1" fmla="*/ 2273300 w 2527300"/>
                <a:gd name="connsiteY1" fmla="*/ 1181100 h 2933700"/>
                <a:gd name="connsiteX2" fmla="*/ 2527300 w 2527300"/>
                <a:gd name="connsiteY2" fmla="*/ 1339850 h 2933700"/>
                <a:gd name="connsiteX3" fmla="*/ 1492250 w 2527300"/>
                <a:gd name="connsiteY3" fmla="*/ 2933700 h 2933700"/>
                <a:gd name="connsiteX4" fmla="*/ 1320800 w 2527300"/>
                <a:gd name="connsiteY4" fmla="*/ 2882900 h 2933700"/>
                <a:gd name="connsiteX5" fmla="*/ 1098550 w 2527300"/>
                <a:gd name="connsiteY5" fmla="*/ 2825750 h 2933700"/>
                <a:gd name="connsiteX6" fmla="*/ 958850 w 2527300"/>
                <a:gd name="connsiteY6" fmla="*/ 2800350 h 2933700"/>
                <a:gd name="connsiteX7" fmla="*/ 838200 w 2527300"/>
                <a:gd name="connsiteY7" fmla="*/ 2781300 h 2933700"/>
                <a:gd name="connsiteX8" fmla="*/ 704850 w 2527300"/>
                <a:gd name="connsiteY8" fmla="*/ 2762250 h 2933700"/>
                <a:gd name="connsiteX9" fmla="*/ 590550 w 2527300"/>
                <a:gd name="connsiteY9" fmla="*/ 2749550 h 2933700"/>
                <a:gd name="connsiteX10" fmla="*/ 450850 w 2527300"/>
                <a:gd name="connsiteY10" fmla="*/ 2743200 h 2933700"/>
                <a:gd name="connsiteX11" fmla="*/ 285750 w 2527300"/>
                <a:gd name="connsiteY11" fmla="*/ 2746375 h 2933700"/>
                <a:gd name="connsiteX12" fmla="*/ 127000 w 2527300"/>
                <a:gd name="connsiteY12" fmla="*/ 2746375 h 2933700"/>
                <a:gd name="connsiteX13" fmla="*/ 0 w 2527300"/>
                <a:gd name="connsiteY13" fmla="*/ 2749550 h 2933700"/>
                <a:gd name="connsiteX14" fmla="*/ 0 w 2527300"/>
                <a:gd name="connsiteY14" fmla="*/ 1520825 h 2933700"/>
                <a:gd name="connsiteX15" fmla="*/ 749300 w 2527300"/>
                <a:gd name="connsiteY15" fmla="*/ 1517650 h 2933700"/>
                <a:gd name="connsiteX16" fmla="*/ 742950 w 2527300"/>
                <a:gd name="connsiteY16" fmla="*/ 304800 h 2933700"/>
                <a:gd name="connsiteX17" fmla="*/ 1060450 w 2527300"/>
                <a:gd name="connsiteY17" fmla="*/ 0 h 2933700"/>
                <a:gd name="connsiteX0" fmla="*/ 1060450 w 2527300"/>
                <a:gd name="connsiteY0" fmla="*/ 0 h 2933700"/>
                <a:gd name="connsiteX1" fmla="*/ 2273300 w 2527300"/>
                <a:gd name="connsiteY1" fmla="*/ 1181100 h 2933700"/>
                <a:gd name="connsiteX2" fmla="*/ 2527300 w 2527300"/>
                <a:gd name="connsiteY2" fmla="*/ 1339850 h 2933700"/>
                <a:gd name="connsiteX3" fmla="*/ 1492250 w 2527300"/>
                <a:gd name="connsiteY3" fmla="*/ 2933700 h 2933700"/>
                <a:gd name="connsiteX4" fmla="*/ 1320800 w 2527300"/>
                <a:gd name="connsiteY4" fmla="*/ 2882900 h 2933700"/>
                <a:gd name="connsiteX5" fmla="*/ 1098550 w 2527300"/>
                <a:gd name="connsiteY5" fmla="*/ 2825750 h 2933700"/>
                <a:gd name="connsiteX6" fmla="*/ 958850 w 2527300"/>
                <a:gd name="connsiteY6" fmla="*/ 2800350 h 2933700"/>
                <a:gd name="connsiteX7" fmla="*/ 838200 w 2527300"/>
                <a:gd name="connsiteY7" fmla="*/ 2781300 h 2933700"/>
                <a:gd name="connsiteX8" fmla="*/ 704850 w 2527300"/>
                <a:gd name="connsiteY8" fmla="*/ 2762250 h 2933700"/>
                <a:gd name="connsiteX9" fmla="*/ 590550 w 2527300"/>
                <a:gd name="connsiteY9" fmla="*/ 2749550 h 2933700"/>
                <a:gd name="connsiteX10" fmla="*/ 450850 w 2527300"/>
                <a:gd name="connsiteY10" fmla="*/ 2743200 h 2933700"/>
                <a:gd name="connsiteX11" fmla="*/ 285750 w 2527300"/>
                <a:gd name="connsiteY11" fmla="*/ 2746375 h 2933700"/>
                <a:gd name="connsiteX12" fmla="*/ 127000 w 2527300"/>
                <a:gd name="connsiteY12" fmla="*/ 2746375 h 2933700"/>
                <a:gd name="connsiteX13" fmla="*/ 0 w 2527300"/>
                <a:gd name="connsiteY13" fmla="*/ 2749550 h 2933700"/>
                <a:gd name="connsiteX14" fmla="*/ 0 w 2527300"/>
                <a:gd name="connsiteY14" fmla="*/ 1520825 h 2933700"/>
                <a:gd name="connsiteX15" fmla="*/ 749300 w 2527300"/>
                <a:gd name="connsiteY15" fmla="*/ 1517650 h 2933700"/>
                <a:gd name="connsiteX16" fmla="*/ 720725 w 2527300"/>
                <a:gd name="connsiteY16" fmla="*/ 333375 h 2933700"/>
                <a:gd name="connsiteX17" fmla="*/ 1060450 w 2527300"/>
                <a:gd name="connsiteY17" fmla="*/ 0 h 2933700"/>
                <a:gd name="connsiteX0" fmla="*/ 1060450 w 2527300"/>
                <a:gd name="connsiteY0" fmla="*/ 0 h 2933700"/>
                <a:gd name="connsiteX1" fmla="*/ 2273300 w 2527300"/>
                <a:gd name="connsiteY1" fmla="*/ 1181100 h 2933700"/>
                <a:gd name="connsiteX2" fmla="*/ 2527300 w 2527300"/>
                <a:gd name="connsiteY2" fmla="*/ 1339850 h 2933700"/>
                <a:gd name="connsiteX3" fmla="*/ 1492250 w 2527300"/>
                <a:gd name="connsiteY3" fmla="*/ 2933700 h 2933700"/>
                <a:gd name="connsiteX4" fmla="*/ 1320800 w 2527300"/>
                <a:gd name="connsiteY4" fmla="*/ 2882900 h 2933700"/>
                <a:gd name="connsiteX5" fmla="*/ 1098550 w 2527300"/>
                <a:gd name="connsiteY5" fmla="*/ 2825750 h 2933700"/>
                <a:gd name="connsiteX6" fmla="*/ 958850 w 2527300"/>
                <a:gd name="connsiteY6" fmla="*/ 2800350 h 2933700"/>
                <a:gd name="connsiteX7" fmla="*/ 838200 w 2527300"/>
                <a:gd name="connsiteY7" fmla="*/ 2781300 h 2933700"/>
                <a:gd name="connsiteX8" fmla="*/ 704850 w 2527300"/>
                <a:gd name="connsiteY8" fmla="*/ 2762250 h 2933700"/>
                <a:gd name="connsiteX9" fmla="*/ 590550 w 2527300"/>
                <a:gd name="connsiteY9" fmla="*/ 2749550 h 2933700"/>
                <a:gd name="connsiteX10" fmla="*/ 450850 w 2527300"/>
                <a:gd name="connsiteY10" fmla="*/ 2743200 h 2933700"/>
                <a:gd name="connsiteX11" fmla="*/ 285750 w 2527300"/>
                <a:gd name="connsiteY11" fmla="*/ 2746375 h 2933700"/>
                <a:gd name="connsiteX12" fmla="*/ 127000 w 2527300"/>
                <a:gd name="connsiteY12" fmla="*/ 2746375 h 2933700"/>
                <a:gd name="connsiteX13" fmla="*/ 0 w 2527300"/>
                <a:gd name="connsiteY13" fmla="*/ 2749550 h 2933700"/>
                <a:gd name="connsiteX14" fmla="*/ 0 w 2527300"/>
                <a:gd name="connsiteY14" fmla="*/ 1520825 h 2933700"/>
                <a:gd name="connsiteX15" fmla="*/ 714375 w 2527300"/>
                <a:gd name="connsiteY15" fmla="*/ 1517650 h 2933700"/>
                <a:gd name="connsiteX16" fmla="*/ 720725 w 2527300"/>
                <a:gd name="connsiteY16" fmla="*/ 333375 h 2933700"/>
                <a:gd name="connsiteX17" fmla="*/ 1060450 w 2527300"/>
                <a:gd name="connsiteY17" fmla="*/ 0 h 2933700"/>
                <a:gd name="connsiteX0" fmla="*/ 1060450 w 2527300"/>
                <a:gd name="connsiteY0" fmla="*/ 0 h 2933700"/>
                <a:gd name="connsiteX1" fmla="*/ 2273300 w 2527300"/>
                <a:gd name="connsiteY1" fmla="*/ 1181100 h 2933700"/>
                <a:gd name="connsiteX2" fmla="*/ 2527300 w 2527300"/>
                <a:gd name="connsiteY2" fmla="*/ 1339850 h 2933700"/>
                <a:gd name="connsiteX3" fmla="*/ 1492250 w 2527300"/>
                <a:gd name="connsiteY3" fmla="*/ 2933700 h 2933700"/>
                <a:gd name="connsiteX4" fmla="*/ 1320800 w 2527300"/>
                <a:gd name="connsiteY4" fmla="*/ 2882900 h 2933700"/>
                <a:gd name="connsiteX5" fmla="*/ 1098550 w 2527300"/>
                <a:gd name="connsiteY5" fmla="*/ 2825750 h 2933700"/>
                <a:gd name="connsiteX6" fmla="*/ 958850 w 2527300"/>
                <a:gd name="connsiteY6" fmla="*/ 2800350 h 2933700"/>
                <a:gd name="connsiteX7" fmla="*/ 838200 w 2527300"/>
                <a:gd name="connsiteY7" fmla="*/ 2781300 h 2933700"/>
                <a:gd name="connsiteX8" fmla="*/ 704850 w 2527300"/>
                <a:gd name="connsiteY8" fmla="*/ 2762250 h 2933700"/>
                <a:gd name="connsiteX9" fmla="*/ 590550 w 2527300"/>
                <a:gd name="connsiteY9" fmla="*/ 2749550 h 2933700"/>
                <a:gd name="connsiteX10" fmla="*/ 450850 w 2527300"/>
                <a:gd name="connsiteY10" fmla="*/ 2743200 h 2933700"/>
                <a:gd name="connsiteX11" fmla="*/ 285750 w 2527300"/>
                <a:gd name="connsiteY11" fmla="*/ 2746375 h 2933700"/>
                <a:gd name="connsiteX12" fmla="*/ 127000 w 2527300"/>
                <a:gd name="connsiteY12" fmla="*/ 2746375 h 2933700"/>
                <a:gd name="connsiteX13" fmla="*/ 0 w 2527300"/>
                <a:gd name="connsiteY13" fmla="*/ 2749550 h 2933700"/>
                <a:gd name="connsiteX14" fmla="*/ 0 w 2527300"/>
                <a:gd name="connsiteY14" fmla="*/ 1520825 h 2933700"/>
                <a:gd name="connsiteX15" fmla="*/ 714375 w 2527300"/>
                <a:gd name="connsiteY15" fmla="*/ 1520825 h 2933700"/>
                <a:gd name="connsiteX16" fmla="*/ 720725 w 2527300"/>
                <a:gd name="connsiteY16" fmla="*/ 333375 h 2933700"/>
                <a:gd name="connsiteX17" fmla="*/ 1060450 w 2527300"/>
                <a:gd name="connsiteY17" fmla="*/ 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7300" h="2933700">
                  <a:moveTo>
                    <a:pt x="1060450" y="0"/>
                  </a:moveTo>
                  <a:lnTo>
                    <a:pt x="2273300" y="1181100"/>
                  </a:lnTo>
                  <a:lnTo>
                    <a:pt x="2527300" y="1339850"/>
                  </a:lnTo>
                  <a:lnTo>
                    <a:pt x="1492250" y="2933700"/>
                  </a:lnTo>
                  <a:lnTo>
                    <a:pt x="1320800" y="2882900"/>
                  </a:lnTo>
                  <a:lnTo>
                    <a:pt x="1098550" y="2825750"/>
                  </a:lnTo>
                  <a:lnTo>
                    <a:pt x="958850" y="2800350"/>
                  </a:lnTo>
                  <a:lnTo>
                    <a:pt x="838200" y="2781300"/>
                  </a:lnTo>
                  <a:lnTo>
                    <a:pt x="704850" y="2762250"/>
                  </a:lnTo>
                  <a:lnTo>
                    <a:pt x="590550" y="2749550"/>
                  </a:lnTo>
                  <a:lnTo>
                    <a:pt x="450850" y="2743200"/>
                  </a:lnTo>
                  <a:lnTo>
                    <a:pt x="285750" y="2746375"/>
                  </a:lnTo>
                  <a:lnTo>
                    <a:pt x="127000" y="2746375"/>
                  </a:lnTo>
                  <a:lnTo>
                    <a:pt x="0" y="2749550"/>
                  </a:lnTo>
                  <a:lnTo>
                    <a:pt x="0" y="1520825"/>
                  </a:lnTo>
                  <a:lnTo>
                    <a:pt x="714375" y="1520825"/>
                  </a:lnTo>
                  <a:cubicBezTo>
                    <a:pt x="712258" y="1120775"/>
                    <a:pt x="722842" y="733425"/>
                    <a:pt x="720725" y="333375"/>
                  </a:cubicBezTo>
                  <a:lnTo>
                    <a:pt x="106045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88464" y="5053786"/>
              <a:ext cx="90795" cy="670868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88181" y="3680327"/>
              <a:ext cx="76035" cy="298220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3456667" flipV="1">
              <a:off x="5446642" y="2246660"/>
              <a:ext cx="522000" cy="46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18900000">
              <a:off x="5325052" y="1908476"/>
              <a:ext cx="145811" cy="240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18900000" flipV="1">
              <a:off x="6634076" y="2921008"/>
              <a:ext cx="50750" cy="579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rot="18900000" flipV="1">
              <a:off x="6255760" y="2818714"/>
              <a:ext cx="145811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rot="13456667" flipV="1">
              <a:off x="5824558" y="2611262"/>
              <a:ext cx="522000" cy="46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86824" y="3184525"/>
              <a:ext cx="266925" cy="488950"/>
            </a:xfrm>
            <a:custGeom>
              <a:avLst/>
              <a:gdLst>
                <a:gd name="connsiteX0" fmla="*/ 0 w 247650"/>
                <a:gd name="connsiteY0" fmla="*/ 0 h 485775"/>
                <a:gd name="connsiteX1" fmla="*/ 247650 w 247650"/>
                <a:gd name="connsiteY1" fmla="*/ 244475 h 485775"/>
                <a:gd name="connsiteX2" fmla="*/ 15875 w 247650"/>
                <a:gd name="connsiteY2" fmla="*/ 485775 h 485775"/>
                <a:gd name="connsiteX3" fmla="*/ 0 w 247650"/>
                <a:gd name="connsiteY3" fmla="*/ 0 h 485775"/>
                <a:gd name="connsiteX0" fmla="*/ 19148 w 266798"/>
                <a:gd name="connsiteY0" fmla="*/ 0 h 485775"/>
                <a:gd name="connsiteX1" fmla="*/ 266798 w 266798"/>
                <a:gd name="connsiteY1" fmla="*/ 244475 h 485775"/>
                <a:gd name="connsiteX2" fmla="*/ 98 w 266798"/>
                <a:gd name="connsiteY2" fmla="*/ 485775 h 485775"/>
                <a:gd name="connsiteX3" fmla="*/ 19148 w 266798"/>
                <a:gd name="connsiteY3" fmla="*/ 0 h 485775"/>
                <a:gd name="connsiteX0" fmla="*/ 225 w 266925"/>
                <a:gd name="connsiteY0" fmla="*/ 0 h 488950"/>
                <a:gd name="connsiteX1" fmla="*/ 266925 w 266925"/>
                <a:gd name="connsiteY1" fmla="*/ 247650 h 488950"/>
                <a:gd name="connsiteX2" fmla="*/ 225 w 266925"/>
                <a:gd name="connsiteY2" fmla="*/ 488950 h 488950"/>
                <a:gd name="connsiteX3" fmla="*/ 225 w 266925"/>
                <a:gd name="connsiteY3" fmla="*/ 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925" h="488950">
                  <a:moveTo>
                    <a:pt x="225" y="0"/>
                  </a:moveTo>
                  <a:lnTo>
                    <a:pt x="266925" y="247650"/>
                  </a:lnTo>
                  <a:lnTo>
                    <a:pt x="225" y="488950"/>
                  </a:lnTo>
                  <a:cubicBezTo>
                    <a:pt x="-1892" y="334433"/>
                    <a:pt x="11867" y="176742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726201" y="1361944"/>
              <a:ext cx="1424373" cy="2318382"/>
            </a:xfrm>
            <a:custGeom>
              <a:avLst/>
              <a:gdLst>
                <a:gd name="connsiteX0" fmla="*/ 16818 w 280343"/>
                <a:gd name="connsiteY0" fmla="*/ 387350 h 402546"/>
                <a:gd name="connsiteX1" fmla="*/ 280343 w 280343"/>
                <a:gd name="connsiteY1" fmla="*/ 390525 h 402546"/>
                <a:gd name="connsiteX2" fmla="*/ 277168 w 280343"/>
                <a:gd name="connsiteY2" fmla="*/ 0 h 402546"/>
                <a:gd name="connsiteX3" fmla="*/ 26343 w 280343"/>
                <a:gd name="connsiteY3" fmla="*/ 193675 h 402546"/>
                <a:gd name="connsiteX4" fmla="*/ 16818 w 280343"/>
                <a:gd name="connsiteY4" fmla="*/ 387350 h 402546"/>
                <a:gd name="connsiteX0" fmla="*/ 82 w 263607"/>
                <a:gd name="connsiteY0" fmla="*/ 387350 h 390525"/>
                <a:gd name="connsiteX1" fmla="*/ 263607 w 263607"/>
                <a:gd name="connsiteY1" fmla="*/ 390525 h 390525"/>
                <a:gd name="connsiteX2" fmla="*/ 260432 w 263607"/>
                <a:gd name="connsiteY2" fmla="*/ 0 h 390525"/>
                <a:gd name="connsiteX3" fmla="*/ 9607 w 263607"/>
                <a:gd name="connsiteY3" fmla="*/ 193675 h 390525"/>
                <a:gd name="connsiteX4" fmla="*/ 82 w 263607"/>
                <a:gd name="connsiteY4" fmla="*/ 387350 h 390525"/>
                <a:gd name="connsiteX0" fmla="*/ 82 w 263607"/>
                <a:gd name="connsiteY0" fmla="*/ 387350 h 390525"/>
                <a:gd name="connsiteX1" fmla="*/ 263607 w 263607"/>
                <a:gd name="connsiteY1" fmla="*/ 390525 h 390525"/>
                <a:gd name="connsiteX2" fmla="*/ 260432 w 263607"/>
                <a:gd name="connsiteY2" fmla="*/ 0 h 390525"/>
                <a:gd name="connsiteX3" fmla="*/ 9607 w 263607"/>
                <a:gd name="connsiteY3" fmla="*/ 193675 h 390525"/>
                <a:gd name="connsiteX4" fmla="*/ 82 w 263607"/>
                <a:gd name="connsiteY4" fmla="*/ 387350 h 390525"/>
                <a:gd name="connsiteX0" fmla="*/ 82 w 263607"/>
                <a:gd name="connsiteY0" fmla="*/ 396875 h 396966"/>
                <a:gd name="connsiteX1" fmla="*/ 263607 w 263607"/>
                <a:gd name="connsiteY1" fmla="*/ 390525 h 396966"/>
                <a:gd name="connsiteX2" fmla="*/ 260432 w 263607"/>
                <a:gd name="connsiteY2" fmla="*/ 0 h 396966"/>
                <a:gd name="connsiteX3" fmla="*/ 9607 w 263607"/>
                <a:gd name="connsiteY3" fmla="*/ 193675 h 396966"/>
                <a:gd name="connsiteX4" fmla="*/ 82 w 263607"/>
                <a:gd name="connsiteY4" fmla="*/ 396875 h 396966"/>
                <a:gd name="connsiteX0" fmla="*/ 213 w 257388"/>
                <a:gd name="connsiteY0" fmla="*/ 387350 h 390525"/>
                <a:gd name="connsiteX1" fmla="*/ 257388 w 257388"/>
                <a:gd name="connsiteY1" fmla="*/ 390525 h 390525"/>
                <a:gd name="connsiteX2" fmla="*/ 254213 w 257388"/>
                <a:gd name="connsiteY2" fmla="*/ 0 h 390525"/>
                <a:gd name="connsiteX3" fmla="*/ 3388 w 257388"/>
                <a:gd name="connsiteY3" fmla="*/ 193675 h 390525"/>
                <a:gd name="connsiteX4" fmla="*/ 213 w 257388"/>
                <a:gd name="connsiteY4" fmla="*/ 387350 h 390525"/>
                <a:gd name="connsiteX0" fmla="*/ 3388 w 254213"/>
                <a:gd name="connsiteY0" fmla="*/ 393700 h 393840"/>
                <a:gd name="connsiteX1" fmla="*/ 254213 w 254213"/>
                <a:gd name="connsiteY1" fmla="*/ 390525 h 393840"/>
                <a:gd name="connsiteX2" fmla="*/ 251038 w 254213"/>
                <a:gd name="connsiteY2" fmla="*/ 0 h 393840"/>
                <a:gd name="connsiteX3" fmla="*/ 213 w 254213"/>
                <a:gd name="connsiteY3" fmla="*/ 193675 h 393840"/>
                <a:gd name="connsiteX4" fmla="*/ 3388 w 254213"/>
                <a:gd name="connsiteY4" fmla="*/ 393700 h 393840"/>
                <a:gd name="connsiteX0" fmla="*/ 3388 w 254213"/>
                <a:gd name="connsiteY0" fmla="*/ 393700 h 393840"/>
                <a:gd name="connsiteX1" fmla="*/ 254213 w 254213"/>
                <a:gd name="connsiteY1" fmla="*/ 390525 h 393840"/>
                <a:gd name="connsiteX2" fmla="*/ 251038 w 254213"/>
                <a:gd name="connsiteY2" fmla="*/ 0 h 393840"/>
                <a:gd name="connsiteX3" fmla="*/ 213 w 254213"/>
                <a:gd name="connsiteY3" fmla="*/ 193675 h 393840"/>
                <a:gd name="connsiteX4" fmla="*/ 3388 w 254213"/>
                <a:gd name="connsiteY4" fmla="*/ 393700 h 393840"/>
                <a:gd name="connsiteX0" fmla="*/ 3388 w 254213"/>
                <a:gd name="connsiteY0" fmla="*/ 393700 h 393840"/>
                <a:gd name="connsiteX1" fmla="*/ 254213 w 254213"/>
                <a:gd name="connsiteY1" fmla="*/ 390525 h 393840"/>
                <a:gd name="connsiteX2" fmla="*/ 251038 w 254213"/>
                <a:gd name="connsiteY2" fmla="*/ 0 h 393840"/>
                <a:gd name="connsiteX3" fmla="*/ 74186 w 254213"/>
                <a:gd name="connsiteY3" fmla="*/ 139613 h 393840"/>
                <a:gd name="connsiteX4" fmla="*/ 213 w 254213"/>
                <a:gd name="connsiteY4" fmla="*/ 193675 h 393840"/>
                <a:gd name="connsiteX5" fmla="*/ 3388 w 254213"/>
                <a:gd name="connsiteY5" fmla="*/ 393700 h 393840"/>
                <a:gd name="connsiteX0" fmla="*/ 18353 w 269178"/>
                <a:gd name="connsiteY0" fmla="*/ 393700 h 411275"/>
                <a:gd name="connsiteX1" fmla="*/ 269178 w 269178"/>
                <a:gd name="connsiteY1" fmla="*/ 390525 h 411275"/>
                <a:gd name="connsiteX2" fmla="*/ 266003 w 269178"/>
                <a:gd name="connsiteY2" fmla="*/ 0 h 411275"/>
                <a:gd name="connsiteX3" fmla="*/ 89151 w 269178"/>
                <a:gd name="connsiteY3" fmla="*/ 139613 h 411275"/>
                <a:gd name="connsiteX4" fmla="*/ 19742 w 269178"/>
                <a:gd name="connsiteY4" fmla="*/ 139691 h 411275"/>
                <a:gd name="connsiteX5" fmla="*/ 18353 w 269178"/>
                <a:gd name="connsiteY5" fmla="*/ 393700 h 411275"/>
                <a:gd name="connsiteX0" fmla="*/ 1126 w 251951"/>
                <a:gd name="connsiteY0" fmla="*/ 393700 h 393703"/>
                <a:gd name="connsiteX1" fmla="*/ 251951 w 251951"/>
                <a:gd name="connsiteY1" fmla="*/ 390525 h 393703"/>
                <a:gd name="connsiteX2" fmla="*/ 248776 w 251951"/>
                <a:gd name="connsiteY2" fmla="*/ 0 h 393703"/>
                <a:gd name="connsiteX3" fmla="*/ 71924 w 251951"/>
                <a:gd name="connsiteY3" fmla="*/ 139613 h 393703"/>
                <a:gd name="connsiteX4" fmla="*/ 2515 w 251951"/>
                <a:gd name="connsiteY4" fmla="*/ 139691 h 393703"/>
                <a:gd name="connsiteX5" fmla="*/ 1126 w 251951"/>
                <a:gd name="connsiteY5" fmla="*/ 393700 h 393703"/>
                <a:gd name="connsiteX0" fmla="*/ 1126 w 251951"/>
                <a:gd name="connsiteY0" fmla="*/ 403008 h 403011"/>
                <a:gd name="connsiteX1" fmla="*/ 251951 w 251951"/>
                <a:gd name="connsiteY1" fmla="*/ 399833 h 403011"/>
                <a:gd name="connsiteX2" fmla="*/ 246494 w 251951"/>
                <a:gd name="connsiteY2" fmla="*/ 0 h 403011"/>
                <a:gd name="connsiteX3" fmla="*/ 71924 w 251951"/>
                <a:gd name="connsiteY3" fmla="*/ 148921 h 403011"/>
                <a:gd name="connsiteX4" fmla="*/ 2515 w 251951"/>
                <a:gd name="connsiteY4" fmla="*/ 148999 h 403011"/>
                <a:gd name="connsiteX5" fmla="*/ 1126 w 251951"/>
                <a:gd name="connsiteY5" fmla="*/ 403008 h 403011"/>
                <a:gd name="connsiteX0" fmla="*/ 1126 w 257999"/>
                <a:gd name="connsiteY0" fmla="*/ 404870 h 404873"/>
                <a:gd name="connsiteX1" fmla="*/ 251951 w 257999"/>
                <a:gd name="connsiteY1" fmla="*/ 401695 h 404873"/>
                <a:gd name="connsiteX2" fmla="*/ 257904 w 257999"/>
                <a:gd name="connsiteY2" fmla="*/ 0 h 404873"/>
                <a:gd name="connsiteX3" fmla="*/ 71924 w 257999"/>
                <a:gd name="connsiteY3" fmla="*/ 150783 h 404873"/>
                <a:gd name="connsiteX4" fmla="*/ 2515 w 257999"/>
                <a:gd name="connsiteY4" fmla="*/ 150861 h 404873"/>
                <a:gd name="connsiteX5" fmla="*/ 1126 w 257999"/>
                <a:gd name="connsiteY5" fmla="*/ 404870 h 404873"/>
                <a:gd name="connsiteX0" fmla="*/ 1126 w 257999"/>
                <a:gd name="connsiteY0" fmla="*/ 408593 h 408596"/>
                <a:gd name="connsiteX1" fmla="*/ 251951 w 257999"/>
                <a:gd name="connsiteY1" fmla="*/ 405418 h 408596"/>
                <a:gd name="connsiteX2" fmla="*/ 257904 w 257999"/>
                <a:gd name="connsiteY2" fmla="*/ 0 h 408596"/>
                <a:gd name="connsiteX3" fmla="*/ 71924 w 257999"/>
                <a:gd name="connsiteY3" fmla="*/ 154506 h 408596"/>
                <a:gd name="connsiteX4" fmla="*/ 2515 w 257999"/>
                <a:gd name="connsiteY4" fmla="*/ 154584 h 408596"/>
                <a:gd name="connsiteX5" fmla="*/ 1126 w 257999"/>
                <a:gd name="connsiteY5" fmla="*/ 408593 h 408596"/>
                <a:gd name="connsiteX0" fmla="*/ 18690 w 275669"/>
                <a:gd name="connsiteY0" fmla="*/ 408593 h 426168"/>
                <a:gd name="connsiteX1" fmla="*/ 274079 w 275669"/>
                <a:gd name="connsiteY1" fmla="*/ 405418 h 426168"/>
                <a:gd name="connsiteX2" fmla="*/ 275468 w 275669"/>
                <a:gd name="connsiteY2" fmla="*/ 0 h 426168"/>
                <a:gd name="connsiteX3" fmla="*/ 89488 w 275669"/>
                <a:gd name="connsiteY3" fmla="*/ 154506 h 426168"/>
                <a:gd name="connsiteX4" fmla="*/ 20079 w 275669"/>
                <a:gd name="connsiteY4" fmla="*/ 154584 h 426168"/>
                <a:gd name="connsiteX5" fmla="*/ 18690 w 275669"/>
                <a:gd name="connsiteY5" fmla="*/ 408593 h 426168"/>
                <a:gd name="connsiteX0" fmla="*/ 463 w 257442"/>
                <a:gd name="connsiteY0" fmla="*/ 408593 h 408658"/>
                <a:gd name="connsiteX1" fmla="*/ 255852 w 257442"/>
                <a:gd name="connsiteY1" fmla="*/ 405418 h 408658"/>
                <a:gd name="connsiteX2" fmla="*/ 257241 w 257442"/>
                <a:gd name="connsiteY2" fmla="*/ 0 h 408658"/>
                <a:gd name="connsiteX3" fmla="*/ 71261 w 257442"/>
                <a:gd name="connsiteY3" fmla="*/ 154506 h 408658"/>
                <a:gd name="connsiteX4" fmla="*/ 1852 w 257442"/>
                <a:gd name="connsiteY4" fmla="*/ 154584 h 408658"/>
                <a:gd name="connsiteX5" fmla="*/ 463 w 257442"/>
                <a:gd name="connsiteY5" fmla="*/ 408593 h 408658"/>
                <a:gd name="connsiteX0" fmla="*/ 463 w 274600"/>
                <a:gd name="connsiteY0" fmla="*/ 408593 h 408658"/>
                <a:gd name="connsiteX1" fmla="*/ 255852 w 274600"/>
                <a:gd name="connsiteY1" fmla="*/ 405418 h 408658"/>
                <a:gd name="connsiteX2" fmla="*/ 255649 w 274600"/>
                <a:gd name="connsiteY2" fmla="*/ 324622 h 408658"/>
                <a:gd name="connsiteX3" fmla="*/ 257241 w 274600"/>
                <a:gd name="connsiteY3" fmla="*/ 0 h 408658"/>
                <a:gd name="connsiteX4" fmla="*/ 71261 w 274600"/>
                <a:gd name="connsiteY4" fmla="*/ 154506 h 408658"/>
                <a:gd name="connsiteX5" fmla="*/ 1852 w 274600"/>
                <a:gd name="connsiteY5" fmla="*/ 154584 h 408658"/>
                <a:gd name="connsiteX6" fmla="*/ 463 w 274600"/>
                <a:gd name="connsiteY6" fmla="*/ 408593 h 408658"/>
                <a:gd name="connsiteX0" fmla="*/ 463 w 307791"/>
                <a:gd name="connsiteY0" fmla="*/ 408593 h 408658"/>
                <a:gd name="connsiteX1" fmla="*/ 255852 w 307791"/>
                <a:gd name="connsiteY1" fmla="*/ 405418 h 408658"/>
                <a:gd name="connsiteX2" fmla="*/ 307791 w 307791"/>
                <a:gd name="connsiteY2" fmla="*/ 363238 h 408658"/>
                <a:gd name="connsiteX3" fmla="*/ 255649 w 307791"/>
                <a:gd name="connsiteY3" fmla="*/ 324622 h 408658"/>
                <a:gd name="connsiteX4" fmla="*/ 257241 w 307791"/>
                <a:gd name="connsiteY4" fmla="*/ 0 h 408658"/>
                <a:gd name="connsiteX5" fmla="*/ 71261 w 307791"/>
                <a:gd name="connsiteY5" fmla="*/ 154506 h 408658"/>
                <a:gd name="connsiteX6" fmla="*/ 1852 w 307791"/>
                <a:gd name="connsiteY6" fmla="*/ 154584 h 408658"/>
                <a:gd name="connsiteX7" fmla="*/ 463 w 307791"/>
                <a:gd name="connsiteY7" fmla="*/ 408593 h 408658"/>
                <a:gd name="connsiteX0" fmla="*/ 463 w 307791"/>
                <a:gd name="connsiteY0" fmla="*/ 408593 h 408658"/>
                <a:gd name="connsiteX1" fmla="*/ 255852 w 307791"/>
                <a:gd name="connsiteY1" fmla="*/ 405418 h 408658"/>
                <a:gd name="connsiteX2" fmla="*/ 307791 w 307791"/>
                <a:gd name="connsiteY2" fmla="*/ 363238 h 408658"/>
                <a:gd name="connsiteX3" fmla="*/ 255649 w 307791"/>
                <a:gd name="connsiteY3" fmla="*/ 324622 h 408658"/>
                <a:gd name="connsiteX4" fmla="*/ 257241 w 307791"/>
                <a:gd name="connsiteY4" fmla="*/ 0 h 408658"/>
                <a:gd name="connsiteX5" fmla="*/ 71261 w 307791"/>
                <a:gd name="connsiteY5" fmla="*/ 154506 h 408658"/>
                <a:gd name="connsiteX6" fmla="*/ 1852 w 307791"/>
                <a:gd name="connsiteY6" fmla="*/ 154584 h 408658"/>
                <a:gd name="connsiteX7" fmla="*/ 463 w 307791"/>
                <a:gd name="connsiteY7" fmla="*/ 408593 h 408658"/>
                <a:gd name="connsiteX0" fmla="*/ 463 w 307791"/>
                <a:gd name="connsiteY0" fmla="*/ 408593 h 408658"/>
                <a:gd name="connsiteX1" fmla="*/ 255852 w 307791"/>
                <a:gd name="connsiteY1" fmla="*/ 405418 h 408658"/>
                <a:gd name="connsiteX2" fmla="*/ 307791 w 307791"/>
                <a:gd name="connsiteY2" fmla="*/ 363238 h 408658"/>
                <a:gd name="connsiteX3" fmla="*/ 255649 w 307791"/>
                <a:gd name="connsiteY3" fmla="*/ 324622 h 408658"/>
                <a:gd name="connsiteX4" fmla="*/ 257241 w 307791"/>
                <a:gd name="connsiteY4" fmla="*/ 0 h 408658"/>
                <a:gd name="connsiteX5" fmla="*/ 71261 w 307791"/>
                <a:gd name="connsiteY5" fmla="*/ 154506 h 408658"/>
                <a:gd name="connsiteX6" fmla="*/ 1852 w 307791"/>
                <a:gd name="connsiteY6" fmla="*/ 154584 h 408658"/>
                <a:gd name="connsiteX7" fmla="*/ 463 w 307791"/>
                <a:gd name="connsiteY7" fmla="*/ 408593 h 408658"/>
                <a:gd name="connsiteX0" fmla="*/ 463 w 307791"/>
                <a:gd name="connsiteY0" fmla="*/ 408593 h 408658"/>
                <a:gd name="connsiteX1" fmla="*/ 255852 w 307791"/>
                <a:gd name="connsiteY1" fmla="*/ 405418 h 408658"/>
                <a:gd name="connsiteX2" fmla="*/ 307791 w 307791"/>
                <a:gd name="connsiteY2" fmla="*/ 363238 h 408658"/>
                <a:gd name="connsiteX3" fmla="*/ 255649 w 307791"/>
                <a:gd name="connsiteY3" fmla="*/ 324622 h 408658"/>
                <a:gd name="connsiteX4" fmla="*/ 257241 w 307791"/>
                <a:gd name="connsiteY4" fmla="*/ 0 h 408658"/>
                <a:gd name="connsiteX5" fmla="*/ 71261 w 307791"/>
                <a:gd name="connsiteY5" fmla="*/ 154506 h 408658"/>
                <a:gd name="connsiteX6" fmla="*/ 1852 w 307791"/>
                <a:gd name="connsiteY6" fmla="*/ 154584 h 408658"/>
                <a:gd name="connsiteX7" fmla="*/ 463 w 307791"/>
                <a:gd name="connsiteY7" fmla="*/ 408593 h 408658"/>
                <a:gd name="connsiteX0" fmla="*/ 463 w 307791"/>
                <a:gd name="connsiteY0" fmla="*/ 408593 h 408658"/>
                <a:gd name="connsiteX1" fmla="*/ 255852 w 307791"/>
                <a:gd name="connsiteY1" fmla="*/ 405418 h 408658"/>
                <a:gd name="connsiteX2" fmla="*/ 307791 w 307791"/>
                <a:gd name="connsiteY2" fmla="*/ 363238 h 408658"/>
                <a:gd name="connsiteX3" fmla="*/ 255649 w 307791"/>
                <a:gd name="connsiteY3" fmla="*/ 324622 h 408658"/>
                <a:gd name="connsiteX4" fmla="*/ 257241 w 307791"/>
                <a:gd name="connsiteY4" fmla="*/ 0 h 408658"/>
                <a:gd name="connsiteX5" fmla="*/ 71261 w 307791"/>
                <a:gd name="connsiteY5" fmla="*/ 154506 h 408658"/>
                <a:gd name="connsiteX6" fmla="*/ 1852 w 307791"/>
                <a:gd name="connsiteY6" fmla="*/ 154584 h 408658"/>
                <a:gd name="connsiteX7" fmla="*/ 463 w 307791"/>
                <a:gd name="connsiteY7" fmla="*/ 408593 h 408658"/>
                <a:gd name="connsiteX0" fmla="*/ 463 w 307791"/>
                <a:gd name="connsiteY0" fmla="*/ 408593 h 408658"/>
                <a:gd name="connsiteX1" fmla="*/ 255852 w 307791"/>
                <a:gd name="connsiteY1" fmla="*/ 405418 h 408658"/>
                <a:gd name="connsiteX2" fmla="*/ 307791 w 307791"/>
                <a:gd name="connsiteY2" fmla="*/ 363238 h 408658"/>
                <a:gd name="connsiteX3" fmla="*/ 255649 w 307791"/>
                <a:gd name="connsiteY3" fmla="*/ 324622 h 408658"/>
                <a:gd name="connsiteX4" fmla="*/ 257241 w 307791"/>
                <a:gd name="connsiteY4" fmla="*/ 0 h 408658"/>
                <a:gd name="connsiteX5" fmla="*/ 71261 w 307791"/>
                <a:gd name="connsiteY5" fmla="*/ 154506 h 408658"/>
                <a:gd name="connsiteX6" fmla="*/ 1852 w 307791"/>
                <a:gd name="connsiteY6" fmla="*/ 154584 h 408658"/>
                <a:gd name="connsiteX7" fmla="*/ 463 w 307791"/>
                <a:gd name="connsiteY7" fmla="*/ 408593 h 4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791" h="408658">
                  <a:moveTo>
                    <a:pt x="463" y="408593"/>
                  </a:moveTo>
                  <a:cubicBezTo>
                    <a:pt x="1719" y="403861"/>
                    <a:pt x="168010" y="404360"/>
                    <a:pt x="255852" y="405418"/>
                  </a:cubicBezTo>
                  <a:cubicBezTo>
                    <a:pt x="256418" y="404855"/>
                    <a:pt x="307825" y="365511"/>
                    <a:pt x="307791" y="363238"/>
                  </a:cubicBezTo>
                  <a:cubicBezTo>
                    <a:pt x="307757" y="361525"/>
                    <a:pt x="258014" y="323879"/>
                    <a:pt x="255649" y="324622"/>
                  </a:cubicBezTo>
                  <a:cubicBezTo>
                    <a:pt x="255881" y="257052"/>
                    <a:pt x="251267" y="898"/>
                    <a:pt x="257241" y="0"/>
                  </a:cubicBezTo>
                  <a:cubicBezTo>
                    <a:pt x="196008" y="46538"/>
                    <a:pt x="132494" y="107968"/>
                    <a:pt x="71261" y="154506"/>
                  </a:cubicBezTo>
                  <a:lnTo>
                    <a:pt x="1852" y="154584"/>
                  </a:lnTo>
                  <a:cubicBezTo>
                    <a:pt x="794" y="160934"/>
                    <a:pt x="-793" y="413325"/>
                    <a:pt x="463" y="408593"/>
                  </a:cubicBez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18900000">
              <a:off x="4444369" y="2812292"/>
              <a:ext cx="144043" cy="228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8900000">
              <a:off x="5350879" y="3730211"/>
              <a:ext cx="144043" cy="228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8900000">
              <a:off x="4411007" y="4669196"/>
              <a:ext cx="144043" cy="228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6200000" flipV="1">
              <a:off x="2548354" y="4845355"/>
              <a:ext cx="356990" cy="598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16200000" flipV="1">
              <a:off x="2548354" y="4484097"/>
              <a:ext cx="356990" cy="598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16200000" flipV="1">
              <a:off x="2548353" y="4127106"/>
              <a:ext cx="356990" cy="598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02328" y="2158936"/>
              <a:ext cx="5708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DHPTT01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432939" y="2650305"/>
              <a:ext cx="1813654" cy="0"/>
            </a:xfrm>
            <a:prstGeom prst="line">
              <a:avLst/>
            </a:prstGeom>
            <a:ln w="12700" cmpd="sng">
              <a:solidFill>
                <a:schemeClr val="bg2">
                  <a:lumMod val="50000"/>
                </a:schemeClr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reeform 2"/>
            <p:cNvSpPr/>
            <p:nvPr/>
          </p:nvSpPr>
          <p:spPr>
            <a:xfrm>
              <a:off x="2753643" y="2529230"/>
              <a:ext cx="524999" cy="248628"/>
            </a:xfrm>
            <a:custGeom>
              <a:avLst/>
              <a:gdLst>
                <a:gd name="connsiteX0" fmla="*/ 0 w 554991"/>
                <a:gd name="connsiteY0" fmla="*/ 10672 h 245453"/>
                <a:gd name="connsiteX1" fmla="*/ 554991 w 554991"/>
                <a:gd name="connsiteY1" fmla="*/ 0 h 245453"/>
                <a:gd name="connsiteX2" fmla="*/ 554991 w 554991"/>
                <a:gd name="connsiteY2" fmla="*/ 245453 h 245453"/>
                <a:gd name="connsiteX3" fmla="*/ 42692 w 554991"/>
                <a:gd name="connsiteY3" fmla="*/ 245453 h 245453"/>
                <a:gd name="connsiteX0" fmla="*/ 0 w 532766"/>
                <a:gd name="connsiteY0" fmla="*/ 7497 h 245453"/>
                <a:gd name="connsiteX1" fmla="*/ 532766 w 532766"/>
                <a:gd name="connsiteY1" fmla="*/ 0 h 245453"/>
                <a:gd name="connsiteX2" fmla="*/ 532766 w 532766"/>
                <a:gd name="connsiteY2" fmla="*/ 245453 h 245453"/>
                <a:gd name="connsiteX3" fmla="*/ 20467 w 532766"/>
                <a:gd name="connsiteY3" fmla="*/ 245453 h 245453"/>
                <a:gd name="connsiteX0" fmla="*/ 0 w 532766"/>
                <a:gd name="connsiteY0" fmla="*/ 7497 h 258153"/>
                <a:gd name="connsiteX1" fmla="*/ 532766 w 532766"/>
                <a:gd name="connsiteY1" fmla="*/ 0 h 258153"/>
                <a:gd name="connsiteX2" fmla="*/ 532766 w 532766"/>
                <a:gd name="connsiteY2" fmla="*/ 245453 h 258153"/>
                <a:gd name="connsiteX3" fmla="*/ 4592 w 532766"/>
                <a:gd name="connsiteY3" fmla="*/ 258153 h 258153"/>
                <a:gd name="connsiteX0" fmla="*/ 0 w 532766"/>
                <a:gd name="connsiteY0" fmla="*/ 7497 h 245453"/>
                <a:gd name="connsiteX1" fmla="*/ 532766 w 532766"/>
                <a:gd name="connsiteY1" fmla="*/ 0 h 245453"/>
                <a:gd name="connsiteX2" fmla="*/ 532766 w 532766"/>
                <a:gd name="connsiteY2" fmla="*/ 245453 h 245453"/>
                <a:gd name="connsiteX3" fmla="*/ 4592 w 532766"/>
                <a:gd name="connsiteY3" fmla="*/ 242278 h 245453"/>
                <a:gd name="connsiteX0" fmla="*/ 0 w 532766"/>
                <a:gd name="connsiteY0" fmla="*/ 7497 h 254978"/>
                <a:gd name="connsiteX1" fmla="*/ 532766 w 532766"/>
                <a:gd name="connsiteY1" fmla="*/ 0 h 254978"/>
                <a:gd name="connsiteX2" fmla="*/ 532766 w 532766"/>
                <a:gd name="connsiteY2" fmla="*/ 245453 h 254978"/>
                <a:gd name="connsiteX3" fmla="*/ 1417 w 532766"/>
                <a:gd name="connsiteY3" fmla="*/ 254978 h 254978"/>
                <a:gd name="connsiteX0" fmla="*/ 0 w 532766"/>
                <a:gd name="connsiteY0" fmla="*/ 7497 h 248628"/>
                <a:gd name="connsiteX1" fmla="*/ 532766 w 532766"/>
                <a:gd name="connsiteY1" fmla="*/ 0 h 248628"/>
                <a:gd name="connsiteX2" fmla="*/ 532766 w 532766"/>
                <a:gd name="connsiteY2" fmla="*/ 245453 h 248628"/>
                <a:gd name="connsiteX3" fmla="*/ 4592 w 532766"/>
                <a:gd name="connsiteY3" fmla="*/ 248628 h 248628"/>
                <a:gd name="connsiteX0" fmla="*/ 0 w 532766"/>
                <a:gd name="connsiteY0" fmla="*/ 7497 h 254978"/>
                <a:gd name="connsiteX1" fmla="*/ 532766 w 532766"/>
                <a:gd name="connsiteY1" fmla="*/ 0 h 254978"/>
                <a:gd name="connsiteX2" fmla="*/ 532766 w 532766"/>
                <a:gd name="connsiteY2" fmla="*/ 245453 h 254978"/>
                <a:gd name="connsiteX3" fmla="*/ 1417 w 532766"/>
                <a:gd name="connsiteY3" fmla="*/ 254978 h 254978"/>
                <a:gd name="connsiteX0" fmla="*/ 0 w 532766"/>
                <a:gd name="connsiteY0" fmla="*/ 7497 h 248628"/>
                <a:gd name="connsiteX1" fmla="*/ 532766 w 532766"/>
                <a:gd name="connsiteY1" fmla="*/ 0 h 248628"/>
                <a:gd name="connsiteX2" fmla="*/ 532766 w 532766"/>
                <a:gd name="connsiteY2" fmla="*/ 245453 h 248628"/>
                <a:gd name="connsiteX3" fmla="*/ 7767 w 532766"/>
                <a:gd name="connsiteY3" fmla="*/ 248628 h 248628"/>
                <a:gd name="connsiteX0" fmla="*/ 4933 w 524999"/>
                <a:gd name="connsiteY0" fmla="*/ 1147 h 248628"/>
                <a:gd name="connsiteX1" fmla="*/ 524999 w 524999"/>
                <a:gd name="connsiteY1" fmla="*/ 0 h 248628"/>
                <a:gd name="connsiteX2" fmla="*/ 524999 w 524999"/>
                <a:gd name="connsiteY2" fmla="*/ 245453 h 248628"/>
                <a:gd name="connsiteX3" fmla="*/ 0 w 524999"/>
                <a:gd name="connsiteY3" fmla="*/ 248628 h 2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999" h="248628">
                  <a:moveTo>
                    <a:pt x="4933" y="1147"/>
                  </a:moveTo>
                  <a:lnTo>
                    <a:pt x="524999" y="0"/>
                  </a:lnTo>
                  <a:lnTo>
                    <a:pt x="524999" y="245453"/>
                  </a:lnTo>
                  <a:lnTo>
                    <a:pt x="0" y="248628"/>
                  </a:lnTo>
                </a:path>
              </a:pathLst>
            </a:custGeom>
            <a:ln w="63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56" name="Content Placeholder 5"/>
          <p:cNvSpPr txBox="1">
            <a:spLocks/>
          </p:cNvSpPr>
          <p:nvPr/>
        </p:nvSpPr>
        <p:spPr>
          <a:xfrm>
            <a:off x="5572676" y="1057263"/>
            <a:ext cx="3589466" cy="2613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rgbClr val="1466C5"/>
                </a:solidFill>
                <a:cs typeface="Century Gothic"/>
              </a:rPr>
              <a:t>Check depth/exact composition of the dump and the wall behind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rgbClr val="1466C5"/>
                </a:solidFill>
                <a:cs typeface="Century Gothic"/>
              </a:rPr>
              <a:t>Move or dismantle pumps in order to use the pump hall behind the wall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rgbClr val="1466C5"/>
                </a:solidFill>
                <a:cs typeface="Century Gothic"/>
              </a:rPr>
              <a:t>Build (two-exits) new vacuum pipe for DHPTT01 </a:t>
            </a:r>
          </a:p>
        </p:txBody>
      </p:sp>
      <p:sp>
        <p:nvSpPr>
          <p:cNvPr id="57" name="Content Placeholder 5"/>
          <p:cNvSpPr txBox="1">
            <a:spLocks/>
          </p:cNvSpPr>
          <p:nvPr/>
        </p:nvSpPr>
        <p:spPr>
          <a:xfrm>
            <a:off x="5572676" y="4393066"/>
            <a:ext cx="3589466" cy="421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660066"/>
              </a:buClr>
              <a:defRPr/>
            </a:pPr>
            <a:r>
              <a:rPr lang="en-US" sz="1600" dirty="0" smtClean="0">
                <a:solidFill>
                  <a:schemeClr val="accent6"/>
                </a:solidFill>
                <a:cs typeface="Century Gothic"/>
              </a:rPr>
              <a:t>Check doses vs. beam intensity</a:t>
            </a:r>
            <a:endParaRPr lang="en-US" sz="1200" dirty="0" smtClean="0">
              <a:solidFill>
                <a:schemeClr val="accent6"/>
              </a:solidFill>
              <a:cs typeface="Century Gothic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9" y="4914964"/>
            <a:ext cx="2417634" cy="1866323"/>
          </a:xfrm>
          <a:prstGeom prst="rect">
            <a:avLst/>
          </a:prstGeom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 possible location for dump experiments</a:t>
            </a:r>
            <a:endParaRPr lang="en-US" sz="3200" dirty="0"/>
          </a:p>
        </p:txBody>
      </p:sp>
      <p:sp>
        <p:nvSpPr>
          <p:cNvPr id="6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7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B7C1D61A-0360-5045-9484-24F764A212C1}" type="slidenum">
              <a:rPr lang="en-US" smtClean="0"/>
              <a:t>15</a:t>
            </a:fld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449296" y="360469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 Pumps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9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76" y="839965"/>
            <a:ext cx="7198484" cy="5210978"/>
          </a:xfrm>
          <a:prstGeom prst="rect">
            <a:avLst/>
          </a:prstGeom>
        </p:spPr>
      </p:pic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B7C1D61A-0360-5045-9484-24F764A212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9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37589" y="1526825"/>
            <a:ext cx="8068706" cy="36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2000" dirty="0" smtClean="0">
                <a:solidFill>
                  <a:srgbClr val="1466C5"/>
                </a:solidFill>
                <a:cs typeface="Century Gothic"/>
              </a:rPr>
              <a:t>The DA</a:t>
            </a:r>
            <a:r>
              <a:rPr lang="en-US" sz="2000" dirty="0" smtClean="0">
                <a:solidFill>
                  <a:srgbClr val="1466C5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1466C5"/>
                </a:solidFill>
                <a:cs typeface="Century Gothic"/>
              </a:rPr>
              <a:t>NE LINAC can provide &gt;10</a:t>
            </a:r>
            <a:r>
              <a:rPr lang="en-US" sz="2000" baseline="30000" dirty="0" smtClean="0">
                <a:solidFill>
                  <a:srgbClr val="1466C5"/>
                </a:solidFill>
                <a:cs typeface="Century Gothic"/>
              </a:rPr>
              <a:t>11</a:t>
            </a:r>
            <a:r>
              <a:rPr lang="en-US" sz="2000" dirty="0" smtClean="0">
                <a:solidFill>
                  <a:srgbClr val="1466C5"/>
                </a:solidFill>
                <a:cs typeface="Century Gothic"/>
              </a:rPr>
              <a:t> e</a:t>
            </a:r>
            <a:r>
              <a:rPr lang="en-US" sz="2000" baseline="30000" dirty="0" smtClean="0">
                <a:solidFill>
                  <a:srgbClr val="1466C5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 smtClean="0">
                <a:solidFill>
                  <a:srgbClr val="1466C5"/>
                </a:solidFill>
                <a:cs typeface="Century Gothic"/>
              </a:rPr>
              <a:t>/bunch in 40 ns long pulses at 49 Hz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2000" dirty="0" smtClean="0">
                <a:solidFill>
                  <a:srgbClr val="1466C5"/>
                </a:solidFill>
                <a:cs typeface="Century Gothic"/>
              </a:rPr>
              <a:t>There is room for a further increase of the delivered charge, both increasing the pulse width and pushing the gun emission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800" b="1" dirty="0" smtClean="0">
                <a:solidFill>
                  <a:srgbClr val="1466C5"/>
                </a:solidFill>
                <a:cs typeface="Century Gothic"/>
              </a:rPr>
              <a:t>Limits of this charge increase to be checked experimentally</a:t>
            </a:r>
            <a:r>
              <a:rPr lang="en-US" sz="1800" dirty="0" smtClean="0">
                <a:solidFill>
                  <a:srgbClr val="1466C5"/>
                </a:solidFill>
                <a:cs typeface="Century Gothic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800" dirty="0" smtClean="0">
                <a:solidFill>
                  <a:srgbClr val="1466C5"/>
                </a:solidFill>
                <a:cs typeface="Century Gothic"/>
              </a:rPr>
              <a:t>New hardware for longer pulses is needed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2000" dirty="0" smtClean="0">
                <a:solidFill>
                  <a:srgbClr val="1466C5"/>
                </a:solidFill>
                <a:cs typeface="Century Gothic"/>
              </a:rPr>
              <a:t>It is possible to dump the electron beam at the end of the transfer line towards the damping ring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2000" dirty="0" smtClean="0">
                <a:solidFill>
                  <a:srgbClr val="1466C5"/>
                </a:solidFill>
                <a:cs typeface="Century Gothic"/>
              </a:rPr>
              <a:t>Room for an experimental installation downstream of the dump is available (but work is needed to make it available)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2000" b="1" dirty="0" smtClean="0">
                <a:solidFill>
                  <a:srgbClr val="660066"/>
                </a:solidFill>
                <a:cs typeface="Century Gothic"/>
              </a:rPr>
              <a:t>Radio-protection is the primary issue</a:t>
            </a:r>
          </a:p>
        </p:txBody>
      </p:sp>
    </p:spTree>
    <p:extLst>
      <p:ext uri="{BB962C8B-B14F-4D97-AF65-F5344CB8AC3E}">
        <p14:creationId xmlns:p14="http://schemas.microsoft.com/office/powerpoint/2010/main" val="168968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848" y="801999"/>
            <a:ext cx="6892128" cy="5112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0431" y="2005556"/>
            <a:ext cx="58631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BTF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341" y="1939173"/>
            <a:ext cx="11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BTF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control room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5701" y="1895990"/>
            <a:ext cx="794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Damping </a:t>
            </a:r>
          </a:p>
          <a:p>
            <a:pPr algn="ctr"/>
            <a:r>
              <a:rPr lang="en-US" sz="1050" dirty="0"/>
              <a:t>R</a:t>
            </a:r>
            <a:r>
              <a:rPr lang="en-US" sz="1050" dirty="0" smtClean="0"/>
              <a:t>ing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 rot="18900280">
            <a:off x="4908287" y="3105425"/>
            <a:ext cx="928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</a:t>
            </a:r>
            <a:r>
              <a:rPr lang="en-US" sz="1000" dirty="0" smtClean="0">
                <a:solidFill>
                  <a:srgbClr val="000000"/>
                </a:solidFill>
              </a:rPr>
              <a:t>ransfer line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560546">
            <a:off x="3213121" y="5335935"/>
            <a:ext cx="928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</a:t>
            </a:r>
            <a:r>
              <a:rPr lang="en-US" sz="1000" dirty="0" smtClean="0">
                <a:solidFill>
                  <a:srgbClr val="000000"/>
                </a:solidFill>
              </a:rPr>
              <a:t>ransfer line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3744" y="6077296"/>
            <a:ext cx="118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M</a:t>
            </a:r>
            <a:r>
              <a:rPr lang="en-US" sz="1600" dirty="0" smtClean="0">
                <a:solidFill>
                  <a:srgbClr val="000000"/>
                </a:solidFill>
              </a:rPr>
              <a:t>ain rings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9869" y="3944850"/>
            <a:ext cx="853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LINAC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0487" y="1293099"/>
            <a:ext cx="1141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Power supplies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9857" y="4145878"/>
            <a:ext cx="379546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157582" y="3171145"/>
            <a:ext cx="825114" cy="852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82696" y="2475430"/>
            <a:ext cx="0" cy="308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570284" y="4040642"/>
            <a:ext cx="1091741" cy="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72348" y="2847553"/>
            <a:ext cx="1075885" cy="11082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798256" y="3153663"/>
            <a:ext cx="1075885" cy="11082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546017" y="4245763"/>
            <a:ext cx="1091742" cy="161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971353" y="4683908"/>
            <a:ext cx="833202" cy="15217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117136" y="4290191"/>
            <a:ext cx="174615" cy="2684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DA</a:t>
            </a:r>
            <a:r>
              <a:rPr lang="en-US" sz="3600" dirty="0" smtClean="0">
                <a:latin typeface="Symbol" charset="2"/>
                <a:cs typeface="Symbol" charset="2"/>
              </a:rPr>
              <a:t>F</a:t>
            </a:r>
            <a:r>
              <a:rPr lang="en-US" sz="3600" dirty="0" smtClean="0"/>
              <a:t>NE complex</a:t>
            </a:r>
            <a:endParaRPr lang="en-US" sz="360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A472CFA8-4BAC-ED4B-B1A1-3C94AC2947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DA</a:t>
            </a:r>
            <a:r>
              <a:rPr lang="en-US" sz="3600" dirty="0" smtClean="0">
                <a:latin typeface="Symbol" charset="2"/>
                <a:cs typeface="Symbol" charset="2"/>
              </a:rPr>
              <a:t>F</a:t>
            </a:r>
            <a:r>
              <a:rPr lang="en-US" sz="3600" dirty="0" smtClean="0"/>
              <a:t>NE LINAC</a:t>
            </a:r>
            <a:endParaRPr lang="en-US" sz="3600" dirty="0"/>
          </a:p>
        </p:txBody>
      </p:sp>
      <p:pic>
        <p:nvPicPr>
          <p:cNvPr id="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2" y="1429523"/>
            <a:ext cx="4458912" cy="24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49212"/>
              </p:ext>
            </p:extLst>
          </p:nvPr>
        </p:nvGraphicFramePr>
        <p:xfrm>
          <a:off x="4712763" y="680701"/>
          <a:ext cx="4379215" cy="61483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50803"/>
                <a:gridCol w="1187794"/>
                <a:gridCol w="1240618"/>
              </a:tblGrid>
              <a:tr h="22029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Design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Operational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Electron beam final energy 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800 MeV </a:t>
                      </a:r>
                      <a:endParaRPr lang="en-US" sz="1200" b="0" dirty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510 MeV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Positron beam final energy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550 MeV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510 MeV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RF frequency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2856 MHz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Positron conversion energy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250 MeV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220 MeV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Beam pulse rep. rate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 to 50 Hz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 to 50 Hz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Beam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macropulse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length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10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nsec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1.4 to 40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nsec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Gun current</a:t>
                      </a:r>
                      <a:endParaRPr lang="en-US" sz="1200" b="0" dirty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8 A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8 A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Beam spot on positron</a:t>
                      </a:r>
                      <a:r>
                        <a:rPr lang="en-US" sz="1200" baseline="0" dirty="0" smtClean="0"/>
                        <a:t> converter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mm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mm</a:t>
                      </a:r>
                    </a:p>
                    <a:p>
                      <a:endParaRPr lang="en-US" sz="1200" b="0" dirty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Normalized </a:t>
                      </a:r>
                      <a:r>
                        <a:rPr lang="en-US" sz="1200" dirty="0" err="1" smtClean="0"/>
                        <a:t>Emittance</a:t>
                      </a:r>
                      <a:r>
                        <a:rPr lang="en-US" sz="1200" dirty="0" smtClean="0"/>
                        <a:t> (mm </a:t>
                      </a:r>
                      <a:r>
                        <a:rPr lang="en-US" sz="1200" dirty="0" err="1" smtClean="0"/>
                        <a:t>mrad</a:t>
                      </a:r>
                      <a:r>
                        <a:rPr lang="en-US" sz="1200" dirty="0" smtClean="0"/>
                        <a:t>)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(electron</a:t>
                      </a:r>
                      <a:r>
                        <a:rPr lang="en-US" sz="1200" baseline="0" dirty="0" smtClean="0"/>
                        <a:t>) </a:t>
                      </a:r>
                    </a:p>
                    <a:p>
                      <a:r>
                        <a:rPr lang="en-US" sz="1200" baseline="0" dirty="0" smtClean="0"/>
                        <a:t>10 (positron)</a:t>
                      </a:r>
                      <a:endParaRPr lang="en-US" sz="1200" b="0" dirty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</a:t>
                      </a:r>
                      <a:r>
                        <a:rPr lang="en-US" sz="1200" baseline="0" dirty="0" smtClean="0"/>
                        <a:t> 1.5</a:t>
                      </a:r>
                      <a:endParaRPr lang="en-US" sz="1200" b="0" dirty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rms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Energy spread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0.5% (electron)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1.0% (positron)</a:t>
                      </a:r>
                      <a:endParaRPr lang="en-US" sz="1200" b="0" dirty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0.5% (electron)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1.0% (positron)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66C5"/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electron current on positron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converter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5 A </a:t>
                      </a:r>
                      <a:endParaRPr lang="en-US" sz="1200" b="0" dirty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5.2 A</a:t>
                      </a:r>
                    </a:p>
                    <a:p>
                      <a:endParaRPr lang="en-US" sz="1200" b="0" dirty="0">
                        <a:solidFill>
                          <a:srgbClr val="FFFFFF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Max output electron current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&gt;150 mA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500 mA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Max output positron current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36 mA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   85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mA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Trasport</a:t>
                      </a:r>
                      <a:r>
                        <a:rPr lang="en-US" sz="1200" dirty="0" smtClean="0"/>
                        <a:t> efficiency from capture section to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linac</a:t>
                      </a:r>
                      <a:r>
                        <a:rPr lang="en-US" sz="1200" baseline="0" dirty="0" smtClean="0"/>
                        <a:t> end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90% </a:t>
                      </a:r>
                      <a:endParaRPr lang="en-US" sz="1200" b="0" dirty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90%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6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Accelerating structure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SLAC-type, CG, 2π/3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RF source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 x 45 </a:t>
                      </a:r>
                      <a:r>
                        <a:rPr lang="en-US" sz="1200" dirty="0" err="1" smtClean="0"/>
                        <a:t>MWp</a:t>
                      </a:r>
                      <a:r>
                        <a:rPr lang="en-US" sz="1200" dirty="0" smtClean="0"/>
                        <a:t> sledded klystrons TH2128C</a:t>
                      </a:r>
                      <a:endParaRPr lang="en-US" sz="1200" b="0" dirty="0" smtClean="0">
                        <a:latin typeface="Impact"/>
                        <a:cs typeface="Impac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61A-0360-5045-9484-24F764A212C1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5" y="1463338"/>
            <a:ext cx="3443679" cy="229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847" y="3666868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Symbol" charset="2"/>
                <a:cs typeface="Symbol" charset="2"/>
              </a:rPr>
              <a:t>F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NE LINAC gun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Pulse charge: gun</a:t>
            </a:r>
            <a:endParaRPr lang="en-US" sz="36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0" y="4274623"/>
            <a:ext cx="5257158" cy="174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During parasitic operation, pulse duration is fixed at </a:t>
            </a:r>
            <a:r>
              <a:rPr lang="en-US" sz="1600" b="1" dirty="0" smtClean="0">
                <a:solidFill>
                  <a:schemeClr val="tx1"/>
                </a:solidFill>
                <a:cs typeface="Century Gothic"/>
              </a:rPr>
              <a:t>10 ns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 for the injection into the damping ring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Bunched structure at </a:t>
            </a:r>
            <a:r>
              <a:rPr lang="en-US" sz="1600" b="1" dirty="0" smtClean="0">
                <a:solidFill>
                  <a:schemeClr val="tx1"/>
                </a:solidFill>
                <a:cs typeface="Century Gothic"/>
              </a:rPr>
              <a:t>2856 MHz 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is visible with a good enough timing resolution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Typical charge: 1–2 </a:t>
            </a:r>
            <a:r>
              <a:rPr lang="en-US" sz="1600" dirty="0" err="1" smtClean="0">
                <a:solidFill>
                  <a:schemeClr val="tx1"/>
                </a:solidFill>
                <a:cs typeface="Century Gothic"/>
              </a:rPr>
              <a:t>nC</a:t>
            </a:r>
            <a:r>
              <a:rPr lang="en-US" sz="1600" dirty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for e</a:t>
            </a:r>
            <a:r>
              <a:rPr lang="en-US" sz="1600" baseline="30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, 0.5–0.8 for e</a:t>
            </a:r>
            <a:r>
              <a:rPr lang="en-US" sz="1600" baseline="30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400" dirty="0" err="1" smtClean="0">
                <a:solidFill>
                  <a:schemeClr val="tx1"/>
                </a:solidFill>
                <a:cs typeface="Century Gothic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=</a:t>
            </a:r>
            <a:r>
              <a:rPr lang="en-US" sz="1400" dirty="0">
                <a:solidFill>
                  <a:schemeClr val="tx1"/>
                </a:solidFill>
                <a:cs typeface="Century Gothic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00 mA current corresponding to 1 </a:t>
            </a:r>
            <a:r>
              <a:rPr lang="en-US" sz="1400" dirty="0" err="1" smtClean="0">
                <a:solidFill>
                  <a:schemeClr val="tx1"/>
                </a:solidFill>
                <a:cs typeface="Century Gothic"/>
              </a:rPr>
              <a:t>nC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/10 ns</a:t>
            </a:r>
            <a:endParaRPr lang="en-US" sz="1400" dirty="0">
              <a:solidFill>
                <a:srgbClr val="1466C5"/>
              </a:solidFill>
              <a:cs typeface="Century Gothic"/>
            </a:endParaRPr>
          </a:p>
        </p:txBody>
      </p:sp>
      <p:pic>
        <p:nvPicPr>
          <p:cNvPr id="12" name="Picture 11" descr="odo10ns100mA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15"/>
          <a:stretch/>
        </p:blipFill>
        <p:spPr>
          <a:xfrm>
            <a:off x="5445468" y="3920998"/>
            <a:ext cx="2595221" cy="1804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2819400"/>
            <a:ext cx="968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10 ns, 100 mA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2810" y="4310049"/>
            <a:ext cx="968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40 ns, 150 mA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3766" y="4310049"/>
            <a:ext cx="968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10 ns, 100 mA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6" name="Picture 1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212" y="1463338"/>
            <a:ext cx="2988033" cy="17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789613" y="3334780"/>
            <a:ext cx="1937075" cy="0"/>
          </a:xfrm>
          <a:prstGeom prst="straightConnector1">
            <a:avLst/>
          </a:prstGeom>
          <a:ln w="9525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93708" y="3362797"/>
            <a:ext cx="468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10 ns 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7369494" y="6342084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72CFA8-4BAC-ED4B-B1A1-3C94AC2947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6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Increasing the charge: pulse width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27613" y="4887714"/>
            <a:ext cx="352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Scales linearly up to 40 ns: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4×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69" y="3481740"/>
            <a:ext cx="4300855" cy="261931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Oval 4"/>
          <p:cNvSpPr/>
          <p:nvPr/>
        </p:nvSpPr>
        <p:spPr>
          <a:xfrm>
            <a:off x="1391275" y="5151272"/>
            <a:ext cx="144000" cy="14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4012" y="6101058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 = 725 MeV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241" y="5099934"/>
            <a:ext cx="1150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Standard setting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6586" y="1215178"/>
            <a:ext cx="2983978" cy="208529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306570" y="1151146"/>
            <a:ext cx="4944494" cy="233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Present gun </a:t>
            </a:r>
            <a:r>
              <a:rPr lang="en-US" sz="1600" dirty="0" err="1" smtClean="0">
                <a:solidFill>
                  <a:schemeClr val="tx1"/>
                </a:solidFill>
                <a:cs typeface="Century Gothic"/>
              </a:rPr>
              <a:t>pulser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: from 1.5 to 40 ns in 0.5 ns steps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Working to further extend the pulse width (see presentation on positron beam for PADME)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In principle, the gun cathode produces a current, thus </a:t>
            </a:r>
            <a:r>
              <a:rPr lang="en-US" sz="1600" b="1" dirty="0" smtClean="0">
                <a:solidFill>
                  <a:schemeClr val="tx1"/>
                </a:solidFill>
                <a:cs typeface="Century Gothic"/>
              </a:rPr>
              <a:t>no limitation 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expected in emitted total charge increasing the pulse width!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Of course, cathode consumption will be also </a:t>
            </a:r>
            <a:r>
              <a:rPr lang="en-US" sz="1600" b="1" dirty="0" smtClean="0">
                <a:solidFill>
                  <a:schemeClr val="tx1"/>
                </a:solidFill>
                <a:cs typeface="Century Gothic"/>
              </a:rPr>
              <a:t>much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cs typeface="Century Gothic"/>
              </a:rPr>
              <a:t>faster</a:t>
            </a:r>
            <a:endParaRPr lang="en-US" sz="1200" b="1" dirty="0" smtClean="0">
              <a:solidFill>
                <a:srgbClr val="1466C5"/>
              </a:solidFill>
              <a:cs typeface="Century Gothic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A472CFA8-4BAC-ED4B-B1A1-3C94AC2947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5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70" y="2916123"/>
            <a:ext cx="4300854" cy="26242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Increasing the charge: gun voltage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27612" y="4535538"/>
            <a:ext cx="4416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Scales more than linearly up to 420 V: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×</a:t>
            </a:r>
          </a:p>
        </p:txBody>
      </p:sp>
      <p:sp>
        <p:nvSpPr>
          <p:cNvPr id="5" name="Oval 4"/>
          <p:cNvSpPr/>
          <p:nvPr/>
        </p:nvSpPr>
        <p:spPr>
          <a:xfrm>
            <a:off x="1391275" y="4233480"/>
            <a:ext cx="144000" cy="14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4012" y="5535442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 = 725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MeV</a:t>
            </a:r>
          </a:p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10 ns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241" y="4182142"/>
            <a:ext cx="1150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Standard setting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06569" y="1526074"/>
            <a:ext cx="3994605" cy="195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Present gun </a:t>
            </a:r>
            <a:r>
              <a:rPr lang="en-US" sz="1600" dirty="0" err="1" smtClean="0">
                <a:solidFill>
                  <a:schemeClr val="tx1"/>
                </a:solidFill>
                <a:cs typeface="Century Gothic"/>
              </a:rPr>
              <a:t>pulser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: from 300 to 750 V in steps of 30 V</a:t>
            </a:r>
            <a:endParaRPr lang="en-US" sz="1200" b="1" dirty="0" smtClean="0">
              <a:solidFill>
                <a:srgbClr val="1466C5"/>
              </a:solidFill>
              <a:cs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6585" y="1215178"/>
            <a:ext cx="3092701" cy="208529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A472CFA8-4BAC-ED4B-B1A1-3C94AC2947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7612" y="5016097"/>
            <a:ext cx="2999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D34E0"/>
                </a:solidFill>
              </a:rPr>
              <a:t>More measurements needed in </a:t>
            </a:r>
            <a:r>
              <a:rPr lang="en-US" b="1" dirty="0">
                <a:solidFill>
                  <a:srgbClr val="8D34E0"/>
                </a:solidFill>
              </a:rPr>
              <a:t>dedicated</a:t>
            </a:r>
            <a:r>
              <a:rPr lang="en-US" dirty="0">
                <a:solidFill>
                  <a:srgbClr val="8D34E0"/>
                </a:solidFill>
              </a:rPr>
              <a:t> mode </a:t>
            </a:r>
          </a:p>
        </p:txBody>
      </p:sp>
    </p:spTree>
    <p:extLst>
      <p:ext uri="{BB962C8B-B14F-4D97-AF65-F5344CB8AC3E}">
        <p14:creationId xmlns:p14="http://schemas.microsoft.com/office/powerpoint/2010/main" val="139700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68" y="1688849"/>
            <a:ext cx="4300855" cy="2578895"/>
          </a:xfrm>
          <a:prstGeom prst="rect">
            <a:avLst/>
          </a:prstGeom>
          <a:ln>
            <a:solidFill>
              <a:srgbClr val="4584D3"/>
            </a:solidFill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Increasing the charge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384012" y="4308168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 = 725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MeV</a:t>
            </a:r>
          </a:p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10 ns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06569" y="1067178"/>
            <a:ext cx="4592288" cy="195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Decreasing the “stopping” voltage applied to the grid should increase the extracted charge</a:t>
            </a:r>
            <a:endParaRPr lang="en-US" sz="1200" b="1" dirty="0" smtClean="0">
              <a:solidFill>
                <a:srgbClr val="1466C5"/>
              </a:solidFill>
              <a:cs typeface="Century Gothic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A472CFA8-4BAC-ED4B-B1A1-3C94AC2947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74660" y="2899266"/>
            <a:ext cx="144000" cy="14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18174" y="2730536"/>
            <a:ext cx="1150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Standard setting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2121357" y="5081889"/>
            <a:ext cx="5029480" cy="112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1800" dirty="0" smtClean="0">
                <a:solidFill>
                  <a:schemeClr val="accent6"/>
                </a:solidFill>
                <a:cs typeface="Century Gothic"/>
              </a:rPr>
              <a:t>Increasing the pulse width and the gun voltage </a:t>
            </a:r>
            <a:r>
              <a:rPr lang="en-US" sz="1800" b="1" dirty="0" smtClean="0">
                <a:solidFill>
                  <a:schemeClr val="accent6"/>
                </a:solidFill>
                <a:cs typeface="Century Gothic"/>
              </a:rPr>
              <a:t>at the same time</a:t>
            </a:r>
            <a:r>
              <a:rPr lang="en-US" sz="1800" dirty="0" smtClean="0">
                <a:solidFill>
                  <a:schemeClr val="accent6"/>
                </a:solidFill>
                <a:cs typeface="Century Gothic"/>
              </a:rPr>
              <a:t>: saturation of current monitors at </a:t>
            </a:r>
            <a:r>
              <a:rPr lang="en-US" sz="1800" b="1" dirty="0" smtClean="0">
                <a:solidFill>
                  <a:schemeClr val="accent6"/>
                </a:solidFill>
                <a:cs typeface="Century Gothic"/>
              </a:rPr>
              <a:t>16 </a:t>
            </a:r>
            <a:r>
              <a:rPr lang="en-US" sz="1800" b="1" dirty="0" err="1" smtClean="0">
                <a:solidFill>
                  <a:schemeClr val="accent6"/>
                </a:solidFill>
                <a:cs typeface="Century Gothic"/>
              </a:rPr>
              <a:t>nC</a:t>
            </a:r>
            <a:endParaRPr lang="en-US" sz="1400" b="1" dirty="0" smtClean="0">
              <a:solidFill>
                <a:schemeClr val="accent6"/>
              </a:solidFill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7612" y="3043266"/>
            <a:ext cx="2999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D34E0"/>
                </a:solidFill>
              </a:rPr>
              <a:t>More measurements needed in </a:t>
            </a:r>
            <a:r>
              <a:rPr lang="en-US" b="1" dirty="0">
                <a:solidFill>
                  <a:srgbClr val="8D34E0"/>
                </a:solidFill>
              </a:rPr>
              <a:t>dedicated</a:t>
            </a:r>
            <a:r>
              <a:rPr lang="en-US" dirty="0">
                <a:solidFill>
                  <a:srgbClr val="8D34E0"/>
                </a:solidFill>
              </a:rPr>
              <a:t> mode </a:t>
            </a:r>
          </a:p>
        </p:txBody>
      </p:sp>
    </p:spTree>
    <p:extLst>
      <p:ext uri="{BB962C8B-B14F-4D97-AF65-F5344CB8AC3E}">
        <p14:creationId xmlns:p14="http://schemas.microsoft.com/office/powerpoint/2010/main" val="270421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131" y="2241740"/>
            <a:ext cx="7912282" cy="400129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Measured maximum energy: </a:t>
            </a: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  <a:t>E=725 MeV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Conservative value: Q=25 </a:t>
            </a:r>
            <a:r>
              <a:rPr lang="en-US" sz="2100" dirty="0" err="1" smtClean="0">
                <a:solidFill>
                  <a:schemeClr val="bg2">
                    <a:lumMod val="50000"/>
                  </a:schemeClr>
                </a:solidFill>
              </a:rPr>
              <a:t>nC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40 ns pulses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8.5 </a:t>
            </a:r>
            <a:r>
              <a:rPr lang="en-US" sz="1900" dirty="0" err="1" smtClean="0">
                <a:solidFill>
                  <a:schemeClr val="bg2">
                    <a:lumMod val="25000"/>
                  </a:schemeClr>
                </a:solidFill>
              </a:rPr>
              <a:t>nC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 ×3 gain using grid and gun pulse height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sz="1900" baseline="-25000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= 1.6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</a:rPr>
              <a:t>·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n-US" sz="1900" baseline="30000" dirty="0">
                <a:solidFill>
                  <a:schemeClr val="bg2">
                    <a:lumMod val="25000"/>
                  </a:schemeClr>
                </a:solidFill>
              </a:rPr>
              <a:t>11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/pulse×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49 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pulse/s= 0.784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</a:rPr>
              <a:t>·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n-US" sz="1900" baseline="30000" dirty="0" smtClean="0">
                <a:solidFill>
                  <a:schemeClr val="bg2">
                    <a:lumMod val="25000"/>
                  </a:schemeClr>
                </a:solidFill>
              </a:rPr>
              <a:t>13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e/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P = 0.9 kW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0.784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</a:rPr>
              <a:t>·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n-US" sz="1900" baseline="30000" dirty="0">
                <a:solidFill>
                  <a:schemeClr val="bg2">
                    <a:lumMod val="25000"/>
                  </a:schemeClr>
                </a:solidFill>
              </a:rPr>
              <a:t>13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e/s × 3</a:t>
            </a:r>
            <a:r>
              <a:rPr lang="it-IT" sz="1900" dirty="0" smtClean="0">
                <a:solidFill>
                  <a:schemeClr val="bg2">
                    <a:lumMod val="25000"/>
                  </a:schemeClr>
                </a:solidFill>
              </a:rPr>
              <a:t>·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n-US" sz="1900" baseline="30000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 s = 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</a:rPr>
              <a:t>2.4</a:t>
            </a:r>
            <a:r>
              <a:rPr lang="it-IT" sz="1900" b="1" dirty="0" smtClean="0">
                <a:solidFill>
                  <a:schemeClr val="bg2">
                    <a:lumMod val="25000"/>
                  </a:schemeClr>
                </a:solidFill>
              </a:rPr>
              <a:t>·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n-US" sz="1900" b="1" baseline="30000" dirty="0" smtClean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900" b="1" dirty="0" err="1" smtClean="0">
                <a:solidFill>
                  <a:schemeClr val="bg2">
                    <a:lumMod val="25000"/>
                  </a:schemeClr>
                </a:solidFill>
              </a:rPr>
              <a:t>eot</a:t>
            </a:r>
            <a:endParaRPr lang="en-US" sz="19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073E87"/>
                </a:solidFill>
              </a:rPr>
              <a:t>Further increase by enlarging the pulse time width to &gt;100 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rgbClr val="660066"/>
                </a:solidFill>
              </a:rPr>
              <a:t>Gun extraction saturation </a:t>
            </a:r>
            <a:r>
              <a:rPr lang="en-US" sz="1900" dirty="0">
                <a:solidFill>
                  <a:srgbClr val="660066"/>
                </a:solidFill>
              </a:rPr>
              <a:t>and </a:t>
            </a:r>
            <a:r>
              <a:rPr lang="en-US" sz="1900" dirty="0" smtClean="0">
                <a:solidFill>
                  <a:srgbClr val="660066"/>
                </a:solidFill>
              </a:rPr>
              <a:t>beam loading effects </a:t>
            </a:r>
            <a:r>
              <a:rPr lang="en-US" sz="1900" dirty="0">
                <a:solidFill>
                  <a:srgbClr val="660066"/>
                </a:solidFill>
              </a:rPr>
              <a:t>to be </a:t>
            </a:r>
            <a:r>
              <a:rPr lang="en-US" sz="1900" dirty="0" smtClean="0">
                <a:solidFill>
                  <a:srgbClr val="660066"/>
                </a:solidFill>
              </a:rPr>
              <a:t>checked</a:t>
            </a:r>
            <a:endParaRPr lang="en-US" sz="1900" dirty="0">
              <a:solidFill>
                <a:srgbClr val="66006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Full gain extrapolation: Q=50 </a:t>
            </a:r>
            <a:r>
              <a:rPr lang="en-US" sz="2100" dirty="0" err="1" smtClean="0">
                <a:solidFill>
                  <a:schemeClr val="bg2">
                    <a:lumMod val="50000"/>
                  </a:schemeClr>
                </a:solidFill>
              </a:rPr>
              <a:t>nC</a:t>
            </a:r>
            <a:endParaRPr lang="en-US" sz="2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61657" lvl="3" indent="-274320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Single factors well measured</a:t>
            </a:r>
            <a:endParaRPr lang="en-US" sz="1900" dirty="0">
              <a:solidFill>
                <a:schemeClr val="bg2">
                  <a:lumMod val="25000"/>
                </a:schemeClr>
              </a:solidFill>
            </a:endParaRPr>
          </a:p>
          <a:p>
            <a:pPr marL="561657" lvl="3" indent="-274320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But the combination of pulse height, length and grid voltage has to be tested</a:t>
            </a:r>
            <a:endParaRPr lang="en-US" sz="1900" dirty="0">
              <a:solidFill>
                <a:schemeClr val="bg2">
                  <a:lumMod val="25000"/>
                </a:schemeClr>
              </a:solidFill>
            </a:endParaRPr>
          </a:p>
          <a:p>
            <a:pPr marL="561657" lvl="3" indent="-274320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As a comparison, the design intensity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on positron 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converter is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1.44</a:t>
            </a:r>
            <a:r>
              <a:rPr lang="it-IT" sz="1900" dirty="0">
                <a:solidFill>
                  <a:schemeClr val="bg2">
                    <a:lumMod val="25000"/>
                  </a:schemeClr>
                </a:solidFill>
              </a:rPr>
              <a:t>·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n-US" sz="1900" baseline="30000" dirty="0">
                <a:solidFill>
                  <a:schemeClr val="bg2">
                    <a:lumMod val="25000"/>
                  </a:schemeClr>
                </a:solidFill>
              </a:rPr>
              <a:t>13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e/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s at 10 ns</a:t>
            </a:r>
          </a:p>
          <a:p>
            <a:pPr marL="881697" lvl="4" indent="-274320">
              <a:spcBef>
                <a:spcPts val="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1700" dirty="0" smtClean="0">
                <a:solidFill>
                  <a:srgbClr val="660066"/>
                </a:solidFill>
              </a:rPr>
              <a:t>Efficiency of the acceleration &amp; transport has to be considered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beam parameters for electron dump experiments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A472CFA8-4BAC-ED4B-B1A1-3C94AC2947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4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Maximum intensity in BTF hall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8300"/>
            <a:ext cx="9144000" cy="3557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7" y="2380791"/>
            <a:ext cx="1096612" cy="7247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58934" y="2505714"/>
            <a:ext cx="780188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8934" y="1344654"/>
            <a:ext cx="442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Authorization limit is 3.125 10</a:t>
            </a:r>
            <a:r>
              <a:rPr lang="en-US" baseline="30000" dirty="0" smtClean="0">
                <a:solidFill>
                  <a:schemeClr val="accent1"/>
                </a:solidFill>
              </a:rPr>
              <a:t>10</a:t>
            </a:r>
            <a:r>
              <a:rPr lang="en-US" dirty="0" smtClean="0">
                <a:solidFill>
                  <a:schemeClr val="accent1"/>
                </a:solidFill>
              </a:rPr>
              <a:t> particles/s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7383" y="3126853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 Hz operation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27667" y="5335676"/>
            <a:ext cx="56929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No more than 10</a:t>
            </a:r>
            <a:r>
              <a:rPr lang="en-US" baseline="30000" dirty="0" smtClean="0"/>
              <a:t>18</a:t>
            </a:r>
            <a:r>
              <a:rPr lang="en-US" dirty="0" smtClean="0"/>
              <a:t> </a:t>
            </a:r>
            <a:r>
              <a:rPr lang="en-US" dirty="0" err="1" smtClean="0"/>
              <a:t>eot</a:t>
            </a:r>
            <a:r>
              <a:rPr lang="en-US" dirty="0" smtClean="0"/>
              <a:t>/year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6"/>
                </a:solidFill>
              </a:rPr>
              <a:t>Where to dump the maximum available electron charge?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dirty="0" smtClean="0"/>
              <a:t>Paolo Valente - PADME Kickoff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9494" y="6342084"/>
            <a:ext cx="533400" cy="365125"/>
          </a:xfrm>
        </p:spPr>
        <p:txBody>
          <a:bodyPr/>
          <a:lstStyle/>
          <a:p>
            <a:fld id="{A472CFA8-4BAC-ED4B-B1A1-3C94AC2947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5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1608</TotalTime>
  <Words>971</Words>
  <Application>Microsoft Macintosh PowerPoint</Application>
  <PresentationFormat>On-screen Show 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Genesis</vt:lpstr>
      <vt:lpstr>High intensity electron beam and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beam parameters for electron dump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Valente</dc:creator>
  <cp:lastModifiedBy>Paolo Valente</cp:lastModifiedBy>
  <cp:revision>37</cp:revision>
  <cp:lastPrinted>2015-04-17T17:18:43Z</cp:lastPrinted>
  <dcterms:created xsi:type="dcterms:W3CDTF">2015-04-16T07:28:12Z</dcterms:created>
  <dcterms:modified xsi:type="dcterms:W3CDTF">2015-04-18T11:53:08Z</dcterms:modified>
</cp:coreProperties>
</file>