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4"/>
  </p:notesMasterIdLst>
  <p:handoutMasterIdLst>
    <p:handoutMasterId r:id="rId25"/>
  </p:handoutMasterIdLst>
  <p:sldIdLst>
    <p:sldId id="379" r:id="rId2"/>
    <p:sldId id="333" r:id="rId3"/>
    <p:sldId id="380" r:id="rId4"/>
    <p:sldId id="267" r:id="rId5"/>
    <p:sldId id="394" r:id="rId6"/>
    <p:sldId id="355" r:id="rId7"/>
    <p:sldId id="278" r:id="rId8"/>
    <p:sldId id="383" r:id="rId9"/>
    <p:sldId id="396" r:id="rId10"/>
    <p:sldId id="331" r:id="rId11"/>
    <p:sldId id="382" r:id="rId12"/>
    <p:sldId id="395" r:id="rId13"/>
    <p:sldId id="384" r:id="rId14"/>
    <p:sldId id="386" r:id="rId15"/>
    <p:sldId id="397" r:id="rId16"/>
    <p:sldId id="388" r:id="rId17"/>
    <p:sldId id="387" r:id="rId18"/>
    <p:sldId id="390" r:id="rId19"/>
    <p:sldId id="391" r:id="rId20"/>
    <p:sldId id="392" r:id="rId21"/>
    <p:sldId id="393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7701" autoAdjust="0"/>
  </p:normalViewPr>
  <p:slideViewPr>
    <p:cSldViewPr snapToGrid="0" snapToObjects="1">
      <p:cViewPr varScale="1">
        <p:scale>
          <a:sx n="112" d="100"/>
          <a:sy n="112" d="100"/>
        </p:scale>
        <p:origin x="-1136" y="-120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18/04/15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18/04/15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r>
              <a:rPr lang="en-US" smtClean="0"/>
              <a:t>20/04/2015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kick-off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20/04/2015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Kick-off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21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April 2015 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PADME </a:t>
            </a:r>
            <a:r>
              <a:rPr lang="en-US" dirty="0" err="1"/>
              <a:t>e</a:t>
            </a:r>
            <a:r>
              <a:rPr lang="en-US" dirty="0" err="1" smtClean="0"/>
              <a:t>cal</a:t>
            </a:r>
            <a:r>
              <a:rPr lang="en-US" dirty="0" smtClean="0"/>
              <a:t> using L3 BGO crystals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" y="1352888"/>
            <a:ext cx="6673868" cy="4840729"/>
          </a:xfrm>
          <a:prstGeom prst="rect">
            <a:avLst/>
          </a:prstGeom>
        </p:spPr>
      </p:pic>
      <p:pic>
        <p:nvPicPr>
          <p:cNvPr id="8" name="Picture 7" descr="2014-12-01 16.52.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96" y="737193"/>
            <a:ext cx="2868417" cy="3840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53" y="732465"/>
            <a:ext cx="60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collecting the L3 calorimeter BGO?</a:t>
            </a:r>
          </a:p>
          <a:p>
            <a:r>
              <a:rPr lang="en-US" dirty="0" smtClean="0"/>
              <a:t>We collected ~80 BGO crystal from L3 calorimeter.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352" y="6193617"/>
            <a:ext cx="87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Negotiation started by INFN and DOE to get more crystals ~200 pcs.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the L3 BGO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14" y="976973"/>
            <a:ext cx="8834730" cy="5289356"/>
          </a:xfrm>
        </p:spPr>
        <p:txBody>
          <a:bodyPr/>
          <a:lstStyle/>
          <a:p>
            <a:r>
              <a:rPr lang="en-US" dirty="0" smtClean="0"/>
              <a:t>On 13 of April we went to Silo (FI) to start crystal cutting procedures</a:t>
            </a:r>
          </a:p>
          <a:p>
            <a:r>
              <a:rPr lang="en-US" dirty="0" smtClean="0"/>
              <a:t>We already have 3 crystals in @ Silo firm to get back:  </a:t>
            </a:r>
          </a:p>
          <a:p>
            <a:pPr lvl="1"/>
            <a:r>
              <a:rPr lang="en-US" dirty="0" smtClean="0"/>
              <a:t>4 crystals 10x10x200 mm optically polished</a:t>
            </a:r>
          </a:p>
          <a:p>
            <a:pPr lvl="1"/>
            <a:r>
              <a:rPr lang="en-US" dirty="0" smtClean="0"/>
              <a:t>4 crystals 10x10x220 mm optically polished</a:t>
            </a:r>
          </a:p>
          <a:p>
            <a:pPr lvl="1"/>
            <a:r>
              <a:rPr lang="en-US" dirty="0" smtClean="0"/>
              <a:t>4 crystals 10x10x220 mm raw surfaces</a:t>
            </a:r>
          </a:p>
          <a:p>
            <a:r>
              <a:rPr lang="en-US" dirty="0" smtClean="0"/>
              <a:t>We expect to get the crystals back for the end of April</a:t>
            </a:r>
          </a:p>
          <a:p>
            <a:r>
              <a:rPr lang="en-US" dirty="0" smtClean="0"/>
              <a:t>Present cost of the cutting is 200+VAT per original L3 crystals</a:t>
            </a:r>
          </a:p>
          <a:p>
            <a:pPr lvl="1"/>
            <a:r>
              <a:rPr lang="en-US" dirty="0" smtClean="0"/>
              <a:t>4 PADME crystal per 250 euro</a:t>
            </a:r>
          </a:p>
          <a:p>
            <a:pPr lvl="1"/>
            <a:r>
              <a:rPr lang="en-US" dirty="0" smtClean="0"/>
              <a:t>Cutting order 200 L3 crystals will cost 50Keuro to be compared with 450K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 mass and </a:t>
            </a:r>
            <a:r>
              <a:rPr lang="en-US" dirty="0" err="1" smtClean="0"/>
              <a:t>Ecal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55518" y="814875"/>
            <a:ext cx="7305124" cy="4954050"/>
            <a:chOff x="1055518" y="1007655"/>
            <a:chExt cx="7305124" cy="4954050"/>
          </a:xfrm>
        </p:grpSpPr>
        <p:pic>
          <p:nvPicPr>
            <p:cNvPr id="6" name="Picture 5" descr="res-cal-mmis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8" y="1007655"/>
              <a:ext cx="7305124" cy="4954050"/>
            </a:xfrm>
            <a:prstGeom prst="rect">
              <a:avLst/>
            </a:prstGeom>
          </p:spPr>
        </p:pic>
        <p:sp>
          <p:nvSpPr>
            <p:cNvPr id="7" name="Diamond 6"/>
            <p:cNvSpPr/>
            <p:nvPr/>
          </p:nvSpPr>
          <p:spPr>
            <a:xfrm>
              <a:off x="3036347" y="4460881"/>
              <a:ext cx="168579" cy="213522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34061" y="4112502"/>
              <a:ext cx="7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LYSO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3480961" y="4377283"/>
              <a:ext cx="168579" cy="213522"/>
            </a:xfrm>
            <a:prstGeom prst="diamond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4606" y="4422234"/>
              <a:ext cx="100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L3 BGO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0473" y="5976298"/>
            <a:ext cx="787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we able to get the same figure of merit with PADME </a:t>
            </a:r>
            <a:r>
              <a:rPr lang="en-US" dirty="0" err="1" smtClean="0"/>
              <a:t>Ecal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</a:t>
            </a:r>
            <a:r>
              <a:rPr lang="en-US" dirty="0" err="1" smtClean="0"/>
              <a:t>photosensors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solution for the photo sensors is APD </a:t>
            </a:r>
            <a:r>
              <a:rPr lang="it-IT" dirty="0"/>
              <a:t>S8664-</a:t>
            </a:r>
            <a:r>
              <a:rPr lang="it-IT" dirty="0" smtClean="0"/>
              <a:t>55</a:t>
            </a:r>
          </a:p>
          <a:p>
            <a:pPr lvl="1"/>
            <a:r>
              <a:rPr lang="it-IT" dirty="0" smtClean="0"/>
              <a:t>High gain</a:t>
            </a:r>
          </a:p>
          <a:p>
            <a:pPr lvl="1"/>
            <a:r>
              <a:rPr lang="it-IT" dirty="0" smtClean="0"/>
              <a:t>Linear on full </a:t>
            </a:r>
            <a:r>
              <a:rPr lang="it-IT" dirty="0" err="1" smtClean="0"/>
              <a:t>range</a:t>
            </a:r>
            <a:endParaRPr lang="it-IT" dirty="0" smtClean="0"/>
          </a:p>
          <a:p>
            <a:pPr lvl="1"/>
            <a:r>
              <a:rPr lang="it-IT" dirty="0" smtClean="0"/>
              <a:t>Price 120 euro/</a:t>
            </a:r>
            <a:r>
              <a:rPr lang="it-IT" dirty="0" err="1" smtClean="0"/>
              <a:t>pcs</a:t>
            </a:r>
            <a:r>
              <a:rPr lang="it-IT" dirty="0" smtClean="0"/>
              <a:t> (~1000 </a:t>
            </a:r>
            <a:r>
              <a:rPr lang="it-IT" dirty="0" err="1" smtClean="0"/>
              <a:t>pcs</a:t>
            </a:r>
            <a:r>
              <a:rPr lang="it-IT" dirty="0" smtClean="0"/>
              <a:t>)</a:t>
            </a:r>
            <a:endParaRPr lang="en-US" dirty="0" smtClean="0"/>
          </a:p>
          <a:p>
            <a:r>
              <a:rPr lang="en-US" dirty="0" err="1" smtClean="0"/>
              <a:t>SiPM</a:t>
            </a:r>
            <a:r>
              <a:rPr lang="en-US" dirty="0" smtClean="0"/>
              <a:t> Hamamatsu: </a:t>
            </a:r>
            <a:r>
              <a:rPr lang="en-US" dirty="0"/>
              <a:t>MPPC S12572-</a:t>
            </a:r>
            <a:r>
              <a:rPr lang="en-US" dirty="0" smtClean="0"/>
              <a:t>010P, -</a:t>
            </a:r>
            <a:r>
              <a:rPr lang="en-US" dirty="0"/>
              <a:t>015P</a:t>
            </a:r>
            <a:r>
              <a:rPr lang="en-US" dirty="0" smtClean="0"/>
              <a:t>, -025P</a:t>
            </a:r>
          </a:p>
          <a:p>
            <a:pPr lvl="1"/>
            <a:r>
              <a:rPr lang="en-US" dirty="0" smtClean="0"/>
              <a:t>3x3mm2 MPPC 1.3x10</a:t>
            </a:r>
            <a:r>
              <a:rPr lang="en-US" baseline="30000" dirty="0" smtClean="0"/>
              <a:t>5</a:t>
            </a:r>
            <a:r>
              <a:rPr lang="en-US" dirty="0" smtClean="0"/>
              <a:t> gain</a:t>
            </a:r>
          </a:p>
          <a:p>
            <a:pPr lvl="1"/>
            <a:r>
              <a:rPr lang="en-US" dirty="0" smtClean="0"/>
              <a:t>Number of cells: 90000, 40000, 14400</a:t>
            </a:r>
          </a:p>
          <a:p>
            <a:pPr lvl="1"/>
            <a:r>
              <a:rPr lang="en-US" dirty="0" smtClean="0"/>
              <a:t>Is it linear for 10x10x200 mm</a:t>
            </a:r>
            <a:r>
              <a:rPr lang="en-US" baseline="30000" dirty="0" smtClean="0"/>
              <a:t>3</a:t>
            </a:r>
            <a:r>
              <a:rPr lang="en-US" dirty="0" smtClean="0"/>
              <a:t> BGO crystals up to 300-400 MeV?</a:t>
            </a:r>
          </a:p>
          <a:p>
            <a:pPr lvl="1"/>
            <a:r>
              <a:rPr lang="en-US" dirty="0" smtClean="0"/>
              <a:t>We have few of them to try linearity at the BTF in may</a:t>
            </a:r>
          </a:p>
          <a:p>
            <a:pPr lvl="1"/>
            <a:r>
              <a:rPr lang="en-US" dirty="0" smtClean="0"/>
              <a:t>Price 17 euro/pcs.</a:t>
            </a:r>
            <a:endParaRPr lang="en-US" dirty="0"/>
          </a:p>
          <a:p>
            <a:r>
              <a:rPr lang="en-US" dirty="0" smtClean="0"/>
              <a:t>Cost of photo sensor solution is ~10 times smaller with </a:t>
            </a:r>
            <a:r>
              <a:rPr lang="en-US" dirty="0" err="1" smtClean="0"/>
              <a:t>SiPM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47" y="3139404"/>
            <a:ext cx="1233893" cy="123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43" y="1050494"/>
            <a:ext cx="1233893" cy="12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and GAIN APD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SiPM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7" name="Picture 6" descr="Screenshot 2015-04-15 17.04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33" y="3600225"/>
            <a:ext cx="3365197" cy="2944549"/>
          </a:xfrm>
          <a:prstGeom prst="rect">
            <a:avLst/>
          </a:prstGeom>
        </p:spPr>
      </p:pic>
      <p:pic>
        <p:nvPicPr>
          <p:cNvPr id="9" name="Picture 8" descr="Screenshot 2015-04-15 17.05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55" y="3588373"/>
            <a:ext cx="3134136" cy="2968246"/>
          </a:xfrm>
          <a:prstGeom prst="rect">
            <a:avLst/>
          </a:prstGeom>
        </p:spPr>
      </p:pic>
      <p:pic>
        <p:nvPicPr>
          <p:cNvPr id="10" name="Picture 9" descr="Screenshot 2015-04-15 17.09.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06" y="711793"/>
            <a:ext cx="3027321" cy="2741070"/>
          </a:xfrm>
          <a:prstGeom prst="rect">
            <a:avLst/>
          </a:prstGeom>
        </p:spPr>
      </p:pic>
      <p:pic>
        <p:nvPicPr>
          <p:cNvPr id="11" name="Picture 10" descr="Screenshot 2015-04-15 17.10.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76" y="729622"/>
            <a:ext cx="2793115" cy="2767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212" y="1257027"/>
            <a:ext cx="14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MPPC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0212" y="3753259"/>
            <a:ext cx="14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BGO and LYSO with APD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6" name="Picture 5" descr="Screenshot 2015-04-17 23.1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88" y="774924"/>
            <a:ext cx="5542745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front-end electronics?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857061" y="1503905"/>
            <a:ext cx="6281737" cy="106680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 smtClean="0">
                <a:ea typeface="+mn-ea"/>
              </a:rPr>
              <a:t>- </a:t>
            </a:r>
            <a:r>
              <a:rPr dirty="0" err="1" smtClean="0">
                <a:ea typeface="+mn-ea"/>
              </a:rPr>
              <a:t>Charge</a:t>
            </a:r>
            <a:r>
              <a:rPr dirty="0" smtClean="0">
                <a:ea typeface="+mn-ea"/>
              </a:rPr>
              <a:t> or </a:t>
            </a:r>
            <a:r>
              <a:rPr dirty="0" err="1" smtClean="0">
                <a:ea typeface="+mn-ea"/>
              </a:rPr>
              <a:t>Transimpedence</a:t>
            </a:r>
            <a:r>
              <a:rPr dirty="0" smtClean="0">
                <a:ea typeface="+mn-ea"/>
              </a:rPr>
              <a:t> </a:t>
            </a:r>
            <a:r>
              <a:rPr dirty="0" err="1" smtClean="0">
                <a:ea typeface="+mn-ea"/>
              </a:rPr>
              <a:t>preamp</a:t>
            </a:r>
            <a:r>
              <a:rPr dirty="0" smtClean="0">
                <a:ea typeface="+mn-ea"/>
              </a:rPr>
              <a:t> and detector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 smtClean="0">
                <a:ea typeface="+mn-ea"/>
              </a:rPr>
              <a:t>- Voltage </a:t>
            </a:r>
            <a:r>
              <a:rPr dirty="0" err="1" smtClean="0">
                <a:ea typeface="+mn-ea"/>
              </a:rPr>
              <a:t>regulator</a:t>
            </a:r>
            <a:r>
              <a:rPr dirty="0">
                <a:ea typeface="+mn-ea"/>
              </a:rPr>
              <a:t> </a:t>
            </a:r>
            <a:r>
              <a:rPr dirty="0" err="1" smtClean="0">
                <a:ea typeface="+mn-ea"/>
              </a:rPr>
              <a:t>programmable</a:t>
            </a:r>
            <a:r>
              <a:rPr dirty="0" smtClean="0">
                <a:ea typeface="+mn-ea"/>
              </a:rPr>
              <a:t>.</a:t>
            </a:r>
            <a:endParaRPr dirty="0">
              <a:ea typeface="+mn-ea"/>
            </a:endParaRP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" y="712831"/>
            <a:ext cx="2721054" cy="36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 2 7"/>
          <p:cNvSpPr/>
          <p:nvPr/>
        </p:nvSpPr>
        <p:spPr>
          <a:xfrm>
            <a:off x="3735576" y="738813"/>
            <a:ext cx="4506525" cy="706754"/>
          </a:xfrm>
          <a:prstGeom prst="borderCallout2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0090"/>
                </a:solidFill>
              </a:rPr>
              <a:t>TOP side </a:t>
            </a:r>
            <a:r>
              <a:rPr lang="it-IT" dirty="0" err="1">
                <a:solidFill>
                  <a:srgbClr val="000090"/>
                </a:solidFill>
              </a:rPr>
              <a:t>View</a:t>
            </a:r>
            <a:endParaRPr lang="it-IT" dirty="0">
              <a:solidFill>
                <a:srgbClr val="00009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0090"/>
                </a:solidFill>
              </a:rPr>
              <a:t>Detector linear </a:t>
            </a:r>
            <a:r>
              <a:rPr lang="it-IT" dirty="0" err="1">
                <a:solidFill>
                  <a:srgbClr val="000090"/>
                </a:solidFill>
              </a:rPr>
              <a:t>voltage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regulator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10" name="Callout 2 8"/>
          <p:cNvSpPr/>
          <p:nvPr/>
        </p:nvSpPr>
        <p:spPr>
          <a:xfrm>
            <a:off x="3586944" y="2583154"/>
            <a:ext cx="5138301" cy="677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639"/>
              <a:gd name="adj6" fmla="val -34220"/>
            </a:avLst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black"/>
                </a:solidFill>
              </a:rPr>
              <a:t>BOTTOM side </a:t>
            </a:r>
            <a:r>
              <a:rPr lang="it-IT" dirty="0" err="1" smtClean="0">
                <a:solidFill>
                  <a:prstClr val="black"/>
                </a:solidFill>
              </a:rPr>
              <a:t>View</a:t>
            </a:r>
            <a:r>
              <a:rPr lang="it-IT" dirty="0" smtClean="0">
                <a:solidFill>
                  <a:prstClr val="black"/>
                </a:solidFill>
              </a:rPr>
              <a:t>. </a:t>
            </a:r>
            <a:r>
              <a:rPr lang="it-IT" dirty="0" err="1" smtClean="0">
                <a:solidFill>
                  <a:prstClr val="black"/>
                </a:solidFill>
              </a:rPr>
              <a:t>Charge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preamp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View</a:t>
            </a:r>
            <a:r>
              <a:rPr lang="it-IT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6164" r="20729" b="14774"/>
          <a:stretch>
            <a:fillRect/>
          </a:stretch>
        </p:blipFill>
        <p:spPr bwMode="auto">
          <a:xfrm>
            <a:off x="5407337" y="4543126"/>
            <a:ext cx="33353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1591" r="20625" b="18454"/>
          <a:stretch>
            <a:fillRect/>
          </a:stretch>
        </p:blipFill>
        <p:spPr bwMode="auto">
          <a:xfrm>
            <a:off x="2259795" y="4539951"/>
            <a:ext cx="28400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 dirty="0"/>
          </a:p>
        </p:txBody>
      </p:sp>
      <p:graphicFrame>
        <p:nvGraphicFramePr>
          <p:cNvPr id="7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1739"/>
              </p:ext>
            </p:extLst>
          </p:nvPr>
        </p:nvGraphicFramePr>
        <p:xfrm>
          <a:off x="11800546" y="45193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0546" y="451934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5553162" y="9011584"/>
            <a:ext cx="6431928" cy="1323439"/>
          </a:xfrm>
          <a:prstGeom prst="rect">
            <a:avLst/>
          </a:prstGeom>
          <a:noFill/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Clr>
                <a:schemeClr val="accent2"/>
              </a:buClr>
              <a:buFont typeface="Wingdings" pitchFamily="2" charset="2"/>
              <a:buChar char=""/>
              <a:defRPr sz="200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Minimum effective threshold &lt; 12 mV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Small dispersion (RMS = 1.3 mV)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High and Low threshold channels can be swapped reducing the minimum threshold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05567" y="8514406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itchFamily="34" charset="0"/>
              </a:rPr>
              <a:t>Threshold  (mV)</a:t>
            </a:r>
            <a:endParaRPr lang="it-IT" sz="20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9630" r="39629"/>
          <a:stretch/>
        </p:blipFill>
        <p:spPr>
          <a:xfrm>
            <a:off x="0" y="904705"/>
            <a:ext cx="1175537" cy="5667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736" y="932965"/>
            <a:ext cx="3877949" cy="2597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8282" y="3351263"/>
            <a:ext cx="415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A3818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PCI </a:t>
            </a:r>
            <a:r>
              <a:rPr lang="en-US" sz="2000" b="1" dirty="0">
                <a:solidFill>
                  <a:schemeClr val="accent4"/>
                </a:solidFill>
              </a:rPr>
              <a:t>Express CONET2 Controller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94360" y="420109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PCIExpress</a:t>
            </a:r>
            <a:r>
              <a:rPr lang="en-US" sz="1400" dirty="0" smtClean="0"/>
              <a:t> x8 </a:t>
            </a:r>
            <a:r>
              <a:rPr lang="en-US" sz="1400" dirty="0"/>
              <a:t>card </a:t>
            </a:r>
            <a:r>
              <a:rPr lang="en-US" sz="1400" dirty="0" smtClean="0"/>
              <a:t>4 independent </a:t>
            </a:r>
            <a:r>
              <a:rPr lang="en-US" sz="1400" dirty="0"/>
              <a:t>optical links</a:t>
            </a:r>
          </a:p>
          <a:p>
            <a:r>
              <a:rPr lang="en-US" sz="1400" dirty="0" smtClean="0"/>
              <a:t>CONET2 </a:t>
            </a:r>
            <a:r>
              <a:rPr lang="en-US" sz="1400" dirty="0"/>
              <a:t>CAEN Proprietary Optical link </a:t>
            </a:r>
            <a:r>
              <a:rPr lang="en-US" sz="1400" dirty="0" smtClean="0"/>
              <a:t>Compatible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0090"/>
                </a:solidFill>
              </a:rPr>
              <a:t>Up to 32 CAEN CONET2</a:t>
            </a:r>
            <a:r>
              <a:rPr lang="en-US" sz="1400" dirty="0"/>
              <a:t>-compliant </a:t>
            </a:r>
            <a:r>
              <a:rPr lang="en-US" sz="1400" dirty="0">
                <a:solidFill>
                  <a:srgbClr val="000090"/>
                </a:solidFill>
              </a:rPr>
              <a:t>Optical slave cards </a:t>
            </a:r>
            <a:r>
              <a:rPr lang="en-US" sz="1400" dirty="0"/>
              <a:t>(CAEN VME Bridges or Waveform Digitizer) controlled by a single A3818</a:t>
            </a:r>
          </a:p>
          <a:p>
            <a:r>
              <a:rPr lang="en-US" sz="1400" dirty="0" smtClean="0"/>
              <a:t>Data Transfer rate up to 85MB/s per link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1154111" y="1629437"/>
            <a:ext cx="3517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12-bit @ 5 GS/s, 1024 samples per event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2.4,1 </a:t>
            </a:r>
            <a:r>
              <a:rPr lang="en-US" sz="1600" dirty="0">
                <a:solidFill>
                  <a:srgbClr val="0000FF"/>
                </a:solidFill>
              </a:rPr>
              <a:t>GS/s </a:t>
            </a:r>
            <a:r>
              <a:rPr lang="en-US" sz="1600" dirty="0" smtClean="0">
                <a:solidFill>
                  <a:srgbClr val="0000FF"/>
                </a:solidFill>
              </a:rPr>
              <a:t>selectable </a:t>
            </a:r>
            <a:r>
              <a:rPr lang="en-US" sz="1600" dirty="0">
                <a:solidFill>
                  <a:srgbClr val="0000FF"/>
                </a:solidFill>
              </a:rPr>
              <a:t>sampling frequencies</a:t>
            </a:r>
          </a:p>
          <a:p>
            <a:endParaRPr lang="en-US" sz="1600" dirty="0" smtClean="0"/>
          </a:p>
          <a:p>
            <a:r>
              <a:rPr lang="en-US" sz="1600" dirty="0" smtClean="0"/>
              <a:t>VME64</a:t>
            </a:r>
            <a:r>
              <a:rPr lang="en-US" sz="1600" dirty="0"/>
              <a:t>/VME64X (32 </a:t>
            </a:r>
            <a:r>
              <a:rPr lang="en-US" sz="1600" dirty="0" err="1"/>
              <a:t>ch.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Special analog inputs </a:t>
            </a:r>
            <a:r>
              <a:rPr lang="en-US" sz="1600" dirty="0" smtClean="0"/>
              <a:t>2 </a:t>
            </a:r>
            <a:r>
              <a:rPr lang="en-US" sz="1600" dirty="0" err="1"/>
              <a:t>ch.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1 </a:t>
            </a:r>
            <a:r>
              <a:rPr lang="en-US" sz="1600" dirty="0" err="1"/>
              <a:t>Vpp</a:t>
            </a:r>
            <a:r>
              <a:rPr lang="en-US" sz="1600" dirty="0"/>
              <a:t> input dynamic range with programmable DC offset adj.</a:t>
            </a:r>
          </a:p>
          <a:p>
            <a:endParaRPr lang="en-US" sz="1600" dirty="0" smtClean="0"/>
          </a:p>
          <a:p>
            <a:r>
              <a:rPr lang="en-US" sz="1600" dirty="0" smtClean="0"/>
              <a:t>16 </a:t>
            </a:r>
            <a:r>
              <a:rPr lang="en-US" sz="1600" dirty="0"/>
              <a:t>programmable LVDS I/</a:t>
            </a:r>
            <a:r>
              <a:rPr lang="en-US" sz="1600" dirty="0" err="1"/>
              <a:t>Os</a:t>
            </a:r>
            <a:endParaRPr lang="en-US" sz="1600" dirty="0"/>
          </a:p>
          <a:p>
            <a:r>
              <a:rPr lang="en-US" sz="1600" dirty="0"/>
              <a:t>Daisy chain </a:t>
            </a:r>
            <a:r>
              <a:rPr lang="en-US" sz="1600" dirty="0" smtClean="0"/>
              <a:t>capability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1098864" y="948361"/>
            <a:ext cx="415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V1742 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PCI </a:t>
            </a:r>
            <a:r>
              <a:rPr lang="en-US" sz="2000" b="1" dirty="0">
                <a:solidFill>
                  <a:schemeClr val="accent4"/>
                </a:solidFill>
              </a:rPr>
              <a:t>Express CONET2 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7148" y="897447"/>
            <a:ext cx="2085632" cy="2187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05" y="3590497"/>
            <a:ext cx="8481061" cy="2978578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Needs </a:t>
            </a:r>
            <a:r>
              <a:rPr lang="en-US" sz="2200" dirty="0" smtClean="0">
                <a:solidFill>
                  <a:srgbClr val="0000FF"/>
                </a:solidFill>
              </a:rPr>
              <a:t>21 V1742 </a:t>
            </a:r>
            <a:r>
              <a:rPr lang="en-US" sz="2200" dirty="0" smtClean="0"/>
              <a:t>to collect a total of 656 channels</a:t>
            </a:r>
          </a:p>
          <a:p>
            <a:r>
              <a:rPr lang="en-US" sz="2200" dirty="0" smtClean="0"/>
              <a:t>All the board receive the trigger from BTF in daisy chain (50 Hz)</a:t>
            </a:r>
          </a:p>
          <a:p>
            <a:pPr lvl="1"/>
            <a:r>
              <a:rPr lang="en-US" sz="1800" dirty="0" smtClean="0"/>
              <a:t>On each trigger all the boards digitize all channels and send data to optical links</a:t>
            </a:r>
          </a:p>
          <a:p>
            <a:r>
              <a:rPr lang="en-US" sz="2200" dirty="0" smtClean="0"/>
              <a:t>4 V1742 digitizers connected on each of the 4 optical receiver on A3818 installed in the server</a:t>
            </a:r>
          </a:p>
          <a:p>
            <a:pPr lvl="1"/>
            <a:r>
              <a:rPr lang="en-US" sz="1800" dirty="0" smtClean="0"/>
              <a:t>16 V1742 boards per A3818 on a single server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69" y="884353"/>
            <a:ext cx="1644629" cy="1101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313190" y="899445"/>
            <a:ext cx="453219" cy="218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766299" y="899445"/>
            <a:ext cx="453219" cy="218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1667682" y="899445"/>
            <a:ext cx="453219" cy="218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1203600" y="899445"/>
            <a:ext cx="453219" cy="2185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4953" y="1907239"/>
            <a:ext cx="172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A3818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87826" y="1927349"/>
            <a:ext cx="24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Server</a:t>
            </a:r>
            <a:endParaRPr lang="en-US" dirty="0"/>
          </a:p>
        </p:txBody>
      </p:sp>
      <p:cxnSp>
        <p:nvCxnSpPr>
          <p:cNvPr id="16" name="Curved Connector 15"/>
          <p:cNvCxnSpPr>
            <a:stCxn id="14" idx="3"/>
          </p:cNvCxnSpPr>
          <p:nvPr/>
        </p:nvCxnSpPr>
        <p:spPr>
          <a:xfrm flipV="1">
            <a:off x="2312780" y="1281507"/>
            <a:ext cx="2205245" cy="70952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7149" y="3102148"/>
            <a:ext cx="208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CAEN V1742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0332" b="9311"/>
          <a:stretch/>
        </p:blipFill>
        <p:spPr>
          <a:xfrm>
            <a:off x="5879634" y="925865"/>
            <a:ext cx="3258554" cy="9205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5982" y="2422396"/>
            <a:ext cx="553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chain already available test will start in May for the PADME test beam.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data load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267" y="1012027"/>
            <a:ext cx="8587546" cy="4094646"/>
          </a:xfrm>
        </p:spPr>
        <p:txBody>
          <a:bodyPr>
            <a:normAutofit/>
          </a:bodyPr>
          <a:lstStyle/>
          <a:p>
            <a:r>
              <a:rPr lang="en-US" sz="2200" dirty="0"/>
              <a:t>Data transfer rate per each </a:t>
            </a:r>
            <a:r>
              <a:rPr lang="en-US" sz="2200" dirty="0" smtClean="0"/>
              <a:t>A3818 optical </a:t>
            </a:r>
            <a:r>
              <a:rPr lang="en-US" sz="2200" dirty="0"/>
              <a:t>link with 4 </a:t>
            </a:r>
            <a:r>
              <a:rPr lang="en-US" sz="2200" dirty="0" smtClean="0"/>
              <a:t>V1742</a:t>
            </a:r>
          </a:p>
          <a:p>
            <a:pPr lvl="1"/>
            <a:r>
              <a:rPr lang="en-US" sz="1800" dirty="0"/>
              <a:t>Max </a:t>
            </a:r>
            <a:r>
              <a:rPr lang="en-US" sz="1800" dirty="0" smtClean="0"/>
              <a:t>samples per channel: 1024</a:t>
            </a:r>
          </a:p>
          <a:p>
            <a:pPr lvl="1"/>
            <a:r>
              <a:rPr lang="en-US" sz="1800" dirty="0" err="1"/>
              <a:t>Nbits</a:t>
            </a:r>
            <a:r>
              <a:rPr lang="en-US" sz="1800" dirty="0"/>
              <a:t> per sample: 12</a:t>
            </a:r>
          </a:p>
          <a:p>
            <a:pPr lvl="1"/>
            <a:r>
              <a:rPr lang="en-US" sz="1800" dirty="0" smtClean="0"/>
              <a:t>Number of channel </a:t>
            </a:r>
            <a:r>
              <a:rPr lang="en-US" sz="1800" dirty="0"/>
              <a:t>per link </a:t>
            </a:r>
            <a:r>
              <a:rPr lang="en-US" sz="1800" dirty="0" smtClean="0"/>
              <a:t>= 32x4 =128ch</a:t>
            </a:r>
          </a:p>
          <a:p>
            <a:pPr lvl="1"/>
            <a:r>
              <a:rPr lang="en-US" sz="1800" dirty="0"/>
              <a:t>Without zero suppression = 128x12x1024x50 = 78Mbit/s   </a:t>
            </a:r>
            <a:br>
              <a:rPr lang="en-US" sz="1800" dirty="0"/>
            </a:br>
            <a:r>
              <a:rPr lang="en-US" sz="1800" dirty="0"/>
              <a:t>~1/8 of the </a:t>
            </a:r>
            <a:r>
              <a:rPr lang="en-US" sz="1800" dirty="0" smtClean="0"/>
              <a:t>A3818 nominal bandwidth </a:t>
            </a:r>
            <a:endParaRPr lang="en-US" dirty="0"/>
          </a:p>
          <a:p>
            <a:r>
              <a:rPr lang="en-US" dirty="0" smtClean="0"/>
              <a:t>Total </a:t>
            </a:r>
            <a:r>
              <a:rPr lang="en-US" dirty="0" err="1" smtClean="0"/>
              <a:t>Ecal</a:t>
            </a:r>
            <a:r>
              <a:rPr lang="en-US" dirty="0" smtClean="0"/>
              <a:t> data transfer to server</a:t>
            </a:r>
          </a:p>
          <a:p>
            <a:pPr lvl="1"/>
            <a:r>
              <a:rPr lang="en-US" dirty="0"/>
              <a:t>Without zero suppression = </a:t>
            </a:r>
            <a:r>
              <a:rPr lang="en-US" dirty="0" smtClean="0"/>
              <a:t>656x12x1024x50 </a:t>
            </a:r>
            <a:r>
              <a:rPr lang="en-US" dirty="0"/>
              <a:t>= </a:t>
            </a:r>
            <a:r>
              <a:rPr lang="en-US" dirty="0" smtClean="0"/>
              <a:t>403 Mbit</a:t>
            </a:r>
            <a:r>
              <a:rPr lang="en-US" dirty="0"/>
              <a:t>/s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24493"/>
            <a:ext cx="8564939" cy="5904907"/>
          </a:xfrm>
        </p:spPr>
        <p:txBody>
          <a:bodyPr>
            <a:normAutofit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and the gamma measurement</a:t>
            </a:r>
          </a:p>
          <a:p>
            <a:r>
              <a:rPr lang="en-US" dirty="0" smtClean="0"/>
              <a:t>Possible </a:t>
            </a:r>
            <a:r>
              <a:rPr lang="en-US" dirty="0" err="1" smtClean="0"/>
              <a:t>Ecal</a:t>
            </a:r>
            <a:r>
              <a:rPr lang="en-US" dirty="0" smtClean="0"/>
              <a:t> materials</a:t>
            </a:r>
          </a:p>
          <a:p>
            <a:r>
              <a:rPr lang="en-US" dirty="0" err="1" smtClean="0"/>
              <a:t>Ecal</a:t>
            </a:r>
            <a:r>
              <a:rPr lang="en-US" dirty="0" smtClean="0"/>
              <a:t> geometry </a:t>
            </a:r>
            <a:r>
              <a:rPr lang="en-US" dirty="0" smtClean="0"/>
              <a:t>constraints</a:t>
            </a:r>
            <a:endParaRPr lang="en-US" dirty="0" smtClean="0"/>
          </a:p>
          <a:p>
            <a:r>
              <a:rPr lang="en-US" dirty="0" err="1" smtClean="0"/>
              <a:t>Ecal</a:t>
            </a:r>
            <a:r>
              <a:rPr lang="en-US" dirty="0" smtClean="0"/>
              <a:t> in the PADME MC</a:t>
            </a:r>
          </a:p>
          <a:p>
            <a:r>
              <a:rPr lang="en-US" dirty="0" err="1" smtClean="0"/>
              <a:t>Ecal</a:t>
            </a:r>
            <a:r>
              <a:rPr lang="en-US" dirty="0" smtClean="0"/>
              <a:t> Read out schematics</a:t>
            </a:r>
          </a:p>
          <a:p>
            <a:r>
              <a:rPr lang="en-US" dirty="0" smtClean="0"/>
              <a:t>Conclusion and prospects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kick-off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cost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2693"/>
              </p:ext>
            </p:extLst>
          </p:nvPr>
        </p:nvGraphicFramePr>
        <p:xfrm>
          <a:off x="532961" y="3474049"/>
          <a:ext cx="83661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531"/>
                <a:gridCol w="1093989"/>
                <a:gridCol w="3089073"/>
                <a:gridCol w="2091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Npieces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VME 6U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10K€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VME 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 (CAEN quote 2pcs)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176K€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A3828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 (CAEN</a:t>
                      </a:r>
                      <a:r>
                        <a:rPr lang="en-US" baseline="0" dirty="0" smtClean="0"/>
                        <a:t> quote 1pcs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5K€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 (already have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8K€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200K€+44K€ I.V.A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683" y="714195"/>
            <a:ext cx="8717584" cy="2537256"/>
          </a:xfrm>
        </p:spPr>
        <p:txBody>
          <a:bodyPr>
            <a:noAutofit/>
          </a:bodyPr>
          <a:lstStyle/>
          <a:p>
            <a:r>
              <a:rPr lang="en-US" sz="2200" dirty="0" smtClean="0"/>
              <a:t>Electromagnetic calorimeter readout</a:t>
            </a:r>
          </a:p>
          <a:p>
            <a:pPr lvl="1"/>
            <a:r>
              <a:rPr lang="en-US" sz="1800" dirty="0" smtClean="0"/>
              <a:t>656 channels required for digitization</a:t>
            </a:r>
          </a:p>
          <a:p>
            <a:pPr lvl="1"/>
            <a:r>
              <a:rPr lang="en-US" sz="1800" dirty="0" smtClean="0"/>
              <a:t>2 VME 6U crates</a:t>
            </a:r>
          </a:p>
          <a:p>
            <a:pPr lvl="1"/>
            <a:r>
              <a:rPr lang="en-US" sz="1800" dirty="0" smtClean="0"/>
              <a:t>21 boards V1742  = 672 channels</a:t>
            </a:r>
          </a:p>
          <a:p>
            <a:pPr lvl="1"/>
            <a:r>
              <a:rPr lang="en-US" sz="1800" dirty="0"/>
              <a:t>2</a:t>
            </a:r>
            <a:r>
              <a:rPr lang="en-US" sz="1800" dirty="0" smtClean="0"/>
              <a:t> A3818 = 4 boards on each optical link  </a:t>
            </a:r>
            <a:br>
              <a:rPr lang="en-US" sz="1800" dirty="0" smtClean="0"/>
            </a:br>
            <a:r>
              <a:rPr lang="en-US" sz="1400" dirty="0" smtClean="0"/>
              <a:t>(4Boards/link x 4links/board x 2boards = 32 boars max)</a:t>
            </a:r>
          </a:p>
          <a:p>
            <a:pPr lvl="1"/>
            <a:r>
              <a:rPr lang="en-US" sz="1800" dirty="0" smtClean="0"/>
              <a:t>2 server PC with 2 </a:t>
            </a:r>
            <a:r>
              <a:rPr lang="en-US" sz="1800" dirty="0" err="1" smtClean="0"/>
              <a:t>PCIExpress</a:t>
            </a:r>
            <a:r>
              <a:rPr lang="en-US" sz="1800" dirty="0" smtClean="0"/>
              <a:t> x8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Ecal</a:t>
            </a:r>
            <a:r>
              <a:rPr lang="en-US" dirty="0" smtClean="0"/>
              <a:t> cost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45455"/>
              </p:ext>
            </p:extLst>
          </p:nvPr>
        </p:nvGraphicFramePr>
        <p:xfrm>
          <a:off x="515838" y="873240"/>
          <a:ext cx="8109929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3310"/>
                <a:gridCol w="2712101"/>
                <a:gridCol w="2694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 BGO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r>
                        <a:rPr lang="en-US" baseline="0" dirty="0" smtClean="0"/>
                        <a:t> LYSO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Crystals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50Keuro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450Keuro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ReadOut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250Keuro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250Kero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100Keuro??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100Keuro??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Photo</a:t>
                      </a:r>
                      <a:r>
                        <a:rPr lang="en-US" baseline="0" dirty="0" smtClean="0"/>
                        <a:t> 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80K APD/12K </a:t>
                      </a:r>
                      <a:r>
                        <a:rPr lang="en-US" dirty="0" err="1" smtClean="0"/>
                        <a:t>MPPc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80K APD/12K </a:t>
                      </a:r>
                      <a:r>
                        <a:rPr lang="en-US" dirty="0" err="1" smtClean="0"/>
                        <a:t>MPPc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1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kick-off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PADME </a:t>
            </a:r>
            <a:r>
              <a:rPr lang="en-US" dirty="0" err="1" smtClean="0"/>
              <a:t>Ecal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smtClean="0"/>
              <a:t>is the heart of the PADME invisible experiment</a:t>
            </a:r>
          </a:p>
          <a:p>
            <a:r>
              <a:rPr lang="en-US" dirty="0" smtClean="0"/>
              <a:t>Calorimeter performance reflects on the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resolution which is a crucial ingredient of the invisible decay sensitivity</a:t>
            </a:r>
          </a:p>
          <a:p>
            <a:r>
              <a:rPr lang="en-US" dirty="0" err="1" smtClean="0"/>
              <a:t>Ecal</a:t>
            </a:r>
            <a:r>
              <a:rPr lang="en-US" dirty="0" smtClean="0"/>
              <a:t> is supposed to measure E, position and time of the cluster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x,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 ~ 2-3 mm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/>
              <a:t>E)/E ~  1-2%/</a:t>
            </a:r>
            <a:r>
              <a:rPr lang="en-US" dirty="0" err="1" smtClean="0"/>
              <a:t>sqrt</a:t>
            </a:r>
            <a:r>
              <a:rPr lang="en-US" dirty="0" smtClean="0"/>
              <a:t>(E) for energy as low as 50-100MeV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 &lt;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 smtClean="0"/>
              <a:t>ps</a:t>
            </a:r>
            <a:r>
              <a:rPr lang="en-US" dirty="0" smtClean="0"/>
              <a:t> on single cell</a:t>
            </a:r>
            <a:endParaRPr lang="en-US" dirty="0" smtClean="0"/>
          </a:p>
          <a:p>
            <a:r>
              <a:rPr lang="en-US" dirty="0" smtClean="0"/>
              <a:t>Need a very dense, high light yield, good timing crystal and a segmentation at the cm</a:t>
            </a:r>
            <a:r>
              <a:rPr lang="en-US" baseline="30000" dirty="0" smtClean="0"/>
              <a:t>2</a:t>
            </a:r>
            <a:r>
              <a:rPr lang="en-US" dirty="0" smtClean="0"/>
              <a:t> level in the readout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calorimeter geometry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395920"/>
            <a:ext cx="9044781" cy="317315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150 mm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depth </a:t>
            </a:r>
            <a:r>
              <a:rPr lang="en-US" sz="1800" dirty="0">
                <a:solidFill>
                  <a:srgbClr val="0000FF"/>
                </a:solidFill>
              </a:rPr>
              <a:t>&gt;</a:t>
            </a:r>
            <a:r>
              <a:rPr lang="en-US" sz="1800" dirty="0" smtClean="0">
                <a:solidFill>
                  <a:srgbClr val="0000FF"/>
                </a:solidFill>
              </a:rPr>
              <a:t> 200 mm</a:t>
            </a:r>
          </a:p>
          <a:p>
            <a:pPr lvl="1"/>
            <a:r>
              <a:rPr lang="en-US" sz="1600" dirty="0" smtClean="0"/>
              <a:t>Inner hole 4 cm radius 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13120 cm</a:t>
            </a:r>
            <a:r>
              <a:rPr lang="en-US" sz="1600" baseline="30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total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0000FF"/>
                </a:solidFill>
              </a:rPr>
              <a:t>656 </a:t>
            </a:r>
            <a:r>
              <a:rPr lang="en-US" sz="1600" dirty="0" smtClean="0">
                <a:solidFill>
                  <a:srgbClr val="0000FF"/>
                </a:solidFill>
              </a:rPr>
              <a:t>crystals </a:t>
            </a:r>
            <a:r>
              <a:rPr lang="en-US" sz="1600" dirty="0" smtClean="0"/>
              <a:t>10x10x200 cm</a:t>
            </a:r>
            <a:r>
              <a:rPr lang="en-US" sz="1600" baseline="30000" dirty="0" smtClean="0"/>
              <a:t>3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Material LSO(</a:t>
            </a:r>
            <a:r>
              <a:rPr lang="en-US" sz="1800" dirty="0" err="1" smtClean="0">
                <a:solidFill>
                  <a:srgbClr val="0000FF"/>
                </a:solidFill>
              </a:rPr>
              <a:t>Ce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: high LY, high </a:t>
            </a:r>
            <a:r>
              <a:rPr lang="en-US" sz="1800" dirty="0" smtClean="0">
                <a:latin typeface="Symbol" charset="2"/>
                <a:cs typeface="Symbol" charset="2"/>
              </a:rPr>
              <a:t>r, </a:t>
            </a:r>
            <a:r>
              <a:rPr lang="en-US" sz="1800" dirty="0" smtClean="0">
                <a:cs typeface="Symbol" charset="2"/>
              </a:rPr>
              <a:t>small X</a:t>
            </a:r>
            <a:r>
              <a:rPr lang="en-US" sz="1800" baseline="-25000" dirty="0" smtClean="0">
                <a:cs typeface="Symbol" charset="2"/>
              </a:rPr>
              <a:t>0</a:t>
            </a:r>
            <a:r>
              <a:rPr lang="en-US" sz="1800" dirty="0" smtClean="0">
                <a:cs typeface="Symbol" charset="2"/>
              </a:rPr>
              <a:t> and R</a:t>
            </a:r>
            <a:r>
              <a:rPr lang="en-US" sz="1800" baseline="-25000" dirty="0" smtClean="0">
                <a:cs typeface="Symbol" charset="2"/>
              </a:rPr>
              <a:t>M</a:t>
            </a:r>
            <a:r>
              <a:rPr lang="en-US" sz="1800" dirty="0" smtClean="0">
                <a:cs typeface="Symbol" charset="2"/>
              </a:rPr>
              <a:t>, short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endParaRPr lang="en-US" sz="1800" baseline="-25000" dirty="0" smtClean="0">
              <a:cs typeface="Symbol" charset="2"/>
            </a:endParaRPr>
          </a:p>
          <a:p>
            <a:r>
              <a:rPr lang="en-US" sz="1800" dirty="0" smtClean="0">
                <a:cs typeface="Century"/>
              </a:rPr>
              <a:t>Material BGO: </a:t>
            </a:r>
            <a:r>
              <a:rPr lang="en-US" sz="1800" dirty="0"/>
              <a:t>high LY, high </a:t>
            </a:r>
            <a:r>
              <a:rPr lang="en-US" sz="1800" dirty="0">
                <a:latin typeface="Symbol" charset="2"/>
                <a:cs typeface="Symbol" charset="2"/>
              </a:rPr>
              <a:t>r, </a:t>
            </a:r>
            <a:r>
              <a:rPr lang="en-US" sz="1800" dirty="0">
                <a:cs typeface="Symbol" charset="2"/>
              </a:rPr>
              <a:t>small X</a:t>
            </a:r>
            <a:r>
              <a:rPr lang="en-US" sz="1800" baseline="-25000" dirty="0">
                <a:cs typeface="Symbol" charset="2"/>
              </a:rPr>
              <a:t>0</a:t>
            </a:r>
            <a:r>
              <a:rPr lang="en-US" sz="1800" dirty="0">
                <a:cs typeface="Symbol" charset="2"/>
              </a:rPr>
              <a:t> and R</a:t>
            </a:r>
            <a:r>
              <a:rPr lang="en-US" sz="1800" baseline="-25000" dirty="0">
                <a:cs typeface="Symbol" charset="2"/>
              </a:rPr>
              <a:t>M</a:t>
            </a:r>
            <a:r>
              <a:rPr lang="en-US" sz="1800" dirty="0">
                <a:cs typeface="Symbol" charset="2"/>
              </a:rPr>
              <a:t>, </a:t>
            </a:r>
            <a:r>
              <a:rPr lang="en-US" sz="1800" dirty="0" smtClean="0">
                <a:cs typeface="Symbol" charset="2"/>
              </a:rPr>
              <a:t>long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r>
              <a:rPr lang="en-US" sz="1800" dirty="0" smtClean="0">
                <a:cs typeface="Symbol" charset="2"/>
              </a:rPr>
              <a:t>, (free form L3?)</a:t>
            </a:r>
            <a:endParaRPr lang="en-US" sz="1800" dirty="0" smtClean="0">
              <a:cs typeface="Century"/>
            </a:endParaRPr>
          </a:p>
          <a:p>
            <a:r>
              <a:rPr lang="en-US" sz="1800" dirty="0" smtClean="0"/>
              <a:t>Expected performance for LYSO ECAL: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=1.1%/√E ⨁ 0.4%/E ⨁1.2%   </a:t>
            </a:r>
            <a:r>
              <a:rPr lang="en-US" sz="1600" dirty="0" err="1" smtClean="0">
                <a:solidFill>
                  <a:srgbClr val="0000FF"/>
                </a:solidFill>
              </a:rPr>
              <a:t>superB</a:t>
            </a:r>
            <a:r>
              <a:rPr lang="en-US" sz="1600" dirty="0" smtClean="0">
                <a:solidFill>
                  <a:srgbClr val="0000FF"/>
                </a:solidFill>
              </a:rPr>
              <a:t> calorimeter test at BTF 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[NIM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A 718 (2013) 107–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109]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dirty="0" smtClean="0"/>
              <a:t> = 3 mm/1.75 m &lt; </a:t>
            </a:r>
            <a:r>
              <a:rPr lang="en-US" sz="1600" dirty="0" smtClean="0">
                <a:solidFill>
                  <a:srgbClr val="0000FF"/>
                </a:solidFill>
              </a:rPr>
              <a:t>2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1.5-5 degrees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kick-off meeting</a:t>
            </a:r>
            <a:endParaRPr lang="en-US" dirty="0"/>
          </a:p>
        </p:txBody>
      </p:sp>
      <p:pic>
        <p:nvPicPr>
          <p:cNvPr id="9" name="Picture 8" descr="Schermata 2014-02-23 alle 16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4" y="714139"/>
            <a:ext cx="5243991" cy="2641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85706" y="28771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5706" y="15182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pic>
        <p:nvPicPr>
          <p:cNvPr id="4" name="Picture 3" descr="Screenshot 2015-04-18 09.0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1086"/>
          <a:stretch/>
        </p:blipFill>
        <p:spPr>
          <a:xfrm>
            <a:off x="53712" y="721301"/>
            <a:ext cx="3852651" cy="19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LYSO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6" name="Picture 5" descr="Screenshot 2015-04-17 22.2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" y="952576"/>
            <a:ext cx="4692318" cy="3019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794" y="3248373"/>
            <a:ext cx="210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NIM</a:t>
            </a:r>
            <a:r>
              <a:rPr lang="en-US" b="1" dirty="0" smtClean="0"/>
              <a:t> </a:t>
            </a:r>
            <a:r>
              <a:rPr lang="en-US" b="1" baseline="30000" dirty="0" smtClean="0"/>
              <a:t>A </a:t>
            </a:r>
            <a:r>
              <a:rPr lang="en-US" b="1" baseline="30000" dirty="0"/>
              <a:t>718 (2013) 107–109</a:t>
            </a:r>
            <a:endParaRPr lang="en-US" b="1" dirty="0"/>
          </a:p>
        </p:txBody>
      </p:sp>
      <p:pic>
        <p:nvPicPr>
          <p:cNvPr id="10" name="Picture 9" descr="Screenshot 2015-04-17 22.3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57" y="906365"/>
            <a:ext cx="4439650" cy="3446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38311" y="5816163"/>
            <a:ext cx="4209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M. </a:t>
            </a:r>
            <a:r>
              <a:rPr lang="en-US" baseline="30000" dirty="0" err="1" smtClean="0"/>
              <a:t>Cordelli</a:t>
            </a:r>
            <a:r>
              <a:rPr lang="en-US" baseline="30000" dirty="0" smtClean="0"/>
              <a:t>, </a:t>
            </a:r>
            <a:r>
              <a:rPr lang="en-US" baseline="30000" dirty="0"/>
              <a:t>G. </a:t>
            </a:r>
            <a:r>
              <a:rPr lang="en-US" baseline="30000" dirty="0" err="1" smtClean="0"/>
              <a:t>Corradi</a:t>
            </a:r>
            <a:r>
              <a:rPr lang="en-US" baseline="30000" dirty="0" smtClean="0"/>
              <a:t>, </a:t>
            </a:r>
            <a:r>
              <a:rPr lang="en-US" baseline="30000" dirty="0"/>
              <a:t>F. </a:t>
            </a:r>
            <a:r>
              <a:rPr lang="en-US" baseline="30000" dirty="0" err="1" smtClean="0"/>
              <a:t>Colao</a:t>
            </a:r>
            <a:r>
              <a:rPr lang="en-US" baseline="30000" dirty="0" smtClean="0"/>
              <a:t>, </a:t>
            </a:r>
            <a:r>
              <a:rPr lang="en-US" baseline="30000" dirty="0"/>
              <a:t>S. </a:t>
            </a:r>
            <a:r>
              <a:rPr lang="en-US" baseline="30000" dirty="0" err="1" smtClean="0"/>
              <a:t>Giovannella</a:t>
            </a:r>
            <a:r>
              <a:rPr lang="en-US" baseline="30000" dirty="0" smtClean="0"/>
              <a:t>, F.</a:t>
            </a:r>
            <a:br>
              <a:rPr lang="en-US" baseline="30000" dirty="0" smtClean="0"/>
            </a:br>
            <a:r>
              <a:rPr lang="en-US" baseline="30000" dirty="0" err="1" smtClean="0"/>
              <a:t>Happacher</a:t>
            </a:r>
            <a:r>
              <a:rPr lang="en-US" baseline="30000" dirty="0" smtClean="0"/>
              <a:t>, </a:t>
            </a:r>
            <a:r>
              <a:rPr lang="en-US" baseline="30000" dirty="0"/>
              <a:t>M. </a:t>
            </a:r>
            <a:r>
              <a:rPr lang="en-US" baseline="30000" dirty="0" err="1" smtClean="0"/>
              <a:t>Martinia</a:t>
            </a:r>
            <a:r>
              <a:rPr lang="en-US" baseline="30000" dirty="0" smtClean="0"/>
              <a:t>, </a:t>
            </a:r>
            <a:r>
              <a:rPr lang="en-US" baseline="30000" dirty="0"/>
              <a:t>S. </a:t>
            </a:r>
            <a:r>
              <a:rPr lang="en-US" baseline="30000" dirty="0" err="1" smtClean="0"/>
              <a:t>Miscetti</a:t>
            </a:r>
            <a:r>
              <a:rPr lang="en-US" baseline="30000" dirty="0" smtClean="0"/>
              <a:t>, </a:t>
            </a:r>
            <a:r>
              <a:rPr lang="en-US" baseline="30000" dirty="0"/>
              <a:t>L. </a:t>
            </a:r>
            <a:r>
              <a:rPr lang="en-US" baseline="30000" dirty="0" err="1"/>
              <a:t>Morescalchib</a:t>
            </a:r>
            <a:r>
              <a:rPr lang="en-US" baseline="30000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G</a:t>
            </a:r>
            <a:r>
              <a:rPr lang="en-US" baseline="30000" dirty="0"/>
              <a:t>. </a:t>
            </a:r>
            <a:r>
              <a:rPr lang="en-US" baseline="30000" dirty="0" err="1" smtClean="0"/>
              <a:t>Pezzullo</a:t>
            </a:r>
            <a:r>
              <a:rPr lang="en-US" baseline="30000" dirty="0" smtClean="0"/>
              <a:t>,</a:t>
            </a:r>
            <a:r>
              <a:rPr lang="en-US" dirty="0" smtClean="0"/>
              <a:t> </a:t>
            </a:r>
            <a:r>
              <a:rPr lang="en-US" baseline="30000" dirty="0" smtClean="0"/>
              <a:t>I</a:t>
            </a:r>
            <a:r>
              <a:rPr lang="en-US" baseline="30000" dirty="0"/>
              <a:t>. </a:t>
            </a:r>
            <a:r>
              <a:rPr lang="en-US" baseline="30000" dirty="0" err="1" smtClean="0"/>
              <a:t>Sarra</a:t>
            </a:r>
            <a:r>
              <a:rPr lang="en-US" baseline="30000" dirty="0" smtClean="0"/>
              <a:t>, </a:t>
            </a:r>
            <a:r>
              <a:rPr lang="en-US" baseline="30000" dirty="0"/>
              <a:t>and S.R. </a:t>
            </a:r>
            <a:r>
              <a:rPr lang="en-US" baseline="30000" dirty="0" err="1" smtClean="0"/>
              <a:t>Soleti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38311" y="5105364"/>
            <a:ext cx="414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Mu2e </a:t>
            </a:r>
            <a:r>
              <a:rPr lang="en-US" dirty="0" err="1"/>
              <a:t>DocDb</a:t>
            </a:r>
            <a:r>
              <a:rPr lang="en-US" dirty="0"/>
              <a:t> # 5377</a:t>
            </a:r>
          </a:p>
          <a:p>
            <a:r>
              <a:rPr lang="en-US" dirty="0"/>
              <a:t>Courtesy of Mu2e INFN group.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2035" y="304123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69726" y="739054"/>
            <a:ext cx="414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Mu2e LYSO matrix time resolution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97899"/>
            <a:ext cx="448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SuperB</a:t>
            </a:r>
            <a:r>
              <a:rPr lang="en-US" dirty="0" smtClean="0"/>
              <a:t> prototype</a:t>
            </a:r>
            <a:endParaRPr lang="en-US" dirty="0"/>
          </a:p>
        </p:txBody>
      </p:sp>
      <p:pic>
        <p:nvPicPr>
          <p:cNvPr id="18" name="Picture 17" descr="Screenshot 2015-04-17 22.38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" y="4008762"/>
            <a:ext cx="4265744" cy="602716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93358"/>
              </p:ext>
            </p:extLst>
          </p:nvPr>
        </p:nvGraphicFramePr>
        <p:xfrm>
          <a:off x="4921250" y="4352925"/>
          <a:ext cx="13573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1206500" imgH="419100" progId="Equation.3">
                  <p:embed/>
                </p:oleObj>
              </mc:Choice>
              <mc:Fallback>
                <p:oleObj name="Equation" r:id="rId6" imgW="1206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1250" y="4352925"/>
                        <a:ext cx="13573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97054" y="4304161"/>
            <a:ext cx="23167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onstant term due to trigger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4794" y="5105364"/>
            <a:ext cx="402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Obtained in a test beam at BTF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calorimeter simulation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7" name="Picture 6" descr="Screenshot 2015-01-19 11.34.1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804" y="1285644"/>
            <a:ext cx="3666878" cy="2487834"/>
          </a:xfrm>
          <a:prstGeom prst="rect">
            <a:avLst/>
          </a:prstGeom>
        </p:spPr>
      </p:pic>
      <p:pic>
        <p:nvPicPr>
          <p:cNvPr id="8" name="Picture 7" descr="Screenshot 2015-01-19 11.32.0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37" y="1323744"/>
            <a:ext cx="3673795" cy="2487834"/>
          </a:xfrm>
          <a:prstGeom prst="rect">
            <a:avLst/>
          </a:prstGeom>
        </p:spPr>
      </p:pic>
      <p:pic>
        <p:nvPicPr>
          <p:cNvPr id="9" name="Picture 8" descr="Screenshot 2015-01-19 11.41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11" y="4042408"/>
            <a:ext cx="3654671" cy="2511129"/>
          </a:xfrm>
          <a:prstGeom prst="rect">
            <a:avLst/>
          </a:prstGeom>
        </p:spPr>
      </p:pic>
      <p:pic>
        <p:nvPicPr>
          <p:cNvPr id="10" name="Picture 9" descr="Screenshot 2015-01-19 11.37.37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" y="4080508"/>
            <a:ext cx="3684232" cy="2482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1003893"/>
            <a:ext cx="36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cm long LYSO crystals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5011" y="971626"/>
            <a:ext cx="353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cm long LYSO crystals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calorimeter performance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0819" y="4335721"/>
            <a:ext cx="8840151" cy="2166680"/>
          </a:xfrm>
        </p:spPr>
        <p:txBody>
          <a:bodyPr>
            <a:normAutofit/>
          </a:bodyPr>
          <a:lstStyle/>
          <a:p>
            <a:r>
              <a:rPr lang="en-US" dirty="0" smtClean="0"/>
              <a:t>Missing mass resolution in agreement with toy MC using </a:t>
            </a:r>
          </a:p>
          <a:p>
            <a:pPr lvl="1"/>
            <a:r>
              <a:rPr lang="en-US" sz="1600" dirty="0">
                <a:latin typeface="Symbol" charset="2"/>
                <a:cs typeface="Symbol" charset="2"/>
              </a:rPr>
              <a:t>s</a:t>
            </a:r>
            <a:r>
              <a:rPr lang="en-US" sz="1600" dirty="0"/>
              <a:t>(E)/E =1.1%/√E ⨁ 0.4%/E ⨁1.2%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[NIM A 718 (2013) 107–109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]</a:t>
            </a:r>
            <a:endParaRPr lang="en-US" sz="1600" dirty="0" smtClean="0"/>
          </a:p>
          <a:p>
            <a:pPr lvl="1"/>
            <a:r>
              <a:rPr lang="en-US" sz="1600" dirty="0" smtClean="0"/>
              <a:t>Differences are ~ 10%</a:t>
            </a:r>
          </a:p>
          <a:p>
            <a:r>
              <a:rPr lang="en-US" dirty="0" smtClean="0"/>
              <a:t>Resolution is the result of combination of angular resolution energy resolution and angle energy correlation due to production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kick-off meeting</a:t>
            </a:r>
            <a:endParaRPr lang="en-US" dirty="0"/>
          </a:p>
        </p:txBody>
      </p:sp>
      <p:pic>
        <p:nvPicPr>
          <p:cNvPr id="10" name="Picture 9" descr="Screenshot 2014-02-25 12.53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752735"/>
            <a:ext cx="5677705" cy="335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8700" y="38735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0"/>
                </a:solidFill>
              </a:rPr>
              <a:t>Mmiss</a:t>
            </a:r>
            <a:r>
              <a:rPr lang="en-US" sz="12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1200" b="1" dirty="0" smtClean="0">
                <a:solidFill>
                  <a:srgbClr val="000090"/>
                </a:solidFill>
              </a:rPr>
              <a:t>(MeV)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 LYSO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fficial quote from Saint </a:t>
            </a:r>
            <a:r>
              <a:rPr lang="en-US" dirty="0" err="1" smtClean="0"/>
              <a:t>Gobain</a:t>
            </a:r>
            <a:r>
              <a:rPr lang="en-US" dirty="0" smtClean="0"/>
              <a:t> for more than 250 LYSO crystals of 10x10x200 mm</a:t>
            </a:r>
            <a:r>
              <a:rPr lang="en-US" baseline="30000" dirty="0" smtClean="0"/>
              <a:t>3 </a:t>
            </a:r>
            <a:r>
              <a:rPr lang="en-US" dirty="0" smtClean="0"/>
              <a:t> 650 euro/pcs</a:t>
            </a:r>
          </a:p>
          <a:p>
            <a:pPr lvl="1"/>
            <a:r>
              <a:rPr lang="en-US" dirty="0" smtClean="0"/>
              <a:t>Tolerance 0.1 mm in side and 0.2mm in length.</a:t>
            </a:r>
          </a:p>
          <a:p>
            <a:pPr lvl="1"/>
            <a:r>
              <a:rPr lang="en-US" dirty="0" smtClean="0"/>
              <a:t>10-12 weeks after acceptance of order by Saint </a:t>
            </a:r>
            <a:r>
              <a:rPr lang="en-US" dirty="0" err="1" smtClean="0"/>
              <a:t>Gobain</a:t>
            </a:r>
            <a:endParaRPr lang="en-US" dirty="0" smtClean="0"/>
          </a:p>
          <a:p>
            <a:r>
              <a:rPr lang="en-US" dirty="0" smtClean="0"/>
              <a:t>Scaling the price to the full calorimeter ~700 pcs ~455Keuro</a:t>
            </a:r>
          </a:p>
          <a:p>
            <a:r>
              <a:rPr lang="en-US" dirty="0" smtClean="0"/>
              <a:t>Opportunity to have even smaller crystals explored can reach</a:t>
            </a:r>
            <a:r>
              <a:rPr lang="en-US" dirty="0"/>
              <a:t> </a:t>
            </a:r>
            <a:r>
              <a:rPr lang="en-US" dirty="0" smtClean="0"/>
              <a:t> 4x4x210 mm increasing spatial resolution of the </a:t>
            </a:r>
            <a:r>
              <a:rPr lang="en-US" dirty="0" err="1" smtClean="0"/>
              <a:t>ecal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BGO calorimeter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kick-off meeting</a:t>
            </a:r>
            <a:endParaRPr lang="en-US"/>
          </a:p>
        </p:txBody>
      </p:sp>
      <p:pic>
        <p:nvPicPr>
          <p:cNvPr id="6" name="Picture 5" descr="Screenshot 2015-04-17 22.5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" y="711793"/>
            <a:ext cx="4785015" cy="5667768"/>
          </a:xfrm>
          <a:prstGeom prst="rect">
            <a:avLst/>
          </a:prstGeom>
        </p:spPr>
      </p:pic>
      <p:pic>
        <p:nvPicPr>
          <p:cNvPr id="7" name="Picture 6" descr="Screenshot 2015-04-17 23.0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1" y="938614"/>
            <a:ext cx="4150639" cy="19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87902</TotalTime>
  <Words>1448</Words>
  <Application>Microsoft Macintosh PowerPoint</Application>
  <PresentationFormat>On-screen Show (4:3)</PresentationFormat>
  <Paragraphs>227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NA62-TDAQ</vt:lpstr>
      <vt:lpstr>Equation</vt:lpstr>
      <vt:lpstr>PADME ecal studies</vt:lpstr>
      <vt:lpstr>Outline</vt:lpstr>
      <vt:lpstr>Aims of the PADME Ecal</vt:lpstr>
      <vt:lpstr>The calorimeter geometry</vt:lpstr>
      <vt:lpstr>LYSO performance</vt:lpstr>
      <vt:lpstr>PADME calorimeter simulation</vt:lpstr>
      <vt:lpstr>MC calorimeter performance</vt:lpstr>
      <vt:lpstr>Cost of a LYSO calorimeter</vt:lpstr>
      <vt:lpstr>L3 BGO calorimeter performance</vt:lpstr>
      <vt:lpstr>PADME ecal using L3 BGO crystals</vt:lpstr>
      <vt:lpstr>Cutting the L3 BGO crystals</vt:lpstr>
      <vt:lpstr>Missing  mass and Ecal resolution</vt:lpstr>
      <vt:lpstr>Calorimeter photosensors</vt:lpstr>
      <vt:lpstr>QE and GAIN APD vs SiPM</vt:lpstr>
      <vt:lpstr>BGO and LYSO with APD</vt:lpstr>
      <vt:lpstr>Ecal front-end electronics?</vt:lpstr>
      <vt:lpstr>Calorimeter readout </vt:lpstr>
      <vt:lpstr>Calorimeter readout model</vt:lpstr>
      <vt:lpstr>Calorimeter readout data load</vt:lpstr>
      <vt:lpstr>Calorimeter readout cost</vt:lpstr>
      <vt:lpstr>Global Ecal cost estimate</vt:lpstr>
      <vt:lpstr>SPARE SLIDES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1952</cp:revision>
  <cp:lastPrinted>2013-12-03T11:45:57Z</cp:lastPrinted>
  <dcterms:created xsi:type="dcterms:W3CDTF">2012-03-21T10:21:10Z</dcterms:created>
  <dcterms:modified xsi:type="dcterms:W3CDTF">2015-04-20T08:40:08Z</dcterms:modified>
  <cp:category/>
</cp:coreProperties>
</file>