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0" r:id="rId3"/>
    <p:sldId id="462" r:id="rId4"/>
    <p:sldId id="461" r:id="rId5"/>
    <p:sldId id="465" r:id="rId6"/>
    <p:sldId id="464" r:id="rId7"/>
    <p:sldId id="466" r:id="rId8"/>
    <p:sldId id="467" r:id="rId9"/>
    <p:sldId id="468" r:id="rId10"/>
    <p:sldId id="469" r:id="rId11"/>
    <p:sldId id="471" r:id="rId12"/>
    <p:sldId id="473" r:id="rId13"/>
    <p:sldId id="472" r:id="rId14"/>
    <p:sldId id="459" r:id="rId15"/>
  </p:sldIdLst>
  <p:sldSz cx="9144000" cy="6858000" type="screen4x3"/>
  <p:notesSz cx="6858000" cy="9144000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hlink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hlink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hlink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hlink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hlink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3200" b="1" kern="1200">
        <a:solidFill>
          <a:schemeClr val="hlink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3200" b="1" kern="1200">
        <a:solidFill>
          <a:schemeClr val="hlink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3200" b="1" kern="1200">
        <a:solidFill>
          <a:schemeClr val="hlink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3200" b="1" kern="1200">
        <a:solidFill>
          <a:schemeClr val="hlink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66"/>
    <a:srgbClr val="FF00FF"/>
    <a:srgbClr val="FFFF99"/>
    <a:srgbClr val="FFFF00"/>
    <a:srgbClr val="FFFF66"/>
    <a:srgbClr val="CC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>
        <p:scale>
          <a:sx n="100" d="100"/>
          <a:sy n="100" d="100"/>
        </p:scale>
        <p:origin x="402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780" y="13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5922927-12EF-4B46-B41C-B47F1A241633}" type="datetimeFigureOut">
              <a:rPr lang="en-GB"/>
              <a:pPr>
                <a:defRPr/>
              </a:pPr>
              <a:t>22/09/2015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A0C695-49B0-4CF9-A100-12A479986BBF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941579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152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2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3C257B62-AE4F-411A-8AE3-07CBFFCD97B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04966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it-IT" smtClean="0">
              <a:latin typeface="Arial" panose="020B0604020202020204" pitchFamily="34" charset="0"/>
            </a:endParaRPr>
          </a:p>
        </p:txBody>
      </p:sp>
      <p:sp>
        <p:nvSpPr>
          <p:cNvPr id="1536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D6EE8ED-0F82-4C2A-B3E4-C2F5101DF34B}" type="slidenum">
              <a:rPr lang="it-IT" altLang="it-IT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</a:t>
            </a:fld>
            <a:endParaRPr lang="it-IT" altLang="it-IT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45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it-IT" smtClean="0">
              <a:latin typeface="Arial" panose="020B0604020202020204" pitchFamily="34" charset="0"/>
            </a:endParaRPr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3E78AC1-8D3D-4639-9994-BE2F8A968B5E}" type="slidenum">
              <a:rPr lang="it-IT" altLang="it-IT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10</a:t>
            </a:fld>
            <a:endParaRPr lang="it-IT" altLang="it-IT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00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it-IT" smtClean="0">
              <a:latin typeface="Arial" panose="020B0604020202020204" pitchFamily="34" charset="0"/>
            </a:endParaRPr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3E78AC1-8D3D-4639-9994-BE2F8A968B5E}" type="slidenum">
              <a:rPr lang="it-IT" altLang="it-IT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11</a:t>
            </a:fld>
            <a:endParaRPr lang="it-IT" altLang="it-IT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678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it-IT" smtClean="0">
              <a:latin typeface="Arial" panose="020B0604020202020204" pitchFamily="34" charset="0"/>
            </a:endParaRPr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3E78AC1-8D3D-4639-9994-BE2F8A968B5E}" type="slidenum">
              <a:rPr lang="it-IT" altLang="it-IT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12</a:t>
            </a:fld>
            <a:endParaRPr lang="it-IT" altLang="it-IT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019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it-IT" smtClean="0">
              <a:latin typeface="Arial" panose="020B0604020202020204" pitchFamily="34" charset="0"/>
            </a:endParaRPr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3E78AC1-8D3D-4639-9994-BE2F8A968B5E}" type="slidenum">
              <a:rPr lang="it-IT" altLang="it-IT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13</a:t>
            </a:fld>
            <a:endParaRPr lang="it-IT" altLang="it-IT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2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5603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it-IT" smtClean="0">
              <a:latin typeface="Arial" panose="020B0604020202020204" pitchFamily="34" charset="0"/>
            </a:endParaRPr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AB24461-25D2-4098-85DD-00A13B72BFA2}" type="slidenum">
              <a:rPr lang="it-IT" altLang="it-IT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14</a:t>
            </a:fld>
            <a:endParaRPr lang="it-IT" altLang="it-IT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679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it-IT" smtClean="0">
              <a:latin typeface="Arial" panose="020B0604020202020204" pitchFamily="34" charset="0"/>
            </a:endParaRPr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3E78AC1-8D3D-4639-9994-BE2F8A968B5E}" type="slidenum">
              <a:rPr lang="it-IT" altLang="it-IT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it-IT" altLang="it-IT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47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it-IT" smtClean="0">
              <a:latin typeface="Arial" panose="020B0604020202020204" pitchFamily="34" charset="0"/>
            </a:endParaRPr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3E78AC1-8D3D-4639-9994-BE2F8A968B5E}" type="slidenum">
              <a:rPr lang="it-IT" altLang="it-IT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</a:t>
            </a:fld>
            <a:endParaRPr lang="it-IT" altLang="it-IT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920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it-IT" smtClean="0">
              <a:latin typeface="Arial" panose="020B0604020202020204" pitchFamily="34" charset="0"/>
            </a:endParaRPr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3E78AC1-8D3D-4639-9994-BE2F8A968B5E}" type="slidenum">
              <a:rPr lang="it-IT" altLang="it-IT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</a:t>
            </a:fld>
            <a:endParaRPr lang="it-IT" altLang="it-IT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540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it-IT" smtClean="0">
              <a:latin typeface="Arial" panose="020B0604020202020204" pitchFamily="34" charset="0"/>
            </a:endParaRPr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3E78AC1-8D3D-4639-9994-BE2F8A968B5E}" type="slidenum">
              <a:rPr lang="it-IT" altLang="it-IT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5</a:t>
            </a:fld>
            <a:endParaRPr lang="it-IT" altLang="it-IT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248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it-IT" smtClean="0">
              <a:latin typeface="Arial" panose="020B0604020202020204" pitchFamily="34" charset="0"/>
            </a:endParaRPr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3E78AC1-8D3D-4639-9994-BE2F8A968B5E}" type="slidenum">
              <a:rPr lang="it-IT" altLang="it-IT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6</a:t>
            </a:fld>
            <a:endParaRPr lang="it-IT" altLang="it-IT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348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it-IT" smtClean="0">
              <a:latin typeface="Arial" panose="020B0604020202020204" pitchFamily="34" charset="0"/>
            </a:endParaRPr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3E78AC1-8D3D-4639-9994-BE2F8A968B5E}" type="slidenum">
              <a:rPr lang="it-IT" altLang="it-IT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7</a:t>
            </a:fld>
            <a:endParaRPr lang="it-IT" altLang="it-IT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96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it-IT" smtClean="0">
              <a:latin typeface="Arial" panose="020B0604020202020204" pitchFamily="34" charset="0"/>
            </a:endParaRPr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3E78AC1-8D3D-4639-9994-BE2F8A968B5E}" type="slidenum">
              <a:rPr lang="it-IT" altLang="it-IT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8</a:t>
            </a:fld>
            <a:endParaRPr lang="it-IT" altLang="it-IT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410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it-IT" smtClean="0">
              <a:latin typeface="Arial" panose="020B0604020202020204" pitchFamily="34" charset="0"/>
            </a:endParaRPr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3E78AC1-8D3D-4639-9994-BE2F8A968B5E}" type="slidenum">
              <a:rPr lang="it-IT" altLang="it-IT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9</a:t>
            </a:fld>
            <a:endParaRPr lang="it-IT" altLang="it-IT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ea typeface="+mn-ea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021AE9-9B9B-4CCB-8AFD-FF58A3C2ED3D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60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FB51E-E58D-415C-9D9C-A4F979B0274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2375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9E7DA-A761-48A8-A5AD-9C6E11D9F87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439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DD0C6-9E1B-4D68-8A36-F84A949792F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2127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A481B-8CE9-4D7C-9EDE-9E2363AD218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565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E9499-1528-4AC0-8174-6D911A5FA3C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622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07628-FB60-4ED6-9ABC-A713D7CDA00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99728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BF8D0-7C52-4180-B570-499027B9739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2122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4F6227-F47D-4021-90A7-75F907662D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1337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4258C-B6E2-4393-A570-73B3D9C4305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55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96DCA-E31E-4E69-97A6-33B0AD04005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930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7106ED2D-F6D6-4C73-B797-855D6B50198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0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.marchetti@inail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5496" y="3068960"/>
            <a:ext cx="9073008" cy="2246769"/>
          </a:xfrm>
          <a:prstGeom prst="rect">
            <a:avLst/>
          </a:prstGeom>
          <a:noFill/>
          <a:ln w="9525">
            <a:solidFill>
              <a:srgbClr val="38FF3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it-IT" sz="2800" cap="all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Avambraccio e trasmissione delle vibrazioni meccaniche, una misura senza contatto</a:t>
            </a:r>
          </a:p>
          <a:p>
            <a:pPr eaLnBrk="1" hangingPunct="1">
              <a:defRPr/>
            </a:pPr>
            <a:r>
              <a:rPr lang="it-IT" sz="2000" u="sng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Enrico Marchetti</a:t>
            </a:r>
            <a:r>
              <a:rPr lang="it-IT" sz="20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Angelo Tirabasso, </a:t>
            </a:r>
            <a:r>
              <a:rPr lang="it-IT" sz="2000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Alessandro </a:t>
            </a:r>
            <a:r>
              <a:rPr lang="en-GB" sz="2000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Lunghi, </a:t>
            </a:r>
            <a:r>
              <a:rPr lang="en-GB" sz="20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          Raoul </a:t>
            </a:r>
            <a:r>
              <a:rPr lang="en-GB" sz="2000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 Giovanni, </a:t>
            </a:r>
            <a:r>
              <a:rPr lang="it-IT" sz="20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Floriana Sacco</a:t>
            </a:r>
          </a:p>
          <a:p>
            <a:pPr eaLnBrk="1" hangingPunct="1">
              <a:defRPr/>
            </a:pPr>
            <a:r>
              <a:rPr lang="it-IT" sz="1600" i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hlinkClick r:id="rId3"/>
              </a:rPr>
              <a:t>e.marchetti@inail.it</a:t>
            </a:r>
            <a:r>
              <a:rPr lang="it-IT" sz="1600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enrico2.marchetti@uniroma1.it</a:t>
            </a:r>
          </a:p>
        </p:txBody>
      </p:sp>
      <p:pic>
        <p:nvPicPr>
          <p:cNvPr id="3076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521325"/>
            <a:ext cx="23764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380" y="5672931"/>
            <a:ext cx="1943100" cy="5715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4624"/>
            <a:ext cx="5540226" cy="2765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8"/>
          <p:cNvSpPr>
            <a:spLocks noChangeShapeType="1"/>
          </p:cNvSpPr>
          <p:nvPr/>
        </p:nvSpPr>
        <p:spPr bwMode="auto">
          <a:xfrm>
            <a:off x="0" y="6021388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323850" y="6165850"/>
            <a:ext cx="47083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>
              <a:defRPr/>
            </a:pPr>
            <a:r>
              <a:rPr lang="it-IT" sz="1600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101°Congresso SIF 21-25 settembre 2015</a:t>
            </a:r>
          </a:p>
        </p:txBody>
      </p:sp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4650" y="6124575"/>
            <a:ext cx="1836738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5496" y="116632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DISCUSSIONE</a:t>
            </a:r>
            <a:endParaRPr lang="it-IT" altLang="it-IT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Immagin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736" y="711118"/>
            <a:ext cx="5112568" cy="3384376"/>
          </a:xfrm>
          <a:prstGeom prst="rect">
            <a:avLst/>
          </a:prstGeom>
          <a:noFill/>
        </p:spPr>
      </p:pic>
      <p:sp>
        <p:nvSpPr>
          <p:cNvPr id="8" name="Ovale 7"/>
          <p:cNvSpPr/>
          <p:nvPr/>
        </p:nvSpPr>
        <p:spPr bwMode="auto">
          <a:xfrm>
            <a:off x="1835696" y="1018552"/>
            <a:ext cx="288032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27584" y="4412109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P1</a:t>
            </a:r>
            <a:r>
              <a:rPr lang="it-IT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it-I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7-9 Hz, indipendenza </a:t>
            </a:r>
            <a:r>
              <a:rPr lang="it-I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 T dalla MVC riconducibile alla risonanza di un sottosistema rigido all’interno del sistema mano-avambraccio</a:t>
            </a:r>
          </a:p>
          <a:p>
            <a:pPr algn="l"/>
            <a:endParaRPr lang="it-IT" sz="1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8"/>
          <p:cNvSpPr>
            <a:spLocks noChangeShapeType="1"/>
          </p:cNvSpPr>
          <p:nvPr/>
        </p:nvSpPr>
        <p:spPr bwMode="auto">
          <a:xfrm>
            <a:off x="0" y="6021388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323850" y="6165850"/>
            <a:ext cx="47083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>
              <a:defRPr/>
            </a:pPr>
            <a:r>
              <a:rPr lang="it-IT" sz="1600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101°Congresso SIF 21-25 settembre 2015</a:t>
            </a:r>
          </a:p>
        </p:txBody>
      </p:sp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4650" y="6124575"/>
            <a:ext cx="1836738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5496" y="116632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DISCUSSIONE</a:t>
            </a:r>
            <a:endParaRPr lang="it-IT" altLang="it-IT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Immagin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736" y="711118"/>
            <a:ext cx="5112568" cy="3384376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755576" y="4412109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P2</a:t>
            </a:r>
            <a:r>
              <a:rPr lang="it-I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it-I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25-40 Hz, dipendenza </a:t>
            </a:r>
            <a:r>
              <a:rPr lang="it-I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 T dalla MVC      vengono trasmesse, lungo il sistema, frequenze più elevate (irrigidimento delle componenti </a:t>
            </a:r>
            <a:r>
              <a:rPr lang="it-IT" sz="1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muscoloarticolari</a:t>
            </a:r>
            <a:r>
              <a:rPr lang="it-I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it-IT" sz="1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Ovale 9"/>
          <p:cNvSpPr/>
          <p:nvPr/>
        </p:nvSpPr>
        <p:spPr bwMode="auto">
          <a:xfrm>
            <a:off x="2627784" y="1146118"/>
            <a:ext cx="288032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2" name="Freccia a destra 1"/>
          <p:cNvSpPr/>
          <p:nvPr/>
        </p:nvSpPr>
        <p:spPr bwMode="auto">
          <a:xfrm>
            <a:off x="6565721" y="4509120"/>
            <a:ext cx="336907" cy="20747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1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8"/>
          <p:cNvSpPr>
            <a:spLocks noChangeShapeType="1"/>
          </p:cNvSpPr>
          <p:nvPr/>
        </p:nvSpPr>
        <p:spPr bwMode="auto">
          <a:xfrm>
            <a:off x="0" y="6021388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323850" y="6165850"/>
            <a:ext cx="47083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>
              <a:defRPr/>
            </a:pPr>
            <a:r>
              <a:rPr lang="it-IT" sz="1600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101°Congresso SIF 21-25 settembre 2015</a:t>
            </a:r>
          </a:p>
        </p:txBody>
      </p:sp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4650" y="6124575"/>
            <a:ext cx="1836738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5496" y="116632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DISCUSSIONE</a:t>
            </a:r>
            <a:endParaRPr lang="it-IT" altLang="it-IT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Immagin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736" y="711118"/>
            <a:ext cx="5112568" cy="3384376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755576" y="4412109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P3</a:t>
            </a:r>
            <a:r>
              <a:rPr lang="it-IT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it-I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circa 55-65 Hz, complessa </a:t>
            </a:r>
            <a:r>
              <a:rPr lang="it-I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interpretazione (possibili interazioni </a:t>
            </a:r>
            <a:r>
              <a:rPr lang="it-I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articolari)   </a:t>
            </a:r>
            <a:endParaRPr lang="it-IT" sz="1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Ovale 10"/>
          <p:cNvSpPr/>
          <p:nvPr/>
        </p:nvSpPr>
        <p:spPr bwMode="auto">
          <a:xfrm>
            <a:off x="3131840" y="2435252"/>
            <a:ext cx="288032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8"/>
          <p:cNvSpPr>
            <a:spLocks noChangeShapeType="1"/>
          </p:cNvSpPr>
          <p:nvPr/>
        </p:nvSpPr>
        <p:spPr bwMode="auto">
          <a:xfrm>
            <a:off x="0" y="6021388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323850" y="6165850"/>
            <a:ext cx="47083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>
              <a:defRPr/>
            </a:pPr>
            <a:r>
              <a:rPr lang="it-IT" sz="1600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101°Congresso SIF 21-25 settembre 2015</a:t>
            </a:r>
          </a:p>
        </p:txBody>
      </p:sp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4650" y="6124575"/>
            <a:ext cx="1836738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5496" y="116632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DISCUSSIONE</a:t>
            </a:r>
            <a:endParaRPr lang="it-IT" altLang="it-IT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Immagin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736" y="711118"/>
            <a:ext cx="5112568" cy="3384376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755576" y="4412109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P4</a:t>
            </a:r>
            <a:r>
              <a:rPr lang="it-I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it-I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87-89 Hz, possibile </a:t>
            </a:r>
            <a:r>
              <a:rPr lang="it-I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risonanza associata al primo modo normale di </a:t>
            </a:r>
            <a:r>
              <a:rPr lang="it-I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un’asta avente </a:t>
            </a:r>
            <a:r>
              <a:rPr lang="it-I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 caratteristiche dell’osso </a:t>
            </a:r>
            <a:r>
              <a:rPr lang="it-I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 </a:t>
            </a:r>
            <a:r>
              <a:rPr lang="it-I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= 18 </a:t>
            </a:r>
            <a:r>
              <a:rPr lang="it-IT" sz="1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GPa</a:t>
            </a:r>
            <a:r>
              <a:rPr lang="it-I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l-GR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</a:t>
            </a:r>
            <a:r>
              <a:rPr lang="it-I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it-I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= 1900 Kg/m</a:t>
            </a:r>
            <a:r>
              <a:rPr lang="it-IT" sz="1800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it-I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it-IT" sz="1800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it-IT" sz="1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Ovale 11"/>
          <p:cNvSpPr/>
          <p:nvPr/>
        </p:nvSpPr>
        <p:spPr bwMode="auto">
          <a:xfrm>
            <a:off x="3365808" y="2718760"/>
            <a:ext cx="288032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ttangolo 6"/>
              <p:cNvSpPr/>
              <p:nvPr/>
            </p:nvSpPr>
            <p:spPr>
              <a:xfrm>
                <a:off x="5455590" y="1401101"/>
                <a:ext cx="3633174" cy="1365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it-IT" sz="2800" i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sz="2800" i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it-IT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𝒓</m:t>
                          </m:r>
                        </m:num>
                        <m:den>
                          <m:r>
                            <a:rPr lang="it-IT" sz="2800" i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12∙2∙</m:t>
                          </m:r>
                          <m:sSup>
                            <m:sSupPr>
                              <m:ctrlPr>
                                <a:rPr lang="it-IT" sz="2800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it-IT" sz="2800" i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it-IT" sz="28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sz="2800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num>
                            <m:den>
                              <m:r>
                                <a:rPr lang="it-IT" sz="2800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  <m:sSup>
                        <m:sSupPr>
                          <m:ctrlPr>
                            <a:rPr lang="it-IT" sz="28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it-IT" sz="2800" i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590" y="1401101"/>
                <a:ext cx="3633174" cy="1365374"/>
              </a:xfrm>
              <a:prstGeom prst="rect">
                <a:avLst/>
              </a:prstGeom>
              <a:blipFill rotWithShape="0">
                <a:blip r:embed="rId5"/>
                <a:stretch>
                  <a:fillRect b="-13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/>
          <p:cNvSpPr txBox="1"/>
          <p:nvPr/>
        </p:nvSpPr>
        <p:spPr>
          <a:xfrm>
            <a:off x="5484262" y="2987497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 = 1, 2, 3, …</a:t>
            </a:r>
            <a:endParaRPr lang="it-IT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21830" y="5738427"/>
            <a:ext cx="74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 </a:t>
            </a:r>
            <a:r>
              <a:rPr lang="it-IT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Cameron et al., 1999</a:t>
            </a:r>
            <a:endParaRPr lang="it-IT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ext Box 2"/>
          <p:cNvSpPr txBox="1">
            <a:spLocks noChangeArrowheads="1"/>
          </p:cNvSpPr>
          <p:nvPr/>
        </p:nvSpPr>
        <p:spPr bwMode="auto">
          <a:xfrm>
            <a:off x="323528" y="2570128"/>
            <a:ext cx="856895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it-IT" sz="60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Grazie per la cortese attenzione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8"/>
          <p:cNvSpPr>
            <a:spLocks noChangeShapeType="1"/>
          </p:cNvSpPr>
          <p:nvPr/>
        </p:nvSpPr>
        <p:spPr bwMode="auto">
          <a:xfrm>
            <a:off x="0" y="6021388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323850" y="6165850"/>
            <a:ext cx="47083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>
              <a:defRPr/>
            </a:pPr>
            <a:r>
              <a:rPr lang="it-IT" sz="1600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101°Congresso SIF 21-25 settembre 2015</a:t>
            </a:r>
          </a:p>
        </p:txBody>
      </p:sp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4650" y="6124575"/>
            <a:ext cx="1836738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0" y="126182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altLang="it-IT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Vibrazioni trasmesse al sistema mano-braccio: le </a:t>
            </a:r>
            <a:r>
              <a:rPr lang="it-IT" altLang="it-IT" sz="20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vibrazioni </a:t>
            </a:r>
            <a:r>
              <a:rPr lang="it-IT" altLang="it-IT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meccaniche che, se trasmesse al sistema mano-braccio nell'uomo, comportano </a:t>
            </a:r>
            <a:r>
              <a:rPr lang="it-IT" altLang="it-IT" sz="20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un rischio per la salute e la sicurezza dei lavoratori, in particolare </a:t>
            </a:r>
            <a:r>
              <a:rPr lang="it-IT" altLang="it-IT" sz="2000" u="sng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disturbi vascolari</a:t>
            </a:r>
            <a:r>
              <a:rPr lang="it-IT" altLang="it-IT" sz="20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it-IT" altLang="it-IT" sz="2000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osteoarticolari</a:t>
            </a:r>
            <a:r>
              <a:rPr lang="it-IT" altLang="it-IT" sz="20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it-IT" altLang="it-IT" sz="2000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neurologici</a:t>
            </a:r>
            <a:r>
              <a:rPr lang="it-IT" altLang="it-IT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it-IT" altLang="it-IT" sz="2000" u="sng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muscolari</a:t>
            </a:r>
            <a:r>
              <a:rPr lang="it-IT" altLang="it-IT" sz="20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it-IT" altLang="it-IT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it-IT" altLang="it-IT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def</a:t>
            </a:r>
            <a:r>
              <a:rPr lang="it-IT" altLang="it-IT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ex </a:t>
            </a:r>
            <a:r>
              <a:rPr lang="it-IT" altLang="it-IT" sz="1400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D.Lgs</a:t>
            </a:r>
            <a:r>
              <a:rPr lang="it-IT" altLang="it-IT" sz="14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81/08 e </a:t>
            </a:r>
            <a:r>
              <a:rPr lang="it-IT" altLang="it-IT" sz="1400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s.m.i.</a:t>
            </a:r>
            <a:r>
              <a:rPr lang="it-IT" altLang="it-IT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it-IT" altLang="it-IT" sz="140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0" y="178783"/>
            <a:ext cx="91535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DEFINIZIONI:</a:t>
            </a:r>
          </a:p>
          <a:p>
            <a:r>
              <a:rPr lang="it-IT" altLang="it-IT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VIBRAZIONI MANO-BRACCIO</a:t>
            </a:r>
          </a:p>
          <a:p>
            <a:endParaRPr lang="it-IT" altLang="it-IT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Freccia in giù 4"/>
          <p:cNvSpPr/>
          <p:nvPr/>
        </p:nvSpPr>
        <p:spPr bwMode="auto">
          <a:xfrm>
            <a:off x="3635896" y="2694430"/>
            <a:ext cx="648072" cy="97388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5496" y="3846850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it-IT" altLang="it-IT" sz="20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it-IT" altLang="it-IT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Valutazione gli effetti vascolari, osteoarticolari, neurologici o muscolari delle vibrazioni</a:t>
            </a:r>
            <a:endParaRPr lang="it-IT" altLang="it-IT" sz="200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algn="just" eaLnBrk="1" hangingPunct="1"/>
            <a:r>
              <a:rPr lang="it-IT" altLang="it-IT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-Miglioramento ergonomia degli strumenti</a:t>
            </a:r>
            <a:endParaRPr lang="it-IT" altLang="it-IT" sz="200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algn="just" eaLnBrk="1" hangingPunct="1"/>
            <a:r>
              <a:rPr lang="it-IT" altLang="it-IT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-Valutazione dei possibili effetti </a:t>
            </a:r>
            <a:r>
              <a:rPr lang="it-IT" altLang="it-IT" sz="20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sinergici con altri agenti di rischio</a:t>
            </a:r>
          </a:p>
          <a:p>
            <a:pPr algn="just" eaLnBrk="1" hangingPunct="1"/>
            <a:r>
              <a:rPr lang="it-IT" altLang="it-IT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-Attualmente </a:t>
            </a:r>
            <a:r>
              <a:rPr lang="it-IT" altLang="it-IT" sz="20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 valutazione dei </a:t>
            </a:r>
            <a:r>
              <a:rPr lang="it-IT" altLang="it-IT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rischi </a:t>
            </a:r>
            <a:r>
              <a:rPr lang="it-IT" altLang="it-IT" sz="20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 ferma alla </a:t>
            </a:r>
            <a:r>
              <a:rPr lang="it-IT" altLang="it-IT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mano e solo sulla base degli effetti vascolari (risposta sensoriale ed epidemiologia)</a:t>
            </a:r>
            <a:endParaRPr lang="it-IT" altLang="it-IT" sz="200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algn="just" eaLnBrk="1" hangingPunct="1"/>
            <a:endParaRPr lang="it-IT" altLang="it-IT" sz="200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427984" y="2828427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FINALITA’ IGIENISTICHE DELLA VALUTAZIONE DELLE VIBRAZIONI </a:t>
            </a:r>
            <a:endParaRPr lang="it-IT" sz="1800" dirty="0">
              <a:solidFill>
                <a:schemeClr val="accent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8"/>
          <p:cNvSpPr>
            <a:spLocks noChangeShapeType="1"/>
          </p:cNvSpPr>
          <p:nvPr/>
        </p:nvSpPr>
        <p:spPr bwMode="auto">
          <a:xfrm>
            <a:off x="0" y="6021388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323850" y="6165850"/>
            <a:ext cx="47083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>
              <a:defRPr/>
            </a:pPr>
            <a:r>
              <a:rPr lang="it-IT" sz="1600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101°Congresso SIF 21-25 settembre 2015</a:t>
            </a:r>
          </a:p>
        </p:txBody>
      </p:sp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4650" y="6124575"/>
            <a:ext cx="1836738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07504" y="328498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it-IT" altLang="it-IT" dirty="0">
                <a:latin typeface="Comic Sans MS" panose="030F0702030302020204" pitchFamily="66" charset="0"/>
              </a:rPr>
              <a:t> </a:t>
            </a:r>
            <a:r>
              <a:rPr lang="it-IT" altLang="it-IT" dirty="0" smtClean="0">
                <a:latin typeface="Comic Sans MS" panose="030F0702030302020204" pitchFamily="66" charset="0"/>
              </a:rPr>
              <a:t>          </a:t>
            </a:r>
            <a:endParaRPr lang="it-IT" sz="1800" dirty="0">
              <a:solidFill>
                <a:srgbClr val="CC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Immagi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3" y="881717"/>
            <a:ext cx="5040313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148064" y="1072484"/>
            <a:ext cx="4255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it-IT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l" eaLnBrk="1" hangingPunct="1">
              <a:defRPr/>
            </a:pPr>
            <a:r>
              <a:rPr lang="it-IT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Shaker</a:t>
            </a:r>
            <a:r>
              <a:rPr lang="it-I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it-IT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elettrodinamico che genera uno </a:t>
            </a:r>
            <a:r>
              <a:rPr lang="it-IT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stimolo vibratorio</a:t>
            </a:r>
          </a:p>
        </p:txBody>
      </p:sp>
      <p:sp>
        <p:nvSpPr>
          <p:cNvPr id="12" name="Ovale 11"/>
          <p:cNvSpPr/>
          <p:nvPr/>
        </p:nvSpPr>
        <p:spPr>
          <a:xfrm>
            <a:off x="2904840" y="956978"/>
            <a:ext cx="2160315" cy="936104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pic>
        <p:nvPicPr>
          <p:cNvPr id="13" name="Immagin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409952"/>
            <a:ext cx="393541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-87932" y="35360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SPETTRO DELLO STIMOLO</a:t>
            </a:r>
          </a:p>
        </p:txBody>
      </p:sp>
      <p:sp>
        <p:nvSpPr>
          <p:cNvPr id="5" name="Rettangolo 4"/>
          <p:cNvSpPr/>
          <p:nvPr/>
        </p:nvSpPr>
        <p:spPr>
          <a:xfrm>
            <a:off x="3851920" y="4013478"/>
            <a:ext cx="52920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it-IT" alt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6&lt;f&lt;100 Hz   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 m/s</a:t>
            </a:r>
            <a:r>
              <a:rPr lang="en-US" sz="16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 </a:t>
            </a:r>
            <a:endParaRPr lang="en-US" sz="1600" baseline="30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l" eaLnBrk="1" hangingPunct="1"/>
            <a:r>
              <a:rPr lang="it-IT" altLang="it-IT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f&gt;100 Hz      decresce </a:t>
            </a:r>
            <a:r>
              <a:rPr lang="it-IT" alt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linearmente </a:t>
            </a:r>
            <a:r>
              <a:rPr lang="it-IT" altLang="it-IT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fino </a:t>
            </a:r>
            <a:r>
              <a:rPr lang="it-IT" alt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it-IT" altLang="it-IT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 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m/s</a:t>
            </a:r>
            <a:r>
              <a:rPr lang="en-US" sz="16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</a:p>
          <a:p>
            <a:pPr algn="l" eaLnBrk="1" hangingPunct="1"/>
            <a:endParaRPr lang="en-US" sz="1400" baseline="30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l" eaLnBrk="1" hangingPunct="1"/>
            <a:endParaRPr lang="en-US" sz="1400" baseline="30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l" eaLnBrk="1" hangingPunct="1"/>
            <a:endParaRPr lang="en-US" sz="1400" baseline="3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 eaLnBrk="1" hangingPunct="1"/>
            <a:r>
              <a:rPr lang="it-IT" altLang="it-IT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 stimoli vibratori con </a:t>
            </a:r>
            <a:r>
              <a:rPr lang="it-IT" altLang="it-IT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 &gt; </a:t>
            </a:r>
            <a:r>
              <a:rPr lang="it-IT" altLang="it-IT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150-200 </a:t>
            </a:r>
            <a:r>
              <a:rPr lang="it-IT" altLang="it-IT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Hz </a:t>
            </a:r>
            <a:r>
              <a:rPr lang="it-IT" altLang="it-IT" sz="1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l’energia vibratoria </a:t>
            </a:r>
            <a:r>
              <a:rPr lang="it-IT" altLang="it-IT" sz="1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viene dissipata quasi totalmente dalla pelle</a:t>
            </a:r>
            <a:r>
              <a:rPr lang="it-IT" altLang="it-IT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all’interfaccia mano-maniglia</a:t>
            </a:r>
            <a:endParaRPr lang="it-IT" altLang="it-IT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0" y="110495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it-IT" altLang="it-IT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MATERIALI </a:t>
            </a:r>
            <a:r>
              <a:rPr lang="it-IT" altLang="it-IT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 </a:t>
            </a:r>
            <a:r>
              <a:rPr lang="it-IT" altLang="it-IT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METODI</a:t>
            </a:r>
            <a:endParaRPr lang="it-IT" altLang="it-IT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6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8"/>
          <p:cNvSpPr>
            <a:spLocks noChangeShapeType="1"/>
          </p:cNvSpPr>
          <p:nvPr/>
        </p:nvSpPr>
        <p:spPr bwMode="auto">
          <a:xfrm>
            <a:off x="0" y="6021388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323850" y="6165850"/>
            <a:ext cx="47083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>
              <a:defRPr/>
            </a:pPr>
            <a:r>
              <a:rPr lang="it-IT" sz="1600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101°Congresso SIF 21-25 settembre 2015</a:t>
            </a:r>
          </a:p>
        </p:txBody>
      </p:sp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4650" y="6124575"/>
            <a:ext cx="1836738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6921" y="116632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MATERIALI E </a:t>
            </a:r>
            <a:r>
              <a:rPr lang="it-IT" altLang="it-IT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METODI (2) </a:t>
            </a:r>
            <a:endParaRPr lang="it-IT" altLang="it-IT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979712" y="4655923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 = </a:t>
            </a:r>
            <a:r>
              <a:rPr lang="it-IT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f(</a:t>
            </a:r>
            <a:r>
              <a:rPr lang="it-IT" sz="3600" dirty="0" smtClean="0">
                <a:latin typeface="Symbol" panose="05050102010706020507" pitchFamily="18" charset="2"/>
              </a:rPr>
              <a:t>w</a:t>
            </a:r>
            <a:r>
              <a:rPr lang="it-IT" sz="3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it-IT" sz="3600" dirty="0" smtClean="0">
                <a:latin typeface="Symbol" panose="05050102010706020507" pitchFamily="18" charset="2"/>
              </a:rPr>
              <a:t> </a:t>
            </a:r>
            <a:r>
              <a:rPr lang="it-IT" sz="3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it-IT" sz="3600" baseline="-25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it-IT" sz="3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x</a:t>
            </a:r>
            <a:r>
              <a:rPr lang="it-IT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t-IT" sz="3600" dirty="0">
              <a:latin typeface="Symbol" panose="05050102010706020507" pitchFamily="18" charset="2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910" y="1223392"/>
            <a:ext cx="4914900" cy="21336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14" y="919873"/>
            <a:ext cx="1596185" cy="30108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ttangolo 9"/>
              <p:cNvSpPr/>
              <p:nvPr/>
            </p:nvSpPr>
            <p:spPr>
              <a:xfrm>
                <a:off x="3289573" y="3364096"/>
                <a:ext cx="2304256" cy="585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it-IT" altLang="it-IT" sz="2200" i="1" smtClean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sz="2200" i="1" smtClean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num>
                      <m:den>
                        <m:sSub>
                          <m:sSubPr>
                            <m:ctrlPr>
                              <a:rPr lang="it-IT" altLang="it-IT" sz="2200" i="1" smtClean="0">
                                <a:solidFill>
                                  <a:schemeClr val="accent5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altLang="it-IT" sz="2200" i="1" smtClean="0">
                                <a:solidFill>
                                  <a:schemeClr val="accent5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it-IT" altLang="it-IT" sz="2200" b="1" i="1" smtClean="0">
                                <a:solidFill>
                                  <a:schemeClr val="accent5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altLang="it-IT" sz="2200" dirty="0" smtClean="0">
                    <a:solidFill>
                      <a:schemeClr val="accent5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ymbol" panose="05050102010706020507" pitchFamily="18" charset="2"/>
                  </a:rPr>
                  <a:t> &lt;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altLang="it-IT" sz="2200" b="1" i="1" smtClean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altLang="it-IT" sz="2200" b="1" i="1" smtClean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it-IT" altLang="it-IT" sz="2200" b="1" i="1" smtClean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r>
                      <a:rPr lang="it-IT" altLang="it-IT" sz="2200" b="1" i="1" smtClean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  <m:r>
                      <a:rPr lang="it-IT" altLang="it-IT" sz="2200" b="1" i="1" smtClean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it-IT" altLang="it-IT" sz="2200" b="1" i="1" smtClean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it-IT" altLang="it-IT" sz="22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573" y="3364096"/>
                <a:ext cx="2304256" cy="585801"/>
              </a:xfrm>
              <a:prstGeom prst="rect">
                <a:avLst/>
              </a:prstGeom>
              <a:blipFill rotWithShape="0">
                <a:blip r:embed="rId6"/>
                <a:stretch>
                  <a:fillRect t="-3125" b="-520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tangolo 5"/>
              <p:cNvSpPr/>
              <p:nvPr/>
            </p:nvSpPr>
            <p:spPr>
              <a:xfrm>
                <a:off x="6054958" y="3356992"/>
                <a:ext cx="3920110" cy="585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it-IT" altLang="it-IT" sz="2200" i="1" smtClean="0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sz="2200" i="1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num>
                      <m:den>
                        <m:sSub>
                          <m:sSubPr>
                            <m:ctrlPr>
                              <a:rPr lang="it-IT" altLang="it-IT" sz="2200" i="1">
                                <a:solidFill>
                                  <a:schemeClr val="accent5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altLang="it-IT" sz="2200" i="1">
                                <a:solidFill>
                                  <a:schemeClr val="accent5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it-IT" altLang="it-IT" sz="2200" i="1">
                                <a:solidFill>
                                  <a:schemeClr val="accent5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altLang="it-IT" sz="22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ymbol" panose="05050102010706020507" pitchFamily="18" charset="2"/>
                  </a:rPr>
                  <a:t> </a:t>
                </a:r>
                <a:r>
                  <a:rPr lang="it-IT" altLang="it-IT" sz="2200" dirty="0" smtClean="0">
                    <a:solidFill>
                      <a:schemeClr val="accent5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ymbol" panose="05050102010706020507" pitchFamily="18" charset="2"/>
                  </a:rPr>
                  <a:t>&gt;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altLang="it-IT" sz="2200" i="1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altLang="it-IT" sz="2200" i="1"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it-IT" altLang="it-IT" sz="2200" i="1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r>
                      <a:rPr lang="it-IT" altLang="it-IT" sz="2200" i="1" smtClean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  <m:r>
                      <a:rPr lang="it-IT" altLang="it-IT" sz="2200" b="1" i="1" smtClean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it-IT" altLang="it-IT" sz="2200" i="1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it-IT" altLang="it-IT" sz="2200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anose="05050102010706020507" pitchFamily="18" charset="2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958" y="3356992"/>
                <a:ext cx="3920110" cy="585801"/>
              </a:xfrm>
              <a:prstGeom prst="rect">
                <a:avLst/>
              </a:prstGeom>
              <a:blipFill rotWithShape="0">
                <a:blip r:embed="rId7"/>
                <a:stretch>
                  <a:fillRect t="-3125" b="-520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ccia in giù 8"/>
          <p:cNvSpPr/>
          <p:nvPr/>
        </p:nvSpPr>
        <p:spPr bwMode="auto">
          <a:xfrm>
            <a:off x="4117665" y="4149080"/>
            <a:ext cx="648072" cy="43461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1" name="Parentesi graffa chiusa 10"/>
          <p:cNvSpPr/>
          <p:nvPr/>
        </p:nvSpPr>
        <p:spPr bwMode="auto">
          <a:xfrm rot="5400000" flipH="1">
            <a:off x="5312108" y="5159280"/>
            <a:ext cx="218124" cy="504056"/>
          </a:xfrm>
          <a:prstGeom prst="rightBrace">
            <a:avLst>
              <a:gd name="adj1" fmla="val 8333"/>
              <a:gd name="adj2" fmla="val 48110"/>
            </a:avLst>
          </a:prstGeom>
          <a:noFill/>
          <a:ln>
            <a:solidFill>
              <a:srgbClr val="FFC000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716016" y="5414957"/>
            <a:ext cx="1534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it-IT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it-IT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79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8"/>
          <p:cNvSpPr>
            <a:spLocks noChangeShapeType="1"/>
          </p:cNvSpPr>
          <p:nvPr/>
        </p:nvSpPr>
        <p:spPr bwMode="auto">
          <a:xfrm>
            <a:off x="0" y="6021388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323850" y="6165850"/>
            <a:ext cx="47083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>
              <a:defRPr/>
            </a:pPr>
            <a:r>
              <a:rPr lang="it-IT" sz="1600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101°Congresso SIF 21-25 settembre 2015</a:t>
            </a:r>
          </a:p>
        </p:txBody>
      </p:sp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4650" y="6124575"/>
            <a:ext cx="1836738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6512" y="352294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it-IT" altLang="it-IT" sz="1800" dirty="0">
              <a:solidFill>
                <a:schemeClr val="accent5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algn="l" eaLnBrk="1" hangingPunct="1"/>
            <a:endParaRPr lang="it-IT" altLang="it-IT" sz="1800" dirty="0">
              <a:solidFill>
                <a:srgbClr val="CCFFFF"/>
              </a:solidFill>
              <a:latin typeface="Comic Sans MS" panose="030F0702030302020204" pitchFamily="66" charset="0"/>
            </a:endParaRPr>
          </a:p>
          <a:p>
            <a:pPr algn="just" eaLnBrk="1" hangingPunct="1"/>
            <a:r>
              <a:rPr lang="it-IT" altLang="it-IT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it-IT" altLang="it-IT" sz="1800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input</a:t>
            </a:r>
            <a:r>
              <a:rPr lang="it-IT" altLang="it-IT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it-IT" altLang="it-IT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it-IT" altLang="it-IT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): </a:t>
            </a:r>
            <a:r>
              <a:rPr lang="it-IT" altLang="it-IT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it-IT" altLang="it-IT" sz="1800" b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accelerazione </a:t>
            </a:r>
            <a:r>
              <a:rPr lang="it-IT" altLang="it-IT" sz="1800" b="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della maniglia misurata con un accelerometro </a:t>
            </a:r>
            <a:r>
              <a:rPr lang="it-IT" altLang="it-IT" sz="1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PCB sen026</a:t>
            </a:r>
          </a:p>
          <a:p>
            <a:pPr algn="just" eaLnBrk="1" hangingPunct="1"/>
            <a:r>
              <a:rPr lang="it-IT" altLang="it-IT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it-IT" altLang="it-IT" sz="1800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output</a:t>
            </a:r>
            <a:r>
              <a:rPr lang="it-IT" altLang="it-IT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it-IT" altLang="it-IT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it-IT" altLang="it-IT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):</a:t>
            </a:r>
            <a:r>
              <a:rPr lang="it-IT" altLang="it-IT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it-IT" altLang="it-IT" sz="1800" b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accelerazione </a:t>
            </a:r>
            <a:r>
              <a:rPr lang="it-IT" altLang="it-IT" sz="1800" b="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sul gomito del soggetto ottenuta </a:t>
            </a:r>
            <a:r>
              <a:rPr lang="it-IT" altLang="it-IT" sz="1800" b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 un </a:t>
            </a:r>
            <a:r>
              <a:rPr lang="it-IT" altLang="it-IT" sz="18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vibrometro 		    laser </a:t>
            </a:r>
            <a:r>
              <a:rPr lang="it-IT" altLang="it-IT" sz="1800" b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Polytec</a:t>
            </a:r>
            <a:r>
              <a:rPr lang="it-IT" altLang="it-IT" sz="1800" b="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(misura senza contatto)</a:t>
            </a:r>
            <a:endParaRPr lang="it-IT" sz="1800" b="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98914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MATERIALI E METODI </a:t>
            </a:r>
            <a:r>
              <a:rPr lang="it-IT" altLang="it-IT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(3)</a:t>
            </a:r>
            <a:endParaRPr lang="it-IT" altLang="it-IT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157740" y="1052441"/>
            <a:ext cx="5040560" cy="2232695"/>
            <a:chOff x="1907628" y="836265"/>
            <a:chExt cx="5328743" cy="2665211"/>
          </a:xfrm>
        </p:grpSpPr>
        <p:pic>
          <p:nvPicPr>
            <p:cNvPr id="10" name="Immagin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628" y="836265"/>
              <a:ext cx="5328743" cy="2665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ttangolo 7"/>
            <p:cNvSpPr/>
            <p:nvPr/>
          </p:nvSpPr>
          <p:spPr>
            <a:xfrm>
              <a:off x="4498812" y="2197841"/>
              <a:ext cx="361383" cy="698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lang="it-IT" altLang="it-IT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1</a:t>
              </a:r>
              <a:endParaRPr lang="it-IT" altLang="it-IT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" name="Rettangolo 8"/>
            <p:cNvSpPr/>
            <p:nvPr/>
          </p:nvSpPr>
          <p:spPr>
            <a:xfrm>
              <a:off x="2889420" y="1847505"/>
              <a:ext cx="459589" cy="698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/>
              <a:r>
                <a:rPr lang="it-IT" altLang="it-IT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2</a:t>
              </a:r>
              <a:endParaRPr lang="it-IT" altLang="it-IT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/>
              <p:cNvSpPr txBox="1"/>
              <p:nvPr/>
            </p:nvSpPr>
            <p:spPr>
              <a:xfrm>
                <a:off x="5394000" y="1484784"/>
                <a:ext cx="3642496" cy="1580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eaLnBrk="1" hangingPunct="1"/>
                <a:r>
                  <a:rPr lang="it-IT" altLang="it-IT" sz="2000" dirty="0" smtClean="0">
                    <a:solidFill>
                      <a:schemeClr val="accent5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Valutazione sperimentale della </a:t>
                </a:r>
                <a:r>
                  <a:rPr lang="it-IT" altLang="it-IT" sz="20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TRASMISSIBILITA</a:t>
                </a:r>
                <a:r>
                  <a:rPr lang="it-IT" altLang="it-IT" sz="2000" dirty="0" smtClean="0">
                    <a:solidFill>
                      <a:schemeClr val="accent5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’:</a:t>
                </a:r>
              </a:p>
              <a:p>
                <a:pPr algn="l" eaLnBrk="1" hangingPunct="1"/>
                <a:endParaRPr lang="it-IT" altLang="it-IT" sz="2000" dirty="0">
                  <a:solidFill>
                    <a:schemeClr val="accent5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sz="20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sz="20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sz="2000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𝑜𝑢𝑡𝑝𝑢𝑡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it-IT" sz="2000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𝑖𝑛𝑝𝑢𝑡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it-IT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000" y="1484784"/>
                <a:ext cx="3642496" cy="1580882"/>
              </a:xfrm>
              <a:prstGeom prst="rect">
                <a:avLst/>
              </a:prstGeom>
              <a:blipFill rotWithShape="0">
                <a:blip r:embed="rId5"/>
                <a:stretch>
                  <a:fillRect l="-1843" t="-27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8"/>
          <p:cNvSpPr>
            <a:spLocks noChangeShapeType="1"/>
          </p:cNvSpPr>
          <p:nvPr/>
        </p:nvSpPr>
        <p:spPr bwMode="auto">
          <a:xfrm>
            <a:off x="0" y="6021388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323850" y="6165850"/>
            <a:ext cx="47083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>
              <a:defRPr/>
            </a:pPr>
            <a:r>
              <a:rPr lang="it-IT" sz="1600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101°Congresso SIF 21-25 settembre 2015</a:t>
            </a:r>
          </a:p>
        </p:txBody>
      </p:sp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4650" y="6124575"/>
            <a:ext cx="1836738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588" y="107029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MATERIALI E METODI </a:t>
            </a:r>
            <a:r>
              <a:rPr lang="it-IT" altLang="it-IT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(4)</a:t>
            </a:r>
            <a:endParaRPr lang="it-IT" altLang="it-IT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35743" y="882124"/>
            <a:ext cx="5040313" cy="2233613"/>
            <a:chOff x="-55748" y="882124"/>
            <a:chExt cx="5040313" cy="2233613"/>
          </a:xfrm>
        </p:grpSpPr>
        <p:pic>
          <p:nvPicPr>
            <p:cNvPr id="14" name="Immagin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748" y="882124"/>
              <a:ext cx="5040313" cy="2233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e 14"/>
            <p:cNvSpPr/>
            <p:nvPr/>
          </p:nvSpPr>
          <p:spPr>
            <a:xfrm>
              <a:off x="2267744" y="1373937"/>
              <a:ext cx="631825" cy="1008062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sp>
        <p:nvSpPr>
          <p:cNvPr id="6" name="Rettangolo 5"/>
          <p:cNvSpPr/>
          <p:nvPr/>
        </p:nvSpPr>
        <p:spPr>
          <a:xfrm>
            <a:off x="5004048" y="791737"/>
            <a:ext cx="4319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it-IT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MANIGLIA </a:t>
            </a:r>
            <a:r>
              <a:rPr lang="it-IT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STRUMENTATA</a:t>
            </a:r>
            <a:r>
              <a:rPr 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dotata di 2 coppie di estensimetri per la misura di:</a:t>
            </a:r>
            <a:endParaRPr lang="it-IT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l" eaLnBrk="1" hangingPunct="1">
              <a:defRPr/>
            </a:pPr>
            <a:r>
              <a:rPr lang="it-IT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PUSH</a:t>
            </a:r>
            <a:r>
              <a:rPr 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forza di spinta</a:t>
            </a:r>
          </a:p>
          <a:p>
            <a:pPr algn="l" eaLnBrk="1" hangingPunct="1">
              <a:defRPr/>
            </a:pPr>
            <a:r>
              <a:rPr lang="it-IT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PULL</a:t>
            </a:r>
            <a:r>
              <a:rPr 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forza di </a:t>
            </a:r>
            <a:r>
              <a:rPr lang="it-IT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presa </a:t>
            </a:r>
            <a:endParaRPr lang="it-IT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032190" y="22048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1" hangingPunct="1"/>
            <a:r>
              <a:rPr lang="it-IT" altLang="it-IT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 </a:t>
            </a:r>
            <a:r>
              <a:rPr lang="it-IT" altLang="it-IT" sz="1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FORZA DI PRENSIONE  </a:t>
            </a:r>
            <a:r>
              <a:rPr lang="it-IT" altLang="it-IT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è la somma vettoriale </a:t>
            </a:r>
            <a:r>
              <a:rPr lang="it-IT" altLang="it-IT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delle </a:t>
            </a:r>
            <a:r>
              <a:rPr lang="it-IT" altLang="it-IT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componenti </a:t>
            </a:r>
            <a:r>
              <a:rPr lang="it-IT" altLang="it-IT" sz="16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push</a:t>
            </a:r>
            <a:r>
              <a:rPr lang="it-IT" altLang="it-IT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it-IT" altLang="it-IT" sz="16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pull</a:t>
            </a:r>
            <a:r>
              <a:rPr lang="it-IT" altLang="it-IT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misurate </a:t>
            </a:r>
            <a:r>
              <a:rPr lang="it-IT" altLang="it-IT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lungo </a:t>
            </a:r>
            <a:r>
              <a:rPr lang="it-IT" altLang="it-IT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l’asse </a:t>
            </a:r>
            <a:r>
              <a:rPr lang="it-IT" altLang="it-IT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 </a:t>
            </a:r>
            <a:endParaRPr lang="it-IT" altLang="it-IT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Freccia in giù 16"/>
          <p:cNvSpPr/>
          <p:nvPr/>
        </p:nvSpPr>
        <p:spPr>
          <a:xfrm>
            <a:off x="6934968" y="1844824"/>
            <a:ext cx="360040" cy="3460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5496" y="3887177"/>
            <a:ext cx="91085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1600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POSTURA </a:t>
            </a:r>
            <a:r>
              <a:rPr lang="it-IT" sz="16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SPERIMENTALE</a:t>
            </a:r>
            <a:r>
              <a:rPr lang="it-IT" sz="1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  <a:endParaRPr lang="it-IT" sz="16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Soggetto di fronte allo shaker </a:t>
            </a:r>
            <a:r>
              <a:rPr lang="it-IT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 </a:t>
            </a:r>
            <a:r>
              <a:rPr lang="it-IT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una piattaforma regolabile in altezza </a:t>
            </a:r>
            <a:r>
              <a:rPr lang="it-IT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UNI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 ISO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10819</a:t>
            </a:r>
            <a:r>
              <a:rPr lang="it-IT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it-IT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Angolo tra </a:t>
            </a:r>
            <a:r>
              <a:rPr lang="it-IT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braccio e avambraccio </a:t>
            </a:r>
            <a:r>
              <a:rPr lang="it-IT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circa </a:t>
            </a:r>
            <a:r>
              <a:rPr lang="it-IT" sz="1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90°</a:t>
            </a:r>
            <a:r>
              <a:rPr lang="it-IT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durante l’impugnatura della maniglia</a:t>
            </a:r>
            <a:endParaRPr lang="it-IT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 evitare forze di </a:t>
            </a:r>
            <a:r>
              <a:rPr lang="it-IT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avanzamento ed errate posture al </a:t>
            </a:r>
            <a:r>
              <a:rPr lang="it-IT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soggetto viene richiesto di </a:t>
            </a:r>
            <a:r>
              <a:rPr lang="it-IT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equilibrare la spinta mediante 2 controlli: </a:t>
            </a:r>
          </a:p>
          <a:p>
            <a:pPr algn="just"/>
            <a:r>
              <a:rPr lang="it-IT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it-IT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-su display, in modo da bilanciare </a:t>
            </a:r>
            <a:r>
              <a:rPr lang="it-IT" sz="16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push</a:t>
            </a:r>
            <a:r>
              <a:rPr lang="it-IT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it-IT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pull</a:t>
            </a:r>
          </a:p>
          <a:p>
            <a:pPr algn="just"/>
            <a:r>
              <a:rPr lang="it-IT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</a:t>
            </a:r>
            <a:r>
              <a:rPr lang="it-IT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it-IT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</a:t>
            </a:r>
            <a:r>
              <a:rPr lang="it-IT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it-IT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 </a:t>
            </a:r>
            <a:r>
              <a:rPr lang="it-IT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specchi </a:t>
            </a:r>
            <a:r>
              <a:rPr lang="it-IT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 verificare che il laser non esca dall’adesivo posizionato sul gomito </a:t>
            </a:r>
            <a:endParaRPr lang="it-IT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1066773" y="2060848"/>
            <a:ext cx="1489003" cy="285417"/>
            <a:chOff x="1066773" y="2060848"/>
            <a:chExt cx="1489003" cy="285417"/>
          </a:xfrm>
        </p:grpSpPr>
        <p:cxnSp>
          <p:nvCxnSpPr>
            <p:cNvPr id="3" name="Connettore 1 2"/>
            <p:cNvCxnSpPr/>
            <p:nvPr/>
          </p:nvCxnSpPr>
          <p:spPr bwMode="auto">
            <a:xfrm flipH="1">
              <a:off x="2394374" y="2060848"/>
              <a:ext cx="161402" cy="285417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ttore 1 10"/>
            <p:cNvCxnSpPr/>
            <p:nvPr/>
          </p:nvCxnSpPr>
          <p:spPr bwMode="auto">
            <a:xfrm>
              <a:off x="1066773" y="2331787"/>
              <a:ext cx="1327601" cy="1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Ovale 24"/>
          <p:cNvSpPr/>
          <p:nvPr/>
        </p:nvSpPr>
        <p:spPr>
          <a:xfrm>
            <a:off x="116051" y="1870462"/>
            <a:ext cx="968108" cy="1100306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0" name="Freccia in giù 19"/>
          <p:cNvSpPr/>
          <p:nvPr/>
        </p:nvSpPr>
        <p:spPr>
          <a:xfrm rot="10800000">
            <a:off x="6934968" y="3045151"/>
            <a:ext cx="360040" cy="34602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4589748" y="339117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 = 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f(</a:t>
            </a:r>
            <a:r>
              <a:rPr lang="it-IT" sz="2400" dirty="0" smtClean="0">
                <a:latin typeface="Symbol" panose="05050102010706020507" pitchFamily="18" charset="2"/>
              </a:rPr>
              <a:t>w</a:t>
            </a:r>
            <a:r>
              <a:rPr lang="it-IT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it-IT" sz="2400" dirty="0" smtClean="0">
                <a:latin typeface="Symbol" panose="05050102010706020507" pitchFamily="18" charset="2"/>
              </a:rPr>
              <a:t> </a:t>
            </a:r>
            <a:r>
              <a:rPr lang="it-IT" sz="24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it-IT" sz="2400" baseline="-25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it-IT" sz="24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it-IT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x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t-IT" sz="24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355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8"/>
          <p:cNvSpPr>
            <a:spLocks noChangeShapeType="1"/>
          </p:cNvSpPr>
          <p:nvPr/>
        </p:nvSpPr>
        <p:spPr bwMode="auto">
          <a:xfrm>
            <a:off x="0" y="6021388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323850" y="6165850"/>
            <a:ext cx="47083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>
              <a:defRPr/>
            </a:pPr>
            <a:r>
              <a:rPr lang="it-IT" sz="1600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101°Congresso SIF 21-25 settembre 2015</a:t>
            </a:r>
          </a:p>
        </p:txBody>
      </p:sp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4650" y="6124575"/>
            <a:ext cx="1836738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0" y="106888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MATERIALI E METODI </a:t>
            </a:r>
            <a:r>
              <a:rPr lang="it-IT" altLang="it-IT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(5)</a:t>
            </a:r>
            <a:endParaRPr lang="it-IT" altLang="it-IT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3" y="1412671"/>
            <a:ext cx="2290783" cy="406843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2386065" y="1185130"/>
            <a:ext cx="2185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solidFill>
                  <a:srgbClr val="CCFFFF"/>
                </a:solidFill>
                <a:latin typeface="Comic Sans MS" panose="030F0702030302020204" pitchFamily="66" charset="0"/>
              </a:rPr>
              <a:t>SPECCHIO ANTERIORE PER CONTROLLO LASER</a:t>
            </a:r>
            <a:endParaRPr lang="it-IT" sz="1800" dirty="0">
              <a:solidFill>
                <a:srgbClr val="CCFF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 rot="13266913">
            <a:off x="1414534" y="2698518"/>
            <a:ext cx="3189876" cy="2673808"/>
            <a:chOff x="2146312" y="2857925"/>
            <a:chExt cx="3189876" cy="2673808"/>
          </a:xfrm>
        </p:grpSpPr>
        <p:cxnSp>
          <p:nvCxnSpPr>
            <p:cNvPr id="5" name="Connettore 2 4"/>
            <p:cNvCxnSpPr/>
            <p:nvPr/>
          </p:nvCxnSpPr>
          <p:spPr bwMode="auto">
            <a:xfrm rot="8333087" flipH="1" flipV="1">
              <a:off x="2146312" y="2857925"/>
              <a:ext cx="2952327" cy="191773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Connettore 2 9"/>
            <p:cNvCxnSpPr/>
            <p:nvPr/>
          </p:nvCxnSpPr>
          <p:spPr bwMode="auto">
            <a:xfrm rot="8333087" flipH="1">
              <a:off x="4448224" y="4130479"/>
              <a:ext cx="887964" cy="140125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CasellaDiTesto 13"/>
          <p:cNvSpPr txBox="1"/>
          <p:nvPr/>
        </p:nvSpPr>
        <p:spPr>
          <a:xfrm>
            <a:off x="3695424" y="5372855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CFFFF"/>
                </a:solidFill>
                <a:latin typeface="Comic Sans MS" panose="030F0702030302020204" pitchFamily="66" charset="0"/>
              </a:rPr>
              <a:t>LASER</a:t>
            </a:r>
            <a:endParaRPr lang="it-IT" sz="2800" dirty="0">
              <a:solidFill>
                <a:srgbClr val="CCFF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" name="Connettore 2 14"/>
          <p:cNvCxnSpPr/>
          <p:nvPr/>
        </p:nvCxnSpPr>
        <p:spPr bwMode="auto">
          <a:xfrm flipV="1">
            <a:off x="4572000" y="3212976"/>
            <a:ext cx="288032" cy="2146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" name="Gruppo 26"/>
          <p:cNvGrpSpPr/>
          <p:nvPr/>
        </p:nvGrpSpPr>
        <p:grpSpPr>
          <a:xfrm>
            <a:off x="4572000" y="1152725"/>
            <a:ext cx="4440806" cy="3239366"/>
            <a:chOff x="4572000" y="1152725"/>
            <a:chExt cx="4440806" cy="3239366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1152725"/>
              <a:ext cx="4440806" cy="3239366"/>
            </a:xfrm>
            <a:prstGeom prst="rect">
              <a:avLst/>
            </a:prstGeom>
          </p:spPr>
        </p:pic>
        <p:cxnSp>
          <p:nvCxnSpPr>
            <p:cNvPr id="20" name="Connettore 1 19"/>
            <p:cNvCxnSpPr/>
            <p:nvPr/>
          </p:nvCxnSpPr>
          <p:spPr bwMode="auto">
            <a:xfrm>
              <a:off x="5062339" y="2570237"/>
              <a:ext cx="0" cy="57606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/>
          </p:nvCxnSpPr>
          <p:spPr bwMode="auto">
            <a:xfrm flipH="1">
              <a:off x="5052814" y="3146301"/>
              <a:ext cx="639688" cy="838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Arco 22"/>
            <p:cNvSpPr/>
            <p:nvPr/>
          </p:nvSpPr>
          <p:spPr bwMode="auto">
            <a:xfrm>
              <a:off x="4824490" y="2934568"/>
              <a:ext cx="491576" cy="419388"/>
            </a:xfrm>
            <a:prstGeom prst="arc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200" b="1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5164410" y="269461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800" dirty="0" smtClean="0">
                  <a:solidFill>
                    <a:schemeClr val="bg1"/>
                  </a:solidFill>
                </a:rPr>
                <a:t>90°</a:t>
              </a:r>
              <a:endParaRPr lang="it-IT" sz="1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644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8"/>
          <p:cNvSpPr>
            <a:spLocks noChangeShapeType="1"/>
          </p:cNvSpPr>
          <p:nvPr/>
        </p:nvSpPr>
        <p:spPr bwMode="auto">
          <a:xfrm>
            <a:off x="0" y="6021388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323850" y="6165850"/>
            <a:ext cx="47083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>
              <a:defRPr/>
            </a:pPr>
            <a:r>
              <a:rPr lang="it-IT" sz="1600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101°Congresso SIF 21-25 settembre 2015</a:t>
            </a:r>
          </a:p>
        </p:txBody>
      </p:sp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4650" y="6124575"/>
            <a:ext cx="1836738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98072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SOGGETTI ANALIZZATI:</a:t>
            </a:r>
            <a:endParaRPr lang="it-IT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l"/>
            <a:r>
              <a:rPr lang="it-IT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-34 volontari giovani (maschi e femmine)</a:t>
            </a:r>
          </a:p>
          <a:p>
            <a:pPr algn="l"/>
            <a:r>
              <a:rPr lang="it-IT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-soggetti </a:t>
            </a:r>
            <a:r>
              <a:rPr lang="it-IT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senza precedenti patologie </a:t>
            </a:r>
            <a:r>
              <a:rPr lang="it-IT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osteomuscolari</a:t>
            </a:r>
            <a:r>
              <a:rPr lang="it-IT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it-IT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degli arti superiori</a:t>
            </a:r>
            <a:endParaRPr lang="it-IT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-108520" y="2540413"/>
            <a:ext cx="256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TASK MOTORIO</a:t>
            </a:r>
            <a:endParaRPr lang="it-IT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108520" y="2910778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2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-</a:t>
            </a:r>
            <a:r>
              <a:rPr lang="it-IT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stimolo vibratorio </a:t>
            </a:r>
            <a:r>
              <a:rPr lang="it-IT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multifrequenziale</a:t>
            </a:r>
            <a:r>
              <a:rPr lang="it-IT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(6-500 Hz)</a:t>
            </a:r>
          </a:p>
          <a:p>
            <a:pPr algn="l"/>
            <a:r>
              <a:rPr lang="it-IT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it-IT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 livelli di forza di prensione (20%-30%-40% MVC</a:t>
            </a:r>
            <a:r>
              <a:rPr lang="it-IT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); </a:t>
            </a:r>
          </a:p>
          <a:p>
            <a:pPr algn="l"/>
            <a:r>
              <a:rPr lang="it-IT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-durata test 30 secondi </a:t>
            </a:r>
            <a:endParaRPr lang="it-IT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l"/>
            <a:endParaRPr lang="it-IT" sz="20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771800" y="4096751"/>
            <a:ext cx="63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it-IT" sz="1800" u="sng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aximum </a:t>
            </a:r>
            <a:r>
              <a:rPr lang="it-IT" sz="1800" u="sng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Voluntary</a:t>
            </a:r>
            <a:r>
              <a:rPr lang="it-IT" sz="1800" u="sng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it-IT" sz="1800" u="sng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it-IT" sz="1800" u="sng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ontraction</a:t>
            </a:r>
            <a:r>
              <a:rPr lang="it-IT" sz="1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massima forza che un soggetto</a:t>
            </a:r>
            <a:r>
              <a:rPr lang="en-US" sz="18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può</a:t>
            </a:r>
            <a:r>
              <a:rPr lang="en-US" sz="1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esercitare</a:t>
            </a:r>
            <a:r>
              <a:rPr lang="en-US" sz="1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 </a:t>
            </a:r>
            <a:r>
              <a:rPr lang="en-US" sz="18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uno</a:t>
            </a:r>
            <a:r>
              <a:rPr lang="en-US" sz="1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specifico</a:t>
            </a:r>
            <a:r>
              <a:rPr lang="en-US" sz="1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esercizio</a:t>
            </a:r>
            <a:r>
              <a:rPr lang="en-US" sz="1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isometrico</a:t>
            </a:r>
            <a:endParaRPr lang="it-IT" sz="18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5796136" y="3107944"/>
            <a:ext cx="792088" cy="576064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eccia in giù 9"/>
          <p:cNvSpPr/>
          <p:nvPr/>
        </p:nvSpPr>
        <p:spPr bwMode="auto">
          <a:xfrm>
            <a:off x="6065376" y="3758526"/>
            <a:ext cx="216024" cy="34117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0" y="106888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MATERIALI E METODI </a:t>
            </a:r>
            <a:r>
              <a:rPr lang="it-IT" altLang="it-IT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(6)</a:t>
            </a:r>
            <a:endParaRPr lang="it-IT" altLang="it-IT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3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8"/>
          <p:cNvSpPr>
            <a:spLocks noChangeShapeType="1"/>
          </p:cNvSpPr>
          <p:nvPr/>
        </p:nvSpPr>
        <p:spPr bwMode="auto">
          <a:xfrm>
            <a:off x="0" y="6021388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323850" y="6165850"/>
            <a:ext cx="47083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>
              <a:defRPr/>
            </a:pPr>
            <a:r>
              <a:rPr lang="it-IT" sz="1600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101°Congresso SIF 21-25 settembre 2015</a:t>
            </a:r>
          </a:p>
        </p:txBody>
      </p:sp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4650" y="6124575"/>
            <a:ext cx="1836738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-252536" y="116632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RISULTATI</a:t>
            </a:r>
            <a:endParaRPr lang="it-IT" altLang="it-IT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Immagine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5616" y="1320698"/>
            <a:ext cx="6672608" cy="4195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008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o">
  <a:themeElements>
    <a:clrScheme name="Oce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1" i="0" u="none" strike="noStrike" cap="none" normalizeH="0" baseline="0" smtClean="0">
            <a:ln>
              <a:noFill/>
            </a:ln>
            <a:solidFill>
              <a:schemeClr val="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1" i="0" u="none" strike="noStrike" cap="none" normalizeH="0" baseline="0" smtClean="0">
            <a:ln>
              <a:noFill/>
            </a:ln>
            <a:solidFill>
              <a:schemeClr val="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charset="0"/>
          </a:defRPr>
        </a:defPPr>
      </a:lstStyle>
    </a:lnDef>
  </a:objectDefaults>
  <a:extraClrSchemeLst>
    <a:extraClrScheme>
      <a:clrScheme name="Oce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5610</TotalTime>
  <Words>652</Words>
  <Application>Microsoft Office PowerPoint</Application>
  <PresentationFormat>Presentazione su schermo (4:3)</PresentationFormat>
  <Paragraphs>101</Paragraphs>
  <Slides>14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4" baseType="lpstr">
      <vt:lpstr>MS PGothic</vt:lpstr>
      <vt:lpstr>Arial</vt:lpstr>
      <vt:lpstr>Calibri</vt:lpstr>
      <vt:lpstr>Cambria Math</vt:lpstr>
      <vt:lpstr>Comic Sans MS</vt:lpstr>
      <vt:lpstr>Symbol</vt:lpstr>
      <vt:lpstr>Tahoma</vt:lpstr>
      <vt:lpstr>Times New Roman</vt:lpstr>
      <vt:lpstr>Wingdings</vt:lpstr>
      <vt:lpstr>Oceano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Dipartimento Igiene del Lavoro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Enrico Marchetti</dc:creator>
  <cp:lastModifiedBy>Tirabasso Angelo</cp:lastModifiedBy>
  <cp:revision>411</cp:revision>
  <cp:lastPrinted>2014-07-11T09:06:53Z</cp:lastPrinted>
  <dcterms:created xsi:type="dcterms:W3CDTF">2005-10-05T07:22:00Z</dcterms:created>
  <dcterms:modified xsi:type="dcterms:W3CDTF">2015-09-22T09:59:39Z</dcterms:modified>
</cp:coreProperties>
</file>