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77" r:id="rId2"/>
    <p:sldId id="368" r:id="rId3"/>
    <p:sldId id="413" r:id="rId4"/>
    <p:sldId id="373" r:id="rId5"/>
    <p:sldId id="374" r:id="rId6"/>
    <p:sldId id="372" r:id="rId7"/>
    <p:sldId id="365" r:id="rId8"/>
    <p:sldId id="375" r:id="rId9"/>
    <p:sldId id="405" r:id="rId10"/>
    <p:sldId id="367" r:id="rId11"/>
    <p:sldId id="377" r:id="rId12"/>
    <p:sldId id="278" r:id="rId13"/>
    <p:sldId id="389" r:id="rId14"/>
    <p:sldId id="378" r:id="rId15"/>
    <p:sldId id="383" r:id="rId16"/>
    <p:sldId id="306" r:id="rId17"/>
    <p:sldId id="282" r:id="rId18"/>
    <p:sldId id="284" r:id="rId19"/>
    <p:sldId id="289" r:id="rId20"/>
    <p:sldId id="394" r:id="rId21"/>
    <p:sldId id="396" r:id="rId22"/>
    <p:sldId id="397" r:id="rId23"/>
    <p:sldId id="290" r:id="rId24"/>
    <p:sldId id="401" r:id="rId25"/>
    <p:sldId id="399" r:id="rId26"/>
    <p:sldId id="279" r:id="rId27"/>
  </p:sldIdLst>
  <p:sldSz cx="9363075" cy="6858000"/>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E8D214E-C56B-6D47-A2CA-546F940B4DB2}">
          <p14:sldIdLst>
            <p14:sldId id="277"/>
            <p14:sldId id="368"/>
            <p14:sldId id="413"/>
            <p14:sldId id="373"/>
            <p14:sldId id="374"/>
            <p14:sldId id="372"/>
            <p14:sldId id="365"/>
            <p14:sldId id="375"/>
            <p14:sldId id="405"/>
            <p14:sldId id="367"/>
            <p14:sldId id="377"/>
            <p14:sldId id="278"/>
            <p14:sldId id="389"/>
            <p14:sldId id="378"/>
            <p14:sldId id="383"/>
            <p14:sldId id="306"/>
            <p14:sldId id="282"/>
            <p14:sldId id="284"/>
            <p14:sldId id="289"/>
            <p14:sldId id="394"/>
            <p14:sldId id="396"/>
            <p14:sldId id="397"/>
            <p14:sldId id="290"/>
            <p14:sldId id="401"/>
            <p14:sldId id="399"/>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65AA0E"/>
    <a:srgbClr val="98FF1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72" autoAdjust="0"/>
    <p:restoredTop sz="91026" autoAdjust="0"/>
  </p:normalViewPr>
  <p:slideViewPr>
    <p:cSldViewPr>
      <p:cViewPr>
        <p:scale>
          <a:sx n="100" d="100"/>
          <a:sy n="100" d="100"/>
        </p:scale>
        <p:origin x="-2048" y="-336"/>
      </p:cViewPr>
      <p:guideLst>
        <p:guide orient="horz" pos="2160"/>
        <p:guide pos="2949"/>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0" d="100"/>
          <a:sy n="100" d="100"/>
        </p:scale>
        <p:origin x="-3432" y="-11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404892B-0323-C04D-8BDD-5A4B2FBE4B37}" type="datetime1">
              <a:rPr lang="it-IT" smtClean="0"/>
              <a:t>24/09/15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G.C. Righini                  South Africa - March 2014</a:t>
            </a: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4078721-16C9-E74E-B291-C4126293C3BF}" type="slidenum">
              <a:rPr lang="en-US" smtClean="0"/>
              <a:t>‹#›</a:t>
            </a:fld>
            <a:endParaRPr lang="en-US"/>
          </a:p>
        </p:txBody>
      </p:sp>
    </p:spTree>
    <p:extLst>
      <p:ext uri="{BB962C8B-B14F-4D97-AF65-F5344CB8AC3E}">
        <p14:creationId xmlns:p14="http://schemas.microsoft.com/office/powerpoint/2010/main" val="42464395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2D36F2A-54C0-CC4D-8A0E-BF5E8B3D9B9C}" type="datetime1">
              <a:rPr lang="it-IT" smtClean="0"/>
              <a:t>24/09/15</a:t>
            </a:fld>
            <a:endParaRPr lang="it-IT"/>
          </a:p>
        </p:txBody>
      </p:sp>
      <p:sp>
        <p:nvSpPr>
          <p:cNvPr id="4" name="Segnaposto immagine diapositiva 3"/>
          <p:cNvSpPr>
            <a:spLocks noGrp="1" noRot="1" noChangeAspect="1"/>
          </p:cNvSpPr>
          <p:nvPr>
            <p:ph type="sldImg" idx="2"/>
          </p:nvPr>
        </p:nvSpPr>
        <p:spPr>
          <a:xfrm>
            <a:off x="2817813" y="514350"/>
            <a:ext cx="3508375" cy="2571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G.C. Righini                  South Africa - March 2014</a:t>
            </a:r>
            <a:endParaRPr lang="it-IT"/>
          </a:p>
        </p:txBody>
      </p:sp>
      <p:sp>
        <p:nvSpPr>
          <p:cNvPr id="7" name="Segnaposto numero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C1A3BE-B39A-4F4F-8FE4-D5D3A7A90E3D}" type="slidenum">
              <a:rPr lang="it-IT" smtClean="0"/>
              <a:pPr/>
              <a:t>‹#›</a:t>
            </a:fld>
            <a:endParaRPr lang="it-IT"/>
          </a:p>
        </p:txBody>
      </p:sp>
    </p:spTree>
    <p:extLst>
      <p:ext uri="{BB962C8B-B14F-4D97-AF65-F5344CB8AC3E}">
        <p14:creationId xmlns:p14="http://schemas.microsoft.com/office/powerpoint/2010/main" val="29740435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7813" y="514350"/>
            <a:ext cx="3508375" cy="2571750"/>
          </a:xfrm>
        </p:spPr>
      </p:sp>
      <p:sp>
        <p:nvSpPr>
          <p:cNvPr id="3" name="Notes Placeholder 2"/>
          <p:cNvSpPr>
            <a:spLocks noGrp="1"/>
          </p:cNvSpPr>
          <p:nvPr>
            <p:ph type="body" idx="1"/>
          </p:nvPr>
        </p:nvSpPr>
        <p:spPr/>
        <p:txBody>
          <a:bodyPr/>
          <a:lstStyle/>
          <a:p>
            <a:endParaRPr lang="en-US" dirty="0"/>
          </a:p>
          <a:p>
            <a:endParaRPr lang="en-US" dirty="0"/>
          </a:p>
        </p:txBody>
      </p:sp>
      <p:sp>
        <p:nvSpPr>
          <p:cNvPr id="4" name="Footer Placeholder 3"/>
          <p:cNvSpPr>
            <a:spLocks noGrp="1"/>
          </p:cNvSpPr>
          <p:nvPr>
            <p:ph type="ftr" sz="quarter" idx="10"/>
          </p:nvPr>
        </p:nvSpPr>
        <p:spPr/>
        <p:txBody>
          <a:bodyPr/>
          <a:lstStyle/>
          <a:p>
            <a:r>
              <a:rPr lang="en-US" smtClean="0"/>
              <a:t>G.C. Righini                  South Africa - March 2014</a:t>
            </a:r>
            <a:endParaRPr lang="it-IT"/>
          </a:p>
        </p:txBody>
      </p:sp>
      <p:sp>
        <p:nvSpPr>
          <p:cNvPr id="5" name="Slide Number Placeholder 4"/>
          <p:cNvSpPr>
            <a:spLocks noGrp="1"/>
          </p:cNvSpPr>
          <p:nvPr>
            <p:ph type="sldNum" sz="quarter" idx="11"/>
          </p:nvPr>
        </p:nvSpPr>
        <p:spPr/>
        <p:txBody>
          <a:bodyPr/>
          <a:lstStyle/>
          <a:p>
            <a:fld id="{A0C1A3BE-B39A-4F4F-8FE4-D5D3A7A90E3D}" type="slidenum">
              <a:rPr lang="it-IT" smtClean="0"/>
              <a:pPr/>
              <a:t>1</a:t>
            </a:fld>
            <a:endParaRPr lang="it-IT"/>
          </a:p>
        </p:txBody>
      </p:sp>
    </p:spTree>
    <p:extLst>
      <p:ext uri="{BB962C8B-B14F-4D97-AF65-F5344CB8AC3E}">
        <p14:creationId xmlns:p14="http://schemas.microsoft.com/office/powerpoint/2010/main" val="269463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xfrm>
            <a:off x="2817813" y="514350"/>
            <a:ext cx="3508375"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4820" name="Segnaposto numero diapositiv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ADAA893-C310-4D4C-BFFF-06A8AEF79BA6}" type="slidenum">
              <a:rPr lang="it-IT">
                <a:latin typeface="Calibri" charset="0"/>
              </a:rPr>
              <a:pPr eaLnBrk="1" hangingPunct="1"/>
              <a:t>19</a:t>
            </a:fld>
            <a:endParaRPr lang="it-IT">
              <a:latin typeface="Calibri" charset="0"/>
            </a:endParaRPr>
          </a:p>
        </p:txBody>
      </p:sp>
      <p:sp>
        <p:nvSpPr>
          <p:cNvPr id="2" name="Footer Placeholder 1"/>
          <p:cNvSpPr>
            <a:spLocks noGrp="1"/>
          </p:cNvSpPr>
          <p:nvPr>
            <p:ph type="ftr" sz="quarter" idx="10"/>
          </p:nvPr>
        </p:nvSpPr>
        <p:spPr/>
        <p:txBody>
          <a:bodyPr/>
          <a:lstStyle/>
          <a:p>
            <a:r>
              <a:rPr lang="en-US" smtClean="0"/>
              <a:t>G.C. Righini                  South Africa - March 2014</a:t>
            </a:r>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xfrm>
            <a:off x="2817813" y="514350"/>
            <a:ext cx="3508375"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35844" name="Segnaposto numero diapositiv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5FB917A-6E2A-1F46-A0BE-BC7E1878C672}" type="slidenum">
              <a:rPr lang="it-IT">
                <a:latin typeface="Calibri" charset="0"/>
              </a:rPr>
              <a:pPr eaLnBrk="1" hangingPunct="1"/>
              <a:t>23</a:t>
            </a:fld>
            <a:endParaRPr lang="it-IT">
              <a:latin typeface="Calibri" charset="0"/>
            </a:endParaRPr>
          </a:p>
        </p:txBody>
      </p:sp>
      <p:sp>
        <p:nvSpPr>
          <p:cNvPr id="2" name="Footer Placeholder 1"/>
          <p:cNvSpPr>
            <a:spLocks noGrp="1"/>
          </p:cNvSpPr>
          <p:nvPr>
            <p:ph type="ftr" sz="quarter" idx="10"/>
          </p:nvPr>
        </p:nvSpPr>
        <p:spPr/>
        <p:txBody>
          <a:bodyPr/>
          <a:lstStyle/>
          <a:p>
            <a:r>
              <a:rPr lang="en-US" smtClean="0"/>
              <a:t>G.C. Righini                  South Africa - March 2014</a:t>
            </a: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7813" y="514350"/>
            <a:ext cx="3508375"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Label-based sensors require the analyte to be modified with the addition of a label that is detectable by the sensor </a:t>
            </a:r>
          </a:p>
          <a:p>
            <a:endParaRPr lang="en-US" dirty="0"/>
          </a:p>
        </p:txBody>
      </p:sp>
      <p:sp>
        <p:nvSpPr>
          <p:cNvPr id="4" name="Footer Placeholder 3"/>
          <p:cNvSpPr>
            <a:spLocks noGrp="1"/>
          </p:cNvSpPr>
          <p:nvPr>
            <p:ph type="ftr" sz="quarter" idx="10"/>
          </p:nvPr>
        </p:nvSpPr>
        <p:spPr/>
        <p:txBody>
          <a:bodyPr/>
          <a:lstStyle/>
          <a:p>
            <a:r>
              <a:rPr lang="en-US" smtClean="0"/>
              <a:t>G.C. Righini                  South Africa - March 2014</a:t>
            </a:r>
            <a:endParaRPr lang="it-IT"/>
          </a:p>
        </p:txBody>
      </p:sp>
      <p:sp>
        <p:nvSpPr>
          <p:cNvPr id="5" name="Slide Number Placeholder 4"/>
          <p:cNvSpPr>
            <a:spLocks noGrp="1"/>
          </p:cNvSpPr>
          <p:nvPr>
            <p:ph type="sldNum" sz="quarter" idx="11"/>
          </p:nvPr>
        </p:nvSpPr>
        <p:spPr/>
        <p:txBody>
          <a:bodyPr/>
          <a:lstStyle/>
          <a:p>
            <a:fld id="{A0C1A3BE-B39A-4F4F-8FE4-D5D3A7A90E3D}" type="slidenum">
              <a:rPr lang="it-IT" smtClean="0"/>
              <a:pPr/>
              <a:t>2</a:t>
            </a:fld>
            <a:endParaRPr lang="it-IT"/>
          </a:p>
        </p:txBody>
      </p:sp>
    </p:spTree>
    <p:extLst>
      <p:ext uri="{BB962C8B-B14F-4D97-AF65-F5344CB8AC3E}">
        <p14:creationId xmlns:p14="http://schemas.microsoft.com/office/powerpoint/2010/main" val="305171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rPr>
              <a:t>We can </a:t>
            </a:r>
            <a:r>
              <a:rPr lang="en-US">
                <a:latin typeface="Calibri" charset="0"/>
              </a:rPr>
              <a:t>view </a:t>
            </a:r>
            <a:r>
              <a:rPr lang="it-IT">
                <a:latin typeface="Calibri" charset="0"/>
              </a:rPr>
              <a:t>whispering-gallery modes as… possiamo trattarli attraverso…</a:t>
            </a:r>
          </a:p>
          <a:p>
            <a:pPr eaLnBrk="1" hangingPunct="1">
              <a:spcBef>
                <a:spcPct val="0"/>
              </a:spcBef>
            </a:pPr>
            <a:endParaRPr lang="it-IT">
              <a:latin typeface="Calibri" charset="0"/>
            </a:endParaRPr>
          </a:p>
          <a:p>
            <a:pPr eaLnBrk="1" hangingPunct="1">
              <a:spcBef>
                <a:spcPct val="0"/>
              </a:spcBef>
            </a:pPr>
            <a:endParaRPr lang="it-IT">
              <a:latin typeface="Calibri" charset="0"/>
            </a:endParaRPr>
          </a:p>
          <a:p>
            <a:pPr eaLnBrk="1" hangingPunct="1">
              <a:spcBef>
                <a:spcPct val="0"/>
              </a:spcBef>
            </a:pPr>
            <a:endParaRPr lang="it-IT">
              <a:latin typeface="Calibri" charset="0"/>
            </a:endParaRPr>
          </a:p>
          <a:p>
            <a:pPr eaLnBrk="1" hangingPunct="1">
              <a:spcBef>
                <a:spcPct val="0"/>
              </a:spcBef>
            </a:pPr>
            <a:endParaRPr lang="it-IT">
              <a:latin typeface="Calibri" charset="0"/>
            </a:endParaRPr>
          </a:p>
          <a:p>
            <a:pPr eaLnBrk="1" hangingPunct="1">
              <a:spcBef>
                <a:spcPct val="0"/>
              </a:spcBef>
            </a:pPr>
            <a:endParaRPr lang="it-IT">
              <a:latin typeface="Calibri" charset="0"/>
            </a:endParaRPr>
          </a:p>
          <a:p>
            <a:pPr eaLnBrk="1" hangingPunct="1">
              <a:spcBef>
                <a:spcPct val="0"/>
              </a:spcBef>
            </a:pPr>
            <a:endParaRPr lang="it-IT">
              <a:latin typeface="Calibri" charset="0"/>
            </a:endParaRPr>
          </a:p>
          <a:p>
            <a:pPr eaLnBrk="1" hangingPunct="1">
              <a:spcBef>
                <a:spcPct val="0"/>
              </a:spcBef>
            </a:pPr>
            <a:endParaRPr lang="it-IT">
              <a:latin typeface="Calibri" charset="0"/>
            </a:endParaRPr>
          </a:p>
          <a:p>
            <a:pPr eaLnBrk="1" hangingPunct="1">
              <a:spcBef>
                <a:spcPct val="0"/>
              </a:spcBef>
            </a:pPr>
            <a:r>
              <a:rPr lang="it-IT">
                <a:latin typeface="Calibri" charset="0"/>
              </a:rPr>
              <a:t>_____________________________________</a:t>
            </a:r>
          </a:p>
          <a:p>
            <a:pPr eaLnBrk="1" hangingPunct="1">
              <a:spcBef>
                <a:spcPct val="0"/>
              </a:spcBef>
            </a:pPr>
            <a:endParaRPr lang="it-IT">
              <a:latin typeface="Calibri" charset="0"/>
            </a:endParaRPr>
          </a:p>
          <a:p>
            <a:pPr eaLnBrk="1" hangingPunct="1">
              <a:spcBef>
                <a:spcPct val="0"/>
              </a:spcBef>
            </a:pPr>
            <a:r>
              <a:rPr lang="en-US">
                <a:latin typeface="Calibri" charset="0"/>
              </a:rPr>
              <a:t>High angular momentum electromagnetic modes in which light propagates by repeated total internal reflections with the proper phase condition after circling </a:t>
            </a:r>
            <a:r>
              <a:rPr lang="it-IT">
                <a:latin typeface="Calibri" charset="0"/>
              </a:rPr>
              <a:t>along the sphere surface, for example.</a:t>
            </a:r>
          </a:p>
          <a:p>
            <a:pPr eaLnBrk="1" hangingPunct="1">
              <a:spcBef>
                <a:spcPct val="0"/>
              </a:spcBef>
            </a:pPr>
            <a:endParaRPr lang="en-US">
              <a:latin typeface="Calibri" charset="0"/>
            </a:endParaRPr>
          </a:p>
          <a:p>
            <a:pPr eaLnBrk="1" hangingPunct="1">
              <a:spcBef>
                <a:spcPct val="0"/>
              </a:spcBef>
            </a:pPr>
            <a:r>
              <a:rPr lang="en-US">
                <a:latin typeface="Calibri" charset="0"/>
              </a:rPr>
              <a:t>	Evanescent tail, the faint outer edge of the light wave that penetrates through the surface of the sphere from the inside and travels around the equator. So it interact with the material near the surface.</a:t>
            </a:r>
          </a:p>
          <a:p>
            <a:pPr eaLnBrk="1" hangingPunct="1">
              <a:spcBef>
                <a:spcPct val="0"/>
              </a:spcBef>
            </a:pPr>
            <a:endParaRPr lang="it-IT">
              <a:latin typeface="Calibri" charset="0"/>
            </a:endParaRPr>
          </a:p>
        </p:txBody>
      </p:sp>
      <p:sp>
        <p:nvSpPr>
          <p:cNvPr id="24580" name="Segnaposto numero diapositiv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A283A0-5A1E-A048-AF6E-A8BCFCBC27B6}" type="slidenum">
              <a:rPr lang="it-IT">
                <a:latin typeface="Calibri" charset="0"/>
              </a:rPr>
              <a:pPr eaLnBrk="1" hangingPunct="1"/>
              <a:t>5</a:t>
            </a:fld>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Polysilicon</a:t>
            </a:r>
            <a:r>
              <a:rPr lang="en-US" dirty="0" smtClean="0"/>
              <a:t> ring</a:t>
            </a:r>
            <a:endParaRPr lang="en-US" dirty="0"/>
          </a:p>
        </p:txBody>
      </p:sp>
      <p:sp>
        <p:nvSpPr>
          <p:cNvPr id="4" name="Footer Placeholder 3"/>
          <p:cNvSpPr>
            <a:spLocks noGrp="1"/>
          </p:cNvSpPr>
          <p:nvPr>
            <p:ph type="ftr" sz="quarter" idx="10"/>
          </p:nvPr>
        </p:nvSpPr>
        <p:spPr/>
        <p:txBody>
          <a:bodyPr/>
          <a:lstStyle/>
          <a:p>
            <a:r>
              <a:rPr lang="en-US" smtClean="0"/>
              <a:t>G.C. Righini                  South Africa - March 2014</a:t>
            </a:r>
            <a:endParaRPr lang="it-IT"/>
          </a:p>
        </p:txBody>
      </p:sp>
      <p:sp>
        <p:nvSpPr>
          <p:cNvPr id="5" name="Slide Number Placeholder 4"/>
          <p:cNvSpPr>
            <a:spLocks noGrp="1"/>
          </p:cNvSpPr>
          <p:nvPr>
            <p:ph type="sldNum" sz="quarter" idx="11"/>
          </p:nvPr>
        </p:nvSpPr>
        <p:spPr/>
        <p:txBody>
          <a:bodyPr/>
          <a:lstStyle/>
          <a:p>
            <a:fld id="{A0C1A3BE-B39A-4F4F-8FE4-D5D3A7A90E3D}" type="slidenum">
              <a:rPr lang="it-IT" smtClean="0"/>
              <a:pPr/>
              <a:t>6</a:t>
            </a:fld>
            <a:endParaRPr lang="it-IT"/>
          </a:p>
        </p:txBody>
      </p:sp>
    </p:spTree>
    <p:extLst>
      <p:ext uri="{BB962C8B-B14F-4D97-AF65-F5344CB8AC3E}">
        <p14:creationId xmlns:p14="http://schemas.microsoft.com/office/powerpoint/2010/main" val="344848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817813" y="514350"/>
            <a:ext cx="3508375" cy="257175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charset="0"/>
              </a:rPr>
              <a:t>For </a:t>
            </a:r>
            <a:r>
              <a:rPr lang="it-IT" sz="1200" dirty="0" err="1" smtClean="0">
                <a:latin typeface="Arial" charset="0"/>
              </a:rPr>
              <a:t>this</a:t>
            </a:r>
            <a:r>
              <a:rPr lang="it-IT" sz="1200" dirty="0" smtClean="0">
                <a:latin typeface="Arial" charset="0"/>
              </a:rPr>
              <a:t> </a:t>
            </a:r>
            <a:r>
              <a:rPr lang="it-IT" sz="1200" dirty="0" err="1" smtClean="0">
                <a:latin typeface="Arial" charset="0"/>
              </a:rPr>
              <a:t>purpose</a:t>
            </a:r>
            <a:r>
              <a:rPr lang="it-IT" sz="1200" dirty="0" smtClean="0">
                <a:latin typeface="Arial" charset="0"/>
              </a:rPr>
              <a:t> </a:t>
            </a:r>
            <a:r>
              <a:rPr lang="it-IT" sz="1200" dirty="0" err="1" smtClean="0">
                <a:latin typeface="Arial" charset="0"/>
              </a:rPr>
              <a:t>we</a:t>
            </a:r>
            <a:r>
              <a:rPr lang="it-IT" sz="1200" dirty="0" smtClean="0">
                <a:latin typeface="Arial" charset="0"/>
              </a:rPr>
              <a:t> </a:t>
            </a:r>
            <a:r>
              <a:rPr lang="it-IT" sz="1200" dirty="0" err="1" smtClean="0">
                <a:latin typeface="Arial" charset="0"/>
              </a:rPr>
              <a:t>adopted</a:t>
            </a:r>
            <a:r>
              <a:rPr lang="it-IT" sz="1200" dirty="0" smtClean="0">
                <a:latin typeface="Arial" charset="0"/>
              </a:rPr>
              <a:t> </a:t>
            </a:r>
            <a:r>
              <a:rPr lang="it-IT" sz="1200" b="1" dirty="0" err="1" smtClean="0">
                <a:solidFill>
                  <a:srgbClr val="008000"/>
                </a:solidFill>
                <a:latin typeface="Arial" charset="0"/>
              </a:rPr>
              <a:t>Eudragit</a:t>
            </a:r>
            <a:r>
              <a:rPr lang="it-IT" sz="1200" b="1" dirty="0" smtClean="0">
                <a:solidFill>
                  <a:srgbClr val="008000"/>
                </a:solidFill>
                <a:latin typeface="Arial" charset="0"/>
              </a:rPr>
              <a:t>® L100</a:t>
            </a:r>
            <a:r>
              <a:rPr lang="it-IT" sz="1200" dirty="0" smtClean="0">
                <a:latin typeface="Arial" charset="0"/>
              </a:rPr>
              <a:t> (</a:t>
            </a:r>
            <a:r>
              <a:rPr lang="it-IT" sz="1200" dirty="0" err="1" smtClean="0">
                <a:latin typeface="Arial" charset="0"/>
              </a:rPr>
              <a:t>anionic</a:t>
            </a:r>
            <a:r>
              <a:rPr lang="it-IT" sz="1200" dirty="0" smtClean="0">
                <a:latin typeface="Arial" charset="0"/>
              </a:rPr>
              <a:t> </a:t>
            </a:r>
            <a:r>
              <a:rPr lang="it-IT" sz="1200" dirty="0" err="1" smtClean="0">
                <a:latin typeface="Arial" charset="0"/>
              </a:rPr>
              <a:t>copolymer</a:t>
            </a:r>
            <a:r>
              <a:rPr lang="it-IT" sz="1200" dirty="0" smtClean="0">
                <a:latin typeface="Arial" charset="0"/>
              </a:rPr>
              <a:t> made of </a:t>
            </a:r>
            <a:r>
              <a:rPr lang="it-IT" sz="1200" dirty="0" err="1" smtClean="0">
                <a:latin typeface="Arial" charset="0"/>
              </a:rPr>
              <a:t>metacrylic</a:t>
            </a:r>
            <a:r>
              <a:rPr lang="it-IT" sz="1200" dirty="0" smtClean="0">
                <a:latin typeface="Arial" charset="0"/>
              </a:rPr>
              <a:t> acid and </a:t>
            </a:r>
            <a:r>
              <a:rPr lang="it-IT" sz="1200" dirty="0" err="1" smtClean="0">
                <a:latin typeface="Arial" charset="0"/>
              </a:rPr>
              <a:t>methyl</a:t>
            </a:r>
            <a:r>
              <a:rPr lang="it-IT" sz="1200" dirty="0" smtClean="0">
                <a:latin typeface="Arial" charset="0"/>
              </a:rPr>
              <a:t> </a:t>
            </a:r>
            <a:r>
              <a:rPr lang="it-IT" sz="1200" dirty="0" err="1" smtClean="0">
                <a:latin typeface="Arial" charset="0"/>
              </a:rPr>
              <a:t>methacrylate</a:t>
            </a:r>
            <a:r>
              <a:rPr lang="it-IT" sz="1200" dirty="0" smtClean="0">
                <a:latin typeface="Arial" charset="0"/>
              </a:rPr>
              <a:t>) </a:t>
            </a:r>
            <a:r>
              <a:rPr lang="it-IT" sz="1200" dirty="0" err="1" smtClean="0">
                <a:latin typeface="Arial" charset="0"/>
              </a:rPr>
              <a:t>as</a:t>
            </a:r>
            <a:r>
              <a:rPr lang="it-IT" sz="1200" dirty="0" smtClean="0">
                <a:latin typeface="Arial" charset="0"/>
              </a:rPr>
              <a:t> </a:t>
            </a:r>
            <a:r>
              <a:rPr lang="it-IT" sz="1200" dirty="0" err="1" smtClean="0">
                <a:latin typeface="Arial" charset="0"/>
              </a:rPr>
              <a:t>functionalising</a:t>
            </a:r>
            <a:r>
              <a:rPr lang="it-IT" sz="1200" dirty="0" smtClean="0">
                <a:latin typeface="Arial" charset="0"/>
              </a:rPr>
              <a:t> </a:t>
            </a:r>
            <a:r>
              <a:rPr lang="it-IT" sz="1200" dirty="0" err="1" smtClean="0">
                <a:latin typeface="Arial" charset="0"/>
              </a:rPr>
              <a:t>material</a:t>
            </a:r>
            <a:r>
              <a:rPr lang="it-IT" sz="1200" dirty="0" smtClean="0">
                <a:latin typeface="Arial" charset="0"/>
              </a:rPr>
              <a:t>. The </a:t>
            </a:r>
            <a:r>
              <a:rPr lang="it-IT" sz="1200" dirty="0" err="1" smtClean="0">
                <a:latin typeface="Arial" charset="0"/>
              </a:rPr>
              <a:t>addition</a:t>
            </a:r>
            <a:r>
              <a:rPr lang="it-IT" sz="1200" dirty="0" smtClean="0">
                <a:latin typeface="Arial" charset="0"/>
              </a:rPr>
              <a:t> of </a:t>
            </a:r>
            <a:r>
              <a:rPr lang="it-IT" sz="1200" dirty="0" err="1" smtClean="0">
                <a:latin typeface="Arial" charset="0"/>
              </a:rPr>
              <a:t>fluorescein</a:t>
            </a:r>
            <a:r>
              <a:rPr lang="it-IT" sz="1200" dirty="0" smtClean="0">
                <a:latin typeface="Arial" charset="0"/>
              </a:rPr>
              <a:t> (a </a:t>
            </a:r>
            <a:r>
              <a:rPr lang="it-IT" sz="1200" dirty="0" err="1" smtClean="0">
                <a:latin typeface="Arial" charset="0"/>
              </a:rPr>
              <a:t>fluorescent</a:t>
            </a:r>
            <a:r>
              <a:rPr lang="it-IT" sz="1200" dirty="0" smtClean="0">
                <a:latin typeface="Arial" charset="0"/>
              </a:rPr>
              <a:t> marker </a:t>
            </a:r>
            <a:r>
              <a:rPr lang="it-IT" sz="1200" dirty="0" err="1" smtClean="0">
                <a:latin typeface="Arial" charset="0"/>
              </a:rPr>
              <a:t>which</a:t>
            </a:r>
            <a:r>
              <a:rPr lang="it-IT" sz="1200" dirty="0" smtClean="0">
                <a:latin typeface="Arial" charset="0"/>
              </a:rPr>
              <a:t> </a:t>
            </a:r>
            <a:r>
              <a:rPr lang="it-IT" sz="1200" dirty="0" err="1" smtClean="0">
                <a:latin typeface="Arial" charset="0"/>
              </a:rPr>
              <a:t>remains</a:t>
            </a:r>
            <a:r>
              <a:rPr lang="it-IT" sz="1200" dirty="0" smtClean="0">
                <a:latin typeface="Arial" charset="0"/>
              </a:rPr>
              <a:t> </a:t>
            </a:r>
            <a:r>
              <a:rPr lang="it-IT" sz="1200" dirty="0" err="1" smtClean="0">
                <a:latin typeface="Arial" charset="0"/>
              </a:rPr>
              <a:t>trapped</a:t>
            </a:r>
            <a:r>
              <a:rPr lang="it-IT" sz="1200" dirty="0" smtClean="0">
                <a:latin typeface="Arial" charset="0"/>
              </a:rPr>
              <a:t> inside the </a:t>
            </a:r>
            <a:r>
              <a:rPr lang="it-IT" sz="1200" dirty="0" err="1" smtClean="0">
                <a:latin typeface="Arial" charset="0"/>
              </a:rPr>
              <a:t>polymeric</a:t>
            </a:r>
            <a:r>
              <a:rPr lang="it-IT" sz="1200" dirty="0" smtClean="0">
                <a:latin typeface="Arial" charset="0"/>
              </a:rPr>
              <a:t> </a:t>
            </a:r>
            <a:r>
              <a:rPr lang="it-IT" sz="1200" dirty="0" err="1" smtClean="0">
                <a:latin typeface="Arial" charset="0"/>
              </a:rPr>
              <a:t>mesh</a:t>
            </a:r>
            <a:r>
              <a:rPr lang="it-IT" sz="1200" dirty="0" smtClean="0">
                <a:latin typeface="Arial" charset="0"/>
              </a:rPr>
              <a:t> of </a:t>
            </a:r>
            <a:r>
              <a:rPr lang="it-IT" sz="1200" dirty="0" err="1" smtClean="0">
                <a:latin typeface="Arial" charset="0"/>
              </a:rPr>
              <a:t>Eudragit</a:t>
            </a:r>
            <a:r>
              <a:rPr lang="it-IT" sz="1200" dirty="0" smtClean="0">
                <a:latin typeface="Arial" charset="0"/>
              </a:rPr>
              <a:t>) </a:t>
            </a:r>
            <a:r>
              <a:rPr lang="it-IT" sz="1200" dirty="0" err="1" smtClean="0">
                <a:latin typeface="Arial" charset="0"/>
              </a:rPr>
              <a:t>guarantees</a:t>
            </a:r>
            <a:r>
              <a:rPr lang="it-IT" sz="1200" dirty="0" smtClean="0">
                <a:latin typeface="Arial" charset="0"/>
              </a:rPr>
              <a:t> an easy imaging of the </a:t>
            </a:r>
            <a:r>
              <a:rPr lang="it-IT" sz="1200" dirty="0" err="1" smtClean="0">
                <a:latin typeface="Arial" charset="0"/>
              </a:rPr>
              <a:t>microspheres</a:t>
            </a:r>
            <a:r>
              <a:rPr lang="it-IT" sz="1200" dirty="0" smtClean="0">
                <a:latin typeface="Arial" charset="0"/>
              </a:rPr>
              <a:t> by </a:t>
            </a:r>
            <a:r>
              <a:rPr lang="it-IT" sz="1200" dirty="0" err="1" smtClean="0">
                <a:latin typeface="Arial" charset="0"/>
              </a:rPr>
              <a:t>fluorescence</a:t>
            </a:r>
            <a:r>
              <a:rPr lang="it-IT" sz="1200" dirty="0" smtClean="0">
                <a:latin typeface="Arial" charset="0"/>
              </a:rPr>
              <a:t> </a:t>
            </a:r>
            <a:r>
              <a:rPr lang="it-IT" sz="1200" dirty="0" err="1" smtClean="0">
                <a:latin typeface="Arial" charset="0"/>
              </a:rPr>
              <a:t>microscopy</a:t>
            </a:r>
            <a:r>
              <a:rPr lang="it-IT" sz="1200" dirty="0" smtClean="0">
                <a:latin typeface="Arial" charset="0"/>
              </a:rPr>
              <a:t>, in </a:t>
            </a:r>
            <a:r>
              <a:rPr lang="it-IT" sz="1200" dirty="0" err="1" smtClean="0">
                <a:latin typeface="Arial" charset="0"/>
              </a:rPr>
              <a:t>order</a:t>
            </a:r>
            <a:r>
              <a:rPr lang="it-IT" sz="1200" dirty="0" smtClean="0">
                <a:latin typeface="Arial" charset="0"/>
              </a:rPr>
              <a:t> to </a:t>
            </a:r>
            <a:r>
              <a:rPr lang="it-IT" sz="1200" dirty="0" err="1" smtClean="0">
                <a:latin typeface="Arial" charset="0"/>
              </a:rPr>
              <a:t>check</a:t>
            </a:r>
            <a:r>
              <a:rPr lang="it-IT" sz="1200" dirty="0" smtClean="0">
                <a:latin typeface="Arial" charset="0"/>
              </a:rPr>
              <a:t> the </a:t>
            </a:r>
            <a:r>
              <a:rPr lang="it-IT" sz="1200" dirty="0" err="1" smtClean="0">
                <a:latin typeface="Arial" charset="0"/>
              </a:rPr>
              <a:t>quality</a:t>
            </a:r>
            <a:r>
              <a:rPr lang="it-IT" sz="1200" dirty="0" smtClean="0">
                <a:latin typeface="Arial" charset="0"/>
              </a:rPr>
              <a:t> of the </a:t>
            </a:r>
            <a:r>
              <a:rPr lang="it-IT" sz="1200" dirty="0" err="1" smtClean="0">
                <a:latin typeface="Arial" charset="0"/>
              </a:rPr>
              <a:t>surface</a:t>
            </a:r>
            <a:r>
              <a:rPr lang="it-IT" sz="1200" dirty="0" smtClean="0">
                <a:latin typeface="Arial" charset="0"/>
              </a:rPr>
              <a:t> </a:t>
            </a:r>
            <a:r>
              <a:rPr lang="it-IT" sz="1200" dirty="0" err="1" smtClean="0">
                <a:latin typeface="Arial" charset="0"/>
              </a:rPr>
              <a:t>after</a:t>
            </a:r>
            <a:r>
              <a:rPr lang="it-IT" sz="1200" dirty="0" smtClean="0">
                <a:latin typeface="Arial" charset="0"/>
              </a:rPr>
              <a:t> the </a:t>
            </a:r>
            <a:r>
              <a:rPr lang="it-IT" sz="1200" dirty="0" err="1" smtClean="0">
                <a:latin typeface="Arial" charset="0"/>
              </a:rPr>
              <a:t>functionalization</a:t>
            </a:r>
            <a:r>
              <a:rPr lang="it-IT" sz="1200" dirty="0" smtClean="0">
                <a:latin typeface="Arial" charset="0"/>
              </a:rPr>
              <a:t> procedure.  </a:t>
            </a:r>
          </a:p>
          <a:p>
            <a:endParaRPr lang="en-US" dirty="0"/>
          </a:p>
        </p:txBody>
      </p:sp>
      <p:sp>
        <p:nvSpPr>
          <p:cNvPr id="4" name="Footer Placeholder 3"/>
          <p:cNvSpPr>
            <a:spLocks noGrp="1"/>
          </p:cNvSpPr>
          <p:nvPr>
            <p:ph type="ftr" sz="quarter" idx="10"/>
          </p:nvPr>
        </p:nvSpPr>
        <p:spPr/>
        <p:txBody>
          <a:bodyPr/>
          <a:lstStyle/>
          <a:p>
            <a:r>
              <a:rPr lang="en-US" smtClean="0"/>
              <a:t>G.C. Righini                  South Africa - March 2014</a:t>
            </a:r>
            <a:endParaRPr lang="it-IT"/>
          </a:p>
        </p:txBody>
      </p:sp>
      <p:sp>
        <p:nvSpPr>
          <p:cNvPr id="5" name="Slide Number Placeholder 4"/>
          <p:cNvSpPr>
            <a:spLocks noGrp="1"/>
          </p:cNvSpPr>
          <p:nvPr>
            <p:ph type="sldNum" sz="quarter" idx="11"/>
          </p:nvPr>
        </p:nvSpPr>
        <p:spPr/>
        <p:txBody>
          <a:bodyPr/>
          <a:lstStyle/>
          <a:p>
            <a:fld id="{A0C1A3BE-B39A-4F4F-8FE4-D5D3A7A90E3D}" type="slidenum">
              <a:rPr lang="it-IT" smtClean="0"/>
              <a:pPr/>
              <a:t>15</a:t>
            </a:fld>
            <a:endParaRPr lang="it-IT"/>
          </a:p>
        </p:txBody>
      </p:sp>
    </p:spTree>
    <p:extLst>
      <p:ext uri="{BB962C8B-B14F-4D97-AF65-F5344CB8AC3E}">
        <p14:creationId xmlns:p14="http://schemas.microsoft.com/office/powerpoint/2010/main" val="244979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 </a:t>
            </a:r>
            <a:r>
              <a:rPr lang="en-US" sz="1200" b="1" kern="1200" dirty="0" smtClean="0">
                <a:solidFill>
                  <a:schemeClr val="tx1"/>
                </a:solidFill>
                <a:latin typeface="+mn-lt"/>
                <a:ea typeface="+mn-ea"/>
                <a:cs typeface="+mn-cs"/>
              </a:rPr>
              <a:t>immunoassay</a:t>
            </a:r>
            <a:r>
              <a:rPr lang="en-US" sz="1200" b="0" kern="1200" dirty="0" smtClean="0">
                <a:solidFill>
                  <a:schemeClr val="tx1"/>
                </a:solidFill>
                <a:latin typeface="+mn-lt"/>
                <a:ea typeface="+mn-ea"/>
                <a:cs typeface="+mn-cs"/>
              </a:rPr>
              <a:t> is a biochemical test that measures the presence or concentration of a macromolecule in a solution through the use of an antibody or immunoglobulin. T</a:t>
            </a:r>
            <a:r>
              <a:rPr lang="en-US" sz="1200" kern="1200" dirty="0" smtClean="0">
                <a:solidFill>
                  <a:schemeClr val="tx1"/>
                </a:solidFill>
                <a:latin typeface="+mn-lt"/>
                <a:ea typeface="+mn-ea"/>
                <a:cs typeface="+mn-cs"/>
              </a:rPr>
              <a:t>he </a:t>
            </a:r>
            <a:r>
              <a:rPr lang="en-US" sz="1200" kern="1200" dirty="0" err="1" smtClean="0">
                <a:solidFill>
                  <a:schemeClr val="tx1"/>
                </a:solidFill>
                <a:latin typeface="+mn-lt"/>
                <a:ea typeface="+mn-ea"/>
                <a:cs typeface="+mn-cs"/>
              </a:rPr>
              <a:t>bioreceptor</a:t>
            </a:r>
            <a:r>
              <a:rPr lang="en-US" sz="1200" kern="1200" dirty="0" smtClean="0">
                <a:solidFill>
                  <a:schemeClr val="tx1"/>
                </a:solidFill>
                <a:latin typeface="+mn-lt"/>
                <a:ea typeface="+mn-ea"/>
                <a:cs typeface="+mn-cs"/>
              </a:rPr>
              <a:t> molecules of an immunosensor are the antibodies. The antibodies are also called </a:t>
            </a:r>
            <a:r>
              <a:rPr lang="en-US" sz="1200" kern="1200" dirty="0" err="1" smtClean="0">
                <a:solidFill>
                  <a:schemeClr val="tx1"/>
                </a:solidFill>
                <a:latin typeface="+mn-lt"/>
                <a:ea typeface="+mn-ea"/>
                <a:cs typeface="+mn-cs"/>
              </a:rPr>
              <a:t>immunoglobulins</a:t>
            </a:r>
            <a:r>
              <a:rPr lang="en-US" sz="1200" kern="1200" dirty="0" smtClean="0">
                <a:solidFill>
                  <a:schemeClr val="tx1"/>
                </a:solidFill>
                <a:latin typeface="+mn-lt"/>
                <a:ea typeface="+mn-ea"/>
                <a:cs typeface="+mn-cs"/>
              </a:rPr>
              <a:t>, because they are proteins related to the immunological system.</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An immunosensor is generally reusable.</a:t>
            </a:r>
            <a:endParaRPr lang="en-US" dirty="0"/>
          </a:p>
        </p:txBody>
      </p:sp>
      <p:sp>
        <p:nvSpPr>
          <p:cNvPr id="4" name="Footer Placeholder 3"/>
          <p:cNvSpPr>
            <a:spLocks noGrp="1"/>
          </p:cNvSpPr>
          <p:nvPr>
            <p:ph type="ftr" sz="quarter" idx="10"/>
          </p:nvPr>
        </p:nvSpPr>
        <p:spPr/>
        <p:txBody>
          <a:bodyPr/>
          <a:lstStyle/>
          <a:p>
            <a:r>
              <a:rPr lang="en-US" smtClean="0"/>
              <a:t>G.C. Righini                  South Africa - March 2014</a:t>
            </a:r>
            <a:endParaRPr lang="it-IT"/>
          </a:p>
        </p:txBody>
      </p:sp>
      <p:sp>
        <p:nvSpPr>
          <p:cNvPr id="5" name="Slide Number Placeholder 4"/>
          <p:cNvSpPr>
            <a:spLocks noGrp="1"/>
          </p:cNvSpPr>
          <p:nvPr>
            <p:ph type="sldNum" sz="quarter" idx="11"/>
          </p:nvPr>
        </p:nvSpPr>
        <p:spPr/>
        <p:txBody>
          <a:bodyPr/>
          <a:lstStyle/>
          <a:p>
            <a:fld id="{A0C1A3BE-B39A-4F4F-8FE4-D5D3A7A90E3D}" type="slidenum">
              <a:rPr lang="it-IT" smtClean="0"/>
              <a:pPr/>
              <a:t>16</a:t>
            </a:fld>
            <a:endParaRPr lang="it-IT"/>
          </a:p>
        </p:txBody>
      </p:sp>
    </p:spTree>
    <p:extLst>
      <p:ext uri="{BB962C8B-B14F-4D97-AF65-F5344CB8AC3E}">
        <p14:creationId xmlns:p14="http://schemas.microsoft.com/office/powerpoint/2010/main" val="163543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Thrombin:</a:t>
            </a:r>
            <a:r>
              <a:rPr lang="en-US" sz="1200" b="0" kern="1200" dirty="0" smtClean="0">
                <a:solidFill>
                  <a:schemeClr val="tx1"/>
                </a:solidFill>
                <a:latin typeface="+mn-lt"/>
                <a:ea typeface="+mn-ea"/>
                <a:cs typeface="+mn-cs"/>
              </a:rPr>
              <a:t> An enzyme that presides over the conversion of a substance called </a:t>
            </a:r>
            <a:r>
              <a:rPr lang="en-US" sz="1200" kern="1200" dirty="0" smtClean="0">
                <a:solidFill>
                  <a:schemeClr val="tx1"/>
                </a:solidFill>
                <a:effectLst/>
                <a:latin typeface="+mn-lt"/>
                <a:ea typeface="+mn-ea"/>
                <a:cs typeface="+mn-cs"/>
              </a:rPr>
              <a:t>fibrinogen to fibrin, which promotes blood clotting</a:t>
            </a:r>
            <a:r>
              <a:rPr lang="it-IT" dirty="0" smtClean="0">
                <a:effectLst/>
              </a:rPr>
              <a:t> (</a:t>
            </a:r>
            <a:r>
              <a:rPr lang="it-IT" dirty="0" err="1" smtClean="0">
                <a:effectLst/>
              </a:rPr>
              <a:t>coagulation</a:t>
            </a:r>
            <a:r>
              <a:rPr lang="it-IT" dirty="0" smtClean="0">
                <a:effectLst/>
              </a:rPr>
              <a:t>).</a:t>
            </a:r>
            <a:endParaRPr lang="en-US" dirty="0"/>
          </a:p>
        </p:txBody>
      </p:sp>
      <p:sp>
        <p:nvSpPr>
          <p:cNvPr id="4" name="Footer Placeholder 3"/>
          <p:cNvSpPr>
            <a:spLocks noGrp="1"/>
          </p:cNvSpPr>
          <p:nvPr>
            <p:ph type="ftr" sz="quarter" idx="10"/>
          </p:nvPr>
        </p:nvSpPr>
        <p:spPr/>
        <p:txBody>
          <a:bodyPr/>
          <a:lstStyle/>
          <a:p>
            <a:r>
              <a:rPr lang="en-US" smtClean="0"/>
              <a:t>G.C. Righini                  South Africa - March 2014</a:t>
            </a:r>
            <a:endParaRPr lang="it-IT"/>
          </a:p>
        </p:txBody>
      </p:sp>
      <p:sp>
        <p:nvSpPr>
          <p:cNvPr id="5" name="Slide Number Placeholder 4"/>
          <p:cNvSpPr>
            <a:spLocks noGrp="1"/>
          </p:cNvSpPr>
          <p:nvPr>
            <p:ph type="sldNum" sz="quarter" idx="11"/>
          </p:nvPr>
        </p:nvSpPr>
        <p:spPr/>
        <p:txBody>
          <a:bodyPr/>
          <a:lstStyle/>
          <a:p>
            <a:fld id="{A0C1A3BE-B39A-4F4F-8FE4-D5D3A7A90E3D}" type="slidenum">
              <a:rPr lang="it-IT" smtClean="0"/>
              <a:pPr/>
              <a:t>17</a:t>
            </a:fld>
            <a:endParaRPr lang="it-IT"/>
          </a:p>
        </p:txBody>
      </p:sp>
    </p:spTree>
    <p:extLst>
      <p:ext uri="{BB962C8B-B14F-4D97-AF65-F5344CB8AC3E}">
        <p14:creationId xmlns:p14="http://schemas.microsoft.com/office/powerpoint/2010/main" val="165960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xfrm>
            <a:off x="2817813" y="514350"/>
            <a:ext cx="3508375"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25604" name="Segnaposto numero diapositiv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7E4941B-2EC4-DE44-9523-AC2138130500}" type="slidenum">
              <a:rPr lang="it-IT">
                <a:latin typeface="Calibri" charset="0"/>
              </a:rPr>
              <a:pPr eaLnBrk="1" hangingPunct="1"/>
              <a:t>18</a:t>
            </a:fld>
            <a:endParaRPr lang="it-IT">
              <a:latin typeface="Calibri" charset="0"/>
            </a:endParaRPr>
          </a:p>
        </p:txBody>
      </p:sp>
      <p:sp>
        <p:nvSpPr>
          <p:cNvPr id="2" name="Footer Placeholder 1"/>
          <p:cNvSpPr>
            <a:spLocks noGrp="1"/>
          </p:cNvSpPr>
          <p:nvPr>
            <p:ph type="ftr" sz="quarter" idx="10"/>
          </p:nvPr>
        </p:nvSpPr>
        <p:spPr/>
        <p:txBody>
          <a:bodyPr/>
          <a:lstStyle/>
          <a:p>
            <a:r>
              <a:rPr lang="en-US" smtClean="0"/>
              <a:t>G.C. Righini                  South Africa - March 2014</a:t>
            </a: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02231" y="2130428"/>
            <a:ext cx="7958614"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04461" y="3886200"/>
            <a:ext cx="655415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68154" y="6356353"/>
            <a:ext cx="2184718" cy="365125"/>
          </a:xfrm>
          <a:prstGeom prst="rect">
            <a:avLst/>
          </a:prstGeom>
        </p:spPr>
        <p:txBody>
          <a:bodyPr/>
          <a:lstStyle/>
          <a:p>
            <a:fld id="{F69E823F-7725-9649-A1AE-0B7F844AB8BA}" type="datetime1">
              <a:rPr lang="it-IT" smtClean="0"/>
              <a:t>24/09/15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18EF40-39DB-4A67-ABCE-EE0A964431CB}" type="slidenum">
              <a:rPr lang="it-IT" smtClean="0"/>
              <a:pPr/>
              <a:t>‹#›</a:t>
            </a:fld>
            <a:endParaRPr lang="it-IT"/>
          </a:p>
        </p:txBody>
      </p:sp>
    </p:spTree>
    <p:extLst>
      <p:ext uri="{BB962C8B-B14F-4D97-AF65-F5344CB8AC3E}">
        <p14:creationId xmlns:p14="http://schemas.microsoft.com/office/powerpoint/2010/main" val="291796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8154" y="1600203"/>
            <a:ext cx="8426768"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p>
            <a:fld id="{EA18EF40-39DB-4A67-ABCE-EE0A964431CB}" type="slidenum">
              <a:rPr lang="it-IT" smtClean="0"/>
              <a:pPr/>
              <a:t>‹#›</a:t>
            </a:fld>
            <a:endParaRPr lang="it-IT"/>
          </a:p>
        </p:txBody>
      </p:sp>
      <p:pic>
        <p:nvPicPr>
          <p:cNvPr id="7" name="Picture 6" descr="Logo_IYL2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93" y="0"/>
            <a:ext cx="1518865" cy="661153"/>
          </a:xfrm>
          <a:prstGeom prst="rect">
            <a:avLst/>
          </a:prstGeom>
        </p:spPr>
      </p:pic>
    </p:spTree>
    <p:extLst>
      <p:ext uri="{BB962C8B-B14F-4D97-AF65-F5344CB8AC3E}">
        <p14:creationId xmlns:p14="http://schemas.microsoft.com/office/powerpoint/2010/main" val="191261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39618" y="4406903"/>
            <a:ext cx="7958614"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39618" y="2906713"/>
            <a:ext cx="7958614"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68154" y="6356353"/>
            <a:ext cx="2184718" cy="365125"/>
          </a:xfrm>
          <a:prstGeom prst="rect">
            <a:avLst/>
          </a:prstGeom>
        </p:spPr>
        <p:txBody>
          <a:bodyPr/>
          <a:lstStyle/>
          <a:p>
            <a:fld id="{068F4D88-E9C8-2045-B88E-D3D52A401B91}" type="datetime1">
              <a:rPr lang="it-IT" smtClean="0"/>
              <a:t>24/09/15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18EF40-39DB-4A67-ABCE-EE0A964431CB}" type="slidenum">
              <a:rPr lang="it-IT" smtClean="0"/>
              <a:pPr/>
              <a:t>‹#›</a:t>
            </a:fld>
            <a:endParaRPr lang="it-IT"/>
          </a:p>
        </p:txBody>
      </p:sp>
    </p:spTree>
    <p:extLst>
      <p:ext uri="{BB962C8B-B14F-4D97-AF65-F5344CB8AC3E}">
        <p14:creationId xmlns:p14="http://schemas.microsoft.com/office/powerpoint/2010/main" val="361747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68154" y="1600203"/>
            <a:ext cx="413535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59563" y="1600203"/>
            <a:ext cx="413535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68154" y="6356353"/>
            <a:ext cx="2184718" cy="365125"/>
          </a:xfrm>
          <a:prstGeom prst="rect">
            <a:avLst/>
          </a:prstGeom>
        </p:spPr>
        <p:txBody>
          <a:bodyPr/>
          <a:lstStyle/>
          <a:p>
            <a:fld id="{747C583E-2A63-3C41-8CF6-D6862ADBFED7}" type="datetime1">
              <a:rPr lang="it-IT" smtClean="0"/>
              <a:t>24/09/15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18EF40-39DB-4A67-ABCE-EE0A964431CB}" type="slidenum">
              <a:rPr lang="it-IT" smtClean="0"/>
              <a:pPr/>
              <a:t>‹#›</a:t>
            </a:fld>
            <a:endParaRPr lang="it-IT"/>
          </a:p>
        </p:txBody>
      </p:sp>
      <p:pic>
        <p:nvPicPr>
          <p:cNvPr id="8" name="Picture 7" descr="Logo_IYL2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93" y="0"/>
            <a:ext cx="1518865" cy="661153"/>
          </a:xfrm>
          <a:prstGeom prst="rect">
            <a:avLst/>
          </a:prstGeom>
        </p:spPr>
      </p:pic>
    </p:spTree>
    <p:extLst>
      <p:ext uri="{BB962C8B-B14F-4D97-AF65-F5344CB8AC3E}">
        <p14:creationId xmlns:p14="http://schemas.microsoft.com/office/powerpoint/2010/main" val="114813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8154" y="1535113"/>
            <a:ext cx="413698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68154" y="2174875"/>
            <a:ext cx="413698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756314" y="1535113"/>
            <a:ext cx="413860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756314" y="2174875"/>
            <a:ext cx="413860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68154" y="6356353"/>
            <a:ext cx="2184718" cy="365125"/>
          </a:xfrm>
          <a:prstGeom prst="rect">
            <a:avLst/>
          </a:prstGeom>
        </p:spPr>
        <p:txBody>
          <a:bodyPr/>
          <a:lstStyle/>
          <a:p>
            <a:fld id="{8C02B302-8842-4240-A0DD-27384F5BE9FA}" type="datetime1">
              <a:rPr lang="it-IT" smtClean="0"/>
              <a:t>24/09/15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A18EF40-39DB-4A67-ABCE-EE0A964431CB}" type="slidenum">
              <a:rPr lang="it-IT" smtClean="0"/>
              <a:pPr/>
              <a:t>‹#›</a:t>
            </a:fld>
            <a:endParaRPr lang="it-IT"/>
          </a:p>
        </p:txBody>
      </p:sp>
      <p:pic>
        <p:nvPicPr>
          <p:cNvPr id="10" name="Picture 9" descr="Logo_IYL2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93" y="0"/>
            <a:ext cx="1518865" cy="661153"/>
          </a:xfrm>
          <a:prstGeom prst="rect">
            <a:avLst/>
          </a:prstGeom>
        </p:spPr>
      </p:pic>
    </p:spTree>
    <p:extLst>
      <p:ext uri="{BB962C8B-B14F-4D97-AF65-F5344CB8AC3E}">
        <p14:creationId xmlns:p14="http://schemas.microsoft.com/office/powerpoint/2010/main" val="141602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a:xfrm>
            <a:off x="468154" y="6356353"/>
            <a:ext cx="2184718" cy="365125"/>
          </a:xfrm>
          <a:prstGeom prst="rect">
            <a:avLst/>
          </a:prstGeom>
        </p:spPr>
        <p:txBody>
          <a:bodyPr/>
          <a:lstStyle/>
          <a:p>
            <a:fld id="{3799D6DC-D1EA-A740-B134-AE7DC90CEBA7}" type="datetime1">
              <a:rPr lang="it-IT" smtClean="0"/>
              <a:t>24/09/15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A18EF40-39DB-4A67-ABCE-EE0A964431CB}" type="slidenum">
              <a:rPr lang="it-IT" smtClean="0"/>
              <a:pPr/>
              <a:t>‹#›</a:t>
            </a:fld>
            <a:endParaRPr lang="it-IT"/>
          </a:p>
        </p:txBody>
      </p:sp>
      <p:pic>
        <p:nvPicPr>
          <p:cNvPr id="6" name="Picture 5" descr="Logo_IYL2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93" y="0"/>
            <a:ext cx="1518865" cy="661153"/>
          </a:xfrm>
          <a:prstGeom prst="rect">
            <a:avLst/>
          </a:prstGeom>
        </p:spPr>
      </p:pic>
    </p:spTree>
    <p:extLst>
      <p:ext uri="{BB962C8B-B14F-4D97-AF65-F5344CB8AC3E}">
        <p14:creationId xmlns:p14="http://schemas.microsoft.com/office/powerpoint/2010/main" val="219351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A18EF40-39DB-4A67-ABCE-EE0A964431CB}" type="slidenum">
              <a:rPr lang="it-IT" smtClean="0"/>
              <a:pPr/>
              <a:t>‹#›</a:t>
            </a:fld>
            <a:endParaRPr lang="it-IT"/>
          </a:p>
        </p:txBody>
      </p:sp>
    </p:spTree>
    <p:extLst>
      <p:ext uri="{BB962C8B-B14F-4D97-AF65-F5344CB8AC3E}">
        <p14:creationId xmlns:p14="http://schemas.microsoft.com/office/powerpoint/2010/main" val="1018061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1"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0" y="6211671"/>
            <a:ext cx="9363075" cy="646331"/>
          </a:xfrm>
          <a:prstGeom prst="rect">
            <a:avLst/>
          </a:prstGeom>
          <a:solidFill>
            <a:srgbClr val="FF0000"/>
          </a:solidFill>
        </p:spPr>
        <p:txBody>
          <a:bodyPr wrap="square" rtlCol="0">
            <a:spAutoFit/>
          </a:bodyPr>
          <a:lstStyle/>
          <a:p>
            <a:endParaRPr lang="en-US" sz="3600" dirty="0">
              <a:latin typeface="Chalkboard"/>
              <a:cs typeface="Chalkboard"/>
            </a:endParaRPr>
          </a:p>
        </p:txBody>
      </p:sp>
      <p:sp>
        <p:nvSpPr>
          <p:cNvPr id="2" name="Segnaposto titolo 1"/>
          <p:cNvSpPr>
            <a:spLocks noGrp="1"/>
          </p:cNvSpPr>
          <p:nvPr>
            <p:ph type="title"/>
          </p:nvPr>
        </p:nvSpPr>
        <p:spPr>
          <a:xfrm>
            <a:off x="0" y="0"/>
            <a:ext cx="9391562" cy="657362"/>
          </a:xfrm>
          <a:prstGeom prst="rect">
            <a:avLst/>
          </a:prstGeom>
          <a:solidFill>
            <a:srgbClr val="FF0000"/>
          </a:solidFill>
        </p:spPr>
        <p:txBody>
          <a:bodyPr vert="horz" lIns="91440" tIns="45720" rIns="91440" bIns="45720" rtlCol="0" anchor="ctr">
            <a:normAutofit/>
          </a:bodyPr>
          <a:lstStyle/>
          <a:p>
            <a:endParaRPr lang="it-IT" dirty="0"/>
          </a:p>
        </p:txBody>
      </p:sp>
      <p:sp>
        <p:nvSpPr>
          <p:cNvPr id="6" name="Segnaposto numero diapositiva 5"/>
          <p:cNvSpPr>
            <a:spLocks noGrp="1"/>
          </p:cNvSpPr>
          <p:nvPr>
            <p:ph type="sldNum" sz="quarter" idx="4"/>
          </p:nvPr>
        </p:nvSpPr>
        <p:spPr>
          <a:xfrm>
            <a:off x="6710204" y="6356353"/>
            <a:ext cx="2184718" cy="365125"/>
          </a:xfrm>
          <a:prstGeom prst="rect">
            <a:avLst/>
          </a:prstGeom>
        </p:spPr>
        <p:txBody>
          <a:bodyPr vert="horz" lIns="91440" tIns="45720" rIns="91440" bIns="45720" rtlCol="0" anchor="ctr"/>
          <a:lstStyle>
            <a:lvl1pPr algn="r">
              <a:defRPr sz="1200" b="1">
                <a:solidFill>
                  <a:schemeClr val="tx1"/>
                </a:solidFill>
              </a:defRPr>
            </a:lvl1pPr>
          </a:lstStyle>
          <a:p>
            <a:fld id="{EA18EF40-39DB-4A67-ABCE-EE0A964431CB}" type="slidenum">
              <a:rPr lang="it-IT" smtClean="0"/>
              <a:pPr/>
              <a:t>‹#›</a:t>
            </a:fld>
            <a:endParaRPr lang="it-IT" dirty="0"/>
          </a:p>
        </p:txBody>
      </p:sp>
      <p:pic>
        <p:nvPicPr>
          <p:cNvPr id="8" name="Immagine 5" descr="logo ifac.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17841" y="6204508"/>
            <a:ext cx="1008113" cy="65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entro Fermi"/>
          <p:cNvPicPr>
            <a:picLocks noChangeAspect="1" noChangeArrowheads="1"/>
          </p:cNvPicPr>
          <p:nvPr userDrawn="1"/>
        </p:nvPicPr>
        <p:blipFill>
          <a:blip r:embed="rId10" cstate="print"/>
          <a:srcRect r="73493" b="5501"/>
          <a:stretch>
            <a:fillRect/>
          </a:stretch>
        </p:blipFill>
        <p:spPr bwMode="auto">
          <a:xfrm>
            <a:off x="217041" y="6200872"/>
            <a:ext cx="1513185" cy="657128"/>
          </a:xfrm>
          <a:prstGeom prst="rect">
            <a:avLst/>
          </a:prstGeom>
          <a:noFill/>
        </p:spPr>
      </p:pic>
      <p:sp>
        <p:nvSpPr>
          <p:cNvPr id="5" name="Segnaposto piè di pagina 4"/>
          <p:cNvSpPr>
            <a:spLocks noGrp="1"/>
          </p:cNvSpPr>
          <p:nvPr>
            <p:ph type="ftr" sz="quarter" idx="3"/>
          </p:nvPr>
        </p:nvSpPr>
        <p:spPr>
          <a:xfrm>
            <a:off x="405012" y="6356353"/>
            <a:ext cx="5759012" cy="365125"/>
          </a:xfrm>
          <a:prstGeom prst="rect">
            <a:avLst/>
          </a:prstGeom>
        </p:spPr>
        <p:txBody>
          <a:bodyPr vert="horz" lIns="91440" tIns="45720" rIns="91440" bIns="45720" rtlCol="0" anchor="ctr"/>
          <a:lstStyle>
            <a:lvl1pPr algn="ctr">
              <a:defRPr sz="1200">
                <a:solidFill>
                  <a:srgbClr val="000000"/>
                </a:solidFill>
              </a:defRPr>
            </a:lvl1pPr>
          </a:lstStyle>
          <a:p>
            <a:r>
              <a:rPr lang="it-IT" dirty="0" smtClean="0"/>
              <a:t>Johannesburg, 10 </a:t>
            </a:r>
            <a:r>
              <a:rPr lang="it-IT" dirty="0" err="1" smtClean="0"/>
              <a:t>September</a:t>
            </a:r>
            <a:r>
              <a:rPr lang="it-IT" dirty="0" smtClean="0"/>
              <a:t> 2015</a:t>
            </a:r>
            <a:endParaRPr lang="it-IT" dirty="0"/>
          </a:p>
        </p:txBody>
      </p:sp>
      <p:pic>
        <p:nvPicPr>
          <p:cNvPr id="9" name="Picture 8" descr="Logo_IYL2015.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01" y="27980"/>
            <a:ext cx="1362968" cy="593293"/>
          </a:xfrm>
          <a:prstGeom prst="rect">
            <a:avLst/>
          </a:prstGeom>
        </p:spPr>
      </p:pic>
    </p:spTree>
    <p:extLst>
      <p:ext uri="{BB962C8B-B14F-4D97-AF65-F5344CB8AC3E}">
        <p14:creationId xmlns:p14="http://schemas.microsoft.com/office/powerpoint/2010/main" val="239146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oleObject" Target="../embeddings/oleObject1.bin"/><Relationship Id="rId8" Type="http://schemas.openxmlformats.org/officeDocument/2006/relationships/image" Target="../media/image24.wmf"/><Relationship Id="rId9" Type="http://schemas.openxmlformats.org/officeDocument/2006/relationships/image" Target="../media/image3.jpg"/><Relationship Id="rId10" Type="http://schemas.openxmlformats.org/officeDocument/2006/relationships/image" Target="../media/image4.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oleObject" Target="../embeddings/oleObject2.bin"/><Relationship Id="rId6" Type="http://schemas.openxmlformats.org/officeDocument/2006/relationships/image" Target="../media/image29.wmf"/><Relationship Id="rId7" Type="http://schemas.openxmlformats.org/officeDocument/2006/relationships/image" Target="../media/image3.jpg"/><Relationship Id="rId8" Type="http://schemas.openxmlformats.org/officeDocument/2006/relationships/image" Target="../media/image4.jp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34.png"/><Relationship Id="rId5" Type="http://schemas.openxmlformats.org/officeDocument/2006/relationships/image" Target="../media/image35.wmf"/><Relationship Id="rId6" Type="http://schemas.openxmlformats.org/officeDocument/2006/relationships/image" Target="../media/image36.png"/><Relationship Id="rId7" Type="http://schemas.openxmlformats.org/officeDocument/2006/relationships/image" Target="../media/image37.wmf"/><Relationship Id="rId8"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wmf"/><Relationship Id="rId8"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3.jpg"/><Relationship Id="rId8"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gif"/><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gif"/><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image" Target="../media/image59.jpg"/><Relationship Id="rId5" Type="http://schemas.openxmlformats.org/officeDocument/2006/relationships/image" Target="../media/image60.png"/><Relationship Id="rId6" Type="http://schemas.openxmlformats.org/officeDocument/2006/relationships/image" Target="../media/image3.jpg"/><Relationship Id="rId7"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5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71.jpg"/><Relationship Id="rId13" Type="http://schemas.openxmlformats.org/officeDocument/2006/relationships/image" Target="../media/image72.png"/><Relationship Id="rId14" Type="http://schemas.openxmlformats.org/officeDocument/2006/relationships/image" Target="../media/image73.jpg"/><Relationship Id="rId1" Type="http://schemas.openxmlformats.org/officeDocument/2006/relationships/slideLayout" Target="../slideLayouts/slideLayout7.xml"/><Relationship Id="rId2" Type="http://schemas.openxmlformats.org/officeDocument/2006/relationships/image" Target="../media/image61.jpeg"/><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png"/><Relationship Id="rId7" Type="http://schemas.openxmlformats.org/officeDocument/2006/relationships/image" Target="../media/image66.jpeg"/><Relationship Id="rId8" Type="http://schemas.openxmlformats.org/officeDocument/2006/relationships/image" Target="../media/image67.jpeg"/><Relationship Id="rId9" Type="http://schemas.openxmlformats.org/officeDocument/2006/relationships/image" Target="../media/image68.jpeg"/><Relationship Id="rId10"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g"/><Relationship Id="rId6" Type="http://schemas.openxmlformats.org/officeDocument/2006/relationships/image" Target="../media/image3.jpg"/><Relationship Id="rId7"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3.jpg"/><Relationship Id="rId8"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3.jpg"/><Relationship Id="rId8"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505074" y="980730"/>
            <a:ext cx="842493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it-IT" sz="4400" b="1" dirty="0" smtClean="0">
              <a:latin typeface="Chalkboard"/>
              <a:cs typeface="Chalkboard"/>
            </a:endParaRPr>
          </a:p>
          <a:p>
            <a:pPr algn="ctr"/>
            <a:r>
              <a:rPr lang="en-ZA" sz="4400" b="1" dirty="0" smtClean="0">
                <a:latin typeface="Chalkboard"/>
                <a:cs typeface="Chalkboard"/>
              </a:rPr>
              <a:t>Microrisonatori ottici per diagnostica biomedica</a:t>
            </a:r>
          </a:p>
          <a:p>
            <a:pPr algn="ctr"/>
            <a:r>
              <a:rPr lang="en-ZA" sz="2400" b="1" dirty="0" smtClean="0">
                <a:latin typeface="Chalkboard"/>
                <a:cs typeface="Chalkboard"/>
              </a:rPr>
              <a:t>Optical Microresonators for Biomedical Diagnostics</a:t>
            </a:r>
            <a:endParaRPr lang="en-ZA" sz="2400" b="1" dirty="0">
              <a:latin typeface="Chalkboard"/>
              <a:cs typeface="Chalkboard"/>
            </a:endParaRPr>
          </a:p>
          <a:p>
            <a:pPr algn="ctr"/>
            <a:endParaRPr lang="en-US" sz="4000" b="1" dirty="0" smtClean="0">
              <a:latin typeface="Chalkboard"/>
              <a:cs typeface="Chalkboard"/>
            </a:endParaRPr>
          </a:p>
          <a:p>
            <a:pPr algn="ctr"/>
            <a:r>
              <a:rPr lang="en-US" sz="3200" b="1" dirty="0" smtClean="0">
                <a:solidFill>
                  <a:schemeClr val="tx2">
                    <a:lumMod val="75000"/>
                  </a:schemeClr>
                </a:solidFill>
                <a:latin typeface="Chalkboard"/>
                <a:cs typeface="Chalkboard"/>
              </a:rPr>
              <a:t>Giancarlo C. Righini</a:t>
            </a:r>
          </a:p>
          <a:p>
            <a:pPr algn="ctr"/>
            <a:endParaRPr lang="en-US" sz="2400" b="1" dirty="0" smtClean="0">
              <a:solidFill>
                <a:schemeClr val="accent4">
                  <a:lumMod val="75000"/>
                </a:schemeClr>
              </a:solidFill>
              <a:latin typeface="Chalkboard"/>
              <a:cs typeface="Chalkboard"/>
            </a:endParaRPr>
          </a:p>
          <a:p>
            <a:pPr algn="ctr"/>
            <a:r>
              <a:rPr lang="en-US" sz="2400" b="1" dirty="0" smtClean="0">
                <a:solidFill>
                  <a:schemeClr val="accent4">
                    <a:lumMod val="75000"/>
                  </a:schemeClr>
                </a:solidFill>
                <a:latin typeface="Chalkboard"/>
                <a:cs typeface="Chalkboard"/>
              </a:rPr>
              <a:t>Enrico Fermi Centre, Roma </a:t>
            </a:r>
          </a:p>
          <a:p>
            <a:pPr algn="ctr"/>
            <a:r>
              <a:rPr lang="en-US" sz="2400" b="1" dirty="0" err="1" smtClean="0">
                <a:solidFill>
                  <a:schemeClr val="accent4">
                    <a:lumMod val="75000"/>
                  </a:schemeClr>
                </a:solidFill>
                <a:latin typeface="Chalkboard"/>
                <a:cs typeface="Chalkboard"/>
              </a:rPr>
              <a:t>Nello</a:t>
            </a:r>
            <a:r>
              <a:rPr lang="en-US" sz="2400" b="1" dirty="0" smtClean="0">
                <a:solidFill>
                  <a:schemeClr val="accent4">
                    <a:lumMod val="75000"/>
                  </a:schemeClr>
                </a:solidFill>
                <a:latin typeface="Chalkboard"/>
                <a:cs typeface="Chalkboard"/>
              </a:rPr>
              <a:t> </a:t>
            </a:r>
            <a:r>
              <a:rPr lang="en-US" sz="2400" b="1" dirty="0" err="1" smtClean="0">
                <a:solidFill>
                  <a:schemeClr val="accent4">
                    <a:lumMod val="75000"/>
                  </a:schemeClr>
                </a:solidFill>
                <a:latin typeface="Chalkboard"/>
                <a:cs typeface="Chalkboard"/>
              </a:rPr>
              <a:t>Carrara</a:t>
            </a:r>
            <a:r>
              <a:rPr lang="en-US" sz="2400" b="1" dirty="0" smtClean="0">
                <a:solidFill>
                  <a:schemeClr val="accent4">
                    <a:lumMod val="75000"/>
                  </a:schemeClr>
                </a:solidFill>
                <a:latin typeface="Chalkboard"/>
                <a:cs typeface="Chalkboard"/>
              </a:rPr>
              <a:t> Institute of Applied Physics, Firenze </a:t>
            </a:r>
          </a:p>
        </p:txBody>
      </p:sp>
      <p:sp>
        <p:nvSpPr>
          <p:cNvPr id="2" name="Slide Number Placeholder 1"/>
          <p:cNvSpPr>
            <a:spLocks noGrp="1"/>
          </p:cNvSpPr>
          <p:nvPr>
            <p:ph type="sldNum" sz="quarter" idx="12"/>
          </p:nvPr>
        </p:nvSpPr>
        <p:spPr/>
        <p:txBody>
          <a:bodyPr/>
          <a:lstStyle/>
          <a:p>
            <a:fld id="{EA18EF40-39DB-4A67-ABCE-EE0A964431CB}" type="slidenum">
              <a:rPr lang="it-IT" smtClean="0"/>
              <a:pPr/>
              <a:t>1</a:t>
            </a:fld>
            <a:endParaRPr lang="it-IT"/>
          </a:p>
        </p:txBody>
      </p:sp>
      <p:sp>
        <p:nvSpPr>
          <p:cNvPr id="10" name="Title 1"/>
          <p:cNvSpPr>
            <a:spLocks noGrp="1"/>
          </p:cNvSpPr>
          <p:nvPr>
            <p:ph type="title"/>
          </p:nvPr>
        </p:nvSpPr>
        <p:spPr>
          <a:xfrm>
            <a:off x="-28487" y="-27384"/>
            <a:ext cx="9391562" cy="795429"/>
          </a:xfrm>
        </p:spPr>
        <p:txBody>
          <a:bodyPr>
            <a:normAutofit/>
          </a:bodyPr>
          <a:lstStyle/>
          <a:p>
            <a:pPr algn="r"/>
            <a:r>
              <a:rPr lang="en-US" sz="1200" dirty="0" smtClean="0"/>
              <a:t>!01° </a:t>
            </a:r>
            <a:r>
              <a:rPr lang="en-US" sz="1200" dirty="0" err="1" smtClean="0"/>
              <a:t>Congresso</a:t>
            </a:r>
            <a:r>
              <a:rPr lang="en-US" sz="1200" dirty="0" smtClean="0"/>
              <a:t> </a:t>
            </a:r>
            <a:r>
              <a:rPr lang="en-US" sz="1200" dirty="0" err="1" smtClean="0"/>
              <a:t>della</a:t>
            </a:r>
            <a:r>
              <a:rPr lang="en-US" sz="1200" dirty="0" smtClean="0"/>
              <a:t> </a:t>
            </a:r>
            <a:r>
              <a:rPr lang="en-US" sz="1200" dirty="0" err="1" smtClean="0"/>
              <a:t>Società</a:t>
            </a:r>
            <a:r>
              <a:rPr lang="en-US" sz="1200" dirty="0" smtClean="0"/>
              <a:t> </a:t>
            </a:r>
            <a:r>
              <a:rPr lang="en-US" sz="1200" dirty="0" err="1" smtClean="0"/>
              <a:t>Italiana</a:t>
            </a:r>
            <a:r>
              <a:rPr lang="en-US" sz="1200" dirty="0" smtClean="0"/>
              <a:t> di </a:t>
            </a:r>
            <a:r>
              <a:rPr lang="en-US" sz="1200" dirty="0" err="1" smtClean="0"/>
              <a:t>Fisica</a:t>
            </a:r>
            <a:r>
              <a:rPr lang="en-US" sz="1200" dirty="0" smtClean="0"/>
              <a:t>   </a:t>
            </a:r>
            <a:endParaRPr lang="en-US" sz="1200" dirty="0"/>
          </a:p>
        </p:txBody>
      </p:sp>
      <p:pic>
        <p:nvPicPr>
          <p:cNvPr id="3" name="Picture 2"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6" name="Picture 5" descr="SI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625" y="-14436"/>
            <a:ext cx="799976" cy="799976"/>
          </a:xfrm>
          <a:prstGeom prst="rect">
            <a:avLst/>
          </a:prstGeom>
        </p:spPr>
      </p:pic>
    </p:spTree>
    <p:extLst>
      <p:ext uri="{BB962C8B-B14F-4D97-AF65-F5344CB8AC3E}">
        <p14:creationId xmlns:p14="http://schemas.microsoft.com/office/powerpoint/2010/main" val="3792963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res-couplin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51" y="836713"/>
            <a:ext cx="7432998" cy="5400599"/>
          </a:xfrm>
          <a:prstGeom prst="rect">
            <a:avLst/>
          </a:prstGeom>
        </p:spPr>
      </p:pic>
      <p:sp>
        <p:nvSpPr>
          <p:cNvPr id="2" name="Slide Number Placeholder 1"/>
          <p:cNvSpPr>
            <a:spLocks noGrp="1"/>
          </p:cNvSpPr>
          <p:nvPr>
            <p:ph type="sldNum" sz="quarter" idx="12"/>
          </p:nvPr>
        </p:nvSpPr>
        <p:spPr/>
        <p:txBody>
          <a:bodyPr/>
          <a:lstStyle/>
          <a:p>
            <a:fld id="{EA18EF40-39DB-4A67-ABCE-EE0A964431CB}" type="slidenum">
              <a:rPr lang="it-IT" smtClean="0"/>
              <a:pPr/>
              <a:t>10</a:t>
            </a:fld>
            <a:endParaRPr lang="it-IT"/>
          </a:p>
        </p:txBody>
      </p:sp>
      <p:sp>
        <p:nvSpPr>
          <p:cNvPr id="10" name="Title 1"/>
          <p:cNvSpPr>
            <a:spLocks noGrp="1"/>
          </p:cNvSpPr>
          <p:nvPr>
            <p:ph type="title"/>
          </p:nvPr>
        </p:nvSpPr>
        <p:spPr>
          <a:xfrm>
            <a:off x="-28487" y="3"/>
            <a:ext cx="9391562" cy="795429"/>
          </a:xfrm>
        </p:spPr>
        <p:txBody>
          <a:bodyPr>
            <a:normAutofit/>
          </a:bodyPr>
          <a:lstStyle/>
          <a:p>
            <a:r>
              <a:rPr lang="en-US" dirty="0" smtClean="0"/>
              <a:t>         Tapered fiber coupling</a:t>
            </a:r>
            <a:endParaRPr lang="en-US" dirty="0"/>
          </a:p>
        </p:txBody>
      </p:sp>
      <p:sp>
        <p:nvSpPr>
          <p:cNvPr id="17" name="Rettangolo 13"/>
          <p:cNvSpPr/>
          <p:nvPr/>
        </p:nvSpPr>
        <p:spPr>
          <a:xfrm>
            <a:off x="793105" y="836712"/>
            <a:ext cx="7416824"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defRPr/>
            </a:pPr>
            <a:r>
              <a:rPr lang="it-IT" sz="1400" dirty="0" smtClean="0">
                <a:solidFill>
                  <a:srgbClr val="336699"/>
                </a:solidFill>
              </a:rPr>
              <a:t>D</a:t>
            </a:r>
            <a:r>
              <a:rPr lang="it-IT" sz="1400" dirty="0">
                <a:solidFill>
                  <a:srgbClr val="336699"/>
                </a:solidFill>
              </a:rPr>
              <a:t>. </a:t>
            </a:r>
            <a:r>
              <a:rPr lang="it-IT" sz="1400" dirty="0" err="1">
                <a:solidFill>
                  <a:srgbClr val="336699"/>
                </a:solidFill>
              </a:rPr>
              <a:t>Ristić</a:t>
            </a:r>
            <a:r>
              <a:rPr lang="it-IT" sz="1400" dirty="0">
                <a:solidFill>
                  <a:srgbClr val="336699"/>
                </a:solidFill>
              </a:rPr>
              <a:t>, A. </a:t>
            </a:r>
            <a:r>
              <a:rPr lang="it-IT" sz="1400" dirty="0" err="1">
                <a:solidFill>
                  <a:srgbClr val="336699"/>
                </a:solidFill>
              </a:rPr>
              <a:t>Rasoloniaina</a:t>
            </a:r>
            <a:r>
              <a:rPr lang="it-IT" sz="1400" dirty="0">
                <a:solidFill>
                  <a:srgbClr val="336699"/>
                </a:solidFill>
              </a:rPr>
              <a:t>, A, Chiappini, P. </a:t>
            </a:r>
            <a:r>
              <a:rPr lang="it-IT" sz="1400" dirty="0" err="1">
                <a:solidFill>
                  <a:srgbClr val="336699"/>
                </a:solidFill>
              </a:rPr>
              <a:t>Féron</a:t>
            </a:r>
            <a:r>
              <a:rPr lang="it-IT" sz="1400" dirty="0">
                <a:solidFill>
                  <a:srgbClr val="336699"/>
                </a:solidFill>
              </a:rPr>
              <a:t>,</a:t>
            </a:r>
            <a:r>
              <a:rPr lang="it-IT" sz="1400" baseline="30000" dirty="0">
                <a:solidFill>
                  <a:srgbClr val="336699"/>
                </a:solidFill>
              </a:rPr>
              <a:t>  </a:t>
            </a:r>
            <a:r>
              <a:rPr lang="it-IT" sz="1400" dirty="0">
                <a:solidFill>
                  <a:srgbClr val="336699"/>
                </a:solidFill>
              </a:rPr>
              <a:t>S. Pelli, G. Nunzi Conti, M. Ivanda, G.C. Righini, G. </a:t>
            </a:r>
            <a:r>
              <a:rPr lang="it-IT" sz="1400" dirty="0" err="1">
                <a:solidFill>
                  <a:srgbClr val="336699"/>
                </a:solidFill>
              </a:rPr>
              <a:t>Cibiel</a:t>
            </a:r>
            <a:r>
              <a:rPr lang="it-IT" sz="1400" dirty="0">
                <a:solidFill>
                  <a:srgbClr val="336699"/>
                </a:solidFill>
              </a:rPr>
              <a:t>, and M. Ferrari </a:t>
            </a:r>
            <a:r>
              <a:rPr lang="en-US" sz="1400" dirty="0">
                <a:solidFill>
                  <a:srgbClr val="336699"/>
                </a:solidFill>
              </a:rPr>
              <a:t>“</a:t>
            </a:r>
            <a:r>
              <a:rPr lang="en-US" sz="1400" i="1" dirty="0">
                <a:solidFill>
                  <a:srgbClr val="336699"/>
                </a:solidFill>
              </a:rPr>
              <a:t>About the role of phase matching between a coated </a:t>
            </a:r>
            <a:r>
              <a:rPr lang="en-US" sz="1400" i="1" dirty="0" smtClean="0">
                <a:solidFill>
                  <a:srgbClr val="336699"/>
                </a:solidFill>
              </a:rPr>
              <a:t>micro-sphere </a:t>
            </a:r>
            <a:r>
              <a:rPr lang="en-US" sz="1400" i="1" dirty="0">
                <a:solidFill>
                  <a:srgbClr val="336699"/>
                </a:solidFill>
              </a:rPr>
              <a:t>and a tapered fiber: </a:t>
            </a:r>
            <a:r>
              <a:rPr lang="en-US" sz="1400" i="1" dirty="0" smtClean="0">
                <a:solidFill>
                  <a:srgbClr val="336699"/>
                </a:solidFill>
              </a:rPr>
              <a:t>experimental </a:t>
            </a:r>
            <a:r>
              <a:rPr lang="en-US" sz="1400" i="1" dirty="0">
                <a:solidFill>
                  <a:srgbClr val="336699"/>
                </a:solidFill>
              </a:rPr>
              <a:t>study”</a:t>
            </a:r>
            <a:r>
              <a:rPr lang="en-US" sz="1400" dirty="0">
                <a:solidFill>
                  <a:srgbClr val="336699"/>
                </a:solidFill>
              </a:rPr>
              <a:t> </a:t>
            </a:r>
            <a:r>
              <a:rPr lang="en-US" sz="1400" dirty="0" smtClean="0">
                <a:solidFill>
                  <a:srgbClr val="336699"/>
                </a:solidFill>
              </a:rPr>
              <a:t>Optics </a:t>
            </a:r>
            <a:r>
              <a:rPr lang="en-US" sz="1400" dirty="0">
                <a:solidFill>
                  <a:srgbClr val="336699"/>
                </a:solidFill>
              </a:rPr>
              <a:t>Express, 21 (2013</a:t>
            </a:r>
            <a:r>
              <a:rPr lang="en-US" sz="1400" dirty="0" smtClean="0">
                <a:solidFill>
                  <a:srgbClr val="336699"/>
                </a:solidFill>
              </a:rPr>
              <a:t>), 20954.</a:t>
            </a:r>
            <a:endParaRPr lang="it-IT" sz="1400" dirty="0">
              <a:solidFill>
                <a:srgbClr val="000000"/>
              </a:solidFill>
              <a:cs typeface="Arial" charset="0"/>
            </a:endParaRPr>
          </a:p>
        </p:txBody>
      </p:sp>
      <p:pic>
        <p:nvPicPr>
          <p:cNvPr id="6" name="Picture 5"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7" name="Picture 6" descr="SI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023007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set-up</a:t>
            </a:r>
            <a:endParaRPr lang="en-US"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11</a:t>
            </a:fld>
            <a:endParaRPr lang="it-IT"/>
          </a:p>
        </p:txBody>
      </p:sp>
      <p:grpSp>
        <p:nvGrpSpPr>
          <p:cNvPr id="5" name="Group 29"/>
          <p:cNvGrpSpPr>
            <a:grpSpLocks/>
          </p:cNvGrpSpPr>
          <p:nvPr/>
        </p:nvGrpSpPr>
        <p:grpSpPr bwMode="auto">
          <a:xfrm>
            <a:off x="217041" y="836712"/>
            <a:ext cx="7761139" cy="5112568"/>
            <a:chOff x="0" y="365"/>
            <a:chExt cx="3891" cy="2303"/>
          </a:xfrm>
        </p:grpSpPr>
        <p:sp>
          <p:nvSpPr>
            <p:cNvPr id="6" name="Rectangle 22"/>
            <p:cNvSpPr>
              <a:spLocks noChangeArrowheads="1"/>
            </p:cNvSpPr>
            <p:nvPr/>
          </p:nvSpPr>
          <p:spPr bwMode="auto">
            <a:xfrm>
              <a:off x="1808" y="371"/>
              <a:ext cx="208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FF"/>
                </a:buClr>
                <a:buFontTx/>
                <a:buChar char="•"/>
              </a:pPr>
              <a:r>
                <a:rPr lang="it-IT" sz="1000" i="1"/>
                <a:t> </a:t>
              </a:r>
              <a:r>
                <a:rPr lang="it-IT" sz="1000" i="1">
                  <a:latin typeface="Symbol" charset="0"/>
                </a:rPr>
                <a:t>dn</a:t>
              </a:r>
              <a:r>
                <a:rPr lang="it-IT" sz="1000" i="1">
                  <a:latin typeface="Arial" charset="0"/>
                </a:rPr>
                <a:t>=300 KHz </a:t>
              </a:r>
              <a:r>
                <a:rPr lang="it-IT" sz="1000">
                  <a:latin typeface="Arial" charset="0"/>
                </a:rPr>
                <a:t>(linewidth)</a:t>
              </a:r>
              <a:endParaRPr lang="it-IT" sz="1000" i="1">
                <a:latin typeface="Arial" charset="0"/>
              </a:endParaRPr>
            </a:p>
            <a:p>
              <a:pPr marL="342900" indent="-342900">
                <a:spcBef>
                  <a:spcPct val="20000"/>
                </a:spcBef>
                <a:buClr>
                  <a:srgbClr val="0000FF"/>
                </a:buClr>
                <a:buFontTx/>
                <a:buChar char="•"/>
              </a:pPr>
              <a:r>
                <a:rPr lang="it-IT" sz="1000" i="1">
                  <a:latin typeface="Arial" charset="0"/>
                </a:rPr>
                <a:t> </a:t>
              </a:r>
              <a:r>
                <a:rPr lang="it-IT" sz="1000" i="1">
                  <a:latin typeface="Symbol" charset="0"/>
                </a:rPr>
                <a:t>Dn</a:t>
              </a:r>
              <a:r>
                <a:rPr lang="it-IT" sz="1000" i="1">
                  <a:latin typeface="Arial" charset="0"/>
                </a:rPr>
                <a:t>=</a:t>
              </a:r>
              <a:r>
                <a:rPr lang="it-IT" sz="1000" i="1">
                  <a:latin typeface="Arial" charset="0"/>
                  <a:sym typeface="Symbol" charset="0"/>
                </a:rPr>
                <a:t>1.5 GHz </a:t>
              </a:r>
              <a:r>
                <a:rPr lang="it-IT" sz="1000">
                  <a:latin typeface="Arial" charset="0"/>
                  <a:sym typeface="Symbol" charset="0"/>
                </a:rPr>
                <a:t>(laser line sweep)</a:t>
              </a:r>
              <a:r>
                <a:rPr lang="it-IT" sz="1000" i="1">
                  <a:latin typeface="Arial" charset="0"/>
                  <a:sym typeface="Symbol" charset="0"/>
                </a:rPr>
                <a:t> </a:t>
              </a:r>
            </a:p>
            <a:p>
              <a:pPr marL="342900" indent="-342900">
                <a:spcBef>
                  <a:spcPct val="20000"/>
                </a:spcBef>
                <a:buClr>
                  <a:srgbClr val="0000FF"/>
                </a:buClr>
                <a:buFontTx/>
                <a:buChar char="•"/>
              </a:pPr>
              <a:r>
                <a:rPr lang="it-IT" sz="1000" i="1">
                  <a:latin typeface="Arial" charset="0"/>
                  <a:sym typeface="Symbol" charset="0"/>
                </a:rPr>
                <a:t>&lt; 1 KHz freq. mod</a:t>
              </a:r>
              <a:endParaRPr lang="en-US" sz="1000">
                <a:latin typeface="Arial" charset="0"/>
              </a:endParaRPr>
            </a:p>
          </p:txBody>
        </p:sp>
        <p:grpSp>
          <p:nvGrpSpPr>
            <p:cNvPr id="7" name="Group 26"/>
            <p:cNvGrpSpPr>
              <a:grpSpLocks/>
            </p:cNvGrpSpPr>
            <p:nvPr/>
          </p:nvGrpSpPr>
          <p:grpSpPr bwMode="auto">
            <a:xfrm>
              <a:off x="0" y="365"/>
              <a:ext cx="2693" cy="2303"/>
              <a:chOff x="0" y="365"/>
              <a:chExt cx="2693" cy="2303"/>
            </a:xfrm>
          </p:grpSpPr>
          <p:grpSp>
            <p:nvGrpSpPr>
              <p:cNvPr id="8" name="Group 13"/>
              <p:cNvGrpSpPr>
                <a:grpSpLocks/>
              </p:cNvGrpSpPr>
              <p:nvPr/>
            </p:nvGrpSpPr>
            <p:grpSpPr bwMode="auto">
              <a:xfrm>
                <a:off x="95" y="1141"/>
                <a:ext cx="2335" cy="1527"/>
                <a:chOff x="202" y="571"/>
                <a:chExt cx="2335" cy="1527"/>
              </a:xfrm>
            </p:grpSpPr>
            <p:grpSp>
              <p:nvGrpSpPr>
                <p:cNvPr id="11" name="Group 9"/>
                <p:cNvGrpSpPr>
                  <a:grpSpLocks/>
                </p:cNvGrpSpPr>
                <p:nvPr/>
              </p:nvGrpSpPr>
              <p:grpSpPr bwMode="auto">
                <a:xfrm>
                  <a:off x="202" y="571"/>
                  <a:ext cx="2335" cy="1527"/>
                  <a:chOff x="202" y="571"/>
                  <a:chExt cx="2335" cy="1527"/>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l="32042" t="33432" r="7826" b="18100"/>
                  <a:stretch>
                    <a:fillRect/>
                  </a:stretch>
                </p:blipFill>
                <p:spPr bwMode="auto">
                  <a:xfrm>
                    <a:off x="202" y="685"/>
                    <a:ext cx="2335"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DSCN0135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 y="613"/>
                    <a:ext cx="45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 y="571"/>
                    <a:ext cx="40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Line 12"/>
                <p:cNvSpPr>
                  <a:spLocks noChangeShapeType="1"/>
                </p:cNvSpPr>
                <p:nvPr/>
              </p:nvSpPr>
              <p:spPr bwMode="auto">
                <a:xfrm>
                  <a:off x="799" y="1947"/>
                  <a:ext cx="11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 name="Text Box 21"/>
              <p:cNvSpPr txBox="1">
                <a:spLocks noChangeArrowheads="1"/>
              </p:cNvSpPr>
              <p:nvPr/>
            </p:nvSpPr>
            <p:spPr bwMode="auto">
              <a:xfrm>
                <a:off x="0" y="365"/>
                <a:ext cx="17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it-IT" sz="1000" b="1">
                    <a:solidFill>
                      <a:schemeClr val="accent2"/>
                    </a:solidFill>
                  </a:rPr>
                  <a:t>Laser Source</a:t>
                </a:r>
                <a:r>
                  <a:rPr lang="it-IT" sz="1000">
                    <a:solidFill>
                      <a:schemeClr val="accent2"/>
                    </a:solidFill>
                  </a:rPr>
                  <a:t>:</a:t>
                </a:r>
                <a:r>
                  <a:rPr lang="it-IT" sz="1000"/>
                  <a:t> </a:t>
                </a:r>
                <a:r>
                  <a:rPr lang="it-IT" sz="1000" i="1"/>
                  <a:t>Tunics Plus </a:t>
                </a:r>
                <a:r>
                  <a:rPr lang="it-IT" sz="1000"/>
                  <a:t>tunable laser </a:t>
                </a:r>
              </a:p>
              <a:p>
                <a:r>
                  <a:rPr lang="it-IT" sz="1000"/>
                  <a:t>	       operating around 1550 nm</a:t>
                </a:r>
              </a:p>
            </p:txBody>
          </p:sp>
          <p:sp>
            <p:nvSpPr>
              <p:cNvPr id="10" name="Text Box 23"/>
              <p:cNvSpPr txBox="1">
                <a:spLocks noChangeArrowheads="1"/>
              </p:cNvSpPr>
              <p:nvPr/>
            </p:nvSpPr>
            <p:spPr bwMode="auto">
              <a:xfrm>
                <a:off x="0" y="666"/>
                <a:ext cx="269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it-IT" sz="1000" b="1">
                    <a:solidFill>
                      <a:srgbClr val="CC0000"/>
                    </a:solidFill>
                  </a:rPr>
                  <a:t>Detector</a:t>
                </a:r>
                <a:r>
                  <a:rPr lang="it-IT" sz="1000"/>
                  <a:t>: </a:t>
                </a:r>
                <a:r>
                  <a:rPr lang="it-IT" sz="1000" i="1"/>
                  <a:t>InGaAs</a:t>
                </a:r>
                <a:r>
                  <a:rPr lang="it-IT" sz="1000"/>
                  <a:t> </a:t>
                </a:r>
              </a:p>
              <a:p>
                <a:endParaRPr lang="it-IT" sz="1000"/>
              </a:p>
              <a:p>
                <a:pPr>
                  <a:buFontTx/>
                  <a:buChar char="-"/>
                </a:pPr>
                <a:r>
                  <a:rPr lang="it-IT" sz="1000" b="1" i="1">
                    <a:solidFill>
                      <a:srgbClr val="008000"/>
                    </a:solidFill>
                  </a:rPr>
                  <a:t> Thorlabs PDA 400</a:t>
                </a:r>
                <a:r>
                  <a:rPr lang="it-IT" sz="1000"/>
                  <a:t> (10 MHz bandwidth) for slow scanning;</a:t>
                </a:r>
              </a:p>
            </p:txBody>
          </p:sp>
        </p:grpSp>
      </p:grpSp>
      <p:sp>
        <p:nvSpPr>
          <p:cNvPr id="17" name="Rectangle 30"/>
          <p:cNvSpPr>
            <a:spLocks noChangeArrowheads="1"/>
          </p:cNvSpPr>
          <p:nvPr/>
        </p:nvSpPr>
        <p:spPr bwMode="auto">
          <a:xfrm>
            <a:off x="5152230" y="1772816"/>
            <a:ext cx="4177482" cy="64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000" dirty="0">
                <a:solidFill>
                  <a:schemeClr val="accent2"/>
                </a:solidFill>
                <a:latin typeface="Arial" charset="0"/>
              </a:rPr>
              <a:t>From WGM spectral linewidth</a:t>
            </a:r>
            <a:r>
              <a:rPr lang="en-US" sz="2000" dirty="0">
                <a:solidFill>
                  <a:schemeClr val="accent2"/>
                </a:solidFill>
                <a:latin typeface="Comic Sans MS" charset="0"/>
              </a:rPr>
              <a:t> </a:t>
            </a:r>
            <a:r>
              <a:rPr lang="en-US" sz="2000" i="1" dirty="0" err="1">
                <a:solidFill>
                  <a:schemeClr val="accent2"/>
                </a:solidFill>
                <a:latin typeface="Comic Sans MS" charset="0"/>
              </a:rPr>
              <a:t>d</a:t>
            </a:r>
            <a:r>
              <a:rPr lang="en-US" sz="2000" i="1" dirty="0" err="1">
                <a:solidFill>
                  <a:schemeClr val="accent2"/>
                </a:solidFill>
                <a:latin typeface="Symbol" charset="0"/>
              </a:rPr>
              <a:t>n</a:t>
            </a:r>
            <a:endParaRPr lang="en-US" sz="2000" i="1" dirty="0">
              <a:solidFill>
                <a:schemeClr val="accent2"/>
              </a:solidFill>
              <a:latin typeface="Symbol" charset="0"/>
            </a:endParaRPr>
          </a:p>
          <a:p>
            <a:pPr marL="342900" indent="-342900" algn="ctr">
              <a:spcBef>
                <a:spcPct val="20000"/>
              </a:spcBef>
            </a:pPr>
            <a:r>
              <a:rPr lang="en-US" sz="2000" i="1" dirty="0">
                <a:solidFill>
                  <a:schemeClr val="accent2"/>
                </a:solidFill>
                <a:latin typeface="Comic Sans MS" charset="0"/>
              </a:rPr>
              <a:t>	</a:t>
            </a:r>
            <a:r>
              <a:rPr lang="en-US" sz="2000" i="1" dirty="0">
                <a:solidFill>
                  <a:schemeClr val="accent2"/>
                </a:solidFill>
                <a:latin typeface="Arial" charset="0"/>
              </a:rPr>
              <a:t>Q=</a:t>
            </a:r>
            <a:r>
              <a:rPr lang="en-US" sz="2000" i="1" dirty="0">
                <a:solidFill>
                  <a:schemeClr val="accent2"/>
                </a:solidFill>
                <a:latin typeface="Symbol" charset="0"/>
              </a:rPr>
              <a:t>n</a:t>
            </a:r>
            <a:r>
              <a:rPr lang="en-US" sz="2000" i="1" dirty="0">
                <a:solidFill>
                  <a:schemeClr val="accent2"/>
                </a:solidFill>
                <a:latin typeface="Comic Sans MS" charset="0"/>
              </a:rPr>
              <a:t>/</a:t>
            </a:r>
            <a:r>
              <a:rPr lang="en-US" sz="2000" i="1" dirty="0" err="1">
                <a:solidFill>
                  <a:schemeClr val="accent2"/>
                </a:solidFill>
                <a:latin typeface="Comic Sans MS" charset="0"/>
              </a:rPr>
              <a:t>d</a:t>
            </a:r>
            <a:r>
              <a:rPr lang="en-US" sz="2000" i="1" dirty="0" err="1">
                <a:solidFill>
                  <a:schemeClr val="accent2"/>
                </a:solidFill>
                <a:latin typeface="Symbol" charset="0"/>
              </a:rPr>
              <a:t>n</a:t>
            </a:r>
            <a:endParaRPr lang="en-US" sz="2000" i="1" dirty="0">
              <a:solidFill>
                <a:schemeClr val="accent2"/>
              </a:solidFill>
              <a:latin typeface="Comic Sans MS" charset="0"/>
            </a:endParaRPr>
          </a:p>
        </p:txBody>
      </p:sp>
      <p:pic>
        <p:nvPicPr>
          <p:cNvPr id="18" name="Picture 138" descr="DSCN0135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137" y="2132856"/>
            <a:ext cx="1527765" cy="141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ct 254"/>
          <p:cNvGraphicFramePr>
            <a:graphicFrameLocks noChangeAspect="1"/>
          </p:cNvGraphicFramePr>
          <p:nvPr>
            <p:extLst>
              <p:ext uri="{D42A27DB-BD31-4B8C-83A1-F6EECF244321}">
                <p14:modId xmlns:p14="http://schemas.microsoft.com/office/powerpoint/2010/main" val="165064158"/>
              </p:ext>
            </p:extLst>
          </p:nvPr>
        </p:nvGraphicFramePr>
        <p:xfrm>
          <a:off x="5761657" y="2924944"/>
          <a:ext cx="3311999" cy="2406152"/>
        </p:xfrm>
        <a:graphic>
          <a:graphicData uri="http://schemas.openxmlformats.org/presentationml/2006/ole">
            <mc:AlternateContent xmlns:mc="http://schemas.openxmlformats.org/markup-compatibility/2006">
              <mc:Choice xmlns:v="urn:schemas-microsoft-com:vml" Requires="v">
                <p:oleObj spid="_x0000_s10352" name="Graph" r:id="rId7" imgW="3889248" imgH="3030931" progId="Origin50.Graph">
                  <p:embed/>
                </p:oleObj>
              </mc:Choice>
              <mc:Fallback>
                <p:oleObj name="Graph" r:id="rId7" imgW="3889248" imgH="3030931"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5206" b="4309"/>
                      <a:stretch>
                        <a:fillRect/>
                      </a:stretch>
                    </p:blipFill>
                    <p:spPr bwMode="auto">
                      <a:xfrm>
                        <a:off x="5761657" y="2924944"/>
                        <a:ext cx="3311999" cy="2406152"/>
                      </a:xfrm>
                      <a:prstGeom prst="rect">
                        <a:avLst/>
                      </a:prstGeom>
                      <a:solidFill>
                        <a:schemeClr val="bg1"/>
                      </a:solidFill>
                      <a:ln>
                        <a:noFill/>
                      </a:ln>
                      <a:effectLst/>
                    </p:spPr>
                  </p:pic>
                </p:oleObj>
              </mc:Fallback>
            </mc:AlternateContent>
          </a:graphicData>
        </a:graphic>
      </p:graphicFrame>
      <p:pic>
        <p:nvPicPr>
          <p:cNvPr id="20" name="Picture 19" descr="Logo_IYL2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21" name="Picture 20" descr="SIF.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5513" y="6229424"/>
            <a:ext cx="655960" cy="655960"/>
          </a:xfrm>
          <a:prstGeom prst="rect">
            <a:avLst/>
          </a:prstGeom>
        </p:spPr>
      </p:pic>
    </p:spTree>
    <p:extLst>
      <p:ext uri="{BB962C8B-B14F-4D97-AF65-F5344CB8AC3E}">
        <p14:creationId xmlns:p14="http://schemas.microsoft.com/office/powerpoint/2010/main" val="2330893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1182"/>
          <p:cNvGrpSpPr>
            <a:grpSpLocks/>
          </p:cNvGrpSpPr>
          <p:nvPr/>
        </p:nvGrpSpPr>
        <p:grpSpPr bwMode="auto">
          <a:xfrm>
            <a:off x="649089" y="3140968"/>
            <a:ext cx="5157647" cy="3024336"/>
            <a:chOff x="475" y="2387"/>
            <a:chExt cx="3040" cy="1711"/>
          </a:xfrm>
        </p:grpSpPr>
        <p:sp>
          <p:nvSpPr>
            <p:cNvPr id="65" name="Line 1154"/>
            <p:cNvSpPr>
              <a:spLocks noChangeAspect="1" noChangeShapeType="1"/>
            </p:cNvSpPr>
            <p:nvPr/>
          </p:nvSpPr>
          <p:spPr bwMode="auto">
            <a:xfrm rot="-1889093">
              <a:off x="1463" y="2511"/>
              <a:ext cx="0" cy="8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6" name="Picture 1158"/>
            <p:cNvPicPr>
              <a:picLocks noChangeAspect="1" noChangeArrowheads="1"/>
            </p:cNvPicPr>
            <p:nvPr/>
          </p:nvPicPr>
          <p:blipFill>
            <a:blip r:embed="rId3" cstate="print">
              <a:extLst>
                <a:ext uri="{28A0092B-C50C-407E-A947-70E740481C1C}">
                  <a14:useLocalDpi xmlns:a14="http://schemas.microsoft.com/office/drawing/2010/main" val="0"/>
                </a:ext>
              </a:extLst>
            </a:blip>
            <a:srcRect l="21246" t="29793" r="42583" b="37361"/>
            <a:stretch>
              <a:fillRect/>
            </a:stretch>
          </p:blipFill>
          <p:spPr bwMode="auto">
            <a:xfrm>
              <a:off x="475" y="2387"/>
              <a:ext cx="3040"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1159"/>
            <p:cNvSpPr>
              <a:spLocks noChangeArrowheads="1"/>
            </p:cNvSpPr>
            <p:nvPr/>
          </p:nvSpPr>
          <p:spPr bwMode="auto">
            <a:xfrm>
              <a:off x="1247" y="3644"/>
              <a:ext cx="1315"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68" name="Text Box 1160"/>
            <p:cNvSpPr txBox="1">
              <a:spLocks noChangeArrowheads="1"/>
            </p:cNvSpPr>
            <p:nvPr/>
          </p:nvSpPr>
          <p:spPr bwMode="auto">
            <a:xfrm>
              <a:off x="883" y="2931"/>
              <a:ext cx="499" cy="301"/>
            </a:xfrm>
            <a:prstGeom prst="rect">
              <a:avLst/>
            </a:prstGeom>
            <a:solidFill>
              <a:srgbClr val="9999FF"/>
            </a:solidFill>
            <a:ln w="1905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800" b="1">
                  <a:solidFill>
                    <a:srgbClr val="0033CC"/>
                  </a:solidFill>
                </a:rPr>
                <a:t>Wavelength</a:t>
              </a:r>
            </a:p>
            <a:p>
              <a:pPr algn="ctr" eaLnBrk="1" hangingPunct="1"/>
              <a:r>
                <a:rPr lang="it-IT" sz="800" b="1">
                  <a:solidFill>
                    <a:srgbClr val="0033CC"/>
                  </a:solidFill>
                </a:rPr>
                <a:t>Sweep</a:t>
              </a:r>
            </a:p>
            <a:p>
              <a:pPr algn="ctr" eaLnBrk="1" hangingPunct="1"/>
              <a:r>
                <a:rPr lang="it-IT" sz="800" b="1">
                  <a:solidFill>
                    <a:srgbClr val="0033CC"/>
                  </a:solidFill>
                </a:rPr>
                <a:t>Generator</a:t>
              </a:r>
            </a:p>
          </p:txBody>
        </p:sp>
        <p:sp>
          <p:nvSpPr>
            <p:cNvPr id="69" name="Text Box 1161"/>
            <p:cNvSpPr txBox="1">
              <a:spLocks noChangeArrowheads="1"/>
            </p:cNvSpPr>
            <p:nvPr/>
          </p:nvSpPr>
          <p:spPr bwMode="auto">
            <a:xfrm>
              <a:off x="744" y="3384"/>
              <a:ext cx="294" cy="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800" b="1">
                  <a:solidFill>
                    <a:schemeClr val="bg1"/>
                  </a:solidFill>
                </a:rPr>
                <a:t>DFB</a:t>
              </a:r>
            </a:p>
            <a:p>
              <a:pPr algn="ctr" eaLnBrk="1" hangingPunct="1"/>
              <a:r>
                <a:rPr lang="it-IT" sz="800" b="1">
                  <a:solidFill>
                    <a:schemeClr val="bg1"/>
                  </a:solidFill>
                </a:rPr>
                <a:t>Laser</a:t>
              </a:r>
            </a:p>
          </p:txBody>
        </p:sp>
        <p:sp>
          <p:nvSpPr>
            <p:cNvPr id="70" name="Text Box 1162"/>
            <p:cNvSpPr txBox="1">
              <a:spLocks noChangeArrowheads="1"/>
            </p:cNvSpPr>
            <p:nvPr/>
          </p:nvSpPr>
          <p:spPr bwMode="auto">
            <a:xfrm>
              <a:off x="2921" y="3475"/>
              <a:ext cx="383" cy="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800" b="1">
                  <a:solidFill>
                    <a:schemeClr val="bg1"/>
                  </a:solidFill>
                </a:rPr>
                <a:t>Power</a:t>
              </a:r>
            </a:p>
            <a:p>
              <a:pPr algn="ctr" eaLnBrk="1" hangingPunct="1"/>
              <a:r>
                <a:rPr lang="it-IT" sz="800" b="1">
                  <a:solidFill>
                    <a:schemeClr val="bg1"/>
                  </a:solidFill>
                </a:rPr>
                <a:t>Detector</a:t>
              </a:r>
            </a:p>
          </p:txBody>
        </p:sp>
      </p:grpSp>
      <p:grpSp>
        <p:nvGrpSpPr>
          <p:cNvPr id="71" name="Group 1181"/>
          <p:cNvGrpSpPr>
            <a:grpSpLocks/>
          </p:cNvGrpSpPr>
          <p:nvPr/>
        </p:nvGrpSpPr>
        <p:grpSpPr bwMode="auto">
          <a:xfrm rot="497045">
            <a:off x="1824957" y="3442076"/>
            <a:ext cx="206443" cy="344488"/>
            <a:chOff x="1096" y="1888"/>
            <a:chExt cx="127" cy="217"/>
          </a:xfrm>
        </p:grpSpPr>
        <p:sp>
          <p:nvSpPr>
            <p:cNvPr id="72" name="AutoShape 1175"/>
            <p:cNvSpPr>
              <a:spLocks noChangeAspect="1" noChangeArrowheads="1"/>
            </p:cNvSpPr>
            <p:nvPr/>
          </p:nvSpPr>
          <p:spPr bwMode="auto">
            <a:xfrm rot="-7289093">
              <a:off x="1060" y="1924"/>
              <a:ext cx="121" cy="49"/>
            </a:xfrm>
            <a:prstGeom prst="hexagon">
              <a:avLst>
                <a:gd name="adj" fmla="val 61735"/>
                <a:gd name="vf" fmla="val 115470"/>
              </a:avLst>
            </a:prstGeom>
            <a:solidFill>
              <a:srgbClr val="FF0000"/>
            </a:solidFill>
            <a:ln w="9525">
              <a:solidFill>
                <a:srgbClr val="FFFF00"/>
              </a:solidFill>
              <a:miter lim="800000"/>
              <a:headEnd/>
              <a:tailEnd/>
            </a:ln>
          </p:spPr>
          <p:txBody>
            <a:bodyPr wrap="none" anchor="ctr"/>
            <a:lstStyle/>
            <a:p>
              <a:endParaRPr lang="it-IT"/>
            </a:p>
          </p:txBody>
        </p:sp>
        <p:sp>
          <p:nvSpPr>
            <p:cNvPr id="73" name="Line 1176"/>
            <p:cNvSpPr>
              <a:spLocks noChangeAspect="1" noChangeShapeType="1"/>
            </p:cNvSpPr>
            <p:nvPr/>
          </p:nvSpPr>
          <p:spPr bwMode="auto">
            <a:xfrm rot="19710907" flipH="1">
              <a:off x="1097" y="1995"/>
              <a:ext cx="28" cy="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4" name="Line 1177"/>
            <p:cNvSpPr>
              <a:spLocks noChangeAspect="1" noChangeShapeType="1"/>
            </p:cNvSpPr>
            <p:nvPr/>
          </p:nvSpPr>
          <p:spPr bwMode="auto">
            <a:xfrm rot="-1889093">
              <a:off x="1129" y="2022"/>
              <a:ext cx="0" cy="8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5" name="Line 1178"/>
            <p:cNvSpPr>
              <a:spLocks noChangeAspect="1" noChangeShapeType="1"/>
            </p:cNvSpPr>
            <p:nvPr/>
          </p:nvSpPr>
          <p:spPr bwMode="auto">
            <a:xfrm rot="-1889093">
              <a:off x="1176" y="1993"/>
              <a:ext cx="0" cy="8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6" name="Line 1179"/>
            <p:cNvSpPr>
              <a:spLocks noChangeAspect="1" noChangeShapeType="1"/>
            </p:cNvSpPr>
            <p:nvPr/>
          </p:nvSpPr>
          <p:spPr bwMode="auto">
            <a:xfrm rot="-1889093">
              <a:off x="1168" y="1951"/>
              <a:ext cx="28" cy="2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 name="Line 1180"/>
            <p:cNvSpPr>
              <a:spLocks noChangeAspect="1" noChangeShapeType="1"/>
            </p:cNvSpPr>
            <p:nvPr/>
          </p:nvSpPr>
          <p:spPr bwMode="auto">
            <a:xfrm rot="-1889093">
              <a:off x="1223" y="1964"/>
              <a:ext cx="0" cy="8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8" name="Line 1185"/>
          <p:cNvSpPr>
            <a:spLocks noChangeShapeType="1"/>
          </p:cNvSpPr>
          <p:nvPr/>
        </p:nvSpPr>
        <p:spPr bwMode="auto">
          <a:xfrm flipH="1" flipV="1">
            <a:off x="2521297" y="4581128"/>
            <a:ext cx="578690" cy="17463"/>
          </a:xfrm>
          <a:prstGeom prst="line">
            <a:avLst/>
          </a:prstGeom>
          <a:noFill/>
          <a:ln w="19050">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79" name="Line 1184"/>
          <p:cNvSpPr>
            <a:spLocks noChangeShapeType="1"/>
          </p:cNvSpPr>
          <p:nvPr/>
        </p:nvSpPr>
        <p:spPr bwMode="auto">
          <a:xfrm flipH="1" flipV="1">
            <a:off x="2521297" y="3717032"/>
            <a:ext cx="576064" cy="864096"/>
          </a:xfrm>
          <a:prstGeom prst="line">
            <a:avLst/>
          </a:prstGeom>
          <a:noFill/>
          <a:ln w="22225">
            <a:solidFill>
              <a:srgbClr val="FFFF00"/>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80" name="Text Box 1183"/>
          <p:cNvSpPr txBox="1">
            <a:spLocks noChangeArrowheads="1"/>
          </p:cNvSpPr>
          <p:nvPr/>
        </p:nvSpPr>
        <p:spPr bwMode="auto">
          <a:xfrm>
            <a:off x="2174609" y="5199164"/>
            <a:ext cx="314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000" b="1" i="1" dirty="0"/>
              <a:t>R</a:t>
            </a:r>
          </a:p>
        </p:txBody>
      </p:sp>
      <p:sp>
        <p:nvSpPr>
          <p:cNvPr id="81" name="Text Box 1186"/>
          <p:cNvSpPr txBox="1">
            <a:spLocks noChangeArrowheads="1"/>
          </p:cNvSpPr>
          <p:nvPr/>
        </p:nvSpPr>
        <p:spPr bwMode="auto">
          <a:xfrm>
            <a:off x="2382095" y="4725146"/>
            <a:ext cx="3670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000" b="1" i="1" dirty="0"/>
              <a:t>R </a:t>
            </a:r>
            <a:r>
              <a:rPr lang="it-IT" sz="1000" b="1" i="1" baseline="30000" dirty="0"/>
              <a:t>’</a:t>
            </a:r>
            <a:endParaRPr lang="it-IT" sz="1000" b="1" i="1" dirty="0"/>
          </a:p>
        </p:txBody>
      </p:sp>
      <p:sp>
        <p:nvSpPr>
          <p:cNvPr id="82" name="Rettangolo arrotondato 81"/>
          <p:cNvSpPr/>
          <p:nvPr/>
        </p:nvSpPr>
        <p:spPr>
          <a:xfrm>
            <a:off x="2377281" y="3573016"/>
            <a:ext cx="1449976" cy="16891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83" name="Picture 1187"/>
          <p:cNvPicPr>
            <a:picLocks noChangeAspect="1" noChangeArrowheads="1"/>
          </p:cNvPicPr>
          <p:nvPr/>
        </p:nvPicPr>
        <p:blipFill>
          <a:blip r:embed="rId4" cstate="print">
            <a:extLst>
              <a:ext uri="{28A0092B-C50C-407E-A947-70E740481C1C}">
                <a14:useLocalDpi xmlns:a14="http://schemas.microsoft.com/office/drawing/2010/main" val="0"/>
              </a:ext>
            </a:extLst>
          </a:blip>
          <a:srcRect l="45148" t="34207" r="45297" b="53644"/>
          <a:stretch>
            <a:fillRect/>
          </a:stretch>
        </p:blipFill>
        <p:spPr bwMode="auto">
          <a:xfrm>
            <a:off x="4105473" y="4365104"/>
            <a:ext cx="1326436"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Line 1188"/>
          <p:cNvSpPr>
            <a:spLocks noChangeShapeType="1"/>
          </p:cNvSpPr>
          <p:nvPr/>
        </p:nvSpPr>
        <p:spPr bwMode="auto">
          <a:xfrm>
            <a:off x="3870472" y="4653136"/>
            <a:ext cx="663218" cy="0"/>
          </a:xfrm>
          <a:prstGeom prst="line">
            <a:avLst/>
          </a:prstGeom>
          <a:noFill/>
          <a:ln w="19050">
            <a:solidFill>
              <a:srgbClr val="FF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5" name="Text Box 64"/>
          <p:cNvSpPr txBox="1">
            <a:spLocks noChangeArrowheads="1"/>
          </p:cNvSpPr>
          <p:nvPr/>
        </p:nvSpPr>
        <p:spPr bwMode="auto">
          <a:xfrm>
            <a:off x="478745" y="6044778"/>
            <a:ext cx="339411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Clr>
                <a:srgbClr val="0000FF"/>
              </a:buClr>
              <a:buFontTx/>
              <a:buChar char="•"/>
            </a:pPr>
            <a:r>
              <a:rPr lang="it-IT" sz="1600" dirty="0">
                <a:solidFill>
                  <a:schemeClr val="bg1"/>
                </a:solidFill>
                <a:latin typeface="Comic Sans MS" pitchFamily="66" charset="0"/>
              </a:rPr>
              <a:t>  </a:t>
            </a:r>
            <a:r>
              <a:rPr lang="it-IT" sz="1000" dirty="0">
                <a:solidFill>
                  <a:schemeClr val="bg1"/>
                </a:solidFill>
              </a:rPr>
              <a:t>from the </a:t>
            </a:r>
            <a:r>
              <a:rPr lang="it-IT" sz="1000" dirty="0" err="1">
                <a:solidFill>
                  <a:schemeClr val="bg1"/>
                </a:solidFill>
              </a:rPr>
              <a:t>resonance</a:t>
            </a:r>
            <a:r>
              <a:rPr lang="it-IT" sz="1000" dirty="0">
                <a:solidFill>
                  <a:schemeClr val="bg1"/>
                </a:solidFill>
              </a:rPr>
              <a:t> </a:t>
            </a:r>
            <a:r>
              <a:rPr lang="it-IT" sz="1000" dirty="0" err="1">
                <a:solidFill>
                  <a:schemeClr val="bg1"/>
                </a:solidFill>
              </a:rPr>
              <a:t>condition</a:t>
            </a:r>
            <a:r>
              <a:rPr lang="it-IT" sz="1000" dirty="0">
                <a:solidFill>
                  <a:schemeClr val="bg1"/>
                </a:solidFill>
              </a:rPr>
              <a:t>:</a:t>
            </a:r>
            <a:endParaRPr lang="en-GB" sz="1000" dirty="0">
              <a:solidFill>
                <a:schemeClr val="bg1"/>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395865817"/>
              </p:ext>
            </p:extLst>
          </p:nvPr>
        </p:nvGraphicFramePr>
        <p:xfrm>
          <a:off x="6697761" y="3789040"/>
          <a:ext cx="2160340" cy="864096"/>
        </p:xfrm>
        <a:graphic>
          <a:graphicData uri="http://schemas.openxmlformats.org/presentationml/2006/ole">
            <mc:AlternateContent xmlns:mc="http://schemas.openxmlformats.org/markup-compatibility/2006">
              <mc:Choice xmlns:v="urn:schemas-microsoft-com:vml" Requires="v">
                <p:oleObj spid="_x0000_s1248" name="Equation" r:id="rId5" imgW="1054100" imgH="431800" progId="Equation.3">
                  <p:embed/>
                </p:oleObj>
              </mc:Choice>
              <mc:Fallback>
                <p:oleObj name="Equation" r:id="rId5" imgW="10541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7761" y="3789040"/>
                        <a:ext cx="2160340" cy="864096"/>
                      </a:xfrm>
                      <a:prstGeom prst="rect">
                        <a:avLst/>
                      </a:prstGeom>
                      <a:solidFill>
                        <a:schemeClr val="bg1"/>
                      </a:solidFill>
                    </p:spPr>
                  </p:pic>
                </p:oleObj>
              </mc:Fallback>
            </mc:AlternateContent>
          </a:graphicData>
        </a:graphic>
      </p:graphicFrame>
      <p:sp>
        <p:nvSpPr>
          <p:cNvPr id="4" name="CasellaDiTesto 3"/>
          <p:cNvSpPr txBox="1"/>
          <p:nvPr/>
        </p:nvSpPr>
        <p:spPr>
          <a:xfrm>
            <a:off x="217041" y="836712"/>
            <a:ext cx="5328592" cy="707886"/>
          </a:xfrm>
          <a:prstGeom prst="rect">
            <a:avLst/>
          </a:prstGeom>
          <a:noFill/>
        </p:spPr>
        <p:txBody>
          <a:bodyPr wrap="square" rtlCol="0">
            <a:spAutoFit/>
          </a:bodyPr>
          <a:lstStyle/>
          <a:p>
            <a:r>
              <a:rPr lang="it-IT" sz="2000" b="1" i="1" cap="small" dirty="0" err="1" smtClean="0">
                <a:solidFill>
                  <a:srgbClr val="FF0000"/>
                </a:solidFill>
                <a:latin typeface="Arial" pitchFamily="34" charset="0"/>
                <a:cs typeface="Arial" pitchFamily="34" charset="0"/>
              </a:rPr>
              <a:t>WGMs</a:t>
            </a:r>
            <a:r>
              <a:rPr lang="it-IT" sz="2000" b="1" i="1" cap="small" dirty="0" smtClean="0">
                <a:solidFill>
                  <a:srgbClr val="FF0000"/>
                </a:solidFill>
                <a:latin typeface="Arial" pitchFamily="34" charset="0"/>
                <a:cs typeface="Arial" pitchFamily="34" charset="0"/>
              </a:rPr>
              <a:t> are </a:t>
            </a:r>
            <a:r>
              <a:rPr lang="it-IT" sz="2000" b="1" i="1" cap="small" dirty="0" err="1" smtClean="0">
                <a:solidFill>
                  <a:srgbClr val="FF0000"/>
                </a:solidFill>
                <a:latin typeface="Arial" pitchFamily="34" charset="0"/>
                <a:cs typeface="Arial" pitchFamily="34" charset="0"/>
              </a:rPr>
              <a:t>morphologically</a:t>
            </a:r>
            <a:r>
              <a:rPr lang="it-IT" sz="2000" b="1" i="1" cap="small" dirty="0" smtClean="0">
                <a:solidFill>
                  <a:srgbClr val="FF0000"/>
                </a:solidFill>
                <a:latin typeface="Arial" pitchFamily="34" charset="0"/>
                <a:cs typeface="Arial" pitchFamily="34" charset="0"/>
              </a:rPr>
              <a:t> </a:t>
            </a:r>
            <a:r>
              <a:rPr lang="it-IT" sz="2000" b="1" i="1" cap="small" dirty="0" err="1" smtClean="0">
                <a:solidFill>
                  <a:srgbClr val="FF0000"/>
                </a:solidFill>
                <a:latin typeface="Arial" pitchFamily="34" charset="0"/>
                <a:cs typeface="Arial" pitchFamily="34" charset="0"/>
              </a:rPr>
              <a:t>dependent</a:t>
            </a:r>
            <a:r>
              <a:rPr lang="it-IT" sz="2000" b="1" i="1" cap="small" dirty="0" smtClean="0">
                <a:solidFill>
                  <a:srgbClr val="FF0000"/>
                </a:solidFill>
                <a:latin typeface="Arial" pitchFamily="34" charset="0"/>
                <a:cs typeface="Arial" pitchFamily="34" charset="0"/>
              </a:rPr>
              <a:t> in</a:t>
            </a:r>
          </a:p>
          <a:p>
            <a:r>
              <a:rPr lang="it-IT" sz="2000" b="1" i="1" cap="small" dirty="0">
                <a:solidFill>
                  <a:srgbClr val="FF0000"/>
                </a:solidFill>
                <a:latin typeface="Arial" pitchFamily="34" charset="0"/>
                <a:cs typeface="Arial" pitchFamily="34" charset="0"/>
              </a:rPr>
              <a:t>a</a:t>
            </a:r>
            <a:r>
              <a:rPr lang="it-IT" sz="2000" b="1" i="1" cap="small" dirty="0" smtClean="0">
                <a:solidFill>
                  <a:srgbClr val="FF0000"/>
                </a:solidFill>
                <a:latin typeface="Arial" pitchFamily="34" charset="0"/>
                <a:cs typeface="Arial" pitchFamily="34" charset="0"/>
              </a:rPr>
              <a:t> </a:t>
            </a:r>
            <a:r>
              <a:rPr lang="it-IT" sz="2000" b="1" i="1" cap="small" dirty="0" err="1" smtClean="0">
                <a:solidFill>
                  <a:srgbClr val="FF0000"/>
                </a:solidFill>
                <a:latin typeface="Arial" pitchFamily="34" charset="0"/>
                <a:cs typeface="Arial" pitchFamily="34" charset="0"/>
              </a:rPr>
              <a:t>very</a:t>
            </a:r>
            <a:r>
              <a:rPr lang="it-IT" sz="2000" b="1" i="1" cap="small" dirty="0" smtClean="0">
                <a:solidFill>
                  <a:srgbClr val="FF0000"/>
                </a:solidFill>
                <a:latin typeface="Arial" pitchFamily="34" charset="0"/>
                <a:cs typeface="Arial" pitchFamily="34" charset="0"/>
              </a:rPr>
              <a:t> sensitive way</a:t>
            </a:r>
            <a:endParaRPr lang="it-IT" sz="2000" b="1" i="1" cap="small" dirty="0">
              <a:solidFill>
                <a:srgbClr val="FF0000"/>
              </a:solidFill>
              <a:latin typeface="Arial" pitchFamily="34" charset="0"/>
              <a:cs typeface="Arial" pitchFamily="34" charset="0"/>
            </a:endParaRPr>
          </a:p>
        </p:txBody>
      </p:sp>
      <p:sp>
        <p:nvSpPr>
          <p:cNvPr id="29" name="CasellaDiTesto 28"/>
          <p:cNvSpPr txBox="1"/>
          <p:nvPr/>
        </p:nvSpPr>
        <p:spPr>
          <a:xfrm>
            <a:off x="289049" y="1556792"/>
            <a:ext cx="8214974" cy="1617879"/>
          </a:xfrm>
          <a:prstGeom prst="rect">
            <a:avLst/>
          </a:prstGeom>
          <a:noFill/>
        </p:spPr>
        <p:txBody>
          <a:bodyPr wrap="square" rtlCol="0">
            <a:spAutoFit/>
          </a:bodyPr>
          <a:lstStyle/>
          <a:p>
            <a:pPr algn="just"/>
            <a:r>
              <a:rPr lang="it-IT" dirty="0" smtClean="0">
                <a:latin typeface="Arial" pitchFamily="34" charset="0"/>
                <a:cs typeface="Arial" pitchFamily="34" charset="0"/>
              </a:rPr>
              <a:t>In general, </a:t>
            </a:r>
            <a:r>
              <a:rPr lang="it-IT" dirty="0" smtClean="0">
                <a:solidFill>
                  <a:srgbClr val="0000FF"/>
                </a:solidFill>
                <a:latin typeface="Arial" pitchFamily="34" charset="0"/>
                <a:cs typeface="Arial" pitchFamily="34" charset="0"/>
              </a:rPr>
              <a:t>the </a:t>
            </a:r>
            <a:r>
              <a:rPr lang="it-IT" dirty="0" err="1" smtClean="0">
                <a:solidFill>
                  <a:srgbClr val="0000FF"/>
                </a:solidFill>
                <a:latin typeface="Arial" pitchFamily="34" charset="0"/>
                <a:cs typeface="Arial" pitchFamily="34" charset="0"/>
              </a:rPr>
              <a:t>narrower</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is</a:t>
            </a:r>
            <a:r>
              <a:rPr lang="it-IT" dirty="0" smtClean="0">
                <a:solidFill>
                  <a:srgbClr val="0000FF"/>
                </a:solidFill>
                <a:latin typeface="Arial" pitchFamily="34" charset="0"/>
                <a:cs typeface="Arial" pitchFamily="34" charset="0"/>
              </a:rPr>
              <a:t> the </a:t>
            </a:r>
            <a:r>
              <a:rPr lang="it-IT" dirty="0" err="1" smtClean="0">
                <a:solidFill>
                  <a:srgbClr val="0000FF"/>
                </a:solidFill>
                <a:latin typeface="Arial" pitchFamily="34" charset="0"/>
                <a:cs typeface="Arial" pitchFamily="34" charset="0"/>
              </a:rPr>
              <a:t>cavity</a:t>
            </a:r>
            <a:r>
              <a:rPr lang="it-IT" dirty="0" smtClean="0">
                <a:solidFill>
                  <a:srgbClr val="0000FF"/>
                </a:solidFill>
                <a:latin typeface="Arial" pitchFamily="34" charset="0"/>
                <a:cs typeface="Arial" pitchFamily="34" charset="0"/>
              </a:rPr>
              <a:t> linewidth </a:t>
            </a:r>
            <a:r>
              <a:rPr lang="it-IT" dirty="0" smtClean="0">
                <a:latin typeface="Arial" pitchFamily="34" charset="0"/>
                <a:cs typeface="Arial" pitchFamily="34" charset="0"/>
              </a:rPr>
              <a:t>and:</a:t>
            </a:r>
            <a:endParaRPr lang="it-IT" dirty="0">
              <a:latin typeface="Arial" pitchFamily="34" charset="0"/>
              <a:cs typeface="Arial" pitchFamily="34" charset="0"/>
            </a:endParaRPr>
          </a:p>
          <a:p>
            <a:pPr algn="just">
              <a:lnSpc>
                <a:spcPct val="120000"/>
              </a:lnSpc>
            </a:pPr>
            <a:r>
              <a:rPr lang="it-IT" dirty="0" smtClean="0">
                <a:latin typeface="Arial" pitchFamily="34" charset="0"/>
                <a:cs typeface="Arial" pitchFamily="34" charset="0"/>
              </a:rPr>
              <a:t>1</a:t>
            </a:r>
            <a:r>
              <a:rPr lang="it-IT" dirty="0" smtClean="0">
                <a:solidFill>
                  <a:srgbClr val="0000FF"/>
                </a:solidFill>
                <a:latin typeface="Arial" pitchFamily="34" charset="0"/>
                <a:cs typeface="Arial" pitchFamily="34" charset="0"/>
              </a:rPr>
              <a:t>) the </a:t>
            </a:r>
            <a:r>
              <a:rPr lang="it-IT" dirty="0" err="1" smtClean="0">
                <a:solidFill>
                  <a:srgbClr val="0000FF"/>
                </a:solidFill>
                <a:latin typeface="Arial" pitchFamily="34" charset="0"/>
                <a:cs typeface="Arial" pitchFamily="34" charset="0"/>
              </a:rPr>
              <a:t>higher</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is</a:t>
            </a:r>
            <a:r>
              <a:rPr lang="it-IT" dirty="0" smtClean="0">
                <a:solidFill>
                  <a:srgbClr val="0000FF"/>
                </a:solidFill>
                <a:latin typeface="Arial" pitchFamily="34" charset="0"/>
                <a:cs typeface="Arial" pitchFamily="34" charset="0"/>
              </a:rPr>
              <a:t> the Q </a:t>
            </a:r>
            <a:r>
              <a:rPr lang="it-IT" dirty="0" err="1" smtClean="0">
                <a:solidFill>
                  <a:srgbClr val="0000FF"/>
                </a:solidFill>
                <a:latin typeface="Arial" pitchFamily="34" charset="0"/>
                <a:cs typeface="Arial" pitchFamily="34" charset="0"/>
              </a:rPr>
              <a:t>factor</a:t>
            </a:r>
            <a:r>
              <a:rPr lang="it-IT" dirty="0" smtClean="0">
                <a:solidFill>
                  <a:srgbClr val="0000FF"/>
                </a:solidFill>
                <a:latin typeface="Arial" pitchFamily="34" charset="0"/>
                <a:cs typeface="Arial" pitchFamily="34" charset="0"/>
              </a:rPr>
              <a:t>;</a:t>
            </a:r>
            <a:endParaRPr lang="it-IT" dirty="0">
              <a:solidFill>
                <a:srgbClr val="0000FF"/>
              </a:solidFill>
              <a:latin typeface="Arial" pitchFamily="34" charset="0"/>
              <a:cs typeface="Arial" pitchFamily="34" charset="0"/>
            </a:endParaRPr>
          </a:p>
          <a:p>
            <a:pPr algn="just">
              <a:lnSpc>
                <a:spcPct val="120000"/>
              </a:lnSpc>
            </a:pPr>
            <a:r>
              <a:rPr lang="it-IT" dirty="0" smtClean="0">
                <a:solidFill>
                  <a:srgbClr val="0000FF"/>
                </a:solidFill>
                <a:latin typeface="Arial" pitchFamily="34" charset="0"/>
                <a:cs typeface="Arial" pitchFamily="34" charset="0"/>
              </a:rPr>
              <a:t>2) the </a:t>
            </a:r>
            <a:r>
              <a:rPr lang="it-IT" dirty="0" err="1" smtClean="0">
                <a:solidFill>
                  <a:srgbClr val="0000FF"/>
                </a:solidFill>
                <a:latin typeface="Arial" pitchFamily="34" charset="0"/>
                <a:cs typeface="Arial" pitchFamily="34" charset="0"/>
              </a:rPr>
              <a:t>higher</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is</a:t>
            </a:r>
            <a:r>
              <a:rPr lang="it-IT" dirty="0" smtClean="0">
                <a:solidFill>
                  <a:srgbClr val="0000FF"/>
                </a:solidFill>
                <a:latin typeface="Arial" pitchFamily="34" charset="0"/>
                <a:cs typeface="Arial" pitchFamily="34" charset="0"/>
              </a:rPr>
              <a:t> the </a:t>
            </a:r>
            <a:r>
              <a:rPr lang="it-IT" dirty="0" err="1" smtClean="0">
                <a:solidFill>
                  <a:srgbClr val="0000FF"/>
                </a:solidFill>
                <a:latin typeface="Arial" pitchFamily="34" charset="0"/>
                <a:cs typeface="Arial" pitchFamily="34" charset="0"/>
              </a:rPr>
              <a:t>sensor</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resolution</a:t>
            </a:r>
            <a:r>
              <a:rPr lang="it-IT" dirty="0" smtClean="0">
                <a:solidFill>
                  <a:srgbClr val="0000FF"/>
                </a:solidFill>
                <a:latin typeface="Arial" pitchFamily="34" charset="0"/>
                <a:cs typeface="Arial" pitchFamily="34" charset="0"/>
              </a:rPr>
              <a:t> </a:t>
            </a:r>
            <a:r>
              <a:rPr lang="it-IT" dirty="0" smtClean="0">
                <a:latin typeface="Arial" pitchFamily="34" charset="0"/>
                <a:cs typeface="Arial" pitchFamily="34" charset="0"/>
              </a:rPr>
              <a:t>(i. e.: </a:t>
            </a:r>
            <a:r>
              <a:rPr lang="it-IT" dirty="0" err="1" smtClean="0">
                <a:latin typeface="Arial" pitchFamily="34" charset="0"/>
                <a:cs typeface="Arial" pitchFamily="34" charset="0"/>
              </a:rPr>
              <a:t>its</a:t>
            </a:r>
            <a:r>
              <a:rPr lang="it-IT" dirty="0" smtClean="0">
                <a:latin typeface="Arial" pitchFamily="34" charset="0"/>
                <a:cs typeface="Arial" pitchFamily="34" charset="0"/>
              </a:rPr>
              <a:t> </a:t>
            </a:r>
            <a:r>
              <a:rPr lang="it-IT" dirty="0" err="1" smtClean="0">
                <a:latin typeface="Arial" pitchFamily="34" charset="0"/>
                <a:cs typeface="Arial" pitchFamily="34" charset="0"/>
              </a:rPr>
              <a:t>ability</a:t>
            </a:r>
            <a:r>
              <a:rPr lang="it-IT" dirty="0" smtClean="0">
                <a:latin typeface="Arial" pitchFamily="34" charset="0"/>
                <a:cs typeface="Arial" pitchFamily="34" charset="0"/>
              </a:rPr>
              <a:t> to discriminate the </a:t>
            </a:r>
            <a:r>
              <a:rPr lang="it-IT" dirty="0" err="1" smtClean="0">
                <a:latin typeface="Arial" pitchFamily="34" charset="0"/>
                <a:cs typeface="Arial" pitchFamily="34" charset="0"/>
              </a:rPr>
              <a:t>smallest</a:t>
            </a:r>
            <a:r>
              <a:rPr lang="it-IT" dirty="0" smtClean="0">
                <a:latin typeface="Arial" pitchFamily="34" charset="0"/>
                <a:cs typeface="Arial" pitchFamily="34" charset="0"/>
              </a:rPr>
              <a:t> </a:t>
            </a:r>
            <a:r>
              <a:rPr lang="it-IT" dirty="0" err="1" smtClean="0">
                <a:latin typeface="Arial" pitchFamily="34" charset="0"/>
                <a:cs typeface="Arial" pitchFamily="34" charset="0"/>
              </a:rPr>
              <a:t>frequency</a:t>
            </a:r>
            <a:r>
              <a:rPr lang="it-IT" dirty="0" smtClean="0">
                <a:latin typeface="Arial" pitchFamily="34" charset="0"/>
                <a:cs typeface="Arial" pitchFamily="34" charset="0"/>
              </a:rPr>
              <a:t> </a:t>
            </a:r>
            <a:r>
              <a:rPr lang="it-IT" dirty="0" err="1" smtClean="0">
                <a:latin typeface="Arial" pitchFamily="34" charset="0"/>
                <a:cs typeface="Arial" pitchFamily="34" charset="0"/>
              </a:rPr>
              <a:t>shift</a:t>
            </a:r>
            <a:r>
              <a:rPr lang="it-IT" dirty="0" smtClean="0">
                <a:latin typeface="Arial" pitchFamily="34" charset="0"/>
                <a:cs typeface="Arial" pitchFamily="34" charset="0"/>
              </a:rPr>
              <a:t> </a:t>
            </a:r>
            <a:r>
              <a:rPr lang="it-IT" dirty="0" err="1" smtClean="0">
                <a:latin typeface="Arial" pitchFamily="34" charset="0"/>
                <a:cs typeface="Arial" pitchFamily="34" charset="0"/>
              </a:rPr>
              <a:t>that</a:t>
            </a:r>
            <a:r>
              <a:rPr lang="it-IT" dirty="0" smtClean="0">
                <a:latin typeface="Arial" pitchFamily="34" charset="0"/>
                <a:cs typeface="Arial" pitchFamily="34" charset="0"/>
              </a:rPr>
              <a:t> can be </a:t>
            </a:r>
            <a:r>
              <a:rPr lang="it-IT" dirty="0" err="1" smtClean="0">
                <a:latin typeface="Arial" pitchFamily="34" charset="0"/>
                <a:cs typeface="Arial" pitchFamily="34" charset="0"/>
              </a:rPr>
              <a:t>accurately</a:t>
            </a:r>
            <a:r>
              <a:rPr lang="it-IT" dirty="0" smtClean="0">
                <a:latin typeface="Arial" pitchFamily="34" charset="0"/>
                <a:cs typeface="Arial" pitchFamily="34" charset="0"/>
              </a:rPr>
              <a:t> </a:t>
            </a:r>
            <a:r>
              <a:rPr lang="it-IT" dirty="0" err="1" smtClean="0">
                <a:latin typeface="Arial" pitchFamily="34" charset="0"/>
                <a:cs typeface="Arial" pitchFamily="34" charset="0"/>
              </a:rPr>
              <a:t>measured</a:t>
            </a:r>
            <a:r>
              <a:rPr lang="it-IT" dirty="0" smtClean="0">
                <a:latin typeface="Arial" pitchFamily="34" charset="0"/>
                <a:cs typeface="Arial" pitchFamily="34" charset="0"/>
              </a:rPr>
              <a:t>)</a:t>
            </a:r>
            <a:r>
              <a:rPr lang="it-IT" dirty="0">
                <a:latin typeface="Arial" pitchFamily="34" charset="0"/>
                <a:cs typeface="Arial" pitchFamily="34" charset="0"/>
              </a:rPr>
              <a:t>.</a:t>
            </a:r>
            <a:endParaRPr lang="it-IT" dirty="0" smtClean="0">
              <a:latin typeface="Arial" pitchFamily="34" charset="0"/>
              <a:cs typeface="Arial" pitchFamily="34" charset="0"/>
            </a:endParaRPr>
          </a:p>
          <a:p>
            <a:pPr algn="just">
              <a:lnSpc>
                <a:spcPct val="120000"/>
              </a:lnSpc>
            </a:pPr>
            <a:endParaRPr lang="it-IT" sz="1400" dirty="0">
              <a:solidFill>
                <a:srgbClr val="0000FF"/>
              </a:solidFill>
              <a:latin typeface="Arial" pitchFamily="34" charset="0"/>
              <a:cs typeface="Arial" pitchFamily="34" charset="0"/>
            </a:endParaRPr>
          </a:p>
        </p:txBody>
      </p:sp>
      <p:sp>
        <p:nvSpPr>
          <p:cNvPr id="2" name="Rettangolo 1"/>
          <p:cNvSpPr/>
          <p:nvPr/>
        </p:nvSpPr>
        <p:spPr>
          <a:xfrm>
            <a:off x="6337721" y="5229200"/>
            <a:ext cx="2896297" cy="830997"/>
          </a:xfrm>
          <a:prstGeom prst="rect">
            <a:avLst/>
          </a:prstGeom>
          <a:ln>
            <a:solidFill>
              <a:schemeClr val="tx1"/>
            </a:solidFill>
          </a:ln>
        </p:spPr>
        <p:txBody>
          <a:bodyPr wrap="square">
            <a:spAutoFit/>
          </a:bodyPr>
          <a:lstStyle/>
          <a:p>
            <a:r>
              <a:rPr lang="it-IT" sz="1200" dirty="0"/>
              <a:t>A. </a:t>
            </a:r>
            <a:r>
              <a:rPr lang="it-IT" sz="1200" dirty="0" err="1"/>
              <a:t>Chiasera</a:t>
            </a:r>
            <a:r>
              <a:rPr lang="it-IT" sz="1200" dirty="0"/>
              <a:t>, Y. </a:t>
            </a:r>
            <a:r>
              <a:rPr lang="it-IT" sz="1200" dirty="0" err="1"/>
              <a:t>Dumeige</a:t>
            </a:r>
            <a:r>
              <a:rPr lang="it-IT" sz="1200" dirty="0"/>
              <a:t>, P. </a:t>
            </a:r>
            <a:r>
              <a:rPr lang="it-IT" sz="1200" dirty="0" err="1"/>
              <a:t>Féron</a:t>
            </a:r>
            <a:r>
              <a:rPr lang="it-IT" sz="1200" dirty="0"/>
              <a:t>, M. Ferrari, Y. </a:t>
            </a:r>
            <a:r>
              <a:rPr lang="it-IT" sz="1200" dirty="0" err="1"/>
              <a:t>Jestin</a:t>
            </a:r>
            <a:r>
              <a:rPr lang="it-IT" sz="1200" dirty="0" smtClean="0"/>
              <a:t>, G</a:t>
            </a:r>
            <a:r>
              <a:rPr lang="it-IT" sz="1200" dirty="0"/>
              <a:t>. Nunzi Conti, S. Pelli, S. </a:t>
            </a:r>
            <a:r>
              <a:rPr lang="it-IT" sz="1200" dirty="0" err="1"/>
              <a:t>Soria</a:t>
            </a:r>
            <a:r>
              <a:rPr lang="it-IT" sz="1200" dirty="0"/>
              <a:t>, and G. C. Righini</a:t>
            </a:r>
            <a:r>
              <a:rPr lang="it-IT" sz="1200" b="1" i="1" dirty="0"/>
              <a:t>, </a:t>
            </a:r>
            <a:r>
              <a:rPr lang="it-IT" sz="1200" b="1" i="1" dirty="0" smtClean="0"/>
              <a:t>Laser </a:t>
            </a:r>
            <a:r>
              <a:rPr lang="cs-CZ" sz="1200" b="1" i="1" dirty="0" err="1" smtClean="0"/>
              <a:t>Photon</a:t>
            </a:r>
            <a:r>
              <a:rPr lang="cs-CZ" sz="1200" b="1" i="1" dirty="0"/>
              <a:t>. </a:t>
            </a:r>
            <a:r>
              <a:rPr lang="cs-CZ" sz="1200" b="1" i="1" dirty="0" err="1"/>
              <a:t>Rev</a:t>
            </a:r>
            <a:r>
              <a:rPr lang="cs-CZ" sz="1200" b="1" i="1" dirty="0"/>
              <a:t>.</a:t>
            </a:r>
            <a:r>
              <a:rPr lang="cs-CZ" sz="1200" dirty="0"/>
              <a:t> </a:t>
            </a:r>
            <a:r>
              <a:rPr lang="cs-CZ" sz="1200" b="1" dirty="0"/>
              <a:t>4</a:t>
            </a:r>
            <a:r>
              <a:rPr lang="cs-CZ" sz="1200" dirty="0"/>
              <a:t>, 457 (2010).</a:t>
            </a:r>
            <a:endParaRPr lang="it-IT" sz="1200" dirty="0"/>
          </a:p>
        </p:txBody>
      </p:sp>
      <p:sp>
        <p:nvSpPr>
          <p:cNvPr id="5" name="CasellaDiTesto 4"/>
          <p:cNvSpPr txBox="1"/>
          <p:nvPr/>
        </p:nvSpPr>
        <p:spPr>
          <a:xfrm>
            <a:off x="6598600" y="908723"/>
            <a:ext cx="2580662" cy="646331"/>
          </a:xfrm>
          <a:prstGeom prst="rect">
            <a:avLst/>
          </a:prstGeom>
          <a:noFill/>
          <a:ln w="31750" cap="rnd">
            <a:solidFill>
              <a:srgbClr val="FF0000"/>
            </a:solidFill>
            <a:prstDash val="sysDash"/>
          </a:ln>
        </p:spPr>
        <p:txBody>
          <a:bodyPr wrap="square" rtlCol="0">
            <a:spAutoFit/>
          </a:bodyPr>
          <a:lstStyle/>
          <a:p>
            <a:pPr algn="ctr"/>
            <a:r>
              <a:rPr lang="it-IT" i="1" dirty="0" smtClean="0"/>
              <a:t>Arnold, Fan, </a:t>
            </a:r>
            <a:r>
              <a:rPr lang="it-IT" i="1" dirty="0" err="1" smtClean="0"/>
              <a:t>Ilchenko,Vollmer</a:t>
            </a:r>
            <a:r>
              <a:rPr lang="it-IT" i="1" dirty="0" smtClean="0"/>
              <a:t>, … </a:t>
            </a:r>
            <a:endParaRPr lang="it-IT" i="1" dirty="0"/>
          </a:p>
        </p:txBody>
      </p:sp>
      <p:sp>
        <p:nvSpPr>
          <p:cNvPr id="6" name="Slide Number Placeholder 5"/>
          <p:cNvSpPr>
            <a:spLocks noGrp="1"/>
          </p:cNvSpPr>
          <p:nvPr>
            <p:ph type="sldNum" sz="quarter" idx="12"/>
          </p:nvPr>
        </p:nvSpPr>
        <p:spPr/>
        <p:txBody>
          <a:bodyPr/>
          <a:lstStyle/>
          <a:p>
            <a:fld id="{EA18EF40-39DB-4A67-ABCE-EE0A964431CB}" type="slidenum">
              <a:rPr lang="it-IT" smtClean="0"/>
              <a:pPr/>
              <a:t>12</a:t>
            </a:fld>
            <a:endParaRPr lang="it-IT"/>
          </a:p>
        </p:txBody>
      </p:sp>
      <p:sp>
        <p:nvSpPr>
          <p:cNvPr id="33" name="Title 1"/>
          <p:cNvSpPr>
            <a:spLocks noGrp="1"/>
          </p:cNvSpPr>
          <p:nvPr>
            <p:ph type="title"/>
          </p:nvPr>
        </p:nvSpPr>
        <p:spPr>
          <a:xfrm>
            <a:off x="0" y="0"/>
            <a:ext cx="9391562" cy="657362"/>
          </a:xfrm>
        </p:spPr>
        <p:txBody>
          <a:bodyPr>
            <a:normAutofit fontScale="90000"/>
          </a:bodyPr>
          <a:lstStyle/>
          <a:p>
            <a:r>
              <a:rPr lang="en-US" dirty="0" smtClean="0"/>
              <a:t>WGM sensing</a:t>
            </a:r>
            <a:endParaRPr lang="en-US" dirty="0"/>
          </a:p>
        </p:txBody>
      </p:sp>
      <p:pic>
        <p:nvPicPr>
          <p:cNvPr id="31" name="Picture 30" descr="Logo_IYL201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32" name="Picture 31" descr="SI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048364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2188 -0.0081 C 0.03056 -0.01365 0.03959 -0.02267 0.04584 -0.02128 C 0.05226 -0.02336 0.05608 -0.02382 0.06112 -0.0222 C 0.06598 -0.01758 0.07605 -0.01318 0.07605 -0.00301 C 0.07622 0.00509 0.06893 0.02544 0.06198 0.02798 C 0.05504 0.03168 0.03716 0.02451 0.0349 0.01596 C 0.03264 0.00763 0.03976 -0.01457 0.04844 -0.02267 C 0.05695 -0.03053 0.07709 -0.04256 0.08629 -0.03215 C 0.09532 -0.02197 0.10018 0.02706 0.10313 0.03839 " pathEditMode="relative" rAng="391772" ptsTypes="aaaaaaaaA">
                                      <p:cBhvr>
                                        <p:cTn id="30" dur="2000" fill="hold"/>
                                        <p:tgtEl>
                                          <p:spTgt spid="71"/>
                                        </p:tgtEl>
                                        <p:attrNameLst>
                                          <p:attrName>ppt_x</p:attrName>
                                          <p:attrName>ppt_y</p:attrName>
                                        </p:attrNameLst>
                                      </p:cBhvr>
                                      <p:rCtr x="4236" y="231"/>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p:bldP spid="81" grpId="0"/>
      <p:bldP spid="82" grpId="0" animBg="1"/>
      <p:bldP spid="84"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 name="Title 1"/>
          <p:cNvSpPr txBox="1">
            <a:spLocks/>
          </p:cNvSpPr>
          <p:nvPr/>
        </p:nvSpPr>
        <p:spPr>
          <a:xfrm>
            <a:off x="0" y="0"/>
            <a:ext cx="9391562" cy="764704"/>
          </a:xfrm>
          <a:prstGeom prst="rect">
            <a:avLst/>
          </a:prstGeom>
          <a:solidFill>
            <a:srgbClr val="FF0000"/>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Basics of a biosensor</a:t>
            </a:r>
            <a:endParaRPr lang="en-US" dirty="0"/>
          </a:p>
        </p:txBody>
      </p:sp>
      <p:pic>
        <p:nvPicPr>
          <p:cNvPr id="2" name="Picture 1" descr="Birch_biosenso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3" y="764704"/>
            <a:ext cx="6867772" cy="3353873"/>
          </a:xfrm>
          <a:prstGeom prst="rect">
            <a:avLst/>
          </a:prstGeom>
        </p:spPr>
      </p:pic>
      <p:pic>
        <p:nvPicPr>
          <p:cNvPr id="6" name="Picture 5" descr="Birch_biosensor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307" y="4149079"/>
            <a:ext cx="5737768" cy="2051407"/>
          </a:xfrm>
          <a:prstGeom prst="rect">
            <a:avLst/>
          </a:prstGeom>
        </p:spPr>
      </p:pic>
      <p:pic>
        <p:nvPicPr>
          <p:cNvPr id="5" name="Picture 4" descr="Logo_IYL20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7" name="Picture 6" descr="SI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1085048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Biosensing: various binding cases</a:t>
            </a:r>
            <a:endParaRPr lang="en-US"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14</a:t>
            </a:fld>
            <a:endParaRPr lang="it-IT"/>
          </a:p>
        </p:txBody>
      </p:sp>
      <p:grpSp>
        <p:nvGrpSpPr>
          <p:cNvPr id="6" name="Group 232"/>
          <p:cNvGrpSpPr>
            <a:grpSpLocks/>
          </p:cNvGrpSpPr>
          <p:nvPr/>
        </p:nvGrpSpPr>
        <p:grpSpPr bwMode="auto">
          <a:xfrm>
            <a:off x="865113" y="2636912"/>
            <a:ext cx="7494588" cy="3305175"/>
            <a:chOff x="965200" y="1563683"/>
            <a:chExt cx="7494588" cy="3305180"/>
          </a:xfrm>
        </p:grpSpPr>
        <p:grpSp>
          <p:nvGrpSpPr>
            <p:cNvPr id="7" name="Group 541"/>
            <p:cNvGrpSpPr>
              <a:grpSpLocks/>
            </p:cNvGrpSpPr>
            <p:nvPr/>
          </p:nvGrpSpPr>
          <p:grpSpPr bwMode="auto">
            <a:xfrm>
              <a:off x="965200" y="1687032"/>
              <a:ext cx="1382294" cy="1329161"/>
              <a:chOff x="755576" y="895154"/>
              <a:chExt cx="1382554" cy="1329197"/>
            </a:xfrm>
          </p:grpSpPr>
          <p:grpSp>
            <p:nvGrpSpPr>
              <p:cNvPr id="127" name="Group 533"/>
              <p:cNvGrpSpPr>
                <a:grpSpLocks/>
              </p:cNvGrpSpPr>
              <p:nvPr/>
            </p:nvGrpSpPr>
            <p:grpSpPr bwMode="auto">
              <a:xfrm>
                <a:off x="1305128" y="901883"/>
                <a:ext cx="261706" cy="216148"/>
                <a:chOff x="1305128" y="901883"/>
                <a:chExt cx="261706" cy="216148"/>
              </a:xfrm>
            </p:grpSpPr>
            <p:sp>
              <p:nvSpPr>
                <p:cNvPr id="221" name="Line 181"/>
                <p:cNvSpPr>
                  <a:spLocks noChangeAspect="1" noChangeShapeType="1"/>
                </p:cNvSpPr>
                <p:nvPr/>
              </p:nvSpPr>
              <p:spPr bwMode="auto">
                <a:xfrm rot="10800000" flipH="1" flipV="1">
                  <a:off x="1412026" y="1027884"/>
                  <a:ext cx="38089" cy="0"/>
                </a:xfrm>
                <a:prstGeom prst="line">
                  <a:avLst/>
                </a:prstGeom>
                <a:noFill/>
                <a:ln w="9525">
                  <a:solidFill>
                    <a:schemeClr val="tx1"/>
                  </a:solidFill>
                  <a:round/>
                  <a:headEnd/>
                  <a:tailEnd/>
                </a:ln>
              </p:spPr>
              <p:txBody>
                <a:bodyPr wrap="none" anchor="ctr"/>
                <a:lstStyle/>
                <a:p>
                  <a:endParaRPr lang="it-IT"/>
                </a:p>
              </p:txBody>
            </p:sp>
            <p:sp>
              <p:nvSpPr>
                <p:cNvPr id="222" name="Line 182"/>
                <p:cNvSpPr>
                  <a:spLocks noChangeAspect="1" noChangeShapeType="1"/>
                </p:cNvSpPr>
                <p:nvPr/>
              </p:nvSpPr>
              <p:spPr bwMode="auto">
                <a:xfrm rot="10800000" flipH="1" flipV="1">
                  <a:off x="1421856" y="1010469"/>
                  <a:ext cx="38089" cy="0"/>
                </a:xfrm>
                <a:prstGeom prst="line">
                  <a:avLst/>
                </a:prstGeom>
                <a:noFill/>
                <a:ln w="9525">
                  <a:solidFill>
                    <a:schemeClr val="tx1"/>
                  </a:solidFill>
                  <a:round/>
                  <a:headEnd/>
                  <a:tailEnd/>
                </a:ln>
              </p:spPr>
              <p:txBody>
                <a:bodyPr wrap="none" anchor="ctr"/>
                <a:lstStyle/>
                <a:p>
                  <a:endParaRPr lang="it-IT"/>
                </a:p>
              </p:txBody>
            </p:sp>
            <p:grpSp>
              <p:nvGrpSpPr>
                <p:cNvPr id="223" name="Group 183"/>
                <p:cNvGrpSpPr>
                  <a:grpSpLocks/>
                </p:cNvGrpSpPr>
                <p:nvPr/>
              </p:nvGrpSpPr>
              <p:grpSpPr bwMode="auto">
                <a:xfrm flipH="1" flipV="1">
                  <a:off x="1305128" y="901883"/>
                  <a:ext cx="261706" cy="216148"/>
                  <a:chOff x="2148" y="20810"/>
                  <a:chExt cx="579" cy="578"/>
                </a:xfrm>
              </p:grpSpPr>
              <p:grpSp>
                <p:nvGrpSpPr>
                  <p:cNvPr id="224" name="Group 184"/>
                  <p:cNvGrpSpPr>
                    <a:grpSpLocks noChangeAspect="1"/>
                  </p:cNvGrpSpPr>
                  <p:nvPr/>
                </p:nvGrpSpPr>
                <p:grpSpPr bwMode="auto">
                  <a:xfrm rot="10800000">
                    <a:off x="2458" y="20810"/>
                    <a:ext cx="269" cy="578"/>
                    <a:chOff x="1392" y="2112"/>
                    <a:chExt cx="624" cy="1152"/>
                  </a:xfrm>
                </p:grpSpPr>
                <p:sp>
                  <p:nvSpPr>
                    <p:cNvPr id="229" name="Freeform 185"/>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30" name="Freeform 186"/>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31" name="Line 187"/>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225" name="Group 188"/>
                  <p:cNvGrpSpPr>
                    <a:grpSpLocks noChangeAspect="1"/>
                  </p:cNvGrpSpPr>
                  <p:nvPr/>
                </p:nvGrpSpPr>
                <p:grpSpPr bwMode="auto">
                  <a:xfrm rot="10800000" flipH="1">
                    <a:off x="2148" y="20810"/>
                    <a:ext cx="269" cy="578"/>
                    <a:chOff x="1392" y="2112"/>
                    <a:chExt cx="624" cy="1152"/>
                  </a:xfrm>
                </p:grpSpPr>
                <p:sp>
                  <p:nvSpPr>
                    <p:cNvPr id="226" name="Freeform 189"/>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27" name="Freeform 190"/>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28" name="Line 191"/>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sp>
            <p:nvSpPr>
              <p:cNvPr id="128" name="AutoShape 198"/>
              <p:cNvSpPr>
                <a:spLocks noChangeArrowheads="1"/>
              </p:cNvSpPr>
              <p:nvPr/>
            </p:nvSpPr>
            <p:spPr bwMode="auto">
              <a:xfrm rot="2058981" flipH="1" flipV="1">
                <a:off x="1834880" y="1042866"/>
                <a:ext cx="92595" cy="61396"/>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sp>
            <p:nvSpPr>
              <p:cNvPr id="129" name="Oval 78"/>
              <p:cNvSpPr>
                <a:spLocks noChangeAspect="1" noChangeArrowheads="1"/>
              </p:cNvSpPr>
              <p:nvPr/>
            </p:nvSpPr>
            <p:spPr bwMode="auto">
              <a:xfrm>
                <a:off x="981754" y="1128477"/>
                <a:ext cx="922457" cy="872999"/>
              </a:xfrm>
              <a:prstGeom prst="ellipse">
                <a:avLst/>
              </a:prstGeom>
              <a:gradFill rotWithShape="1">
                <a:gsLst>
                  <a:gs pos="0">
                    <a:srgbClr val="66FFFF">
                      <a:alpha val="40999"/>
                    </a:srgbClr>
                  </a:gs>
                  <a:gs pos="100000">
                    <a:srgbClr val="33CCFF"/>
                  </a:gs>
                </a:gsLst>
                <a:lin ang="5400000" scaled="1"/>
              </a:gradFill>
              <a:ln w="9525" algn="ctr">
                <a:solidFill>
                  <a:srgbClr val="33CCFF"/>
                </a:solidFill>
                <a:round/>
                <a:headEnd/>
                <a:tailEnd/>
              </a:ln>
            </p:spPr>
            <p:txBody>
              <a:bodyPr wrap="none" anchor="ctr"/>
              <a:lstStyle/>
              <a:p>
                <a:pPr algn="ctr"/>
                <a:endParaRPr lang="en-US"/>
              </a:p>
            </p:txBody>
          </p:sp>
          <p:sp>
            <p:nvSpPr>
              <p:cNvPr id="130" name="AutoShape 192"/>
              <p:cNvSpPr>
                <a:spLocks noChangeArrowheads="1"/>
              </p:cNvSpPr>
              <p:nvPr/>
            </p:nvSpPr>
            <p:spPr bwMode="auto">
              <a:xfrm rot="-30401" flipH="1" flipV="1">
                <a:off x="1384087" y="895154"/>
                <a:ext cx="92595" cy="61396"/>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grpSp>
            <p:nvGrpSpPr>
              <p:cNvPr id="131" name="Group 534"/>
              <p:cNvGrpSpPr>
                <a:grpSpLocks/>
              </p:cNvGrpSpPr>
              <p:nvPr/>
            </p:nvGrpSpPr>
            <p:grpSpPr bwMode="auto">
              <a:xfrm>
                <a:off x="1700485" y="1050501"/>
                <a:ext cx="261706" cy="216148"/>
                <a:chOff x="1700485" y="1050501"/>
                <a:chExt cx="261706" cy="216148"/>
              </a:xfrm>
            </p:grpSpPr>
            <p:sp>
              <p:nvSpPr>
                <p:cNvPr id="210" name="Line 109"/>
                <p:cNvSpPr>
                  <a:spLocks noChangeAspect="1" noChangeShapeType="1"/>
                </p:cNvSpPr>
                <p:nvPr/>
              </p:nvSpPr>
              <p:spPr bwMode="auto">
                <a:xfrm rot="1744911" flipH="1">
                  <a:off x="1807872" y="1176628"/>
                  <a:ext cx="38089" cy="0"/>
                </a:xfrm>
                <a:prstGeom prst="line">
                  <a:avLst/>
                </a:prstGeom>
                <a:noFill/>
                <a:ln w="9525">
                  <a:solidFill>
                    <a:schemeClr val="tx1"/>
                  </a:solidFill>
                  <a:round/>
                  <a:headEnd/>
                  <a:tailEnd/>
                </a:ln>
              </p:spPr>
              <p:txBody>
                <a:bodyPr wrap="none" anchor="ctr"/>
                <a:lstStyle/>
                <a:p>
                  <a:endParaRPr lang="it-IT"/>
                </a:p>
              </p:txBody>
            </p:sp>
            <p:sp>
              <p:nvSpPr>
                <p:cNvPr id="211" name="Line 110"/>
                <p:cNvSpPr>
                  <a:spLocks noChangeAspect="1" noChangeShapeType="1"/>
                </p:cNvSpPr>
                <p:nvPr/>
              </p:nvSpPr>
              <p:spPr bwMode="auto">
                <a:xfrm rot="1744911" flipH="1">
                  <a:off x="1807747" y="1156632"/>
                  <a:ext cx="38089" cy="0"/>
                </a:xfrm>
                <a:prstGeom prst="line">
                  <a:avLst/>
                </a:prstGeom>
                <a:noFill/>
                <a:ln w="9525">
                  <a:solidFill>
                    <a:schemeClr val="tx1"/>
                  </a:solidFill>
                  <a:round/>
                  <a:headEnd/>
                  <a:tailEnd/>
                </a:ln>
              </p:spPr>
              <p:txBody>
                <a:bodyPr wrap="none" anchor="ctr"/>
                <a:lstStyle/>
                <a:p>
                  <a:endParaRPr lang="it-IT"/>
                </a:p>
              </p:txBody>
            </p:sp>
            <p:grpSp>
              <p:nvGrpSpPr>
                <p:cNvPr id="212" name="Group 111"/>
                <p:cNvGrpSpPr>
                  <a:grpSpLocks/>
                </p:cNvGrpSpPr>
                <p:nvPr/>
              </p:nvGrpSpPr>
              <p:grpSpPr bwMode="auto">
                <a:xfrm rot="12544911" flipH="1">
                  <a:off x="1700485" y="1050501"/>
                  <a:ext cx="261706" cy="216148"/>
                  <a:chOff x="2148" y="20810"/>
                  <a:chExt cx="579" cy="578"/>
                </a:xfrm>
              </p:grpSpPr>
              <p:grpSp>
                <p:nvGrpSpPr>
                  <p:cNvPr id="213" name="Group 112"/>
                  <p:cNvGrpSpPr>
                    <a:grpSpLocks noChangeAspect="1"/>
                  </p:cNvGrpSpPr>
                  <p:nvPr/>
                </p:nvGrpSpPr>
                <p:grpSpPr bwMode="auto">
                  <a:xfrm rot="10800000">
                    <a:off x="2458" y="20810"/>
                    <a:ext cx="269" cy="578"/>
                    <a:chOff x="1392" y="2112"/>
                    <a:chExt cx="624" cy="1152"/>
                  </a:xfrm>
                </p:grpSpPr>
                <p:sp>
                  <p:nvSpPr>
                    <p:cNvPr id="218" name="Freeform 113"/>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19" name="Freeform 114"/>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20" name="Line 115"/>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214" name="Group 116"/>
                  <p:cNvGrpSpPr>
                    <a:grpSpLocks noChangeAspect="1"/>
                  </p:cNvGrpSpPr>
                  <p:nvPr/>
                </p:nvGrpSpPr>
                <p:grpSpPr bwMode="auto">
                  <a:xfrm rot="10800000" flipH="1">
                    <a:off x="2148" y="20810"/>
                    <a:ext cx="269" cy="578"/>
                    <a:chOff x="1392" y="2112"/>
                    <a:chExt cx="624" cy="1152"/>
                  </a:xfrm>
                </p:grpSpPr>
                <p:sp>
                  <p:nvSpPr>
                    <p:cNvPr id="215" name="Freeform 117"/>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16" name="Freeform 118"/>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17" name="Line 119"/>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grpSp>
            <p:nvGrpSpPr>
              <p:cNvPr id="132" name="Group 535"/>
              <p:cNvGrpSpPr>
                <a:grpSpLocks/>
              </p:cNvGrpSpPr>
              <p:nvPr/>
            </p:nvGrpSpPr>
            <p:grpSpPr bwMode="auto">
              <a:xfrm>
                <a:off x="1906130" y="1397073"/>
                <a:ext cx="224499" cy="251970"/>
                <a:chOff x="1906130" y="1397073"/>
                <a:chExt cx="224499" cy="251970"/>
              </a:xfrm>
            </p:grpSpPr>
            <p:sp>
              <p:nvSpPr>
                <p:cNvPr id="199" name="Line 121"/>
                <p:cNvSpPr>
                  <a:spLocks noChangeAspect="1" noChangeShapeType="1"/>
                </p:cNvSpPr>
                <p:nvPr/>
              </p:nvSpPr>
              <p:spPr bwMode="auto">
                <a:xfrm rot="16147808" flipV="1">
                  <a:off x="1981498" y="1528072"/>
                  <a:ext cx="36672" cy="0"/>
                </a:xfrm>
                <a:prstGeom prst="line">
                  <a:avLst/>
                </a:prstGeom>
                <a:noFill/>
                <a:ln w="9525">
                  <a:solidFill>
                    <a:schemeClr val="tx1"/>
                  </a:solidFill>
                  <a:round/>
                  <a:headEnd/>
                  <a:tailEnd/>
                </a:ln>
              </p:spPr>
              <p:txBody>
                <a:bodyPr wrap="none" anchor="ctr"/>
                <a:lstStyle/>
                <a:p>
                  <a:endParaRPr lang="it-IT"/>
                </a:p>
              </p:txBody>
            </p:sp>
            <p:sp>
              <p:nvSpPr>
                <p:cNvPr id="200" name="Line 122"/>
                <p:cNvSpPr>
                  <a:spLocks noChangeAspect="1" noChangeShapeType="1"/>
                </p:cNvSpPr>
                <p:nvPr/>
              </p:nvSpPr>
              <p:spPr bwMode="auto">
                <a:xfrm rot="16147808" flipV="1">
                  <a:off x="1999440" y="1518334"/>
                  <a:ext cx="36672" cy="0"/>
                </a:xfrm>
                <a:prstGeom prst="line">
                  <a:avLst/>
                </a:prstGeom>
                <a:noFill/>
                <a:ln w="9525">
                  <a:solidFill>
                    <a:schemeClr val="tx1"/>
                  </a:solidFill>
                  <a:round/>
                  <a:headEnd/>
                  <a:tailEnd/>
                </a:ln>
              </p:spPr>
              <p:txBody>
                <a:bodyPr wrap="none" anchor="ctr"/>
                <a:lstStyle/>
                <a:p>
                  <a:endParaRPr lang="it-IT"/>
                </a:p>
              </p:txBody>
            </p:sp>
            <p:grpSp>
              <p:nvGrpSpPr>
                <p:cNvPr id="201" name="Group 123"/>
                <p:cNvGrpSpPr>
                  <a:grpSpLocks/>
                </p:cNvGrpSpPr>
                <p:nvPr/>
              </p:nvGrpSpPr>
              <p:grpSpPr bwMode="auto">
                <a:xfrm rot="5347808" flipV="1">
                  <a:off x="1892395" y="1410808"/>
                  <a:ext cx="251970" cy="224499"/>
                  <a:chOff x="2148" y="20810"/>
                  <a:chExt cx="579" cy="578"/>
                </a:xfrm>
              </p:grpSpPr>
              <p:grpSp>
                <p:nvGrpSpPr>
                  <p:cNvPr id="202" name="Group 124"/>
                  <p:cNvGrpSpPr>
                    <a:grpSpLocks noChangeAspect="1"/>
                  </p:cNvGrpSpPr>
                  <p:nvPr/>
                </p:nvGrpSpPr>
                <p:grpSpPr bwMode="auto">
                  <a:xfrm rot="10800000">
                    <a:off x="2458" y="20810"/>
                    <a:ext cx="269" cy="578"/>
                    <a:chOff x="1392" y="2112"/>
                    <a:chExt cx="624" cy="1152"/>
                  </a:xfrm>
                </p:grpSpPr>
                <p:sp>
                  <p:nvSpPr>
                    <p:cNvPr id="207" name="Freeform 125"/>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08" name="Freeform 126"/>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09" name="Line 127"/>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203" name="Group 128"/>
                  <p:cNvGrpSpPr>
                    <a:grpSpLocks noChangeAspect="1"/>
                  </p:cNvGrpSpPr>
                  <p:nvPr/>
                </p:nvGrpSpPr>
                <p:grpSpPr bwMode="auto">
                  <a:xfrm rot="10800000" flipH="1">
                    <a:off x="2148" y="20810"/>
                    <a:ext cx="269" cy="578"/>
                    <a:chOff x="1392" y="2112"/>
                    <a:chExt cx="624" cy="1152"/>
                  </a:xfrm>
                </p:grpSpPr>
                <p:sp>
                  <p:nvSpPr>
                    <p:cNvPr id="204" name="Freeform 129"/>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05" name="Freeform 130"/>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06" name="Line 131"/>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sp>
            <p:nvSpPr>
              <p:cNvPr id="133" name="AutoShape 203"/>
              <p:cNvSpPr>
                <a:spLocks noChangeArrowheads="1"/>
              </p:cNvSpPr>
              <p:nvPr/>
            </p:nvSpPr>
            <p:spPr bwMode="auto">
              <a:xfrm rot="5369599" flipH="1" flipV="1">
                <a:off x="2061671" y="1493630"/>
                <a:ext cx="89150" cy="63768"/>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grpSp>
            <p:nvGrpSpPr>
              <p:cNvPr id="134" name="Group 536"/>
              <p:cNvGrpSpPr>
                <a:grpSpLocks/>
              </p:cNvGrpSpPr>
              <p:nvPr/>
            </p:nvGrpSpPr>
            <p:grpSpPr bwMode="auto">
              <a:xfrm>
                <a:off x="1815538" y="1738730"/>
                <a:ext cx="224499" cy="251970"/>
                <a:chOff x="1815538" y="1738730"/>
                <a:chExt cx="224499" cy="251970"/>
              </a:xfrm>
            </p:grpSpPr>
            <p:sp>
              <p:nvSpPr>
                <p:cNvPr id="188" name="Line 97"/>
                <p:cNvSpPr>
                  <a:spLocks noChangeAspect="1" noChangeShapeType="1"/>
                </p:cNvSpPr>
                <p:nvPr/>
              </p:nvSpPr>
              <p:spPr bwMode="auto">
                <a:xfrm rot="7144911" flipH="1">
                  <a:off x="1890880" y="1859799"/>
                  <a:ext cx="36672" cy="0"/>
                </a:xfrm>
                <a:prstGeom prst="line">
                  <a:avLst/>
                </a:prstGeom>
                <a:noFill/>
                <a:ln w="9525">
                  <a:solidFill>
                    <a:schemeClr val="tx1"/>
                  </a:solidFill>
                  <a:round/>
                  <a:headEnd/>
                  <a:tailEnd/>
                </a:ln>
              </p:spPr>
              <p:txBody>
                <a:bodyPr wrap="none" anchor="ctr"/>
                <a:lstStyle/>
                <a:p>
                  <a:endParaRPr lang="it-IT"/>
                </a:p>
              </p:txBody>
            </p:sp>
            <p:sp>
              <p:nvSpPr>
                <p:cNvPr id="189" name="Line 98"/>
                <p:cNvSpPr>
                  <a:spLocks noChangeAspect="1" noChangeShapeType="1"/>
                </p:cNvSpPr>
                <p:nvPr/>
              </p:nvSpPr>
              <p:spPr bwMode="auto">
                <a:xfrm rot="7144911" flipH="1">
                  <a:off x="1911287" y="1860320"/>
                  <a:ext cx="36672" cy="0"/>
                </a:xfrm>
                <a:prstGeom prst="line">
                  <a:avLst/>
                </a:prstGeom>
                <a:noFill/>
                <a:ln w="9525">
                  <a:solidFill>
                    <a:schemeClr val="tx1"/>
                  </a:solidFill>
                  <a:round/>
                  <a:headEnd/>
                  <a:tailEnd/>
                </a:ln>
              </p:spPr>
              <p:txBody>
                <a:bodyPr wrap="none" anchor="ctr"/>
                <a:lstStyle/>
                <a:p>
                  <a:endParaRPr lang="it-IT"/>
                </a:p>
              </p:txBody>
            </p:sp>
            <p:grpSp>
              <p:nvGrpSpPr>
                <p:cNvPr id="190" name="Group 99"/>
                <p:cNvGrpSpPr>
                  <a:grpSpLocks/>
                </p:cNvGrpSpPr>
                <p:nvPr/>
              </p:nvGrpSpPr>
              <p:grpSpPr bwMode="auto">
                <a:xfrm rot="17944911" flipH="1">
                  <a:off x="1801803" y="1752465"/>
                  <a:ext cx="251970" cy="224499"/>
                  <a:chOff x="2148" y="20810"/>
                  <a:chExt cx="579" cy="578"/>
                </a:xfrm>
              </p:grpSpPr>
              <p:grpSp>
                <p:nvGrpSpPr>
                  <p:cNvPr id="191" name="Group 100"/>
                  <p:cNvGrpSpPr>
                    <a:grpSpLocks noChangeAspect="1"/>
                  </p:cNvGrpSpPr>
                  <p:nvPr/>
                </p:nvGrpSpPr>
                <p:grpSpPr bwMode="auto">
                  <a:xfrm rot="10800000">
                    <a:off x="2458" y="20810"/>
                    <a:ext cx="269" cy="578"/>
                    <a:chOff x="1392" y="2112"/>
                    <a:chExt cx="624" cy="1152"/>
                  </a:xfrm>
                </p:grpSpPr>
                <p:sp>
                  <p:nvSpPr>
                    <p:cNvPr id="196" name="Freeform 101"/>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97" name="Freeform 102"/>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98" name="Line 103"/>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192" name="Group 104"/>
                  <p:cNvGrpSpPr>
                    <a:grpSpLocks noChangeAspect="1"/>
                  </p:cNvGrpSpPr>
                  <p:nvPr/>
                </p:nvGrpSpPr>
                <p:grpSpPr bwMode="auto">
                  <a:xfrm rot="10800000" flipH="1">
                    <a:off x="2148" y="20810"/>
                    <a:ext cx="269" cy="578"/>
                    <a:chOff x="1392" y="2112"/>
                    <a:chExt cx="624" cy="1152"/>
                  </a:xfrm>
                </p:grpSpPr>
                <p:sp>
                  <p:nvSpPr>
                    <p:cNvPr id="193" name="Freeform 105"/>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94" name="Freeform 106"/>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95" name="Line 107"/>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sp>
            <p:nvSpPr>
              <p:cNvPr id="135" name="AutoShape 199"/>
              <p:cNvSpPr>
                <a:spLocks noChangeArrowheads="1"/>
              </p:cNvSpPr>
              <p:nvPr/>
            </p:nvSpPr>
            <p:spPr bwMode="auto">
              <a:xfrm rot="18511776" flipH="1">
                <a:off x="1947164" y="1875135"/>
                <a:ext cx="89150" cy="63768"/>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grpSp>
            <p:nvGrpSpPr>
              <p:cNvPr id="136" name="Group 537"/>
              <p:cNvGrpSpPr>
                <a:grpSpLocks/>
              </p:cNvGrpSpPr>
              <p:nvPr/>
            </p:nvGrpSpPr>
            <p:grpSpPr bwMode="auto">
              <a:xfrm>
                <a:off x="1322577" y="2001476"/>
                <a:ext cx="261706" cy="216148"/>
                <a:chOff x="1322577" y="2001476"/>
                <a:chExt cx="261706" cy="216148"/>
              </a:xfrm>
            </p:grpSpPr>
            <p:sp>
              <p:nvSpPr>
                <p:cNvPr id="177" name="Line 169"/>
                <p:cNvSpPr>
                  <a:spLocks noChangeAspect="1" noChangeShapeType="1"/>
                </p:cNvSpPr>
                <p:nvPr/>
              </p:nvSpPr>
              <p:spPr bwMode="auto">
                <a:xfrm rot="10800000">
                  <a:off x="1439296" y="2091623"/>
                  <a:ext cx="38089" cy="0"/>
                </a:xfrm>
                <a:prstGeom prst="line">
                  <a:avLst/>
                </a:prstGeom>
                <a:noFill/>
                <a:ln w="9525">
                  <a:solidFill>
                    <a:schemeClr val="tx1"/>
                  </a:solidFill>
                  <a:round/>
                  <a:headEnd/>
                  <a:tailEnd/>
                </a:ln>
              </p:spPr>
              <p:txBody>
                <a:bodyPr wrap="none" anchor="ctr"/>
                <a:lstStyle/>
                <a:p>
                  <a:endParaRPr lang="it-IT"/>
                </a:p>
              </p:txBody>
            </p:sp>
            <p:sp>
              <p:nvSpPr>
                <p:cNvPr id="178" name="Line 170"/>
                <p:cNvSpPr>
                  <a:spLocks noChangeAspect="1" noChangeShapeType="1"/>
                </p:cNvSpPr>
                <p:nvPr/>
              </p:nvSpPr>
              <p:spPr bwMode="auto">
                <a:xfrm rot="10800000">
                  <a:off x="1429467" y="2109038"/>
                  <a:ext cx="38089" cy="0"/>
                </a:xfrm>
                <a:prstGeom prst="line">
                  <a:avLst/>
                </a:prstGeom>
                <a:noFill/>
                <a:ln w="9525">
                  <a:solidFill>
                    <a:schemeClr val="tx1"/>
                  </a:solidFill>
                  <a:round/>
                  <a:headEnd/>
                  <a:tailEnd/>
                </a:ln>
              </p:spPr>
              <p:txBody>
                <a:bodyPr wrap="none" anchor="ctr"/>
                <a:lstStyle/>
                <a:p>
                  <a:endParaRPr lang="it-IT"/>
                </a:p>
              </p:txBody>
            </p:sp>
            <p:grpSp>
              <p:nvGrpSpPr>
                <p:cNvPr id="179" name="Group 171"/>
                <p:cNvGrpSpPr>
                  <a:grpSpLocks/>
                </p:cNvGrpSpPr>
                <p:nvPr/>
              </p:nvGrpSpPr>
              <p:grpSpPr bwMode="auto">
                <a:xfrm>
                  <a:off x="1322577" y="2001476"/>
                  <a:ext cx="261706" cy="216148"/>
                  <a:chOff x="2148" y="20810"/>
                  <a:chExt cx="579" cy="578"/>
                </a:xfrm>
              </p:grpSpPr>
              <p:grpSp>
                <p:nvGrpSpPr>
                  <p:cNvPr id="180" name="Group 172"/>
                  <p:cNvGrpSpPr>
                    <a:grpSpLocks noChangeAspect="1"/>
                  </p:cNvGrpSpPr>
                  <p:nvPr/>
                </p:nvGrpSpPr>
                <p:grpSpPr bwMode="auto">
                  <a:xfrm rot="10800000">
                    <a:off x="2458" y="20810"/>
                    <a:ext cx="269" cy="578"/>
                    <a:chOff x="1392" y="2112"/>
                    <a:chExt cx="624" cy="1152"/>
                  </a:xfrm>
                </p:grpSpPr>
                <p:sp>
                  <p:nvSpPr>
                    <p:cNvPr id="185" name="Freeform 173"/>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86" name="Freeform 174"/>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87" name="Line 175"/>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181" name="Group 234"/>
                  <p:cNvGrpSpPr>
                    <a:grpSpLocks noChangeAspect="1"/>
                  </p:cNvGrpSpPr>
                  <p:nvPr/>
                </p:nvGrpSpPr>
                <p:grpSpPr bwMode="auto">
                  <a:xfrm rot="10800000" flipH="1">
                    <a:off x="2148" y="20810"/>
                    <a:ext cx="269" cy="578"/>
                    <a:chOff x="1392" y="2112"/>
                    <a:chExt cx="624" cy="1152"/>
                  </a:xfrm>
                </p:grpSpPr>
                <p:sp>
                  <p:nvSpPr>
                    <p:cNvPr id="182" name="Freeform 177"/>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83" name="Freeform 178"/>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84" name="Line 179"/>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sp>
            <p:nvSpPr>
              <p:cNvPr id="137" name="AutoShape 201"/>
              <p:cNvSpPr>
                <a:spLocks noChangeArrowheads="1"/>
              </p:cNvSpPr>
              <p:nvPr/>
            </p:nvSpPr>
            <p:spPr bwMode="auto">
              <a:xfrm rot="-30401">
                <a:off x="1410128" y="2162955"/>
                <a:ext cx="92595" cy="61396"/>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grpSp>
            <p:nvGrpSpPr>
              <p:cNvPr id="138" name="Group 540"/>
              <p:cNvGrpSpPr>
                <a:grpSpLocks/>
              </p:cNvGrpSpPr>
              <p:nvPr/>
            </p:nvGrpSpPr>
            <p:grpSpPr bwMode="auto">
              <a:xfrm>
                <a:off x="905987" y="1070938"/>
                <a:ext cx="224499" cy="251970"/>
                <a:chOff x="905987" y="1070938"/>
                <a:chExt cx="224499" cy="251970"/>
              </a:xfrm>
            </p:grpSpPr>
            <p:sp>
              <p:nvSpPr>
                <p:cNvPr id="166" name="Line 133"/>
                <p:cNvSpPr>
                  <a:spLocks noChangeAspect="1" noChangeShapeType="1"/>
                </p:cNvSpPr>
                <p:nvPr/>
              </p:nvSpPr>
              <p:spPr bwMode="auto">
                <a:xfrm rot="7144911" flipV="1">
                  <a:off x="1018473" y="1201838"/>
                  <a:ext cx="36672" cy="0"/>
                </a:xfrm>
                <a:prstGeom prst="line">
                  <a:avLst/>
                </a:prstGeom>
                <a:noFill/>
                <a:ln w="9525">
                  <a:solidFill>
                    <a:schemeClr val="tx1"/>
                  </a:solidFill>
                  <a:round/>
                  <a:headEnd/>
                  <a:tailEnd/>
                </a:ln>
              </p:spPr>
              <p:txBody>
                <a:bodyPr wrap="none" anchor="ctr"/>
                <a:lstStyle/>
                <a:p>
                  <a:endParaRPr lang="it-IT"/>
                </a:p>
              </p:txBody>
            </p:sp>
            <p:sp>
              <p:nvSpPr>
                <p:cNvPr id="167" name="Line 134"/>
                <p:cNvSpPr>
                  <a:spLocks noChangeAspect="1" noChangeShapeType="1"/>
                </p:cNvSpPr>
                <p:nvPr/>
              </p:nvSpPr>
              <p:spPr bwMode="auto">
                <a:xfrm rot="7144911" flipV="1">
                  <a:off x="998066" y="1201317"/>
                  <a:ext cx="36672" cy="0"/>
                </a:xfrm>
                <a:prstGeom prst="line">
                  <a:avLst/>
                </a:prstGeom>
                <a:noFill/>
                <a:ln w="9525">
                  <a:solidFill>
                    <a:schemeClr val="tx1"/>
                  </a:solidFill>
                  <a:round/>
                  <a:headEnd/>
                  <a:tailEnd/>
                </a:ln>
              </p:spPr>
              <p:txBody>
                <a:bodyPr wrap="none" anchor="ctr"/>
                <a:lstStyle/>
                <a:p>
                  <a:endParaRPr lang="it-IT"/>
                </a:p>
              </p:txBody>
            </p:sp>
            <p:grpSp>
              <p:nvGrpSpPr>
                <p:cNvPr id="168" name="Group 135"/>
                <p:cNvGrpSpPr>
                  <a:grpSpLocks/>
                </p:cNvGrpSpPr>
                <p:nvPr/>
              </p:nvGrpSpPr>
              <p:grpSpPr bwMode="auto">
                <a:xfrm rot="17944911" flipV="1">
                  <a:off x="892252" y="1084673"/>
                  <a:ext cx="251970" cy="224499"/>
                  <a:chOff x="2148" y="20810"/>
                  <a:chExt cx="579" cy="578"/>
                </a:xfrm>
              </p:grpSpPr>
              <p:grpSp>
                <p:nvGrpSpPr>
                  <p:cNvPr id="169" name="Group 136"/>
                  <p:cNvGrpSpPr>
                    <a:grpSpLocks noChangeAspect="1"/>
                  </p:cNvGrpSpPr>
                  <p:nvPr/>
                </p:nvGrpSpPr>
                <p:grpSpPr bwMode="auto">
                  <a:xfrm rot="10800000">
                    <a:off x="2458" y="20810"/>
                    <a:ext cx="269" cy="578"/>
                    <a:chOff x="1392" y="2112"/>
                    <a:chExt cx="624" cy="1152"/>
                  </a:xfrm>
                </p:grpSpPr>
                <p:sp>
                  <p:nvSpPr>
                    <p:cNvPr id="174" name="Freeform 137"/>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75" name="Freeform 138"/>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76" name="Line 139"/>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170" name="Group 140"/>
                  <p:cNvGrpSpPr>
                    <a:grpSpLocks noChangeAspect="1"/>
                  </p:cNvGrpSpPr>
                  <p:nvPr/>
                </p:nvGrpSpPr>
                <p:grpSpPr bwMode="auto">
                  <a:xfrm rot="10800000" flipH="1">
                    <a:off x="2148" y="20810"/>
                    <a:ext cx="269" cy="578"/>
                    <a:chOff x="1392" y="2112"/>
                    <a:chExt cx="624" cy="1152"/>
                  </a:xfrm>
                </p:grpSpPr>
                <p:sp>
                  <p:nvSpPr>
                    <p:cNvPr id="171" name="Freeform 141"/>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72" name="Freeform 142"/>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73" name="Line 143"/>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grpSp>
            <p:nvGrpSpPr>
              <p:cNvPr id="139" name="Group 539"/>
              <p:cNvGrpSpPr>
                <a:grpSpLocks/>
              </p:cNvGrpSpPr>
              <p:nvPr/>
            </p:nvGrpSpPr>
            <p:grpSpPr bwMode="auto">
              <a:xfrm>
                <a:off x="782301" y="1364982"/>
                <a:ext cx="224499" cy="251970"/>
                <a:chOff x="782301" y="1364982"/>
                <a:chExt cx="224499" cy="251970"/>
              </a:xfrm>
            </p:grpSpPr>
            <p:sp>
              <p:nvSpPr>
                <p:cNvPr id="155" name="Line 145"/>
                <p:cNvSpPr>
                  <a:spLocks noChangeAspect="1" noChangeShapeType="1"/>
                </p:cNvSpPr>
                <p:nvPr/>
              </p:nvSpPr>
              <p:spPr bwMode="auto">
                <a:xfrm rot="16124551" flipH="1">
                  <a:off x="894727" y="1485828"/>
                  <a:ext cx="36672" cy="0"/>
                </a:xfrm>
                <a:prstGeom prst="line">
                  <a:avLst/>
                </a:prstGeom>
                <a:noFill/>
                <a:ln w="9525">
                  <a:solidFill>
                    <a:schemeClr val="tx1"/>
                  </a:solidFill>
                  <a:round/>
                  <a:headEnd/>
                  <a:tailEnd/>
                </a:ln>
              </p:spPr>
              <p:txBody>
                <a:bodyPr wrap="none" anchor="ctr"/>
                <a:lstStyle/>
                <a:p>
                  <a:endParaRPr lang="it-IT"/>
                </a:p>
              </p:txBody>
            </p:sp>
            <p:sp>
              <p:nvSpPr>
                <p:cNvPr id="156" name="Line 146"/>
                <p:cNvSpPr>
                  <a:spLocks noChangeAspect="1" noChangeShapeType="1"/>
                </p:cNvSpPr>
                <p:nvPr/>
              </p:nvSpPr>
              <p:spPr bwMode="auto">
                <a:xfrm rot="16124551" flipH="1">
                  <a:off x="876851" y="1495686"/>
                  <a:ext cx="36672" cy="0"/>
                </a:xfrm>
                <a:prstGeom prst="line">
                  <a:avLst/>
                </a:prstGeom>
                <a:noFill/>
                <a:ln w="9525">
                  <a:solidFill>
                    <a:schemeClr val="tx1"/>
                  </a:solidFill>
                  <a:round/>
                  <a:headEnd/>
                  <a:tailEnd/>
                </a:ln>
              </p:spPr>
              <p:txBody>
                <a:bodyPr wrap="none" anchor="ctr"/>
                <a:lstStyle/>
                <a:p>
                  <a:endParaRPr lang="it-IT"/>
                </a:p>
              </p:txBody>
            </p:sp>
            <p:grpSp>
              <p:nvGrpSpPr>
                <p:cNvPr id="157" name="Group 147"/>
                <p:cNvGrpSpPr>
                  <a:grpSpLocks/>
                </p:cNvGrpSpPr>
                <p:nvPr/>
              </p:nvGrpSpPr>
              <p:grpSpPr bwMode="auto">
                <a:xfrm rot="5324551" flipH="1">
                  <a:off x="768566" y="1378717"/>
                  <a:ext cx="251970" cy="224499"/>
                  <a:chOff x="2148" y="20810"/>
                  <a:chExt cx="579" cy="578"/>
                </a:xfrm>
              </p:grpSpPr>
              <p:grpSp>
                <p:nvGrpSpPr>
                  <p:cNvPr id="158" name="Group 148"/>
                  <p:cNvGrpSpPr>
                    <a:grpSpLocks noChangeAspect="1"/>
                  </p:cNvGrpSpPr>
                  <p:nvPr/>
                </p:nvGrpSpPr>
                <p:grpSpPr bwMode="auto">
                  <a:xfrm rot="10800000">
                    <a:off x="2458" y="20810"/>
                    <a:ext cx="269" cy="578"/>
                    <a:chOff x="1392" y="2112"/>
                    <a:chExt cx="624" cy="1152"/>
                  </a:xfrm>
                </p:grpSpPr>
                <p:sp>
                  <p:nvSpPr>
                    <p:cNvPr id="163" name="Freeform 149"/>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64" name="Freeform 150"/>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65" name="Line 151"/>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159" name="Group 152"/>
                  <p:cNvGrpSpPr>
                    <a:grpSpLocks noChangeAspect="1"/>
                  </p:cNvGrpSpPr>
                  <p:nvPr/>
                </p:nvGrpSpPr>
                <p:grpSpPr bwMode="auto">
                  <a:xfrm rot="10800000" flipH="1">
                    <a:off x="2148" y="20810"/>
                    <a:ext cx="269" cy="578"/>
                    <a:chOff x="1392" y="2112"/>
                    <a:chExt cx="624" cy="1152"/>
                  </a:xfrm>
                </p:grpSpPr>
                <p:sp>
                  <p:nvSpPr>
                    <p:cNvPr id="160" name="Freeform 153"/>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61" name="Freeform 154"/>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62" name="Line 155"/>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grpSp>
            <p:nvGrpSpPr>
              <p:cNvPr id="140" name="Group 538"/>
              <p:cNvGrpSpPr>
                <a:grpSpLocks/>
              </p:cNvGrpSpPr>
              <p:nvPr/>
            </p:nvGrpSpPr>
            <p:grpSpPr bwMode="auto">
              <a:xfrm>
                <a:off x="895569" y="1788500"/>
                <a:ext cx="224499" cy="251970"/>
                <a:chOff x="895569" y="1788500"/>
                <a:chExt cx="224499" cy="251970"/>
              </a:xfrm>
            </p:grpSpPr>
            <p:sp>
              <p:nvSpPr>
                <p:cNvPr id="144" name="Line 157"/>
                <p:cNvSpPr>
                  <a:spLocks noChangeAspect="1" noChangeShapeType="1"/>
                </p:cNvSpPr>
                <p:nvPr/>
              </p:nvSpPr>
              <p:spPr bwMode="auto">
                <a:xfrm rot="2969000" flipV="1">
                  <a:off x="1000564" y="1898790"/>
                  <a:ext cx="36672" cy="0"/>
                </a:xfrm>
                <a:prstGeom prst="line">
                  <a:avLst/>
                </a:prstGeom>
                <a:noFill/>
                <a:ln w="9525">
                  <a:solidFill>
                    <a:schemeClr val="tx1"/>
                  </a:solidFill>
                  <a:round/>
                  <a:headEnd/>
                  <a:tailEnd/>
                </a:ln>
              </p:spPr>
              <p:txBody>
                <a:bodyPr wrap="none" anchor="ctr"/>
                <a:lstStyle/>
                <a:p>
                  <a:endParaRPr lang="it-IT"/>
                </a:p>
              </p:txBody>
            </p:sp>
            <p:sp>
              <p:nvSpPr>
                <p:cNvPr id="145" name="Line 158"/>
                <p:cNvSpPr>
                  <a:spLocks noChangeAspect="1" noChangeShapeType="1"/>
                </p:cNvSpPr>
                <p:nvPr/>
              </p:nvSpPr>
              <p:spPr bwMode="auto">
                <a:xfrm rot="2969000" flipV="1">
                  <a:off x="992962" y="1917736"/>
                  <a:ext cx="36672" cy="0"/>
                </a:xfrm>
                <a:prstGeom prst="line">
                  <a:avLst/>
                </a:prstGeom>
                <a:noFill/>
                <a:ln w="9525">
                  <a:solidFill>
                    <a:schemeClr val="tx1"/>
                  </a:solidFill>
                  <a:round/>
                  <a:headEnd/>
                  <a:tailEnd/>
                </a:ln>
              </p:spPr>
              <p:txBody>
                <a:bodyPr wrap="none" anchor="ctr"/>
                <a:lstStyle/>
                <a:p>
                  <a:endParaRPr lang="it-IT"/>
                </a:p>
              </p:txBody>
            </p:sp>
            <p:grpSp>
              <p:nvGrpSpPr>
                <p:cNvPr id="146" name="Group 159"/>
                <p:cNvGrpSpPr>
                  <a:grpSpLocks/>
                </p:cNvGrpSpPr>
                <p:nvPr/>
              </p:nvGrpSpPr>
              <p:grpSpPr bwMode="auto">
                <a:xfrm rot="13769000" flipV="1">
                  <a:off x="881834" y="1802235"/>
                  <a:ext cx="251970" cy="224499"/>
                  <a:chOff x="2148" y="20810"/>
                  <a:chExt cx="579" cy="578"/>
                </a:xfrm>
              </p:grpSpPr>
              <p:grpSp>
                <p:nvGrpSpPr>
                  <p:cNvPr id="147" name="Group 160"/>
                  <p:cNvGrpSpPr>
                    <a:grpSpLocks noChangeAspect="1"/>
                  </p:cNvGrpSpPr>
                  <p:nvPr/>
                </p:nvGrpSpPr>
                <p:grpSpPr bwMode="auto">
                  <a:xfrm rot="10800000">
                    <a:off x="2458" y="20810"/>
                    <a:ext cx="269" cy="578"/>
                    <a:chOff x="1392" y="2112"/>
                    <a:chExt cx="624" cy="1152"/>
                  </a:xfrm>
                </p:grpSpPr>
                <p:sp>
                  <p:nvSpPr>
                    <p:cNvPr id="152" name="Freeform 161"/>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53" name="Freeform 162"/>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54" name="Line 163"/>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148" name="Group 164"/>
                  <p:cNvGrpSpPr>
                    <a:grpSpLocks noChangeAspect="1"/>
                  </p:cNvGrpSpPr>
                  <p:nvPr/>
                </p:nvGrpSpPr>
                <p:grpSpPr bwMode="auto">
                  <a:xfrm rot="10800000" flipH="1">
                    <a:off x="2148" y="20810"/>
                    <a:ext cx="269" cy="578"/>
                    <a:chOff x="1392" y="2112"/>
                    <a:chExt cx="624" cy="1152"/>
                  </a:xfrm>
                </p:grpSpPr>
                <p:sp>
                  <p:nvSpPr>
                    <p:cNvPr id="149" name="Freeform 165"/>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150" name="Freeform 166"/>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151" name="Line 167"/>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sp>
            <p:nvSpPr>
              <p:cNvPr id="141" name="AutoShape 200"/>
              <p:cNvSpPr>
                <a:spLocks noChangeArrowheads="1"/>
              </p:cNvSpPr>
              <p:nvPr/>
            </p:nvSpPr>
            <p:spPr bwMode="auto">
              <a:xfrm rot="17711591" flipV="1">
                <a:off x="910604" y="1121890"/>
                <a:ext cx="89150" cy="63768"/>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sp>
            <p:nvSpPr>
              <p:cNvPr id="142" name="AutoShape 202"/>
              <p:cNvSpPr>
                <a:spLocks noChangeArrowheads="1"/>
              </p:cNvSpPr>
              <p:nvPr/>
            </p:nvSpPr>
            <p:spPr bwMode="auto">
              <a:xfrm rot="-5430401" flipH="1" flipV="1">
                <a:off x="742885" y="1453260"/>
                <a:ext cx="89150" cy="63768"/>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sp>
            <p:nvSpPr>
              <p:cNvPr id="143" name="AutoShape 204"/>
              <p:cNvSpPr>
                <a:spLocks noChangeArrowheads="1"/>
              </p:cNvSpPr>
              <p:nvPr/>
            </p:nvSpPr>
            <p:spPr bwMode="auto">
              <a:xfrm rot="3525004">
                <a:off x="885876" y="1945052"/>
                <a:ext cx="89150" cy="63768"/>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grpSp>
        <p:grpSp>
          <p:nvGrpSpPr>
            <p:cNvPr id="8" name="Group 494"/>
            <p:cNvGrpSpPr>
              <a:grpSpLocks noChangeAspect="1"/>
            </p:cNvGrpSpPr>
            <p:nvPr/>
          </p:nvGrpSpPr>
          <p:grpSpPr bwMode="auto">
            <a:xfrm>
              <a:off x="5068885" y="1605774"/>
              <a:ext cx="1559011" cy="1491672"/>
              <a:chOff x="3203846" y="2780928"/>
              <a:chExt cx="1949128" cy="1864641"/>
            </a:xfrm>
          </p:grpSpPr>
          <p:grpSp>
            <p:nvGrpSpPr>
              <p:cNvPr id="109" name="Group 384"/>
              <p:cNvGrpSpPr>
                <a:grpSpLocks noChangeAspect="1"/>
              </p:cNvGrpSpPr>
              <p:nvPr/>
            </p:nvGrpSpPr>
            <p:grpSpPr bwMode="auto">
              <a:xfrm>
                <a:off x="3203846" y="2780928"/>
                <a:ext cx="1949128" cy="1864641"/>
                <a:chOff x="2457127" y="1484784"/>
                <a:chExt cx="2436413" cy="2330803"/>
              </a:xfrm>
            </p:grpSpPr>
            <p:sp>
              <p:nvSpPr>
                <p:cNvPr id="118" name="Freeform 117"/>
                <p:cNvSpPr/>
                <p:nvPr/>
              </p:nvSpPr>
              <p:spPr>
                <a:xfrm>
                  <a:off x="3635575" y="1485989"/>
                  <a:ext cx="188551" cy="538278"/>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9" name="Oval 78"/>
                <p:cNvSpPr>
                  <a:spLocks noChangeAspect="1" noChangeArrowheads="1"/>
                </p:cNvSpPr>
                <p:nvPr/>
              </p:nvSpPr>
              <p:spPr bwMode="auto">
                <a:xfrm>
                  <a:off x="2987824" y="1988840"/>
                  <a:ext cx="1341120" cy="1318260"/>
                </a:xfrm>
                <a:prstGeom prst="ellipse">
                  <a:avLst/>
                </a:prstGeom>
                <a:gradFill rotWithShape="1">
                  <a:gsLst>
                    <a:gs pos="0">
                      <a:srgbClr val="66FFFF">
                        <a:alpha val="40999"/>
                      </a:srgbClr>
                    </a:gs>
                    <a:gs pos="100000">
                      <a:srgbClr val="33CCFF"/>
                    </a:gs>
                  </a:gsLst>
                  <a:lin ang="5400000" scaled="1"/>
                </a:gradFill>
                <a:ln w="9525" algn="ctr">
                  <a:solidFill>
                    <a:srgbClr val="33CCFF"/>
                  </a:solidFill>
                  <a:round/>
                  <a:headEnd/>
                  <a:tailEnd/>
                </a:ln>
              </p:spPr>
              <p:txBody>
                <a:bodyPr wrap="none" anchor="ctr"/>
                <a:lstStyle/>
                <a:p>
                  <a:pPr algn="ctr"/>
                  <a:endParaRPr lang="en-US"/>
                </a:p>
              </p:txBody>
            </p:sp>
            <p:sp>
              <p:nvSpPr>
                <p:cNvPr id="120" name="Freeform 119"/>
                <p:cNvSpPr/>
                <p:nvPr/>
              </p:nvSpPr>
              <p:spPr>
                <a:xfrm rot="5400000">
                  <a:off x="4528729" y="2411187"/>
                  <a:ext cx="188521" cy="540844"/>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rot="16200000">
                  <a:off x="2632053" y="2295843"/>
                  <a:ext cx="191001" cy="540844"/>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 name="Freeform 121"/>
                <p:cNvSpPr/>
                <p:nvPr/>
              </p:nvSpPr>
              <p:spPr>
                <a:xfrm flipV="1">
                  <a:off x="3623171" y="3276940"/>
                  <a:ext cx="191031" cy="538278"/>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 name="Freeform 122"/>
                <p:cNvSpPr/>
                <p:nvPr/>
              </p:nvSpPr>
              <p:spPr>
                <a:xfrm rot="2700000">
                  <a:off x="4324051" y="1792292"/>
                  <a:ext cx="191002" cy="540844"/>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4" name="Freeform 123"/>
                <p:cNvSpPr/>
                <p:nvPr/>
              </p:nvSpPr>
              <p:spPr>
                <a:xfrm rot="8100000">
                  <a:off x="4231000" y="3056172"/>
                  <a:ext cx="188551" cy="540758"/>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5" name="Freeform 124"/>
                <p:cNvSpPr/>
                <p:nvPr/>
              </p:nvSpPr>
              <p:spPr>
                <a:xfrm rot="18900000">
                  <a:off x="2935951" y="1689393"/>
                  <a:ext cx="188551" cy="540758"/>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6" name="Freeform 125"/>
                <p:cNvSpPr/>
                <p:nvPr/>
              </p:nvSpPr>
              <p:spPr>
                <a:xfrm rot="13500000">
                  <a:off x="2864020" y="2984193"/>
                  <a:ext cx="188521" cy="540844"/>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10" name="Diamond 109"/>
              <p:cNvSpPr>
                <a:spLocks noChangeAspect="1"/>
              </p:cNvSpPr>
              <p:nvPr/>
            </p:nvSpPr>
            <p:spPr>
              <a:xfrm rot="300000">
                <a:off x="4035458" y="2861269"/>
                <a:ext cx="174658" cy="17264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Diamond 110"/>
              <p:cNvSpPr>
                <a:spLocks noChangeAspect="1"/>
              </p:cNvSpPr>
              <p:nvPr/>
            </p:nvSpPr>
            <p:spPr>
              <a:xfrm rot="300000">
                <a:off x="4003702" y="4371422"/>
                <a:ext cx="172674" cy="172645"/>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Diamond 111"/>
              <p:cNvSpPr>
                <a:spLocks noChangeAspect="1"/>
              </p:cNvSpPr>
              <p:nvPr/>
            </p:nvSpPr>
            <p:spPr>
              <a:xfrm rot="300000">
                <a:off x="3283240" y="3724498"/>
                <a:ext cx="172672" cy="172645"/>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Diamond 112"/>
              <p:cNvSpPr>
                <a:spLocks noChangeAspect="1"/>
              </p:cNvSpPr>
              <p:nvPr/>
            </p:nvSpPr>
            <p:spPr>
              <a:xfrm rot="2400000">
                <a:off x="4650729" y="3004148"/>
                <a:ext cx="172674" cy="17264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Diamond 113"/>
              <p:cNvSpPr>
                <a:spLocks noChangeAspect="1"/>
              </p:cNvSpPr>
              <p:nvPr/>
            </p:nvSpPr>
            <p:spPr>
              <a:xfrm rot="300000">
                <a:off x="4867067" y="3508194"/>
                <a:ext cx="172672" cy="17264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Diamond 114"/>
              <p:cNvSpPr>
                <a:spLocks noChangeAspect="1"/>
              </p:cNvSpPr>
              <p:nvPr/>
            </p:nvSpPr>
            <p:spPr>
              <a:xfrm rot="1800000">
                <a:off x="3571027" y="4228543"/>
                <a:ext cx="172674" cy="172645"/>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Diamond 115"/>
              <p:cNvSpPr>
                <a:spLocks noChangeAspect="1"/>
              </p:cNvSpPr>
              <p:nvPr/>
            </p:nvSpPr>
            <p:spPr>
              <a:xfrm rot="1200000">
                <a:off x="3453928" y="3117261"/>
                <a:ext cx="172672" cy="172645"/>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Diamond 116"/>
              <p:cNvSpPr>
                <a:spLocks noChangeAspect="1"/>
              </p:cNvSpPr>
              <p:nvPr/>
            </p:nvSpPr>
            <p:spPr>
              <a:xfrm rot="1800000">
                <a:off x="4722180" y="4083679"/>
                <a:ext cx="174658" cy="17264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493"/>
            <p:cNvGrpSpPr>
              <a:grpSpLocks noChangeAspect="1"/>
            </p:cNvGrpSpPr>
            <p:nvPr/>
          </p:nvGrpSpPr>
          <p:grpSpPr bwMode="auto">
            <a:xfrm>
              <a:off x="3053038" y="1563683"/>
              <a:ext cx="1508410" cy="1575855"/>
              <a:chOff x="5630853" y="671430"/>
              <a:chExt cx="1885866" cy="1969874"/>
            </a:xfrm>
          </p:grpSpPr>
          <p:sp>
            <p:nvSpPr>
              <p:cNvPr id="60" name="Oval 78"/>
              <p:cNvSpPr>
                <a:spLocks noChangeAspect="1" noChangeArrowheads="1"/>
              </p:cNvSpPr>
              <p:nvPr/>
            </p:nvSpPr>
            <p:spPr bwMode="auto">
              <a:xfrm>
                <a:off x="6034803" y="1101701"/>
                <a:ext cx="1072896" cy="1054608"/>
              </a:xfrm>
              <a:prstGeom prst="ellipse">
                <a:avLst/>
              </a:prstGeom>
              <a:gradFill rotWithShape="1">
                <a:gsLst>
                  <a:gs pos="0">
                    <a:srgbClr val="66FFFF">
                      <a:alpha val="40999"/>
                    </a:srgbClr>
                  </a:gs>
                  <a:gs pos="100000">
                    <a:srgbClr val="33CCFF"/>
                  </a:gs>
                </a:gsLst>
                <a:lin ang="5400000" scaled="1"/>
              </a:gradFill>
              <a:ln w="9525" algn="ctr">
                <a:solidFill>
                  <a:srgbClr val="33CCFF"/>
                </a:solidFill>
                <a:round/>
                <a:headEnd/>
                <a:tailEnd/>
              </a:ln>
            </p:spPr>
            <p:txBody>
              <a:bodyPr wrap="none" anchor="ctr"/>
              <a:lstStyle/>
              <a:p>
                <a:pPr algn="ctr"/>
                <a:endParaRPr lang="en-US"/>
              </a:p>
            </p:txBody>
          </p:sp>
          <p:grpSp>
            <p:nvGrpSpPr>
              <p:cNvPr id="61" name="Group 450"/>
              <p:cNvGrpSpPr>
                <a:grpSpLocks/>
              </p:cNvGrpSpPr>
              <p:nvPr/>
            </p:nvGrpSpPr>
            <p:grpSpPr bwMode="auto">
              <a:xfrm>
                <a:off x="6852847" y="937618"/>
                <a:ext cx="514747" cy="404479"/>
                <a:chOff x="6852847" y="937618"/>
                <a:chExt cx="514747" cy="404479"/>
              </a:xfrm>
            </p:grpSpPr>
            <p:grpSp>
              <p:nvGrpSpPr>
                <p:cNvPr id="104" name="Group 402"/>
                <p:cNvGrpSpPr>
                  <a:grpSpLocks/>
                </p:cNvGrpSpPr>
                <p:nvPr/>
              </p:nvGrpSpPr>
              <p:grpSpPr bwMode="auto">
                <a:xfrm rot="13800000" flipH="1">
                  <a:off x="7160330" y="891897"/>
                  <a:ext cx="161544" cy="252985"/>
                  <a:chOff x="4319588" y="2525713"/>
                  <a:chExt cx="252412" cy="395287"/>
                </a:xfrm>
              </p:grpSpPr>
              <p:sp>
                <p:nvSpPr>
                  <p:cNvPr id="106"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107"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108"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105" name="Multiply 104"/>
                <p:cNvSpPr/>
                <p:nvPr/>
              </p:nvSpPr>
              <p:spPr>
                <a:xfrm rot="2700000">
                  <a:off x="6914666" y="957153"/>
                  <a:ext cx="323463" cy="446568"/>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2" name="Group 451"/>
              <p:cNvGrpSpPr>
                <a:grpSpLocks/>
              </p:cNvGrpSpPr>
              <p:nvPr/>
            </p:nvGrpSpPr>
            <p:grpSpPr bwMode="auto">
              <a:xfrm rot="-2700000">
                <a:off x="6295805" y="671430"/>
                <a:ext cx="514747" cy="404479"/>
                <a:chOff x="6852847" y="937618"/>
                <a:chExt cx="514747" cy="404479"/>
              </a:xfrm>
            </p:grpSpPr>
            <p:grpSp>
              <p:nvGrpSpPr>
                <p:cNvPr id="99" name="Group 402"/>
                <p:cNvGrpSpPr>
                  <a:grpSpLocks/>
                </p:cNvGrpSpPr>
                <p:nvPr/>
              </p:nvGrpSpPr>
              <p:grpSpPr bwMode="auto">
                <a:xfrm rot="13800000" flipH="1">
                  <a:off x="7160330" y="891897"/>
                  <a:ext cx="161544" cy="252985"/>
                  <a:chOff x="4319588" y="2525713"/>
                  <a:chExt cx="252412" cy="395287"/>
                </a:xfrm>
              </p:grpSpPr>
              <p:sp>
                <p:nvSpPr>
                  <p:cNvPr id="101"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102"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103"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100" name="Multiply 99"/>
                <p:cNvSpPr/>
                <p:nvPr/>
              </p:nvSpPr>
              <p:spPr>
                <a:xfrm rot="2700000">
                  <a:off x="6914853" y="954749"/>
                  <a:ext cx="323463" cy="446569"/>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3" name="Group 457"/>
              <p:cNvGrpSpPr>
                <a:grpSpLocks/>
              </p:cNvGrpSpPr>
              <p:nvPr/>
            </p:nvGrpSpPr>
            <p:grpSpPr bwMode="auto">
              <a:xfrm rot="2700000" flipV="1">
                <a:off x="6295803" y="2181691"/>
                <a:ext cx="514747" cy="404479"/>
                <a:chOff x="6852847" y="937618"/>
                <a:chExt cx="514747" cy="404479"/>
              </a:xfrm>
            </p:grpSpPr>
            <p:grpSp>
              <p:nvGrpSpPr>
                <p:cNvPr id="94" name="Group 402"/>
                <p:cNvGrpSpPr>
                  <a:grpSpLocks/>
                </p:cNvGrpSpPr>
                <p:nvPr/>
              </p:nvGrpSpPr>
              <p:grpSpPr bwMode="auto">
                <a:xfrm rot="13800000" flipH="1">
                  <a:off x="7160330" y="891897"/>
                  <a:ext cx="161544" cy="252985"/>
                  <a:chOff x="4319588" y="2525713"/>
                  <a:chExt cx="252412" cy="395287"/>
                </a:xfrm>
              </p:grpSpPr>
              <p:sp>
                <p:nvSpPr>
                  <p:cNvPr id="96"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97"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98"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95" name="Multiply 94"/>
                <p:cNvSpPr/>
                <p:nvPr/>
              </p:nvSpPr>
              <p:spPr>
                <a:xfrm rot="2700000">
                  <a:off x="6885260" y="955045"/>
                  <a:ext cx="325447" cy="438629"/>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4" name="Group 463"/>
              <p:cNvGrpSpPr>
                <a:grpSpLocks/>
              </p:cNvGrpSpPr>
              <p:nvPr/>
            </p:nvGrpSpPr>
            <p:grpSpPr bwMode="auto">
              <a:xfrm rot="2700000">
                <a:off x="7057106" y="1480858"/>
                <a:ext cx="514747" cy="404479"/>
                <a:chOff x="6852847" y="937618"/>
                <a:chExt cx="514747" cy="404479"/>
              </a:xfrm>
            </p:grpSpPr>
            <p:grpSp>
              <p:nvGrpSpPr>
                <p:cNvPr id="89" name="Group 402"/>
                <p:cNvGrpSpPr>
                  <a:grpSpLocks/>
                </p:cNvGrpSpPr>
                <p:nvPr/>
              </p:nvGrpSpPr>
              <p:grpSpPr bwMode="auto">
                <a:xfrm rot="13800000" flipH="1">
                  <a:off x="7160330" y="891897"/>
                  <a:ext cx="161544" cy="252985"/>
                  <a:chOff x="4319588" y="2525713"/>
                  <a:chExt cx="252412" cy="395287"/>
                </a:xfrm>
              </p:grpSpPr>
              <p:sp>
                <p:nvSpPr>
                  <p:cNvPr id="91"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92"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93"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90" name="Multiply 89"/>
                <p:cNvSpPr/>
                <p:nvPr/>
              </p:nvSpPr>
              <p:spPr>
                <a:xfrm rot="2700000">
                  <a:off x="6882853" y="980051"/>
                  <a:ext cx="323513" cy="460388"/>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5" name="Group 469"/>
              <p:cNvGrpSpPr>
                <a:grpSpLocks/>
              </p:cNvGrpSpPr>
              <p:nvPr/>
            </p:nvGrpSpPr>
            <p:grpSpPr bwMode="auto">
              <a:xfrm rot="-8100000">
                <a:off x="5575719" y="1406130"/>
                <a:ext cx="514747" cy="404479"/>
                <a:chOff x="6852847" y="937618"/>
                <a:chExt cx="514747" cy="404479"/>
              </a:xfrm>
            </p:grpSpPr>
            <p:grpSp>
              <p:nvGrpSpPr>
                <p:cNvPr id="84" name="Group 402"/>
                <p:cNvGrpSpPr>
                  <a:grpSpLocks/>
                </p:cNvGrpSpPr>
                <p:nvPr/>
              </p:nvGrpSpPr>
              <p:grpSpPr bwMode="auto">
                <a:xfrm rot="13800000" flipH="1">
                  <a:off x="7160330" y="891897"/>
                  <a:ext cx="161544" cy="252985"/>
                  <a:chOff x="4319588" y="2525713"/>
                  <a:chExt cx="252412" cy="395287"/>
                </a:xfrm>
              </p:grpSpPr>
              <p:sp>
                <p:nvSpPr>
                  <p:cNvPr id="86"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87"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88"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85" name="Multiply 84"/>
                <p:cNvSpPr/>
                <p:nvPr/>
              </p:nvSpPr>
              <p:spPr>
                <a:xfrm rot="2700000">
                  <a:off x="6917195" y="956299"/>
                  <a:ext cx="323513" cy="444513"/>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6" name="Group 475"/>
              <p:cNvGrpSpPr>
                <a:grpSpLocks/>
              </p:cNvGrpSpPr>
              <p:nvPr/>
            </p:nvGrpSpPr>
            <p:grpSpPr bwMode="auto">
              <a:xfrm flipV="1">
                <a:off x="6804248" y="1988840"/>
                <a:ext cx="514747" cy="404479"/>
                <a:chOff x="6852847" y="937618"/>
                <a:chExt cx="514747" cy="404479"/>
              </a:xfrm>
            </p:grpSpPr>
            <p:grpSp>
              <p:nvGrpSpPr>
                <p:cNvPr id="79" name="Group 402"/>
                <p:cNvGrpSpPr>
                  <a:grpSpLocks/>
                </p:cNvGrpSpPr>
                <p:nvPr/>
              </p:nvGrpSpPr>
              <p:grpSpPr bwMode="auto">
                <a:xfrm rot="13800000" flipH="1">
                  <a:off x="7160330" y="891897"/>
                  <a:ext cx="161544" cy="252985"/>
                  <a:chOff x="4319588" y="2525713"/>
                  <a:chExt cx="252412" cy="395287"/>
                </a:xfrm>
              </p:grpSpPr>
              <p:sp>
                <p:nvSpPr>
                  <p:cNvPr id="81"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82"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83"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80" name="Multiply 79"/>
                <p:cNvSpPr/>
                <p:nvPr/>
              </p:nvSpPr>
              <p:spPr>
                <a:xfrm rot="2700000">
                  <a:off x="6898762" y="971714"/>
                  <a:ext cx="323462" cy="416797"/>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7" name="Group 481"/>
              <p:cNvGrpSpPr>
                <a:grpSpLocks/>
              </p:cNvGrpSpPr>
              <p:nvPr/>
            </p:nvGrpSpPr>
            <p:grpSpPr bwMode="auto">
              <a:xfrm flipH="1">
                <a:off x="5796131" y="908716"/>
                <a:ext cx="514747" cy="404479"/>
                <a:chOff x="6852847" y="937618"/>
                <a:chExt cx="514747" cy="404479"/>
              </a:xfrm>
            </p:grpSpPr>
            <p:grpSp>
              <p:nvGrpSpPr>
                <p:cNvPr id="74" name="Group 402"/>
                <p:cNvGrpSpPr>
                  <a:grpSpLocks/>
                </p:cNvGrpSpPr>
                <p:nvPr/>
              </p:nvGrpSpPr>
              <p:grpSpPr bwMode="auto">
                <a:xfrm rot="13800000" flipH="1">
                  <a:off x="7160330" y="891897"/>
                  <a:ext cx="161544" cy="252985"/>
                  <a:chOff x="4319588" y="2525713"/>
                  <a:chExt cx="252412" cy="395287"/>
                </a:xfrm>
              </p:grpSpPr>
              <p:sp>
                <p:nvSpPr>
                  <p:cNvPr id="76"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77"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78"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75" name="Multiply 74"/>
                <p:cNvSpPr/>
                <p:nvPr/>
              </p:nvSpPr>
              <p:spPr>
                <a:xfrm rot="2700000">
                  <a:off x="6900110" y="972163"/>
                  <a:ext cx="353229" cy="448553"/>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8" name="Group 487"/>
              <p:cNvGrpSpPr>
                <a:grpSpLocks/>
              </p:cNvGrpSpPr>
              <p:nvPr/>
            </p:nvGrpSpPr>
            <p:grpSpPr bwMode="auto">
              <a:xfrm flipH="1" flipV="1">
                <a:off x="5796131" y="1959965"/>
                <a:ext cx="514747" cy="404479"/>
                <a:chOff x="6852847" y="937618"/>
                <a:chExt cx="514747" cy="404479"/>
              </a:xfrm>
            </p:grpSpPr>
            <p:grpSp>
              <p:nvGrpSpPr>
                <p:cNvPr id="69" name="Group 402"/>
                <p:cNvGrpSpPr>
                  <a:grpSpLocks/>
                </p:cNvGrpSpPr>
                <p:nvPr/>
              </p:nvGrpSpPr>
              <p:grpSpPr bwMode="auto">
                <a:xfrm rot="13800000" flipH="1">
                  <a:off x="7160330" y="891897"/>
                  <a:ext cx="161544" cy="252985"/>
                  <a:chOff x="4319588" y="2525713"/>
                  <a:chExt cx="252412" cy="395287"/>
                </a:xfrm>
              </p:grpSpPr>
              <p:sp>
                <p:nvSpPr>
                  <p:cNvPr id="71" name="AutoShape 256"/>
                  <p:cNvSpPr>
                    <a:spLocks noChangeArrowheads="1"/>
                  </p:cNvSpPr>
                  <p:nvPr/>
                </p:nvSpPr>
                <p:spPr bwMode="auto">
                  <a:xfrm rot="30401" flipH="1">
                    <a:off x="4364038" y="2525713"/>
                    <a:ext cx="168275" cy="115887"/>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72" name="Oval 257" descr="Large confetti"/>
                  <p:cNvSpPr>
                    <a:spLocks noChangeArrowheads="1"/>
                  </p:cNvSpPr>
                  <p:nvPr/>
                </p:nvSpPr>
                <p:spPr bwMode="auto">
                  <a:xfrm>
                    <a:off x="4319588" y="2695575"/>
                    <a:ext cx="252412" cy="225425"/>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sp>
                <p:nvSpPr>
                  <p:cNvPr id="73" name="Line 258"/>
                  <p:cNvSpPr>
                    <a:spLocks noChangeShapeType="1"/>
                  </p:cNvSpPr>
                  <p:nvPr/>
                </p:nvSpPr>
                <p:spPr bwMode="auto">
                  <a:xfrm>
                    <a:off x="4446588" y="2638425"/>
                    <a:ext cx="0" cy="57150"/>
                  </a:xfrm>
                  <a:prstGeom prst="line">
                    <a:avLst/>
                  </a:prstGeom>
                  <a:noFill/>
                  <a:ln w="38100">
                    <a:solidFill>
                      <a:schemeClr val="tx1"/>
                    </a:solidFill>
                    <a:round/>
                    <a:headEnd/>
                    <a:tailEnd/>
                  </a:ln>
                </p:spPr>
                <p:txBody>
                  <a:bodyPr/>
                  <a:lstStyle/>
                  <a:p>
                    <a:endParaRPr lang="it-IT"/>
                  </a:p>
                </p:txBody>
              </p:sp>
            </p:grpSp>
            <p:sp>
              <p:nvSpPr>
                <p:cNvPr id="70" name="Multiply 69"/>
                <p:cNvSpPr/>
                <p:nvPr/>
              </p:nvSpPr>
              <p:spPr>
                <a:xfrm rot="2700000">
                  <a:off x="6930869" y="940852"/>
                  <a:ext cx="291712" cy="448553"/>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0" name="Group 519"/>
            <p:cNvGrpSpPr>
              <a:grpSpLocks noChangeAspect="1"/>
            </p:cNvGrpSpPr>
            <p:nvPr/>
          </p:nvGrpSpPr>
          <p:grpSpPr bwMode="auto">
            <a:xfrm>
              <a:off x="7012741" y="1670513"/>
              <a:ext cx="1365570" cy="1362193"/>
              <a:chOff x="5656153" y="3149994"/>
              <a:chExt cx="1896980" cy="1891987"/>
            </a:xfrm>
          </p:grpSpPr>
          <p:sp>
            <p:nvSpPr>
              <p:cNvPr id="43" name="Oval 78"/>
              <p:cNvSpPr>
                <a:spLocks noChangeAspect="1" noChangeArrowheads="1"/>
              </p:cNvSpPr>
              <p:nvPr/>
            </p:nvSpPr>
            <p:spPr bwMode="auto">
              <a:xfrm>
                <a:off x="5940151" y="3429000"/>
                <a:ext cx="1341119" cy="1318260"/>
              </a:xfrm>
              <a:prstGeom prst="ellipse">
                <a:avLst/>
              </a:prstGeom>
              <a:gradFill rotWithShape="1">
                <a:gsLst>
                  <a:gs pos="0">
                    <a:srgbClr val="66FFFF">
                      <a:alpha val="40999"/>
                    </a:srgbClr>
                  </a:gs>
                  <a:gs pos="100000">
                    <a:srgbClr val="33CCFF"/>
                  </a:gs>
                </a:gsLst>
                <a:lin ang="5400000" scaled="1"/>
              </a:gradFill>
              <a:ln w="9525" algn="ctr">
                <a:solidFill>
                  <a:srgbClr val="33CCFF"/>
                </a:solidFill>
                <a:round/>
                <a:headEnd/>
                <a:tailEnd/>
              </a:ln>
            </p:spPr>
            <p:txBody>
              <a:bodyPr wrap="none" anchor="ctr"/>
              <a:lstStyle/>
              <a:p>
                <a:pPr algn="ctr"/>
                <a:endParaRPr lang="en-US"/>
              </a:p>
            </p:txBody>
          </p:sp>
          <p:sp>
            <p:nvSpPr>
              <p:cNvPr id="44" name="Oval 43"/>
              <p:cNvSpPr/>
              <p:nvPr/>
            </p:nvSpPr>
            <p:spPr>
              <a:xfrm>
                <a:off x="6515164" y="3283845"/>
                <a:ext cx="145548" cy="145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7092945" y="3499928"/>
                <a:ext cx="143342" cy="1433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7236288" y="4075413"/>
                <a:ext cx="145548" cy="145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7020171" y="4580341"/>
                <a:ext cx="145548" cy="1433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6515164" y="4723661"/>
                <a:ext cx="145548" cy="145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6030004" y="4580341"/>
                <a:ext cx="145548" cy="1433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6012361" y="3499928"/>
                <a:ext cx="143342" cy="1433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5796244" y="4004855"/>
                <a:ext cx="143342" cy="143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Diamond 51"/>
              <p:cNvSpPr>
                <a:spLocks noChangeAspect="1"/>
              </p:cNvSpPr>
              <p:nvPr/>
            </p:nvSpPr>
            <p:spPr>
              <a:xfrm rot="300000">
                <a:off x="6539421" y="3149344"/>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Diamond 52"/>
              <p:cNvSpPr>
                <a:spLocks noChangeAspect="1"/>
              </p:cNvSpPr>
              <p:nvPr/>
            </p:nvSpPr>
            <p:spPr>
              <a:xfrm rot="300000">
                <a:off x="5655107" y="4009265"/>
                <a:ext cx="97032" cy="94812"/>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Diamond 53"/>
              <p:cNvSpPr>
                <a:spLocks noChangeAspect="1"/>
              </p:cNvSpPr>
              <p:nvPr/>
            </p:nvSpPr>
            <p:spPr>
              <a:xfrm rot="300000">
                <a:off x="7273778" y="3451419"/>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Diamond 54"/>
              <p:cNvSpPr>
                <a:spLocks noChangeAspect="1"/>
              </p:cNvSpPr>
              <p:nvPr/>
            </p:nvSpPr>
            <p:spPr>
              <a:xfrm rot="300000">
                <a:off x="5943997" y="4728070"/>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Diamond 55"/>
              <p:cNvSpPr>
                <a:spLocks noChangeAspect="1"/>
              </p:cNvSpPr>
              <p:nvPr/>
            </p:nvSpPr>
            <p:spPr>
              <a:xfrm rot="300000">
                <a:off x="7456815" y="4079822"/>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Diamond 56"/>
              <p:cNvSpPr>
                <a:spLocks noChangeAspect="1"/>
              </p:cNvSpPr>
              <p:nvPr/>
            </p:nvSpPr>
            <p:spPr>
              <a:xfrm rot="300000">
                <a:off x="6592348" y="4944153"/>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Diamond 57"/>
              <p:cNvSpPr>
                <a:spLocks noChangeAspect="1"/>
              </p:cNvSpPr>
              <p:nvPr/>
            </p:nvSpPr>
            <p:spPr>
              <a:xfrm rot="300000">
                <a:off x="7167925" y="4728070"/>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Diamond 58"/>
              <p:cNvSpPr>
                <a:spLocks noChangeAspect="1"/>
              </p:cNvSpPr>
              <p:nvPr/>
            </p:nvSpPr>
            <p:spPr>
              <a:xfrm rot="300000">
                <a:off x="5943997" y="3398501"/>
                <a:ext cx="97032" cy="97017"/>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529"/>
            <p:cNvGrpSpPr>
              <a:grpSpLocks/>
            </p:cNvGrpSpPr>
            <p:nvPr/>
          </p:nvGrpSpPr>
          <p:grpSpPr bwMode="auto">
            <a:xfrm>
              <a:off x="1109699" y="4499541"/>
              <a:ext cx="7350089" cy="369322"/>
              <a:chOff x="900102" y="3140968"/>
              <a:chExt cx="7351470" cy="369332"/>
            </a:xfrm>
          </p:grpSpPr>
          <p:sp>
            <p:nvSpPr>
              <p:cNvPr id="32" name="AutoShape 192"/>
              <p:cNvSpPr>
                <a:spLocks noChangeArrowheads="1"/>
              </p:cNvSpPr>
              <p:nvPr/>
            </p:nvSpPr>
            <p:spPr bwMode="auto">
              <a:xfrm rot="-30401" flipH="1" flipV="1">
                <a:off x="900102" y="3267690"/>
                <a:ext cx="168275" cy="115888"/>
              </a:xfrm>
              <a:prstGeom prst="triangle">
                <a:avLst>
                  <a:gd name="adj" fmla="val 50000"/>
                </a:avLst>
              </a:prstGeom>
              <a:solidFill>
                <a:srgbClr val="33CC33"/>
              </a:solidFill>
              <a:ln w="9525">
                <a:solidFill>
                  <a:schemeClr val="tx1"/>
                </a:solidFill>
                <a:miter lim="800000"/>
                <a:headEnd/>
                <a:tailEnd/>
              </a:ln>
            </p:spPr>
            <p:txBody>
              <a:bodyPr wrap="none" anchor="ctr"/>
              <a:lstStyle/>
              <a:p>
                <a:pPr algn="ctr"/>
                <a:endParaRPr lang="en-US"/>
              </a:p>
            </p:txBody>
          </p:sp>
          <p:sp>
            <p:nvSpPr>
              <p:cNvPr id="33" name="Diamond 32"/>
              <p:cNvSpPr>
                <a:spLocks noChangeAspect="1"/>
              </p:cNvSpPr>
              <p:nvPr/>
            </p:nvSpPr>
            <p:spPr>
              <a:xfrm rot="300000">
                <a:off x="5155365" y="3238829"/>
                <a:ext cx="173070" cy="173043"/>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449"/>
              <p:cNvGrpSpPr>
                <a:grpSpLocks/>
              </p:cNvGrpSpPr>
              <p:nvPr/>
            </p:nvGrpSpPr>
            <p:grpSpPr bwMode="auto">
              <a:xfrm>
                <a:off x="3059833" y="3168258"/>
                <a:ext cx="161544" cy="314752"/>
                <a:chOff x="1403648" y="5085184"/>
                <a:chExt cx="161544" cy="314752"/>
              </a:xfrm>
            </p:grpSpPr>
            <p:sp>
              <p:nvSpPr>
                <p:cNvPr id="40" name="AutoShape 256"/>
                <p:cNvSpPr>
                  <a:spLocks noChangeArrowheads="1"/>
                </p:cNvSpPr>
                <p:nvPr/>
              </p:nvSpPr>
              <p:spPr bwMode="auto">
                <a:xfrm rot="30401" flipH="1">
                  <a:off x="1441721" y="5085184"/>
                  <a:ext cx="107696" cy="74168"/>
                </a:xfrm>
                <a:prstGeom prst="triangle">
                  <a:avLst>
                    <a:gd name="adj" fmla="val 50000"/>
                  </a:avLst>
                </a:prstGeom>
                <a:solidFill>
                  <a:srgbClr val="990033"/>
                </a:solidFill>
                <a:ln w="9525">
                  <a:solidFill>
                    <a:schemeClr val="tx1"/>
                  </a:solidFill>
                  <a:miter lim="800000"/>
                  <a:headEnd/>
                  <a:tailEnd/>
                </a:ln>
              </p:spPr>
              <p:txBody>
                <a:bodyPr wrap="none" anchor="ctr"/>
                <a:lstStyle/>
                <a:p>
                  <a:pPr algn="ctr"/>
                  <a:endParaRPr lang="en-US"/>
                </a:p>
              </p:txBody>
            </p:sp>
            <p:sp>
              <p:nvSpPr>
                <p:cNvPr id="41" name="Oval 257" descr="Large confetti"/>
                <p:cNvSpPr>
                  <a:spLocks noChangeArrowheads="1"/>
                </p:cNvSpPr>
                <p:nvPr/>
              </p:nvSpPr>
              <p:spPr bwMode="auto">
                <a:xfrm>
                  <a:off x="1403648" y="5255664"/>
                  <a:ext cx="161544" cy="144272"/>
                </a:xfrm>
                <a:prstGeom prst="ellipse">
                  <a:avLst/>
                </a:prstGeom>
                <a:gradFill rotWithShape="0">
                  <a:gsLst>
                    <a:gs pos="0">
                      <a:srgbClr val="F8F8F8"/>
                    </a:gs>
                    <a:gs pos="100000">
                      <a:srgbClr val="737373"/>
                    </a:gs>
                  </a:gsLst>
                  <a:path path="rect">
                    <a:fillToRect l="100000" b="100000"/>
                  </a:path>
                </a:gradFill>
                <a:ln w="9525">
                  <a:solidFill>
                    <a:schemeClr val="tx1"/>
                  </a:solidFill>
                  <a:round/>
                  <a:headEnd/>
                  <a:tailEnd/>
                </a:ln>
              </p:spPr>
              <p:txBody>
                <a:bodyPr wrap="none" anchor="ctr"/>
                <a:lstStyle/>
                <a:p>
                  <a:pPr algn="ctr"/>
                  <a:endParaRPr lang="en-US"/>
                </a:p>
              </p:txBody>
            </p:sp>
            <p:cxnSp>
              <p:nvCxnSpPr>
                <p:cNvPr id="42" name="Straight Connector 41"/>
                <p:cNvCxnSpPr/>
                <p:nvPr/>
              </p:nvCxnSpPr>
              <p:spPr>
                <a:xfrm rot="5400000" flipH="1" flipV="1">
                  <a:off x="1446165" y="5206556"/>
                  <a:ext cx="96841"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Diamond 34"/>
              <p:cNvSpPr>
                <a:spLocks noChangeAspect="1"/>
              </p:cNvSpPr>
              <p:nvPr/>
            </p:nvSpPr>
            <p:spPr>
              <a:xfrm rot="300000">
                <a:off x="6879714" y="3276930"/>
                <a:ext cx="96855" cy="96841"/>
              </a:xfrm>
              <a:prstGeom prst="diamon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89"/>
              <p:cNvSpPr txBox="1">
                <a:spLocks noChangeArrowheads="1"/>
              </p:cNvSpPr>
              <p:nvPr/>
            </p:nvSpPr>
            <p:spPr bwMode="auto">
              <a:xfrm>
                <a:off x="3779913" y="3140968"/>
                <a:ext cx="732893" cy="369332"/>
              </a:xfrm>
              <a:prstGeom prst="rect">
                <a:avLst/>
              </a:prstGeom>
              <a:noFill/>
              <a:ln w="9525">
                <a:noFill/>
                <a:miter lim="800000"/>
                <a:headEnd/>
                <a:tailEnd/>
              </a:ln>
            </p:spPr>
            <p:txBody>
              <a:bodyPr wrap="none">
                <a:spAutoFit/>
              </a:bodyPr>
              <a:lstStyle/>
              <a:p>
                <a:pPr algn="ctr"/>
                <a:r>
                  <a:rPr lang="it-IT"/>
                  <a:t>biotin</a:t>
                </a:r>
                <a:endParaRPr lang="en-US"/>
              </a:p>
            </p:txBody>
          </p:sp>
          <p:sp>
            <p:nvSpPr>
              <p:cNvPr id="37" name="TextBox 90"/>
              <p:cNvSpPr txBox="1">
                <a:spLocks noChangeArrowheads="1"/>
              </p:cNvSpPr>
              <p:nvPr/>
            </p:nvSpPr>
            <p:spPr bwMode="auto">
              <a:xfrm>
                <a:off x="1475657" y="3140968"/>
                <a:ext cx="889154" cy="369332"/>
              </a:xfrm>
              <a:prstGeom prst="rect">
                <a:avLst/>
              </a:prstGeom>
              <a:noFill/>
              <a:ln w="9525">
                <a:noFill/>
                <a:miter lim="800000"/>
                <a:headEnd/>
                <a:tailEnd/>
              </a:ln>
            </p:spPr>
            <p:txBody>
              <a:bodyPr wrap="none">
                <a:spAutoFit/>
              </a:bodyPr>
              <a:lstStyle/>
              <a:p>
                <a:pPr algn="ctr"/>
                <a:r>
                  <a:rPr lang="it-IT"/>
                  <a:t>antigen</a:t>
                </a:r>
                <a:endParaRPr lang="en-US"/>
              </a:p>
            </p:txBody>
          </p:sp>
          <p:sp>
            <p:nvSpPr>
              <p:cNvPr id="38" name="TextBox 91"/>
              <p:cNvSpPr txBox="1">
                <a:spLocks noChangeArrowheads="1"/>
              </p:cNvSpPr>
              <p:nvPr/>
            </p:nvSpPr>
            <p:spPr bwMode="auto">
              <a:xfrm>
                <a:off x="5508105" y="3140968"/>
                <a:ext cx="869341" cy="369332"/>
              </a:xfrm>
              <a:prstGeom prst="rect">
                <a:avLst/>
              </a:prstGeom>
              <a:noFill/>
              <a:ln w="9525">
                <a:noFill/>
                <a:miter lim="800000"/>
                <a:headEnd/>
                <a:tailEnd/>
              </a:ln>
            </p:spPr>
            <p:txBody>
              <a:bodyPr wrap="none">
                <a:spAutoFit/>
              </a:bodyPr>
              <a:lstStyle/>
              <a:p>
                <a:pPr algn="ctr"/>
                <a:r>
                  <a:rPr lang="it-IT"/>
                  <a:t>protein</a:t>
                </a:r>
                <a:endParaRPr lang="en-US"/>
              </a:p>
            </p:txBody>
          </p:sp>
          <p:sp>
            <p:nvSpPr>
              <p:cNvPr id="39" name="TextBox 92"/>
              <p:cNvSpPr txBox="1">
                <a:spLocks noChangeArrowheads="1"/>
              </p:cNvSpPr>
              <p:nvPr/>
            </p:nvSpPr>
            <p:spPr bwMode="auto">
              <a:xfrm>
                <a:off x="7092280" y="3140968"/>
                <a:ext cx="1159292" cy="369332"/>
              </a:xfrm>
              <a:prstGeom prst="rect">
                <a:avLst/>
              </a:prstGeom>
              <a:noFill/>
              <a:ln w="9525">
                <a:noFill/>
                <a:miter lim="800000"/>
                <a:headEnd/>
                <a:tailEnd/>
              </a:ln>
            </p:spPr>
            <p:txBody>
              <a:bodyPr wrap="none">
                <a:spAutoFit/>
              </a:bodyPr>
              <a:lstStyle/>
              <a:p>
                <a:pPr algn="ctr"/>
                <a:r>
                  <a:rPr lang="it-IT"/>
                  <a:t>aminoacid</a:t>
                </a:r>
                <a:endParaRPr lang="en-US"/>
              </a:p>
            </p:txBody>
          </p:sp>
        </p:grpSp>
        <p:grpSp>
          <p:nvGrpSpPr>
            <p:cNvPr id="12" name="Group 532"/>
            <p:cNvGrpSpPr>
              <a:grpSpLocks/>
            </p:cNvGrpSpPr>
            <p:nvPr/>
          </p:nvGrpSpPr>
          <p:grpSpPr bwMode="auto">
            <a:xfrm>
              <a:off x="974135" y="3658350"/>
              <a:ext cx="475513" cy="407977"/>
              <a:chOff x="764513" y="2866526"/>
              <a:chExt cx="475602" cy="407988"/>
            </a:xfrm>
          </p:grpSpPr>
          <p:sp>
            <p:nvSpPr>
              <p:cNvPr id="21" name="Line 181"/>
              <p:cNvSpPr>
                <a:spLocks noChangeAspect="1" noChangeShapeType="1"/>
              </p:cNvSpPr>
              <p:nvPr/>
            </p:nvSpPr>
            <p:spPr bwMode="auto">
              <a:xfrm rot="10800000" flipH="1" flipV="1">
                <a:off x="958768" y="3104358"/>
                <a:ext cx="69219" cy="0"/>
              </a:xfrm>
              <a:prstGeom prst="line">
                <a:avLst/>
              </a:prstGeom>
              <a:noFill/>
              <a:ln w="9525">
                <a:solidFill>
                  <a:schemeClr val="tx1"/>
                </a:solidFill>
                <a:round/>
                <a:headEnd/>
                <a:tailEnd/>
              </a:ln>
            </p:spPr>
            <p:txBody>
              <a:bodyPr wrap="none" anchor="ctr"/>
              <a:lstStyle/>
              <a:p>
                <a:endParaRPr lang="it-IT"/>
              </a:p>
            </p:txBody>
          </p:sp>
          <p:sp>
            <p:nvSpPr>
              <p:cNvPr id="22" name="Line 182"/>
              <p:cNvSpPr>
                <a:spLocks noChangeAspect="1" noChangeShapeType="1"/>
              </p:cNvSpPr>
              <p:nvPr/>
            </p:nvSpPr>
            <p:spPr bwMode="auto">
              <a:xfrm rot="10800000" flipH="1" flipV="1">
                <a:off x="976631" y="3071487"/>
                <a:ext cx="69219" cy="0"/>
              </a:xfrm>
              <a:prstGeom prst="line">
                <a:avLst/>
              </a:prstGeom>
              <a:noFill/>
              <a:ln w="9525">
                <a:solidFill>
                  <a:schemeClr val="tx1"/>
                </a:solidFill>
                <a:round/>
                <a:headEnd/>
                <a:tailEnd/>
              </a:ln>
            </p:spPr>
            <p:txBody>
              <a:bodyPr wrap="none" anchor="ctr"/>
              <a:lstStyle/>
              <a:p>
                <a:endParaRPr lang="it-IT"/>
              </a:p>
            </p:txBody>
          </p:sp>
          <p:grpSp>
            <p:nvGrpSpPr>
              <p:cNvPr id="23" name="Group 183"/>
              <p:cNvGrpSpPr>
                <a:grpSpLocks/>
              </p:cNvGrpSpPr>
              <p:nvPr/>
            </p:nvGrpSpPr>
            <p:grpSpPr bwMode="auto">
              <a:xfrm flipH="1" flipV="1">
                <a:off x="764513" y="2866526"/>
                <a:ext cx="475602" cy="407988"/>
                <a:chOff x="2148" y="20810"/>
                <a:chExt cx="579" cy="578"/>
              </a:xfrm>
            </p:grpSpPr>
            <p:grpSp>
              <p:nvGrpSpPr>
                <p:cNvPr id="24" name="Group 184"/>
                <p:cNvGrpSpPr>
                  <a:grpSpLocks noChangeAspect="1"/>
                </p:cNvGrpSpPr>
                <p:nvPr/>
              </p:nvGrpSpPr>
              <p:grpSpPr bwMode="auto">
                <a:xfrm rot="10800000">
                  <a:off x="2458" y="20810"/>
                  <a:ext cx="269" cy="578"/>
                  <a:chOff x="1392" y="2112"/>
                  <a:chExt cx="624" cy="1152"/>
                </a:xfrm>
              </p:grpSpPr>
              <p:sp>
                <p:nvSpPr>
                  <p:cNvPr id="29" name="Freeform 185"/>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30" name="Freeform 186"/>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31" name="Line 187"/>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nvGrpSpPr>
                <p:cNvPr id="25" name="Group 188"/>
                <p:cNvGrpSpPr>
                  <a:grpSpLocks noChangeAspect="1"/>
                </p:cNvGrpSpPr>
                <p:nvPr/>
              </p:nvGrpSpPr>
              <p:grpSpPr bwMode="auto">
                <a:xfrm rot="10800000" flipH="1">
                  <a:off x="2148" y="20810"/>
                  <a:ext cx="269" cy="578"/>
                  <a:chOff x="1392" y="2112"/>
                  <a:chExt cx="624" cy="1152"/>
                </a:xfrm>
              </p:grpSpPr>
              <p:sp>
                <p:nvSpPr>
                  <p:cNvPr id="26" name="Freeform 189"/>
                  <p:cNvSpPr>
                    <a:spLocks noChangeAspect="1"/>
                  </p:cNvSpPr>
                  <p:nvPr/>
                </p:nvSpPr>
                <p:spPr bwMode="auto">
                  <a:xfrm>
                    <a:off x="1584" y="2112"/>
                    <a:ext cx="432" cy="1152"/>
                  </a:xfrm>
                  <a:custGeom>
                    <a:avLst/>
                    <a:gdLst>
                      <a:gd name="T0" fmla="*/ 288 w 432"/>
                      <a:gd name="T1" fmla="*/ 1152 h 1152"/>
                      <a:gd name="T2" fmla="*/ 288 w 432"/>
                      <a:gd name="T3" fmla="*/ 528 h 1152"/>
                      <a:gd name="T4" fmla="*/ 0 w 432"/>
                      <a:gd name="T5" fmla="*/ 96 h 1152"/>
                      <a:gd name="T6" fmla="*/ 96 w 432"/>
                      <a:gd name="T7" fmla="*/ 0 h 1152"/>
                      <a:gd name="T8" fmla="*/ 432 w 432"/>
                      <a:gd name="T9" fmla="*/ 480 h 1152"/>
                      <a:gd name="T10" fmla="*/ 432 w 432"/>
                      <a:gd name="T11" fmla="*/ 1152 h 1152"/>
                      <a:gd name="T12" fmla="*/ 288 w 432"/>
                      <a:gd name="T13" fmla="*/ 1152 h 1152"/>
                      <a:gd name="T14" fmla="*/ 0 60000 65536"/>
                      <a:gd name="T15" fmla="*/ 0 60000 65536"/>
                      <a:gd name="T16" fmla="*/ 0 60000 65536"/>
                      <a:gd name="T17" fmla="*/ 0 60000 65536"/>
                      <a:gd name="T18" fmla="*/ 0 60000 65536"/>
                      <a:gd name="T19" fmla="*/ 0 60000 65536"/>
                      <a:gd name="T20" fmla="*/ 0 60000 65536"/>
                      <a:gd name="T21" fmla="*/ 0 w 432"/>
                      <a:gd name="T22" fmla="*/ 0 h 1152"/>
                      <a:gd name="T23" fmla="*/ 432 w 43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152">
                        <a:moveTo>
                          <a:pt x="288" y="1152"/>
                        </a:moveTo>
                        <a:lnTo>
                          <a:pt x="288" y="528"/>
                        </a:lnTo>
                        <a:lnTo>
                          <a:pt x="0" y="96"/>
                        </a:lnTo>
                        <a:lnTo>
                          <a:pt x="96" y="0"/>
                        </a:lnTo>
                        <a:lnTo>
                          <a:pt x="432" y="480"/>
                        </a:lnTo>
                        <a:lnTo>
                          <a:pt x="432" y="1152"/>
                        </a:lnTo>
                        <a:lnTo>
                          <a:pt x="288" y="1152"/>
                        </a:lnTo>
                        <a:close/>
                      </a:path>
                    </a:pathLst>
                  </a:custGeom>
                  <a:gradFill rotWithShape="0">
                    <a:gsLst>
                      <a:gs pos="0">
                        <a:srgbClr val="03D4A8"/>
                      </a:gs>
                      <a:gs pos="25000">
                        <a:srgbClr val="21D6E0"/>
                      </a:gs>
                      <a:gs pos="75000">
                        <a:srgbClr val="0087E6"/>
                      </a:gs>
                      <a:gs pos="100000">
                        <a:srgbClr val="005CBF"/>
                      </a:gs>
                    </a:gsLst>
                    <a:lin ang="5400000" scaled="1"/>
                  </a:gradFill>
                  <a:ln w="9525">
                    <a:solidFill>
                      <a:schemeClr val="tx1"/>
                    </a:solidFill>
                    <a:round/>
                    <a:headEnd/>
                    <a:tailEnd/>
                  </a:ln>
                </p:spPr>
                <p:txBody>
                  <a:bodyPr wrap="none" anchor="ctr"/>
                  <a:lstStyle/>
                  <a:p>
                    <a:endParaRPr lang="it-IT"/>
                  </a:p>
                </p:txBody>
              </p:sp>
              <p:sp>
                <p:nvSpPr>
                  <p:cNvPr id="27" name="Freeform 190"/>
                  <p:cNvSpPr>
                    <a:spLocks noChangeAspect="1"/>
                  </p:cNvSpPr>
                  <p:nvPr/>
                </p:nvSpPr>
                <p:spPr bwMode="auto">
                  <a:xfrm>
                    <a:off x="1392" y="2256"/>
                    <a:ext cx="384" cy="528"/>
                  </a:xfrm>
                  <a:custGeom>
                    <a:avLst/>
                    <a:gdLst>
                      <a:gd name="T0" fmla="*/ 96 w 384"/>
                      <a:gd name="T1" fmla="*/ 0 h 528"/>
                      <a:gd name="T2" fmla="*/ 384 w 384"/>
                      <a:gd name="T3" fmla="*/ 432 h 528"/>
                      <a:gd name="T4" fmla="*/ 288 w 384"/>
                      <a:gd name="T5" fmla="*/ 528 h 528"/>
                      <a:gd name="T6" fmla="*/ 0 w 384"/>
                      <a:gd name="T7" fmla="*/ 96 h 528"/>
                      <a:gd name="T8" fmla="*/ 96 w 384"/>
                      <a:gd name="T9" fmla="*/ 0 h 528"/>
                      <a:gd name="T10" fmla="*/ 0 60000 65536"/>
                      <a:gd name="T11" fmla="*/ 0 60000 65536"/>
                      <a:gd name="T12" fmla="*/ 0 60000 65536"/>
                      <a:gd name="T13" fmla="*/ 0 60000 65536"/>
                      <a:gd name="T14" fmla="*/ 0 60000 65536"/>
                      <a:gd name="T15" fmla="*/ 0 w 384"/>
                      <a:gd name="T16" fmla="*/ 0 h 528"/>
                      <a:gd name="T17" fmla="*/ 384 w 384"/>
                      <a:gd name="T18" fmla="*/ 528 h 528"/>
                    </a:gdLst>
                    <a:ahLst/>
                    <a:cxnLst>
                      <a:cxn ang="T10">
                        <a:pos x="T0" y="T1"/>
                      </a:cxn>
                      <a:cxn ang="T11">
                        <a:pos x="T2" y="T3"/>
                      </a:cxn>
                      <a:cxn ang="T12">
                        <a:pos x="T4" y="T5"/>
                      </a:cxn>
                      <a:cxn ang="T13">
                        <a:pos x="T6" y="T7"/>
                      </a:cxn>
                      <a:cxn ang="T14">
                        <a:pos x="T8" y="T9"/>
                      </a:cxn>
                    </a:cxnLst>
                    <a:rect l="T15" t="T16" r="T17" b="T18"/>
                    <a:pathLst>
                      <a:path w="384" h="528">
                        <a:moveTo>
                          <a:pt x="96" y="0"/>
                        </a:moveTo>
                        <a:lnTo>
                          <a:pt x="384" y="432"/>
                        </a:lnTo>
                        <a:lnTo>
                          <a:pt x="288" y="528"/>
                        </a:lnTo>
                        <a:lnTo>
                          <a:pt x="0" y="96"/>
                        </a:lnTo>
                        <a:lnTo>
                          <a:pt x="96" y="0"/>
                        </a:lnTo>
                        <a:close/>
                      </a:path>
                    </a:pathLst>
                  </a:cu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wrap="none" anchor="ctr"/>
                  <a:lstStyle/>
                  <a:p>
                    <a:endParaRPr lang="it-IT"/>
                  </a:p>
                </p:txBody>
              </p:sp>
              <p:sp>
                <p:nvSpPr>
                  <p:cNvPr id="28" name="Line 191"/>
                  <p:cNvSpPr>
                    <a:spLocks noChangeAspect="1" noChangeShapeType="1"/>
                  </p:cNvSpPr>
                  <p:nvPr/>
                </p:nvSpPr>
                <p:spPr bwMode="auto">
                  <a:xfrm flipV="1">
                    <a:off x="1728" y="2544"/>
                    <a:ext cx="96" cy="96"/>
                  </a:xfrm>
                  <a:prstGeom prst="line">
                    <a:avLst/>
                  </a:prstGeom>
                  <a:noFill/>
                  <a:ln w="9525">
                    <a:solidFill>
                      <a:schemeClr val="tx1"/>
                    </a:solidFill>
                    <a:round/>
                    <a:headEnd/>
                    <a:tailEnd/>
                  </a:ln>
                </p:spPr>
                <p:txBody>
                  <a:bodyPr wrap="none" anchor="ctr"/>
                  <a:lstStyle/>
                  <a:p>
                    <a:endParaRPr lang="it-IT"/>
                  </a:p>
                </p:txBody>
              </p:sp>
            </p:grpSp>
          </p:grpSp>
        </p:grpSp>
        <p:grpSp>
          <p:nvGrpSpPr>
            <p:cNvPr id="13" name="Group 531"/>
            <p:cNvGrpSpPr>
              <a:grpSpLocks/>
            </p:cNvGrpSpPr>
            <p:nvPr/>
          </p:nvGrpSpPr>
          <p:grpSpPr bwMode="auto">
            <a:xfrm>
              <a:off x="1613150" y="3513160"/>
              <a:ext cx="6674573" cy="698357"/>
              <a:chOff x="1403648" y="2721332"/>
              <a:chExt cx="6675827" cy="698376"/>
            </a:xfrm>
          </p:grpSpPr>
          <p:sp>
            <p:nvSpPr>
              <p:cNvPr id="14" name="Freeform 13"/>
              <p:cNvSpPr/>
              <p:nvPr/>
            </p:nvSpPr>
            <p:spPr>
              <a:xfrm>
                <a:off x="5075976" y="2800685"/>
                <a:ext cx="188947" cy="539765"/>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Multiply 14"/>
              <p:cNvSpPr/>
              <p:nvPr/>
            </p:nvSpPr>
            <p:spPr>
              <a:xfrm>
                <a:off x="2914982" y="2721308"/>
                <a:ext cx="504920" cy="698520"/>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805088" y="2999128"/>
                <a:ext cx="142902" cy="1428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70"/>
              <p:cNvSpPr txBox="1">
                <a:spLocks noChangeArrowheads="1"/>
              </p:cNvSpPr>
              <p:nvPr/>
            </p:nvSpPr>
            <p:spPr bwMode="auto">
              <a:xfrm>
                <a:off x="3491880" y="2885854"/>
                <a:ext cx="1296702" cy="369332"/>
              </a:xfrm>
              <a:prstGeom prst="rect">
                <a:avLst/>
              </a:prstGeom>
              <a:noFill/>
              <a:ln w="9525">
                <a:noFill/>
                <a:miter lim="800000"/>
                <a:headEnd/>
                <a:tailEnd/>
              </a:ln>
            </p:spPr>
            <p:txBody>
              <a:bodyPr wrap="none">
                <a:spAutoFit/>
              </a:bodyPr>
              <a:lstStyle/>
              <a:p>
                <a:pPr algn="ctr"/>
                <a:r>
                  <a:rPr lang="it-IT"/>
                  <a:t>streptavidin</a:t>
                </a:r>
                <a:endParaRPr lang="en-US"/>
              </a:p>
            </p:txBody>
          </p:sp>
          <p:sp>
            <p:nvSpPr>
              <p:cNvPr id="18" name="TextBox 71"/>
              <p:cNvSpPr txBox="1">
                <a:spLocks noChangeArrowheads="1"/>
              </p:cNvSpPr>
              <p:nvPr/>
            </p:nvSpPr>
            <p:spPr bwMode="auto">
              <a:xfrm>
                <a:off x="1403648" y="2885854"/>
                <a:ext cx="1014508" cy="369332"/>
              </a:xfrm>
              <a:prstGeom prst="rect">
                <a:avLst/>
              </a:prstGeom>
              <a:noFill/>
              <a:ln w="9525">
                <a:noFill/>
                <a:miter lim="800000"/>
                <a:headEnd/>
                <a:tailEnd/>
              </a:ln>
            </p:spPr>
            <p:txBody>
              <a:bodyPr wrap="none">
                <a:spAutoFit/>
              </a:bodyPr>
              <a:lstStyle/>
              <a:p>
                <a:pPr algn="ctr"/>
                <a:r>
                  <a:rPr lang="it-IT" dirty="0" err="1"/>
                  <a:t>antibody</a:t>
                </a:r>
                <a:endParaRPr lang="en-US" dirty="0"/>
              </a:p>
            </p:txBody>
          </p:sp>
          <p:sp>
            <p:nvSpPr>
              <p:cNvPr id="19" name="TextBox 72"/>
              <p:cNvSpPr txBox="1">
                <a:spLocks noChangeArrowheads="1"/>
              </p:cNvSpPr>
              <p:nvPr/>
            </p:nvSpPr>
            <p:spPr bwMode="auto">
              <a:xfrm>
                <a:off x="5364088" y="2885854"/>
                <a:ext cx="980718" cy="369332"/>
              </a:xfrm>
              <a:prstGeom prst="rect">
                <a:avLst/>
              </a:prstGeom>
              <a:noFill/>
              <a:ln w="9525">
                <a:noFill/>
                <a:miter lim="800000"/>
                <a:headEnd/>
                <a:tailEnd/>
              </a:ln>
            </p:spPr>
            <p:txBody>
              <a:bodyPr wrap="none">
                <a:spAutoFit/>
              </a:bodyPr>
              <a:lstStyle/>
              <a:p>
                <a:pPr algn="ctr"/>
                <a:r>
                  <a:rPr lang="it-IT"/>
                  <a:t>aptamer</a:t>
                </a:r>
                <a:endParaRPr lang="en-US"/>
              </a:p>
            </p:txBody>
          </p:sp>
          <p:sp>
            <p:nvSpPr>
              <p:cNvPr id="20" name="TextBox 73"/>
              <p:cNvSpPr txBox="1">
                <a:spLocks noChangeArrowheads="1"/>
              </p:cNvSpPr>
              <p:nvPr/>
            </p:nvSpPr>
            <p:spPr bwMode="auto">
              <a:xfrm>
                <a:off x="7164288" y="2885854"/>
                <a:ext cx="915187" cy="369332"/>
              </a:xfrm>
              <a:prstGeom prst="rect">
                <a:avLst/>
              </a:prstGeom>
              <a:noFill/>
              <a:ln w="9525">
                <a:noFill/>
                <a:miter lim="800000"/>
                <a:headEnd/>
                <a:tailEnd/>
              </a:ln>
            </p:spPr>
            <p:txBody>
              <a:bodyPr wrap="none">
                <a:spAutoFit/>
              </a:bodyPr>
              <a:lstStyle/>
              <a:p>
                <a:pPr algn="ctr"/>
                <a:r>
                  <a:rPr lang="it-IT"/>
                  <a:t>enzyme</a:t>
                </a:r>
                <a:endParaRPr lang="en-US"/>
              </a:p>
            </p:txBody>
          </p:sp>
        </p:grpSp>
      </p:grpSp>
      <p:sp>
        <p:nvSpPr>
          <p:cNvPr id="232" name="Rectangle 231"/>
          <p:cNvSpPr/>
          <p:nvPr/>
        </p:nvSpPr>
        <p:spPr>
          <a:xfrm>
            <a:off x="361057" y="1124744"/>
            <a:ext cx="8640960" cy="1323439"/>
          </a:xfrm>
          <a:prstGeom prst="rect">
            <a:avLst/>
          </a:prstGeom>
        </p:spPr>
        <p:txBody>
          <a:bodyPr wrap="square">
            <a:spAutoFit/>
          </a:bodyPr>
          <a:lstStyle/>
          <a:p>
            <a:pPr algn="just"/>
            <a:r>
              <a:rPr lang="it-IT" sz="2000" dirty="0"/>
              <a:t>A </a:t>
            </a:r>
            <a:r>
              <a:rPr lang="it-IT" sz="2000" dirty="0" err="1"/>
              <a:t>crucial</a:t>
            </a:r>
            <a:r>
              <a:rPr lang="it-IT" sz="2000" dirty="0"/>
              <a:t> </a:t>
            </a:r>
            <a:r>
              <a:rPr lang="it-IT" sz="2000" dirty="0" err="1" smtClean="0"/>
              <a:t>issue</a:t>
            </a:r>
            <a:r>
              <a:rPr lang="it-IT" sz="2000" dirty="0" smtClean="0"/>
              <a:t> for </a:t>
            </a:r>
            <a:r>
              <a:rPr lang="it-IT" sz="2000" b="1" u="sng" dirty="0" smtClean="0"/>
              <a:t>biosensing</a:t>
            </a:r>
            <a:r>
              <a:rPr lang="it-IT" sz="2000" dirty="0" smtClean="0"/>
              <a:t> </a:t>
            </a:r>
            <a:r>
              <a:rPr lang="it-IT" sz="2000" dirty="0" err="1" smtClean="0"/>
              <a:t>is</a:t>
            </a:r>
            <a:r>
              <a:rPr lang="it-IT" sz="2000" dirty="0" smtClean="0"/>
              <a:t> the </a:t>
            </a:r>
            <a:r>
              <a:rPr lang="it-IT" sz="2000" b="1" dirty="0" err="1" smtClean="0">
                <a:solidFill>
                  <a:srgbClr val="FF6600"/>
                </a:solidFill>
              </a:rPr>
              <a:t>selectivity</a:t>
            </a:r>
            <a:r>
              <a:rPr lang="it-IT" sz="2000" b="1" dirty="0" smtClean="0">
                <a:solidFill>
                  <a:srgbClr val="FF6600"/>
                </a:solidFill>
              </a:rPr>
              <a:t> of </a:t>
            </a:r>
            <a:r>
              <a:rPr lang="it-IT" sz="2000" b="1" dirty="0" err="1" smtClean="0">
                <a:solidFill>
                  <a:srgbClr val="FF6600"/>
                </a:solidFill>
              </a:rPr>
              <a:t>detection</a:t>
            </a:r>
            <a:r>
              <a:rPr lang="it-IT" sz="2000" dirty="0" smtClean="0"/>
              <a:t>: </a:t>
            </a:r>
            <a:r>
              <a:rPr lang="it-IT" sz="2000" dirty="0" err="1" smtClean="0"/>
              <a:t>it</a:t>
            </a:r>
            <a:r>
              <a:rPr lang="it-IT" sz="2000" dirty="0" smtClean="0"/>
              <a:t> can be </a:t>
            </a:r>
            <a:r>
              <a:rPr lang="it-IT" sz="2000" dirty="0" err="1" smtClean="0"/>
              <a:t>achieved</a:t>
            </a:r>
            <a:r>
              <a:rPr lang="it-IT" sz="2000" dirty="0" smtClean="0"/>
              <a:t> by the </a:t>
            </a:r>
            <a:r>
              <a:rPr lang="it-IT" sz="2000" dirty="0" err="1"/>
              <a:t>functionalization</a:t>
            </a:r>
            <a:r>
              <a:rPr lang="it-IT" sz="2000" dirty="0"/>
              <a:t> of </a:t>
            </a:r>
            <a:r>
              <a:rPr lang="it-IT" sz="2000" dirty="0" smtClean="0"/>
              <a:t>the </a:t>
            </a:r>
            <a:r>
              <a:rPr lang="it-IT" sz="2000" dirty="0" err="1" smtClean="0"/>
              <a:t>surface</a:t>
            </a:r>
            <a:r>
              <a:rPr lang="it-IT" sz="2000" dirty="0" smtClean="0"/>
              <a:t> of the </a:t>
            </a:r>
            <a:r>
              <a:rPr lang="it-IT" sz="2000" dirty="0" err="1" smtClean="0"/>
              <a:t>microsphere</a:t>
            </a:r>
            <a:r>
              <a:rPr lang="it-IT" sz="2000" dirty="0" smtClean="0"/>
              <a:t>, </a:t>
            </a:r>
            <a:r>
              <a:rPr lang="it-IT" sz="2000" dirty="0"/>
              <a:t>in </a:t>
            </a:r>
            <a:r>
              <a:rPr lang="it-IT" sz="2000" dirty="0" err="1"/>
              <a:t>order</a:t>
            </a:r>
            <a:r>
              <a:rPr lang="it-IT" sz="2000" dirty="0"/>
              <a:t> to </a:t>
            </a:r>
            <a:r>
              <a:rPr lang="it-IT" sz="2000" dirty="0" err="1"/>
              <a:t>specifically</a:t>
            </a:r>
            <a:r>
              <a:rPr lang="it-IT" sz="2000" dirty="0"/>
              <a:t> </a:t>
            </a:r>
            <a:r>
              <a:rPr lang="it-IT" sz="2000" dirty="0" err="1"/>
              <a:t>bind</a:t>
            </a:r>
            <a:r>
              <a:rPr lang="it-IT" sz="2000" dirty="0"/>
              <a:t> </a:t>
            </a:r>
            <a:r>
              <a:rPr lang="it-IT" sz="2000" dirty="0" err="1"/>
              <a:t>only</a:t>
            </a:r>
            <a:r>
              <a:rPr lang="it-IT" sz="2000" dirty="0"/>
              <a:t> the </a:t>
            </a:r>
            <a:r>
              <a:rPr lang="it-IT" sz="2000" dirty="0" err="1"/>
              <a:t>biochemical</a:t>
            </a:r>
            <a:r>
              <a:rPr lang="it-IT" sz="2000" dirty="0"/>
              <a:t> </a:t>
            </a:r>
            <a:r>
              <a:rPr lang="it-IT" sz="2000" dirty="0" err="1"/>
              <a:t>element</a:t>
            </a:r>
            <a:r>
              <a:rPr lang="it-IT" sz="2000" dirty="0"/>
              <a:t> to be </a:t>
            </a:r>
            <a:r>
              <a:rPr lang="it-IT" sz="2000" dirty="0" err="1"/>
              <a:t>recognized</a:t>
            </a:r>
            <a:r>
              <a:rPr lang="it-IT" sz="2000" dirty="0"/>
              <a:t> and, </a:t>
            </a:r>
            <a:r>
              <a:rPr lang="it-IT" sz="2000" dirty="0" err="1"/>
              <a:t>at</a:t>
            </a:r>
            <a:r>
              <a:rPr lang="it-IT" sz="2000" dirty="0"/>
              <a:t> the </a:t>
            </a:r>
            <a:r>
              <a:rPr lang="it-IT" sz="2000" dirty="0" err="1"/>
              <a:t>same</a:t>
            </a:r>
            <a:r>
              <a:rPr lang="it-IT" sz="2000" dirty="0"/>
              <a:t> time, to </a:t>
            </a:r>
            <a:r>
              <a:rPr lang="it-IT" sz="2000" dirty="0" err="1"/>
              <a:t>maintain</a:t>
            </a:r>
            <a:r>
              <a:rPr lang="it-IT" sz="2000" dirty="0"/>
              <a:t> a </a:t>
            </a:r>
            <a:r>
              <a:rPr lang="it-IT" sz="2000" dirty="0" err="1"/>
              <a:t>good</a:t>
            </a:r>
            <a:r>
              <a:rPr lang="it-IT" sz="2000" dirty="0"/>
              <a:t> </a:t>
            </a:r>
            <a:r>
              <a:rPr lang="it-IT" sz="2000" dirty="0" err="1"/>
              <a:t>value</a:t>
            </a:r>
            <a:r>
              <a:rPr lang="it-IT" sz="2000" dirty="0"/>
              <a:t> for the </a:t>
            </a:r>
            <a:r>
              <a:rPr lang="it-IT" sz="2000" dirty="0" err="1"/>
              <a:t>Q</a:t>
            </a:r>
            <a:r>
              <a:rPr lang="it-IT" sz="2000" dirty="0"/>
              <a:t> </a:t>
            </a:r>
            <a:r>
              <a:rPr lang="it-IT" sz="2000" dirty="0" err="1"/>
              <a:t>factor</a:t>
            </a:r>
            <a:r>
              <a:rPr lang="it-IT" sz="2000" dirty="0"/>
              <a:t>.</a:t>
            </a:r>
          </a:p>
        </p:txBody>
      </p:sp>
      <p:pic>
        <p:nvPicPr>
          <p:cNvPr id="233" name="Picture 232" descr="Logo_IYL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234" name="Picture 233" descr="SI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7511921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5701" y="908274"/>
            <a:ext cx="9275297" cy="1233489"/>
            <a:chOff x="0" y="832"/>
            <a:chExt cx="5706" cy="777"/>
          </a:xfrm>
        </p:grpSpPr>
        <p:sp>
          <p:nvSpPr>
            <p:cNvPr id="10263" name="Text Box 10"/>
            <p:cNvSpPr txBox="1">
              <a:spLocks noChangeArrowheads="1"/>
            </p:cNvSpPr>
            <p:nvPr/>
          </p:nvSpPr>
          <p:spPr bwMode="auto">
            <a:xfrm>
              <a:off x="0" y="927"/>
              <a:ext cx="23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marL="53657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lvl="1" algn="just">
                <a:spcBef>
                  <a:spcPct val="50000"/>
                </a:spcBef>
                <a:buFont typeface="Wingdings" charset="0"/>
                <a:buChar char="Ø"/>
              </a:pPr>
              <a:r>
                <a:rPr lang="en-US" sz="1200" dirty="0">
                  <a:solidFill>
                    <a:schemeClr val="accent2"/>
                  </a:solidFill>
                  <a:sym typeface="Symbol" charset="0"/>
                </a:rPr>
                <a:t> 	</a:t>
              </a:r>
              <a:r>
                <a:rPr lang="en-US" sz="2000" dirty="0">
                  <a:solidFill>
                    <a:schemeClr val="accent2"/>
                  </a:solidFill>
                  <a:sym typeface="Symbol" charset="0"/>
                </a:rPr>
                <a:t>a thickness &lt; 100 nm</a:t>
              </a:r>
              <a:r>
                <a:rPr lang="en-US" sz="1400" dirty="0">
                  <a:solidFill>
                    <a:srgbClr val="00FF00"/>
                  </a:solidFill>
                  <a:latin typeface="Comic Sans MS" charset="0"/>
                  <a:sym typeface="Symbol" charset="0"/>
                </a:rPr>
                <a:t>                        </a:t>
              </a:r>
              <a:endParaRPr lang="en-US" sz="1400" dirty="0">
                <a:solidFill>
                  <a:srgbClr val="FFFF00"/>
                </a:solidFill>
                <a:latin typeface="Comic Sans MS" charset="0"/>
                <a:cs typeface="Arial" charset="0"/>
              </a:endParaRPr>
            </a:p>
          </p:txBody>
        </p:sp>
        <p:sp>
          <p:nvSpPr>
            <p:cNvPr id="10264" name="AutoShape 14"/>
            <p:cNvSpPr>
              <a:spLocks noChangeAspect="1" noChangeArrowheads="1"/>
            </p:cNvSpPr>
            <p:nvPr/>
          </p:nvSpPr>
          <p:spPr bwMode="auto">
            <a:xfrm>
              <a:off x="2427" y="968"/>
              <a:ext cx="443" cy="201"/>
            </a:xfrm>
            <a:prstGeom prst="rightArrow">
              <a:avLst>
                <a:gd name="adj1" fmla="val 50000"/>
                <a:gd name="adj2" fmla="val 50664"/>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it-IT" sz="1000">
                <a:solidFill>
                  <a:srgbClr val="FFFF00"/>
                </a:solidFill>
                <a:latin typeface="Lucida Calligraphy" charset="0"/>
              </a:endParaRPr>
            </a:p>
          </p:txBody>
        </p:sp>
        <p:sp>
          <p:nvSpPr>
            <p:cNvPr id="10265" name="Text Box 15"/>
            <p:cNvSpPr txBox="1">
              <a:spLocks noChangeArrowheads="1"/>
            </p:cNvSpPr>
            <p:nvPr/>
          </p:nvSpPr>
          <p:spPr bwMode="auto">
            <a:xfrm>
              <a:off x="3048" y="832"/>
              <a:ext cx="26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it-IT" sz="1600" b="1" dirty="0" err="1">
                  <a:solidFill>
                    <a:srgbClr val="008000"/>
                  </a:solidFill>
                </a:rPr>
                <a:t>Possibility</a:t>
              </a:r>
              <a:r>
                <a:rPr lang="it-IT" sz="1600" b="1" dirty="0">
                  <a:solidFill>
                    <a:srgbClr val="008000"/>
                  </a:solidFill>
                </a:rPr>
                <a:t> to </a:t>
              </a:r>
              <a:r>
                <a:rPr lang="it-IT" sz="1600" b="1" dirty="0" err="1">
                  <a:solidFill>
                    <a:srgbClr val="008000"/>
                  </a:solidFill>
                </a:rPr>
                <a:t>excite</a:t>
              </a:r>
              <a:r>
                <a:rPr lang="it-IT" sz="1600" b="1" dirty="0">
                  <a:solidFill>
                    <a:srgbClr val="008000"/>
                  </a:solidFill>
                </a:rPr>
                <a:t> </a:t>
              </a:r>
              <a:r>
                <a:rPr lang="it-IT" sz="1600" b="1" dirty="0" err="1">
                  <a:solidFill>
                    <a:srgbClr val="008000"/>
                  </a:solidFill>
                </a:rPr>
                <a:t>WGMs</a:t>
              </a:r>
              <a:r>
                <a:rPr lang="it-IT" sz="1600" b="1" dirty="0">
                  <a:solidFill>
                    <a:srgbClr val="008000"/>
                  </a:solidFill>
                </a:rPr>
                <a:t> in </a:t>
              </a:r>
              <a:r>
                <a:rPr lang="it-IT" sz="1600" b="1" dirty="0" err="1" smtClean="0">
                  <a:solidFill>
                    <a:srgbClr val="008000"/>
                  </a:solidFill>
                </a:rPr>
                <a:t>efficient</a:t>
              </a:r>
              <a:r>
                <a:rPr lang="it-IT" sz="1600" b="1" dirty="0" smtClean="0">
                  <a:solidFill>
                    <a:srgbClr val="008000"/>
                  </a:solidFill>
                </a:rPr>
                <a:t> </a:t>
              </a:r>
              <a:r>
                <a:rPr lang="it-IT" sz="1600" b="1" dirty="0">
                  <a:solidFill>
                    <a:srgbClr val="008000"/>
                  </a:solidFill>
                </a:rPr>
                <a:t>way by </a:t>
              </a:r>
              <a:r>
                <a:rPr lang="it-IT" sz="1600" b="1" dirty="0" err="1">
                  <a:solidFill>
                    <a:srgbClr val="008000"/>
                  </a:solidFill>
                </a:rPr>
                <a:t>means</a:t>
              </a:r>
              <a:r>
                <a:rPr lang="it-IT" sz="1600" b="1" dirty="0">
                  <a:solidFill>
                    <a:srgbClr val="008000"/>
                  </a:solidFill>
                </a:rPr>
                <a:t> of </a:t>
              </a:r>
              <a:r>
                <a:rPr lang="it-IT" sz="1600" b="1" dirty="0" err="1">
                  <a:solidFill>
                    <a:srgbClr val="008000"/>
                  </a:solidFill>
                </a:rPr>
                <a:t>evanescent</a:t>
              </a:r>
              <a:r>
                <a:rPr lang="it-IT" sz="1600" b="1" dirty="0">
                  <a:solidFill>
                    <a:srgbClr val="008000"/>
                  </a:solidFill>
                </a:rPr>
                <a:t> </a:t>
              </a:r>
              <a:r>
                <a:rPr lang="it-IT" sz="1600" b="1" dirty="0" err="1">
                  <a:solidFill>
                    <a:srgbClr val="008000"/>
                  </a:solidFill>
                </a:rPr>
                <a:t>field</a:t>
              </a:r>
              <a:r>
                <a:rPr lang="it-IT" sz="1600" b="1" dirty="0">
                  <a:solidFill>
                    <a:srgbClr val="008000"/>
                  </a:solidFill>
                </a:rPr>
                <a:t> </a:t>
              </a:r>
              <a:r>
                <a:rPr lang="it-IT" sz="1600" b="1" dirty="0" err="1">
                  <a:solidFill>
                    <a:srgbClr val="008000"/>
                  </a:solidFill>
                </a:rPr>
                <a:t>tail</a:t>
              </a:r>
              <a:endParaRPr lang="it-IT" sz="1600" b="1" dirty="0">
                <a:solidFill>
                  <a:srgbClr val="008000"/>
                </a:solidFill>
              </a:endParaRPr>
            </a:p>
          </p:txBody>
        </p:sp>
        <p:sp>
          <p:nvSpPr>
            <p:cNvPr id="10266" name="Text Box 17"/>
            <p:cNvSpPr txBox="1">
              <a:spLocks noChangeArrowheads="1"/>
            </p:cNvSpPr>
            <p:nvPr/>
          </p:nvSpPr>
          <p:spPr bwMode="auto">
            <a:xfrm>
              <a:off x="0" y="1148"/>
              <a:ext cx="207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marL="53657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lvl="1" algn="just">
                <a:spcBef>
                  <a:spcPct val="50000"/>
                </a:spcBef>
                <a:buFont typeface="Wingdings" charset="0"/>
                <a:buChar char="Ø"/>
              </a:pPr>
              <a:r>
                <a:rPr lang="en-US" sz="1200" dirty="0">
                  <a:solidFill>
                    <a:schemeClr val="accent2"/>
                  </a:solidFill>
                  <a:sym typeface="Symbol" charset="0"/>
                </a:rPr>
                <a:t> 	</a:t>
              </a:r>
              <a:r>
                <a:rPr lang="en-US" sz="2000" dirty="0">
                  <a:solidFill>
                    <a:schemeClr val="accent2"/>
                  </a:solidFill>
                  <a:sym typeface="Symbol" charset="0"/>
                </a:rPr>
                <a:t>good homogeneity</a:t>
              </a:r>
              <a:r>
                <a:rPr lang="en-US" sz="2000" dirty="0">
                  <a:solidFill>
                    <a:srgbClr val="00FF00"/>
                  </a:solidFill>
                  <a:latin typeface="Comic Sans MS" charset="0"/>
                  <a:sym typeface="Symbol" charset="0"/>
                </a:rPr>
                <a:t>                       </a:t>
              </a:r>
              <a:endParaRPr lang="en-US" sz="2000" dirty="0">
                <a:solidFill>
                  <a:srgbClr val="FFFF00"/>
                </a:solidFill>
                <a:latin typeface="Comic Sans MS" charset="0"/>
                <a:cs typeface="Arial" charset="0"/>
              </a:endParaRPr>
            </a:p>
          </p:txBody>
        </p:sp>
        <p:sp>
          <p:nvSpPr>
            <p:cNvPr id="10267" name="AutoShape 18"/>
            <p:cNvSpPr>
              <a:spLocks noChangeAspect="1" noChangeArrowheads="1"/>
            </p:cNvSpPr>
            <p:nvPr/>
          </p:nvSpPr>
          <p:spPr bwMode="auto">
            <a:xfrm rot="909019">
              <a:off x="2405" y="1256"/>
              <a:ext cx="487" cy="240"/>
            </a:xfrm>
            <a:prstGeom prst="rightArrow">
              <a:avLst>
                <a:gd name="adj1" fmla="val 50000"/>
                <a:gd name="adj2" fmla="val 50664"/>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it-IT" sz="1000">
                <a:solidFill>
                  <a:srgbClr val="FFFF00"/>
                </a:solidFill>
                <a:latin typeface="Lucida Calligraphy" charset="0"/>
              </a:endParaRPr>
            </a:p>
          </p:txBody>
        </p:sp>
        <p:sp>
          <p:nvSpPr>
            <p:cNvPr id="10268" name="Text Box 19"/>
            <p:cNvSpPr txBox="1">
              <a:spLocks noChangeArrowheads="1"/>
            </p:cNvSpPr>
            <p:nvPr/>
          </p:nvSpPr>
          <p:spPr bwMode="auto">
            <a:xfrm>
              <a:off x="3092" y="1241"/>
              <a:ext cx="235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it-IT" sz="1600" b="1" dirty="0">
                  <a:solidFill>
                    <a:srgbClr val="A50021"/>
                  </a:solidFill>
                </a:rPr>
                <a:t>High </a:t>
              </a:r>
              <a:r>
                <a:rPr lang="it-IT" sz="1600" b="1" dirty="0" err="1">
                  <a:solidFill>
                    <a:srgbClr val="A50021"/>
                  </a:solidFill>
                </a:rPr>
                <a:t>Q</a:t>
              </a:r>
              <a:r>
                <a:rPr lang="it-IT" sz="1600" b="1" dirty="0">
                  <a:solidFill>
                    <a:srgbClr val="A50021"/>
                  </a:solidFill>
                </a:rPr>
                <a:t> </a:t>
              </a:r>
              <a:r>
                <a:rPr lang="it-IT" sz="1600" b="1" dirty="0" err="1">
                  <a:solidFill>
                    <a:srgbClr val="A50021"/>
                  </a:solidFill>
                </a:rPr>
                <a:t>factor</a:t>
              </a:r>
              <a:r>
                <a:rPr lang="it-IT" sz="1600" b="1" dirty="0">
                  <a:solidFill>
                    <a:srgbClr val="A50021"/>
                  </a:solidFill>
                </a:rPr>
                <a:t> for the </a:t>
              </a:r>
              <a:r>
                <a:rPr lang="it-IT" sz="1600" b="1" dirty="0" smtClean="0">
                  <a:solidFill>
                    <a:srgbClr val="A50021"/>
                  </a:solidFill>
                </a:rPr>
                <a:t>(</a:t>
              </a:r>
              <a:r>
                <a:rPr lang="it-IT" sz="1600" b="1" dirty="0" err="1" smtClean="0">
                  <a:solidFill>
                    <a:srgbClr val="A50021"/>
                  </a:solidFill>
                </a:rPr>
                <a:t>microspheres</a:t>
              </a:r>
              <a:r>
                <a:rPr lang="it-IT" sz="1600" b="1" dirty="0" smtClean="0">
                  <a:solidFill>
                    <a:srgbClr val="A50021"/>
                  </a:solidFill>
                </a:rPr>
                <a:t> +</a:t>
              </a:r>
            </a:p>
            <a:p>
              <a:r>
                <a:rPr lang="it-IT" sz="1600" b="1" dirty="0" smtClean="0">
                  <a:solidFill>
                    <a:srgbClr val="A50021"/>
                  </a:solidFill>
                </a:rPr>
                <a:t> </a:t>
              </a:r>
              <a:r>
                <a:rPr lang="it-IT" sz="1600" b="1" dirty="0" err="1" smtClean="0">
                  <a:solidFill>
                    <a:srgbClr val="A50021"/>
                  </a:solidFill>
                </a:rPr>
                <a:t>coating</a:t>
              </a:r>
              <a:r>
                <a:rPr lang="it-IT" sz="1600" b="1" dirty="0" smtClean="0">
                  <a:solidFill>
                    <a:srgbClr val="A50021"/>
                  </a:solidFill>
                </a:rPr>
                <a:t>) </a:t>
              </a:r>
              <a:r>
                <a:rPr lang="it-IT" sz="1600" b="1" dirty="0" err="1" smtClean="0">
                  <a:solidFill>
                    <a:srgbClr val="A50021"/>
                  </a:solidFill>
                </a:rPr>
                <a:t>structure</a:t>
              </a:r>
              <a:endParaRPr lang="it-IT" sz="1600" b="1" dirty="0">
                <a:solidFill>
                  <a:srgbClr val="A50021"/>
                </a:solidFill>
              </a:endParaRPr>
            </a:p>
          </p:txBody>
        </p:sp>
      </p:grpSp>
      <p:sp>
        <p:nvSpPr>
          <p:cNvPr id="10245" name="Text Box 20"/>
          <p:cNvSpPr txBox="1">
            <a:spLocks noChangeArrowheads="1"/>
          </p:cNvSpPr>
          <p:nvPr/>
        </p:nvSpPr>
        <p:spPr bwMode="auto">
          <a:xfrm>
            <a:off x="289049" y="692696"/>
            <a:ext cx="2571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it-IT" sz="1800" dirty="0"/>
              <a:t>General </a:t>
            </a:r>
            <a:r>
              <a:rPr lang="it-IT" sz="1800" dirty="0" err="1"/>
              <a:t>Requirements</a:t>
            </a:r>
            <a:r>
              <a:rPr lang="it-IT" sz="1800" dirty="0"/>
              <a:t>:</a:t>
            </a:r>
          </a:p>
        </p:txBody>
      </p:sp>
      <p:sp>
        <p:nvSpPr>
          <p:cNvPr id="253974" name="Rectangle 22"/>
          <p:cNvSpPr>
            <a:spLocks noChangeArrowheads="1"/>
          </p:cNvSpPr>
          <p:nvPr/>
        </p:nvSpPr>
        <p:spPr bwMode="auto">
          <a:xfrm>
            <a:off x="289049" y="2276872"/>
            <a:ext cx="892899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it-IT" sz="1600" dirty="0" err="1">
                <a:latin typeface="Arial" charset="0"/>
              </a:rPr>
              <a:t>We</a:t>
            </a:r>
            <a:r>
              <a:rPr lang="it-IT" sz="1600" dirty="0">
                <a:latin typeface="Arial" charset="0"/>
              </a:rPr>
              <a:t> </a:t>
            </a:r>
            <a:r>
              <a:rPr lang="it-IT" sz="1600" dirty="0" err="1" smtClean="0">
                <a:latin typeface="Arial" charset="0"/>
              </a:rPr>
              <a:t>developed</a:t>
            </a:r>
            <a:r>
              <a:rPr lang="it-IT" sz="1600" dirty="0" smtClean="0">
                <a:latin typeface="Arial" charset="0"/>
              </a:rPr>
              <a:t> a </a:t>
            </a:r>
            <a:r>
              <a:rPr lang="it-IT" sz="1600" dirty="0" err="1" smtClean="0">
                <a:latin typeface="Arial" charset="0"/>
              </a:rPr>
              <a:t>very</a:t>
            </a:r>
            <a:r>
              <a:rPr lang="it-IT" sz="1600" dirty="0" smtClean="0">
                <a:latin typeface="Arial" charset="0"/>
              </a:rPr>
              <a:t> </a:t>
            </a:r>
            <a:r>
              <a:rPr lang="it-IT" sz="1600" dirty="0">
                <a:latin typeface="Arial" charset="0"/>
              </a:rPr>
              <a:t>easy and </a:t>
            </a:r>
            <a:r>
              <a:rPr lang="it-IT" sz="1600" dirty="0" err="1">
                <a:latin typeface="Arial" charset="0"/>
              </a:rPr>
              <a:t>repeatable</a:t>
            </a:r>
            <a:r>
              <a:rPr lang="it-IT" sz="1600" dirty="0">
                <a:latin typeface="Arial" charset="0"/>
              </a:rPr>
              <a:t> </a:t>
            </a:r>
            <a:r>
              <a:rPr lang="it-IT" sz="1600" dirty="0" err="1">
                <a:latin typeface="Arial" charset="0"/>
              </a:rPr>
              <a:t>protocol</a:t>
            </a:r>
            <a:r>
              <a:rPr lang="it-IT" sz="1600" dirty="0">
                <a:latin typeface="Arial" charset="0"/>
              </a:rPr>
              <a:t> in </a:t>
            </a:r>
            <a:r>
              <a:rPr lang="it-IT" sz="1600" dirty="0" err="1">
                <a:latin typeface="Arial" charset="0"/>
              </a:rPr>
              <a:t>order</a:t>
            </a:r>
            <a:r>
              <a:rPr lang="it-IT" sz="1600" dirty="0">
                <a:latin typeface="Arial" charset="0"/>
              </a:rPr>
              <a:t> to </a:t>
            </a:r>
            <a:r>
              <a:rPr lang="it-IT" sz="1600" dirty="0" err="1">
                <a:latin typeface="Arial" charset="0"/>
              </a:rPr>
              <a:t>obtain</a:t>
            </a:r>
            <a:r>
              <a:rPr lang="it-IT" sz="1600" dirty="0">
                <a:latin typeface="Arial" charset="0"/>
              </a:rPr>
              <a:t> a </a:t>
            </a:r>
            <a:r>
              <a:rPr lang="it-IT" sz="1600" dirty="0" err="1">
                <a:latin typeface="Arial" charset="0"/>
              </a:rPr>
              <a:t>homogeneous</a:t>
            </a:r>
            <a:r>
              <a:rPr lang="it-IT" sz="1600" dirty="0">
                <a:latin typeface="Arial" charset="0"/>
              </a:rPr>
              <a:t> </a:t>
            </a:r>
            <a:r>
              <a:rPr lang="it-IT" sz="1600" dirty="0" err="1">
                <a:latin typeface="Arial" charset="0"/>
              </a:rPr>
              <a:t>polymeric</a:t>
            </a:r>
            <a:r>
              <a:rPr lang="it-IT" sz="1600" dirty="0">
                <a:latin typeface="Arial" charset="0"/>
              </a:rPr>
              <a:t> </a:t>
            </a:r>
            <a:r>
              <a:rPr lang="it-IT" sz="1600" dirty="0" err="1">
                <a:latin typeface="Arial" charset="0"/>
              </a:rPr>
              <a:t>coating</a:t>
            </a:r>
            <a:r>
              <a:rPr lang="it-IT" sz="1600" dirty="0">
                <a:latin typeface="Arial" charset="0"/>
              </a:rPr>
              <a:t> on the </a:t>
            </a:r>
            <a:r>
              <a:rPr lang="it-IT" sz="1600" dirty="0" err="1">
                <a:latin typeface="Arial" charset="0"/>
              </a:rPr>
              <a:t>surface</a:t>
            </a:r>
            <a:r>
              <a:rPr lang="it-IT" sz="1600" dirty="0">
                <a:latin typeface="Arial" charset="0"/>
              </a:rPr>
              <a:t> of the </a:t>
            </a:r>
            <a:r>
              <a:rPr lang="it-IT" sz="1600" dirty="0" err="1">
                <a:latin typeface="Arial" charset="0"/>
              </a:rPr>
              <a:t>microspheres</a:t>
            </a:r>
            <a:r>
              <a:rPr lang="it-IT" sz="1600" dirty="0">
                <a:latin typeface="Arial" charset="0"/>
              </a:rPr>
              <a:t>. </a:t>
            </a:r>
          </a:p>
        </p:txBody>
      </p:sp>
      <p:sp>
        <p:nvSpPr>
          <p:cNvPr id="29" name="Title 1"/>
          <p:cNvSpPr>
            <a:spLocks noGrp="1"/>
          </p:cNvSpPr>
          <p:nvPr>
            <p:ph type="title"/>
          </p:nvPr>
        </p:nvSpPr>
        <p:spPr>
          <a:xfrm>
            <a:off x="0" y="0"/>
            <a:ext cx="9391562" cy="657362"/>
          </a:xfrm>
        </p:spPr>
        <p:txBody>
          <a:bodyPr>
            <a:normAutofit fontScale="90000"/>
          </a:bodyPr>
          <a:lstStyle/>
          <a:p>
            <a:pPr algn="r"/>
            <a:r>
              <a:rPr lang="en-US" dirty="0" smtClean="0"/>
              <a:t>Functionalization of microspheres</a:t>
            </a:r>
            <a:endParaRPr lang="en-US" dirty="0"/>
          </a:p>
        </p:txBody>
      </p:sp>
      <p:pic>
        <p:nvPicPr>
          <p:cNvPr id="28" name="Picture 27"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62881" cy="723843"/>
          </a:xfrm>
          <a:prstGeom prst="rect">
            <a:avLst/>
          </a:prstGeom>
        </p:spPr>
      </p:pic>
      <p:pic>
        <p:nvPicPr>
          <p:cNvPr id="30" name="Picture 6" descr="s13_20x_uv_w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33" y="3429000"/>
            <a:ext cx="245293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305" y="3429000"/>
            <a:ext cx="2517951" cy="1916112"/>
          </a:xfrm>
          <a:prstGeom prst="rect">
            <a:avLst/>
          </a:prstGeom>
          <a:gradFill rotWithShape="1">
            <a:gsLst>
              <a:gs pos="0">
                <a:srgbClr val="FFFFC6"/>
              </a:gs>
              <a:gs pos="100000">
                <a:srgbClr val="FFFF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 name="Group 20"/>
          <p:cNvGrpSpPr>
            <a:grpSpLocks/>
          </p:cNvGrpSpPr>
          <p:nvPr/>
        </p:nvGrpSpPr>
        <p:grpSpPr bwMode="auto">
          <a:xfrm>
            <a:off x="5430908" y="3356992"/>
            <a:ext cx="3932167" cy="1835150"/>
            <a:chOff x="3226" y="1057"/>
            <a:chExt cx="2419" cy="1156"/>
          </a:xfrm>
        </p:grpSpPr>
        <p:pic>
          <p:nvPicPr>
            <p:cNvPr id="3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6" y="1104"/>
              <a:ext cx="936"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p:cNvPicPr>
              <a:picLocks noChangeAspect="1" noChangeArrowheads="1"/>
            </p:cNvPicPr>
            <p:nvPr/>
          </p:nvPicPr>
          <p:blipFill>
            <a:blip r:embed="rId7">
              <a:extLst>
                <a:ext uri="{28A0092B-C50C-407E-A947-70E740481C1C}">
                  <a14:useLocalDpi xmlns:a14="http://schemas.microsoft.com/office/drawing/2010/main" val="0"/>
                </a:ext>
              </a:extLst>
            </a:blip>
            <a:srcRect l="4756" t="7568" r="6923" b="4053"/>
            <a:stretch>
              <a:fillRect/>
            </a:stretch>
          </p:blipFill>
          <p:spPr bwMode="auto">
            <a:xfrm>
              <a:off x="4178" y="1057"/>
              <a:ext cx="1467"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19"/>
          <p:cNvSpPr>
            <a:spLocks noChangeArrowheads="1"/>
          </p:cNvSpPr>
          <p:nvPr/>
        </p:nvSpPr>
        <p:spPr bwMode="auto">
          <a:xfrm>
            <a:off x="6049689" y="5157192"/>
            <a:ext cx="25455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b="1" dirty="0" err="1">
                <a:solidFill>
                  <a:srgbClr val="FF0000"/>
                </a:solidFill>
                <a:latin typeface="Arial" charset="0"/>
              </a:rPr>
              <a:t>Thickness</a:t>
            </a:r>
            <a:r>
              <a:rPr lang="it-IT" b="1" dirty="0">
                <a:solidFill>
                  <a:srgbClr val="FF0000"/>
                </a:solidFill>
                <a:latin typeface="Arial" charset="0"/>
              </a:rPr>
              <a:t>: 30 ± 6 nm</a:t>
            </a:r>
            <a:r>
              <a:rPr lang="it-IT" dirty="0">
                <a:solidFill>
                  <a:srgbClr val="FF0000"/>
                </a:solidFill>
                <a:latin typeface="Lucida Calligraphy" charset="0"/>
              </a:rPr>
              <a:t> </a:t>
            </a:r>
          </a:p>
        </p:txBody>
      </p:sp>
      <p:sp>
        <p:nvSpPr>
          <p:cNvPr id="4" name="Rectangle 3"/>
          <p:cNvSpPr/>
          <p:nvPr/>
        </p:nvSpPr>
        <p:spPr>
          <a:xfrm>
            <a:off x="6254766" y="5517232"/>
            <a:ext cx="2543172" cy="400110"/>
          </a:xfrm>
          <a:prstGeom prst="rect">
            <a:avLst/>
          </a:prstGeom>
        </p:spPr>
        <p:txBody>
          <a:bodyPr wrap="none">
            <a:spAutoFit/>
          </a:bodyPr>
          <a:lstStyle/>
          <a:p>
            <a:pPr algn="just"/>
            <a:r>
              <a:rPr lang="it-IT" b="1" dirty="0" err="1" smtClean="0">
                <a:solidFill>
                  <a:srgbClr val="FF0000"/>
                </a:solidFill>
                <a:latin typeface="Arial" charset="0"/>
              </a:rPr>
              <a:t>Roughness</a:t>
            </a:r>
            <a:r>
              <a:rPr lang="it-IT" b="1" dirty="0" smtClean="0">
                <a:solidFill>
                  <a:srgbClr val="FF0000"/>
                </a:solidFill>
                <a:latin typeface="Arial" charset="0"/>
              </a:rPr>
              <a:t>:</a:t>
            </a:r>
            <a:r>
              <a:rPr lang="it-IT" dirty="0" smtClean="0">
                <a:latin typeface="Arial" charset="0"/>
              </a:rPr>
              <a:t> </a:t>
            </a:r>
            <a:r>
              <a:rPr lang="en-US" sz="2000" dirty="0">
                <a:solidFill>
                  <a:schemeClr val="accent2"/>
                </a:solidFill>
                <a:latin typeface="Arial" charset="0"/>
                <a:cs typeface="Arial" charset="0"/>
              </a:rPr>
              <a:t>~ </a:t>
            </a:r>
            <a:r>
              <a:rPr lang="it-IT" sz="2000" b="1" dirty="0">
                <a:solidFill>
                  <a:schemeClr val="accent2"/>
                </a:solidFill>
                <a:latin typeface="Arial" charset="0"/>
              </a:rPr>
              <a:t>6 nm</a:t>
            </a:r>
            <a:r>
              <a:rPr lang="it-IT" b="1" dirty="0">
                <a:latin typeface="Arial" charset="0"/>
              </a:rPr>
              <a:t>) </a:t>
            </a:r>
          </a:p>
        </p:txBody>
      </p:sp>
      <p:pic>
        <p:nvPicPr>
          <p:cNvPr id="36" name="Picture 35" descr="SI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924194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3974"/>
                                        </p:tgtEl>
                                        <p:attrNameLst>
                                          <p:attrName>style.visibility</p:attrName>
                                        </p:attrNameLst>
                                      </p:cBhvr>
                                      <p:to>
                                        <p:strVal val="visible"/>
                                      </p:to>
                                    </p:set>
                                    <p:animEffect transition="in" filter="fade">
                                      <p:cBhvr>
                                        <p:cTn id="10" dur="500"/>
                                        <p:tgtEl>
                                          <p:spTgt spid="25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3965769" y="2276872"/>
            <a:ext cx="5419307" cy="3960440"/>
          </a:xfrm>
          <a:prstGeom prst="rect">
            <a:avLst/>
          </a:prstGeom>
        </p:spPr>
      </p:pic>
      <p:sp>
        <p:nvSpPr>
          <p:cNvPr id="3" name="Rettangolo 2"/>
          <p:cNvSpPr/>
          <p:nvPr/>
        </p:nvSpPr>
        <p:spPr>
          <a:xfrm>
            <a:off x="145033" y="836712"/>
            <a:ext cx="8921716" cy="1600438"/>
          </a:xfrm>
          <a:prstGeom prst="rect">
            <a:avLst/>
          </a:prstGeom>
        </p:spPr>
        <p:txBody>
          <a:bodyPr wrap="square">
            <a:spAutoFit/>
          </a:bodyPr>
          <a:lstStyle/>
          <a:p>
            <a:pPr algn="just"/>
            <a:r>
              <a:rPr lang="en-US" sz="2000" dirty="0" smtClean="0"/>
              <a:t>A resonance </a:t>
            </a:r>
            <a:r>
              <a:rPr lang="en-US" sz="2000" dirty="0"/>
              <a:t>wavelength shift </a:t>
            </a:r>
            <a:r>
              <a:rPr lang="en-US" sz="2000" dirty="0" smtClean="0"/>
              <a:t>≈ </a:t>
            </a:r>
            <a:r>
              <a:rPr lang="en-US" sz="2000" b="1" dirty="0">
                <a:solidFill>
                  <a:srgbClr val="FF0000"/>
                </a:solidFill>
              </a:rPr>
              <a:t>10.2 ± 0.3 pm</a:t>
            </a:r>
            <a:r>
              <a:rPr lang="en-US" sz="2000" dirty="0"/>
              <a:t> after </a:t>
            </a:r>
            <a:r>
              <a:rPr lang="en-US" sz="2000" dirty="0" smtClean="0"/>
              <a:t>injection </a:t>
            </a:r>
            <a:r>
              <a:rPr lang="en-US" sz="2000" dirty="0"/>
              <a:t>of 10 </a:t>
            </a:r>
            <a:r>
              <a:rPr lang="en-US" sz="2000" dirty="0" err="1"/>
              <a:t>μL</a:t>
            </a:r>
            <a:r>
              <a:rPr lang="en-US" sz="2000" dirty="0"/>
              <a:t> of 50 mg·L</a:t>
            </a:r>
            <a:r>
              <a:rPr lang="en-US" sz="2000" baseline="30000" dirty="0"/>
              <a:t>−1 </a:t>
            </a:r>
            <a:r>
              <a:rPr lang="en-US" sz="2000" dirty="0" smtClean="0"/>
              <a:t>anti-IgG </a:t>
            </a:r>
            <a:r>
              <a:rPr lang="en-US" sz="2000" dirty="0"/>
              <a:t>in the PBS solution </a:t>
            </a:r>
            <a:r>
              <a:rPr lang="en-US" sz="2000" dirty="0" smtClean="0"/>
              <a:t>was measured. Theoretical </a:t>
            </a:r>
            <a:r>
              <a:rPr lang="en-US" sz="2000" dirty="0"/>
              <a:t>analysis gave a value for the association constant about 1.9 × 10</a:t>
            </a:r>
            <a:r>
              <a:rPr lang="en-US" sz="2000" baseline="30000" dirty="0"/>
              <a:t>5</a:t>
            </a:r>
            <a:r>
              <a:rPr lang="en-US" sz="2000" dirty="0"/>
              <a:t> M</a:t>
            </a:r>
            <a:r>
              <a:rPr lang="en-US" sz="2000" baseline="30000" dirty="0"/>
              <a:t>−1</a:t>
            </a:r>
            <a:r>
              <a:rPr lang="en-US" sz="2000" dirty="0"/>
              <a:t>s</a:t>
            </a:r>
            <a:r>
              <a:rPr lang="en-US" sz="2000" baseline="30000" dirty="0"/>
              <a:t>−1</a:t>
            </a:r>
            <a:r>
              <a:rPr lang="en-US" sz="2000" dirty="0"/>
              <a:t> for IgG, which is in good accordance with </a:t>
            </a:r>
            <a:r>
              <a:rPr lang="en-US" sz="2000" dirty="0" smtClean="0"/>
              <a:t>known </a:t>
            </a:r>
            <a:r>
              <a:rPr lang="en-US" sz="2000" dirty="0"/>
              <a:t>results for IgG/anti-IgG </a:t>
            </a:r>
            <a:r>
              <a:rPr lang="en-US" sz="2000" dirty="0" smtClean="0"/>
              <a:t>binding.</a:t>
            </a:r>
            <a:endParaRPr lang="it-IT" sz="2000" dirty="0"/>
          </a:p>
          <a:p>
            <a:endParaRPr lang="it-IT" b="1" dirty="0"/>
          </a:p>
        </p:txBody>
      </p:sp>
      <p:sp>
        <p:nvSpPr>
          <p:cNvPr id="8" name="Rettangolo 7"/>
          <p:cNvSpPr/>
          <p:nvPr/>
        </p:nvSpPr>
        <p:spPr>
          <a:xfrm>
            <a:off x="145033" y="5301208"/>
            <a:ext cx="3960440" cy="830997"/>
          </a:xfrm>
          <a:prstGeom prst="rect">
            <a:avLst/>
          </a:prstGeom>
          <a:ln>
            <a:solidFill>
              <a:schemeClr val="tx1"/>
            </a:solidFill>
          </a:ln>
        </p:spPr>
        <p:txBody>
          <a:bodyPr wrap="square">
            <a:spAutoFit/>
          </a:bodyPr>
          <a:lstStyle/>
          <a:p>
            <a:pPr algn="just"/>
            <a:r>
              <a:rPr lang="en-US" sz="1200" dirty="0"/>
              <a:t>A. </a:t>
            </a:r>
            <a:r>
              <a:rPr lang="en-US" sz="1200" dirty="0" err="1"/>
              <a:t>Giannetti</a:t>
            </a:r>
            <a:r>
              <a:rPr lang="en-US" sz="1200" dirty="0"/>
              <a:t>, S. </a:t>
            </a:r>
            <a:r>
              <a:rPr lang="en-US" sz="1200" dirty="0" err="1"/>
              <a:t>Berneschi</a:t>
            </a:r>
            <a:r>
              <a:rPr lang="en-US" sz="1200" dirty="0"/>
              <a:t>, F. </a:t>
            </a:r>
            <a:r>
              <a:rPr lang="en-US" sz="1200" dirty="0" err="1"/>
              <a:t>Baldini</a:t>
            </a:r>
            <a:r>
              <a:rPr lang="en-US" sz="1200" dirty="0"/>
              <a:t>, F. </a:t>
            </a:r>
            <a:r>
              <a:rPr lang="en-US" sz="1200" dirty="0" err="1"/>
              <a:t>Cosi</a:t>
            </a:r>
            <a:r>
              <a:rPr lang="en-US" sz="1200" dirty="0"/>
              <a:t>, G. </a:t>
            </a:r>
            <a:r>
              <a:rPr lang="en-US" sz="1200" dirty="0" err="1"/>
              <a:t>Nunzi</a:t>
            </a:r>
            <a:r>
              <a:rPr lang="en-US" sz="1200" dirty="0"/>
              <a:t> Conti  and S. </a:t>
            </a:r>
            <a:r>
              <a:rPr lang="en-US" sz="1200" dirty="0" err="1"/>
              <a:t>Soria</a:t>
            </a:r>
            <a:r>
              <a:rPr lang="en-US" sz="1200" dirty="0"/>
              <a:t>, “Performance of </a:t>
            </a:r>
            <a:r>
              <a:rPr lang="en-US" sz="1200" dirty="0" err="1" smtClean="0"/>
              <a:t>Eudragit</a:t>
            </a:r>
            <a:r>
              <a:rPr lang="en-US" sz="1200" dirty="0" smtClean="0"/>
              <a:t> Coated </a:t>
            </a:r>
            <a:r>
              <a:rPr lang="en-US" sz="1200" dirty="0"/>
              <a:t>Whispering Gallery Mode Resonator –Based </a:t>
            </a:r>
            <a:r>
              <a:rPr lang="en-US" sz="1200" dirty="0" err="1"/>
              <a:t>Immunosensors</a:t>
            </a:r>
            <a:r>
              <a:rPr lang="en-US" sz="1200" dirty="0"/>
              <a:t>”, </a:t>
            </a:r>
            <a:r>
              <a:rPr lang="en-US" sz="1200" b="1" i="1" dirty="0"/>
              <a:t>Sensors</a:t>
            </a:r>
            <a:r>
              <a:rPr lang="en-US" sz="1200" dirty="0"/>
              <a:t>, Vol. 12 (2012), </a:t>
            </a:r>
            <a:r>
              <a:rPr lang="en-US" sz="1200" dirty="0" smtClean="0"/>
              <a:t>14604-14611</a:t>
            </a:r>
            <a:r>
              <a:rPr lang="en-US" sz="1200" dirty="0"/>
              <a:t>.</a:t>
            </a:r>
            <a:endParaRPr lang="it-IT" sz="1200"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16</a:t>
            </a:fld>
            <a:endParaRPr lang="it-IT"/>
          </a:p>
        </p:txBody>
      </p:sp>
      <p:sp>
        <p:nvSpPr>
          <p:cNvPr id="9" name="Title 1"/>
          <p:cNvSpPr>
            <a:spLocks noGrp="1"/>
          </p:cNvSpPr>
          <p:nvPr>
            <p:ph type="title"/>
          </p:nvPr>
        </p:nvSpPr>
        <p:spPr>
          <a:xfrm>
            <a:off x="-28487" y="0"/>
            <a:ext cx="9391562" cy="657362"/>
          </a:xfrm>
        </p:spPr>
        <p:txBody>
          <a:bodyPr>
            <a:normAutofit fontScale="90000"/>
          </a:bodyPr>
          <a:lstStyle/>
          <a:p>
            <a:r>
              <a:rPr lang="it-IT" b="1" dirty="0" smtClean="0">
                <a:solidFill>
                  <a:srgbClr val="FFFFFF"/>
                </a:solidFill>
                <a:effectLst>
                  <a:outerShdw blurRad="38100" dist="38100" dir="2700000" algn="tl">
                    <a:srgbClr val="DDDDDD"/>
                  </a:outerShdw>
                </a:effectLst>
              </a:rPr>
              <a:t/>
            </a:r>
            <a:br>
              <a:rPr lang="it-IT" b="1" dirty="0" smtClean="0">
                <a:solidFill>
                  <a:srgbClr val="FFFFFF"/>
                </a:solidFill>
                <a:effectLst>
                  <a:outerShdw blurRad="38100" dist="38100" dir="2700000" algn="tl">
                    <a:srgbClr val="DDDDDD"/>
                  </a:outerShdw>
                </a:effectLst>
              </a:rPr>
            </a:br>
            <a:r>
              <a:rPr lang="it-IT" b="1" dirty="0" smtClean="0">
                <a:effectLst>
                  <a:outerShdw blurRad="38100" dist="38100" dir="2700000" algn="tl">
                    <a:srgbClr val="DDDDDD"/>
                  </a:outerShdw>
                </a:effectLst>
              </a:rPr>
              <a:t>Immunosensor</a:t>
            </a:r>
            <a:r>
              <a:rPr lang="it-IT" b="1" dirty="0" smtClean="0">
                <a:solidFill>
                  <a:srgbClr val="FFFFFF"/>
                </a:solidFill>
                <a:effectLst>
                  <a:outerShdw blurRad="38100" dist="38100" dir="2700000" algn="tl">
                    <a:srgbClr val="DDDDDD"/>
                  </a:outerShdw>
                </a:effectLst>
              </a:rPr>
              <a:t/>
            </a:r>
            <a:br>
              <a:rPr lang="it-IT" b="1" dirty="0" smtClean="0">
                <a:solidFill>
                  <a:srgbClr val="FFFFFF"/>
                </a:solidFill>
                <a:effectLst>
                  <a:outerShdw blurRad="38100" dist="38100" dir="2700000" algn="tl">
                    <a:srgbClr val="DDDDDD"/>
                  </a:outerShdw>
                </a:effectLst>
              </a:rPr>
            </a:br>
            <a:endParaRPr lang="en-US" dirty="0"/>
          </a:p>
        </p:txBody>
      </p:sp>
      <p:pic>
        <p:nvPicPr>
          <p:cNvPr id="10" name="Picture 1029" descr="DSCN4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0" y="2276873"/>
            <a:ext cx="3888237" cy="29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_IYL20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12" name="Picture 11" descr="SI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5513" y="6229424"/>
            <a:ext cx="655960" cy="655960"/>
          </a:xfrm>
          <a:prstGeom prst="rect">
            <a:avLst/>
          </a:prstGeom>
        </p:spPr>
      </p:pic>
    </p:spTree>
    <p:extLst>
      <p:ext uri="{BB962C8B-B14F-4D97-AF65-F5344CB8AC3E}">
        <p14:creationId xmlns:p14="http://schemas.microsoft.com/office/powerpoint/2010/main" val="3954348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oup 494"/>
          <p:cNvGrpSpPr>
            <a:grpSpLocks noChangeAspect="1"/>
          </p:cNvGrpSpPr>
          <p:nvPr/>
        </p:nvGrpSpPr>
        <p:grpSpPr bwMode="auto">
          <a:xfrm>
            <a:off x="6625753" y="620688"/>
            <a:ext cx="1750699" cy="1635125"/>
            <a:chOff x="3203846" y="2780928"/>
            <a:chExt cx="1949128" cy="1864641"/>
          </a:xfrm>
        </p:grpSpPr>
        <p:grpSp>
          <p:nvGrpSpPr>
            <p:cNvPr id="13333" name="Group 384"/>
            <p:cNvGrpSpPr>
              <a:grpSpLocks noChangeAspect="1"/>
            </p:cNvGrpSpPr>
            <p:nvPr/>
          </p:nvGrpSpPr>
          <p:grpSpPr bwMode="auto">
            <a:xfrm>
              <a:off x="3203855" y="2781898"/>
              <a:ext cx="1949026" cy="1863379"/>
              <a:chOff x="2457132" y="1485997"/>
              <a:chExt cx="2436280" cy="2329226"/>
            </a:xfrm>
          </p:grpSpPr>
          <p:sp>
            <p:nvSpPr>
              <p:cNvPr id="16" name="Freeform 15"/>
              <p:cNvSpPr/>
              <p:nvPr/>
            </p:nvSpPr>
            <p:spPr>
              <a:xfrm>
                <a:off x="3635735" y="1487048"/>
                <a:ext cx="187765" cy="538574"/>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343" name="Oval 78"/>
              <p:cNvSpPr>
                <a:spLocks noChangeAspect="1" noChangeArrowheads="1"/>
              </p:cNvSpPr>
              <p:nvPr/>
            </p:nvSpPr>
            <p:spPr bwMode="auto">
              <a:xfrm>
                <a:off x="2987824" y="1988840"/>
                <a:ext cx="1341120" cy="1318260"/>
              </a:xfrm>
              <a:prstGeom prst="ellipse">
                <a:avLst/>
              </a:prstGeom>
              <a:gradFill rotWithShape="1">
                <a:gsLst>
                  <a:gs pos="0">
                    <a:srgbClr val="66FFFF">
                      <a:alpha val="40999"/>
                    </a:srgbClr>
                  </a:gs>
                  <a:gs pos="100000">
                    <a:srgbClr val="33CCFF"/>
                  </a:gs>
                </a:gsLst>
                <a:lin ang="5400000" scaled="1"/>
              </a:gradFill>
              <a:ln w="9525">
                <a:solidFill>
                  <a:srgbClr val="33CCFF"/>
                </a:solidFill>
                <a:round/>
                <a:headEnd/>
                <a:tailEnd/>
              </a:ln>
            </p:spPr>
            <p:txBody>
              <a:bodyPr wrap="none" anchor="ctr"/>
              <a:lstStyle/>
              <a:p>
                <a:pPr algn="ctr"/>
                <a:endParaRPr lang="en-US">
                  <a:latin typeface="Arial" charset="0"/>
                </a:endParaRPr>
              </a:p>
            </p:txBody>
          </p:sp>
          <p:sp>
            <p:nvSpPr>
              <p:cNvPr id="18" name="Freeform 17"/>
              <p:cNvSpPr/>
              <p:nvPr/>
            </p:nvSpPr>
            <p:spPr>
              <a:xfrm rot="5400000">
                <a:off x="4529281" y="2412665"/>
                <a:ext cx="187823" cy="540669"/>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rot="16200000">
                <a:off x="2632413" y="2296123"/>
                <a:ext cx="190085" cy="540669"/>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flipV="1">
                <a:off x="3622162" y="3277014"/>
                <a:ext cx="192289" cy="538574"/>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rot="2700000">
                <a:off x="4324551" y="1793756"/>
                <a:ext cx="190085" cy="540669"/>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rot="8100000">
                <a:off x="4230699" y="3057512"/>
                <a:ext cx="190026" cy="540836"/>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rot="18900000">
                <a:off x="2936711" y="1690710"/>
                <a:ext cx="187763" cy="540836"/>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rot="13500000">
                <a:off x="2864291" y="2985182"/>
                <a:ext cx="187821" cy="540669"/>
              </a:xfrm>
              <a:custGeom>
                <a:avLst/>
                <a:gdLst>
                  <a:gd name="connsiteX0" fmla="*/ 15017 w 189289"/>
                  <a:gd name="connsiteY0" fmla="*/ 539869 h 539869"/>
                  <a:gd name="connsiteX1" fmla="*/ 15017 w 189289"/>
                  <a:gd name="connsiteY1" fmla="*/ 366615 h 539869"/>
                  <a:gd name="connsiteX2" fmla="*/ 24642 w 189289"/>
                  <a:gd name="connsiteY2" fmla="*/ 337739 h 539869"/>
                  <a:gd name="connsiteX3" fmla="*/ 82393 w 189289"/>
                  <a:gd name="connsiteY3" fmla="*/ 328113 h 539869"/>
                  <a:gd name="connsiteX4" fmla="*/ 149770 w 189289"/>
                  <a:gd name="connsiteY4" fmla="*/ 279987 h 539869"/>
                  <a:gd name="connsiteX5" fmla="*/ 140145 w 189289"/>
                  <a:gd name="connsiteY5" fmla="*/ 222236 h 539869"/>
                  <a:gd name="connsiteX6" fmla="*/ 101644 w 189289"/>
                  <a:gd name="connsiteY6" fmla="*/ 164484 h 539869"/>
                  <a:gd name="connsiteX7" fmla="*/ 92019 w 189289"/>
                  <a:gd name="connsiteY7" fmla="*/ 135608 h 539869"/>
                  <a:gd name="connsiteX8" fmla="*/ 53518 w 189289"/>
                  <a:gd name="connsiteY8" fmla="*/ 77857 h 539869"/>
                  <a:gd name="connsiteX9" fmla="*/ 63143 w 189289"/>
                  <a:gd name="connsiteY9" fmla="*/ 48981 h 539869"/>
                  <a:gd name="connsiteX10" fmla="*/ 169021 w 189289"/>
                  <a:gd name="connsiteY10" fmla="*/ 29730 h 539869"/>
                  <a:gd name="connsiteX11" fmla="*/ 188271 w 189289"/>
                  <a:gd name="connsiteY11" fmla="*/ 58606 h 539869"/>
                  <a:gd name="connsiteX12" fmla="*/ 169021 w 189289"/>
                  <a:gd name="connsiteY12" fmla="*/ 145233 h 539869"/>
                  <a:gd name="connsiteX13" fmla="*/ 188271 w 189289"/>
                  <a:gd name="connsiteY13" fmla="*/ 183735 h 5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89" h="539869">
                    <a:moveTo>
                      <a:pt x="15017" y="539869"/>
                    </a:moveTo>
                    <a:cubicBezTo>
                      <a:pt x="2515" y="452362"/>
                      <a:pt x="0" y="471730"/>
                      <a:pt x="15017" y="366615"/>
                    </a:cubicBezTo>
                    <a:cubicBezTo>
                      <a:pt x="16452" y="356571"/>
                      <a:pt x="15833" y="342773"/>
                      <a:pt x="24642" y="337739"/>
                    </a:cubicBezTo>
                    <a:cubicBezTo>
                      <a:pt x="41586" y="328056"/>
                      <a:pt x="63143" y="331322"/>
                      <a:pt x="82393" y="328113"/>
                    </a:cubicBezTo>
                    <a:cubicBezTo>
                      <a:pt x="97079" y="320770"/>
                      <a:pt x="144892" y="301937"/>
                      <a:pt x="149770" y="279987"/>
                    </a:cubicBezTo>
                    <a:cubicBezTo>
                      <a:pt x="154004" y="260936"/>
                      <a:pt x="147651" y="240251"/>
                      <a:pt x="140145" y="222236"/>
                    </a:cubicBezTo>
                    <a:cubicBezTo>
                      <a:pt x="131246" y="200879"/>
                      <a:pt x="108960" y="186433"/>
                      <a:pt x="101644" y="164484"/>
                    </a:cubicBezTo>
                    <a:cubicBezTo>
                      <a:pt x="98436" y="154859"/>
                      <a:pt x="96946" y="144477"/>
                      <a:pt x="92019" y="135608"/>
                    </a:cubicBezTo>
                    <a:cubicBezTo>
                      <a:pt x="80783" y="115383"/>
                      <a:pt x="53518" y="77857"/>
                      <a:pt x="53518" y="77857"/>
                    </a:cubicBezTo>
                    <a:cubicBezTo>
                      <a:pt x="56726" y="68232"/>
                      <a:pt x="57515" y="57423"/>
                      <a:pt x="63143" y="48981"/>
                    </a:cubicBezTo>
                    <a:cubicBezTo>
                      <a:pt x="95797" y="0"/>
                      <a:pt x="106091" y="21864"/>
                      <a:pt x="169021" y="29730"/>
                    </a:cubicBezTo>
                    <a:cubicBezTo>
                      <a:pt x="175438" y="39355"/>
                      <a:pt x="186836" y="47127"/>
                      <a:pt x="188271" y="58606"/>
                    </a:cubicBezTo>
                    <a:cubicBezTo>
                      <a:pt x="189289" y="66752"/>
                      <a:pt x="171910" y="133678"/>
                      <a:pt x="169021" y="145233"/>
                    </a:cubicBezTo>
                    <a:lnTo>
                      <a:pt x="188271" y="183735"/>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7" name="Diamond 6"/>
            <p:cNvSpPr>
              <a:spLocks noChangeAspect="1"/>
            </p:cNvSpPr>
            <p:nvPr/>
          </p:nvSpPr>
          <p:spPr>
            <a:xfrm rot="300000">
              <a:off x="4036343" y="2860583"/>
              <a:ext cx="173738" cy="17379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iamond 7"/>
            <p:cNvSpPr>
              <a:spLocks noChangeAspect="1"/>
            </p:cNvSpPr>
            <p:nvPr/>
          </p:nvSpPr>
          <p:spPr>
            <a:xfrm rot="300000">
              <a:off x="4003767" y="4372210"/>
              <a:ext cx="171928" cy="171981"/>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iamond 8"/>
            <p:cNvSpPr>
              <a:spLocks noChangeAspect="1"/>
            </p:cNvSpPr>
            <p:nvPr/>
          </p:nvSpPr>
          <p:spPr>
            <a:xfrm rot="300000">
              <a:off x="3283476" y="3724111"/>
              <a:ext cx="171928" cy="17379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a:spLocks noChangeAspect="1"/>
            </p:cNvSpPr>
            <p:nvPr/>
          </p:nvSpPr>
          <p:spPr>
            <a:xfrm rot="2400000">
              <a:off x="4649856" y="3003599"/>
              <a:ext cx="173738" cy="17379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iamond 10"/>
            <p:cNvSpPr>
              <a:spLocks noChangeAspect="1"/>
            </p:cNvSpPr>
            <p:nvPr/>
          </p:nvSpPr>
          <p:spPr>
            <a:xfrm rot="300000">
              <a:off x="4867029" y="3508681"/>
              <a:ext cx="171929" cy="17198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iamond 11"/>
            <p:cNvSpPr>
              <a:spLocks noChangeAspect="1"/>
            </p:cNvSpPr>
            <p:nvPr/>
          </p:nvSpPr>
          <p:spPr>
            <a:xfrm rot="1800000">
              <a:off x="3571230" y="4229193"/>
              <a:ext cx="171929" cy="17198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iamond 13"/>
            <p:cNvSpPr>
              <a:spLocks noChangeAspect="1"/>
            </p:cNvSpPr>
            <p:nvPr/>
          </p:nvSpPr>
          <p:spPr>
            <a:xfrm rot="1200000">
              <a:off x="3453595" y="3117650"/>
              <a:ext cx="173738" cy="17198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iamond 14"/>
            <p:cNvSpPr>
              <a:spLocks noChangeAspect="1"/>
            </p:cNvSpPr>
            <p:nvPr/>
          </p:nvSpPr>
          <p:spPr>
            <a:xfrm rot="1800000">
              <a:off x="4722247" y="4084366"/>
              <a:ext cx="173738" cy="171982"/>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317"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49" y="3212976"/>
            <a:ext cx="329658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CasellaDiTesto 24"/>
          <p:cNvSpPr txBox="1">
            <a:spLocks noChangeArrowheads="1"/>
          </p:cNvSpPr>
          <p:nvPr/>
        </p:nvSpPr>
        <p:spPr bwMode="auto">
          <a:xfrm>
            <a:off x="5329609" y="2276872"/>
            <a:ext cx="3834634" cy="8509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600">
                <a:latin typeface="Comic Sans MS" charset="0"/>
              </a:rPr>
              <a:t>500 µl cell, laminar flow, aptamer chain lenght 15</a:t>
            </a:r>
          </a:p>
          <a:p>
            <a:pPr algn="ctr" eaLnBrk="1" hangingPunct="1"/>
            <a:r>
              <a:rPr lang="it-IT" sz="1600">
                <a:latin typeface="Comic Sans MS" charset="0"/>
              </a:rPr>
              <a:t>Thrombin: 40 nM</a:t>
            </a:r>
          </a:p>
        </p:txBody>
      </p:sp>
      <p:sp>
        <p:nvSpPr>
          <p:cNvPr id="13319" name="Text Box 37"/>
          <p:cNvSpPr txBox="1">
            <a:spLocks noChangeArrowheads="1"/>
          </p:cNvSpPr>
          <p:nvPr/>
        </p:nvSpPr>
        <p:spPr bwMode="auto">
          <a:xfrm>
            <a:off x="5257601" y="5445227"/>
            <a:ext cx="381642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200" b="1" dirty="0">
                <a:cs typeface="Times New Roman" charset="0"/>
              </a:rPr>
              <a:t>The Aptamer – </a:t>
            </a:r>
            <a:r>
              <a:rPr lang="it-IT" sz="1200" b="1" dirty="0" err="1">
                <a:cs typeface="Times New Roman" charset="0"/>
              </a:rPr>
              <a:t>Thrombin</a:t>
            </a:r>
            <a:r>
              <a:rPr lang="it-IT" sz="1200" b="1" dirty="0">
                <a:cs typeface="Times New Roman" charset="0"/>
              </a:rPr>
              <a:t> </a:t>
            </a:r>
            <a:r>
              <a:rPr lang="it-IT" sz="1200" b="1" dirty="0" err="1">
                <a:cs typeface="Times New Roman" charset="0"/>
              </a:rPr>
              <a:t>binding</a:t>
            </a:r>
            <a:r>
              <a:rPr lang="it-IT" sz="1200" b="1" dirty="0">
                <a:cs typeface="Times New Roman" charset="0"/>
              </a:rPr>
              <a:t> in PBS </a:t>
            </a:r>
            <a:r>
              <a:rPr lang="it-IT" sz="1200" b="1" dirty="0" err="1">
                <a:cs typeface="Times New Roman" charset="0"/>
              </a:rPr>
              <a:t>solution</a:t>
            </a:r>
            <a:r>
              <a:rPr lang="it-IT" sz="1200" b="1" dirty="0">
                <a:cs typeface="Times New Roman" charset="0"/>
              </a:rPr>
              <a:t>. The </a:t>
            </a:r>
            <a:r>
              <a:rPr lang="it-IT" sz="1200" b="1" dirty="0" err="1">
                <a:cs typeface="Times New Roman" charset="0"/>
              </a:rPr>
              <a:t>reaction</a:t>
            </a:r>
            <a:r>
              <a:rPr lang="it-IT" sz="1200" b="1" dirty="0">
                <a:cs typeface="Times New Roman" charset="0"/>
              </a:rPr>
              <a:t> </a:t>
            </a:r>
            <a:r>
              <a:rPr lang="it-IT" sz="1200" b="1" dirty="0" err="1">
                <a:cs typeface="Times New Roman" charset="0"/>
              </a:rPr>
              <a:t>is</a:t>
            </a:r>
            <a:r>
              <a:rPr lang="it-IT" sz="1200" b="1" dirty="0">
                <a:cs typeface="Times New Roman" charset="0"/>
              </a:rPr>
              <a:t> </a:t>
            </a:r>
            <a:r>
              <a:rPr lang="it-IT" sz="1200" b="1" dirty="0" err="1">
                <a:cs typeface="Times New Roman" charset="0"/>
              </a:rPr>
              <a:t>very</a:t>
            </a:r>
            <a:r>
              <a:rPr lang="it-IT" sz="1200" b="1" dirty="0">
                <a:cs typeface="Times New Roman" charset="0"/>
              </a:rPr>
              <a:t> fast: </a:t>
            </a:r>
            <a:r>
              <a:rPr lang="it-IT" sz="1200" b="1" dirty="0" err="1">
                <a:cs typeface="Times New Roman" charset="0"/>
              </a:rPr>
              <a:t>after</a:t>
            </a:r>
            <a:r>
              <a:rPr lang="it-IT" sz="1200" b="1" dirty="0">
                <a:cs typeface="Times New Roman" charset="0"/>
              </a:rPr>
              <a:t> 800 </a:t>
            </a:r>
            <a:r>
              <a:rPr lang="it-IT" sz="1200" b="1" dirty="0" err="1">
                <a:cs typeface="Times New Roman" charset="0"/>
              </a:rPr>
              <a:t>s</a:t>
            </a:r>
            <a:r>
              <a:rPr lang="it-IT" sz="1200" b="1" dirty="0">
                <a:cs typeface="Times New Roman" charset="0"/>
              </a:rPr>
              <a:t> the </a:t>
            </a:r>
            <a:r>
              <a:rPr lang="it-IT" sz="1200" b="1" dirty="0" err="1">
                <a:cs typeface="Times New Roman" charset="0"/>
              </a:rPr>
              <a:t>saturation</a:t>
            </a:r>
            <a:r>
              <a:rPr lang="it-IT" sz="1200" b="1" dirty="0">
                <a:cs typeface="Times New Roman" charset="0"/>
              </a:rPr>
              <a:t> </a:t>
            </a:r>
            <a:r>
              <a:rPr lang="it-IT" sz="1200" b="1" dirty="0" err="1">
                <a:cs typeface="Times New Roman" charset="0"/>
              </a:rPr>
              <a:t>condition</a:t>
            </a:r>
            <a:r>
              <a:rPr lang="it-IT" sz="1200" b="1" dirty="0">
                <a:cs typeface="Times New Roman" charset="0"/>
              </a:rPr>
              <a:t> </a:t>
            </a:r>
            <a:r>
              <a:rPr lang="it-IT" sz="1200" b="1" dirty="0" err="1">
                <a:cs typeface="Times New Roman" charset="0"/>
              </a:rPr>
              <a:t>is</a:t>
            </a:r>
            <a:r>
              <a:rPr lang="it-IT" sz="1200" b="1" dirty="0">
                <a:cs typeface="Times New Roman" charset="0"/>
              </a:rPr>
              <a:t> </a:t>
            </a:r>
            <a:r>
              <a:rPr lang="it-IT" sz="1200" b="1" dirty="0" err="1">
                <a:cs typeface="Times New Roman" charset="0"/>
              </a:rPr>
              <a:t>reached</a:t>
            </a:r>
            <a:r>
              <a:rPr lang="it-IT" sz="1200" b="1" dirty="0">
                <a:cs typeface="Times New Roman" charset="0"/>
              </a:rPr>
              <a:t>.</a:t>
            </a:r>
            <a:endParaRPr lang="it-IT" sz="1600" b="1" dirty="0">
              <a:cs typeface="Times New Roman" charset="0"/>
            </a:endParaRPr>
          </a:p>
        </p:txBody>
      </p:sp>
      <p:sp>
        <p:nvSpPr>
          <p:cNvPr id="13320" name="Text Box 68"/>
          <p:cNvSpPr txBox="1">
            <a:spLocks noChangeArrowheads="1"/>
          </p:cNvSpPr>
          <p:nvPr/>
        </p:nvSpPr>
        <p:spPr bwMode="auto">
          <a:xfrm>
            <a:off x="217041" y="836712"/>
            <a:ext cx="39321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400" b="1" dirty="0">
                <a:solidFill>
                  <a:srgbClr val="000000"/>
                </a:solidFill>
                <a:latin typeface="Arial" charset="0"/>
              </a:rPr>
              <a:t>Analysis of the </a:t>
            </a:r>
            <a:r>
              <a:rPr lang="it-IT" sz="1400" b="1" dirty="0" err="1">
                <a:solidFill>
                  <a:srgbClr val="000000"/>
                </a:solidFill>
                <a:latin typeface="Arial" charset="0"/>
              </a:rPr>
              <a:t>coated</a:t>
            </a:r>
            <a:r>
              <a:rPr lang="it-IT" sz="1400" b="1" dirty="0">
                <a:solidFill>
                  <a:srgbClr val="000000"/>
                </a:solidFill>
                <a:latin typeface="Arial" charset="0"/>
              </a:rPr>
              <a:t> </a:t>
            </a:r>
            <a:r>
              <a:rPr lang="it-IT" sz="1400" b="1" dirty="0" err="1">
                <a:solidFill>
                  <a:srgbClr val="000000"/>
                </a:solidFill>
                <a:latin typeface="Arial" charset="0"/>
              </a:rPr>
              <a:t>microsphere</a:t>
            </a:r>
            <a:r>
              <a:rPr lang="it-IT" sz="1400" b="1" dirty="0">
                <a:solidFill>
                  <a:srgbClr val="000000"/>
                </a:solidFill>
                <a:latin typeface="Arial" charset="0"/>
              </a:rPr>
              <a:t> </a:t>
            </a:r>
            <a:r>
              <a:rPr lang="it-IT" sz="1400" b="1" dirty="0" err="1">
                <a:solidFill>
                  <a:srgbClr val="000000"/>
                </a:solidFill>
                <a:latin typeface="Arial" charset="0"/>
              </a:rPr>
              <a:t>surface</a:t>
            </a:r>
            <a:r>
              <a:rPr lang="it-IT" sz="1400" b="1" dirty="0">
                <a:solidFill>
                  <a:srgbClr val="000000"/>
                </a:solidFill>
                <a:latin typeface="Arial" charset="0"/>
              </a:rPr>
              <a:t>, </a:t>
            </a:r>
            <a:r>
              <a:rPr lang="it-IT" sz="1400" b="1" dirty="0" err="1">
                <a:solidFill>
                  <a:srgbClr val="000000"/>
                </a:solidFill>
                <a:latin typeface="Arial" charset="0"/>
              </a:rPr>
              <a:t>functionalized</a:t>
            </a:r>
            <a:r>
              <a:rPr lang="it-IT" sz="1400" b="1" dirty="0">
                <a:solidFill>
                  <a:srgbClr val="000000"/>
                </a:solidFill>
                <a:latin typeface="Arial" charset="0"/>
              </a:rPr>
              <a:t> with MPTMS, aptamer and </a:t>
            </a:r>
            <a:r>
              <a:rPr lang="it-IT" sz="1400" b="1" dirty="0" err="1">
                <a:solidFill>
                  <a:srgbClr val="000000"/>
                </a:solidFill>
                <a:latin typeface="Arial" charset="0"/>
              </a:rPr>
              <a:t>thrombin</a:t>
            </a:r>
            <a:r>
              <a:rPr lang="it-IT" sz="1400" b="1" dirty="0">
                <a:solidFill>
                  <a:srgbClr val="000000"/>
                </a:solidFill>
                <a:latin typeface="Arial" charset="0"/>
              </a:rPr>
              <a:t>, by </a:t>
            </a:r>
            <a:r>
              <a:rPr lang="it-IT" sz="1400" b="1" dirty="0" err="1">
                <a:solidFill>
                  <a:srgbClr val="000000"/>
                </a:solidFill>
                <a:latin typeface="Arial" charset="0"/>
              </a:rPr>
              <a:t>confocal</a:t>
            </a:r>
            <a:r>
              <a:rPr lang="it-IT" sz="1400" b="1" dirty="0">
                <a:solidFill>
                  <a:srgbClr val="000000"/>
                </a:solidFill>
                <a:latin typeface="Arial" charset="0"/>
              </a:rPr>
              <a:t> </a:t>
            </a:r>
            <a:r>
              <a:rPr lang="it-IT" sz="1400" b="1" dirty="0" err="1">
                <a:solidFill>
                  <a:srgbClr val="000000"/>
                </a:solidFill>
                <a:latin typeface="Arial" charset="0"/>
              </a:rPr>
              <a:t>fluorescent</a:t>
            </a:r>
            <a:r>
              <a:rPr lang="it-IT" sz="1400" b="1" dirty="0">
                <a:solidFill>
                  <a:srgbClr val="000000"/>
                </a:solidFill>
                <a:latin typeface="Arial" charset="0"/>
              </a:rPr>
              <a:t> </a:t>
            </a:r>
            <a:r>
              <a:rPr lang="it-IT" sz="1400" b="1" dirty="0" err="1" smtClean="0">
                <a:solidFill>
                  <a:srgbClr val="000000"/>
                </a:solidFill>
                <a:latin typeface="Arial" charset="0"/>
              </a:rPr>
              <a:t>microscopy</a:t>
            </a:r>
            <a:endParaRPr lang="it-IT" sz="1400" b="1" dirty="0">
              <a:solidFill>
                <a:srgbClr val="000000"/>
              </a:solidFill>
              <a:latin typeface="Arial" charset="0"/>
            </a:endParaRPr>
          </a:p>
        </p:txBody>
      </p:sp>
      <p:grpSp>
        <p:nvGrpSpPr>
          <p:cNvPr id="13321" name="Gruppo 5"/>
          <p:cNvGrpSpPr>
            <a:grpSpLocks noChangeAspect="1"/>
          </p:cNvGrpSpPr>
          <p:nvPr/>
        </p:nvGrpSpPr>
        <p:grpSpPr bwMode="auto">
          <a:xfrm>
            <a:off x="699945" y="1772816"/>
            <a:ext cx="3356728" cy="1417638"/>
            <a:chOff x="914400" y="2057400"/>
            <a:chExt cx="6934200" cy="3002280"/>
          </a:xfrm>
        </p:grpSpPr>
        <p:pic>
          <p:nvPicPr>
            <p:cNvPr id="13330" name="Immagine 4" descr="Series009_ProjMax001Snapshot3_ch00.jpg"/>
            <p:cNvPicPr>
              <a:picLocks noChangeAspect="1"/>
            </p:cNvPicPr>
            <p:nvPr/>
          </p:nvPicPr>
          <p:blipFill>
            <a:blip r:embed="rId4">
              <a:extLst>
                <a:ext uri="{28A0092B-C50C-407E-A947-70E740481C1C}">
                  <a14:useLocalDpi xmlns:a14="http://schemas.microsoft.com/office/drawing/2010/main" val="0"/>
                </a:ext>
              </a:extLst>
            </a:blip>
            <a:srcRect l="15424"/>
            <a:stretch>
              <a:fillRect/>
            </a:stretch>
          </p:blipFill>
          <p:spPr bwMode="auto">
            <a:xfrm>
              <a:off x="914400" y="2057400"/>
              <a:ext cx="2590800" cy="30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Immagine 2" descr="Series009_ProjMax001Snapshot1_ch00.jpg"/>
            <p:cNvPicPr>
              <a:picLocks noChangeAspect="1"/>
            </p:cNvPicPr>
            <p:nvPr/>
          </p:nvPicPr>
          <p:blipFill>
            <a:blip r:embed="rId5">
              <a:extLst>
                <a:ext uri="{28A0092B-C50C-407E-A947-70E740481C1C}">
                  <a14:useLocalDpi xmlns:a14="http://schemas.microsoft.com/office/drawing/2010/main" val="0"/>
                </a:ext>
              </a:extLst>
            </a:blip>
            <a:srcRect r="22388"/>
            <a:stretch>
              <a:fillRect/>
            </a:stretch>
          </p:blipFill>
          <p:spPr bwMode="auto">
            <a:xfrm>
              <a:off x="5471160" y="2057400"/>
              <a:ext cx="2377440" cy="30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Immagine 3" descr="Series009_ProjMax001Snapshot2_ch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057400"/>
              <a:ext cx="3063240" cy="30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2" name="Group 80"/>
          <p:cNvGrpSpPr>
            <a:grpSpLocks/>
          </p:cNvGrpSpPr>
          <p:nvPr/>
        </p:nvGrpSpPr>
        <p:grpSpPr bwMode="auto">
          <a:xfrm>
            <a:off x="216869" y="3140968"/>
            <a:ext cx="3706217" cy="2981326"/>
            <a:chOff x="3087" y="2135"/>
            <a:chExt cx="2280" cy="1878"/>
          </a:xfrm>
        </p:grpSpPr>
        <p:grpSp>
          <p:nvGrpSpPr>
            <p:cNvPr id="13323" name="Group 78"/>
            <p:cNvGrpSpPr>
              <a:grpSpLocks/>
            </p:cNvGrpSpPr>
            <p:nvPr/>
          </p:nvGrpSpPr>
          <p:grpSpPr bwMode="auto">
            <a:xfrm>
              <a:off x="3087" y="2135"/>
              <a:ext cx="2280" cy="1878"/>
              <a:chOff x="3087" y="2135"/>
              <a:chExt cx="2280" cy="1878"/>
            </a:xfrm>
          </p:grpSpPr>
          <p:grpSp>
            <p:nvGrpSpPr>
              <p:cNvPr id="13325" name="Gruppo 8"/>
              <p:cNvGrpSpPr>
                <a:grpSpLocks noChangeAspect="1"/>
              </p:cNvGrpSpPr>
              <p:nvPr/>
            </p:nvGrpSpPr>
            <p:grpSpPr bwMode="auto">
              <a:xfrm>
                <a:off x="3220" y="2135"/>
                <a:ext cx="2147" cy="1658"/>
                <a:chOff x="3605051" y="2330621"/>
                <a:chExt cx="5230812" cy="4038600"/>
              </a:xfrm>
            </p:grpSpPr>
            <p:pic>
              <p:nvPicPr>
                <p:cNvPr id="1332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051" y="2330621"/>
                  <a:ext cx="52308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CasellaDiTesto 7"/>
                <p:cNvSpPr txBox="1">
                  <a:spLocks noChangeAspect="1" noChangeArrowheads="1"/>
                </p:cNvSpPr>
                <p:nvPr/>
              </p:nvSpPr>
              <p:spPr bwMode="auto">
                <a:xfrm>
                  <a:off x="6660520" y="4722794"/>
                  <a:ext cx="864899" cy="701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it-IT">
                    <a:latin typeface="Arial" charset="0"/>
                  </a:endParaRPr>
                </a:p>
              </p:txBody>
            </p:sp>
          </p:grpSp>
          <p:sp>
            <p:nvSpPr>
              <p:cNvPr id="13326" name="CasellaDiTesto 9"/>
              <p:cNvSpPr txBox="1">
                <a:spLocks noChangeArrowheads="1"/>
              </p:cNvSpPr>
              <p:nvPr/>
            </p:nvSpPr>
            <p:spPr bwMode="auto">
              <a:xfrm>
                <a:off x="3087" y="3722"/>
                <a:ext cx="21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200" b="1" dirty="0" err="1">
                    <a:latin typeface="Arial" charset="0"/>
                  </a:rPr>
                  <a:t>After</a:t>
                </a:r>
                <a:r>
                  <a:rPr lang="it-IT" sz="1200" b="1" dirty="0">
                    <a:latin typeface="Arial" charset="0"/>
                  </a:rPr>
                  <a:t> </a:t>
                </a:r>
                <a:r>
                  <a:rPr lang="it-IT" sz="1200" b="1" dirty="0" err="1">
                    <a:latin typeface="Arial" charset="0"/>
                  </a:rPr>
                  <a:t>functionalisation</a:t>
                </a:r>
                <a:r>
                  <a:rPr lang="it-IT" sz="1200" b="1" dirty="0">
                    <a:latin typeface="Arial" charset="0"/>
                  </a:rPr>
                  <a:t> and </a:t>
                </a:r>
                <a:r>
                  <a:rPr lang="it-IT" sz="1200" b="1" dirty="0" err="1">
                    <a:latin typeface="Arial" charset="0"/>
                  </a:rPr>
                  <a:t>binding</a:t>
                </a:r>
                <a:r>
                  <a:rPr lang="it-IT" sz="1200" b="1" dirty="0">
                    <a:latin typeface="Arial" charset="0"/>
                  </a:rPr>
                  <a:t> with </a:t>
                </a:r>
                <a:r>
                  <a:rPr lang="it-IT" sz="1200" b="1" dirty="0" err="1">
                    <a:latin typeface="Arial" charset="0"/>
                  </a:rPr>
                  <a:t>thrombin</a:t>
                </a:r>
                <a:r>
                  <a:rPr lang="it-IT" sz="1200" b="1" dirty="0">
                    <a:latin typeface="Arial" charset="0"/>
                  </a:rPr>
                  <a:t>:  </a:t>
                </a:r>
                <a:r>
                  <a:rPr lang="it-IT" sz="1200" b="1" dirty="0" err="1">
                    <a:latin typeface="Arial" charset="0"/>
                  </a:rPr>
                  <a:t>Q</a:t>
                </a:r>
                <a:r>
                  <a:rPr lang="it-IT" sz="1200" b="1" dirty="0">
                    <a:latin typeface="Arial" charset="0"/>
                  </a:rPr>
                  <a:t> </a:t>
                </a:r>
                <a:r>
                  <a:rPr lang="it-IT" sz="1200" b="1" dirty="0">
                    <a:latin typeface="Arial" charset="0"/>
                    <a:sym typeface="Symbol" charset="0"/>
                  </a:rPr>
                  <a:t></a:t>
                </a:r>
                <a:r>
                  <a:rPr lang="it-IT" sz="1200" b="1" dirty="0">
                    <a:latin typeface="Arial" charset="0"/>
                  </a:rPr>
                  <a:t> 10</a:t>
                </a:r>
                <a:r>
                  <a:rPr lang="it-IT" sz="1200" b="1" baseline="30000" dirty="0">
                    <a:latin typeface="Arial" charset="0"/>
                  </a:rPr>
                  <a:t>7     </a:t>
                </a:r>
                <a:r>
                  <a:rPr lang="it-IT" sz="1200" b="1" dirty="0">
                    <a:latin typeface="Arial" charset="0"/>
                  </a:rPr>
                  <a:t>@  770 nm</a:t>
                </a:r>
                <a:r>
                  <a:rPr lang="it-IT" sz="1200" b="1" baseline="30000" dirty="0">
                    <a:latin typeface="Arial" charset="0"/>
                  </a:rPr>
                  <a:t>  </a:t>
                </a:r>
              </a:p>
            </p:txBody>
          </p:sp>
          <p:sp>
            <p:nvSpPr>
              <p:cNvPr id="13327" name="Text Box 77"/>
              <p:cNvSpPr txBox="1">
                <a:spLocks noChangeArrowheads="1"/>
              </p:cNvSpPr>
              <p:nvPr/>
            </p:nvSpPr>
            <p:spPr bwMode="auto">
              <a:xfrm>
                <a:off x="3774" y="2202"/>
                <a:ext cx="1203"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000">
                    <a:latin typeface="Arial" charset="0"/>
                  </a:rPr>
                  <a:t>MPTMS + aptamer + thrombin</a:t>
                </a:r>
              </a:p>
            </p:txBody>
          </p:sp>
        </p:grpSp>
        <p:sp>
          <p:nvSpPr>
            <p:cNvPr id="13324" name="Text Box 79"/>
            <p:cNvSpPr txBox="1">
              <a:spLocks noChangeArrowheads="1"/>
            </p:cNvSpPr>
            <p:nvPr/>
          </p:nvSpPr>
          <p:spPr bwMode="auto">
            <a:xfrm>
              <a:off x="3738" y="3248"/>
              <a:ext cx="8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000" b="1">
                  <a:solidFill>
                    <a:srgbClr val="FF0000"/>
                  </a:solidFill>
                  <a:latin typeface="Arial" charset="0"/>
                </a:rPr>
                <a:t>Q </a:t>
              </a:r>
              <a:r>
                <a:rPr lang="it-IT" sz="1000" b="1">
                  <a:solidFill>
                    <a:srgbClr val="FF0000"/>
                  </a:solidFill>
                  <a:latin typeface="Arial" charset="0"/>
                  <a:sym typeface="Symbol" charset="0"/>
                </a:rPr>
                <a:t> 10</a:t>
              </a:r>
              <a:r>
                <a:rPr lang="it-IT" sz="1000" b="1" baseline="30000">
                  <a:solidFill>
                    <a:srgbClr val="FF0000"/>
                  </a:solidFill>
                  <a:latin typeface="Arial" charset="0"/>
                  <a:sym typeface="Symbol" charset="0"/>
                </a:rPr>
                <a:t>7</a:t>
              </a:r>
              <a:r>
                <a:rPr lang="it-IT" sz="1000" b="1">
                  <a:solidFill>
                    <a:srgbClr val="FF0000"/>
                  </a:solidFill>
                  <a:latin typeface="Arial" charset="0"/>
                  <a:sym typeface="Symbol" charset="0"/>
                </a:rPr>
                <a:t> @ 770 nm</a:t>
              </a:r>
              <a:r>
                <a:rPr lang="it-IT"/>
                <a:t> </a:t>
              </a:r>
            </a:p>
          </p:txBody>
        </p:sp>
      </p:grpSp>
      <p:sp>
        <p:nvSpPr>
          <p:cNvPr id="2" name="Rettangolo 1"/>
          <p:cNvSpPr/>
          <p:nvPr/>
        </p:nvSpPr>
        <p:spPr>
          <a:xfrm>
            <a:off x="3817441" y="3861048"/>
            <a:ext cx="1584175" cy="1200329"/>
          </a:xfrm>
          <a:prstGeom prst="rect">
            <a:avLst/>
          </a:prstGeom>
          <a:ln>
            <a:solidFill>
              <a:schemeClr val="tx1"/>
            </a:solidFill>
          </a:ln>
        </p:spPr>
        <p:txBody>
          <a:bodyPr wrap="square">
            <a:spAutoFit/>
          </a:bodyPr>
          <a:lstStyle/>
          <a:p>
            <a:r>
              <a:rPr lang="it-IT" sz="1200" dirty="0">
                <a:solidFill>
                  <a:srgbClr val="0000FF"/>
                </a:solidFill>
                <a:latin typeface="Arial"/>
                <a:cs typeface="Arial"/>
              </a:rPr>
              <a:t>S. </a:t>
            </a:r>
            <a:r>
              <a:rPr lang="it-IT" sz="1200" dirty="0" err="1" smtClean="0">
                <a:solidFill>
                  <a:srgbClr val="0000FF"/>
                </a:solidFill>
                <a:latin typeface="Arial"/>
                <a:cs typeface="Arial"/>
              </a:rPr>
              <a:t>Soria</a:t>
            </a:r>
            <a:r>
              <a:rPr lang="it-IT" sz="1200" dirty="0">
                <a:solidFill>
                  <a:srgbClr val="0000FF"/>
                </a:solidFill>
                <a:latin typeface="Arial"/>
                <a:cs typeface="Arial"/>
              </a:rPr>
              <a:t> </a:t>
            </a:r>
            <a:r>
              <a:rPr lang="it-IT" sz="1200" dirty="0" smtClean="0">
                <a:solidFill>
                  <a:srgbClr val="0000FF"/>
                </a:solidFill>
                <a:latin typeface="Arial"/>
                <a:cs typeface="Arial"/>
              </a:rPr>
              <a:t>et al., </a:t>
            </a:r>
            <a:r>
              <a:rPr lang="it-IT" sz="1200" b="1" i="1" dirty="0" smtClean="0">
                <a:solidFill>
                  <a:srgbClr val="0000FF"/>
                </a:solidFill>
                <a:latin typeface="Arial"/>
                <a:cs typeface="Arial"/>
              </a:rPr>
              <a:t>WGM microresonators </a:t>
            </a:r>
            <a:r>
              <a:rPr lang="it-IT" sz="1200" b="1" i="1" dirty="0">
                <a:solidFill>
                  <a:srgbClr val="0000FF"/>
                </a:solidFill>
                <a:latin typeface="Arial"/>
                <a:cs typeface="Arial"/>
              </a:rPr>
              <a:t>for biosensing</a:t>
            </a:r>
            <a:r>
              <a:rPr lang="it-IT" sz="1200" dirty="0">
                <a:solidFill>
                  <a:srgbClr val="0000FF"/>
                </a:solidFill>
                <a:latin typeface="Arial"/>
                <a:cs typeface="Arial"/>
              </a:rPr>
              <a:t>, </a:t>
            </a:r>
            <a:r>
              <a:rPr lang="it-IT" sz="1200" dirty="0" err="1" smtClean="0">
                <a:solidFill>
                  <a:srgbClr val="0000FF"/>
                </a:solidFill>
                <a:latin typeface="Arial"/>
                <a:cs typeface="Arial"/>
              </a:rPr>
              <a:t>Adv</a:t>
            </a:r>
            <a:r>
              <a:rPr lang="it-IT" sz="1200" dirty="0" smtClean="0">
                <a:solidFill>
                  <a:srgbClr val="0000FF"/>
                </a:solidFill>
                <a:latin typeface="Arial"/>
                <a:cs typeface="Arial"/>
              </a:rPr>
              <a:t>. </a:t>
            </a:r>
            <a:r>
              <a:rPr lang="it-IT" sz="1200" dirty="0">
                <a:solidFill>
                  <a:srgbClr val="0000FF"/>
                </a:solidFill>
                <a:latin typeface="Arial"/>
                <a:cs typeface="Arial"/>
              </a:rPr>
              <a:t>in Science and </a:t>
            </a:r>
            <a:r>
              <a:rPr lang="it-IT" sz="1200" dirty="0" smtClean="0">
                <a:solidFill>
                  <a:srgbClr val="0000FF"/>
                </a:solidFill>
                <a:latin typeface="Arial"/>
                <a:cs typeface="Arial"/>
              </a:rPr>
              <a:t>Technology, </a:t>
            </a:r>
            <a:r>
              <a:rPr lang="it-IT" sz="1200" dirty="0">
                <a:solidFill>
                  <a:srgbClr val="0000FF"/>
                </a:solidFill>
                <a:latin typeface="Arial"/>
                <a:cs typeface="Arial"/>
              </a:rPr>
              <a:t>82 (2013</a:t>
            </a:r>
            <a:r>
              <a:rPr lang="it-IT" sz="1200" dirty="0" smtClean="0">
                <a:solidFill>
                  <a:srgbClr val="0000FF"/>
                </a:solidFill>
                <a:latin typeface="Arial"/>
                <a:cs typeface="Arial"/>
              </a:rPr>
              <a:t>), 55</a:t>
            </a:r>
            <a:r>
              <a:rPr lang="it-IT" sz="1200" dirty="0">
                <a:solidFill>
                  <a:srgbClr val="0000FF"/>
                </a:solidFill>
                <a:latin typeface="Arial"/>
                <a:cs typeface="Arial"/>
              </a:rPr>
              <a:t>-</a:t>
            </a:r>
            <a:r>
              <a:rPr lang="it-IT" sz="1200" dirty="0" smtClean="0">
                <a:solidFill>
                  <a:srgbClr val="0000FF"/>
                </a:solidFill>
                <a:latin typeface="Arial"/>
                <a:cs typeface="Arial"/>
              </a:rPr>
              <a:t>63.</a:t>
            </a:r>
            <a:endParaRPr lang="it-IT" sz="1200" dirty="0">
              <a:solidFill>
                <a:srgbClr val="0000FF"/>
              </a:solidFill>
              <a:latin typeface="Arial"/>
              <a:cs typeface="Arial"/>
            </a:endParaRPr>
          </a:p>
        </p:txBody>
      </p:sp>
      <p:sp>
        <p:nvSpPr>
          <p:cNvPr id="3" name="Slide Number Placeholder 2"/>
          <p:cNvSpPr>
            <a:spLocks noGrp="1"/>
          </p:cNvSpPr>
          <p:nvPr>
            <p:ph type="sldNum" sz="quarter" idx="12"/>
          </p:nvPr>
        </p:nvSpPr>
        <p:spPr/>
        <p:txBody>
          <a:bodyPr/>
          <a:lstStyle/>
          <a:p>
            <a:fld id="{EA18EF40-39DB-4A67-ABCE-EE0A964431CB}" type="slidenum">
              <a:rPr lang="it-IT" smtClean="0"/>
              <a:pPr/>
              <a:t>17</a:t>
            </a:fld>
            <a:endParaRPr lang="it-IT"/>
          </a:p>
        </p:txBody>
      </p:sp>
      <p:sp>
        <p:nvSpPr>
          <p:cNvPr id="44" name="Title 1"/>
          <p:cNvSpPr txBox="1">
            <a:spLocks/>
          </p:cNvSpPr>
          <p:nvPr/>
        </p:nvSpPr>
        <p:spPr>
          <a:xfrm>
            <a:off x="-28487" y="0"/>
            <a:ext cx="9391562" cy="657362"/>
          </a:xfrm>
          <a:prstGeom prst="rect">
            <a:avLst/>
          </a:prstGeom>
          <a:solidFill>
            <a:srgbClr val="FF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dirty="0" err="1" smtClean="0">
                <a:solidFill>
                  <a:srgbClr val="000000"/>
                </a:solidFill>
                <a:effectLst>
                  <a:outerShdw blurRad="38100" dist="38100" dir="2700000" algn="tl">
                    <a:srgbClr val="DDDDDD"/>
                  </a:outerShdw>
                </a:effectLst>
                <a:latin typeface="Arial" charset="0"/>
              </a:rPr>
              <a:t>Aptasensing</a:t>
            </a:r>
            <a:r>
              <a:rPr lang="it-IT" sz="3600" b="1" dirty="0" smtClean="0">
                <a:solidFill>
                  <a:srgbClr val="000000"/>
                </a:solidFill>
                <a:effectLst>
                  <a:outerShdw blurRad="38100" dist="38100" dir="2700000" algn="tl">
                    <a:srgbClr val="DDDDDD"/>
                  </a:outerShdw>
                </a:effectLst>
                <a:latin typeface="Arial" charset="0"/>
              </a:rPr>
              <a:t>: </a:t>
            </a:r>
            <a:r>
              <a:rPr lang="en-US" sz="2000" b="1" dirty="0">
                <a:solidFill>
                  <a:srgbClr val="000000"/>
                </a:solidFill>
                <a:effectLst>
                  <a:outerShdw blurRad="38100" dist="38100" dir="2700000" algn="tl">
                    <a:srgbClr val="C0C0C0"/>
                  </a:outerShdw>
                </a:effectLst>
                <a:latin typeface="Arial" charset="0"/>
              </a:rPr>
              <a:t>AFFINITY BINDING APTAMER - </a:t>
            </a:r>
            <a:r>
              <a:rPr lang="en-US" sz="2000" b="1" dirty="0" smtClean="0">
                <a:solidFill>
                  <a:srgbClr val="000000"/>
                </a:solidFill>
                <a:effectLst>
                  <a:outerShdw blurRad="38100" dist="38100" dir="2700000" algn="tl">
                    <a:srgbClr val="C0C0C0"/>
                  </a:outerShdw>
                </a:effectLst>
                <a:latin typeface="Arial" charset="0"/>
              </a:rPr>
              <a:t>THROMBIN</a:t>
            </a:r>
            <a:endParaRPr lang="en-US" sz="3600" dirty="0">
              <a:solidFill>
                <a:srgbClr val="000000"/>
              </a:solidFill>
            </a:endParaRPr>
          </a:p>
        </p:txBody>
      </p:sp>
      <p:pic>
        <p:nvPicPr>
          <p:cNvPr id="40" name="Picture 39" descr="SI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656544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r" eaLnBrk="1" hangingPunct="1"/>
            <a:r>
              <a:rPr lang="it-IT" b="1" dirty="0" smtClean="0">
                <a:solidFill>
                  <a:srgbClr val="FFFFFF"/>
                </a:solidFill>
                <a:effectLst>
                  <a:outerShdw blurRad="38100" dist="38100" dir="2700000" algn="tl">
                    <a:srgbClr val="FFFFFF"/>
                  </a:outerShdw>
                </a:effectLst>
                <a:latin typeface="Bell MT" charset="0"/>
              </a:rPr>
              <a:t>         </a:t>
            </a:r>
            <a:r>
              <a:rPr lang="it-IT" b="1" dirty="0" err="1" smtClean="0">
                <a:solidFill>
                  <a:srgbClr val="FFFFFF"/>
                </a:solidFill>
                <a:effectLst>
                  <a:outerShdw blurRad="38100" dist="38100" dir="2700000" algn="tl">
                    <a:srgbClr val="FFFFFF"/>
                  </a:outerShdw>
                </a:effectLst>
                <a:latin typeface="Bell MT" charset="0"/>
              </a:rPr>
              <a:t>Why</a:t>
            </a:r>
            <a:r>
              <a:rPr lang="it-IT" b="1" dirty="0" smtClean="0">
                <a:solidFill>
                  <a:srgbClr val="FFFFFF"/>
                </a:solidFill>
                <a:effectLst>
                  <a:outerShdw blurRad="38100" dist="38100" dir="2700000" algn="tl">
                    <a:srgbClr val="FFFFFF"/>
                  </a:outerShdw>
                </a:effectLst>
                <a:latin typeface="Bell MT" charset="0"/>
              </a:rPr>
              <a:t> </a:t>
            </a:r>
            <a:r>
              <a:rPr lang="it-IT" b="1" dirty="0" err="1" smtClean="0">
                <a:solidFill>
                  <a:srgbClr val="FFFFFF"/>
                </a:solidFill>
                <a:effectLst>
                  <a:outerShdw blurRad="38100" dist="38100" dir="2700000" algn="tl">
                    <a:srgbClr val="FFFFFF"/>
                  </a:outerShdw>
                </a:effectLst>
                <a:latin typeface="Bell MT" charset="0"/>
              </a:rPr>
              <a:t>not</a:t>
            </a:r>
            <a:r>
              <a:rPr lang="it-IT" b="1" dirty="0" smtClean="0">
                <a:solidFill>
                  <a:srgbClr val="FFFFFF"/>
                </a:solidFill>
                <a:effectLst>
                  <a:outerShdw blurRad="38100" dist="38100" dir="2700000" algn="tl">
                    <a:srgbClr val="FFFFFF"/>
                  </a:outerShdw>
                </a:effectLst>
                <a:latin typeface="Bell MT" charset="0"/>
              </a:rPr>
              <a:t> </a:t>
            </a:r>
            <a:r>
              <a:rPr lang="it-IT" b="1" dirty="0" err="1" smtClean="0">
                <a:solidFill>
                  <a:srgbClr val="FFFFFF"/>
                </a:solidFill>
                <a:effectLst>
                  <a:outerShdw blurRad="38100" dist="38100" dir="2700000" algn="tl">
                    <a:srgbClr val="FFFFFF"/>
                  </a:outerShdw>
                </a:effectLst>
                <a:latin typeface="Bell MT" charset="0"/>
              </a:rPr>
              <a:t>using</a:t>
            </a:r>
            <a:r>
              <a:rPr lang="it-IT" b="1" dirty="0" smtClean="0">
                <a:solidFill>
                  <a:srgbClr val="FFFFFF"/>
                </a:solidFill>
                <a:effectLst>
                  <a:outerShdw blurRad="38100" dist="38100" dir="2700000" algn="tl">
                    <a:srgbClr val="FFFFFF"/>
                  </a:outerShdw>
                </a:effectLst>
                <a:latin typeface="Bell MT" charset="0"/>
              </a:rPr>
              <a:t> </a:t>
            </a:r>
            <a:r>
              <a:rPr lang="it-IT" b="1" dirty="0" err="1" smtClean="0">
                <a:solidFill>
                  <a:srgbClr val="FFFFFF"/>
                </a:solidFill>
                <a:effectLst>
                  <a:outerShdw blurRad="38100" dist="38100" dir="2700000" algn="tl">
                    <a:srgbClr val="FFFFFF"/>
                  </a:outerShdw>
                </a:effectLst>
                <a:latin typeface="Bell MT" charset="0"/>
              </a:rPr>
              <a:t>hollow</a:t>
            </a:r>
            <a:r>
              <a:rPr lang="it-IT" b="1" dirty="0" smtClean="0">
                <a:solidFill>
                  <a:srgbClr val="FFFFFF"/>
                </a:solidFill>
                <a:effectLst>
                  <a:outerShdw blurRad="38100" dist="38100" dir="2700000" algn="tl">
                    <a:srgbClr val="FFFFFF"/>
                  </a:outerShdw>
                </a:effectLst>
                <a:latin typeface="Bell MT" charset="0"/>
              </a:rPr>
              <a:t> </a:t>
            </a:r>
            <a:r>
              <a:rPr lang="it-IT" b="1" dirty="0" err="1" smtClean="0">
                <a:solidFill>
                  <a:srgbClr val="FFFFFF"/>
                </a:solidFill>
                <a:effectLst>
                  <a:outerShdw blurRad="38100" dist="38100" dir="2700000" algn="tl">
                    <a:srgbClr val="FFFFFF"/>
                  </a:outerShdw>
                </a:effectLst>
                <a:latin typeface="Bell MT" charset="0"/>
              </a:rPr>
              <a:t>structures</a:t>
            </a:r>
            <a:r>
              <a:rPr lang="it-IT" b="1" dirty="0" smtClean="0">
                <a:solidFill>
                  <a:srgbClr val="FFFFFF"/>
                </a:solidFill>
                <a:effectLst>
                  <a:outerShdw blurRad="38100" dist="38100" dir="2700000" algn="tl">
                    <a:srgbClr val="FFFFFF"/>
                  </a:outerShdw>
                </a:effectLst>
                <a:latin typeface="Bell MT" charset="0"/>
              </a:rPr>
              <a:t> ?</a:t>
            </a:r>
            <a:endParaRPr lang="it-IT" b="1" dirty="0">
              <a:solidFill>
                <a:srgbClr val="FFFFFF"/>
              </a:solidFill>
              <a:effectLst>
                <a:outerShdw blurRad="38100" dist="38100" dir="2700000" algn="tl">
                  <a:srgbClr val="FFFFFF"/>
                </a:outerShdw>
              </a:effectLst>
              <a:latin typeface="Bell MT" charset="0"/>
            </a:endParaRPr>
          </a:p>
        </p:txBody>
      </p:sp>
      <p:sp>
        <p:nvSpPr>
          <p:cNvPr id="3" name="Segnaposto contenuto 2"/>
          <p:cNvSpPr>
            <a:spLocks noGrp="1"/>
          </p:cNvSpPr>
          <p:nvPr>
            <p:ph idx="1"/>
          </p:nvPr>
        </p:nvSpPr>
        <p:spPr>
          <a:xfrm>
            <a:off x="2593305" y="764704"/>
            <a:ext cx="3244566" cy="792162"/>
          </a:xfrm>
        </p:spPr>
        <p:txBody>
          <a:bodyPr rtlCol="0">
            <a:normAutofit/>
          </a:bodyPr>
          <a:lstStyle/>
          <a:p>
            <a:pPr eaLnBrk="1" fontAlgn="auto" hangingPunct="1">
              <a:spcAft>
                <a:spcPts val="0"/>
              </a:spcAft>
              <a:buFont typeface="Arial" pitchFamily="34" charset="0"/>
              <a:buChar char="•"/>
              <a:defRPr/>
            </a:pPr>
            <a:r>
              <a:rPr lang="it-IT" b="1" dirty="0" err="1" smtClean="0">
                <a:solidFill>
                  <a:srgbClr val="0000FF"/>
                </a:solidFill>
                <a:effectLst>
                  <a:outerShdw blurRad="38100" dist="38100" dir="2700000" algn="tl">
                    <a:srgbClr val="000000">
                      <a:alpha val="43137"/>
                    </a:srgbClr>
                  </a:outerShdw>
                </a:effectLst>
                <a:latin typeface="Bell MT" pitchFamily="18" charset="0"/>
                <a:ea typeface="+mn-ea"/>
              </a:rPr>
              <a:t>Microsphere</a:t>
            </a:r>
            <a:endParaRPr lang="it-IT" b="1" dirty="0" smtClean="0">
              <a:solidFill>
                <a:srgbClr val="0000FF"/>
              </a:solidFill>
              <a:effectLst>
                <a:outerShdw blurRad="38100" dist="38100" dir="2700000" algn="tl">
                  <a:srgbClr val="000000">
                    <a:alpha val="43137"/>
                  </a:srgbClr>
                </a:outerShdw>
              </a:effectLst>
              <a:latin typeface="Bell MT" pitchFamily="18" charset="0"/>
              <a:ea typeface="+mn-ea"/>
            </a:endParaRPr>
          </a:p>
          <a:p>
            <a:pPr eaLnBrk="1" fontAlgn="auto" hangingPunct="1">
              <a:spcAft>
                <a:spcPts val="0"/>
              </a:spcAft>
              <a:buFont typeface="Arial" pitchFamily="34" charset="0"/>
              <a:buChar char="•"/>
              <a:defRPr/>
            </a:pPr>
            <a:endParaRPr lang="it-IT" dirty="0">
              <a:ea typeface="+mn-ea"/>
            </a:endParaRPr>
          </a:p>
        </p:txBody>
      </p:sp>
      <p:pic>
        <p:nvPicPr>
          <p:cNvPr id="7172" name="Immagine 6" descr="microsphe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5353" y="1412776"/>
            <a:ext cx="1992905" cy="1873250"/>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7173" name="Immagine 8" descr="microcapi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7321" y="4221088"/>
            <a:ext cx="2621986" cy="1608138"/>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7174" name="Immagine 9" descr="microbubb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9689" y="4149080"/>
            <a:ext cx="2422045" cy="2000250"/>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5785716" y="764704"/>
            <a:ext cx="3611936" cy="584200"/>
          </a:xfrm>
          <a:prstGeom prst="rect">
            <a:avLst/>
          </a:prstGeom>
          <a:noFill/>
        </p:spPr>
        <p:txBody>
          <a:bodyPr>
            <a:spAutoFit/>
          </a:bodyPr>
          <a:lstStyle/>
          <a:p>
            <a:pPr fontAlgn="auto">
              <a:spcBef>
                <a:spcPts val="0"/>
              </a:spcBef>
              <a:spcAft>
                <a:spcPts val="0"/>
              </a:spcAft>
              <a:buFont typeface="Arial" pitchFamily="34" charset="0"/>
              <a:buChar char="•"/>
              <a:defRPr/>
            </a:pPr>
            <a:r>
              <a:rPr lang="it-IT" sz="3200" dirty="0">
                <a:latin typeface="+mn-lt"/>
                <a:ea typeface="+mn-ea"/>
                <a:cs typeface="+mn-cs"/>
              </a:rPr>
              <a:t> </a:t>
            </a:r>
            <a:r>
              <a:rPr lang="it-IT" sz="3200" b="1" dirty="0" err="1">
                <a:effectLst>
                  <a:outerShdw blurRad="38100" dist="38100" dir="2700000" algn="tl">
                    <a:srgbClr val="000000">
                      <a:alpha val="43137"/>
                    </a:srgbClr>
                  </a:outerShdw>
                </a:effectLst>
                <a:latin typeface="Bell MT" pitchFamily="18" charset="0"/>
                <a:ea typeface="+mn-ea"/>
                <a:cs typeface="+mn-cs"/>
              </a:rPr>
              <a:t>Microbottle</a:t>
            </a:r>
            <a:r>
              <a:rPr lang="it-IT" dirty="0">
                <a:latin typeface="+mn-lt"/>
                <a:ea typeface="+mn-ea"/>
                <a:cs typeface="+mn-cs"/>
              </a:rPr>
              <a:t> </a:t>
            </a:r>
          </a:p>
        </p:txBody>
      </p:sp>
      <p:sp>
        <p:nvSpPr>
          <p:cNvPr id="12" name="CasellaDiTesto 11"/>
          <p:cNvSpPr txBox="1"/>
          <p:nvPr/>
        </p:nvSpPr>
        <p:spPr>
          <a:xfrm>
            <a:off x="2737321" y="3501008"/>
            <a:ext cx="3613561" cy="585787"/>
          </a:xfrm>
          <a:prstGeom prst="rect">
            <a:avLst/>
          </a:prstGeom>
          <a:noFill/>
        </p:spPr>
        <p:txBody>
          <a:bodyPr>
            <a:spAutoFit/>
          </a:bodyPr>
          <a:lstStyle/>
          <a:p>
            <a:pPr fontAlgn="auto">
              <a:spcBef>
                <a:spcPts val="0"/>
              </a:spcBef>
              <a:spcAft>
                <a:spcPts val="0"/>
              </a:spcAft>
              <a:buFont typeface="Arial" pitchFamily="34" charset="0"/>
              <a:buChar char="•"/>
              <a:defRPr/>
            </a:pPr>
            <a:r>
              <a:rPr lang="it-IT" sz="3200" dirty="0">
                <a:latin typeface="+mn-lt"/>
                <a:ea typeface="+mn-ea"/>
                <a:cs typeface="+mn-cs"/>
              </a:rPr>
              <a:t> </a:t>
            </a:r>
            <a:r>
              <a:rPr lang="it-IT" sz="3200" b="1" dirty="0" err="1">
                <a:effectLst>
                  <a:outerShdw blurRad="38100" dist="38100" dir="2700000" algn="tl">
                    <a:srgbClr val="000000">
                      <a:alpha val="43137"/>
                    </a:srgbClr>
                  </a:outerShdw>
                </a:effectLst>
                <a:latin typeface="Bell MT" pitchFamily="18" charset="0"/>
                <a:ea typeface="+mn-ea"/>
                <a:cs typeface="+mn-cs"/>
              </a:rPr>
              <a:t>Capillary</a:t>
            </a:r>
            <a:r>
              <a:rPr lang="it-IT" dirty="0">
                <a:latin typeface="+mn-lt"/>
                <a:ea typeface="+mn-ea"/>
                <a:cs typeface="+mn-cs"/>
              </a:rPr>
              <a:t> </a:t>
            </a:r>
          </a:p>
        </p:txBody>
      </p:sp>
      <p:sp>
        <p:nvSpPr>
          <p:cNvPr id="13" name="CasellaDiTesto 12"/>
          <p:cNvSpPr txBox="1"/>
          <p:nvPr/>
        </p:nvSpPr>
        <p:spPr>
          <a:xfrm>
            <a:off x="5777332" y="3501008"/>
            <a:ext cx="3611936" cy="585787"/>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it-IT" sz="3200" b="1" dirty="0">
                <a:effectLst>
                  <a:outerShdw blurRad="38100" dist="38100" dir="2700000" algn="tl">
                    <a:srgbClr val="FFFFFF"/>
                  </a:outerShdw>
                </a:effectLst>
                <a:latin typeface="Bell MT" charset="0"/>
              </a:rPr>
              <a:t> </a:t>
            </a:r>
            <a:r>
              <a:rPr lang="it-IT" sz="3200" b="1" dirty="0">
                <a:solidFill>
                  <a:srgbClr val="FF0000"/>
                </a:solidFill>
                <a:effectLst>
                  <a:outerShdw blurRad="38100" dist="38100" dir="2700000" algn="tl">
                    <a:srgbClr val="FFFFFF"/>
                  </a:outerShdw>
                </a:effectLst>
                <a:latin typeface="Bell MT" charset="0"/>
              </a:rPr>
              <a:t>Microbubble</a:t>
            </a:r>
            <a:r>
              <a:rPr lang="it-IT" b="1" dirty="0">
                <a:solidFill>
                  <a:srgbClr val="FF0000"/>
                </a:solidFill>
                <a:effectLst>
                  <a:outerShdw blurRad="38100" dist="38100" dir="2700000" algn="tl">
                    <a:srgbClr val="FFFFFF"/>
                  </a:outerShdw>
                </a:effectLst>
                <a:latin typeface="Bell MT" charset="0"/>
              </a:rPr>
              <a:t> </a:t>
            </a:r>
          </a:p>
        </p:txBody>
      </p:sp>
      <p:sp>
        <p:nvSpPr>
          <p:cNvPr id="15" name="CasellaDiTesto 14"/>
          <p:cNvSpPr txBox="1"/>
          <p:nvPr/>
        </p:nvSpPr>
        <p:spPr>
          <a:xfrm>
            <a:off x="361057" y="1988840"/>
            <a:ext cx="1916505" cy="954087"/>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2800" b="1" dirty="0">
                <a:effectLst>
                  <a:outerShdw blurRad="38100" dist="38100" dir="2700000" algn="tl">
                    <a:srgbClr val="FFFFFF"/>
                  </a:outerShdw>
                </a:effectLst>
                <a:latin typeface="Calibri" charset="0"/>
              </a:rPr>
              <a:t>BULK </a:t>
            </a:r>
            <a:r>
              <a:rPr lang="it-IT" sz="2800" b="1" dirty="0" err="1">
                <a:effectLst>
                  <a:outerShdw blurRad="38100" dist="38100" dir="2700000" algn="tl">
                    <a:srgbClr val="FFFFFF"/>
                  </a:outerShdw>
                </a:effectLst>
                <a:latin typeface="Calibri" charset="0"/>
              </a:rPr>
              <a:t>structures</a:t>
            </a:r>
            <a:endParaRPr lang="it-IT" sz="2800" b="1" dirty="0">
              <a:effectLst>
                <a:outerShdw blurRad="38100" dist="38100" dir="2700000" algn="tl">
                  <a:srgbClr val="FFFFFF"/>
                </a:outerShdw>
              </a:effectLst>
              <a:latin typeface="Calibri" charset="0"/>
            </a:endParaRPr>
          </a:p>
        </p:txBody>
      </p:sp>
      <p:sp>
        <p:nvSpPr>
          <p:cNvPr id="16" name="CasellaDiTesto 15"/>
          <p:cNvSpPr txBox="1"/>
          <p:nvPr/>
        </p:nvSpPr>
        <p:spPr>
          <a:xfrm>
            <a:off x="433065" y="4653136"/>
            <a:ext cx="1989653" cy="954087"/>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sz="2800" b="1" dirty="0">
                <a:effectLst>
                  <a:outerShdw blurRad="38100" dist="38100" dir="2700000" algn="tl">
                    <a:srgbClr val="FFFFFF"/>
                  </a:outerShdw>
                </a:effectLst>
                <a:latin typeface="Calibri" charset="0"/>
              </a:rPr>
              <a:t>HOLLOW </a:t>
            </a:r>
            <a:r>
              <a:rPr lang="it-IT" sz="2800" b="1" dirty="0" err="1">
                <a:effectLst>
                  <a:outerShdw blurRad="38100" dist="38100" dir="2700000" algn="tl">
                    <a:srgbClr val="FFFFFF"/>
                  </a:outerShdw>
                </a:effectLst>
                <a:latin typeface="Calibri" charset="0"/>
              </a:rPr>
              <a:t>structures</a:t>
            </a:r>
            <a:endParaRPr lang="it-IT" sz="2800" b="1" dirty="0">
              <a:effectLst>
                <a:outerShdw blurRad="38100" dist="38100" dir="2700000" algn="tl">
                  <a:srgbClr val="FFFFFF"/>
                </a:outerShdw>
              </a:effectLst>
              <a:latin typeface="Calibri" charset="0"/>
            </a:endParaRPr>
          </a:p>
        </p:txBody>
      </p:sp>
      <p:pic>
        <p:nvPicPr>
          <p:cNvPr id="7180" name="Immagine 16" descr="microbottle pien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5673" y="1340768"/>
            <a:ext cx="2584599" cy="1981200"/>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A18EF40-39DB-4A67-ABCE-EE0A964431CB}" type="slidenum">
              <a:rPr lang="it-IT" smtClean="0"/>
              <a:pPr/>
              <a:t>18</a:t>
            </a:fld>
            <a:endParaRPr lang="it-IT"/>
          </a:p>
        </p:txBody>
      </p:sp>
      <p:pic>
        <p:nvPicPr>
          <p:cNvPr id="14" name="Picture 13" descr="Logo_IYL201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17" name="Picture 16" descr="SI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5726441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9049" y="4365104"/>
            <a:ext cx="4719128" cy="1584176"/>
          </a:xfrm>
        </p:spPr>
        <p:txBody>
          <a:bodyPr rtlCol="0">
            <a:normAutofit/>
          </a:bodyPr>
          <a:lstStyle/>
          <a:p>
            <a:pPr marL="0" indent="0" algn="just" eaLnBrk="1" fontAlgn="auto" hangingPunct="1">
              <a:spcAft>
                <a:spcPts val="0"/>
              </a:spcAft>
              <a:buFont typeface="Arial" pitchFamily="34" charset="0"/>
              <a:buNone/>
              <a:defRPr/>
            </a:pP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To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obtain</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easily</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integrable</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and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robust</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set-up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we</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can combine the microbubble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geometry</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with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waveguide</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coupler</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a:t>
            </a:r>
            <a:endParaRPr lang="it-IT" dirty="0" smtClean="0">
              <a:ea typeface="+mn-ea"/>
            </a:endParaRPr>
          </a:p>
        </p:txBody>
      </p:sp>
      <p:sp>
        <p:nvSpPr>
          <p:cNvPr id="2" name="Titolo 1"/>
          <p:cNvSpPr>
            <a:spLocks noGrp="1"/>
          </p:cNvSpPr>
          <p:nvPr>
            <p:ph type="title"/>
          </p:nvPr>
        </p:nvSpPr>
        <p:spPr>
          <a:xfrm>
            <a:off x="-5135" y="0"/>
            <a:ext cx="9363075" cy="1052736"/>
          </a:xfrm>
        </p:spPr>
        <p:txBody>
          <a:bodyPr rtlCol="0">
            <a:noAutofit/>
          </a:bodyPr>
          <a:lstStyle/>
          <a:p>
            <a:pPr eaLnBrk="1" fontAlgn="auto" hangingPunct="1">
              <a:spcAft>
                <a:spcPts val="0"/>
              </a:spcAft>
              <a:defRPr/>
            </a:pPr>
            <a:r>
              <a:rPr lang="it-IT" sz="3600" b="1" dirty="0" smtClean="0">
                <a:effectLst>
                  <a:outerShdw blurRad="38100" dist="38100" dir="2700000" algn="tl">
                    <a:srgbClr val="000000">
                      <a:alpha val="43137"/>
                    </a:srgbClr>
                  </a:outerShdw>
                </a:effectLst>
                <a:latin typeface="Bell MT" pitchFamily="18" charset="0"/>
                <a:ea typeface="+mj-ea"/>
              </a:rPr>
              <a:t>Solution: MICROBUBBLE</a:t>
            </a:r>
            <a:br>
              <a:rPr lang="it-IT" sz="3600" b="1" dirty="0" smtClean="0">
                <a:effectLst>
                  <a:outerShdw blurRad="38100" dist="38100" dir="2700000" algn="tl">
                    <a:srgbClr val="000000">
                      <a:alpha val="43137"/>
                    </a:srgbClr>
                  </a:outerShdw>
                </a:effectLst>
                <a:latin typeface="Bell MT" pitchFamily="18" charset="0"/>
                <a:ea typeface="+mj-ea"/>
              </a:rPr>
            </a:br>
            <a:endParaRPr lang="it-IT" sz="3600" b="1" dirty="0">
              <a:solidFill>
                <a:srgbClr val="FF0000"/>
              </a:solidFill>
              <a:effectLst>
                <a:outerShdw blurRad="38100" dist="38100" dir="2700000" algn="tl">
                  <a:srgbClr val="000000">
                    <a:alpha val="43137"/>
                  </a:srgbClr>
                </a:outerShdw>
              </a:effectLst>
              <a:latin typeface="Bell MT" pitchFamily="18" charset="0"/>
              <a:ea typeface="+mj-ea"/>
            </a:endParaRPr>
          </a:p>
        </p:txBody>
      </p:sp>
      <p:pic>
        <p:nvPicPr>
          <p:cNvPr id="20490" name="Immagine 15" descr="setu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601" y="1052736"/>
            <a:ext cx="3946171" cy="2143762"/>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7" name="Freccia in giù 16"/>
          <p:cNvSpPr/>
          <p:nvPr/>
        </p:nvSpPr>
        <p:spPr>
          <a:xfrm>
            <a:off x="6598044" y="3284538"/>
            <a:ext cx="1697057" cy="72072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04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216" y="4175125"/>
            <a:ext cx="3759859" cy="2682875"/>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0497" name="CasellaDiTesto 17"/>
          <p:cNvSpPr txBox="1">
            <a:spLocks noChangeArrowheads="1"/>
          </p:cNvSpPr>
          <p:nvPr/>
        </p:nvSpPr>
        <p:spPr bwMode="auto">
          <a:xfrm>
            <a:off x="3745433" y="3284984"/>
            <a:ext cx="2360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b="1" dirty="0"/>
              <a:t>No </a:t>
            </a:r>
            <a:r>
              <a:rPr lang="it-IT" b="1" dirty="0" err="1"/>
              <a:t>perturbation</a:t>
            </a:r>
            <a:r>
              <a:rPr lang="it-IT" b="1" dirty="0"/>
              <a:t> in </a:t>
            </a:r>
            <a:r>
              <a:rPr lang="it-IT" b="1" dirty="0" err="1"/>
              <a:t>coupling</a:t>
            </a:r>
            <a:r>
              <a:rPr lang="it-IT" b="1" dirty="0"/>
              <a:t> and </a:t>
            </a:r>
            <a:r>
              <a:rPr lang="it-IT" b="1" dirty="0" err="1"/>
              <a:t>less</a:t>
            </a:r>
            <a:r>
              <a:rPr lang="it-IT" b="1" dirty="0"/>
              <a:t> </a:t>
            </a:r>
            <a:r>
              <a:rPr lang="it-IT" b="1" dirty="0" err="1"/>
              <a:t>breakable</a:t>
            </a:r>
            <a:r>
              <a:rPr lang="it-IT" b="1" dirty="0"/>
              <a:t> </a:t>
            </a:r>
            <a:r>
              <a:rPr lang="it-IT" b="1" dirty="0" err="1"/>
              <a:t>structure</a:t>
            </a:r>
            <a:r>
              <a:rPr lang="it-IT" b="1" dirty="0"/>
              <a:t>  </a:t>
            </a:r>
          </a:p>
        </p:txBody>
      </p:sp>
      <p:sp>
        <p:nvSpPr>
          <p:cNvPr id="4" name="Slide Number Placeholder 3"/>
          <p:cNvSpPr>
            <a:spLocks noGrp="1"/>
          </p:cNvSpPr>
          <p:nvPr>
            <p:ph type="sldNum" sz="quarter" idx="12"/>
          </p:nvPr>
        </p:nvSpPr>
        <p:spPr/>
        <p:txBody>
          <a:bodyPr/>
          <a:lstStyle/>
          <a:p>
            <a:fld id="{EA18EF40-39DB-4A67-ABCE-EE0A964431CB}" type="slidenum">
              <a:rPr lang="it-IT" smtClean="0"/>
              <a:pPr/>
              <a:t>19</a:t>
            </a:fld>
            <a:endParaRPr lang="it-IT"/>
          </a:p>
        </p:txBody>
      </p:sp>
      <p:pic>
        <p:nvPicPr>
          <p:cNvPr id="13" name="Picture 12" descr="Logo_IYL20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sp>
        <p:nvSpPr>
          <p:cNvPr id="15" name="CasellaDiTesto 2"/>
          <p:cNvSpPr txBox="1"/>
          <p:nvPr/>
        </p:nvSpPr>
        <p:spPr>
          <a:xfrm>
            <a:off x="2809329" y="620688"/>
            <a:ext cx="3672408" cy="276999"/>
          </a:xfrm>
          <a:prstGeom prst="rect">
            <a:avLst/>
          </a:prstGeom>
          <a:noFill/>
        </p:spPr>
        <p:txBody>
          <a:bodyPr wrap="square" rtlCol="0">
            <a:spAutoFit/>
          </a:bodyPr>
          <a:lstStyle/>
          <a:p>
            <a:r>
              <a:rPr lang="it-IT" sz="1200" dirty="0" smtClean="0"/>
              <a:t>M. </a:t>
            </a:r>
            <a:r>
              <a:rPr lang="it-IT" sz="1200" dirty="0" err="1" smtClean="0"/>
              <a:t>Sumetsky</a:t>
            </a:r>
            <a:r>
              <a:rPr lang="it-IT" sz="1200" dirty="0" smtClean="0"/>
              <a:t> </a:t>
            </a:r>
            <a:r>
              <a:rPr lang="it-IT" sz="1200" i="1" dirty="0" smtClean="0"/>
              <a:t>et al.</a:t>
            </a:r>
            <a:r>
              <a:rPr lang="it-IT" sz="1200" dirty="0" smtClean="0"/>
              <a:t>, </a:t>
            </a:r>
            <a:r>
              <a:rPr lang="it-IT" sz="1200" dirty="0" err="1" smtClean="0"/>
              <a:t>Opt</a:t>
            </a:r>
            <a:r>
              <a:rPr lang="it-IT" sz="1200" dirty="0" smtClean="0"/>
              <a:t>. </a:t>
            </a:r>
            <a:r>
              <a:rPr lang="it-IT" sz="1200" dirty="0" err="1" smtClean="0"/>
              <a:t>Lett</a:t>
            </a:r>
            <a:r>
              <a:rPr lang="it-IT" sz="1200" dirty="0" smtClean="0"/>
              <a:t>. </a:t>
            </a:r>
            <a:r>
              <a:rPr lang="it-IT" sz="1200" b="1" dirty="0" smtClean="0"/>
              <a:t>35</a:t>
            </a:r>
            <a:r>
              <a:rPr lang="it-IT" sz="1200" dirty="0" smtClean="0"/>
              <a:t>, 898 (2010)</a:t>
            </a:r>
            <a:endParaRPr lang="it-IT" sz="1200" dirty="0"/>
          </a:p>
        </p:txBody>
      </p:sp>
      <p:grpSp>
        <p:nvGrpSpPr>
          <p:cNvPr id="18" name="Group 48"/>
          <p:cNvGrpSpPr>
            <a:grpSpLocks/>
          </p:cNvGrpSpPr>
          <p:nvPr/>
        </p:nvGrpSpPr>
        <p:grpSpPr bwMode="auto">
          <a:xfrm>
            <a:off x="505073" y="1412776"/>
            <a:ext cx="2773338" cy="2664296"/>
            <a:chOff x="1837" y="1789"/>
            <a:chExt cx="2397" cy="2367"/>
          </a:xfrm>
        </p:grpSpPr>
        <p:sp>
          <p:nvSpPr>
            <p:cNvPr id="20" name="Rectangle 5"/>
            <p:cNvSpPr>
              <a:spLocks noChangeArrowheads="1"/>
            </p:cNvSpPr>
            <p:nvPr/>
          </p:nvSpPr>
          <p:spPr bwMode="auto">
            <a:xfrm>
              <a:off x="1882" y="3612"/>
              <a:ext cx="1770" cy="544"/>
            </a:xfrm>
            <a:prstGeom prst="rect">
              <a:avLst/>
            </a:prstGeom>
            <a:solidFill>
              <a:schemeClr val="tx1">
                <a:lumMod val="50000"/>
                <a:lumOff val="50000"/>
              </a:schemeClr>
            </a:solidFill>
            <a:ln w="25400">
              <a:solidFill>
                <a:schemeClr val="tx1"/>
              </a:solidFill>
              <a:miter lim="800000"/>
              <a:headEnd/>
              <a:tailEnd/>
            </a:ln>
            <a:effectLst/>
          </p:spPr>
          <p:txBody>
            <a:bodyPr wrap="none" anchor="ctr"/>
            <a:lstStyle/>
            <a:p>
              <a:pPr fontAlgn="auto">
                <a:spcBef>
                  <a:spcPts val="0"/>
                </a:spcBef>
                <a:spcAft>
                  <a:spcPts val="0"/>
                </a:spcAft>
                <a:defRPr/>
              </a:pPr>
              <a:endParaRPr lang="it-IT">
                <a:latin typeface="+mn-lt"/>
                <a:ea typeface="+mn-ea"/>
                <a:cs typeface="+mn-cs"/>
              </a:endParaRPr>
            </a:p>
          </p:txBody>
        </p:sp>
        <p:sp>
          <p:nvSpPr>
            <p:cNvPr id="21" name="Oval 12"/>
            <p:cNvSpPr>
              <a:spLocks noChangeAspect="1" noChangeArrowheads="1"/>
            </p:cNvSpPr>
            <p:nvPr/>
          </p:nvSpPr>
          <p:spPr bwMode="auto">
            <a:xfrm>
              <a:off x="1837" y="1789"/>
              <a:ext cx="1823" cy="1823"/>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22" name="Oval 13"/>
            <p:cNvSpPr>
              <a:spLocks noChangeAspect="1" noChangeArrowheads="1"/>
            </p:cNvSpPr>
            <p:nvPr/>
          </p:nvSpPr>
          <p:spPr bwMode="auto">
            <a:xfrm>
              <a:off x="1941" y="1889"/>
              <a:ext cx="1619" cy="1619"/>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23" name="Freeform 14"/>
            <p:cNvSpPr>
              <a:spLocks/>
            </p:cNvSpPr>
            <p:nvPr/>
          </p:nvSpPr>
          <p:spPr bwMode="auto">
            <a:xfrm rot="2236385">
              <a:off x="3016" y="2070"/>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 name="Freeform 16"/>
            <p:cNvSpPr>
              <a:spLocks noChangeAspect="1"/>
            </p:cNvSpPr>
            <p:nvPr/>
          </p:nvSpPr>
          <p:spPr bwMode="auto">
            <a:xfrm rot="8805352">
              <a:off x="2426" y="1934"/>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5" name="Freeform 18"/>
            <p:cNvSpPr>
              <a:spLocks noChangeAspect="1"/>
            </p:cNvSpPr>
            <p:nvPr/>
          </p:nvSpPr>
          <p:spPr bwMode="auto">
            <a:xfrm rot="10232398">
              <a:off x="2699" y="1889"/>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6" name="Freeform 19"/>
            <p:cNvSpPr>
              <a:spLocks noChangeAspect="1"/>
            </p:cNvSpPr>
            <p:nvPr/>
          </p:nvSpPr>
          <p:spPr bwMode="auto">
            <a:xfrm rot="-9717816">
              <a:off x="2971" y="1934"/>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7" name="Freeform 20"/>
            <p:cNvSpPr>
              <a:spLocks noChangeAspect="1"/>
            </p:cNvSpPr>
            <p:nvPr/>
          </p:nvSpPr>
          <p:spPr bwMode="auto">
            <a:xfrm rot="-3070020">
              <a:off x="3285" y="2890"/>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8" name="Freeform 21"/>
            <p:cNvSpPr>
              <a:spLocks noChangeAspect="1"/>
            </p:cNvSpPr>
            <p:nvPr/>
          </p:nvSpPr>
          <p:spPr bwMode="auto">
            <a:xfrm rot="-3172427">
              <a:off x="3148" y="3026"/>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9" name="Freeform 22"/>
            <p:cNvSpPr>
              <a:spLocks noChangeAspect="1"/>
            </p:cNvSpPr>
            <p:nvPr/>
          </p:nvSpPr>
          <p:spPr bwMode="auto">
            <a:xfrm rot="-7149773">
              <a:off x="3330" y="2346"/>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30" name="Freeform 23"/>
            <p:cNvSpPr>
              <a:spLocks noChangeAspect="1"/>
            </p:cNvSpPr>
            <p:nvPr/>
          </p:nvSpPr>
          <p:spPr bwMode="auto">
            <a:xfrm rot="2431736">
              <a:off x="2245" y="3023"/>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31" name="Freeform 24"/>
            <p:cNvSpPr>
              <a:spLocks noChangeAspect="1"/>
            </p:cNvSpPr>
            <p:nvPr/>
          </p:nvSpPr>
          <p:spPr bwMode="auto">
            <a:xfrm rot="1959778">
              <a:off x="2381" y="3159"/>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32" name="Freeform 25"/>
            <p:cNvSpPr>
              <a:spLocks noChangeAspect="1"/>
            </p:cNvSpPr>
            <p:nvPr/>
          </p:nvSpPr>
          <p:spPr bwMode="auto">
            <a:xfrm rot="3855776">
              <a:off x="2060" y="2618"/>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33" name="Freeform 26"/>
            <p:cNvSpPr>
              <a:spLocks/>
            </p:cNvSpPr>
            <p:nvPr/>
          </p:nvSpPr>
          <p:spPr bwMode="auto">
            <a:xfrm rot="3663377">
              <a:off x="2244" y="3069"/>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4" name="Freeform 27"/>
            <p:cNvSpPr>
              <a:spLocks/>
            </p:cNvSpPr>
            <p:nvPr/>
          </p:nvSpPr>
          <p:spPr bwMode="auto">
            <a:xfrm rot="3663377">
              <a:off x="2561" y="2570"/>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5" name="Freeform 28"/>
            <p:cNvSpPr>
              <a:spLocks/>
            </p:cNvSpPr>
            <p:nvPr/>
          </p:nvSpPr>
          <p:spPr bwMode="auto">
            <a:xfrm rot="3663377">
              <a:off x="3242" y="2706"/>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 name="Freeform 29"/>
            <p:cNvSpPr>
              <a:spLocks/>
            </p:cNvSpPr>
            <p:nvPr/>
          </p:nvSpPr>
          <p:spPr bwMode="auto">
            <a:xfrm rot="3663377">
              <a:off x="2561" y="2978"/>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7" name="Freeform 30"/>
            <p:cNvSpPr>
              <a:spLocks/>
            </p:cNvSpPr>
            <p:nvPr/>
          </p:nvSpPr>
          <p:spPr bwMode="auto">
            <a:xfrm rot="3663377">
              <a:off x="2879" y="2615"/>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8" name="Freeform 31"/>
            <p:cNvSpPr>
              <a:spLocks/>
            </p:cNvSpPr>
            <p:nvPr/>
          </p:nvSpPr>
          <p:spPr bwMode="auto">
            <a:xfrm rot="3663377">
              <a:off x="2289" y="2253"/>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 name="Freeform 32"/>
            <p:cNvSpPr>
              <a:spLocks/>
            </p:cNvSpPr>
            <p:nvPr/>
          </p:nvSpPr>
          <p:spPr bwMode="auto">
            <a:xfrm rot="3663377">
              <a:off x="2834" y="2933"/>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 name="Freeform 33"/>
            <p:cNvSpPr>
              <a:spLocks/>
            </p:cNvSpPr>
            <p:nvPr/>
          </p:nvSpPr>
          <p:spPr bwMode="auto">
            <a:xfrm rot="3663377">
              <a:off x="2698" y="2343"/>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 name="Freeform 34"/>
            <p:cNvSpPr>
              <a:spLocks noChangeAspect="1"/>
            </p:cNvSpPr>
            <p:nvPr/>
          </p:nvSpPr>
          <p:spPr bwMode="auto">
            <a:xfrm rot="-167563">
              <a:off x="3197" y="3010"/>
              <a:ext cx="360" cy="407"/>
            </a:xfrm>
            <a:custGeom>
              <a:avLst/>
              <a:gdLst>
                <a:gd name="T0" fmla="*/ 0 w 362"/>
                <a:gd name="T1" fmla="*/ 383 h 409"/>
                <a:gd name="T2" fmla="*/ 123 w 362"/>
                <a:gd name="T3" fmla="*/ 299 h 409"/>
                <a:gd name="T4" fmla="*/ 258 w 362"/>
                <a:gd name="T5" fmla="*/ 169 h 409"/>
                <a:gd name="T6" fmla="*/ 336 w 362"/>
                <a:gd name="T7" fmla="*/ 0 h 409"/>
                <a:gd name="T8" fmla="*/ 0 60000 65536"/>
                <a:gd name="T9" fmla="*/ 0 60000 65536"/>
                <a:gd name="T10" fmla="*/ 0 60000 65536"/>
                <a:gd name="T11" fmla="*/ 0 60000 65536"/>
                <a:gd name="T12" fmla="*/ 0 w 362"/>
                <a:gd name="T13" fmla="*/ 0 h 409"/>
                <a:gd name="T14" fmla="*/ 362 w 362"/>
                <a:gd name="T15" fmla="*/ 409 h 409"/>
              </a:gdLst>
              <a:ahLst/>
              <a:cxnLst>
                <a:cxn ang="T8">
                  <a:pos x="T0" y="T1"/>
                </a:cxn>
                <a:cxn ang="T9">
                  <a:pos x="T2" y="T3"/>
                </a:cxn>
                <a:cxn ang="T10">
                  <a:pos x="T4" y="T5"/>
                </a:cxn>
                <a:cxn ang="T11">
                  <a:pos x="T6" y="T7"/>
                </a:cxn>
              </a:cxnLst>
              <a:rect l="T12" t="T13" r="T14" b="T15"/>
              <a:pathLst>
                <a:path w="362" h="409">
                  <a:moveTo>
                    <a:pt x="0" y="409"/>
                  </a:moveTo>
                  <a:cubicBezTo>
                    <a:pt x="45" y="382"/>
                    <a:pt x="91" y="356"/>
                    <a:pt x="136" y="318"/>
                  </a:cubicBezTo>
                  <a:cubicBezTo>
                    <a:pt x="181" y="280"/>
                    <a:pt x="234" y="235"/>
                    <a:pt x="272" y="182"/>
                  </a:cubicBezTo>
                  <a:cubicBezTo>
                    <a:pt x="310" y="129"/>
                    <a:pt x="336" y="64"/>
                    <a:pt x="362" y="0"/>
                  </a:cubicBezTo>
                </a:path>
              </a:pathLst>
            </a:custGeom>
            <a:noFill/>
            <a:ln w="19050">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2" name="Freeform 35"/>
            <p:cNvSpPr>
              <a:spLocks/>
            </p:cNvSpPr>
            <p:nvPr/>
          </p:nvSpPr>
          <p:spPr bwMode="auto">
            <a:xfrm>
              <a:off x="3016" y="2237"/>
              <a:ext cx="1080" cy="606"/>
            </a:xfrm>
            <a:custGeom>
              <a:avLst/>
              <a:gdLst>
                <a:gd name="T0" fmla="*/ 0 w 1980"/>
                <a:gd name="T1" fmla="*/ 0 h 1290"/>
                <a:gd name="T2" fmla="*/ 1 w 1980"/>
                <a:gd name="T3" fmla="*/ 0 h 1290"/>
                <a:gd name="T4" fmla="*/ 1 w 1980"/>
                <a:gd name="T5" fmla="*/ 0 h 1290"/>
                <a:gd name="T6" fmla="*/ 1 w 1980"/>
                <a:gd name="T7" fmla="*/ 0 h 1290"/>
                <a:gd name="T8" fmla="*/ 1 w 1980"/>
                <a:gd name="T9" fmla="*/ 0 h 1290"/>
                <a:gd name="T10" fmla="*/ 1 w 1980"/>
                <a:gd name="T11" fmla="*/ 0 h 1290"/>
                <a:gd name="T12" fmla="*/ 0 60000 65536"/>
                <a:gd name="T13" fmla="*/ 0 60000 65536"/>
                <a:gd name="T14" fmla="*/ 0 60000 65536"/>
                <a:gd name="T15" fmla="*/ 0 60000 65536"/>
                <a:gd name="T16" fmla="*/ 0 60000 65536"/>
                <a:gd name="T17" fmla="*/ 0 60000 65536"/>
                <a:gd name="T18" fmla="*/ 0 w 1980"/>
                <a:gd name="T19" fmla="*/ 0 h 1290"/>
                <a:gd name="T20" fmla="*/ 1980 w 1980"/>
                <a:gd name="T21" fmla="*/ 1290 h 1290"/>
              </a:gdLst>
              <a:ahLst/>
              <a:cxnLst>
                <a:cxn ang="T12">
                  <a:pos x="T0" y="T1"/>
                </a:cxn>
                <a:cxn ang="T13">
                  <a:pos x="T2" y="T3"/>
                </a:cxn>
                <a:cxn ang="T14">
                  <a:pos x="T4" y="T5"/>
                </a:cxn>
                <a:cxn ang="T15">
                  <a:pos x="T6" y="T7"/>
                </a:cxn>
                <a:cxn ang="T16">
                  <a:pos x="T8" y="T9"/>
                </a:cxn>
                <a:cxn ang="T17">
                  <a:pos x="T10" y="T11"/>
                </a:cxn>
              </a:cxnLst>
              <a:rect l="T18" t="T19" r="T20" b="T21"/>
              <a:pathLst>
                <a:path w="1980" h="1290">
                  <a:moveTo>
                    <a:pt x="0" y="1260"/>
                  </a:moveTo>
                  <a:cubicBezTo>
                    <a:pt x="285" y="1275"/>
                    <a:pt x="570" y="1290"/>
                    <a:pt x="720" y="1260"/>
                  </a:cubicBezTo>
                  <a:cubicBezTo>
                    <a:pt x="870" y="1230"/>
                    <a:pt x="840" y="1290"/>
                    <a:pt x="900" y="1080"/>
                  </a:cubicBezTo>
                  <a:cubicBezTo>
                    <a:pt x="960" y="870"/>
                    <a:pt x="1020" y="0"/>
                    <a:pt x="1080" y="0"/>
                  </a:cubicBezTo>
                  <a:cubicBezTo>
                    <a:pt x="1140" y="0"/>
                    <a:pt x="1110" y="870"/>
                    <a:pt x="1260" y="1080"/>
                  </a:cubicBezTo>
                  <a:cubicBezTo>
                    <a:pt x="1410" y="1290"/>
                    <a:pt x="1695" y="1275"/>
                    <a:pt x="1980" y="1260"/>
                  </a:cubicBez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3" name="Oval 36"/>
            <p:cNvSpPr>
              <a:spLocks noChangeArrowheads="1"/>
            </p:cNvSpPr>
            <p:nvPr/>
          </p:nvSpPr>
          <p:spPr bwMode="auto">
            <a:xfrm>
              <a:off x="2517" y="3612"/>
              <a:ext cx="454" cy="182"/>
            </a:xfrm>
            <a:prstGeom prst="ellipse">
              <a:avLst/>
            </a:prstGeom>
            <a:solidFill>
              <a:srgbClr val="FFFF00"/>
            </a:solidFill>
            <a:ln w="9525">
              <a:solidFill>
                <a:srgbClr val="FF0000"/>
              </a:solidFill>
              <a:round/>
              <a:headEnd/>
              <a:tailEnd/>
            </a:ln>
          </p:spPr>
          <p:txBody>
            <a:bodyPr wrap="none" anchor="ctr"/>
            <a:lstStyle/>
            <a:p>
              <a:endParaRPr lang="it-IT">
                <a:latin typeface="Calibri" charset="0"/>
              </a:endParaRPr>
            </a:p>
          </p:txBody>
        </p:sp>
        <p:sp>
          <p:nvSpPr>
            <p:cNvPr id="44" name="Rectangle 43"/>
            <p:cNvSpPr>
              <a:spLocks noChangeArrowheads="1"/>
            </p:cNvSpPr>
            <p:nvPr/>
          </p:nvSpPr>
          <p:spPr bwMode="auto">
            <a:xfrm>
              <a:off x="3817" y="2400"/>
              <a:ext cx="417"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1100" b="1"/>
                <a:t>WGM </a:t>
              </a:r>
            </a:p>
            <a:p>
              <a:pPr algn="ctr"/>
              <a:r>
                <a:rPr lang="it-IT" sz="1100" b="1"/>
                <a:t>profile</a:t>
              </a:r>
            </a:p>
          </p:txBody>
        </p:sp>
        <p:sp>
          <p:nvSpPr>
            <p:cNvPr id="45" name="Rectangle 44"/>
            <p:cNvSpPr>
              <a:spLocks noChangeArrowheads="1"/>
            </p:cNvSpPr>
            <p:nvPr/>
          </p:nvSpPr>
          <p:spPr bwMode="auto">
            <a:xfrm>
              <a:off x="3552" y="3289"/>
              <a:ext cx="38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1100" b="1"/>
                <a:t>WGM</a:t>
              </a:r>
            </a:p>
          </p:txBody>
        </p:sp>
        <p:sp>
          <p:nvSpPr>
            <p:cNvPr id="46" name="Rectangle 45"/>
            <p:cNvSpPr>
              <a:spLocks noChangeArrowheads="1"/>
            </p:cNvSpPr>
            <p:nvPr/>
          </p:nvSpPr>
          <p:spPr bwMode="auto">
            <a:xfrm>
              <a:off x="2109" y="3774"/>
              <a:ext cx="1361"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it-IT" sz="1100" b="1">
                  <a:solidFill>
                    <a:srgbClr val="FFFF00"/>
                  </a:solidFill>
                </a:rPr>
                <a:t>Field profile in waveguide</a:t>
              </a:r>
            </a:p>
          </p:txBody>
        </p:sp>
      </p:grpSp>
    </p:spTree>
    <p:extLst>
      <p:ext uri="{BB962C8B-B14F-4D97-AF65-F5344CB8AC3E}">
        <p14:creationId xmlns:p14="http://schemas.microsoft.com/office/powerpoint/2010/main" val="20623931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145033" y="980729"/>
            <a:ext cx="532859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dirty="0" smtClean="0"/>
              <a:t>Photonic sensors, </a:t>
            </a:r>
            <a:r>
              <a:rPr lang="en-US" sz="2400" dirty="0"/>
              <a:t>which rely on the manipulation and </a:t>
            </a:r>
            <a:r>
              <a:rPr lang="en-US" sz="2400" dirty="0" smtClean="0"/>
              <a:t>detection of light </a:t>
            </a:r>
            <a:r>
              <a:rPr lang="en-US" sz="2400" dirty="0"/>
              <a:t>that is either transmitted through, absorbed by, or emitted from a sample, have </a:t>
            </a:r>
            <a:r>
              <a:rPr lang="en-US" sz="2400" dirty="0" smtClean="0"/>
              <a:t>revolutionized medical diagnostics. </a:t>
            </a:r>
          </a:p>
          <a:p>
            <a:pPr algn="just"/>
            <a:endParaRPr lang="en-US" sz="2400" dirty="0" smtClean="0"/>
          </a:p>
          <a:p>
            <a:pPr algn="just"/>
            <a:r>
              <a:rPr lang="en-US" sz="2400" dirty="0" smtClean="0"/>
              <a:t>Since the use of color strips to measure </a:t>
            </a:r>
            <a:r>
              <a:rPr lang="en-US" sz="2400" dirty="0"/>
              <a:t>the </a:t>
            </a:r>
            <a:r>
              <a:rPr lang="en-US" sz="2400" dirty="0" smtClean="0"/>
              <a:t>pH of a solution (probably due to the French </a:t>
            </a:r>
            <a:r>
              <a:rPr lang="en-US" sz="2400" dirty="0"/>
              <a:t>chemist </a:t>
            </a:r>
            <a:r>
              <a:rPr lang="en-US" sz="2400" dirty="0" smtClean="0"/>
              <a:t>J.L</a:t>
            </a:r>
            <a:r>
              <a:rPr lang="en-US" sz="2400" dirty="0"/>
              <a:t>. Gay-</a:t>
            </a:r>
            <a:r>
              <a:rPr lang="en-US" sz="2400" dirty="0" smtClean="0"/>
              <a:t>Lussac in early 1800s) many other simple or </a:t>
            </a:r>
            <a:r>
              <a:rPr lang="en-US" sz="2400" dirty="0"/>
              <a:t>complex methods </a:t>
            </a:r>
            <a:r>
              <a:rPr lang="en-US" sz="2400" dirty="0" smtClean="0"/>
              <a:t>have been developed to measure biochemical and biologic properties or to detect the presence of a specific analyte.</a:t>
            </a:r>
          </a:p>
        </p:txBody>
      </p:sp>
      <p:sp>
        <p:nvSpPr>
          <p:cNvPr id="2" name="Slide Number Placeholder 1"/>
          <p:cNvSpPr>
            <a:spLocks noGrp="1"/>
          </p:cNvSpPr>
          <p:nvPr>
            <p:ph type="sldNum" sz="quarter" idx="12"/>
          </p:nvPr>
        </p:nvSpPr>
        <p:spPr/>
        <p:txBody>
          <a:bodyPr/>
          <a:lstStyle/>
          <a:p>
            <a:fld id="{EA18EF40-39DB-4A67-ABCE-EE0A964431CB}" type="slidenum">
              <a:rPr lang="it-IT" smtClean="0"/>
              <a:pPr/>
              <a:t>2</a:t>
            </a:fld>
            <a:endParaRPr lang="it-IT"/>
          </a:p>
        </p:txBody>
      </p:sp>
      <p:sp>
        <p:nvSpPr>
          <p:cNvPr id="10" name="Title 1"/>
          <p:cNvSpPr>
            <a:spLocks noGrp="1"/>
          </p:cNvSpPr>
          <p:nvPr>
            <p:ph type="title"/>
          </p:nvPr>
        </p:nvSpPr>
        <p:spPr>
          <a:xfrm>
            <a:off x="-28487" y="3"/>
            <a:ext cx="9391562" cy="795429"/>
          </a:xfrm>
        </p:spPr>
        <p:txBody>
          <a:bodyPr>
            <a:normAutofit/>
          </a:bodyPr>
          <a:lstStyle/>
          <a:p>
            <a:r>
              <a:rPr lang="en-US" dirty="0" smtClean="0"/>
              <a:t>Photonic Biosensors</a:t>
            </a:r>
            <a:endParaRPr lang="en-US" dirty="0"/>
          </a:p>
        </p:txBody>
      </p:sp>
      <p:sp>
        <p:nvSpPr>
          <p:cNvPr id="8" name="Rectangle 7"/>
          <p:cNvSpPr/>
          <p:nvPr/>
        </p:nvSpPr>
        <p:spPr>
          <a:xfrm>
            <a:off x="2341563" y="3105835"/>
            <a:ext cx="4679950" cy="369332"/>
          </a:xfrm>
          <a:prstGeom prst="rect">
            <a:avLst/>
          </a:prstGeom>
        </p:spPr>
        <p:txBody>
          <a:bodyPr>
            <a:spAutoFit/>
          </a:bodyPr>
          <a:lstStyle/>
          <a:p>
            <a:endParaRPr lang="en-US" dirty="0"/>
          </a:p>
        </p:txBody>
      </p:sp>
      <p:pic>
        <p:nvPicPr>
          <p:cNvPr id="3" name="Picture 2" descr="chi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667" y="908722"/>
            <a:ext cx="3672408" cy="5194679"/>
          </a:xfrm>
          <a:prstGeom prst="rect">
            <a:avLst/>
          </a:prstGeom>
        </p:spPr>
      </p:pic>
      <p:pic>
        <p:nvPicPr>
          <p:cNvPr id="7" name="Picture 6" descr="Logo_IYL20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9" name="Picture 8" descr="SI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1602218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18EF40-39DB-4A67-ABCE-EE0A964431CB}" type="slidenum">
              <a:rPr lang="it-IT" smtClean="0"/>
              <a:pPr/>
              <a:t>20</a:t>
            </a:fld>
            <a:endParaRPr lang="it-IT"/>
          </a:p>
        </p:txBody>
      </p:sp>
      <p:pic>
        <p:nvPicPr>
          <p:cNvPr id="5" name="Picture 4" descr="AC_Animazione_boll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7384"/>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Microbubble Fabrication </a:t>
            </a:r>
            <a:endParaRPr lang="en-US" dirty="0"/>
          </a:p>
        </p:txBody>
      </p:sp>
      <p:pic>
        <p:nvPicPr>
          <p:cNvPr id="6" name="Picture 5"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spTree>
    <p:extLst>
      <p:ext uri="{BB962C8B-B14F-4D97-AF65-F5344CB8AC3E}">
        <p14:creationId xmlns:p14="http://schemas.microsoft.com/office/powerpoint/2010/main" val="302129081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_SchemaConfocal.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169" y="1121316"/>
            <a:ext cx="7488832" cy="5616624"/>
          </a:xfrm>
          <a:prstGeom prst="rect">
            <a:avLst/>
          </a:prstGeom>
        </p:spPr>
      </p:pic>
      <p:sp>
        <p:nvSpPr>
          <p:cNvPr id="2" name="Title 1"/>
          <p:cNvSpPr>
            <a:spLocks noGrp="1"/>
          </p:cNvSpPr>
          <p:nvPr>
            <p:ph type="title"/>
          </p:nvPr>
        </p:nvSpPr>
        <p:spPr/>
        <p:txBody>
          <a:bodyPr>
            <a:normAutofit fontScale="90000"/>
          </a:bodyPr>
          <a:lstStyle/>
          <a:p>
            <a:r>
              <a:rPr lang="en-US" dirty="0" smtClean="0"/>
              <a:t>         Wall thickness measurement</a:t>
            </a:r>
            <a:endParaRPr lang="en-US" dirty="0"/>
          </a:p>
        </p:txBody>
      </p:sp>
      <p:sp>
        <p:nvSpPr>
          <p:cNvPr id="3" name="Content Placeholder 2"/>
          <p:cNvSpPr>
            <a:spLocks noGrp="1"/>
          </p:cNvSpPr>
          <p:nvPr>
            <p:ph idx="1"/>
          </p:nvPr>
        </p:nvSpPr>
        <p:spPr>
          <a:xfrm>
            <a:off x="289049" y="692696"/>
            <a:ext cx="8426768" cy="1584176"/>
          </a:xfrm>
        </p:spPr>
        <p:txBody>
          <a:bodyPr/>
          <a:lstStyle/>
          <a:p>
            <a:pPr marL="0" indent="0" algn="just">
              <a:buNone/>
            </a:pPr>
            <a:r>
              <a:rPr lang="en-US" sz="2200" dirty="0" smtClean="0"/>
              <a:t>The thickness of the wall is critical to get highly efficient interaction with the liquid flowing inside. We developed a non-destructive measurement technique by using confocal microscopy.</a:t>
            </a:r>
            <a:endParaRPr lang="en-US" sz="2200"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21</a:t>
            </a:fld>
            <a:endParaRPr lang="it-IT"/>
          </a:p>
        </p:txBody>
      </p:sp>
      <p:sp>
        <p:nvSpPr>
          <p:cNvPr id="6" name="Rectangle 5"/>
          <p:cNvSpPr/>
          <p:nvPr/>
        </p:nvSpPr>
        <p:spPr>
          <a:xfrm>
            <a:off x="145033" y="2276872"/>
            <a:ext cx="4104456" cy="1569660"/>
          </a:xfrm>
          <a:prstGeom prst="rect">
            <a:avLst/>
          </a:prstGeom>
          <a:ln>
            <a:solidFill>
              <a:schemeClr val="tx1"/>
            </a:solidFill>
          </a:ln>
        </p:spPr>
        <p:txBody>
          <a:bodyPr wrap="square">
            <a:spAutoFit/>
          </a:bodyPr>
          <a:lstStyle/>
          <a:p>
            <a:pPr algn="just"/>
            <a:r>
              <a:rPr lang="en-US" sz="1600" dirty="0" smtClean="0"/>
              <a:t>A. </a:t>
            </a:r>
            <a:r>
              <a:rPr lang="en-US" sz="1600" dirty="0" err="1" smtClean="0"/>
              <a:t>Cosci</a:t>
            </a:r>
            <a:r>
              <a:rPr lang="en-US" sz="1600" dirty="0"/>
              <a:t>, </a:t>
            </a:r>
            <a:r>
              <a:rPr lang="en-US" sz="1600" dirty="0" smtClean="0"/>
              <a:t>F. </a:t>
            </a:r>
            <a:r>
              <a:rPr lang="en-US" sz="1600" dirty="0" err="1"/>
              <a:t>Quercioli</a:t>
            </a:r>
            <a:r>
              <a:rPr lang="en-US" sz="1600" dirty="0"/>
              <a:t>, </a:t>
            </a:r>
            <a:r>
              <a:rPr lang="en-US" sz="1600" dirty="0" smtClean="0"/>
              <a:t>D. </a:t>
            </a:r>
            <a:r>
              <a:rPr lang="en-US" sz="1600" dirty="0" err="1"/>
              <a:t>Farnesi</a:t>
            </a:r>
            <a:r>
              <a:rPr lang="en-US" sz="1600" dirty="0"/>
              <a:t>, </a:t>
            </a:r>
            <a:r>
              <a:rPr lang="en-US" sz="1600" dirty="0" smtClean="0"/>
              <a:t>S. </a:t>
            </a:r>
            <a:r>
              <a:rPr lang="en-US" sz="1600" dirty="0" err="1" smtClean="0"/>
              <a:t>Berneschi</a:t>
            </a:r>
            <a:r>
              <a:rPr lang="en-US" sz="1600" dirty="0"/>
              <a:t>, </a:t>
            </a:r>
            <a:r>
              <a:rPr lang="en-US" sz="1600" dirty="0" smtClean="0"/>
              <a:t>A. </a:t>
            </a:r>
            <a:r>
              <a:rPr lang="en-US" sz="1600" dirty="0" err="1" smtClean="0"/>
              <a:t>Giannetti</a:t>
            </a:r>
            <a:r>
              <a:rPr lang="en-US" sz="1600" dirty="0" smtClean="0"/>
              <a:t>, F.. </a:t>
            </a:r>
            <a:r>
              <a:rPr lang="en-US" sz="1600" dirty="0" err="1" smtClean="0"/>
              <a:t>Cosi</a:t>
            </a:r>
            <a:r>
              <a:rPr lang="en-US" sz="1600" dirty="0"/>
              <a:t>, </a:t>
            </a:r>
            <a:r>
              <a:rPr lang="en-US" sz="1600" dirty="0" smtClean="0"/>
              <a:t>A. </a:t>
            </a:r>
            <a:r>
              <a:rPr lang="en-US" sz="1600" dirty="0" err="1" smtClean="0"/>
              <a:t>Barucci</a:t>
            </a:r>
            <a:r>
              <a:rPr lang="en-US" sz="1600" dirty="0"/>
              <a:t>, </a:t>
            </a:r>
            <a:r>
              <a:rPr lang="en-US" sz="1600" dirty="0" smtClean="0"/>
              <a:t>G. </a:t>
            </a:r>
            <a:r>
              <a:rPr lang="en-US" sz="1600" dirty="0" err="1"/>
              <a:t>Nunzi</a:t>
            </a:r>
            <a:r>
              <a:rPr lang="en-US" sz="1600" dirty="0"/>
              <a:t> Conti, </a:t>
            </a:r>
            <a:r>
              <a:rPr lang="en-US" sz="1600" dirty="0" smtClean="0"/>
              <a:t>G. </a:t>
            </a:r>
            <a:r>
              <a:rPr lang="en-US" sz="1600" dirty="0"/>
              <a:t>Righini, and </a:t>
            </a:r>
            <a:r>
              <a:rPr lang="en-US" sz="1600" dirty="0" smtClean="0"/>
              <a:t>S. </a:t>
            </a:r>
            <a:r>
              <a:rPr lang="en-US" sz="1600" dirty="0" err="1"/>
              <a:t>Pelli</a:t>
            </a:r>
            <a:r>
              <a:rPr lang="en-US" sz="1600" dirty="0"/>
              <a:t>, "Confocal reflectance microscopy for determination of microbubble resonator thickness," Opt. Express 23, </a:t>
            </a:r>
            <a:r>
              <a:rPr lang="en-US" sz="1600" dirty="0" smtClean="0"/>
              <a:t>16693 </a:t>
            </a:r>
            <a:r>
              <a:rPr lang="en-US" sz="1600" dirty="0"/>
              <a:t>(2015)</a:t>
            </a:r>
          </a:p>
        </p:txBody>
      </p:sp>
      <p:pic>
        <p:nvPicPr>
          <p:cNvPr id="7" name="Picture 6"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spTree>
    <p:extLst>
      <p:ext uri="{BB962C8B-B14F-4D97-AF65-F5344CB8AC3E}">
        <p14:creationId xmlns:p14="http://schemas.microsoft.com/office/powerpoint/2010/main" val="398760198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Confocal measurement</a:t>
            </a:r>
            <a:endParaRPr lang="en-US"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22</a:t>
            </a:fld>
            <a:endParaRPr lang="it-IT"/>
          </a:p>
        </p:txBody>
      </p:sp>
      <p:pic>
        <p:nvPicPr>
          <p:cNvPr id="5" name="Picture 4" descr="AC_Animazione_sc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68740"/>
            <a:ext cx="8252345" cy="6189259"/>
          </a:xfrm>
          <a:prstGeom prst="rect">
            <a:avLst/>
          </a:prstGeom>
        </p:spPr>
      </p:pic>
      <p:pic>
        <p:nvPicPr>
          <p:cNvPr id="6" name="Picture 5"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spTree>
    <p:extLst>
      <p:ext uri="{BB962C8B-B14F-4D97-AF65-F5344CB8AC3E}">
        <p14:creationId xmlns:p14="http://schemas.microsoft.com/office/powerpoint/2010/main" val="25664045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3" cstate="print"/>
          <a:srcRect/>
          <a:stretch>
            <a:fillRect/>
          </a:stretch>
        </p:blipFill>
        <p:spPr bwMode="auto">
          <a:xfrm>
            <a:off x="6265713" y="980728"/>
            <a:ext cx="2842006" cy="2081411"/>
          </a:xfrm>
          <a:prstGeom prst="rect">
            <a:avLst/>
          </a:prstGeom>
          <a:noFill/>
          <a:ln w="6350">
            <a:solidFill>
              <a:srgbClr val="C00000"/>
            </a:solidFill>
            <a:miter lim="800000"/>
            <a:headEnd/>
            <a:tailEnd/>
          </a:ln>
          <a:effectLst>
            <a:outerShdw blurRad="50800" dist="38100" dir="2700000" algn="tl" rotWithShape="0">
              <a:prstClr val="black">
                <a:alpha val="40000"/>
              </a:prstClr>
            </a:outerShdw>
          </a:effectLst>
        </p:spPr>
      </p:pic>
      <p:sp>
        <p:nvSpPr>
          <p:cNvPr id="3" name="Segnaposto contenuto 2"/>
          <p:cNvSpPr>
            <a:spLocks noGrp="1"/>
          </p:cNvSpPr>
          <p:nvPr>
            <p:ph idx="1"/>
          </p:nvPr>
        </p:nvSpPr>
        <p:spPr>
          <a:xfrm>
            <a:off x="0" y="1268413"/>
            <a:ext cx="8677881" cy="5589587"/>
          </a:xfrm>
        </p:spPr>
        <p:txBody>
          <a:bodyPr rtlCol="0">
            <a:normAutofit/>
          </a:bodyPr>
          <a:lstStyle/>
          <a:p>
            <a:pPr marL="0" indent="0" eaLnBrk="1" fontAlgn="auto" hangingPunct="1">
              <a:spcAft>
                <a:spcPts val="0"/>
              </a:spcAft>
              <a:buNone/>
              <a:defRPr/>
            </a:pPr>
            <a:r>
              <a:rPr lang="it-IT" sz="2400"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400" b="1" dirty="0">
                <a:effectLst>
                  <a:outerShdw blurRad="38100" dist="38100" dir="2700000" algn="tl">
                    <a:srgbClr val="000000">
                      <a:alpha val="43137"/>
                    </a:srgbClr>
                  </a:outerShdw>
                </a:effectLst>
                <a:latin typeface="Bell MT" pitchFamily="18" charset="0"/>
                <a:sym typeface="Wingdings" pitchFamily="2" charset="2"/>
              </a:rPr>
              <a:t>A</a:t>
            </a:r>
            <a:r>
              <a:rPr lang="en-US" sz="2400" b="1" dirty="0" smtClean="0">
                <a:effectLst>
                  <a:outerShdw blurRad="38100" dist="38100" dir="2700000" algn="tl">
                    <a:srgbClr val="000000">
                      <a:alpha val="43137"/>
                    </a:srgbClr>
                  </a:outerShdw>
                </a:effectLst>
                <a:latin typeface="Bell MT" pitchFamily="18" charset="0"/>
                <a:ea typeface="+mn-ea"/>
              </a:rPr>
              <a:t> proper chemical solution is flown through </a:t>
            </a:r>
          </a:p>
          <a:p>
            <a:pPr marL="0" indent="0" eaLnBrk="1" fontAlgn="auto" hangingPunct="1">
              <a:spcAft>
                <a:spcPts val="0"/>
              </a:spcAft>
              <a:buNone/>
              <a:defRPr/>
            </a:pPr>
            <a:r>
              <a:rPr lang="en-US" sz="2400" b="1" dirty="0" smtClean="0">
                <a:effectLst>
                  <a:outerShdw blurRad="38100" dist="38100" dir="2700000" algn="tl">
                    <a:srgbClr val="000000">
                      <a:alpha val="43137"/>
                    </a:srgbClr>
                  </a:outerShdw>
                </a:effectLst>
                <a:latin typeface="Bell MT" pitchFamily="18" charset="0"/>
                <a:ea typeface="+mn-ea"/>
              </a:rPr>
              <a:t>the capillary  to activate its inner surface by </a:t>
            </a:r>
            <a:r>
              <a:rPr lang="en-US" sz="2400" b="1" dirty="0">
                <a:effectLst>
                  <a:outerShdw blurRad="38100" dist="38100" dir="2700000" algn="tl">
                    <a:srgbClr val="000000">
                      <a:alpha val="43137"/>
                    </a:srgbClr>
                  </a:outerShdw>
                </a:effectLst>
                <a:latin typeface="Bell MT" pitchFamily="18" charset="0"/>
              </a:rPr>
              <a:t>a</a:t>
            </a:r>
            <a:r>
              <a:rPr lang="en-US" sz="2400" b="1" dirty="0" smtClean="0">
                <a:effectLst>
                  <a:outerShdw blurRad="38100" dist="38100" dir="2700000" algn="tl">
                    <a:srgbClr val="000000">
                      <a:alpha val="43137"/>
                    </a:srgbClr>
                  </a:outerShdw>
                </a:effectLst>
                <a:latin typeface="Bell MT" pitchFamily="18" charset="0"/>
                <a:ea typeface="+mn-ea"/>
              </a:rPr>
              <a:t> </a:t>
            </a:r>
          </a:p>
          <a:p>
            <a:pPr marL="0" indent="0" eaLnBrk="1" fontAlgn="auto" hangingPunct="1">
              <a:spcAft>
                <a:spcPts val="0"/>
              </a:spcAft>
              <a:buNone/>
              <a:defRPr/>
            </a:pPr>
            <a:r>
              <a:rPr lang="it-IT" sz="2400" b="1" u="sng" dirty="0" err="1" smtClean="0">
                <a:solidFill>
                  <a:srgbClr val="000000"/>
                </a:solidFill>
                <a:effectLst>
                  <a:outerShdw blurRad="38100" dist="38100" dir="2700000" algn="tl">
                    <a:srgbClr val="000000">
                      <a:alpha val="43137"/>
                    </a:srgbClr>
                  </a:outerShdw>
                </a:effectLst>
                <a:latin typeface="Bell MT" pitchFamily="18" charset="0"/>
                <a:sym typeface="Wingdings" pitchFamily="2" charset="2"/>
              </a:rPr>
              <a:t>spatially-selective</a:t>
            </a:r>
            <a:r>
              <a:rPr lang="it-IT" sz="2400" b="1" u="sng" dirty="0" smtClean="0">
                <a:solidFill>
                  <a:srgbClr val="000000"/>
                </a:solidFill>
                <a:effectLst>
                  <a:outerShdw blurRad="38100" dist="38100" dir="2700000" algn="tl">
                    <a:srgbClr val="000000">
                      <a:alpha val="43137"/>
                    </a:srgbClr>
                  </a:outerShdw>
                </a:effectLst>
                <a:latin typeface="Bell MT" pitchFamily="18" charset="0"/>
                <a:sym typeface="Wingdings" pitchFamily="2" charset="2"/>
              </a:rPr>
              <a:t> (i.e. </a:t>
            </a:r>
            <a:r>
              <a:rPr lang="it-IT" sz="2400" b="1" u="sng" dirty="0" err="1" smtClean="0">
                <a:solidFill>
                  <a:srgbClr val="000000"/>
                </a:solidFill>
                <a:effectLst>
                  <a:outerShdw blurRad="38100" dist="38100" dir="2700000" algn="tl">
                    <a:srgbClr val="000000">
                      <a:alpha val="43137"/>
                    </a:srgbClr>
                  </a:outerShdw>
                </a:effectLst>
                <a:latin typeface="Bell MT" pitchFamily="18" charset="0"/>
                <a:sym typeface="Wingdings" pitchFamily="2" charset="2"/>
              </a:rPr>
              <a:t>through</a:t>
            </a:r>
            <a:r>
              <a:rPr lang="it-IT" sz="2400" b="1" u="sng" dirty="0" smtClean="0">
                <a:solidFill>
                  <a:srgbClr val="000000"/>
                </a:solidFill>
                <a:effectLst>
                  <a:outerShdw blurRad="38100" dist="38100" dir="2700000" algn="tl">
                    <a:srgbClr val="000000">
                      <a:alpha val="43137"/>
                    </a:srgbClr>
                  </a:outerShdw>
                </a:effectLst>
                <a:latin typeface="Bell MT" pitchFamily="18" charset="0"/>
                <a:sym typeface="Wingdings" pitchFamily="2" charset="2"/>
              </a:rPr>
              <a:t> a </a:t>
            </a:r>
            <a:r>
              <a:rPr lang="it-IT" sz="2400" b="1" u="sng" dirty="0" err="1" smtClean="0">
                <a:solidFill>
                  <a:srgbClr val="000000"/>
                </a:solidFill>
                <a:effectLst>
                  <a:outerShdw blurRad="38100" dist="38100" dir="2700000" algn="tl">
                    <a:srgbClr val="000000">
                      <a:alpha val="43137"/>
                    </a:srgbClr>
                  </a:outerShdw>
                </a:effectLst>
                <a:latin typeface="Bell MT" pitchFamily="18" charset="0"/>
                <a:sym typeface="Wingdings" pitchFamily="2" charset="2"/>
              </a:rPr>
              <a:t>mask</a:t>
            </a:r>
            <a:r>
              <a:rPr lang="it-IT" sz="2400" b="1" u="sng" dirty="0" smtClean="0">
                <a:solidFill>
                  <a:srgbClr val="000000"/>
                </a:solidFill>
                <a:effectLst>
                  <a:outerShdw blurRad="38100" dist="38100" dir="2700000" algn="tl">
                    <a:srgbClr val="000000">
                      <a:alpha val="43137"/>
                    </a:srgbClr>
                  </a:outerShdw>
                </a:effectLst>
                <a:latin typeface="Bell MT" pitchFamily="18" charset="0"/>
                <a:sym typeface="Wingdings" pitchFamily="2" charset="2"/>
              </a:rPr>
              <a:t>) </a:t>
            </a:r>
            <a:r>
              <a:rPr lang="it-IT" sz="2400" b="1" dirty="0" smtClean="0">
                <a:solidFill>
                  <a:srgbClr val="000000"/>
                </a:solidFill>
                <a:effectLst>
                  <a:outerShdw blurRad="38100" dist="38100" dir="2700000" algn="tl">
                    <a:srgbClr val="000000">
                      <a:alpha val="43137"/>
                    </a:srgbClr>
                  </a:outerShdw>
                </a:effectLst>
                <a:latin typeface="Bell MT" pitchFamily="18" charset="0"/>
                <a:sym typeface="Wingdings" pitchFamily="2" charset="2"/>
              </a:rPr>
              <a:t> </a:t>
            </a:r>
            <a:r>
              <a:rPr lang="it-IT" sz="2400" b="1" dirty="0" smtClean="0">
                <a:effectLst>
                  <a:outerShdw blurRad="38100" dist="38100" dir="2700000" algn="tl">
                    <a:srgbClr val="000000">
                      <a:alpha val="43137"/>
                    </a:srgbClr>
                  </a:outerShdw>
                </a:effectLst>
                <a:latin typeface="Bell MT" pitchFamily="18" charset="0"/>
                <a:sym typeface="Wingdings" pitchFamily="2" charset="2"/>
              </a:rPr>
              <a:t>UV </a:t>
            </a:r>
          </a:p>
          <a:p>
            <a:pPr marL="0" indent="0" eaLnBrk="1" fontAlgn="auto" hangingPunct="1">
              <a:spcAft>
                <a:spcPts val="0"/>
              </a:spcAft>
              <a:buNone/>
              <a:defRPr/>
            </a:pP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photo-</a:t>
            </a:r>
            <a:r>
              <a:rPr lang="it-IT" sz="2400" b="1" dirty="0" err="1" smtClean="0">
                <a:effectLst>
                  <a:outerShdw blurRad="38100" dist="38100" dir="2700000" algn="tl">
                    <a:srgbClr val="000000">
                      <a:alpha val="43137"/>
                    </a:srgbClr>
                  </a:outerShdw>
                </a:effectLst>
                <a:latin typeface="Bell MT" pitchFamily="18" charset="0"/>
                <a:sym typeface="Wingdings" pitchFamily="2" charset="2"/>
              </a:rPr>
              <a:t>a</a:t>
            </a:r>
            <a:r>
              <a:rPr lang="it-IT" sz="2400" b="1" dirty="0" err="1" smtClean="0">
                <a:effectLst>
                  <a:outerShdw blurRad="38100" dist="38100" dir="2700000" algn="tl">
                    <a:srgbClr val="000000">
                      <a:alpha val="43137"/>
                    </a:srgbClr>
                  </a:outerShdw>
                </a:effectLst>
                <a:latin typeface="Bell MT" pitchFamily="18" charset="0"/>
                <a:ea typeface="+mn-ea"/>
                <a:sym typeface="Wingdings" pitchFamily="2" charset="2"/>
              </a:rPr>
              <a:t>ctivation</a:t>
            </a:r>
            <a:r>
              <a:rPr lang="it-IT" sz="2400" b="1" dirty="0" smtClean="0">
                <a:effectLst>
                  <a:outerShdw blurRad="38100" dist="38100" dir="2700000" algn="tl">
                    <a:srgbClr val="000000">
                      <a:alpha val="43137"/>
                    </a:srgbClr>
                  </a:outerShdw>
                </a:effectLst>
                <a:latin typeface="Bell MT" pitchFamily="18" charset="0"/>
                <a:ea typeface="+mn-ea"/>
                <a:sym typeface="Wingdings" pitchFamily="2" charset="2"/>
              </a:rPr>
              <a:t>.</a:t>
            </a:r>
          </a:p>
          <a:p>
            <a:pPr marL="0" indent="0" eaLnBrk="1" fontAlgn="auto" hangingPunct="1">
              <a:spcAft>
                <a:spcPts val="0"/>
              </a:spcAft>
              <a:buNone/>
              <a:defRPr/>
            </a:pPr>
            <a:endParaRPr lang="it-IT" sz="2400" b="1" dirty="0" smtClean="0">
              <a:effectLst>
                <a:outerShdw blurRad="38100" dist="38100" dir="2700000" algn="tl">
                  <a:srgbClr val="000000">
                    <a:alpha val="43137"/>
                  </a:srgbClr>
                </a:outerShdw>
              </a:effectLst>
              <a:latin typeface="Bell MT" pitchFamily="18" charset="0"/>
              <a:ea typeface="+mn-ea"/>
            </a:endParaRPr>
          </a:p>
          <a:p>
            <a:pPr eaLnBrk="1" fontAlgn="auto" hangingPunct="1">
              <a:spcBef>
                <a:spcPts val="24"/>
              </a:spcBef>
              <a:spcAft>
                <a:spcPts val="0"/>
              </a:spcAft>
              <a:buFont typeface="Wingdings" charset="2"/>
              <a:buChar char="Ø"/>
              <a:defRPr/>
            </a:pPr>
            <a:r>
              <a:rPr lang="it-IT" sz="2400" b="1" dirty="0" smtClean="0">
                <a:solidFill>
                  <a:srgbClr val="0000FF"/>
                </a:solidFill>
                <a:effectLst>
                  <a:outerShdw blurRad="38100" dist="38100" dir="2700000" algn="tl">
                    <a:srgbClr val="000000">
                      <a:alpha val="43137"/>
                    </a:srgbClr>
                  </a:outerShdw>
                </a:effectLst>
                <a:latin typeface="Bell MT" pitchFamily="18" charset="0"/>
                <a:ea typeface="+mn-ea"/>
              </a:rPr>
              <a:t> </a:t>
            </a:r>
            <a:r>
              <a:rPr lang="it-IT" sz="2400" b="1" dirty="0" err="1" smtClean="0">
                <a:solidFill>
                  <a:srgbClr val="0000FF"/>
                </a:solidFill>
                <a:effectLst>
                  <a:outerShdw blurRad="38100" dist="38100" dir="2700000" algn="tl">
                    <a:srgbClr val="000000">
                      <a:alpha val="43137"/>
                    </a:srgbClr>
                  </a:outerShdw>
                </a:effectLst>
                <a:latin typeface="Bell MT" pitchFamily="18" charset="0"/>
                <a:ea typeface="+mn-ea"/>
              </a:rPr>
              <a:t>Silanization</a:t>
            </a:r>
            <a:endParaRPr lang="it-IT" sz="2400" b="1" dirty="0" smtClean="0">
              <a:solidFill>
                <a:srgbClr val="0000FF"/>
              </a:solidFill>
              <a:effectLst>
                <a:outerShdw blurRad="38100" dist="38100" dir="2700000" algn="tl">
                  <a:srgbClr val="000000">
                    <a:alpha val="43137"/>
                  </a:srgbClr>
                </a:outerShdw>
              </a:effectLst>
              <a:latin typeface="Bell MT" pitchFamily="18" charset="0"/>
              <a:ea typeface="+mn-ea"/>
            </a:endParaRPr>
          </a:p>
          <a:p>
            <a:pPr eaLnBrk="1" fontAlgn="auto" hangingPunct="1">
              <a:spcBef>
                <a:spcPts val="24"/>
              </a:spcBef>
              <a:spcAft>
                <a:spcPts val="0"/>
              </a:spcAft>
              <a:buFont typeface="Wingdings" charset="2"/>
              <a:buChar char="Ø"/>
              <a:defRPr/>
            </a:pPr>
            <a:r>
              <a:rPr lang="it-IT" sz="2400" b="1" dirty="0" smtClean="0">
                <a:effectLst>
                  <a:outerShdw blurRad="38100" dist="38100" dir="2700000" algn="tl">
                    <a:srgbClr val="000000">
                      <a:alpha val="43137"/>
                    </a:srgbClr>
                  </a:outerShdw>
                </a:effectLst>
                <a:latin typeface="Bell MT" pitchFamily="18" charset="0"/>
                <a:ea typeface="+mn-ea"/>
              </a:rPr>
              <a:t> </a:t>
            </a:r>
            <a:r>
              <a:rPr lang="it-IT" sz="2600" b="1" dirty="0" err="1" smtClean="0">
                <a:solidFill>
                  <a:srgbClr val="0000FF"/>
                </a:solidFill>
                <a:effectLst>
                  <a:outerShdw blurRad="38100" dist="38100" dir="2700000" algn="tl">
                    <a:srgbClr val="000000">
                      <a:alpha val="43137"/>
                    </a:srgbClr>
                  </a:outerShdw>
                </a:effectLst>
                <a:latin typeface="Bell MT" pitchFamily="18" charset="0"/>
                <a:ea typeface="+mn-ea"/>
              </a:rPr>
              <a:t>Biotin-Streptavidin</a:t>
            </a:r>
            <a:r>
              <a:rPr lang="it-IT" sz="2600" b="1" dirty="0" smtClean="0">
                <a:solidFill>
                  <a:srgbClr val="0000FF"/>
                </a:solidFill>
                <a:effectLst>
                  <a:outerShdw blurRad="38100" dist="38100" dir="2700000" algn="tl">
                    <a:srgbClr val="000000">
                      <a:alpha val="43137"/>
                    </a:srgbClr>
                  </a:outerShdw>
                </a:effectLst>
                <a:latin typeface="Bell MT" pitchFamily="18" charset="0"/>
                <a:ea typeface="+mn-ea"/>
              </a:rPr>
              <a:t> layer</a:t>
            </a:r>
          </a:p>
          <a:p>
            <a:pPr eaLnBrk="1" fontAlgn="auto" hangingPunct="1">
              <a:spcBef>
                <a:spcPts val="0"/>
              </a:spcBef>
              <a:spcAft>
                <a:spcPts val="0"/>
              </a:spcAft>
              <a:buFont typeface="Arial" pitchFamily="34" charset="0"/>
              <a:buNone/>
              <a:defRPr/>
            </a:pPr>
            <a:r>
              <a:rPr lang="it-IT" sz="2800" b="1" dirty="0" smtClean="0">
                <a:effectLst>
                  <a:outerShdw blurRad="38100" dist="38100" dir="2700000" algn="tl">
                    <a:srgbClr val="000000">
                      <a:alpha val="43137"/>
                    </a:srgbClr>
                  </a:outerShdw>
                </a:effectLst>
                <a:latin typeface="Bell MT" pitchFamily="18" charset="0"/>
                <a:ea typeface="+mn-ea"/>
              </a:rPr>
              <a:t>	</a:t>
            </a:r>
            <a:r>
              <a:rPr lang="it-IT"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000" b="1" dirty="0" err="1" smtClean="0">
                <a:effectLst>
                  <a:outerShdw blurRad="38100" dist="38100" dir="2700000" algn="tl">
                    <a:srgbClr val="000000">
                      <a:alpha val="43137"/>
                    </a:srgbClr>
                  </a:outerShdw>
                </a:effectLst>
                <a:latin typeface="Bell MT" pitchFamily="18" charset="0"/>
                <a:ea typeface="+mn-ea"/>
              </a:rPr>
              <a:t>selectivity</a:t>
            </a:r>
            <a:r>
              <a:rPr lang="it-IT" sz="2000" b="1" dirty="0" smtClean="0">
                <a:effectLst>
                  <a:outerShdw blurRad="38100" dist="38100" dir="2700000" algn="tl">
                    <a:srgbClr val="000000">
                      <a:alpha val="43137"/>
                    </a:srgbClr>
                  </a:outerShdw>
                </a:effectLst>
                <a:latin typeface="Bell MT" pitchFamily="18" charset="0"/>
                <a:ea typeface="+mn-ea"/>
              </a:rPr>
              <a:t> with </a:t>
            </a:r>
            <a:r>
              <a:rPr lang="it-IT" sz="2000" b="1" dirty="0" err="1" smtClean="0">
                <a:effectLst>
                  <a:outerShdw blurRad="38100" dist="38100" dir="2700000" algn="tl">
                    <a:srgbClr val="000000">
                      <a:alpha val="43137"/>
                    </a:srgbClr>
                  </a:outerShdw>
                </a:effectLst>
                <a:latin typeface="Bell MT" pitchFamily="18" charset="0"/>
                <a:ea typeface="+mn-ea"/>
              </a:rPr>
              <a:t>one</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step</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process</a:t>
            </a:r>
            <a:endParaRPr lang="it-IT" sz="2000" b="1" dirty="0" smtClean="0">
              <a:effectLst>
                <a:outerShdw blurRad="38100" dist="38100" dir="2700000" algn="tl">
                  <a:srgbClr val="000000">
                    <a:alpha val="43137"/>
                  </a:srgbClr>
                </a:outerShdw>
              </a:effectLst>
              <a:latin typeface="Bell MT" pitchFamily="18" charset="0"/>
              <a:ea typeface="+mn-ea"/>
            </a:endParaRPr>
          </a:p>
        </p:txBody>
      </p:sp>
      <p:pic>
        <p:nvPicPr>
          <p:cNvPr id="21507" name="Immagine 5" descr="silinizzazio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040" y="4293096"/>
            <a:ext cx="3138371" cy="1080120"/>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1508" name="Oval 11"/>
          <p:cNvSpPr>
            <a:spLocks noChangeAspect="1" noChangeArrowheads="1"/>
          </p:cNvSpPr>
          <p:nvPr/>
        </p:nvSpPr>
        <p:spPr bwMode="auto">
          <a:xfrm flipV="1">
            <a:off x="7188111" y="1268413"/>
            <a:ext cx="885916" cy="260350"/>
          </a:xfrm>
          <a:prstGeom prst="ellipse">
            <a:avLst/>
          </a:prstGeom>
          <a:solidFill>
            <a:srgbClr val="CC99FF"/>
          </a:solidFill>
          <a:ln w="9525">
            <a:round/>
            <a:headEnd/>
            <a:tailEnd/>
          </a:ln>
          <a:scene3d>
            <a:camera prst="legacyPerspectiveTop"/>
            <a:lightRig rig="legacyFlat3" dir="b"/>
          </a:scene3d>
          <a:sp3d extrusionH="3390900" prstMaterial="legacyMatte">
            <a:bevelT w="13500" h="13500" prst="angle"/>
            <a:bevelB w="13500" h="13500" prst="angle"/>
            <a:extrusionClr>
              <a:srgbClr val="CC99FF"/>
            </a:extrusionClr>
          </a:sp3d>
        </p:spPr>
        <p:txBody>
          <a:bodyPr wrap="none" anchor="ctr">
            <a:flatTx/>
          </a:bodyPr>
          <a:lstStyle/>
          <a:p>
            <a:endParaRPr lang="it-IT">
              <a:latin typeface="Calibri" charset="0"/>
            </a:endParaRPr>
          </a:p>
        </p:txBody>
      </p:sp>
      <p:sp>
        <p:nvSpPr>
          <p:cNvPr id="37" name="Oval 39"/>
          <p:cNvSpPr>
            <a:spLocks noChangeAspect="1" noChangeArrowheads="1"/>
          </p:cNvSpPr>
          <p:nvPr/>
        </p:nvSpPr>
        <p:spPr bwMode="auto">
          <a:xfrm>
            <a:off x="6745966" y="692153"/>
            <a:ext cx="1695432" cy="288925"/>
          </a:xfrm>
          <a:prstGeom prst="ellipse">
            <a:avLst/>
          </a:prstGeom>
          <a:solidFill>
            <a:schemeClr val="tx1">
              <a:lumMod val="50000"/>
              <a:lumOff val="50000"/>
            </a:schemeClr>
          </a:solidFill>
          <a:ln w="25400">
            <a:solidFill>
              <a:schemeClr val="tx1"/>
            </a:solidFill>
            <a:round/>
            <a:headEnd/>
            <a:tailEnd/>
          </a:ln>
          <a:effectLst/>
        </p:spPr>
        <p:txBody>
          <a:bodyPr wrap="none" anchor="ctr"/>
          <a:lstStyle/>
          <a:p>
            <a:pPr fontAlgn="auto">
              <a:spcBef>
                <a:spcPts val="0"/>
              </a:spcBef>
              <a:spcAft>
                <a:spcPts val="0"/>
              </a:spcAft>
              <a:defRPr/>
            </a:pPr>
            <a:endParaRPr lang="it-IT">
              <a:latin typeface="+mn-lt"/>
              <a:ea typeface="+mn-ea"/>
              <a:cs typeface="+mn-cs"/>
            </a:endParaRPr>
          </a:p>
        </p:txBody>
      </p:sp>
      <p:pic>
        <p:nvPicPr>
          <p:cNvPr id="21510" name="Immagine 4" descr="bioti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73425" y="4293096"/>
            <a:ext cx="1659670" cy="1050925"/>
          </a:xfrm>
          <a:prstGeom prst="rect">
            <a:avLst/>
          </a:prstGeom>
          <a:noFill/>
          <a:ln w="508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0"/>
            <a:ext cx="6672334" cy="1143000"/>
          </a:xfrm>
        </p:spPr>
        <p:txBody>
          <a:bodyPr>
            <a:noAutofit/>
          </a:bodyPr>
          <a:lstStyle/>
          <a:p>
            <a:pPr eaLnBrk="1" hangingPunct="1"/>
            <a:r>
              <a:rPr lang="it-IT" sz="4000" b="1" dirty="0" smtClean="0">
                <a:effectLst>
                  <a:outerShdw blurRad="38100" dist="38100" dir="2700000" algn="tl">
                    <a:srgbClr val="FFFFFF"/>
                  </a:outerShdw>
                </a:effectLst>
              </a:rPr>
              <a:t>Last </a:t>
            </a:r>
            <a:r>
              <a:rPr lang="it-IT" sz="4000" b="1" dirty="0" err="1" smtClean="0">
                <a:effectLst>
                  <a:outerShdw blurRad="38100" dist="38100" dir="2700000" algn="tl">
                    <a:srgbClr val="FFFFFF"/>
                  </a:outerShdw>
                </a:effectLst>
              </a:rPr>
              <a:t>step</a:t>
            </a:r>
            <a:r>
              <a:rPr lang="it-IT" sz="4000" b="1" dirty="0" smtClean="0">
                <a:effectLst>
                  <a:outerShdw blurRad="38100" dist="38100" dir="2700000" algn="tl">
                    <a:srgbClr val="FFFFFF"/>
                  </a:outerShdw>
                </a:effectLst>
              </a:rPr>
              <a:t>: Microbubble </a:t>
            </a:r>
            <a:r>
              <a:rPr lang="it-IT" sz="4000" b="1" dirty="0" err="1">
                <a:effectLst>
                  <a:outerShdw blurRad="38100" dist="38100" dir="2700000" algn="tl">
                    <a:srgbClr val="FFFFFF"/>
                  </a:outerShdw>
                </a:effectLst>
              </a:rPr>
              <a:t>F</a:t>
            </a:r>
            <a:r>
              <a:rPr lang="it-IT" sz="4000" b="1" dirty="0" err="1" smtClean="0">
                <a:effectLst>
                  <a:outerShdw blurRad="38100" dist="38100" dir="2700000" algn="tl">
                    <a:srgbClr val="FFFFFF"/>
                  </a:outerShdw>
                </a:effectLst>
              </a:rPr>
              <a:t>unctionalization</a:t>
            </a:r>
            <a:endParaRPr lang="it-IT" sz="4000" b="1" dirty="0">
              <a:effectLst>
                <a:outerShdw blurRad="38100" dist="38100" dir="2700000" algn="tl">
                  <a:srgbClr val="FFFFFF"/>
                </a:outerShdw>
              </a:effectLst>
            </a:endParaRPr>
          </a:p>
        </p:txBody>
      </p:sp>
      <p:grpSp>
        <p:nvGrpSpPr>
          <p:cNvPr id="21512" name="Group 48"/>
          <p:cNvGrpSpPr>
            <a:grpSpLocks/>
          </p:cNvGrpSpPr>
          <p:nvPr/>
        </p:nvGrpSpPr>
        <p:grpSpPr bwMode="auto">
          <a:xfrm>
            <a:off x="6409729" y="3501008"/>
            <a:ext cx="2269282" cy="2232025"/>
            <a:chOff x="1837" y="1789"/>
            <a:chExt cx="2397" cy="2367"/>
          </a:xfrm>
        </p:grpSpPr>
        <p:sp>
          <p:nvSpPr>
            <p:cNvPr id="8" name="Rectangle 5"/>
            <p:cNvSpPr>
              <a:spLocks noChangeArrowheads="1"/>
            </p:cNvSpPr>
            <p:nvPr/>
          </p:nvSpPr>
          <p:spPr bwMode="auto">
            <a:xfrm>
              <a:off x="1882" y="3612"/>
              <a:ext cx="1770" cy="544"/>
            </a:xfrm>
            <a:prstGeom prst="rect">
              <a:avLst/>
            </a:prstGeom>
            <a:solidFill>
              <a:schemeClr val="tx1">
                <a:lumMod val="50000"/>
                <a:lumOff val="50000"/>
              </a:schemeClr>
            </a:solidFill>
            <a:ln w="25400">
              <a:solidFill>
                <a:schemeClr val="tx1"/>
              </a:solidFill>
              <a:miter lim="800000"/>
              <a:headEnd/>
              <a:tailEnd/>
            </a:ln>
            <a:effectLst/>
          </p:spPr>
          <p:txBody>
            <a:bodyPr wrap="none" anchor="ctr"/>
            <a:lstStyle/>
            <a:p>
              <a:pPr fontAlgn="auto">
                <a:spcBef>
                  <a:spcPts val="0"/>
                </a:spcBef>
                <a:spcAft>
                  <a:spcPts val="0"/>
                </a:spcAft>
                <a:defRPr/>
              </a:pPr>
              <a:endParaRPr lang="it-IT">
                <a:latin typeface="+mn-lt"/>
                <a:ea typeface="+mn-ea"/>
                <a:cs typeface="+mn-cs"/>
              </a:endParaRPr>
            </a:p>
          </p:txBody>
        </p:sp>
        <p:sp>
          <p:nvSpPr>
            <p:cNvPr id="21518" name="Oval 12"/>
            <p:cNvSpPr>
              <a:spLocks noChangeAspect="1" noChangeArrowheads="1"/>
            </p:cNvSpPr>
            <p:nvPr/>
          </p:nvSpPr>
          <p:spPr bwMode="auto">
            <a:xfrm>
              <a:off x="1837" y="1789"/>
              <a:ext cx="1823" cy="1823"/>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21519" name="Oval 13"/>
            <p:cNvSpPr>
              <a:spLocks noChangeAspect="1" noChangeArrowheads="1"/>
            </p:cNvSpPr>
            <p:nvPr/>
          </p:nvSpPr>
          <p:spPr bwMode="auto">
            <a:xfrm>
              <a:off x="1941" y="1889"/>
              <a:ext cx="1619" cy="1619"/>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21520" name="Freeform 14"/>
            <p:cNvSpPr>
              <a:spLocks/>
            </p:cNvSpPr>
            <p:nvPr/>
          </p:nvSpPr>
          <p:spPr bwMode="auto">
            <a:xfrm rot="2236385">
              <a:off x="3016" y="2070"/>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21" name="Freeform 16"/>
            <p:cNvSpPr>
              <a:spLocks noChangeAspect="1"/>
            </p:cNvSpPr>
            <p:nvPr/>
          </p:nvSpPr>
          <p:spPr bwMode="auto">
            <a:xfrm rot="8805352">
              <a:off x="2426" y="1934"/>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2" name="Freeform 18"/>
            <p:cNvSpPr>
              <a:spLocks noChangeAspect="1"/>
            </p:cNvSpPr>
            <p:nvPr/>
          </p:nvSpPr>
          <p:spPr bwMode="auto">
            <a:xfrm rot="10232398">
              <a:off x="2699" y="1889"/>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3" name="Freeform 19"/>
            <p:cNvSpPr>
              <a:spLocks noChangeAspect="1"/>
            </p:cNvSpPr>
            <p:nvPr/>
          </p:nvSpPr>
          <p:spPr bwMode="auto">
            <a:xfrm rot="-9717816">
              <a:off x="2971" y="1934"/>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4" name="Freeform 20"/>
            <p:cNvSpPr>
              <a:spLocks noChangeAspect="1"/>
            </p:cNvSpPr>
            <p:nvPr/>
          </p:nvSpPr>
          <p:spPr bwMode="auto">
            <a:xfrm rot="-3070020">
              <a:off x="3285" y="2890"/>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5" name="Freeform 21"/>
            <p:cNvSpPr>
              <a:spLocks noChangeAspect="1"/>
            </p:cNvSpPr>
            <p:nvPr/>
          </p:nvSpPr>
          <p:spPr bwMode="auto">
            <a:xfrm rot="-3172427">
              <a:off x="3148" y="3026"/>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6" name="Freeform 22"/>
            <p:cNvSpPr>
              <a:spLocks noChangeAspect="1"/>
            </p:cNvSpPr>
            <p:nvPr/>
          </p:nvSpPr>
          <p:spPr bwMode="auto">
            <a:xfrm rot="-7149773">
              <a:off x="3330" y="2346"/>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7" name="Freeform 23"/>
            <p:cNvSpPr>
              <a:spLocks noChangeAspect="1"/>
            </p:cNvSpPr>
            <p:nvPr/>
          </p:nvSpPr>
          <p:spPr bwMode="auto">
            <a:xfrm rot="2431736">
              <a:off x="2245" y="3023"/>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8" name="Freeform 24"/>
            <p:cNvSpPr>
              <a:spLocks noChangeAspect="1"/>
            </p:cNvSpPr>
            <p:nvPr/>
          </p:nvSpPr>
          <p:spPr bwMode="auto">
            <a:xfrm rot="1959778">
              <a:off x="2381" y="3159"/>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29" name="Freeform 25"/>
            <p:cNvSpPr>
              <a:spLocks noChangeAspect="1"/>
            </p:cNvSpPr>
            <p:nvPr/>
          </p:nvSpPr>
          <p:spPr bwMode="auto">
            <a:xfrm rot="3855776">
              <a:off x="2060" y="2618"/>
              <a:ext cx="118" cy="292"/>
            </a:xfrm>
            <a:custGeom>
              <a:avLst/>
              <a:gdLst>
                <a:gd name="T0" fmla="*/ 0 w 99"/>
                <a:gd name="T1" fmla="*/ 2081 h 246"/>
                <a:gd name="T2" fmla="*/ 0 w 99"/>
                <a:gd name="T3" fmla="*/ 1836 h 246"/>
                <a:gd name="T4" fmla="*/ 42 w 99"/>
                <a:gd name="T5" fmla="*/ 1522 h 246"/>
                <a:gd name="T6" fmla="*/ 86 w 99"/>
                <a:gd name="T7" fmla="*/ 1366 h 246"/>
                <a:gd name="T8" fmla="*/ 210 w 99"/>
                <a:gd name="T9" fmla="*/ 1327 h 246"/>
                <a:gd name="T10" fmla="*/ 371 w 99"/>
                <a:gd name="T11" fmla="*/ 1282 h 246"/>
                <a:gd name="T12" fmla="*/ 628 w 99"/>
                <a:gd name="T13" fmla="*/ 1157 h 246"/>
                <a:gd name="T14" fmla="*/ 628 w 99"/>
                <a:gd name="T15" fmla="*/ 1157 h 246"/>
                <a:gd name="T16" fmla="*/ 676 w 99"/>
                <a:gd name="T17" fmla="*/ 1093 h 246"/>
                <a:gd name="T18" fmla="*/ 628 w 99"/>
                <a:gd name="T19" fmla="*/ 1093 h 246"/>
                <a:gd name="T20" fmla="*/ 600 w 99"/>
                <a:gd name="T21" fmla="*/ 922 h 246"/>
                <a:gd name="T22" fmla="*/ 461 w 99"/>
                <a:gd name="T23" fmla="*/ 805 h 246"/>
                <a:gd name="T24" fmla="*/ 423 w 99"/>
                <a:gd name="T25" fmla="*/ 641 h 246"/>
                <a:gd name="T26" fmla="*/ 335 w 99"/>
                <a:gd name="T27" fmla="*/ 513 h 246"/>
                <a:gd name="T28" fmla="*/ 253 w 99"/>
                <a:gd name="T29" fmla="*/ 357 h 246"/>
                <a:gd name="T30" fmla="*/ 253 w 99"/>
                <a:gd name="T31" fmla="*/ 169 h 246"/>
                <a:gd name="T32" fmla="*/ 335 w 99"/>
                <a:gd name="T33" fmla="*/ 85 h 246"/>
                <a:gd name="T34" fmla="*/ 461 w 99"/>
                <a:gd name="T35" fmla="*/ 0 h 246"/>
                <a:gd name="T36" fmla="*/ 549 w 99"/>
                <a:gd name="T37" fmla="*/ 0 h 246"/>
                <a:gd name="T38" fmla="*/ 852 w 99"/>
                <a:gd name="T39" fmla="*/ 43 h 246"/>
                <a:gd name="T40" fmla="*/ 924 w 99"/>
                <a:gd name="T41" fmla="*/ 120 h 246"/>
                <a:gd name="T42" fmla="*/ 973 w 99"/>
                <a:gd name="T43" fmla="*/ 288 h 246"/>
                <a:gd name="T44" fmla="*/ 924 w 99"/>
                <a:gd name="T45" fmla="*/ 564 h 246"/>
                <a:gd name="T46" fmla="*/ 886 w 99"/>
                <a:gd name="T47" fmla="*/ 564 h 246"/>
                <a:gd name="T48" fmla="*/ 760 w 99"/>
                <a:gd name="T49" fmla="*/ 641 h 246"/>
                <a:gd name="T50" fmla="*/ 760 w 99"/>
                <a:gd name="T51" fmla="*/ 513 h 246"/>
                <a:gd name="T52" fmla="*/ 793 w 99"/>
                <a:gd name="T53" fmla="*/ 243 h 246"/>
                <a:gd name="T54" fmla="*/ 793 w 99"/>
                <a:gd name="T55" fmla="*/ 205 h 246"/>
                <a:gd name="T56" fmla="*/ 793 w 99"/>
                <a:gd name="T57" fmla="*/ 205 h 246"/>
                <a:gd name="T58" fmla="*/ 504 w 99"/>
                <a:gd name="T59" fmla="*/ 120 h 246"/>
                <a:gd name="T60" fmla="*/ 504 w 99"/>
                <a:gd name="T61" fmla="*/ 120 h 246"/>
                <a:gd name="T62" fmla="*/ 461 w 99"/>
                <a:gd name="T63" fmla="*/ 205 h 246"/>
                <a:gd name="T64" fmla="*/ 423 w 99"/>
                <a:gd name="T65" fmla="*/ 205 h 246"/>
                <a:gd name="T66" fmla="*/ 371 w 99"/>
                <a:gd name="T67" fmla="*/ 288 h 246"/>
                <a:gd name="T68" fmla="*/ 504 w 99"/>
                <a:gd name="T69" fmla="*/ 447 h 246"/>
                <a:gd name="T70" fmla="*/ 600 w 99"/>
                <a:gd name="T71" fmla="*/ 597 h 246"/>
                <a:gd name="T72" fmla="*/ 628 w 99"/>
                <a:gd name="T73" fmla="*/ 723 h 246"/>
                <a:gd name="T74" fmla="*/ 716 w 99"/>
                <a:gd name="T75" fmla="*/ 805 h 246"/>
                <a:gd name="T76" fmla="*/ 793 w 99"/>
                <a:gd name="T77" fmla="*/ 999 h 246"/>
                <a:gd name="T78" fmla="*/ 852 w 99"/>
                <a:gd name="T79" fmla="*/ 1124 h 246"/>
                <a:gd name="T80" fmla="*/ 793 w 99"/>
                <a:gd name="T81" fmla="*/ 1244 h 246"/>
                <a:gd name="T82" fmla="*/ 716 w 99"/>
                <a:gd name="T83" fmla="*/ 1282 h 246"/>
                <a:gd name="T84" fmla="*/ 461 w 99"/>
                <a:gd name="T85" fmla="*/ 1434 h 246"/>
                <a:gd name="T86" fmla="*/ 253 w 99"/>
                <a:gd name="T87" fmla="*/ 1485 h 246"/>
                <a:gd name="T88" fmla="*/ 253 w 99"/>
                <a:gd name="T89" fmla="*/ 1434 h 246"/>
                <a:gd name="T90" fmla="*/ 210 w 99"/>
                <a:gd name="T91" fmla="*/ 1554 h 246"/>
                <a:gd name="T92" fmla="*/ 175 w 99"/>
                <a:gd name="T93" fmla="*/ 1879 h 246"/>
                <a:gd name="T94" fmla="*/ 175 w 99"/>
                <a:gd name="T95" fmla="*/ 2046 h 246"/>
                <a:gd name="T96" fmla="*/ 42 w 99"/>
                <a:gd name="T97" fmla="*/ 2284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46"/>
                <a:gd name="T149" fmla="*/ 99 w 99"/>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46">
                  <a:moveTo>
                    <a:pt x="4" y="246"/>
                  </a:moveTo>
                  <a:lnTo>
                    <a:pt x="4" y="233"/>
                  </a:lnTo>
                  <a:lnTo>
                    <a:pt x="0" y="224"/>
                  </a:lnTo>
                  <a:lnTo>
                    <a:pt x="0" y="216"/>
                  </a:lnTo>
                  <a:lnTo>
                    <a:pt x="0" y="207"/>
                  </a:lnTo>
                  <a:lnTo>
                    <a:pt x="0" y="198"/>
                  </a:lnTo>
                  <a:lnTo>
                    <a:pt x="0" y="190"/>
                  </a:lnTo>
                  <a:lnTo>
                    <a:pt x="4" y="181"/>
                  </a:lnTo>
                  <a:lnTo>
                    <a:pt x="4" y="164"/>
                  </a:lnTo>
                  <a:lnTo>
                    <a:pt x="4" y="155"/>
                  </a:lnTo>
                  <a:lnTo>
                    <a:pt x="8" y="155"/>
                  </a:lnTo>
                  <a:lnTo>
                    <a:pt x="8" y="147"/>
                  </a:lnTo>
                  <a:lnTo>
                    <a:pt x="13" y="142"/>
                  </a:lnTo>
                  <a:lnTo>
                    <a:pt x="21" y="142"/>
                  </a:lnTo>
                  <a:lnTo>
                    <a:pt x="30" y="142"/>
                  </a:lnTo>
                  <a:lnTo>
                    <a:pt x="43" y="138"/>
                  </a:lnTo>
                  <a:lnTo>
                    <a:pt x="38" y="138"/>
                  </a:lnTo>
                  <a:lnTo>
                    <a:pt x="47" y="138"/>
                  </a:lnTo>
                  <a:lnTo>
                    <a:pt x="56" y="130"/>
                  </a:lnTo>
                  <a:lnTo>
                    <a:pt x="64" y="125"/>
                  </a:lnTo>
                  <a:lnTo>
                    <a:pt x="69" y="125"/>
                  </a:lnTo>
                  <a:lnTo>
                    <a:pt x="64" y="125"/>
                  </a:lnTo>
                  <a:lnTo>
                    <a:pt x="69" y="121"/>
                  </a:lnTo>
                  <a:lnTo>
                    <a:pt x="64" y="125"/>
                  </a:lnTo>
                  <a:lnTo>
                    <a:pt x="69" y="117"/>
                  </a:lnTo>
                  <a:lnTo>
                    <a:pt x="69" y="121"/>
                  </a:lnTo>
                  <a:lnTo>
                    <a:pt x="64" y="112"/>
                  </a:lnTo>
                  <a:lnTo>
                    <a:pt x="64" y="117"/>
                  </a:lnTo>
                  <a:lnTo>
                    <a:pt x="60" y="104"/>
                  </a:lnTo>
                  <a:lnTo>
                    <a:pt x="64" y="104"/>
                  </a:lnTo>
                  <a:lnTo>
                    <a:pt x="60" y="99"/>
                  </a:lnTo>
                  <a:lnTo>
                    <a:pt x="56" y="91"/>
                  </a:lnTo>
                  <a:lnTo>
                    <a:pt x="51" y="87"/>
                  </a:lnTo>
                  <a:lnTo>
                    <a:pt x="47" y="87"/>
                  </a:lnTo>
                  <a:lnTo>
                    <a:pt x="47" y="78"/>
                  </a:lnTo>
                  <a:lnTo>
                    <a:pt x="43" y="74"/>
                  </a:lnTo>
                  <a:lnTo>
                    <a:pt x="43" y="69"/>
                  </a:lnTo>
                  <a:lnTo>
                    <a:pt x="38" y="65"/>
                  </a:lnTo>
                  <a:lnTo>
                    <a:pt x="43" y="65"/>
                  </a:lnTo>
                  <a:lnTo>
                    <a:pt x="34" y="56"/>
                  </a:lnTo>
                  <a:lnTo>
                    <a:pt x="30" y="48"/>
                  </a:lnTo>
                  <a:lnTo>
                    <a:pt x="26" y="43"/>
                  </a:lnTo>
                  <a:lnTo>
                    <a:pt x="26" y="39"/>
                  </a:lnTo>
                  <a:lnTo>
                    <a:pt x="21" y="31"/>
                  </a:lnTo>
                  <a:lnTo>
                    <a:pt x="26" y="26"/>
                  </a:lnTo>
                  <a:lnTo>
                    <a:pt x="26" y="18"/>
                  </a:lnTo>
                  <a:lnTo>
                    <a:pt x="30" y="18"/>
                  </a:lnTo>
                  <a:lnTo>
                    <a:pt x="34" y="9"/>
                  </a:lnTo>
                  <a:lnTo>
                    <a:pt x="38" y="5"/>
                  </a:lnTo>
                  <a:lnTo>
                    <a:pt x="43" y="0"/>
                  </a:lnTo>
                  <a:lnTo>
                    <a:pt x="47" y="0"/>
                  </a:lnTo>
                  <a:lnTo>
                    <a:pt x="51" y="0"/>
                  </a:lnTo>
                  <a:lnTo>
                    <a:pt x="56" y="0"/>
                  </a:lnTo>
                  <a:lnTo>
                    <a:pt x="69" y="0"/>
                  </a:lnTo>
                  <a:lnTo>
                    <a:pt x="77" y="0"/>
                  </a:lnTo>
                  <a:lnTo>
                    <a:pt x="86" y="5"/>
                  </a:lnTo>
                  <a:lnTo>
                    <a:pt x="90" y="5"/>
                  </a:lnTo>
                  <a:lnTo>
                    <a:pt x="94" y="13"/>
                  </a:lnTo>
                  <a:lnTo>
                    <a:pt x="99" y="22"/>
                  </a:lnTo>
                  <a:lnTo>
                    <a:pt x="99" y="26"/>
                  </a:lnTo>
                  <a:lnTo>
                    <a:pt x="99" y="31"/>
                  </a:lnTo>
                  <a:lnTo>
                    <a:pt x="99" y="35"/>
                  </a:lnTo>
                  <a:lnTo>
                    <a:pt x="99" y="48"/>
                  </a:lnTo>
                  <a:lnTo>
                    <a:pt x="94" y="61"/>
                  </a:lnTo>
                  <a:lnTo>
                    <a:pt x="94" y="65"/>
                  </a:lnTo>
                  <a:lnTo>
                    <a:pt x="90" y="65"/>
                  </a:lnTo>
                  <a:lnTo>
                    <a:pt x="90" y="61"/>
                  </a:lnTo>
                  <a:lnTo>
                    <a:pt x="99" y="78"/>
                  </a:lnTo>
                  <a:lnTo>
                    <a:pt x="86" y="87"/>
                  </a:lnTo>
                  <a:lnTo>
                    <a:pt x="77" y="69"/>
                  </a:lnTo>
                  <a:lnTo>
                    <a:pt x="77" y="61"/>
                  </a:lnTo>
                  <a:lnTo>
                    <a:pt x="77" y="56"/>
                  </a:lnTo>
                  <a:lnTo>
                    <a:pt x="81" y="43"/>
                  </a:lnTo>
                  <a:lnTo>
                    <a:pt x="81" y="31"/>
                  </a:lnTo>
                  <a:lnTo>
                    <a:pt x="81" y="26"/>
                  </a:lnTo>
                  <a:lnTo>
                    <a:pt x="86" y="26"/>
                  </a:lnTo>
                  <a:lnTo>
                    <a:pt x="86" y="31"/>
                  </a:lnTo>
                  <a:lnTo>
                    <a:pt x="81" y="22"/>
                  </a:lnTo>
                  <a:lnTo>
                    <a:pt x="77" y="18"/>
                  </a:lnTo>
                  <a:lnTo>
                    <a:pt x="81" y="22"/>
                  </a:lnTo>
                  <a:lnTo>
                    <a:pt x="73" y="18"/>
                  </a:lnTo>
                  <a:lnTo>
                    <a:pt x="64" y="18"/>
                  </a:lnTo>
                  <a:lnTo>
                    <a:pt x="51" y="13"/>
                  </a:lnTo>
                  <a:lnTo>
                    <a:pt x="56" y="13"/>
                  </a:lnTo>
                  <a:lnTo>
                    <a:pt x="51" y="18"/>
                  </a:lnTo>
                  <a:lnTo>
                    <a:pt x="51" y="13"/>
                  </a:lnTo>
                  <a:lnTo>
                    <a:pt x="47" y="18"/>
                  </a:lnTo>
                  <a:lnTo>
                    <a:pt x="51" y="18"/>
                  </a:lnTo>
                  <a:lnTo>
                    <a:pt x="47" y="22"/>
                  </a:lnTo>
                  <a:lnTo>
                    <a:pt x="47" y="18"/>
                  </a:lnTo>
                  <a:lnTo>
                    <a:pt x="43" y="26"/>
                  </a:lnTo>
                  <a:lnTo>
                    <a:pt x="43" y="22"/>
                  </a:lnTo>
                  <a:lnTo>
                    <a:pt x="43" y="31"/>
                  </a:lnTo>
                  <a:lnTo>
                    <a:pt x="38" y="35"/>
                  </a:lnTo>
                  <a:lnTo>
                    <a:pt x="38" y="31"/>
                  </a:lnTo>
                  <a:lnTo>
                    <a:pt x="43" y="39"/>
                  </a:lnTo>
                  <a:lnTo>
                    <a:pt x="51" y="48"/>
                  </a:lnTo>
                  <a:lnTo>
                    <a:pt x="56" y="56"/>
                  </a:lnTo>
                  <a:lnTo>
                    <a:pt x="60" y="65"/>
                  </a:lnTo>
                  <a:lnTo>
                    <a:pt x="60" y="69"/>
                  </a:lnTo>
                  <a:lnTo>
                    <a:pt x="64" y="78"/>
                  </a:lnTo>
                  <a:lnTo>
                    <a:pt x="64" y="74"/>
                  </a:lnTo>
                  <a:lnTo>
                    <a:pt x="69" y="82"/>
                  </a:lnTo>
                  <a:lnTo>
                    <a:pt x="73" y="87"/>
                  </a:lnTo>
                  <a:lnTo>
                    <a:pt x="77" y="95"/>
                  </a:lnTo>
                  <a:lnTo>
                    <a:pt x="81" y="108"/>
                  </a:lnTo>
                  <a:lnTo>
                    <a:pt x="81" y="112"/>
                  </a:lnTo>
                  <a:lnTo>
                    <a:pt x="86" y="117"/>
                  </a:lnTo>
                  <a:lnTo>
                    <a:pt x="86" y="121"/>
                  </a:lnTo>
                  <a:lnTo>
                    <a:pt x="81" y="125"/>
                  </a:lnTo>
                  <a:lnTo>
                    <a:pt x="81" y="130"/>
                  </a:lnTo>
                  <a:lnTo>
                    <a:pt x="81" y="134"/>
                  </a:lnTo>
                  <a:lnTo>
                    <a:pt x="77" y="138"/>
                  </a:lnTo>
                  <a:lnTo>
                    <a:pt x="73" y="138"/>
                  </a:lnTo>
                  <a:lnTo>
                    <a:pt x="64" y="147"/>
                  </a:lnTo>
                  <a:lnTo>
                    <a:pt x="56" y="151"/>
                  </a:lnTo>
                  <a:lnTo>
                    <a:pt x="47" y="155"/>
                  </a:lnTo>
                  <a:lnTo>
                    <a:pt x="43" y="155"/>
                  </a:lnTo>
                  <a:lnTo>
                    <a:pt x="30" y="155"/>
                  </a:lnTo>
                  <a:lnTo>
                    <a:pt x="26" y="160"/>
                  </a:lnTo>
                  <a:lnTo>
                    <a:pt x="21" y="160"/>
                  </a:lnTo>
                  <a:lnTo>
                    <a:pt x="26" y="155"/>
                  </a:lnTo>
                  <a:lnTo>
                    <a:pt x="21" y="164"/>
                  </a:lnTo>
                  <a:lnTo>
                    <a:pt x="21" y="160"/>
                  </a:lnTo>
                  <a:lnTo>
                    <a:pt x="21" y="168"/>
                  </a:lnTo>
                  <a:lnTo>
                    <a:pt x="21" y="181"/>
                  </a:lnTo>
                  <a:lnTo>
                    <a:pt x="17" y="194"/>
                  </a:lnTo>
                  <a:lnTo>
                    <a:pt x="17" y="203"/>
                  </a:lnTo>
                  <a:lnTo>
                    <a:pt x="17" y="207"/>
                  </a:lnTo>
                  <a:lnTo>
                    <a:pt x="17" y="211"/>
                  </a:lnTo>
                  <a:lnTo>
                    <a:pt x="17" y="220"/>
                  </a:lnTo>
                  <a:lnTo>
                    <a:pt x="21" y="228"/>
                  </a:lnTo>
                  <a:lnTo>
                    <a:pt x="21" y="241"/>
                  </a:lnTo>
                  <a:lnTo>
                    <a:pt x="4" y="246"/>
                  </a:lnTo>
                  <a:close/>
                </a:path>
              </a:pathLst>
            </a:custGeom>
            <a:solidFill>
              <a:srgbClr val="4A7EBB"/>
            </a:solidFill>
            <a:ln w="0">
              <a:solidFill>
                <a:srgbClr val="4A7EBB"/>
              </a:solidFill>
              <a:prstDash val="solid"/>
              <a:round/>
              <a:headEnd/>
              <a:tailEnd/>
            </a:ln>
          </p:spPr>
          <p:txBody>
            <a:bodyPr/>
            <a:lstStyle/>
            <a:p>
              <a:endParaRPr lang="it-IT"/>
            </a:p>
          </p:txBody>
        </p:sp>
        <p:sp>
          <p:nvSpPr>
            <p:cNvPr id="21530" name="Freeform 26"/>
            <p:cNvSpPr>
              <a:spLocks/>
            </p:cNvSpPr>
            <p:nvPr/>
          </p:nvSpPr>
          <p:spPr bwMode="auto">
            <a:xfrm rot="3663377">
              <a:off x="2244" y="3069"/>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1" name="Freeform 27"/>
            <p:cNvSpPr>
              <a:spLocks/>
            </p:cNvSpPr>
            <p:nvPr/>
          </p:nvSpPr>
          <p:spPr bwMode="auto">
            <a:xfrm rot="3663377">
              <a:off x="2561" y="2570"/>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2" name="Freeform 28"/>
            <p:cNvSpPr>
              <a:spLocks/>
            </p:cNvSpPr>
            <p:nvPr/>
          </p:nvSpPr>
          <p:spPr bwMode="auto">
            <a:xfrm rot="3663377">
              <a:off x="3242" y="2706"/>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3" name="Freeform 29"/>
            <p:cNvSpPr>
              <a:spLocks/>
            </p:cNvSpPr>
            <p:nvPr/>
          </p:nvSpPr>
          <p:spPr bwMode="auto">
            <a:xfrm rot="3663377">
              <a:off x="2561" y="2978"/>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4" name="Freeform 30"/>
            <p:cNvSpPr>
              <a:spLocks/>
            </p:cNvSpPr>
            <p:nvPr/>
          </p:nvSpPr>
          <p:spPr bwMode="auto">
            <a:xfrm rot="3663377">
              <a:off x="2879" y="2615"/>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5" name="Freeform 31"/>
            <p:cNvSpPr>
              <a:spLocks/>
            </p:cNvSpPr>
            <p:nvPr/>
          </p:nvSpPr>
          <p:spPr bwMode="auto">
            <a:xfrm rot="3663377">
              <a:off x="2289" y="2253"/>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6" name="Freeform 32"/>
            <p:cNvSpPr>
              <a:spLocks/>
            </p:cNvSpPr>
            <p:nvPr/>
          </p:nvSpPr>
          <p:spPr bwMode="auto">
            <a:xfrm rot="3663377">
              <a:off x="2834" y="2933"/>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7" name="Freeform 33"/>
            <p:cNvSpPr>
              <a:spLocks/>
            </p:cNvSpPr>
            <p:nvPr/>
          </p:nvSpPr>
          <p:spPr bwMode="auto">
            <a:xfrm rot="3663377">
              <a:off x="2698" y="2343"/>
              <a:ext cx="91" cy="90"/>
            </a:xfrm>
            <a:custGeom>
              <a:avLst/>
              <a:gdLst>
                <a:gd name="T0" fmla="*/ 0 w 77"/>
                <a:gd name="T1" fmla="*/ 218 h 78"/>
                <a:gd name="T2" fmla="*/ 376 w 77"/>
                <a:gd name="T3" fmla="*/ 0 h 78"/>
                <a:gd name="T4" fmla="*/ 675 w 77"/>
                <a:gd name="T5" fmla="*/ 279 h 78"/>
                <a:gd name="T6" fmla="*/ 298 w 77"/>
                <a:gd name="T7" fmla="*/ 496 h 78"/>
                <a:gd name="T8" fmla="*/ 0 w 77"/>
                <a:gd name="T9" fmla="*/ 218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0" y="35"/>
                  </a:moveTo>
                  <a:lnTo>
                    <a:pt x="43" y="0"/>
                  </a:lnTo>
                  <a:lnTo>
                    <a:pt x="77" y="43"/>
                  </a:lnTo>
                  <a:lnTo>
                    <a:pt x="34" y="78"/>
                  </a:lnTo>
                  <a:lnTo>
                    <a:pt x="0" y="3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38" name="Freeform 34"/>
            <p:cNvSpPr>
              <a:spLocks noChangeAspect="1"/>
            </p:cNvSpPr>
            <p:nvPr/>
          </p:nvSpPr>
          <p:spPr bwMode="auto">
            <a:xfrm rot="-167563">
              <a:off x="3197" y="3010"/>
              <a:ext cx="360" cy="407"/>
            </a:xfrm>
            <a:custGeom>
              <a:avLst/>
              <a:gdLst>
                <a:gd name="T0" fmla="*/ 0 w 362"/>
                <a:gd name="T1" fmla="*/ 383 h 409"/>
                <a:gd name="T2" fmla="*/ 123 w 362"/>
                <a:gd name="T3" fmla="*/ 299 h 409"/>
                <a:gd name="T4" fmla="*/ 258 w 362"/>
                <a:gd name="T5" fmla="*/ 169 h 409"/>
                <a:gd name="T6" fmla="*/ 336 w 362"/>
                <a:gd name="T7" fmla="*/ 0 h 409"/>
                <a:gd name="T8" fmla="*/ 0 60000 65536"/>
                <a:gd name="T9" fmla="*/ 0 60000 65536"/>
                <a:gd name="T10" fmla="*/ 0 60000 65536"/>
                <a:gd name="T11" fmla="*/ 0 60000 65536"/>
                <a:gd name="T12" fmla="*/ 0 w 362"/>
                <a:gd name="T13" fmla="*/ 0 h 409"/>
                <a:gd name="T14" fmla="*/ 362 w 362"/>
                <a:gd name="T15" fmla="*/ 409 h 409"/>
              </a:gdLst>
              <a:ahLst/>
              <a:cxnLst>
                <a:cxn ang="T8">
                  <a:pos x="T0" y="T1"/>
                </a:cxn>
                <a:cxn ang="T9">
                  <a:pos x="T2" y="T3"/>
                </a:cxn>
                <a:cxn ang="T10">
                  <a:pos x="T4" y="T5"/>
                </a:cxn>
                <a:cxn ang="T11">
                  <a:pos x="T6" y="T7"/>
                </a:cxn>
              </a:cxnLst>
              <a:rect l="T12" t="T13" r="T14" b="T15"/>
              <a:pathLst>
                <a:path w="362" h="409">
                  <a:moveTo>
                    <a:pt x="0" y="409"/>
                  </a:moveTo>
                  <a:cubicBezTo>
                    <a:pt x="45" y="382"/>
                    <a:pt x="91" y="356"/>
                    <a:pt x="136" y="318"/>
                  </a:cubicBezTo>
                  <a:cubicBezTo>
                    <a:pt x="181" y="280"/>
                    <a:pt x="234" y="235"/>
                    <a:pt x="272" y="182"/>
                  </a:cubicBezTo>
                  <a:cubicBezTo>
                    <a:pt x="310" y="129"/>
                    <a:pt x="336" y="64"/>
                    <a:pt x="362" y="0"/>
                  </a:cubicBezTo>
                </a:path>
              </a:pathLst>
            </a:custGeom>
            <a:noFill/>
            <a:ln w="19050">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39" name="Freeform 35"/>
            <p:cNvSpPr>
              <a:spLocks/>
            </p:cNvSpPr>
            <p:nvPr/>
          </p:nvSpPr>
          <p:spPr bwMode="auto">
            <a:xfrm>
              <a:off x="3016" y="2237"/>
              <a:ext cx="1080" cy="606"/>
            </a:xfrm>
            <a:custGeom>
              <a:avLst/>
              <a:gdLst>
                <a:gd name="T0" fmla="*/ 0 w 1980"/>
                <a:gd name="T1" fmla="*/ 0 h 1290"/>
                <a:gd name="T2" fmla="*/ 1 w 1980"/>
                <a:gd name="T3" fmla="*/ 0 h 1290"/>
                <a:gd name="T4" fmla="*/ 1 w 1980"/>
                <a:gd name="T5" fmla="*/ 0 h 1290"/>
                <a:gd name="T6" fmla="*/ 1 w 1980"/>
                <a:gd name="T7" fmla="*/ 0 h 1290"/>
                <a:gd name="T8" fmla="*/ 1 w 1980"/>
                <a:gd name="T9" fmla="*/ 0 h 1290"/>
                <a:gd name="T10" fmla="*/ 1 w 1980"/>
                <a:gd name="T11" fmla="*/ 0 h 1290"/>
                <a:gd name="T12" fmla="*/ 0 60000 65536"/>
                <a:gd name="T13" fmla="*/ 0 60000 65536"/>
                <a:gd name="T14" fmla="*/ 0 60000 65536"/>
                <a:gd name="T15" fmla="*/ 0 60000 65536"/>
                <a:gd name="T16" fmla="*/ 0 60000 65536"/>
                <a:gd name="T17" fmla="*/ 0 60000 65536"/>
                <a:gd name="T18" fmla="*/ 0 w 1980"/>
                <a:gd name="T19" fmla="*/ 0 h 1290"/>
                <a:gd name="T20" fmla="*/ 1980 w 1980"/>
                <a:gd name="T21" fmla="*/ 1290 h 1290"/>
              </a:gdLst>
              <a:ahLst/>
              <a:cxnLst>
                <a:cxn ang="T12">
                  <a:pos x="T0" y="T1"/>
                </a:cxn>
                <a:cxn ang="T13">
                  <a:pos x="T2" y="T3"/>
                </a:cxn>
                <a:cxn ang="T14">
                  <a:pos x="T4" y="T5"/>
                </a:cxn>
                <a:cxn ang="T15">
                  <a:pos x="T6" y="T7"/>
                </a:cxn>
                <a:cxn ang="T16">
                  <a:pos x="T8" y="T9"/>
                </a:cxn>
                <a:cxn ang="T17">
                  <a:pos x="T10" y="T11"/>
                </a:cxn>
              </a:cxnLst>
              <a:rect l="T18" t="T19" r="T20" b="T21"/>
              <a:pathLst>
                <a:path w="1980" h="1290">
                  <a:moveTo>
                    <a:pt x="0" y="1260"/>
                  </a:moveTo>
                  <a:cubicBezTo>
                    <a:pt x="285" y="1275"/>
                    <a:pt x="570" y="1290"/>
                    <a:pt x="720" y="1260"/>
                  </a:cubicBezTo>
                  <a:cubicBezTo>
                    <a:pt x="870" y="1230"/>
                    <a:pt x="840" y="1290"/>
                    <a:pt x="900" y="1080"/>
                  </a:cubicBezTo>
                  <a:cubicBezTo>
                    <a:pt x="960" y="870"/>
                    <a:pt x="1020" y="0"/>
                    <a:pt x="1080" y="0"/>
                  </a:cubicBezTo>
                  <a:cubicBezTo>
                    <a:pt x="1140" y="0"/>
                    <a:pt x="1110" y="870"/>
                    <a:pt x="1260" y="1080"/>
                  </a:cubicBezTo>
                  <a:cubicBezTo>
                    <a:pt x="1410" y="1290"/>
                    <a:pt x="1695" y="1275"/>
                    <a:pt x="1980" y="1260"/>
                  </a:cubicBez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0" name="Oval 36"/>
            <p:cNvSpPr>
              <a:spLocks noChangeArrowheads="1"/>
            </p:cNvSpPr>
            <p:nvPr/>
          </p:nvSpPr>
          <p:spPr bwMode="auto">
            <a:xfrm>
              <a:off x="2517" y="3612"/>
              <a:ext cx="454" cy="182"/>
            </a:xfrm>
            <a:prstGeom prst="ellipse">
              <a:avLst/>
            </a:prstGeom>
            <a:solidFill>
              <a:srgbClr val="FFFF00"/>
            </a:solidFill>
            <a:ln w="9525">
              <a:solidFill>
                <a:srgbClr val="FF0000"/>
              </a:solidFill>
              <a:round/>
              <a:headEnd/>
              <a:tailEnd/>
            </a:ln>
          </p:spPr>
          <p:txBody>
            <a:bodyPr wrap="none" anchor="ctr"/>
            <a:lstStyle/>
            <a:p>
              <a:endParaRPr lang="it-IT">
                <a:latin typeface="Calibri" charset="0"/>
              </a:endParaRPr>
            </a:p>
          </p:txBody>
        </p:sp>
        <p:sp>
          <p:nvSpPr>
            <p:cNvPr id="21541" name="Rectangle 42"/>
            <p:cNvSpPr>
              <a:spLocks noChangeArrowheads="1"/>
            </p:cNvSpPr>
            <p:nvPr/>
          </p:nvSpPr>
          <p:spPr bwMode="auto">
            <a:xfrm>
              <a:off x="3817" y="2400"/>
              <a:ext cx="417"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1100" b="1"/>
                <a:t>WGM </a:t>
              </a:r>
            </a:p>
            <a:p>
              <a:pPr algn="ctr"/>
              <a:r>
                <a:rPr lang="it-IT" sz="1100" b="1"/>
                <a:t>profile</a:t>
              </a:r>
            </a:p>
          </p:txBody>
        </p:sp>
        <p:sp>
          <p:nvSpPr>
            <p:cNvPr id="21542" name="Rectangle 43"/>
            <p:cNvSpPr>
              <a:spLocks noChangeArrowheads="1"/>
            </p:cNvSpPr>
            <p:nvPr/>
          </p:nvSpPr>
          <p:spPr bwMode="auto">
            <a:xfrm>
              <a:off x="3552" y="3289"/>
              <a:ext cx="38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1100" b="1"/>
                <a:t>WGM</a:t>
              </a:r>
            </a:p>
          </p:txBody>
        </p:sp>
        <p:sp>
          <p:nvSpPr>
            <p:cNvPr id="21543" name="Rectangle 44"/>
            <p:cNvSpPr>
              <a:spLocks noChangeArrowheads="1"/>
            </p:cNvSpPr>
            <p:nvPr/>
          </p:nvSpPr>
          <p:spPr bwMode="auto">
            <a:xfrm>
              <a:off x="2109" y="3774"/>
              <a:ext cx="1361"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it-IT" sz="1100" b="1" dirty="0">
                  <a:solidFill>
                    <a:srgbClr val="FFFF00"/>
                  </a:solidFill>
                </a:rPr>
                <a:t>Field </a:t>
              </a:r>
              <a:r>
                <a:rPr lang="it-IT" sz="1100" b="1" dirty="0" err="1">
                  <a:solidFill>
                    <a:srgbClr val="FFFF00"/>
                  </a:solidFill>
                </a:rPr>
                <a:t>profile</a:t>
              </a:r>
              <a:r>
                <a:rPr lang="it-IT" sz="1100" b="1" dirty="0">
                  <a:solidFill>
                    <a:srgbClr val="FFFF00"/>
                  </a:solidFill>
                </a:rPr>
                <a:t> in </a:t>
              </a:r>
              <a:r>
                <a:rPr lang="it-IT" sz="1100" b="1" dirty="0" err="1">
                  <a:solidFill>
                    <a:srgbClr val="FFFF00"/>
                  </a:solidFill>
                </a:rPr>
                <a:t>waveguide</a:t>
              </a:r>
              <a:endParaRPr lang="it-IT" sz="1100" b="1" dirty="0">
                <a:solidFill>
                  <a:srgbClr val="FFFF00"/>
                </a:solidFill>
              </a:endParaRPr>
            </a:p>
          </p:txBody>
        </p:sp>
      </p:grpSp>
      <p:sp>
        <p:nvSpPr>
          <p:cNvPr id="21513" name="Litebulb"/>
          <p:cNvSpPr>
            <a:spLocks noChangeAspect="1" noEditPoints="1" noChangeArrowheads="1"/>
          </p:cNvSpPr>
          <p:nvPr/>
        </p:nvSpPr>
        <p:spPr bwMode="auto">
          <a:xfrm rot="10800000" flipH="1">
            <a:off x="7552232" y="71438"/>
            <a:ext cx="225950" cy="3333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CC99FF"/>
          </a:solidFill>
          <a:ln w="25400">
            <a:solidFill>
              <a:srgbClr val="800080"/>
            </a:solidFill>
            <a:miter lim="800000"/>
            <a:headEnd/>
            <a:tailEnd/>
          </a:ln>
        </p:spPr>
        <p:txBody>
          <a:bodyPr/>
          <a:lstStyle/>
          <a:p>
            <a:endParaRPr lang="it-IT"/>
          </a:p>
        </p:txBody>
      </p:sp>
      <p:sp>
        <p:nvSpPr>
          <p:cNvPr id="21514" name="Rectangle 46"/>
          <p:cNvSpPr>
            <a:spLocks noChangeArrowheads="1"/>
          </p:cNvSpPr>
          <p:nvPr/>
        </p:nvSpPr>
        <p:spPr bwMode="auto">
          <a:xfrm>
            <a:off x="8294464" y="908720"/>
            <a:ext cx="81601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it-IT" sz="1100" b="1" dirty="0"/>
              <a:t>Metal </a:t>
            </a:r>
            <a:r>
              <a:rPr lang="it-IT" sz="1100" b="1" dirty="0" err="1"/>
              <a:t>mask</a:t>
            </a:r>
            <a:endParaRPr lang="it-IT" sz="1100" b="1" dirty="0"/>
          </a:p>
        </p:txBody>
      </p:sp>
      <p:sp>
        <p:nvSpPr>
          <p:cNvPr id="21515" name="Oval 39"/>
          <p:cNvSpPr>
            <a:spLocks noChangeAspect="1" noChangeArrowheads="1"/>
          </p:cNvSpPr>
          <p:nvPr/>
        </p:nvSpPr>
        <p:spPr bwMode="auto">
          <a:xfrm>
            <a:off x="7040188" y="765178"/>
            <a:ext cx="1106988" cy="142875"/>
          </a:xfrm>
          <a:prstGeom prst="ellipse">
            <a:avLst/>
          </a:prstGeom>
          <a:solidFill>
            <a:schemeClr val="bg1"/>
          </a:solidFill>
          <a:ln w="25400">
            <a:solidFill>
              <a:schemeClr val="tx1"/>
            </a:solidFill>
            <a:round/>
            <a:headEnd/>
            <a:tailEnd/>
          </a:ln>
        </p:spPr>
        <p:txBody>
          <a:bodyPr wrap="none" anchor="ctr"/>
          <a:lstStyle/>
          <a:p>
            <a:endParaRPr lang="it-IT">
              <a:latin typeface="Calibri" charset="0"/>
            </a:endParaRPr>
          </a:p>
        </p:txBody>
      </p:sp>
      <p:sp>
        <p:nvSpPr>
          <p:cNvPr id="21516" name="Oval 11"/>
          <p:cNvSpPr>
            <a:spLocks noChangeAspect="1" noChangeArrowheads="1"/>
          </p:cNvSpPr>
          <p:nvPr/>
        </p:nvSpPr>
        <p:spPr bwMode="auto">
          <a:xfrm flipH="1" flipV="1">
            <a:off x="7409185" y="765178"/>
            <a:ext cx="492537" cy="142875"/>
          </a:xfrm>
          <a:prstGeom prst="ellipse">
            <a:avLst/>
          </a:prstGeom>
          <a:solidFill>
            <a:srgbClr val="CC99FF"/>
          </a:solidFill>
          <a:ln w="9525">
            <a:round/>
            <a:headEnd/>
            <a:tailEnd/>
          </a:ln>
          <a:scene3d>
            <a:camera prst="legacyPerspectiveTop"/>
            <a:lightRig rig="legacyFlat3" dir="b"/>
          </a:scene3d>
          <a:sp3d extrusionH="3390900" prstMaterial="legacyMatte">
            <a:bevelT w="13500" h="13500" prst="angle"/>
            <a:bevelB w="13500" h="13500" prst="angle"/>
            <a:extrusionClr>
              <a:srgbClr val="CC99FF"/>
            </a:extrusionClr>
          </a:sp3d>
        </p:spPr>
        <p:txBody>
          <a:bodyPr wrap="none" anchor="ctr">
            <a:flatTx/>
          </a:bodyPr>
          <a:lstStyle/>
          <a:p>
            <a:endParaRPr lang="it-IT">
              <a:latin typeface="Calibri" charset="0"/>
            </a:endParaRPr>
          </a:p>
        </p:txBody>
      </p:sp>
      <p:sp>
        <p:nvSpPr>
          <p:cNvPr id="4" name="Slide Number Placeholder 3"/>
          <p:cNvSpPr>
            <a:spLocks noGrp="1"/>
          </p:cNvSpPr>
          <p:nvPr>
            <p:ph type="sldNum" sz="quarter" idx="12"/>
          </p:nvPr>
        </p:nvSpPr>
        <p:spPr/>
        <p:txBody>
          <a:bodyPr/>
          <a:lstStyle/>
          <a:p>
            <a:fld id="{EA18EF40-39DB-4A67-ABCE-EE0A964431CB}" type="slidenum">
              <a:rPr lang="it-IT" smtClean="0"/>
              <a:pPr/>
              <a:t>23</a:t>
            </a:fld>
            <a:endParaRPr lang="it-IT"/>
          </a:p>
        </p:txBody>
      </p:sp>
      <p:pic>
        <p:nvPicPr>
          <p:cNvPr id="42" name="Picture 41" descr="SI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2753" y="6165304"/>
            <a:ext cx="692696" cy="692696"/>
          </a:xfrm>
          <a:prstGeom prst="rect">
            <a:avLst/>
          </a:prstGeom>
        </p:spPr>
      </p:pic>
    </p:spTree>
    <p:extLst>
      <p:ext uri="{BB962C8B-B14F-4D97-AF65-F5344CB8AC3E}">
        <p14:creationId xmlns:p14="http://schemas.microsoft.com/office/powerpoint/2010/main" val="159278464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400" dirty="0" smtClean="0"/>
              <a:t>Towards a device: a </a:t>
            </a:r>
            <a:r>
              <a:rPr lang="en-US" sz="3400" dirty="0" smtClean="0"/>
              <a:t>more robust </a:t>
            </a:r>
            <a:r>
              <a:rPr lang="en-US" sz="3400" dirty="0" smtClean="0"/>
              <a:t>coupling  </a:t>
            </a:r>
            <a:endParaRPr lang="en-US" sz="3400"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24</a:t>
            </a:fld>
            <a:endParaRPr lang="it-IT"/>
          </a:p>
        </p:txBody>
      </p:sp>
      <p:pic>
        <p:nvPicPr>
          <p:cNvPr id="5" name="Picture 4" descr="Farnesi_OL_Fig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497" y="2301023"/>
            <a:ext cx="5041578" cy="3909277"/>
          </a:xfrm>
          <a:prstGeom prst="rect">
            <a:avLst/>
          </a:prstGeom>
        </p:spPr>
      </p:pic>
      <p:pic>
        <p:nvPicPr>
          <p:cNvPr id="3" name="Picture 2" descr="Farnesi_OL_fig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0928"/>
            <a:ext cx="4242256" cy="3456384"/>
          </a:xfrm>
          <a:prstGeom prst="rect">
            <a:avLst/>
          </a:prstGeom>
        </p:spPr>
      </p:pic>
      <p:pic>
        <p:nvPicPr>
          <p:cNvPr id="6" name="Picture 5" descr="LPG_add-d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41" y="764704"/>
            <a:ext cx="4935951" cy="1944216"/>
          </a:xfrm>
          <a:prstGeom prst="rect">
            <a:avLst/>
          </a:prstGeom>
        </p:spPr>
      </p:pic>
      <p:sp>
        <p:nvSpPr>
          <p:cNvPr id="7" name="Rectangle 6"/>
          <p:cNvSpPr/>
          <p:nvPr/>
        </p:nvSpPr>
        <p:spPr>
          <a:xfrm>
            <a:off x="5617641" y="908720"/>
            <a:ext cx="3600400" cy="1015663"/>
          </a:xfrm>
          <a:prstGeom prst="rect">
            <a:avLst/>
          </a:prstGeom>
        </p:spPr>
        <p:txBody>
          <a:bodyPr wrap="square">
            <a:spAutoFit/>
          </a:bodyPr>
          <a:lstStyle/>
          <a:p>
            <a:pPr algn="just"/>
            <a:r>
              <a:rPr lang="en-US" dirty="0"/>
              <a:t> </a:t>
            </a:r>
            <a:r>
              <a:rPr lang="en-US" sz="1400" i="1" dirty="0">
                <a:solidFill>
                  <a:srgbClr val="0000FF"/>
                </a:solidFill>
              </a:rPr>
              <a:t>B</a:t>
            </a:r>
            <a:r>
              <a:rPr lang="en-US" sz="1400" i="1" dirty="0" smtClean="0">
                <a:solidFill>
                  <a:srgbClr val="0000FF"/>
                </a:solidFill>
              </a:rPr>
              <a:t>oron</a:t>
            </a:r>
            <a:r>
              <a:rPr lang="en-US" sz="1400" i="1" dirty="0">
                <a:solidFill>
                  <a:srgbClr val="0000FF"/>
                </a:solidFill>
              </a:rPr>
              <a:t>-germanium </a:t>
            </a:r>
            <a:r>
              <a:rPr lang="en-US" sz="1400" i="1" dirty="0" err="1" smtClean="0">
                <a:solidFill>
                  <a:srgbClr val="0000FF"/>
                </a:solidFill>
              </a:rPr>
              <a:t>codoped</a:t>
            </a:r>
            <a:r>
              <a:rPr lang="en-US" sz="1400" i="1" dirty="0" smtClean="0">
                <a:solidFill>
                  <a:srgbClr val="0000FF"/>
                </a:solidFill>
              </a:rPr>
              <a:t> optical </a:t>
            </a:r>
            <a:r>
              <a:rPr lang="en-US" sz="1400" i="1" dirty="0">
                <a:solidFill>
                  <a:srgbClr val="0000FF"/>
                </a:solidFill>
              </a:rPr>
              <a:t>fibers (</a:t>
            </a:r>
            <a:r>
              <a:rPr lang="en-US" sz="1400" i="1" dirty="0" err="1">
                <a:solidFill>
                  <a:srgbClr val="0000FF"/>
                </a:solidFill>
              </a:rPr>
              <a:t>Fibercore</a:t>
            </a:r>
            <a:r>
              <a:rPr lang="en-US" sz="1400" i="1" dirty="0">
                <a:solidFill>
                  <a:srgbClr val="0000FF"/>
                </a:solidFill>
              </a:rPr>
              <a:t> PS1250/1500</a:t>
            </a:r>
            <a:r>
              <a:rPr lang="en-US" sz="1400" i="1" dirty="0" smtClean="0">
                <a:solidFill>
                  <a:srgbClr val="0000FF"/>
                </a:solidFill>
              </a:rPr>
              <a:t>); point</a:t>
            </a:r>
            <a:r>
              <a:rPr lang="en-US" sz="1400" i="1" dirty="0">
                <a:solidFill>
                  <a:srgbClr val="0000FF"/>
                </a:solidFill>
              </a:rPr>
              <a:t>-to-point </a:t>
            </a:r>
            <a:r>
              <a:rPr lang="en-US" sz="1400" i="1" dirty="0" smtClean="0">
                <a:solidFill>
                  <a:srgbClr val="0000FF"/>
                </a:solidFill>
              </a:rPr>
              <a:t>writing technique; </a:t>
            </a:r>
            <a:r>
              <a:rPr lang="en-US" sz="1400" i="1" dirty="0" err="1" smtClean="0">
                <a:solidFill>
                  <a:srgbClr val="0000FF"/>
                </a:solidFill>
              </a:rPr>
              <a:t>KrF</a:t>
            </a:r>
            <a:r>
              <a:rPr lang="en-US" sz="1400" i="1" dirty="0" smtClean="0">
                <a:solidFill>
                  <a:srgbClr val="0000FF"/>
                </a:solidFill>
              </a:rPr>
              <a:t> </a:t>
            </a:r>
            <a:r>
              <a:rPr lang="en-US" sz="1400" i="1" dirty="0" err="1">
                <a:solidFill>
                  <a:srgbClr val="0000FF"/>
                </a:solidFill>
              </a:rPr>
              <a:t>excimer</a:t>
            </a:r>
            <a:r>
              <a:rPr lang="en-US" sz="1400" i="1" dirty="0">
                <a:solidFill>
                  <a:srgbClr val="0000FF"/>
                </a:solidFill>
              </a:rPr>
              <a:t> </a:t>
            </a:r>
            <a:r>
              <a:rPr lang="en-US" sz="1400" i="1" dirty="0" smtClean="0">
                <a:solidFill>
                  <a:srgbClr val="0000FF"/>
                </a:solidFill>
              </a:rPr>
              <a:t>laser (</a:t>
            </a:r>
            <a:r>
              <a:rPr lang="en-US" sz="1400" i="1" dirty="0">
                <a:solidFill>
                  <a:srgbClr val="0000FF"/>
                </a:solidFill>
              </a:rPr>
              <a:t>Lambda Physic </a:t>
            </a:r>
            <a:r>
              <a:rPr lang="en-US" sz="1400" i="1" dirty="0" err="1">
                <a:solidFill>
                  <a:srgbClr val="0000FF"/>
                </a:solidFill>
              </a:rPr>
              <a:t>COMPex</a:t>
            </a:r>
            <a:r>
              <a:rPr lang="en-US" sz="1400" i="1" dirty="0">
                <a:solidFill>
                  <a:srgbClr val="0000FF"/>
                </a:solidFill>
              </a:rPr>
              <a:t> </a:t>
            </a:r>
            <a:r>
              <a:rPr lang="en-US" sz="1400" i="1" dirty="0" smtClean="0">
                <a:solidFill>
                  <a:srgbClr val="0000FF"/>
                </a:solidFill>
              </a:rPr>
              <a:t>110, </a:t>
            </a:r>
            <a:r>
              <a:rPr lang="en-US" sz="1400" i="1" dirty="0" err="1">
                <a:solidFill>
                  <a:srgbClr val="0000FF"/>
                </a:solidFill>
              </a:rPr>
              <a:t>λ</a:t>
            </a:r>
            <a:r>
              <a:rPr lang="en-US" sz="1400" i="1" dirty="0">
                <a:solidFill>
                  <a:srgbClr val="0000FF"/>
                </a:solidFill>
              </a:rPr>
              <a:t> </a:t>
            </a:r>
            <a:r>
              <a:rPr lang="en-US" sz="1400" i="1" dirty="0" smtClean="0">
                <a:solidFill>
                  <a:srgbClr val="0000FF"/>
                </a:solidFill>
              </a:rPr>
              <a:t>= </a:t>
            </a:r>
            <a:r>
              <a:rPr lang="en-US" sz="1400" i="1" dirty="0">
                <a:solidFill>
                  <a:srgbClr val="0000FF"/>
                </a:solidFill>
              </a:rPr>
              <a:t>248  nm).</a:t>
            </a:r>
          </a:p>
        </p:txBody>
      </p:sp>
      <p:pic>
        <p:nvPicPr>
          <p:cNvPr id="11" name="Picture 10" descr="LPG_articol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425" y="4797152"/>
            <a:ext cx="5274803" cy="1368152"/>
          </a:xfrm>
          <a:prstGeom prst="rect">
            <a:avLst/>
          </a:prstGeom>
        </p:spPr>
      </p:pic>
      <p:pic>
        <p:nvPicPr>
          <p:cNvPr id="8" name="Picture 7" descr="Logo_IYL20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12" name="Picture 11" descr="SIF.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2673" y="6165304"/>
            <a:ext cx="692696" cy="692696"/>
          </a:xfrm>
          <a:prstGeom prst="rect">
            <a:avLst/>
          </a:prstGeom>
        </p:spPr>
      </p:pic>
    </p:spTree>
    <p:extLst>
      <p:ext uri="{BB962C8B-B14F-4D97-AF65-F5344CB8AC3E}">
        <p14:creationId xmlns:p14="http://schemas.microsoft.com/office/powerpoint/2010/main" val="3034995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505073" y="980728"/>
            <a:ext cx="8426768" cy="4525963"/>
          </a:xfrm>
        </p:spPr>
        <p:txBody>
          <a:bodyPr/>
          <a:lstStyle/>
          <a:p>
            <a:pPr algn="just">
              <a:buFont typeface="Wingdings" charset="2"/>
              <a:buChar char="Ø"/>
            </a:pPr>
            <a:r>
              <a:rPr lang="en-US" sz="2800" dirty="0" smtClean="0"/>
              <a:t>Bulk (spherical) and hollow (bubble) microresonators have proved to be very efficient and sensitive biosensors. </a:t>
            </a:r>
          </a:p>
          <a:p>
            <a:pPr algn="just">
              <a:buFont typeface="Wingdings" charset="2"/>
              <a:buChar char="Ø"/>
            </a:pPr>
            <a:r>
              <a:rPr lang="en-US" sz="2800" dirty="0" smtClean="0"/>
              <a:t>Microbubbles make much easier the integration with microfluidics. </a:t>
            </a:r>
          </a:p>
          <a:p>
            <a:pPr algn="just">
              <a:buFont typeface="Wingdings" charset="2"/>
              <a:buChar char="Ø"/>
            </a:pPr>
            <a:r>
              <a:rPr lang="en-US" sz="2800" dirty="0" smtClean="0"/>
              <a:t>A robust </a:t>
            </a:r>
            <a:r>
              <a:rPr lang="en-US" sz="2800" dirty="0"/>
              <a:t>coupling technique, based on LPGs, which </a:t>
            </a:r>
            <a:r>
              <a:rPr lang="en-US" sz="2800" dirty="0" smtClean="0"/>
              <a:t> </a:t>
            </a:r>
            <a:r>
              <a:rPr lang="en-US" sz="2800" dirty="0"/>
              <a:t>allows </a:t>
            </a:r>
            <a:r>
              <a:rPr lang="en-US" sz="2800" dirty="0" smtClean="0"/>
              <a:t>to use thicker tapers, was demonstrated.</a:t>
            </a:r>
          </a:p>
          <a:p>
            <a:pPr algn="just">
              <a:buFont typeface="Wingdings" charset="2"/>
              <a:buChar char="Ø"/>
            </a:pPr>
            <a:r>
              <a:rPr lang="en-US" sz="2800" dirty="0" smtClean="0"/>
              <a:t>The use of two LPGs, one before and the other after the taper section, also makes possible quasi</a:t>
            </a:r>
            <a:r>
              <a:rPr lang="en-US" sz="2800" dirty="0"/>
              <a:t>-distributed </a:t>
            </a:r>
            <a:r>
              <a:rPr lang="en-US" sz="2800" dirty="0" smtClean="0"/>
              <a:t>sensing.</a:t>
            </a:r>
          </a:p>
          <a:p>
            <a:pPr marL="0" indent="0" algn="just">
              <a:buNone/>
            </a:pPr>
            <a:r>
              <a:rPr lang="en-US" sz="1600" i="1" dirty="0" smtClean="0"/>
              <a:t>        D</a:t>
            </a:r>
            <a:r>
              <a:rPr lang="en-US" sz="1600" i="1" dirty="0"/>
              <a:t>. </a:t>
            </a:r>
            <a:r>
              <a:rPr lang="en-US" sz="1600" i="1" dirty="0" err="1"/>
              <a:t>Farnesi</a:t>
            </a:r>
            <a:r>
              <a:rPr lang="en-US" sz="1600" i="1" dirty="0"/>
              <a:t> et al. , Opt. Exp. 23, 21175 (</a:t>
            </a:r>
            <a:r>
              <a:rPr lang="en-US" sz="1600" i="1" dirty="0">
                <a:solidFill>
                  <a:srgbClr val="FF0000"/>
                </a:solidFill>
              </a:rPr>
              <a:t>10 August 2015</a:t>
            </a:r>
            <a:r>
              <a:rPr lang="en-US" sz="1600" i="1" dirty="0"/>
              <a:t>)</a:t>
            </a:r>
          </a:p>
          <a:p>
            <a:pPr marL="0" indent="0" algn="just">
              <a:buNone/>
            </a:pPr>
            <a:endParaRPr lang="en-US" sz="2800" dirty="0" smtClean="0"/>
          </a:p>
        </p:txBody>
      </p:sp>
      <p:sp>
        <p:nvSpPr>
          <p:cNvPr id="4" name="Slide Number Placeholder 3"/>
          <p:cNvSpPr>
            <a:spLocks noGrp="1"/>
          </p:cNvSpPr>
          <p:nvPr>
            <p:ph type="sldNum" sz="quarter" idx="12"/>
          </p:nvPr>
        </p:nvSpPr>
        <p:spPr/>
        <p:txBody>
          <a:bodyPr/>
          <a:lstStyle/>
          <a:p>
            <a:fld id="{EA18EF40-39DB-4A67-ABCE-EE0A964431CB}" type="slidenum">
              <a:rPr lang="it-IT" smtClean="0"/>
              <a:pPr/>
              <a:t>25</a:t>
            </a:fld>
            <a:endParaRPr lang="it-IT"/>
          </a:p>
        </p:txBody>
      </p:sp>
      <p:pic>
        <p:nvPicPr>
          <p:cNvPr id="5" name="Picture 4" descr="Logo_IYL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6" name="Picture 5" descr="SI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471102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054"/>
          <p:cNvGrpSpPr>
            <a:grpSpLocks/>
          </p:cNvGrpSpPr>
          <p:nvPr/>
        </p:nvGrpSpPr>
        <p:grpSpPr bwMode="auto">
          <a:xfrm>
            <a:off x="4177481" y="980728"/>
            <a:ext cx="1311806" cy="1784350"/>
            <a:chOff x="140" y="528"/>
            <a:chExt cx="807" cy="1124"/>
          </a:xfrm>
        </p:grpSpPr>
        <p:pic>
          <p:nvPicPr>
            <p:cNvPr id="30754" name="Picture 1037" descr="people_clip_image002_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528"/>
              <a:ext cx="702"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5" name="Text Box 1042"/>
            <p:cNvSpPr txBox="1">
              <a:spLocks noChangeArrowheads="1"/>
            </p:cNvSpPr>
            <p:nvPr/>
          </p:nvSpPr>
          <p:spPr bwMode="auto">
            <a:xfrm>
              <a:off x="140" y="1440"/>
              <a:ext cx="8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a:solidFill>
                    <a:srgbClr val="006600"/>
                  </a:solidFill>
                </a:rPr>
                <a:t>Silvia Soria</a:t>
              </a:r>
            </a:p>
          </p:txBody>
        </p:sp>
      </p:grpSp>
      <p:grpSp>
        <p:nvGrpSpPr>
          <p:cNvPr id="30722" name="Group 1083"/>
          <p:cNvGrpSpPr>
            <a:grpSpLocks/>
          </p:cNvGrpSpPr>
          <p:nvPr/>
        </p:nvGrpSpPr>
        <p:grpSpPr bwMode="auto">
          <a:xfrm>
            <a:off x="1729209" y="1196752"/>
            <a:ext cx="2336710" cy="1695752"/>
            <a:chOff x="1296" y="864"/>
            <a:chExt cx="1614" cy="1200"/>
          </a:xfrm>
        </p:grpSpPr>
        <p:pic>
          <p:nvPicPr>
            <p:cNvPr id="30752" name="Picture 1041" descr="photo_g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 y="864"/>
              <a:ext cx="882"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3" name="Text Box 1043"/>
            <p:cNvSpPr txBox="1">
              <a:spLocks noChangeArrowheads="1"/>
            </p:cNvSpPr>
            <p:nvPr/>
          </p:nvSpPr>
          <p:spPr bwMode="auto">
            <a:xfrm>
              <a:off x="1296" y="1824"/>
              <a:ext cx="161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rgbClr val="006600"/>
                  </a:solidFill>
                </a:rPr>
                <a:t>Gualtiero Nunzi Conti</a:t>
              </a:r>
            </a:p>
          </p:txBody>
        </p:sp>
      </p:grpSp>
      <p:grpSp>
        <p:nvGrpSpPr>
          <p:cNvPr id="4" name="Group 3"/>
          <p:cNvGrpSpPr/>
          <p:nvPr/>
        </p:nvGrpSpPr>
        <p:grpSpPr>
          <a:xfrm>
            <a:off x="1873225" y="3068960"/>
            <a:ext cx="1742259" cy="1657693"/>
            <a:chOff x="2377281" y="2996952"/>
            <a:chExt cx="1742259" cy="1657693"/>
          </a:xfrm>
        </p:grpSpPr>
        <p:pic>
          <p:nvPicPr>
            <p:cNvPr id="30750" name="Picture 1029" descr="barucci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429" y="2996952"/>
              <a:ext cx="1228782" cy="127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Text Box 1044"/>
            <p:cNvSpPr txBox="1">
              <a:spLocks noChangeArrowheads="1"/>
            </p:cNvSpPr>
            <p:nvPr/>
          </p:nvSpPr>
          <p:spPr bwMode="auto">
            <a:xfrm>
              <a:off x="2377281" y="4315780"/>
              <a:ext cx="1742259" cy="33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rgbClr val="006600"/>
                  </a:solidFill>
                </a:rPr>
                <a:t>Andrea Barucci</a:t>
              </a:r>
            </a:p>
          </p:txBody>
        </p:sp>
      </p:grpSp>
      <p:grpSp>
        <p:nvGrpSpPr>
          <p:cNvPr id="30724" name="Group 1059"/>
          <p:cNvGrpSpPr>
            <a:grpSpLocks/>
          </p:cNvGrpSpPr>
          <p:nvPr/>
        </p:nvGrpSpPr>
        <p:grpSpPr bwMode="auto">
          <a:xfrm>
            <a:off x="22846" y="2852937"/>
            <a:ext cx="1778372" cy="1584176"/>
            <a:chOff x="400" y="2544"/>
            <a:chExt cx="1380" cy="1205"/>
          </a:xfrm>
        </p:grpSpPr>
        <p:pic>
          <p:nvPicPr>
            <p:cNvPr id="30748" name="Picture 1031" descr="people_clip_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 y="2544"/>
              <a:ext cx="60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9" name="Text Box 1047"/>
            <p:cNvSpPr txBox="1">
              <a:spLocks noChangeArrowheads="1"/>
            </p:cNvSpPr>
            <p:nvPr/>
          </p:nvSpPr>
          <p:spPr bwMode="auto">
            <a:xfrm>
              <a:off x="400" y="3504"/>
              <a:ext cx="13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rgbClr val="006600"/>
                  </a:solidFill>
                </a:rPr>
                <a:t>Simone Berneschi</a:t>
              </a:r>
            </a:p>
          </p:txBody>
        </p:sp>
      </p:grpSp>
      <p:grpSp>
        <p:nvGrpSpPr>
          <p:cNvPr id="13" name="Group 12"/>
          <p:cNvGrpSpPr/>
          <p:nvPr/>
        </p:nvGrpSpPr>
        <p:grpSpPr>
          <a:xfrm>
            <a:off x="7777881" y="857784"/>
            <a:ext cx="1460620" cy="1754657"/>
            <a:chOff x="7777881" y="857784"/>
            <a:chExt cx="1460620" cy="1754657"/>
          </a:xfrm>
        </p:grpSpPr>
        <p:pic>
          <p:nvPicPr>
            <p:cNvPr id="30746" name="Picture 1033" descr="cosi_c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881" y="857784"/>
              <a:ext cx="1368152" cy="141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Text Box 1048"/>
            <p:cNvSpPr txBox="1">
              <a:spLocks noChangeArrowheads="1"/>
            </p:cNvSpPr>
            <p:nvPr/>
          </p:nvSpPr>
          <p:spPr bwMode="auto">
            <a:xfrm>
              <a:off x="7835229" y="2273375"/>
              <a:ext cx="1403272" cy="33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rgbClr val="006600"/>
                  </a:solidFill>
                </a:rPr>
                <a:t>Franco Cosi</a:t>
              </a:r>
            </a:p>
          </p:txBody>
        </p:sp>
      </p:grpSp>
      <p:grpSp>
        <p:nvGrpSpPr>
          <p:cNvPr id="8" name="Group 7"/>
          <p:cNvGrpSpPr/>
          <p:nvPr/>
        </p:nvGrpSpPr>
        <p:grpSpPr>
          <a:xfrm>
            <a:off x="5833665" y="908720"/>
            <a:ext cx="1726317" cy="1784350"/>
            <a:chOff x="3206875" y="692696"/>
            <a:chExt cx="1726317" cy="1784350"/>
          </a:xfrm>
        </p:grpSpPr>
        <p:pic>
          <p:nvPicPr>
            <p:cNvPr id="30744" name="Picture 1039" descr="m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9326" y="692696"/>
              <a:ext cx="126141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Text Box 1049"/>
            <p:cNvSpPr txBox="1">
              <a:spLocks noChangeArrowheads="1"/>
            </p:cNvSpPr>
            <p:nvPr/>
          </p:nvSpPr>
          <p:spPr bwMode="auto">
            <a:xfrm>
              <a:off x="3206875" y="2140496"/>
              <a:ext cx="172631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rgbClr val="006600"/>
                  </a:solidFill>
                </a:rPr>
                <a:t>Daniele Farnesi</a:t>
              </a:r>
            </a:p>
          </p:txBody>
        </p:sp>
      </p:grpSp>
      <p:sp>
        <p:nvSpPr>
          <p:cNvPr id="36891" name="Title 3"/>
          <p:cNvSpPr>
            <a:spLocks/>
          </p:cNvSpPr>
          <p:nvPr/>
        </p:nvSpPr>
        <p:spPr bwMode="auto">
          <a:xfrm>
            <a:off x="2395810" y="13876"/>
            <a:ext cx="6007973" cy="634214"/>
          </a:xfrm>
          <a:prstGeom prst="rect">
            <a:avLst/>
          </a:prstGeom>
          <a:gradFill rotWithShape="0">
            <a:gsLst>
              <a:gs pos="0">
                <a:srgbClr val="0033CC"/>
              </a:gs>
              <a:gs pos="100000">
                <a:srgbClr val="99CCFF"/>
              </a:gs>
            </a:gsLst>
            <a:lin ang="5400000" scaled="1"/>
          </a:gradFill>
          <a:ln w="25400" algn="ctr">
            <a:solidFill>
              <a:srgbClr val="0033CC"/>
            </a:solidFill>
            <a:miter lim="800000"/>
            <a:headEnd/>
            <a:tailEnd/>
          </a:ln>
          <a:effectLst>
            <a:outerShdw dist="107763" dir="2700000" algn="ctr" rotWithShape="0">
              <a:srgbClr val="2A2AA8"/>
            </a:outerShdw>
          </a:effectLst>
        </p:spPr>
        <p:txBody>
          <a:bodyPr lIns="92075" tIns="140400" rIns="92075" bIns="0" anchor="ctr">
            <a:spAutoFit/>
          </a:bodyPr>
          <a:lstStyle/>
          <a:p>
            <a:pPr algn="ctr" defTabSz="762000" eaLnBrk="0" hangingPunct="0">
              <a:defRPr/>
            </a:pPr>
            <a:r>
              <a:rPr lang="en-US" sz="3200" b="1" dirty="0" smtClean="0">
                <a:solidFill>
                  <a:srgbClr val="FF0000"/>
                </a:solidFill>
                <a:effectLst>
                  <a:outerShdw blurRad="38100" dist="38100" dir="2700000" algn="tl">
                    <a:srgbClr val="C0C0C0"/>
                  </a:outerShdw>
                </a:effectLst>
                <a:latin typeface="Arial" charset="0"/>
                <a:cs typeface="Times New Roman" pitchFamily="18" charset="0"/>
              </a:rPr>
              <a:t>Acknowledgments</a:t>
            </a:r>
            <a:endParaRPr lang="en-US" sz="3200" b="1" dirty="0">
              <a:solidFill>
                <a:srgbClr val="FF0000"/>
              </a:solidFill>
              <a:effectLst>
                <a:outerShdw blurRad="38100" dist="38100" dir="2700000" algn="tl">
                  <a:srgbClr val="C0C0C0"/>
                </a:outerShdw>
              </a:effectLst>
              <a:latin typeface="Arial" charset="0"/>
            </a:endParaRPr>
          </a:p>
        </p:txBody>
      </p:sp>
      <p:grpSp>
        <p:nvGrpSpPr>
          <p:cNvPr id="30729" name="Group 1069"/>
          <p:cNvGrpSpPr>
            <a:grpSpLocks/>
          </p:cNvGrpSpPr>
          <p:nvPr/>
        </p:nvGrpSpPr>
        <p:grpSpPr bwMode="auto">
          <a:xfrm>
            <a:off x="1945233" y="4725144"/>
            <a:ext cx="1999391" cy="1760041"/>
            <a:chOff x="2712" y="3072"/>
            <a:chExt cx="1436" cy="1129"/>
          </a:xfrm>
        </p:grpSpPr>
        <p:pic>
          <p:nvPicPr>
            <p:cNvPr id="30740" name="Picture 1053" descr="foto&#10;                        frances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3072"/>
              <a:ext cx="12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 Box 1066"/>
            <p:cNvSpPr txBox="1">
              <a:spLocks noChangeArrowheads="1"/>
            </p:cNvSpPr>
            <p:nvPr/>
          </p:nvSpPr>
          <p:spPr bwMode="auto">
            <a:xfrm>
              <a:off x="2712" y="3984"/>
              <a:ext cx="143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rgbClr val="FFFFFF"/>
                  </a:solidFill>
                </a:rPr>
                <a:t>Francesco Baldini</a:t>
              </a:r>
            </a:p>
          </p:txBody>
        </p:sp>
      </p:grpSp>
      <p:grpSp>
        <p:nvGrpSpPr>
          <p:cNvPr id="30730" name="Group 1077"/>
          <p:cNvGrpSpPr>
            <a:grpSpLocks/>
          </p:cNvGrpSpPr>
          <p:nvPr/>
        </p:nvGrpSpPr>
        <p:grpSpPr bwMode="auto">
          <a:xfrm>
            <a:off x="4825553" y="5013176"/>
            <a:ext cx="1823853" cy="1595763"/>
            <a:chOff x="4512" y="816"/>
            <a:chExt cx="1449" cy="1341"/>
          </a:xfrm>
        </p:grpSpPr>
        <p:sp>
          <p:nvSpPr>
            <p:cNvPr id="30738" name="Text Box 1068"/>
            <p:cNvSpPr txBox="1">
              <a:spLocks noChangeArrowheads="1"/>
            </p:cNvSpPr>
            <p:nvPr/>
          </p:nvSpPr>
          <p:spPr bwMode="auto">
            <a:xfrm>
              <a:off x="4512" y="1872"/>
              <a:ext cx="144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a:solidFill>
                    <a:schemeClr val="bg1"/>
                  </a:solidFill>
                </a:rPr>
                <a:t>Ambra </a:t>
              </a:r>
              <a:r>
                <a:rPr lang="it-IT" b="1" dirty="0" err="1">
                  <a:solidFill>
                    <a:schemeClr val="bg1"/>
                  </a:solidFill>
                </a:rPr>
                <a:t>Giannetti</a:t>
              </a:r>
              <a:endParaRPr lang="it-IT" b="1" dirty="0">
                <a:solidFill>
                  <a:schemeClr val="bg1"/>
                </a:solidFill>
              </a:endParaRPr>
            </a:p>
          </p:txBody>
        </p:sp>
        <p:pic>
          <p:nvPicPr>
            <p:cNvPr id="30739" name="Picture 1071" descr="foto amb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7" y="816"/>
              <a:ext cx="102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1" name="Group 1078"/>
          <p:cNvGrpSpPr>
            <a:grpSpLocks/>
          </p:cNvGrpSpPr>
          <p:nvPr/>
        </p:nvGrpSpPr>
        <p:grpSpPr bwMode="auto">
          <a:xfrm>
            <a:off x="3601417" y="3140968"/>
            <a:ext cx="1656184" cy="1708150"/>
            <a:chOff x="3617" y="2160"/>
            <a:chExt cx="983" cy="1076"/>
          </a:xfrm>
        </p:grpSpPr>
        <p:pic>
          <p:nvPicPr>
            <p:cNvPr id="30736" name="Picture 1074" descr="foto&#10;                        cosim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6" y="2160"/>
              <a:ext cx="864"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1075"/>
            <p:cNvSpPr txBox="1">
              <a:spLocks noChangeArrowheads="1"/>
            </p:cNvSpPr>
            <p:nvPr/>
          </p:nvSpPr>
          <p:spPr bwMode="auto">
            <a:xfrm>
              <a:off x="3617" y="3024"/>
              <a:ext cx="9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it-IT" b="1">
                  <a:solidFill>
                    <a:srgbClr val="006600"/>
                  </a:solidFill>
                </a:rPr>
                <a:t>Cosimo Trono</a:t>
              </a:r>
            </a:p>
          </p:txBody>
        </p:sp>
      </p:grpSp>
      <p:sp>
        <p:nvSpPr>
          <p:cNvPr id="2" name="Rettangolo 1"/>
          <p:cNvSpPr/>
          <p:nvPr/>
        </p:nvSpPr>
        <p:spPr>
          <a:xfrm>
            <a:off x="7201817" y="2852936"/>
            <a:ext cx="2161258" cy="2862323"/>
          </a:xfrm>
          <a:prstGeom prst="rect">
            <a:avLst/>
          </a:prstGeom>
          <a:ln>
            <a:solidFill>
              <a:srgbClr val="0000FF"/>
            </a:solidFill>
          </a:ln>
        </p:spPr>
        <p:txBody>
          <a:bodyPr wrap="square">
            <a:spAutoFit/>
          </a:bodyPr>
          <a:lstStyle/>
          <a:p>
            <a:pPr algn="just"/>
            <a:r>
              <a:rPr lang="en-GB" dirty="0" smtClean="0"/>
              <a:t>I would also like </a:t>
            </a:r>
            <a:r>
              <a:rPr lang="en-GB" dirty="0"/>
              <a:t>to acknowledge the collaboration </a:t>
            </a:r>
            <a:r>
              <a:rPr lang="en-GB" dirty="0" smtClean="0"/>
              <a:t>of</a:t>
            </a:r>
          </a:p>
          <a:p>
            <a:pPr algn="just"/>
            <a:r>
              <a:rPr lang="en-GB" b="1" dirty="0" smtClean="0">
                <a:solidFill>
                  <a:srgbClr val="0000FF"/>
                </a:solidFill>
              </a:rPr>
              <a:t>Alessandro </a:t>
            </a:r>
            <a:r>
              <a:rPr lang="en-GB" b="1" dirty="0" err="1" smtClean="0">
                <a:solidFill>
                  <a:srgbClr val="0000FF"/>
                </a:solidFill>
              </a:rPr>
              <a:t>Chiasera</a:t>
            </a:r>
            <a:r>
              <a:rPr lang="en-GB" b="1" dirty="0" smtClean="0">
                <a:solidFill>
                  <a:srgbClr val="0000FF"/>
                </a:solidFill>
              </a:rPr>
              <a:t>, Andrea </a:t>
            </a:r>
            <a:r>
              <a:rPr lang="en-GB" b="1" dirty="0" err="1" smtClean="0">
                <a:solidFill>
                  <a:srgbClr val="0000FF"/>
                </a:solidFill>
              </a:rPr>
              <a:t>Chiappini</a:t>
            </a:r>
            <a:r>
              <a:rPr lang="en-GB" b="1" dirty="0" smtClean="0">
                <a:solidFill>
                  <a:srgbClr val="0000FF"/>
                </a:solidFill>
              </a:rPr>
              <a:t> </a:t>
            </a:r>
          </a:p>
          <a:p>
            <a:pPr algn="just"/>
            <a:r>
              <a:rPr lang="en-GB" dirty="0" smtClean="0"/>
              <a:t>(</a:t>
            </a:r>
            <a:r>
              <a:rPr lang="en-GB" dirty="0"/>
              <a:t>IFN-CNR, Trento), </a:t>
            </a:r>
            <a:endParaRPr lang="en-GB" dirty="0" smtClean="0"/>
          </a:p>
          <a:p>
            <a:pPr algn="just"/>
            <a:r>
              <a:rPr lang="en-GB" b="1" dirty="0" smtClean="0">
                <a:solidFill>
                  <a:srgbClr val="0000FF"/>
                </a:solidFill>
              </a:rPr>
              <a:t>Cecilia </a:t>
            </a:r>
            <a:r>
              <a:rPr lang="en-GB" b="1" dirty="0" err="1">
                <a:solidFill>
                  <a:srgbClr val="0000FF"/>
                </a:solidFill>
              </a:rPr>
              <a:t>Pederzolli</a:t>
            </a:r>
            <a:r>
              <a:rPr lang="en-GB" b="1" dirty="0">
                <a:solidFill>
                  <a:srgbClr val="0000FF"/>
                </a:solidFill>
              </a:rPr>
              <a:t> </a:t>
            </a:r>
            <a:endParaRPr lang="en-GB" b="1" dirty="0" smtClean="0">
              <a:solidFill>
                <a:srgbClr val="0000FF"/>
              </a:solidFill>
            </a:endParaRPr>
          </a:p>
          <a:p>
            <a:pPr algn="just"/>
            <a:r>
              <a:rPr lang="en-GB" dirty="0" smtClean="0"/>
              <a:t>(</a:t>
            </a:r>
            <a:r>
              <a:rPr lang="en-GB" dirty="0"/>
              <a:t>FBK, Trento), </a:t>
            </a:r>
            <a:endParaRPr lang="en-GB" dirty="0" smtClean="0"/>
          </a:p>
          <a:p>
            <a:pPr algn="just"/>
            <a:r>
              <a:rPr lang="en-GB" b="1" dirty="0" smtClean="0">
                <a:solidFill>
                  <a:srgbClr val="0000FF"/>
                </a:solidFill>
              </a:rPr>
              <a:t>Franco </a:t>
            </a:r>
            <a:r>
              <a:rPr lang="en-GB" b="1" dirty="0" err="1">
                <a:solidFill>
                  <a:srgbClr val="0000FF"/>
                </a:solidFill>
              </a:rPr>
              <a:t>Prudenzano</a:t>
            </a:r>
            <a:r>
              <a:rPr lang="en-GB" b="1" dirty="0">
                <a:solidFill>
                  <a:srgbClr val="0000FF"/>
                </a:solidFill>
              </a:rPr>
              <a:t> </a:t>
            </a:r>
            <a:endParaRPr lang="en-GB" b="1" dirty="0" smtClean="0">
              <a:solidFill>
                <a:srgbClr val="0000FF"/>
              </a:solidFill>
            </a:endParaRPr>
          </a:p>
          <a:p>
            <a:pPr algn="just"/>
            <a:r>
              <a:rPr lang="en-GB" dirty="0" smtClean="0"/>
              <a:t>(</a:t>
            </a:r>
            <a:r>
              <a:rPr lang="en-GB" dirty="0"/>
              <a:t>Bari Polytechnic</a:t>
            </a:r>
            <a:r>
              <a:rPr lang="en-GB" dirty="0" smtClean="0"/>
              <a:t>). </a:t>
            </a:r>
          </a:p>
        </p:txBody>
      </p:sp>
      <p:pic>
        <p:nvPicPr>
          <p:cNvPr id="5" name="Immagine 4"/>
          <p:cNvPicPr>
            <a:picLocks noChangeAspect="1"/>
          </p:cNvPicPr>
          <p:nvPr/>
        </p:nvPicPr>
        <p:blipFill>
          <a:blip r:embed="rId11"/>
          <a:stretch>
            <a:fillRect/>
          </a:stretch>
        </p:blipFill>
        <p:spPr>
          <a:xfrm>
            <a:off x="8322733" y="5733256"/>
            <a:ext cx="1040342" cy="1016000"/>
          </a:xfrm>
          <a:prstGeom prst="rect">
            <a:avLst/>
          </a:prstGeom>
        </p:spPr>
      </p:pic>
      <p:grpSp>
        <p:nvGrpSpPr>
          <p:cNvPr id="11" name="Group 10"/>
          <p:cNvGrpSpPr/>
          <p:nvPr/>
        </p:nvGrpSpPr>
        <p:grpSpPr>
          <a:xfrm>
            <a:off x="4897561" y="2780928"/>
            <a:ext cx="2433195" cy="2169532"/>
            <a:chOff x="3851920" y="3212976"/>
            <a:chExt cx="2376264" cy="2169532"/>
          </a:xfrm>
        </p:grpSpPr>
        <p:pic>
          <p:nvPicPr>
            <p:cNvPr id="9" name="Picture 8" descr="Ferrar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27984" y="3212976"/>
              <a:ext cx="1419225" cy="1781175"/>
            </a:xfrm>
            <a:prstGeom prst="rect">
              <a:avLst/>
            </a:prstGeom>
          </p:spPr>
        </p:pic>
        <p:sp>
          <p:nvSpPr>
            <p:cNvPr id="10" name="TextBox 9"/>
            <p:cNvSpPr txBox="1"/>
            <p:nvPr/>
          </p:nvSpPr>
          <p:spPr>
            <a:xfrm>
              <a:off x="3851920" y="5013176"/>
              <a:ext cx="2376264" cy="369332"/>
            </a:xfrm>
            <a:prstGeom prst="rect">
              <a:avLst/>
            </a:prstGeom>
            <a:noFill/>
          </p:spPr>
          <p:txBody>
            <a:bodyPr wrap="square" rtlCol="0">
              <a:spAutoFit/>
            </a:bodyPr>
            <a:lstStyle/>
            <a:p>
              <a:pPr algn="ctr"/>
              <a:r>
                <a:rPr lang="en-US" b="1" dirty="0" smtClean="0">
                  <a:solidFill>
                    <a:schemeClr val="accent6">
                      <a:lumMod val="50000"/>
                    </a:schemeClr>
                  </a:solidFill>
                </a:rPr>
                <a:t>Maurizio Ferrari</a:t>
              </a:r>
              <a:endParaRPr lang="en-US" b="1" dirty="0">
                <a:solidFill>
                  <a:schemeClr val="accent6">
                    <a:lumMod val="50000"/>
                  </a:schemeClr>
                </a:solidFill>
              </a:endParaRPr>
            </a:p>
          </p:txBody>
        </p:sp>
      </p:grpSp>
      <p:grpSp>
        <p:nvGrpSpPr>
          <p:cNvPr id="6" name="Group 5"/>
          <p:cNvGrpSpPr/>
          <p:nvPr/>
        </p:nvGrpSpPr>
        <p:grpSpPr>
          <a:xfrm>
            <a:off x="0" y="4725144"/>
            <a:ext cx="1974920" cy="1490682"/>
            <a:chOff x="0" y="4725144"/>
            <a:chExt cx="1974920" cy="1490682"/>
          </a:xfrm>
        </p:grpSpPr>
        <p:pic>
          <p:nvPicPr>
            <p:cNvPr id="3" name="Picture 2"/>
            <p:cNvPicPr>
              <a:picLocks noChangeAspect="1"/>
            </p:cNvPicPr>
            <p:nvPr/>
          </p:nvPicPr>
          <p:blipFill>
            <a:blip r:embed="rId13"/>
            <a:stretch>
              <a:fillRect/>
            </a:stretch>
          </p:blipFill>
          <p:spPr>
            <a:xfrm>
              <a:off x="217041" y="4725144"/>
              <a:ext cx="1270000" cy="1130300"/>
            </a:xfrm>
            <a:prstGeom prst="rect">
              <a:avLst/>
            </a:prstGeom>
          </p:spPr>
        </p:pic>
        <p:sp>
          <p:nvSpPr>
            <p:cNvPr id="38" name="Text Box 1044"/>
            <p:cNvSpPr txBox="1">
              <a:spLocks noChangeArrowheads="1"/>
            </p:cNvSpPr>
            <p:nvPr/>
          </p:nvSpPr>
          <p:spPr bwMode="auto">
            <a:xfrm>
              <a:off x="0" y="5877272"/>
              <a:ext cx="1974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smtClean="0">
                  <a:solidFill>
                    <a:srgbClr val="006600"/>
                  </a:solidFill>
                </a:rPr>
                <a:t>Alessandro Cosci</a:t>
              </a:r>
              <a:endParaRPr lang="it-IT" b="1" dirty="0">
                <a:solidFill>
                  <a:srgbClr val="006600"/>
                </a:solidFill>
              </a:endParaRPr>
            </a:p>
          </p:txBody>
        </p:sp>
      </p:grpSp>
      <p:grpSp>
        <p:nvGrpSpPr>
          <p:cNvPr id="12" name="Group 11"/>
          <p:cNvGrpSpPr/>
          <p:nvPr/>
        </p:nvGrpSpPr>
        <p:grpSpPr>
          <a:xfrm>
            <a:off x="289049" y="692696"/>
            <a:ext cx="1416073" cy="1615259"/>
            <a:chOff x="5617641" y="856151"/>
            <a:chExt cx="1416073" cy="1615259"/>
          </a:xfrm>
        </p:grpSpPr>
        <p:pic>
          <p:nvPicPr>
            <p:cNvPr id="7" name="Picture 6" descr="Stefanopelli_icon.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9649" y="856151"/>
              <a:ext cx="1224136" cy="1293101"/>
            </a:xfrm>
            <a:prstGeom prst="rect">
              <a:avLst/>
            </a:prstGeom>
          </p:spPr>
        </p:pic>
        <p:sp>
          <p:nvSpPr>
            <p:cNvPr id="42" name="Text Box 1049"/>
            <p:cNvSpPr txBox="1">
              <a:spLocks noChangeArrowheads="1"/>
            </p:cNvSpPr>
            <p:nvPr/>
          </p:nvSpPr>
          <p:spPr bwMode="auto">
            <a:xfrm>
              <a:off x="5617641" y="2132856"/>
              <a:ext cx="14160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it-IT" b="1" dirty="0" smtClean="0">
                  <a:solidFill>
                    <a:srgbClr val="006600"/>
                  </a:solidFill>
                </a:rPr>
                <a:t>Stefano Pelli</a:t>
              </a:r>
              <a:endParaRPr lang="it-IT" b="1" dirty="0">
                <a:solidFill>
                  <a:srgbClr val="006600"/>
                </a:solidFill>
              </a:endParaRPr>
            </a:p>
          </p:txBody>
        </p:sp>
      </p:grpSp>
    </p:spTree>
    <p:extLst>
      <p:ext uri="{BB962C8B-B14F-4D97-AF65-F5344CB8AC3E}">
        <p14:creationId xmlns:p14="http://schemas.microsoft.com/office/powerpoint/2010/main" val="8016021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Photonic Biosensors (</a:t>
            </a:r>
            <a:r>
              <a:rPr lang="en-US" dirty="0" err="1" smtClean="0"/>
              <a:t>ctd</a:t>
            </a:r>
            <a:r>
              <a:rPr lang="en-US" dirty="0" smtClean="0"/>
              <a:t>)</a:t>
            </a:r>
            <a:endParaRPr lang="en-US" dirty="0"/>
          </a:p>
        </p:txBody>
      </p:sp>
      <p:sp>
        <p:nvSpPr>
          <p:cNvPr id="3" name="Content Placeholder 2"/>
          <p:cNvSpPr>
            <a:spLocks noGrp="1"/>
          </p:cNvSpPr>
          <p:nvPr>
            <p:ph idx="1"/>
          </p:nvPr>
        </p:nvSpPr>
        <p:spPr>
          <a:xfrm>
            <a:off x="361057" y="1052736"/>
            <a:ext cx="8426768" cy="4525963"/>
          </a:xfrm>
        </p:spPr>
        <p:txBody>
          <a:bodyPr/>
          <a:lstStyle/>
          <a:p>
            <a:pPr marL="0" indent="0" algn="just">
              <a:spcBef>
                <a:spcPts val="0"/>
              </a:spcBef>
              <a:buNone/>
            </a:pPr>
            <a:r>
              <a:rPr lang="en-US" sz="2400" dirty="0"/>
              <a:t>Optical sensors are classified into either </a:t>
            </a:r>
            <a:r>
              <a:rPr lang="en-US" sz="2400" dirty="0">
                <a:solidFill>
                  <a:srgbClr val="0000FF"/>
                </a:solidFill>
              </a:rPr>
              <a:t>label-based</a:t>
            </a:r>
            <a:r>
              <a:rPr lang="en-US" sz="2400" dirty="0"/>
              <a:t> or </a:t>
            </a:r>
            <a:r>
              <a:rPr lang="en-US" sz="2400" b="1" dirty="0">
                <a:solidFill>
                  <a:srgbClr val="0000FF"/>
                </a:solidFill>
              </a:rPr>
              <a:t>label-free (LF) </a:t>
            </a:r>
            <a:r>
              <a:rPr lang="en-US" sz="2400" dirty="0"/>
              <a:t>devices.  The latter ones usually have the advantage of being faster and less intrusive to the analyte. </a:t>
            </a:r>
            <a:endParaRPr lang="en-US" sz="2400" dirty="0" smtClean="0"/>
          </a:p>
          <a:p>
            <a:pPr marL="0" indent="0" algn="just">
              <a:spcBef>
                <a:spcPts val="600"/>
              </a:spcBef>
              <a:buNone/>
            </a:pPr>
            <a:r>
              <a:rPr lang="en-US" sz="2400" dirty="0" smtClean="0"/>
              <a:t>Most </a:t>
            </a:r>
            <a:r>
              <a:rPr lang="en-US" sz="2400" dirty="0"/>
              <a:t>common </a:t>
            </a:r>
            <a:r>
              <a:rPr lang="en-US" sz="2400" b="1" dirty="0">
                <a:solidFill>
                  <a:srgbClr val="0000FF"/>
                </a:solidFill>
              </a:rPr>
              <a:t>LF</a:t>
            </a:r>
            <a:r>
              <a:rPr lang="en-US" sz="2400" dirty="0"/>
              <a:t> devices are based </a:t>
            </a:r>
            <a:r>
              <a:rPr lang="en-US" sz="2400" dirty="0" smtClean="0"/>
              <a:t>on interaction of evanescent tail of </a:t>
            </a:r>
            <a:r>
              <a:rPr lang="en-US" sz="2400" dirty="0" err="1" smtClean="0"/>
              <a:t>e.m</a:t>
            </a:r>
            <a:r>
              <a:rPr lang="en-US" sz="2400" dirty="0" smtClean="0"/>
              <a:t>. waves with the analyte, exploiting </a:t>
            </a:r>
          </a:p>
          <a:p>
            <a:pPr marL="0" indent="0" algn="just">
              <a:spcBef>
                <a:spcPts val="0"/>
              </a:spcBef>
              <a:buNone/>
            </a:pPr>
            <a:r>
              <a:rPr lang="en-US" sz="2400" b="1" dirty="0" smtClean="0"/>
              <a:t>Surface Plasmon Resonance      </a:t>
            </a:r>
            <a:r>
              <a:rPr lang="en-US" sz="2400" dirty="0" smtClean="0"/>
              <a:t>or 	   </a:t>
            </a:r>
            <a:r>
              <a:rPr lang="en-US" sz="2400" b="1" u="sng" dirty="0" smtClean="0"/>
              <a:t>Whispering </a:t>
            </a:r>
            <a:r>
              <a:rPr lang="en-US" sz="2400" b="1" u="sng" dirty="0"/>
              <a:t>Gallery </a:t>
            </a:r>
            <a:r>
              <a:rPr lang="en-US" sz="2400" b="1" u="sng" dirty="0" smtClean="0"/>
              <a:t>Modes</a:t>
            </a:r>
            <a:r>
              <a:rPr lang="en-US" dirty="0" smtClean="0"/>
              <a:t>.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A18EF40-39DB-4A67-ABCE-EE0A964431CB}" type="slidenum">
              <a:rPr lang="it-IT" smtClean="0"/>
              <a:pPr/>
              <a:t>3</a:t>
            </a:fld>
            <a:endParaRPr lang="it-IT"/>
          </a:p>
        </p:txBody>
      </p:sp>
      <p:pic>
        <p:nvPicPr>
          <p:cNvPr id="5" name="Picture 4"/>
          <p:cNvPicPr>
            <a:picLocks noChangeAspect="1"/>
          </p:cNvPicPr>
          <p:nvPr/>
        </p:nvPicPr>
        <p:blipFill>
          <a:blip r:embed="rId2"/>
          <a:stretch>
            <a:fillRect/>
          </a:stretch>
        </p:blipFill>
        <p:spPr>
          <a:xfrm>
            <a:off x="24085" y="3645024"/>
            <a:ext cx="5297015" cy="2074664"/>
          </a:xfrm>
          <a:prstGeom prst="rect">
            <a:avLst/>
          </a:prstGeom>
        </p:spPr>
      </p:pic>
      <p:pic>
        <p:nvPicPr>
          <p:cNvPr id="6" name="Picture 5"/>
          <p:cNvPicPr>
            <a:picLocks noChangeAspect="1"/>
          </p:cNvPicPr>
          <p:nvPr/>
        </p:nvPicPr>
        <p:blipFill>
          <a:blip r:embed="rId3"/>
          <a:stretch>
            <a:fillRect/>
          </a:stretch>
        </p:blipFill>
        <p:spPr>
          <a:xfrm>
            <a:off x="5617641" y="3573016"/>
            <a:ext cx="3284785" cy="2463589"/>
          </a:xfrm>
          <a:prstGeom prst="rect">
            <a:avLst/>
          </a:prstGeom>
        </p:spPr>
      </p:pic>
      <p:pic>
        <p:nvPicPr>
          <p:cNvPr id="7" name="Picture 6" descr="Logo_IYL20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8" name="Picture 7" descr="SI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905374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61057" y="980728"/>
            <a:ext cx="8712968" cy="1200328"/>
          </a:xfrm>
          <a:prstGeom prst="rect">
            <a:avLst/>
          </a:prstGeom>
        </p:spPr>
        <p:txBody>
          <a:bodyPr wrap="square">
            <a:spAutoFit/>
          </a:bodyPr>
          <a:lstStyle/>
          <a:p>
            <a:pPr algn="just"/>
            <a:r>
              <a:rPr lang="it-IT" sz="2400" dirty="0"/>
              <a:t>The </a:t>
            </a:r>
            <a:r>
              <a:rPr lang="it-IT" sz="2400" dirty="0" err="1"/>
              <a:t>W</a:t>
            </a:r>
            <a:r>
              <a:rPr lang="it-IT" sz="2400" dirty="0" err="1" smtClean="0"/>
              <a:t>hispering</a:t>
            </a:r>
            <a:r>
              <a:rPr lang="it-IT" sz="2400" dirty="0" smtClean="0"/>
              <a:t> </a:t>
            </a:r>
            <a:r>
              <a:rPr lang="en-US" sz="2400" dirty="0"/>
              <a:t>G</a:t>
            </a:r>
            <a:r>
              <a:rPr lang="en-US" sz="2400" dirty="0" smtClean="0"/>
              <a:t>allery </a:t>
            </a:r>
            <a:r>
              <a:rPr lang="en-US" sz="2400" dirty="0"/>
              <a:t>phenomenon was </a:t>
            </a:r>
            <a:r>
              <a:rPr lang="en-US" sz="2400" dirty="0" smtClean="0"/>
              <a:t>first </a:t>
            </a:r>
            <a:r>
              <a:rPr lang="en-US" sz="2400" dirty="0"/>
              <a:t>described </a:t>
            </a:r>
            <a:r>
              <a:rPr lang="en-US" sz="2400" dirty="0" smtClean="0"/>
              <a:t>in 1910 by </a:t>
            </a:r>
            <a:r>
              <a:rPr lang="en-US" sz="2400" dirty="0"/>
              <a:t>Lord </a:t>
            </a:r>
            <a:r>
              <a:rPr lang="en-US" sz="2400" dirty="0" smtClean="0"/>
              <a:t>Rayleigh, based </a:t>
            </a:r>
            <a:r>
              <a:rPr lang="en-US" sz="2400" dirty="0"/>
              <a:t>on observations in St. Paul’s Cathedral in </a:t>
            </a:r>
            <a:r>
              <a:rPr lang="en-US" sz="2400" dirty="0" smtClean="0"/>
              <a:t>London.</a:t>
            </a:r>
            <a:endParaRPr lang="it-IT" sz="2400" dirty="0"/>
          </a:p>
        </p:txBody>
      </p:sp>
      <p:sp>
        <p:nvSpPr>
          <p:cNvPr id="6" name="Rectangle 25"/>
          <p:cNvSpPr>
            <a:spLocks noChangeArrowheads="1"/>
          </p:cNvSpPr>
          <p:nvPr/>
        </p:nvSpPr>
        <p:spPr bwMode="auto">
          <a:xfrm>
            <a:off x="145033" y="4365104"/>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it-IT" sz="1200" b="1" dirty="0">
                <a:solidFill>
                  <a:srgbClr val="002060"/>
                </a:solidFill>
                <a:latin typeface="Arial" pitchFamily="34" charset="0"/>
              </a:rPr>
              <a:t>L. </a:t>
            </a:r>
            <a:r>
              <a:rPr lang="it-IT" sz="1200" b="1" dirty="0" err="1">
                <a:solidFill>
                  <a:srgbClr val="002060"/>
                </a:solidFill>
                <a:latin typeface="Arial" pitchFamily="34" charset="0"/>
              </a:rPr>
              <a:t>Rayleigh</a:t>
            </a:r>
            <a:r>
              <a:rPr lang="it-IT" sz="1200" b="1" dirty="0">
                <a:solidFill>
                  <a:srgbClr val="002060"/>
                </a:solidFill>
                <a:latin typeface="Arial" pitchFamily="34" charset="0"/>
              </a:rPr>
              <a:t>, “The </a:t>
            </a:r>
            <a:r>
              <a:rPr lang="it-IT" sz="1200" b="1" dirty="0" err="1">
                <a:solidFill>
                  <a:srgbClr val="002060"/>
                </a:solidFill>
                <a:latin typeface="Arial" pitchFamily="34" charset="0"/>
              </a:rPr>
              <a:t>Problem</a:t>
            </a:r>
            <a:r>
              <a:rPr lang="it-IT" sz="1200" b="1" dirty="0">
                <a:solidFill>
                  <a:srgbClr val="002060"/>
                </a:solidFill>
                <a:latin typeface="Arial" pitchFamily="34" charset="0"/>
              </a:rPr>
              <a:t> of the Whispering </a:t>
            </a:r>
            <a:r>
              <a:rPr lang="it-IT" sz="1200" b="1" dirty="0" smtClean="0">
                <a:solidFill>
                  <a:srgbClr val="002060"/>
                </a:solidFill>
                <a:latin typeface="Arial" pitchFamily="34" charset="0"/>
              </a:rPr>
              <a:t>Gallery”, </a:t>
            </a:r>
            <a:r>
              <a:rPr lang="it-IT" sz="1200" b="1" dirty="0" err="1">
                <a:solidFill>
                  <a:srgbClr val="002060"/>
                </a:solidFill>
                <a:latin typeface="Arial" pitchFamily="34" charset="0"/>
              </a:rPr>
              <a:t>Philosophical</a:t>
            </a:r>
            <a:r>
              <a:rPr lang="it-IT" sz="1200" b="1" dirty="0">
                <a:solidFill>
                  <a:srgbClr val="002060"/>
                </a:solidFill>
                <a:latin typeface="Arial" pitchFamily="34" charset="0"/>
              </a:rPr>
              <a:t> Magazine 20, 1001–1004 (1910).</a:t>
            </a:r>
          </a:p>
        </p:txBody>
      </p:sp>
      <p:pic>
        <p:nvPicPr>
          <p:cNvPr id="8" name="Picture 22" descr="026-WhisperingGall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921" y="3212976"/>
            <a:ext cx="343956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
          <p:cNvSpPr txBox="1">
            <a:spLocks noChangeArrowheads="1"/>
          </p:cNvSpPr>
          <p:nvPr/>
        </p:nvSpPr>
        <p:spPr bwMode="auto">
          <a:xfrm>
            <a:off x="5923512" y="5733256"/>
            <a:ext cx="3439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sz="1200" b="1" dirty="0" err="1" smtClean="0">
                <a:latin typeface="Arial" pitchFamily="34" charset="0"/>
                <a:cs typeface="Arial" pitchFamily="34" charset="0"/>
              </a:rPr>
              <a:t>Whispering</a:t>
            </a:r>
            <a:r>
              <a:rPr lang="it-IT" sz="1200" b="1" dirty="0" smtClean="0">
                <a:latin typeface="Arial" pitchFamily="34" charset="0"/>
                <a:cs typeface="Arial" pitchFamily="34" charset="0"/>
              </a:rPr>
              <a:t> Gallery under the cupola of the  </a:t>
            </a:r>
          </a:p>
          <a:p>
            <a:pPr algn="ctr"/>
            <a:r>
              <a:rPr lang="it-IT" sz="1200" b="1" dirty="0" smtClean="0">
                <a:latin typeface="Arial" pitchFamily="34" charset="0"/>
                <a:cs typeface="Arial" pitchFamily="34" charset="0"/>
              </a:rPr>
              <a:t>St. </a:t>
            </a:r>
            <a:r>
              <a:rPr lang="it-IT" sz="1200" b="1" dirty="0" err="1" smtClean="0">
                <a:latin typeface="Arial" pitchFamily="34" charset="0"/>
                <a:cs typeface="Arial" pitchFamily="34" charset="0"/>
              </a:rPr>
              <a:t>Paul’s</a:t>
            </a:r>
            <a:r>
              <a:rPr lang="it-IT" sz="1200" b="1" dirty="0" smtClean="0">
                <a:latin typeface="Arial" pitchFamily="34" charset="0"/>
                <a:cs typeface="Arial" pitchFamily="34" charset="0"/>
              </a:rPr>
              <a:t> </a:t>
            </a:r>
            <a:r>
              <a:rPr lang="it-IT" sz="1200" b="1" dirty="0" err="1" smtClean="0">
                <a:latin typeface="Arial" pitchFamily="34" charset="0"/>
                <a:cs typeface="Arial" pitchFamily="34" charset="0"/>
              </a:rPr>
              <a:t>Cathedral</a:t>
            </a:r>
            <a:r>
              <a:rPr lang="it-IT" sz="1200" b="1" dirty="0" smtClean="0">
                <a:latin typeface="Arial" pitchFamily="34" charset="0"/>
                <a:cs typeface="Arial" pitchFamily="34" charset="0"/>
              </a:rPr>
              <a:t> in </a:t>
            </a:r>
            <a:r>
              <a:rPr lang="it-IT" sz="1200" b="1" dirty="0" err="1" smtClean="0">
                <a:latin typeface="Arial" pitchFamily="34" charset="0"/>
                <a:cs typeface="Arial" pitchFamily="34" charset="0"/>
              </a:rPr>
              <a:t>London</a:t>
            </a:r>
            <a:endParaRPr lang="it-IT" sz="1200" b="1" dirty="0">
              <a:latin typeface="Arial" pitchFamily="34" charset="0"/>
              <a:cs typeface="Arial" pitchFamily="34" charset="0"/>
            </a:endParaRPr>
          </a:p>
        </p:txBody>
      </p:sp>
      <p:sp>
        <p:nvSpPr>
          <p:cNvPr id="15" name="Rettangolo 14"/>
          <p:cNvSpPr/>
          <p:nvPr/>
        </p:nvSpPr>
        <p:spPr>
          <a:xfrm>
            <a:off x="361057" y="2132856"/>
            <a:ext cx="8712968" cy="1200328"/>
          </a:xfrm>
          <a:prstGeom prst="rect">
            <a:avLst/>
          </a:prstGeom>
        </p:spPr>
        <p:txBody>
          <a:bodyPr wrap="square">
            <a:spAutoFit/>
          </a:bodyPr>
          <a:lstStyle/>
          <a:p>
            <a:pPr algn="just"/>
            <a:r>
              <a:rPr lang="en-US" sz="2400" dirty="0" smtClean="0"/>
              <a:t>A person just whispering close to the wall can be heard all the way along the gallery, more than 40 m to the other side, due to the sound reflections along the circular wall.</a:t>
            </a:r>
            <a:endParaRPr lang="it-IT" sz="2400" dirty="0"/>
          </a:p>
        </p:txBody>
      </p:sp>
      <p:sp>
        <p:nvSpPr>
          <p:cNvPr id="16" name="Title 1"/>
          <p:cNvSpPr>
            <a:spLocks noGrp="1"/>
          </p:cNvSpPr>
          <p:nvPr>
            <p:ph type="title"/>
          </p:nvPr>
        </p:nvSpPr>
        <p:spPr>
          <a:xfrm>
            <a:off x="-28487" y="3"/>
            <a:ext cx="9391562" cy="795429"/>
          </a:xfrm>
        </p:spPr>
        <p:txBody>
          <a:bodyPr>
            <a:normAutofit/>
          </a:bodyPr>
          <a:lstStyle/>
          <a:p>
            <a:pPr algn="r"/>
            <a:r>
              <a:rPr lang="en-US" sz="4000" dirty="0" smtClean="0"/>
              <a:t>Whispering Gallery Modes (WGM)</a:t>
            </a:r>
            <a:endParaRPr lang="en-US" sz="4000" dirty="0"/>
          </a:p>
        </p:txBody>
      </p:sp>
      <p:pic>
        <p:nvPicPr>
          <p:cNvPr id="18" name="Picture 2053" descr="C:\Documents and Settings\Pelli\Desktop\Microsfere\GNC\Roll_16_-_8.jpg"/>
          <p:cNvPicPr>
            <a:picLocks noChangeAspect="1" noChangeArrowheads="1"/>
          </p:cNvPicPr>
          <p:nvPr/>
        </p:nvPicPr>
        <p:blipFill>
          <a:blip r:embed="rId3" cstate="print"/>
          <a:srcRect/>
          <a:stretch>
            <a:fillRect/>
          </a:stretch>
        </p:blipFill>
        <p:spPr bwMode="auto">
          <a:xfrm>
            <a:off x="3385393" y="3501008"/>
            <a:ext cx="2324795" cy="3377566"/>
          </a:xfrm>
          <a:prstGeom prst="rect">
            <a:avLst/>
          </a:prstGeom>
          <a:noFill/>
        </p:spPr>
      </p:pic>
      <p:pic>
        <p:nvPicPr>
          <p:cNvPr id="10" name="Picture 9" descr="Logo_IYL20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spTree>
    <p:extLst>
      <p:ext uri="{BB962C8B-B14F-4D97-AF65-F5344CB8AC3E}">
        <p14:creationId xmlns:p14="http://schemas.microsoft.com/office/powerpoint/2010/main" val="3077268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Immagine 11" descr="mod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1175" y="3860800"/>
            <a:ext cx="3728505" cy="2304504"/>
          </a:xfrm>
          <a:prstGeom prst="rect">
            <a:avLst/>
          </a:prstGeom>
          <a:noFill/>
          <a:ln w="50800" cap="rnd">
            <a:noFill/>
            <a:miter lim="800000"/>
            <a:headEnd/>
            <a:tailEnd/>
          </a:ln>
          <a:effectLst>
            <a:outerShdw blurRad="63500" sx="999" sy="999"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0"/>
            <a:ext cx="9363075" cy="764704"/>
          </a:xfrm>
        </p:spPr>
        <p:txBody>
          <a:bodyPr>
            <a:normAutofit/>
          </a:bodyPr>
          <a:lstStyle/>
          <a:p>
            <a:pPr eaLnBrk="1" hangingPunct="1"/>
            <a:r>
              <a:rPr lang="it-IT" sz="4000" b="1" dirty="0" smtClean="0">
                <a:effectLst>
                  <a:outerShdw blurRad="38100" dist="38100" dir="2700000" algn="tl">
                    <a:srgbClr val="FFFFFF"/>
                  </a:outerShdw>
                </a:effectLst>
                <a:latin typeface="Bell MT" charset="0"/>
              </a:rPr>
              <a:t>WGM  Microresonator</a:t>
            </a:r>
            <a:endParaRPr lang="it-IT" sz="4000" b="1" dirty="0">
              <a:effectLst>
                <a:outerShdw blurRad="38100" dist="38100" dir="2700000" algn="tl">
                  <a:srgbClr val="FFFFFF"/>
                </a:outerShdw>
              </a:effectLst>
              <a:latin typeface="Bell MT" charset="0"/>
            </a:endParaRPr>
          </a:p>
        </p:txBody>
      </p:sp>
      <p:sp>
        <p:nvSpPr>
          <p:cNvPr id="3" name="Segnaposto contenuto 2"/>
          <p:cNvSpPr>
            <a:spLocks noGrp="1"/>
          </p:cNvSpPr>
          <p:nvPr>
            <p:ph idx="1"/>
          </p:nvPr>
        </p:nvSpPr>
        <p:spPr>
          <a:xfrm>
            <a:off x="145033" y="980728"/>
            <a:ext cx="6487506" cy="5516562"/>
          </a:xfrm>
        </p:spPr>
        <p:txBody>
          <a:bodyPr rtlCol="0">
            <a:normAutofit/>
          </a:bodyPr>
          <a:lstStyle/>
          <a:p>
            <a:pPr eaLnBrk="1" fontAlgn="auto" hangingPunct="1">
              <a:spcAft>
                <a:spcPts val="0"/>
              </a:spcAft>
              <a:buFont typeface="Arial" pitchFamily="34" charset="0"/>
              <a:buNone/>
              <a:defRPr/>
            </a:pPr>
            <a:r>
              <a:rPr lang="it-IT" sz="2800" b="1" dirty="0" err="1" smtClean="0">
                <a:effectLst>
                  <a:outerShdw blurRad="38100" dist="38100" dir="2700000" algn="tl">
                    <a:srgbClr val="000000">
                      <a:alpha val="43137"/>
                    </a:srgbClr>
                  </a:outerShdw>
                </a:effectLst>
                <a:latin typeface="Bell MT" pitchFamily="18" charset="0"/>
                <a:ea typeface="+mn-ea"/>
              </a:rPr>
              <a:t>Geometrical</a:t>
            </a:r>
            <a:r>
              <a:rPr lang="it-IT" sz="2800" b="1" dirty="0" smtClean="0">
                <a:effectLst>
                  <a:outerShdw blurRad="38100" dist="38100" dir="2700000" algn="tl">
                    <a:srgbClr val="000000">
                      <a:alpha val="43137"/>
                    </a:srgbClr>
                  </a:outerShdw>
                </a:effectLst>
                <a:latin typeface="Bell MT" pitchFamily="18" charset="0"/>
                <a:ea typeface="+mn-ea"/>
              </a:rPr>
              <a:t> </a:t>
            </a:r>
            <a:r>
              <a:rPr lang="it-IT" sz="2800" b="1" dirty="0" err="1" smtClean="0">
                <a:effectLst>
                  <a:outerShdw blurRad="38100" dist="38100" dir="2700000" algn="tl">
                    <a:srgbClr val="000000">
                      <a:alpha val="43137"/>
                    </a:srgbClr>
                  </a:outerShdw>
                </a:effectLst>
                <a:latin typeface="Bell MT" pitchFamily="18" charset="0"/>
                <a:ea typeface="+mn-ea"/>
              </a:rPr>
              <a:t>optics</a:t>
            </a:r>
            <a:endParaRPr lang="it-IT" sz="2800" b="1" dirty="0" smtClean="0">
              <a:effectLst>
                <a:outerShdw blurRad="38100" dist="38100" dir="2700000" algn="tl">
                  <a:srgbClr val="000000">
                    <a:alpha val="43137"/>
                  </a:srgbClr>
                </a:outerShdw>
              </a:effectLst>
              <a:latin typeface="Bell MT" pitchFamily="18" charset="0"/>
              <a:ea typeface="+mn-ea"/>
            </a:endParaRPr>
          </a:p>
          <a:p>
            <a:pPr eaLnBrk="1" fontAlgn="auto" hangingPunct="1">
              <a:spcAft>
                <a:spcPts val="0"/>
              </a:spcAft>
              <a:buFont typeface="Arial" pitchFamily="34" charset="0"/>
              <a:buNone/>
              <a:defRPr/>
            </a:pPr>
            <a:r>
              <a:rPr lang="it-IT" sz="2000" b="1" dirty="0" smtClean="0">
                <a:effectLst>
                  <a:outerShdw blurRad="38100" dist="38100" dir="2700000" algn="tl">
                    <a:srgbClr val="000000">
                      <a:alpha val="43137"/>
                    </a:srgbClr>
                  </a:outerShdw>
                </a:effectLst>
                <a:latin typeface="Bell MT" pitchFamily="18" charset="0"/>
                <a:ea typeface="+mn-ea"/>
              </a:rPr>
              <a:t>  Light </a:t>
            </a:r>
            <a:r>
              <a:rPr lang="it-IT" sz="2000" b="1" dirty="0" err="1" smtClean="0">
                <a:effectLst>
                  <a:outerShdw blurRad="38100" dist="38100" dir="2700000" algn="tl">
                    <a:srgbClr val="000000">
                      <a:alpha val="43137"/>
                    </a:srgbClr>
                  </a:outerShdw>
                </a:effectLst>
                <a:latin typeface="Bell MT" pitchFamily="18" charset="0"/>
                <a:ea typeface="+mn-ea"/>
              </a:rPr>
              <a:t>is</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confined</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near</a:t>
            </a:r>
            <a:r>
              <a:rPr lang="it-IT" sz="2000" b="1" dirty="0" smtClean="0">
                <a:effectLst>
                  <a:outerShdw blurRad="38100" dist="38100" dir="2700000" algn="tl">
                    <a:srgbClr val="000000">
                      <a:alpha val="43137"/>
                    </a:srgbClr>
                  </a:outerShdw>
                </a:effectLst>
                <a:latin typeface="Bell MT" pitchFamily="18" charset="0"/>
                <a:ea typeface="+mn-ea"/>
              </a:rPr>
              <a:t> the </a:t>
            </a:r>
            <a:r>
              <a:rPr lang="it-IT" sz="2000" b="1" dirty="0" err="1" smtClean="0">
                <a:effectLst>
                  <a:outerShdw blurRad="38100" dist="38100" dir="2700000" algn="tl">
                    <a:srgbClr val="000000">
                      <a:alpha val="43137"/>
                    </a:srgbClr>
                  </a:outerShdw>
                </a:effectLst>
                <a:latin typeface="Bell MT" pitchFamily="18" charset="0"/>
                <a:ea typeface="+mn-ea"/>
              </a:rPr>
              <a:t>border</a:t>
            </a:r>
            <a:r>
              <a:rPr lang="it-IT" sz="2000" b="1" dirty="0" smtClean="0">
                <a:effectLst>
                  <a:outerShdw blurRad="38100" dist="38100" dir="2700000" algn="tl">
                    <a:srgbClr val="000000">
                      <a:alpha val="43137"/>
                    </a:srgbClr>
                  </a:outerShdw>
                </a:effectLst>
                <a:latin typeface="Bell MT" pitchFamily="18" charset="0"/>
                <a:ea typeface="+mn-ea"/>
              </a:rPr>
              <a:t> of microresonator</a:t>
            </a:r>
          </a:p>
          <a:p>
            <a:pPr eaLnBrk="1" fontAlgn="auto" hangingPunct="1">
              <a:spcAft>
                <a:spcPts val="0"/>
              </a:spcAft>
              <a:buFont typeface="Arial" pitchFamily="34" charset="0"/>
              <a:buNone/>
              <a:defRPr/>
            </a:pPr>
            <a:r>
              <a:rPr lang="it-IT" sz="2000" b="1" dirty="0" smtClean="0">
                <a:effectLst>
                  <a:outerShdw blurRad="38100" dist="38100" dir="2700000" algn="tl">
                    <a:srgbClr val="000000">
                      <a:alpha val="43137"/>
                    </a:srgbClr>
                  </a:outerShdw>
                </a:effectLst>
                <a:latin typeface="Bell MT" pitchFamily="18" charset="0"/>
                <a:ea typeface="+mn-ea"/>
              </a:rPr>
              <a:t>  by consecutive total </a:t>
            </a:r>
            <a:r>
              <a:rPr lang="it-IT" sz="2000" b="1" dirty="0" err="1" smtClean="0">
                <a:effectLst>
                  <a:outerShdw blurRad="38100" dist="38100" dir="2700000" algn="tl">
                    <a:srgbClr val="000000">
                      <a:alpha val="43137"/>
                    </a:srgbClr>
                  </a:outerShdw>
                </a:effectLst>
                <a:latin typeface="Bell MT" pitchFamily="18" charset="0"/>
                <a:ea typeface="+mn-ea"/>
              </a:rPr>
              <a:t>internal</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reflections</a:t>
            </a:r>
            <a:endParaRPr lang="it-IT" sz="2000" b="1" dirty="0" smtClean="0">
              <a:effectLst>
                <a:outerShdw blurRad="38100" dist="38100" dir="2700000" algn="tl">
                  <a:srgbClr val="000000">
                    <a:alpha val="43137"/>
                  </a:srgbClr>
                </a:outerShdw>
              </a:effectLst>
              <a:latin typeface="Bell MT" pitchFamily="18" charset="0"/>
              <a:ea typeface="+mn-ea"/>
            </a:endParaRPr>
          </a:p>
          <a:p>
            <a:pPr eaLnBrk="1" fontAlgn="auto" hangingPunct="1">
              <a:spcAft>
                <a:spcPts val="0"/>
              </a:spcAft>
              <a:buFont typeface="Arial" pitchFamily="34" charset="0"/>
              <a:buNone/>
              <a:defRPr/>
            </a:pPr>
            <a:r>
              <a:rPr lang="it-IT" sz="2000" b="1" dirty="0" smtClean="0">
                <a:effectLst>
                  <a:outerShdw blurRad="38100" dist="38100" dir="2700000" algn="tl">
                    <a:srgbClr val="000000">
                      <a:alpha val="43137"/>
                    </a:srgbClr>
                  </a:outerShdw>
                </a:effectLst>
                <a:latin typeface="Bell MT" pitchFamily="18" charset="0"/>
                <a:ea typeface="+mn-ea"/>
              </a:rPr>
              <a:t>		</a:t>
            </a:r>
            <a:r>
              <a:rPr lang="en-US" sz="2000" b="1" dirty="0" smtClean="0">
                <a:effectLst>
                  <a:outerShdw blurRad="38100" dist="38100" dir="2700000" algn="tl">
                    <a:srgbClr val="000000">
                      <a:alpha val="43137"/>
                    </a:srgbClr>
                  </a:outerShdw>
                </a:effectLst>
                <a:latin typeface="Bell MT" pitchFamily="18" charset="0"/>
                <a:ea typeface="+mn-ea"/>
                <a:cs typeface="Arial" charset="0"/>
              </a:rPr>
              <a:t>         </a:t>
            </a:r>
            <a:r>
              <a:rPr lang="en-US" sz="2000" b="1" dirty="0" err="1" smtClean="0">
                <a:effectLst>
                  <a:outerShdw blurRad="38100" dist="38100" dir="2700000" algn="tl">
                    <a:srgbClr val="000000">
                      <a:alpha val="43137"/>
                    </a:srgbClr>
                  </a:outerShdw>
                </a:effectLst>
                <a:latin typeface="Bell MT" pitchFamily="18" charset="0"/>
                <a:ea typeface="+mn-ea"/>
                <a:cs typeface="Arial" charset="0"/>
              </a:rPr>
              <a:t>i</a:t>
            </a:r>
            <a:r>
              <a:rPr lang="en-US" sz="2000" b="1" dirty="0" smtClean="0">
                <a:effectLst>
                  <a:outerShdw blurRad="38100" dist="38100" dir="2700000" algn="tl">
                    <a:srgbClr val="000000">
                      <a:alpha val="43137"/>
                    </a:srgbClr>
                  </a:outerShdw>
                </a:effectLst>
                <a:latin typeface="Bell MT" pitchFamily="18" charset="0"/>
                <a:ea typeface="+mn-ea"/>
                <a:cs typeface="Arial" charset="0"/>
              </a:rPr>
              <a:t> &gt; </a:t>
            </a:r>
            <a:r>
              <a:rPr lang="en-US" sz="2000" b="1" dirty="0" err="1" smtClean="0">
                <a:effectLst>
                  <a:outerShdw blurRad="38100" dist="38100" dir="2700000" algn="tl">
                    <a:srgbClr val="000000">
                      <a:alpha val="43137"/>
                    </a:srgbClr>
                  </a:outerShdw>
                </a:effectLst>
                <a:latin typeface="Bell MT" pitchFamily="18" charset="0"/>
                <a:ea typeface="+mn-ea"/>
                <a:cs typeface="Arial" charset="0"/>
              </a:rPr>
              <a:t>i</a:t>
            </a:r>
            <a:r>
              <a:rPr lang="en-US" sz="2000" b="1" baseline="-25000" dirty="0" err="1" smtClean="0">
                <a:effectLst>
                  <a:outerShdw blurRad="38100" dist="38100" dir="2700000" algn="tl">
                    <a:srgbClr val="000000">
                      <a:alpha val="43137"/>
                    </a:srgbClr>
                  </a:outerShdw>
                </a:effectLst>
                <a:latin typeface="Bell MT" pitchFamily="18" charset="0"/>
                <a:ea typeface="+mn-ea"/>
                <a:cs typeface="Arial" charset="0"/>
              </a:rPr>
              <a:t>c</a:t>
            </a:r>
            <a:r>
              <a:rPr lang="en-US" sz="2000" b="1" baseline="-25000" dirty="0" smtClean="0">
                <a:effectLst>
                  <a:outerShdw blurRad="38100" dist="38100" dir="2700000" algn="tl">
                    <a:srgbClr val="000000">
                      <a:alpha val="43137"/>
                    </a:srgbClr>
                  </a:outerShdw>
                </a:effectLst>
                <a:latin typeface="Bell MT" pitchFamily="18" charset="0"/>
                <a:ea typeface="+mn-ea"/>
                <a:cs typeface="Arial" charset="0"/>
              </a:rPr>
              <a:t> </a:t>
            </a:r>
            <a:r>
              <a:rPr lang="en-US" sz="2000" b="1" dirty="0" smtClean="0">
                <a:effectLst>
                  <a:outerShdw blurRad="38100" dist="38100" dir="2700000" algn="tl">
                    <a:srgbClr val="000000">
                      <a:alpha val="43137"/>
                    </a:srgbClr>
                  </a:outerShdw>
                </a:effectLst>
                <a:latin typeface="Bell MT" pitchFamily="18" charset="0"/>
                <a:ea typeface="+mn-ea"/>
                <a:cs typeface="Arial" charset="0"/>
              </a:rPr>
              <a:t>= </a:t>
            </a:r>
            <a:r>
              <a:rPr lang="en-US" sz="2000" b="1" dirty="0" err="1" smtClean="0">
                <a:effectLst>
                  <a:outerShdw blurRad="38100" dist="38100" dir="2700000" algn="tl">
                    <a:srgbClr val="000000">
                      <a:alpha val="43137"/>
                    </a:srgbClr>
                  </a:outerShdw>
                </a:effectLst>
                <a:latin typeface="Bell MT" pitchFamily="18" charset="0"/>
                <a:ea typeface="+mn-ea"/>
                <a:cs typeface="Arial" charset="0"/>
              </a:rPr>
              <a:t>arcsin</a:t>
            </a:r>
            <a:r>
              <a:rPr lang="en-US" sz="2000" b="1" dirty="0" smtClean="0">
                <a:effectLst>
                  <a:outerShdw blurRad="38100" dist="38100" dir="2700000" algn="tl">
                    <a:srgbClr val="000000">
                      <a:alpha val="43137"/>
                    </a:srgbClr>
                  </a:outerShdw>
                </a:effectLst>
                <a:latin typeface="Bell MT" pitchFamily="18" charset="0"/>
                <a:ea typeface="+mn-ea"/>
                <a:cs typeface="Arial" charset="0"/>
              </a:rPr>
              <a:t>(1/N); </a:t>
            </a:r>
            <a:endParaRPr lang="it-IT" sz="2000" b="1" dirty="0" smtClean="0">
              <a:effectLst>
                <a:outerShdw blurRad="38100" dist="38100" dir="2700000" algn="tl">
                  <a:srgbClr val="000000">
                    <a:alpha val="43137"/>
                  </a:srgbClr>
                </a:outerShdw>
              </a:effectLst>
              <a:latin typeface="Bell MT" pitchFamily="18" charset="0"/>
              <a:ea typeface="+mn-ea"/>
            </a:endParaRPr>
          </a:p>
          <a:p>
            <a:pPr eaLnBrk="1" fontAlgn="auto" hangingPunct="1">
              <a:spcAft>
                <a:spcPts val="0"/>
              </a:spcAft>
              <a:buFont typeface="Arial" pitchFamily="34" charset="0"/>
              <a:buNone/>
              <a:defRPr/>
            </a:pPr>
            <a:endParaRPr lang="it-IT" sz="2000" b="1" dirty="0" smtClean="0">
              <a:effectLst>
                <a:outerShdw blurRad="38100" dist="38100" dir="2700000" algn="tl">
                  <a:srgbClr val="000000">
                    <a:alpha val="43137"/>
                  </a:srgbClr>
                </a:outerShdw>
              </a:effectLst>
              <a:latin typeface="Bell MT" pitchFamily="18" charset="0"/>
              <a:ea typeface="+mn-ea"/>
            </a:endParaRPr>
          </a:p>
          <a:p>
            <a:pPr eaLnBrk="1" fontAlgn="auto" hangingPunct="1">
              <a:spcAft>
                <a:spcPts val="0"/>
              </a:spcAft>
              <a:buFont typeface="Arial" pitchFamily="34" charset="0"/>
              <a:buNone/>
              <a:defRPr/>
            </a:pPr>
            <a:r>
              <a:rPr lang="it-IT" sz="2800" b="1" dirty="0" err="1" smtClean="0">
                <a:effectLst>
                  <a:outerShdw blurRad="38100" dist="38100" dir="2700000" algn="tl">
                    <a:srgbClr val="000000">
                      <a:alpha val="43137"/>
                    </a:srgbClr>
                  </a:outerShdw>
                </a:effectLst>
                <a:latin typeface="Bell MT" pitchFamily="18" charset="0"/>
                <a:ea typeface="+mn-ea"/>
              </a:rPr>
              <a:t>Electromagnetic</a:t>
            </a:r>
            <a:r>
              <a:rPr lang="it-IT" sz="2800" b="1" dirty="0" smtClean="0">
                <a:effectLst>
                  <a:outerShdw blurRad="38100" dist="38100" dir="2700000" algn="tl">
                    <a:srgbClr val="000000">
                      <a:alpha val="43137"/>
                    </a:srgbClr>
                  </a:outerShdw>
                </a:effectLst>
                <a:latin typeface="Bell MT" pitchFamily="18" charset="0"/>
                <a:ea typeface="+mn-ea"/>
              </a:rPr>
              <a:t> </a:t>
            </a:r>
            <a:r>
              <a:rPr lang="it-IT" sz="2800" b="1" dirty="0" err="1" smtClean="0">
                <a:effectLst>
                  <a:outerShdw blurRad="38100" dist="38100" dir="2700000" algn="tl">
                    <a:srgbClr val="000000">
                      <a:alpha val="43137"/>
                    </a:srgbClr>
                  </a:outerShdw>
                </a:effectLst>
                <a:latin typeface="Bell MT" pitchFamily="18" charset="0"/>
                <a:ea typeface="+mn-ea"/>
              </a:rPr>
              <a:t>Theory</a:t>
            </a:r>
            <a:r>
              <a:rPr lang="it-IT" sz="2800" b="1" dirty="0" smtClean="0">
                <a:effectLst>
                  <a:outerShdw blurRad="38100" dist="38100" dir="2700000" algn="tl">
                    <a:srgbClr val="000000">
                      <a:alpha val="43137"/>
                    </a:srgbClr>
                  </a:outerShdw>
                </a:effectLst>
                <a:latin typeface="Bell MT" pitchFamily="18" charset="0"/>
                <a:ea typeface="+mn-ea"/>
              </a:rPr>
              <a:t> (3D)</a:t>
            </a:r>
          </a:p>
          <a:p>
            <a:pPr eaLnBrk="1" fontAlgn="auto" hangingPunct="1">
              <a:spcAft>
                <a:spcPts val="0"/>
              </a:spcAft>
              <a:buFont typeface="Arial" pitchFamily="34" charset="0"/>
              <a:buNone/>
              <a:defRPr/>
            </a:pPr>
            <a:r>
              <a:rPr lang="it-IT" sz="2000" b="1" dirty="0" smtClean="0">
                <a:effectLst>
                  <a:outerShdw blurRad="38100" dist="38100" dir="2700000" algn="tl">
                    <a:srgbClr val="000000">
                      <a:alpha val="43137"/>
                    </a:srgbClr>
                  </a:outerShdw>
                </a:effectLst>
                <a:latin typeface="Bell MT" pitchFamily="18" charset="0"/>
                <a:ea typeface="+mn-ea"/>
              </a:rPr>
              <a:t> Maxwell's </a:t>
            </a:r>
            <a:r>
              <a:rPr lang="it-IT" sz="2000" b="1" dirty="0" err="1" smtClean="0">
                <a:effectLst>
                  <a:outerShdw blurRad="38100" dist="38100" dir="2700000" algn="tl">
                    <a:srgbClr val="000000">
                      <a:alpha val="43137"/>
                    </a:srgbClr>
                  </a:outerShdw>
                </a:effectLst>
                <a:latin typeface="Bell MT" pitchFamily="18" charset="0"/>
                <a:ea typeface="+mn-ea"/>
              </a:rPr>
              <a:t>equations</a:t>
            </a:r>
            <a:r>
              <a:rPr lang="it-IT" sz="2000" b="1" dirty="0" smtClean="0">
                <a:effectLst>
                  <a:outerShdw blurRad="38100" dist="38100" dir="2700000" algn="tl">
                    <a:srgbClr val="000000">
                      <a:alpha val="43137"/>
                    </a:srgbClr>
                  </a:outerShdw>
                </a:effectLst>
                <a:latin typeface="Bell MT" pitchFamily="18" charset="0"/>
                <a:ea typeface="+mn-ea"/>
              </a:rPr>
              <a:t> + </a:t>
            </a:r>
            <a:r>
              <a:rPr lang="it-IT" sz="2000" b="1" dirty="0" err="1" smtClean="0">
                <a:effectLst>
                  <a:outerShdw blurRad="38100" dist="38100" dir="2700000" algn="tl">
                    <a:srgbClr val="000000">
                      <a:alpha val="43137"/>
                    </a:srgbClr>
                  </a:outerShdw>
                </a:effectLst>
                <a:latin typeface="Bell MT" pitchFamily="18" charset="0"/>
                <a:ea typeface="+mn-ea"/>
              </a:rPr>
              <a:t>boundary</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condition</a:t>
            </a:r>
            <a:r>
              <a:rPr lang="it-IT" sz="2000" b="1" dirty="0" smtClean="0">
                <a:effectLst>
                  <a:outerShdw blurRad="38100" dist="38100" dir="2700000" algn="tl">
                    <a:srgbClr val="000000">
                      <a:alpha val="43137"/>
                    </a:srgbClr>
                  </a:outerShdw>
                </a:effectLst>
                <a:latin typeface="Bell MT" pitchFamily="18" charset="0"/>
                <a:ea typeface="+mn-ea"/>
              </a:rPr>
              <a:t> :</a:t>
            </a:r>
          </a:p>
          <a:p>
            <a:pPr eaLnBrk="1" fontAlgn="auto" hangingPunct="1">
              <a:spcAft>
                <a:spcPts val="0"/>
              </a:spcAft>
              <a:buFont typeface="Arial" pitchFamily="34" charset="0"/>
              <a:buNone/>
              <a:defRPr/>
            </a:pP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solidFill>
                  <a:srgbClr val="0000FF"/>
                </a:solidFill>
                <a:effectLst>
                  <a:outerShdw blurRad="38100" dist="38100" dir="2700000" algn="tl">
                    <a:srgbClr val="000000">
                      <a:alpha val="43137"/>
                    </a:srgbClr>
                  </a:outerShdw>
                </a:effectLst>
                <a:latin typeface="Bell MT" pitchFamily="18" charset="0"/>
                <a:ea typeface="+mn-ea"/>
              </a:rPr>
              <a:t>Radial</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field</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err="1" smtClean="0">
                <a:effectLst>
                  <a:outerShdw blurRad="38100" dist="38100" dir="2700000" algn="tl">
                    <a:srgbClr val="000000">
                      <a:alpha val="43137"/>
                    </a:srgbClr>
                  </a:outerShdw>
                </a:effectLst>
                <a:latin typeface="Bell MT" pitchFamily="18" charset="0"/>
                <a:ea typeface="+mn-ea"/>
              </a:rPr>
              <a:t>component</a:t>
            </a:r>
            <a:r>
              <a:rPr lang="it-IT" sz="2000" b="1" dirty="0" smtClean="0">
                <a:effectLst>
                  <a:outerShdw blurRad="38100" dist="38100" dir="2700000" algn="tl">
                    <a:srgbClr val="000000">
                      <a:alpha val="43137"/>
                    </a:srgbClr>
                  </a:outerShdw>
                </a:effectLst>
                <a:latin typeface="Bell MT" pitchFamily="18" charset="0"/>
                <a:ea typeface="+mn-ea"/>
              </a:rPr>
              <a:t>: r&lt;</a:t>
            </a:r>
            <a:r>
              <a:rPr lang="it-IT" sz="2000" b="1" dirty="0" err="1" smtClean="0">
                <a:effectLst>
                  <a:outerShdw blurRad="38100" dist="38100" dir="2700000" algn="tl">
                    <a:srgbClr val="000000">
                      <a:alpha val="43137"/>
                    </a:srgbClr>
                  </a:outerShdw>
                </a:effectLst>
                <a:latin typeface="Bell MT" pitchFamily="18" charset="0"/>
                <a:ea typeface="+mn-ea"/>
              </a:rPr>
              <a:t>R</a:t>
            </a:r>
            <a:r>
              <a:rPr lang="it-IT" sz="2000" b="1" dirty="0" smtClean="0">
                <a:effectLst>
                  <a:outerShdw blurRad="38100" dist="38100" dir="2700000" algn="tl">
                    <a:srgbClr val="000000">
                      <a:alpha val="43137"/>
                    </a:srgbClr>
                  </a:outerShdw>
                </a:effectLst>
                <a:latin typeface="Bell MT" pitchFamily="18" charset="0"/>
                <a:ea typeface="+mn-ea"/>
              </a:rPr>
              <a:t> </a:t>
            </a:r>
            <a:r>
              <a:rPr lang="it-IT"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000" b="1" dirty="0" err="1" smtClean="0">
                <a:effectLst>
                  <a:outerShdw blurRad="38100" dist="38100" dir="2700000" algn="tl">
                    <a:srgbClr val="000000">
                      <a:alpha val="43137"/>
                    </a:srgbClr>
                  </a:outerShdw>
                </a:effectLst>
                <a:latin typeface="Bell MT" pitchFamily="18" charset="0"/>
                <a:ea typeface="+mn-ea"/>
                <a:sym typeface="Wingdings" pitchFamily="2" charset="2"/>
              </a:rPr>
              <a:t>spherical</a:t>
            </a:r>
            <a:r>
              <a:rPr lang="it-IT"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000" b="1" dirty="0" err="1" smtClean="0">
                <a:effectLst>
                  <a:outerShdw blurRad="38100" dist="38100" dir="2700000" algn="tl">
                    <a:srgbClr val="000000">
                      <a:alpha val="43137"/>
                    </a:srgbClr>
                  </a:outerShdw>
                </a:effectLst>
                <a:latin typeface="Bell MT" pitchFamily="18" charset="0"/>
                <a:ea typeface="+mn-ea"/>
                <a:sym typeface="Wingdings" pitchFamily="2" charset="2"/>
              </a:rPr>
              <a:t>Bessel</a:t>
            </a:r>
            <a:r>
              <a:rPr lang="it-IT"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it-IT" sz="2000" b="1" dirty="0" err="1" smtClean="0">
                <a:effectLst>
                  <a:outerShdw blurRad="38100" dist="38100" dir="2700000" algn="tl">
                    <a:srgbClr val="000000">
                      <a:alpha val="43137"/>
                    </a:srgbClr>
                  </a:outerShdw>
                </a:effectLst>
                <a:latin typeface="Bell MT" pitchFamily="18" charset="0"/>
                <a:ea typeface="+mn-ea"/>
                <a:sym typeface="Wingdings" pitchFamily="2" charset="2"/>
              </a:rPr>
              <a:t>function</a:t>
            </a:r>
            <a:endParaRPr lang="en-US" sz="2000" b="1" dirty="0" smtClean="0">
              <a:effectLst>
                <a:outerShdw blurRad="38100" dist="38100" dir="2700000" algn="tl">
                  <a:srgbClr val="000000">
                    <a:alpha val="43137"/>
                  </a:srgbClr>
                </a:outerShdw>
              </a:effectLst>
              <a:latin typeface="Bell MT" pitchFamily="18" charset="0"/>
              <a:ea typeface="+mn-ea"/>
            </a:endParaRPr>
          </a:p>
          <a:p>
            <a:pPr eaLnBrk="1" fontAlgn="auto" hangingPunct="1">
              <a:spcAft>
                <a:spcPts val="0"/>
              </a:spcAft>
              <a:buFont typeface="Arial" pitchFamily="34" charset="0"/>
              <a:buNone/>
              <a:defRPr/>
            </a:pPr>
            <a:r>
              <a:rPr lang="en-US" sz="2000" b="1" dirty="0" smtClean="0">
                <a:effectLst>
                  <a:outerShdw blurRad="38100" dist="38100" dir="2700000" algn="tl">
                    <a:srgbClr val="000000">
                      <a:alpha val="43137"/>
                    </a:srgbClr>
                  </a:outerShdw>
                </a:effectLst>
                <a:latin typeface="Bell MT" pitchFamily="18" charset="0"/>
                <a:ea typeface="+mn-ea"/>
              </a:rPr>
              <a:t>			               r&gt;R </a:t>
            </a:r>
            <a:r>
              <a:rPr lang="en-US" sz="2000" b="1" dirty="0" smtClean="0">
                <a:effectLst>
                  <a:outerShdw blurRad="38100" dist="38100" dir="2700000" algn="tl">
                    <a:srgbClr val="000000">
                      <a:alpha val="43137"/>
                    </a:srgbClr>
                  </a:outerShdw>
                </a:effectLst>
                <a:latin typeface="Bell MT" pitchFamily="18" charset="0"/>
                <a:ea typeface="+mn-ea"/>
                <a:sym typeface="Wingdings" pitchFamily="2" charset="2"/>
              </a:rPr>
              <a:t> evanescent tail</a:t>
            </a:r>
          </a:p>
          <a:p>
            <a:pPr eaLnBrk="1" fontAlgn="auto" hangingPunct="1">
              <a:spcAft>
                <a:spcPts val="0"/>
              </a:spcAft>
              <a:buFont typeface="Arial" pitchFamily="34" charset="0"/>
              <a:buNone/>
              <a:defRPr/>
            </a:pPr>
            <a:r>
              <a:rPr lang="en-US"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en-US" sz="2000" b="1" dirty="0" smtClean="0">
                <a:solidFill>
                  <a:srgbClr val="0000FF"/>
                </a:solidFill>
                <a:effectLst>
                  <a:outerShdw blurRad="38100" dist="38100" dir="2700000" algn="tl">
                    <a:srgbClr val="000000">
                      <a:alpha val="43137"/>
                    </a:srgbClr>
                  </a:outerShdw>
                </a:effectLst>
                <a:latin typeface="Bell MT" pitchFamily="18" charset="0"/>
                <a:ea typeface="+mn-ea"/>
                <a:sym typeface="Wingdings" pitchFamily="2" charset="2"/>
              </a:rPr>
              <a:t>Polar</a:t>
            </a:r>
            <a:r>
              <a:rPr lang="en-US" sz="2000" b="1" dirty="0" smtClean="0">
                <a:effectLst>
                  <a:outerShdw blurRad="38100" dist="38100" dir="2700000" algn="tl">
                    <a:srgbClr val="000000">
                      <a:alpha val="43137"/>
                    </a:srgbClr>
                  </a:outerShdw>
                </a:effectLst>
                <a:latin typeface="Bell MT" pitchFamily="18" charset="0"/>
                <a:ea typeface="+mn-ea"/>
                <a:sym typeface="Wingdings" pitchFamily="2" charset="2"/>
              </a:rPr>
              <a:t> field component:  Legendre </a:t>
            </a:r>
            <a:r>
              <a:rPr lang="en-US" sz="2000" b="1" dirty="0" err="1" smtClean="0">
                <a:effectLst>
                  <a:outerShdw blurRad="38100" dist="38100" dir="2700000" algn="tl">
                    <a:srgbClr val="000000">
                      <a:alpha val="43137"/>
                    </a:srgbClr>
                  </a:outerShdw>
                </a:effectLst>
                <a:latin typeface="Bell MT" pitchFamily="18" charset="0"/>
                <a:ea typeface="+mn-ea"/>
                <a:sym typeface="Wingdings" pitchFamily="2" charset="2"/>
              </a:rPr>
              <a:t>spher</a:t>
            </a:r>
            <a:r>
              <a:rPr lang="en-US"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en-US" sz="2000" b="1" dirty="0" err="1" smtClean="0">
                <a:effectLst>
                  <a:outerShdw blurRad="38100" dist="38100" dir="2700000" algn="tl">
                    <a:srgbClr val="000000">
                      <a:alpha val="43137"/>
                    </a:srgbClr>
                  </a:outerShdw>
                </a:effectLst>
                <a:latin typeface="Bell MT" pitchFamily="18" charset="0"/>
                <a:ea typeface="+mn-ea"/>
                <a:sym typeface="Wingdings" pitchFamily="2" charset="2"/>
              </a:rPr>
              <a:t>armonics</a:t>
            </a:r>
            <a:endParaRPr lang="en-US" sz="2000" b="1" dirty="0" smtClean="0">
              <a:effectLst>
                <a:outerShdw blurRad="38100" dist="38100" dir="2700000" algn="tl">
                  <a:srgbClr val="000000">
                    <a:alpha val="43137"/>
                  </a:srgbClr>
                </a:outerShdw>
              </a:effectLst>
              <a:latin typeface="Bell MT" pitchFamily="18" charset="0"/>
              <a:ea typeface="+mn-ea"/>
              <a:sym typeface="Wingdings" pitchFamily="2" charset="2"/>
            </a:endParaRPr>
          </a:p>
          <a:p>
            <a:pPr eaLnBrk="1" fontAlgn="auto" hangingPunct="1">
              <a:spcAft>
                <a:spcPts val="0"/>
              </a:spcAft>
              <a:buFont typeface="Arial" pitchFamily="34" charset="0"/>
              <a:buNone/>
              <a:defRPr/>
            </a:pPr>
            <a:r>
              <a:rPr lang="en-US" sz="2000" b="1" dirty="0" smtClean="0">
                <a:effectLst>
                  <a:outerShdw blurRad="38100" dist="38100" dir="2700000" algn="tl">
                    <a:srgbClr val="000000">
                      <a:alpha val="43137"/>
                    </a:srgbClr>
                  </a:outerShdw>
                </a:effectLst>
                <a:latin typeface="Bell MT" pitchFamily="18" charset="0"/>
                <a:ea typeface="+mn-ea"/>
                <a:sym typeface="Wingdings" pitchFamily="2" charset="2"/>
              </a:rPr>
              <a:t>  </a:t>
            </a:r>
            <a:r>
              <a:rPr lang="en-US" sz="2000" b="1" dirty="0" err="1" smtClean="0">
                <a:solidFill>
                  <a:srgbClr val="0000FF"/>
                </a:solidFill>
                <a:effectLst>
                  <a:outerShdw blurRad="38100" dist="38100" dir="2700000" algn="tl">
                    <a:srgbClr val="000000">
                      <a:alpha val="43137"/>
                    </a:srgbClr>
                  </a:outerShdw>
                </a:effectLst>
                <a:latin typeface="Bell MT" pitchFamily="18" charset="0"/>
                <a:ea typeface="+mn-ea"/>
                <a:sym typeface="Wingdings" pitchFamily="2" charset="2"/>
              </a:rPr>
              <a:t>Azimutal</a:t>
            </a:r>
            <a:r>
              <a:rPr lang="en-US" sz="2000" b="1" dirty="0" smtClean="0">
                <a:effectLst>
                  <a:outerShdw blurRad="38100" dist="38100" dir="2700000" algn="tl">
                    <a:srgbClr val="000000">
                      <a:alpha val="43137"/>
                    </a:srgbClr>
                  </a:outerShdw>
                </a:effectLst>
                <a:latin typeface="Bell MT" pitchFamily="18" charset="0"/>
                <a:ea typeface="+mn-ea"/>
                <a:sym typeface="Wingdings" pitchFamily="2" charset="2"/>
              </a:rPr>
              <a:t> field component: sinusoidal function </a:t>
            </a:r>
            <a:r>
              <a:rPr lang="en-US" sz="2000" dirty="0" smtClean="0">
                <a:ea typeface="+mn-ea"/>
              </a:rPr>
              <a:t>	</a:t>
            </a: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endParaRPr lang="en-US" sz="2000" dirty="0" smtClean="0">
              <a:ea typeface="+mn-ea"/>
            </a:endParaRPr>
          </a:p>
        </p:txBody>
      </p:sp>
      <p:pic>
        <p:nvPicPr>
          <p:cNvPr id="5125" name="Immagine 6" descr="total refle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2817" y="1268413"/>
            <a:ext cx="2285501" cy="2405062"/>
          </a:xfrm>
          <a:prstGeom prst="rect">
            <a:avLst/>
          </a:prstGeom>
          <a:noFill/>
          <a:ln w="50800" cap="rnd">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Zhou_PhD2011_WGM_em-simulation.jpg">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851" y="2204864"/>
            <a:ext cx="4078224" cy="3986784"/>
          </a:xfrm>
          <a:prstGeom prst="rect">
            <a:avLst/>
          </a:prstGeom>
        </p:spPr>
      </p:pic>
      <p:pic>
        <p:nvPicPr>
          <p:cNvPr id="7" name="Picture 6" descr="Logo_IYL20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8" name="Picture 7" descr="SIF.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2978644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185"/>
          <p:cNvSpPr>
            <a:spLocks noChangeShapeType="1"/>
          </p:cNvSpPr>
          <p:nvPr/>
        </p:nvSpPr>
        <p:spPr bwMode="auto">
          <a:xfrm flipH="1" flipV="1">
            <a:off x="1953409" y="5139732"/>
            <a:ext cx="578690" cy="17463"/>
          </a:xfrm>
          <a:prstGeom prst="line">
            <a:avLst/>
          </a:prstGeom>
          <a:noFill/>
          <a:ln w="19050">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90" name="CasellaDiTesto 89"/>
          <p:cNvSpPr txBox="1"/>
          <p:nvPr/>
        </p:nvSpPr>
        <p:spPr>
          <a:xfrm>
            <a:off x="145033" y="4221088"/>
            <a:ext cx="7128792" cy="1415772"/>
          </a:xfrm>
          <a:prstGeom prst="rect">
            <a:avLst/>
          </a:prstGeom>
          <a:noFill/>
        </p:spPr>
        <p:txBody>
          <a:bodyPr wrap="square" rtlCol="0">
            <a:spAutoFit/>
          </a:bodyPr>
          <a:lstStyle/>
          <a:p>
            <a:r>
              <a:rPr lang="it-IT" b="1" dirty="0" smtClean="0">
                <a:latin typeface="Arial" pitchFamily="34" charset="0"/>
                <a:cs typeface="Arial" pitchFamily="34" charset="0"/>
              </a:rPr>
              <a:t>WGM </a:t>
            </a:r>
            <a:r>
              <a:rPr lang="it-IT" b="1" dirty="0" err="1" smtClean="0">
                <a:latin typeface="Arial" pitchFamily="34" charset="0"/>
                <a:cs typeface="Arial" pitchFamily="34" charset="0"/>
              </a:rPr>
              <a:t>resonators</a:t>
            </a:r>
            <a:r>
              <a:rPr lang="it-IT" b="1" dirty="0" smtClean="0">
                <a:latin typeface="Arial" pitchFamily="34" charset="0"/>
                <a:cs typeface="Arial" pitchFamily="34" charset="0"/>
              </a:rPr>
              <a:t> </a:t>
            </a:r>
            <a:r>
              <a:rPr lang="it-IT" b="1" dirty="0" err="1" smtClean="0">
                <a:latin typeface="Arial" pitchFamily="34" charset="0"/>
                <a:cs typeface="Arial" pitchFamily="34" charset="0"/>
              </a:rPr>
              <a:t>may</a:t>
            </a:r>
            <a:r>
              <a:rPr lang="it-IT" b="1" dirty="0" smtClean="0">
                <a:latin typeface="Arial" pitchFamily="34" charset="0"/>
                <a:cs typeface="Arial" pitchFamily="34" charset="0"/>
              </a:rPr>
              <a:t> </a:t>
            </a:r>
            <a:r>
              <a:rPr lang="it-IT" b="1" dirty="0" err="1" smtClean="0">
                <a:latin typeface="Arial" pitchFamily="34" charset="0"/>
                <a:cs typeface="Arial" pitchFamily="34" charset="0"/>
              </a:rPr>
              <a:t>have</a:t>
            </a:r>
            <a:r>
              <a:rPr lang="it-IT" b="1" dirty="0" smtClean="0">
                <a:latin typeface="Arial" pitchFamily="34" charset="0"/>
                <a:cs typeface="Arial" pitchFamily="34" charset="0"/>
              </a:rPr>
              <a:t> </a:t>
            </a:r>
            <a:r>
              <a:rPr lang="it-IT" b="1" dirty="0" err="1" smtClean="0">
                <a:latin typeface="Arial" pitchFamily="34" charset="0"/>
                <a:cs typeface="Arial" pitchFamily="34" charset="0"/>
              </a:rPr>
              <a:t>different</a:t>
            </a:r>
            <a:r>
              <a:rPr lang="it-IT" b="1" dirty="0" smtClean="0">
                <a:latin typeface="Arial" pitchFamily="34" charset="0"/>
                <a:cs typeface="Arial" pitchFamily="34" charset="0"/>
              </a:rPr>
              <a:t> </a:t>
            </a:r>
            <a:r>
              <a:rPr lang="it-IT" b="1" dirty="0" err="1" smtClean="0">
                <a:latin typeface="Arial" pitchFamily="34" charset="0"/>
                <a:cs typeface="Arial" pitchFamily="34" charset="0"/>
              </a:rPr>
              <a:t>geometries</a:t>
            </a:r>
            <a:r>
              <a:rPr lang="it-IT" b="1" dirty="0" smtClean="0">
                <a:latin typeface="Arial" pitchFamily="34" charset="0"/>
                <a:cs typeface="Arial" pitchFamily="34" charset="0"/>
              </a:rPr>
              <a:t>: </a:t>
            </a:r>
          </a:p>
          <a:p>
            <a:r>
              <a:rPr lang="it-IT" b="1" dirty="0" smtClean="0">
                <a:latin typeface="Arial" pitchFamily="34" charset="0"/>
                <a:cs typeface="Arial" pitchFamily="34" charset="0"/>
              </a:rPr>
              <a:t>planar ring; disk; </a:t>
            </a:r>
            <a:r>
              <a:rPr lang="it-IT" b="1" dirty="0" err="1" smtClean="0">
                <a:latin typeface="Arial" pitchFamily="34" charset="0"/>
                <a:cs typeface="Arial" pitchFamily="34" charset="0"/>
              </a:rPr>
              <a:t>toroid</a:t>
            </a:r>
            <a:r>
              <a:rPr lang="it-IT" b="1" dirty="0" smtClean="0">
                <a:latin typeface="Arial" pitchFamily="34" charset="0"/>
                <a:cs typeface="Arial" pitchFamily="34" charset="0"/>
              </a:rPr>
              <a:t>; </a:t>
            </a:r>
            <a:r>
              <a:rPr lang="it-IT" b="1" dirty="0" err="1" smtClean="0">
                <a:latin typeface="Arial" pitchFamily="34" charset="0"/>
                <a:cs typeface="Arial" pitchFamily="34" charset="0"/>
              </a:rPr>
              <a:t>sphere</a:t>
            </a:r>
            <a:r>
              <a:rPr lang="it-IT" b="1" dirty="0" smtClean="0">
                <a:latin typeface="Arial" pitchFamily="34" charset="0"/>
                <a:cs typeface="Arial" pitchFamily="34" charset="0"/>
              </a:rPr>
              <a:t>; </a:t>
            </a:r>
            <a:r>
              <a:rPr lang="it-IT" b="1" dirty="0" err="1" smtClean="0">
                <a:latin typeface="Arial" pitchFamily="34" charset="0"/>
                <a:cs typeface="Arial" pitchFamily="34" charset="0"/>
              </a:rPr>
              <a:t>cylinder</a:t>
            </a:r>
            <a:r>
              <a:rPr lang="it-IT" b="1" dirty="0" smtClean="0">
                <a:latin typeface="Arial" pitchFamily="34" charset="0"/>
                <a:cs typeface="Arial" pitchFamily="34" charset="0"/>
              </a:rPr>
              <a:t>; </a:t>
            </a:r>
            <a:r>
              <a:rPr lang="it-IT" b="1" dirty="0" err="1" smtClean="0">
                <a:latin typeface="Arial" pitchFamily="34" charset="0"/>
                <a:cs typeface="Arial" pitchFamily="34" charset="0"/>
              </a:rPr>
              <a:t>bottle</a:t>
            </a:r>
            <a:r>
              <a:rPr lang="it-IT" b="1" dirty="0" smtClean="0">
                <a:latin typeface="Arial" pitchFamily="34" charset="0"/>
                <a:cs typeface="Arial" pitchFamily="34" charset="0"/>
              </a:rPr>
              <a:t>.</a:t>
            </a:r>
          </a:p>
          <a:p>
            <a:r>
              <a:rPr lang="it-IT" b="1" dirty="0" smtClean="0">
                <a:latin typeface="Arial" pitchFamily="34" charset="0"/>
                <a:cs typeface="Arial" pitchFamily="34" charset="0"/>
              </a:rPr>
              <a:t>For </a:t>
            </a:r>
            <a:r>
              <a:rPr lang="it-IT" b="1" dirty="0" err="1" smtClean="0">
                <a:latin typeface="Arial" pitchFamily="34" charset="0"/>
                <a:cs typeface="Arial" pitchFamily="34" charset="0"/>
              </a:rPr>
              <a:t>all</a:t>
            </a:r>
            <a:r>
              <a:rPr lang="it-IT" b="1" dirty="0" smtClean="0">
                <a:latin typeface="Arial" pitchFamily="34" charset="0"/>
                <a:cs typeface="Arial" pitchFamily="34" charset="0"/>
              </a:rPr>
              <a:t> of </a:t>
            </a:r>
            <a:r>
              <a:rPr lang="it-IT" b="1" dirty="0" err="1" smtClean="0">
                <a:latin typeface="Arial" pitchFamily="34" charset="0"/>
                <a:cs typeface="Arial" pitchFamily="34" charset="0"/>
              </a:rPr>
              <a:t>them</a:t>
            </a:r>
            <a:r>
              <a:rPr lang="it-IT" b="1" dirty="0" smtClean="0">
                <a:latin typeface="Arial" pitchFamily="34" charset="0"/>
                <a:cs typeface="Arial" pitchFamily="34" charset="0"/>
              </a:rPr>
              <a:t> a </a:t>
            </a:r>
            <a:r>
              <a:rPr lang="it-IT" b="1" dirty="0" err="1" smtClean="0">
                <a:latin typeface="Arial" pitchFamily="34" charset="0"/>
                <a:cs typeface="Arial" pitchFamily="34" charset="0"/>
              </a:rPr>
              <a:t>key</a:t>
            </a:r>
            <a:r>
              <a:rPr lang="it-IT" b="1" dirty="0" smtClean="0">
                <a:latin typeface="Arial" pitchFamily="34" charset="0"/>
                <a:cs typeface="Arial" pitchFamily="34" charset="0"/>
              </a:rPr>
              <a:t> </a:t>
            </a:r>
            <a:r>
              <a:rPr lang="it-IT" b="1" dirty="0" err="1" smtClean="0">
                <a:latin typeface="Arial" pitchFamily="34" charset="0"/>
                <a:cs typeface="Arial" pitchFamily="34" charset="0"/>
              </a:rPr>
              <a:t>parameter</a:t>
            </a:r>
            <a:r>
              <a:rPr lang="it-IT" b="1" dirty="0" smtClean="0">
                <a:latin typeface="Arial" pitchFamily="34" charset="0"/>
                <a:cs typeface="Arial" pitchFamily="34" charset="0"/>
              </a:rPr>
              <a:t> </a:t>
            </a:r>
            <a:r>
              <a:rPr lang="it-IT" b="1" dirty="0" err="1" smtClean="0">
                <a:latin typeface="Arial" pitchFamily="34" charset="0"/>
                <a:cs typeface="Arial" pitchFamily="34" charset="0"/>
              </a:rPr>
              <a:t>is</a:t>
            </a:r>
            <a:r>
              <a:rPr lang="it-IT" b="1" dirty="0" smtClean="0">
                <a:latin typeface="Arial" pitchFamily="34" charset="0"/>
                <a:cs typeface="Arial" pitchFamily="34" charset="0"/>
              </a:rPr>
              <a:t> the </a:t>
            </a:r>
            <a:r>
              <a:rPr lang="it-IT" b="1" dirty="0" err="1" smtClean="0">
                <a:latin typeface="Arial" pitchFamily="34" charset="0"/>
                <a:cs typeface="Arial" pitchFamily="34" charset="0"/>
              </a:rPr>
              <a:t>quality</a:t>
            </a:r>
            <a:r>
              <a:rPr lang="it-IT" b="1" dirty="0" smtClean="0">
                <a:latin typeface="Arial" pitchFamily="34" charset="0"/>
                <a:cs typeface="Arial" pitchFamily="34" charset="0"/>
              </a:rPr>
              <a:t> </a:t>
            </a:r>
            <a:r>
              <a:rPr lang="it-IT" b="1" dirty="0" err="1" smtClean="0">
                <a:latin typeface="Arial" pitchFamily="34" charset="0"/>
                <a:cs typeface="Arial" pitchFamily="34" charset="0"/>
              </a:rPr>
              <a:t>factor</a:t>
            </a:r>
            <a:r>
              <a:rPr lang="it-IT" b="1" dirty="0">
                <a:latin typeface="Arial" pitchFamily="34" charset="0"/>
                <a:cs typeface="Arial" pitchFamily="34" charset="0"/>
              </a:rPr>
              <a:t>:</a:t>
            </a:r>
            <a:r>
              <a:rPr lang="it-IT" b="1" dirty="0" smtClean="0">
                <a:latin typeface="Arial" pitchFamily="34" charset="0"/>
                <a:cs typeface="Arial" pitchFamily="34" charset="0"/>
              </a:rPr>
              <a:t>    </a:t>
            </a:r>
          </a:p>
          <a:p>
            <a:r>
              <a:rPr lang="it-IT" sz="3200" b="1" i="1" dirty="0" smtClean="0"/>
              <a:t> </a:t>
            </a:r>
            <a:r>
              <a:rPr lang="el-GR" sz="3200" b="1" i="1" dirty="0" smtClean="0"/>
              <a:t>Q </a:t>
            </a:r>
            <a:r>
              <a:rPr lang="el-GR" sz="3200" b="1" dirty="0"/>
              <a:t>= ν/</a:t>
            </a:r>
            <a:r>
              <a:rPr lang="el-GR" sz="3200" b="1" dirty="0" smtClean="0"/>
              <a:t>Δν</a:t>
            </a:r>
            <a:r>
              <a:rPr lang="it-IT" sz="3200" b="1" dirty="0" smtClean="0"/>
              <a:t>  ( </a:t>
            </a:r>
            <a:r>
              <a:rPr lang="it-IT" sz="3200" b="1" dirty="0" smtClean="0">
                <a:latin typeface="Arial" pitchFamily="34" charset="0"/>
                <a:cs typeface="Arial" pitchFamily="34" charset="0"/>
              </a:rPr>
              <a:t>10</a:t>
            </a:r>
            <a:r>
              <a:rPr lang="it-IT" sz="3200" b="1" baseline="30000" dirty="0" smtClean="0">
                <a:latin typeface="Arial" pitchFamily="34" charset="0"/>
                <a:cs typeface="Arial" pitchFamily="34" charset="0"/>
              </a:rPr>
              <a:t>4 </a:t>
            </a:r>
            <a:r>
              <a:rPr lang="it-IT" sz="3200" b="1" dirty="0" smtClean="0">
                <a:latin typeface="Arial" pitchFamily="34" charset="0"/>
                <a:cs typeface="Arial" pitchFamily="34" charset="0"/>
              </a:rPr>
              <a:t>- 10</a:t>
            </a:r>
            <a:r>
              <a:rPr lang="it-IT" sz="3200" b="1" baseline="30000" dirty="0" smtClean="0">
                <a:latin typeface="Arial" pitchFamily="34" charset="0"/>
                <a:cs typeface="Arial" pitchFamily="34" charset="0"/>
              </a:rPr>
              <a:t>10</a:t>
            </a:r>
            <a:r>
              <a:rPr lang="it-IT" sz="3200" b="1" dirty="0" smtClean="0">
                <a:latin typeface="Arial" pitchFamily="34" charset="0"/>
                <a:cs typeface="Arial" pitchFamily="34" charset="0"/>
              </a:rPr>
              <a:t> )</a:t>
            </a:r>
            <a:endParaRPr lang="it-IT" sz="3200" b="1" dirty="0">
              <a:latin typeface="Arial" pitchFamily="34" charset="0"/>
              <a:cs typeface="Arial" pitchFamily="34" charset="0"/>
            </a:endParaRPr>
          </a:p>
        </p:txBody>
      </p:sp>
      <p:pic>
        <p:nvPicPr>
          <p:cNvPr id="32" name="Picture 28" descr="C:\Programmi\Qualcomm\Eudora Pro\Attach\logoIFA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23" y="6340314"/>
            <a:ext cx="884798" cy="4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18EF40-39DB-4A67-ABCE-EE0A964431CB}" type="slidenum">
              <a:rPr lang="it-IT" smtClean="0"/>
              <a:pPr/>
              <a:t>6</a:t>
            </a:fld>
            <a:endParaRPr lang="it-IT"/>
          </a:p>
        </p:txBody>
      </p:sp>
      <p:sp>
        <p:nvSpPr>
          <p:cNvPr id="33" name="Title 1"/>
          <p:cNvSpPr>
            <a:spLocks noGrp="1"/>
          </p:cNvSpPr>
          <p:nvPr>
            <p:ph type="title"/>
          </p:nvPr>
        </p:nvSpPr>
        <p:spPr>
          <a:xfrm>
            <a:off x="-28487" y="3"/>
            <a:ext cx="9391562" cy="795429"/>
          </a:xfrm>
        </p:spPr>
        <p:txBody>
          <a:bodyPr>
            <a:normAutofit/>
          </a:bodyPr>
          <a:lstStyle/>
          <a:p>
            <a:r>
              <a:rPr lang="en-US" dirty="0" smtClean="0"/>
              <a:t>WGM    Geometries</a:t>
            </a:r>
            <a:endParaRPr lang="en-US" dirty="0"/>
          </a:p>
        </p:txBody>
      </p:sp>
      <p:pic>
        <p:nvPicPr>
          <p:cNvPr id="3" name="Picture 2" descr="Zhou_PhD2011_WGMR_geometri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33" y="908720"/>
            <a:ext cx="5617403" cy="3168352"/>
          </a:xfrm>
          <a:prstGeom prst="rect">
            <a:avLst/>
          </a:prstGeom>
        </p:spPr>
      </p:pic>
      <p:pic>
        <p:nvPicPr>
          <p:cNvPr id="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745" y="836712"/>
            <a:ext cx="2652871"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5732260" y="3212976"/>
            <a:ext cx="3630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MS PGothic" charset="0"/>
              </a:defRPr>
            </a:lvl1pPr>
            <a:lvl2pPr marL="37931725" indent="-37474525">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r>
              <a:rPr lang="en-US" sz="1200" dirty="0"/>
              <a:t>K. Preston</a:t>
            </a:r>
            <a:r>
              <a:rPr lang="en-US" sz="1200" b="1" dirty="0"/>
              <a:t>, </a:t>
            </a:r>
            <a:r>
              <a:rPr lang="en-US" sz="1200" b="1" dirty="0" smtClean="0"/>
              <a:t>Michal </a:t>
            </a:r>
            <a:r>
              <a:rPr lang="en-US" sz="1200" b="1" dirty="0"/>
              <a:t>Lipson</a:t>
            </a:r>
            <a:r>
              <a:rPr lang="en-US" sz="1200" dirty="0"/>
              <a:t>, et al., </a:t>
            </a:r>
            <a:r>
              <a:rPr lang="en-US" sz="1200" i="1" dirty="0"/>
              <a:t>Opt. Exp.</a:t>
            </a:r>
            <a:r>
              <a:rPr lang="en-US" sz="1200" dirty="0"/>
              <a:t> 2007</a:t>
            </a:r>
          </a:p>
        </p:txBody>
      </p:sp>
      <p:pic>
        <p:nvPicPr>
          <p:cNvPr id="11" name="Picture 7" descr="NewSpectr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567" y="3573016"/>
            <a:ext cx="3393481" cy="260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_IYL201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13" name="Picture 12" descr="SI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305596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73025" y="908720"/>
            <a:ext cx="525658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buClr>
                <a:srgbClr val="0000FF"/>
              </a:buClr>
            </a:pPr>
            <a:endParaRPr lang="es-ES" dirty="0" smtClean="0">
              <a:latin typeface="Arial" pitchFamily="34" charset="0"/>
              <a:cs typeface="Arial" pitchFamily="34" charset="0"/>
            </a:endParaRPr>
          </a:p>
          <a:p>
            <a:pPr algn="just" eaLnBrk="0" hangingPunct="0">
              <a:buClr>
                <a:srgbClr val="0000FF"/>
              </a:buClr>
            </a:pPr>
            <a:r>
              <a:rPr lang="en-GB" sz="2400" dirty="0" smtClean="0">
                <a:latin typeface="Times New Roman"/>
                <a:cs typeface="Times New Roman"/>
              </a:rPr>
              <a:t> Among the various types of 3D WGM microresonators (WGMR), the </a:t>
            </a:r>
            <a:r>
              <a:rPr lang="en-GB" sz="2400" b="1" dirty="0" smtClean="0">
                <a:solidFill>
                  <a:srgbClr val="FF0000"/>
                </a:solidFill>
                <a:latin typeface="Times New Roman"/>
                <a:cs typeface="Times New Roman"/>
              </a:rPr>
              <a:t>spherical </a:t>
            </a:r>
            <a:r>
              <a:rPr lang="en-GB" sz="2400" dirty="0" smtClean="0">
                <a:latin typeface="Times New Roman"/>
                <a:cs typeface="Times New Roman"/>
              </a:rPr>
              <a:t>one is the simplest to fabricate and the one with the highest Q </a:t>
            </a:r>
            <a:r>
              <a:rPr lang="en-GB" sz="2400" dirty="0">
                <a:latin typeface="Times New Roman"/>
                <a:cs typeface="Times New Roman"/>
              </a:rPr>
              <a:t>=</a:t>
            </a:r>
            <a:r>
              <a:rPr lang="en-GB" sz="2400" dirty="0" smtClean="0">
                <a:latin typeface="Times New Roman"/>
                <a:cs typeface="Times New Roman"/>
              </a:rPr>
              <a:t> 10</a:t>
            </a:r>
            <a:r>
              <a:rPr lang="en-GB" sz="2400" baseline="30000" dirty="0" smtClean="0">
                <a:latin typeface="Times New Roman"/>
                <a:cs typeface="Times New Roman"/>
              </a:rPr>
              <a:t>6 </a:t>
            </a:r>
            <a:r>
              <a:rPr lang="en-GB" sz="2400" dirty="0">
                <a:latin typeface="Times New Roman"/>
                <a:cs typeface="Times New Roman"/>
              </a:rPr>
              <a:t> </a:t>
            </a:r>
            <a:r>
              <a:rPr lang="en-GB" sz="2400" dirty="0" smtClean="0">
                <a:latin typeface="Times New Roman"/>
                <a:cs typeface="Times New Roman"/>
              </a:rPr>
              <a:t>÷ 10</a:t>
            </a:r>
            <a:r>
              <a:rPr lang="en-GB" sz="2400" baseline="30000" dirty="0" smtClean="0">
                <a:latin typeface="Times New Roman"/>
                <a:cs typeface="Times New Roman"/>
              </a:rPr>
              <a:t>9</a:t>
            </a:r>
            <a:r>
              <a:rPr lang="en-GB" sz="2400" dirty="0" smtClean="0">
                <a:latin typeface="Times New Roman"/>
                <a:cs typeface="Times New Roman"/>
              </a:rPr>
              <a:t>.</a:t>
            </a:r>
            <a:endParaRPr lang="en-GB" sz="2400" b="1" dirty="0" smtClean="0">
              <a:solidFill>
                <a:srgbClr val="FF0000"/>
              </a:solidFill>
              <a:latin typeface="Times New Roman"/>
              <a:cs typeface="Times New Roman"/>
            </a:endParaRPr>
          </a:p>
          <a:p>
            <a:pPr indent="355600" algn="just" eaLnBrk="0" hangingPunct="0">
              <a:buClr>
                <a:srgbClr val="0000FF"/>
              </a:buClr>
            </a:pPr>
            <a:endParaRPr lang="en-GB" sz="2400" b="1" dirty="0">
              <a:solidFill>
                <a:srgbClr val="0000FF"/>
              </a:solidFill>
              <a:latin typeface="Times New Roman"/>
              <a:cs typeface="Times New Roman"/>
            </a:endParaRPr>
          </a:p>
          <a:p>
            <a:pPr algn="just" eaLnBrk="0" hangingPunct="0">
              <a:buClr>
                <a:srgbClr val="0000FF"/>
              </a:buClr>
            </a:pPr>
            <a:r>
              <a:rPr lang="en-GB" sz="2400" dirty="0">
                <a:latin typeface="Times New Roman"/>
                <a:cs typeface="Times New Roman"/>
              </a:rPr>
              <a:t>Its</a:t>
            </a:r>
            <a:r>
              <a:rPr lang="en-GB" sz="2400" dirty="0" smtClean="0">
                <a:latin typeface="Times New Roman"/>
                <a:cs typeface="Times New Roman"/>
              </a:rPr>
              <a:t> very critical morphology dependence makes this WGMR particularly suitable to the implementation of sensors with very </a:t>
            </a:r>
            <a:r>
              <a:rPr lang="en-GB" sz="2400" dirty="0">
                <a:latin typeface="Times New Roman"/>
                <a:cs typeface="Times New Roman"/>
              </a:rPr>
              <a:t>high </a:t>
            </a:r>
            <a:r>
              <a:rPr lang="en-GB" sz="2400" dirty="0" smtClean="0">
                <a:latin typeface="Times New Roman"/>
                <a:cs typeface="Times New Roman"/>
              </a:rPr>
              <a:t>accuracy.</a:t>
            </a:r>
          </a:p>
        </p:txBody>
      </p:sp>
      <p:sp>
        <p:nvSpPr>
          <p:cNvPr id="2" name="Slide Number Placeholder 1"/>
          <p:cNvSpPr>
            <a:spLocks noGrp="1"/>
          </p:cNvSpPr>
          <p:nvPr>
            <p:ph type="sldNum" sz="quarter" idx="12"/>
          </p:nvPr>
        </p:nvSpPr>
        <p:spPr/>
        <p:txBody>
          <a:bodyPr/>
          <a:lstStyle/>
          <a:p>
            <a:fld id="{EA18EF40-39DB-4A67-ABCE-EE0A964431CB}" type="slidenum">
              <a:rPr lang="it-IT" smtClean="0"/>
              <a:pPr/>
              <a:t>7</a:t>
            </a:fld>
            <a:endParaRPr lang="it-IT"/>
          </a:p>
        </p:txBody>
      </p:sp>
      <p:sp>
        <p:nvSpPr>
          <p:cNvPr id="10" name="Title 1"/>
          <p:cNvSpPr>
            <a:spLocks noGrp="1"/>
          </p:cNvSpPr>
          <p:nvPr>
            <p:ph type="title"/>
          </p:nvPr>
        </p:nvSpPr>
        <p:spPr>
          <a:xfrm>
            <a:off x="-28487" y="3"/>
            <a:ext cx="9391562" cy="795429"/>
          </a:xfrm>
        </p:spPr>
        <p:txBody>
          <a:bodyPr>
            <a:normAutofit/>
          </a:bodyPr>
          <a:lstStyle/>
          <a:p>
            <a:r>
              <a:rPr lang="en-US" dirty="0" smtClean="0"/>
              <a:t>         Spherical microresonators </a:t>
            </a:r>
            <a:endParaRPr lang="en-US" dirty="0"/>
          </a:p>
        </p:txBody>
      </p:sp>
      <p:sp>
        <p:nvSpPr>
          <p:cNvPr id="15" name="Text Box 1035"/>
          <p:cNvSpPr txBox="1">
            <a:spLocks noChangeArrowheads="1"/>
          </p:cNvSpPr>
          <p:nvPr/>
        </p:nvSpPr>
        <p:spPr bwMode="auto">
          <a:xfrm>
            <a:off x="0" y="4725144"/>
            <a:ext cx="5328592" cy="1292662"/>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1200" dirty="0" smtClean="0"/>
              <a:t>A. </a:t>
            </a:r>
            <a:r>
              <a:rPr lang="it-IT" altLang="it-IT" sz="1200" dirty="0" err="1"/>
              <a:t>Chiasera</a:t>
            </a:r>
            <a:r>
              <a:rPr lang="it-IT" altLang="it-IT" sz="1200" dirty="0"/>
              <a:t>, </a:t>
            </a:r>
            <a:r>
              <a:rPr lang="it-IT" altLang="it-IT" sz="1200" dirty="0" smtClean="0"/>
              <a:t>Y. </a:t>
            </a:r>
            <a:r>
              <a:rPr lang="it-IT" altLang="it-IT" sz="1200" dirty="0" err="1" smtClean="0"/>
              <a:t>Dumeige</a:t>
            </a:r>
            <a:r>
              <a:rPr lang="it-IT" altLang="it-IT" sz="1200" dirty="0"/>
              <a:t>, </a:t>
            </a:r>
            <a:r>
              <a:rPr lang="it-IT" altLang="it-IT" sz="1200" dirty="0" smtClean="0"/>
              <a:t>P. </a:t>
            </a:r>
            <a:r>
              <a:rPr lang="it-IT" altLang="it-IT" sz="1200" dirty="0" err="1"/>
              <a:t>Féron</a:t>
            </a:r>
            <a:r>
              <a:rPr lang="it-IT" altLang="it-IT" sz="1200" dirty="0"/>
              <a:t>, </a:t>
            </a:r>
            <a:r>
              <a:rPr lang="it-IT" altLang="it-IT" sz="1200" dirty="0" smtClean="0"/>
              <a:t>M. Ferrari</a:t>
            </a:r>
            <a:r>
              <a:rPr lang="it-IT" altLang="it-IT" sz="1200" dirty="0"/>
              <a:t>, </a:t>
            </a:r>
            <a:r>
              <a:rPr lang="it-IT" altLang="it-IT" sz="1200" dirty="0" smtClean="0"/>
              <a:t>Y. </a:t>
            </a:r>
            <a:r>
              <a:rPr lang="it-IT" altLang="it-IT" sz="1200" dirty="0" err="1"/>
              <a:t>Jestin</a:t>
            </a:r>
            <a:r>
              <a:rPr lang="it-IT" altLang="it-IT" sz="1200" dirty="0"/>
              <a:t>, </a:t>
            </a:r>
            <a:r>
              <a:rPr lang="it-IT" altLang="it-IT" sz="1200" dirty="0" smtClean="0"/>
              <a:t>G. </a:t>
            </a:r>
            <a:r>
              <a:rPr lang="it-IT" altLang="it-IT" sz="1200" dirty="0"/>
              <a:t>Nunzi Conti, </a:t>
            </a:r>
            <a:r>
              <a:rPr lang="it-IT" altLang="it-IT" sz="1200" dirty="0" smtClean="0"/>
              <a:t>S. </a:t>
            </a:r>
            <a:r>
              <a:rPr lang="it-IT" altLang="it-IT" sz="1200" dirty="0"/>
              <a:t>Pelli, </a:t>
            </a:r>
            <a:r>
              <a:rPr lang="it-IT" altLang="it-IT" sz="1200" dirty="0" smtClean="0"/>
              <a:t>S. </a:t>
            </a:r>
            <a:r>
              <a:rPr lang="it-IT" altLang="it-IT" sz="1200" dirty="0" err="1"/>
              <a:t>Soria</a:t>
            </a:r>
            <a:r>
              <a:rPr lang="it-IT" altLang="it-IT" sz="1200" dirty="0"/>
              <a:t>, and </a:t>
            </a:r>
            <a:r>
              <a:rPr lang="it-IT" altLang="it-IT" sz="1200" dirty="0" smtClean="0"/>
              <a:t>G.C</a:t>
            </a:r>
            <a:r>
              <a:rPr lang="it-IT" altLang="it-IT" sz="1200" dirty="0"/>
              <a:t>. Righini.“</a:t>
            </a:r>
            <a:r>
              <a:rPr lang="it-IT" altLang="it-IT" sz="1200" dirty="0" err="1"/>
              <a:t>Spherical</a:t>
            </a:r>
            <a:r>
              <a:rPr lang="it-IT" altLang="it-IT" sz="1200" dirty="0"/>
              <a:t> whispering-gallery-mode microresonators</a:t>
            </a:r>
            <a:r>
              <a:rPr lang="it-IT" altLang="it-IT" sz="1200" dirty="0" smtClean="0"/>
              <a:t>”, Laser </a:t>
            </a:r>
            <a:r>
              <a:rPr lang="it-IT" altLang="it-IT" sz="1200" dirty="0"/>
              <a:t>&amp; </a:t>
            </a:r>
            <a:r>
              <a:rPr lang="it-IT" altLang="it-IT" sz="1200" dirty="0" err="1"/>
              <a:t>Photonics</a:t>
            </a:r>
            <a:r>
              <a:rPr lang="it-IT" altLang="it-IT" sz="1200" dirty="0"/>
              <a:t> </a:t>
            </a:r>
            <a:r>
              <a:rPr lang="it-IT" altLang="it-IT" sz="1200" dirty="0" err="1"/>
              <a:t>Reviews</a:t>
            </a:r>
            <a:r>
              <a:rPr lang="it-IT" altLang="it-IT" sz="1200" dirty="0"/>
              <a:t> 4 (2010) pp. 457-</a:t>
            </a:r>
            <a:r>
              <a:rPr lang="it-IT" altLang="it-IT" sz="1200" dirty="0" smtClean="0"/>
              <a:t>482</a:t>
            </a:r>
          </a:p>
          <a:p>
            <a:pPr algn="just" eaLnBrk="1" hangingPunct="1">
              <a:spcBef>
                <a:spcPct val="50000"/>
              </a:spcBef>
              <a:buNone/>
            </a:pPr>
            <a:r>
              <a:rPr lang="it-IT" sz="1200" dirty="0"/>
              <a:t>G.C. Righini, Y. </a:t>
            </a:r>
            <a:r>
              <a:rPr lang="it-IT" sz="1200" dirty="0" err="1"/>
              <a:t>Dumeige</a:t>
            </a:r>
            <a:r>
              <a:rPr lang="it-IT" sz="1200" dirty="0"/>
              <a:t>, P. </a:t>
            </a:r>
            <a:r>
              <a:rPr lang="it-IT" sz="1200" dirty="0" err="1"/>
              <a:t>Féron</a:t>
            </a:r>
            <a:r>
              <a:rPr lang="it-IT" sz="1200" dirty="0"/>
              <a:t>, M. Ferrari, G. Nunzi Conti, D. </a:t>
            </a:r>
            <a:r>
              <a:rPr lang="it-IT" sz="1200" dirty="0" err="1"/>
              <a:t>Ristic</a:t>
            </a:r>
            <a:r>
              <a:rPr lang="it-IT" sz="1200" dirty="0"/>
              <a:t>, S. </a:t>
            </a:r>
            <a:r>
              <a:rPr lang="it-IT" sz="1200" dirty="0" err="1"/>
              <a:t>Soria</a:t>
            </a:r>
            <a:r>
              <a:rPr lang="it-IT" sz="1200" dirty="0"/>
              <a:t>., “Whispering gallery mode microresonators: </a:t>
            </a:r>
            <a:r>
              <a:rPr lang="it-IT" sz="1200" dirty="0" err="1"/>
              <a:t>fundamentals</a:t>
            </a:r>
            <a:r>
              <a:rPr lang="it-IT" sz="1200" dirty="0"/>
              <a:t> and </a:t>
            </a:r>
            <a:r>
              <a:rPr lang="it-IT" sz="1200" dirty="0" err="1"/>
              <a:t>applications</a:t>
            </a:r>
            <a:r>
              <a:rPr lang="it-IT" sz="1200" dirty="0"/>
              <a:t>”, Rivista del Nuovo Cimento 34 (2011) pp. 435-488. </a:t>
            </a:r>
          </a:p>
        </p:txBody>
      </p:sp>
      <p:pic>
        <p:nvPicPr>
          <p:cNvPr id="8" name="Picture 7"/>
          <p:cNvPicPr>
            <a:picLocks noChangeAspect="1"/>
          </p:cNvPicPr>
          <p:nvPr/>
        </p:nvPicPr>
        <p:blipFill>
          <a:blip r:embed="rId2"/>
          <a:stretch>
            <a:fillRect/>
          </a:stretch>
        </p:blipFill>
        <p:spPr>
          <a:xfrm>
            <a:off x="5373366" y="836712"/>
            <a:ext cx="3999507" cy="5011316"/>
          </a:xfrm>
          <a:prstGeom prst="rect">
            <a:avLst/>
          </a:prstGeom>
        </p:spPr>
      </p:pic>
      <p:pic>
        <p:nvPicPr>
          <p:cNvPr id="7" name="Picture 6" descr="Logo_IYL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9" name="Picture 8" descr="SI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597016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 y="0"/>
            <a:ext cx="9363075" cy="762000"/>
          </a:xfrm>
          <a:effectLst>
            <a:outerShdw blurRad="63500" dist="38099" dir="2700000" algn="ctr" rotWithShape="0">
              <a:schemeClr val="tx1">
                <a:alpha val="74997"/>
              </a:schemeClr>
            </a:outerShdw>
          </a:effectLst>
        </p:spPr>
        <p:txBody>
          <a:bodyPr/>
          <a:lstStyle/>
          <a:p>
            <a:pPr algn="r">
              <a:defRPr/>
            </a:pPr>
            <a:r>
              <a:rPr lang="en-US" altLang="it-IT" b="1" dirty="0" smtClean="0">
                <a:cs typeface="ＭＳ Ｐゴシック" pitchFamily="-107" charset="-128"/>
              </a:rPr>
              <a:t>Fabrication of a microsphere</a:t>
            </a:r>
          </a:p>
        </p:txBody>
      </p:sp>
      <p:sp>
        <p:nvSpPr>
          <p:cNvPr id="2" name="TextBox 1"/>
          <p:cNvSpPr txBox="1"/>
          <p:nvPr/>
        </p:nvSpPr>
        <p:spPr>
          <a:xfrm>
            <a:off x="145033" y="908720"/>
            <a:ext cx="3960440" cy="2308324"/>
          </a:xfrm>
          <a:prstGeom prst="rect">
            <a:avLst/>
          </a:prstGeom>
          <a:noFill/>
        </p:spPr>
        <p:txBody>
          <a:bodyPr wrap="square" rtlCol="0">
            <a:spAutoFit/>
          </a:bodyPr>
          <a:lstStyle/>
          <a:p>
            <a:pPr algn="just"/>
            <a:r>
              <a:rPr lang="en-US" sz="2400" dirty="0" smtClean="0">
                <a:latin typeface="Times New Roman"/>
                <a:cs typeface="Times New Roman"/>
              </a:rPr>
              <a:t>A simple and effective method is based on the melting (usually by </a:t>
            </a:r>
            <a:r>
              <a:rPr lang="it-IT" sz="2400" dirty="0" smtClean="0">
                <a:latin typeface="Times New Roman"/>
                <a:cs typeface="Times New Roman"/>
              </a:rPr>
              <a:t>a </a:t>
            </a:r>
            <a:r>
              <a:rPr lang="it-IT" sz="2400" dirty="0" err="1" smtClean="0">
                <a:latin typeface="Times New Roman"/>
                <a:cs typeface="Times New Roman"/>
              </a:rPr>
              <a:t>fiber</a:t>
            </a:r>
            <a:r>
              <a:rPr lang="it-IT" sz="2400" dirty="0" smtClean="0">
                <a:latin typeface="Times New Roman"/>
                <a:cs typeface="Times New Roman"/>
              </a:rPr>
              <a:t> fusion </a:t>
            </a:r>
            <a:r>
              <a:rPr lang="it-IT" sz="2400" dirty="0" err="1" smtClean="0">
                <a:latin typeface="Times New Roman"/>
                <a:cs typeface="Times New Roman"/>
              </a:rPr>
              <a:t>splicer</a:t>
            </a:r>
            <a:r>
              <a:rPr lang="it-IT" sz="2400" dirty="0" smtClean="0">
                <a:latin typeface="Times New Roman"/>
                <a:cs typeface="Times New Roman"/>
              </a:rPr>
              <a:t> or by a CO</a:t>
            </a:r>
            <a:r>
              <a:rPr lang="it-IT" sz="2400" baseline="-25000" dirty="0" smtClean="0">
                <a:latin typeface="Times New Roman"/>
                <a:cs typeface="Times New Roman"/>
              </a:rPr>
              <a:t>2</a:t>
            </a:r>
            <a:r>
              <a:rPr lang="it-IT" sz="2400" dirty="0" smtClean="0">
                <a:latin typeface="Times New Roman"/>
                <a:cs typeface="Times New Roman"/>
              </a:rPr>
              <a:t> laser) </a:t>
            </a:r>
            <a:r>
              <a:rPr lang="en-US" sz="2400" dirty="0" smtClean="0">
                <a:latin typeface="Times New Roman"/>
                <a:cs typeface="Times New Roman"/>
              </a:rPr>
              <a:t>of the end of a standard telecom fiber.</a:t>
            </a:r>
            <a:endParaRPr lang="en-US" sz="2400" dirty="0">
              <a:latin typeface="Times New Roman"/>
              <a:cs typeface="Times New Roman"/>
            </a:endParaRPr>
          </a:p>
        </p:txBody>
      </p:sp>
      <p:sp>
        <p:nvSpPr>
          <p:cNvPr id="22" name="Text Box 11"/>
          <p:cNvSpPr txBox="1">
            <a:spLocks noChangeArrowheads="1"/>
          </p:cNvSpPr>
          <p:nvPr/>
        </p:nvSpPr>
        <p:spPr bwMode="auto">
          <a:xfrm>
            <a:off x="217041" y="4869160"/>
            <a:ext cx="9558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000" b="1" dirty="0">
                <a:latin typeface="Arial" charset="0"/>
              </a:rPr>
              <a:t>Optical </a:t>
            </a:r>
            <a:r>
              <a:rPr lang="it-IT" sz="1000" b="1" dirty="0" err="1">
                <a:latin typeface="Arial" charset="0"/>
              </a:rPr>
              <a:t>fiber</a:t>
            </a:r>
            <a:endParaRPr lang="it-IT" sz="1000" b="1" dirty="0">
              <a:latin typeface="Arial" charset="0"/>
            </a:endParaRPr>
          </a:p>
        </p:txBody>
      </p:sp>
      <p:pic>
        <p:nvPicPr>
          <p:cNvPr id="11" name="Picture 3106" descr="pallina 1-1_001"/>
          <p:cNvPicPr>
            <a:picLocks noChangeAspect="1" noChangeArrowheads="1"/>
          </p:cNvPicPr>
          <p:nvPr/>
        </p:nvPicPr>
        <p:blipFill>
          <a:blip r:embed="rId3" cstate="print">
            <a:extLst>
              <a:ext uri="{28A0092B-C50C-407E-A947-70E740481C1C}">
                <a14:useLocalDpi xmlns:a14="http://schemas.microsoft.com/office/drawing/2010/main" val="0"/>
              </a:ext>
            </a:extLst>
          </a:blip>
          <a:srcRect l="18997" t="7976" r="30579" b="34740"/>
          <a:stretch>
            <a:fillRect/>
          </a:stretch>
        </p:blipFill>
        <p:spPr bwMode="auto">
          <a:xfrm>
            <a:off x="6121697" y="3212976"/>
            <a:ext cx="2912753" cy="297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289049" y="3140968"/>
            <a:ext cx="5040560" cy="2880320"/>
            <a:chOff x="3199878" y="1429246"/>
            <a:chExt cx="4424703" cy="1774825"/>
          </a:xfrm>
        </p:grpSpPr>
        <p:pic>
          <p:nvPicPr>
            <p:cNvPr id="6" name="Picture 8" descr="1132058737_giuntatrice2"/>
            <p:cNvPicPr>
              <a:picLocks noChangeAspect="1" noChangeArrowheads="1"/>
            </p:cNvPicPr>
            <p:nvPr/>
          </p:nvPicPr>
          <p:blipFill>
            <a:blip r:embed="rId4" cstate="print">
              <a:extLst>
                <a:ext uri="{28A0092B-C50C-407E-A947-70E740481C1C}">
                  <a14:useLocalDpi xmlns:a14="http://schemas.microsoft.com/office/drawing/2010/main" val="0"/>
                </a:ext>
              </a:extLst>
            </a:blip>
            <a:srcRect l="3543" r="3622" b="3198"/>
            <a:stretch>
              <a:fillRect/>
            </a:stretch>
          </p:blipFill>
          <p:spPr bwMode="auto">
            <a:xfrm>
              <a:off x="4176824" y="1429246"/>
              <a:ext cx="23602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fibre_ottiche_sintetiche_fel_sn"/>
            <p:cNvPicPr>
              <a:picLocks noChangeAspect="1" noChangeArrowheads="1"/>
            </p:cNvPicPr>
            <p:nvPr/>
          </p:nvPicPr>
          <p:blipFill>
            <a:blip r:embed="rId5" cstate="print">
              <a:extLst>
                <a:ext uri="{28A0092B-C50C-407E-A947-70E740481C1C}">
                  <a14:useLocalDpi xmlns:a14="http://schemas.microsoft.com/office/drawing/2010/main" val="0"/>
                </a:ext>
              </a:extLst>
            </a:blip>
            <a:srcRect l="9145" t="19370" r="7072" b="9160"/>
            <a:stretch>
              <a:fillRect/>
            </a:stretch>
          </p:blipFill>
          <p:spPr bwMode="auto">
            <a:xfrm>
              <a:off x="3199878" y="2740521"/>
              <a:ext cx="884290" cy="441325"/>
            </a:xfrm>
            <a:prstGeom prst="rect">
              <a:avLst/>
            </a:prstGeom>
            <a:noFill/>
            <a:extLst>
              <a:ext uri="{909E8E84-426E-40dd-AFC4-6F175D3DCCD1}">
                <a14:hiddenFill xmlns:a14="http://schemas.microsoft.com/office/drawing/2010/main">
                  <a:solidFill>
                    <a:srgbClr val="FFFFFF"/>
                  </a:solidFill>
                </a14:hiddenFill>
              </a:ext>
            </a:extLst>
          </p:spPr>
        </p:pic>
        <p:sp>
          <p:nvSpPr>
            <p:cNvPr id="9" name="Line 13"/>
            <p:cNvSpPr>
              <a:spLocks noChangeShapeType="1"/>
            </p:cNvSpPr>
            <p:nvPr/>
          </p:nvSpPr>
          <p:spPr bwMode="auto">
            <a:xfrm flipH="1">
              <a:off x="3841964" y="2161083"/>
              <a:ext cx="562435" cy="290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 name="Oval 14"/>
            <p:cNvSpPr>
              <a:spLocks noChangeArrowheads="1"/>
            </p:cNvSpPr>
            <p:nvPr/>
          </p:nvSpPr>
          <p:spPr bwMode="auto">
            <a:xfrm rot="2905989">
              <a:off x="5072418" y="2219286"/>
              <a:ext cx="265113" cy="588443"/>
            </a:xfrm>
            <a:prstGeom prst="ellipse">
              <a:avLst/>
            </a:prstGeom>
            <a:noFill/>
            <a:ln w="19050">
              <a:solidFill>
                <a:srgbClr val="FFFF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Line 17"/>
            <p:cNvSpPr>
              <a:spLocks noChangeShapeType="1"/>
            </p:cNvSpPr>
            <p:nvPr/>
          </p:nvSpPr>
          <p:spPr bwMode="auto">
            <a:xfrm flipV="1">
              <a:off x="5444740" y="2129333"/>
              <a:ext cx="1399584"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0" name="Picture 19" descr="Fujikura_FSM_17_18_50_60_Electrodes_ELCT2_20A"/>
            <p:cNvPicPr>
              <a:picLocks noChangeAspect="1" noChangeArrowheads="1"/>
            </p:cNvPicPr>
            <p:nvPr/>
          </p:nvPicPr>
          <p:blipFill>
            <a:blip r:embed="rId6" cstate="print">
              <a:extLst>
                <a:ext uri="{28A0092B-C50C-407E-A947-70E740481C1C}">
                  <a14:useLocalDpi xmlns:a14="http://schemas.microsoft.com/office/drawing/2010/main" val="0"/>
                </a:ext>
              </a:extLst>
            </a:blip>
            <a:srcRect l="16733" t="6166" r="22800" b="7666"/>
            <a:stretch>
              <a:fillRect/>
            </a:stretch>
          </p:blipFill>
          <p:spPr bwMode="auto">
            <a:xfrm>
              <a:off x="6907721" y="1895971"/>
              <a:ext cx="716860" cy="99695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 Box 20"/>
          <p:cNvSpPr txBox="1">
            <a:spLocks noChangeArrowheads="1"/>
          </p:cNvSpPr>
          <p:nvPr/>
        </p:nvSpPr>
        <p:spPr bwMode="auto">
          <a:xfrm>
            <a:off x="4465513" y="5517232"/>
            <a:ext cx="84527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000" b="1" dirty="0" err="1">
                <a:latin typeface="Arial" charset="0"/>
              </a:rPr>
              <a:t>electrodes</a:t>
            </a:r>
            <a:endParaRPr lang="it-IT" sz="1000" b="1" dirty="0">
              <a:latin typeface="Arial" charset="0"/>
            </a:endParaRPr>
          </a:p>
        </p:txBody>
      </p:sp>
      <p:sp>
        <p:nvSpPr>
          <p:cNvPr id="16" name="Rectangle 24"/>
          <p:cNvSpPr>
            <a:spLocks noChangeArrowheads="1"/>
          </p:cNvSpPr>
          <p:nvPr/>
        </p:nvSpPr>
        <p:spPr bwMode="auto">
          <a:xfrm>
            <a:off x="4465513" y="980728"/>
            <a:ext cx="475468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it-IT" sz="2000" dirty="0" smtClean="0">
                <a:latin typeface="Arial" charset="0"/>
              </a:rPr>
              <a:t>In </a:t>
            </a:r>
            <a:r>
              <a:rPr lang="it-IT" sz="2000" dirty="0" err="1" smtClean="0">
                <a:latin typeface="Arial" charset="0"/>
              </a:rPr>
              <a:t>our</a:t>
            </a:r>
            <a:r>
              <a:rPr lang="it-IT" sz="2000" dirty="0" smtClean="0">
                <a:latin typeface="Arial" charset="0"/>
              </a:rPr>
              <a:t> lab the end of an SMF</a:t>
            </a:r>
            <a:r>
              <a:rPr lang="it-IT" sz="2000" dirty="0">
                <a:latin typeface="Arial" charset="0"/>
              </a:rPr>
              <a:t>-28 </a:t>
            </a:r>
            <a:r>
              <a:rPr lang="it-IT" sz="2000" dirty="0" err="1">
                <a:latin typeface="Arial" charset="0"/>
              </a:rPr>
              <a:t>optical</a:t>
            </a:r>
            <a:r>
              <a:rPr lang="it-IT" sz="2000" dirty="0">
                <a:latin typeface="Arial" charset="0"/>
              </a:rPr>
              <a:t> </a:t>
            </a:r>
            <a:r>
              <a:rPr lang="it-IT" sz="2000" dirty="0" err="1">
                <a:latin typeface="Arial" charset="0"/>
              </a:rPr>
              <a:t>fiber</a:t>
            </a:r>
            <a:r>
              <a:rPr lang="it-IT" sz="2000" dirty="0">
                <a:latin typeface="Arial" charset="0"/>
              </a:rPr>
              <a:t> </a:t>
            </a:r>
            <a:r>
              <a:rPr lang="it-IT" sz="2000" dirty="0" err="1" smtClean="0">
                <a:latin typeface="Arial" charset="0"/>
              </a:rPr>
              <a:t>is</a:t>
            </a:r>
            <a:r>
              <a:rPr lang="it-IT" sz="2000" dirty="0" smtClean="0">
                <a:latin typeface="Arial" charset="0"/>
              </a:rPr>
              <a:t> </a:t>
            </a:r>
            <a:r>
              <a:rPr lang="it-IT" sz="2000" dirty="0" err="1">
                <a:latin typeface="Arial" charset="0"/>
              </a:rPr>
              <a:t>partially</a:t>
            </a:r>
            <a:r>
              <a:rPr lang="it-IT" sz="2000" dirty="0">
                <a:latin typeface="Arial" charset="0"/>
              </a:rPr>
              <a:t> </a:t>
            </a:r>
            <a:r>
              <a:rPr lang="it-IT" sz="2000" dirty="0" err="1">
                <a:latin typeface="Arial" charset="0"/>
              </a:rPr>
              <a:t>fused</a:t>
            </a:r>
            <a:r>
              <a:rPr lang="it-IT" sz="2000" dirty="0">
                <a:latin typeface="Arial" charset="0"/>
              </a:rPr>
              <a:t> by the </a:t>
            </a:r>
            <a:r>
              <a:rPr lang="it-IT" sz="2000" dirty="0" err="1">
                <a:latin typeface="Arial" charset="0"/>
              </a:rPr>
              <a:t>arc</a:t>
            </a:r>
            <a:r>
              <a:rPr lang="it-IT" sz="2000" dirty="0">
                <a:latin typeface="Arial" charset="0"/>
              </a:rPr>
              <a:t> </a:t>
            </a:r>
            <a:r>
              <a:rPr lang="it-IT" sz="2000" dirty="0" err="1">
                <a:latin typeface="Arial" charset="0"/>
              </a:rPr>
              <a:t>discharge</a:t>
            </a:r>
            <a:r>
              <a:rPr lang="it-IT" sz="2000" dirty="0">
                <a:latin typeface="Arial" charset="0"/>
              </a:rPr>
              <a:t> </a:t>
            </a:r>
            <a:r>
              <a:rPr lang="it-IT" sz="2000" dirty="0" err="1">
                <a:latin typeface="Arial" charset="0"/>
              </a:rPr>
              <a:t>generated</a:t>
            </a:r>
            <a:r>
              <a:rPr lang="it-IT" sz="2000" dirty="0">
                <a:latin typeface="Arial" charset="0"/>
              </a:rPr>
              <a:t> </a:t>
            </a:r>
            <a:r>
              <a:rPr lang="it-IT" sz="2000" dirty="0" err="1">
                <a:latin typeface="Arial" charset="0"/>
              </a:rPr>
              <a:t>between</a:t>
            </a:r>
            <a:r>
              <a:rPr lang="it-IT" sz="2000" dirty="0">
                <a:latin typeface="Arial" charset="0"/>
              </a:rPr>
              <a:t> </a:t>
            </a:r>
            <a:r>
              <a:rPr lang="it-IT" sz="2000" dirty="0" err="1" smtClean="0">
                <a:latin typeface="Arial" charset="0"/>
              </a:rPr>
              <a:t>two</a:t>
            </a:r>
            <a:r>
              <a:rPr lang="it-IT" sz="2000" dirty="0" smtClean="0">
                <a:latin typeface="Arial" charset="0"/>
              </a:rPr>
              <a:t> </a:t>
            </a:r>
            <a:r>
              <a:rPr lang="it-IT" sz="2000" dirty="0">
                <a:latin typeface="Arial" charset="0"/>
              </a:rPr>
              <a:t>metal </a:t>
            </a:r>
            <a:r>
              <a:rPr lang="it-IT" sz="2000" dirty="0" err="1">
                <a:latin typeface="Arial" charset="0"/>
              </a:rPr>
              <a:t>electrodes</a:t>
            </a:r>
            <a:r>
              <a:rPr lang="it-IT" sz="2000" dirty="0">
                <a:latin typeface="Arial" charset="0"/>
              </a:rPr>
              <a:t>. Due to the </a:t>
            </a:r>
            <a:r>
              <a:rPr lang="it-IT" sz="2000" dirty="0" err="1" smtClean="0">
                <a:latin typeface="Arial" charset="0"/>
              </a:rPr>
              <a:t>surface</a:t>
            </a:r>
            <a:r>
              <a:rPr lang="it-IT" sz="2000" dirty="0" smtClean="0">
                <a:latin typeface="Arial" charset="0"/>
              </a:rPr>
              <a:t> </a:t>
            </a:r>
            <a:r>
              <a:rPr lang="it-IT" sz="2000" dirty="0" err="1">
                <a:latin typeface="Arial" charset="0"/>
              </a:rPr>
              <a:t>tension</a:t>
            </a:r>
            <a:r>
              <a:rPr lang="it-IT" sz="2000" dirty="0">
                <a:latin typeface="Arial" charset="0"/>
              </a:rPr>
              <a:t>, the </a:t>
            </a:r>
            <a:r>
              <a:rPr lang="it-IT" sz="2000" dirty="0" err="1">
                <a:latin typeface="Arial" charset="0"/>
              </a:rPr>
              <a:t>optical</a:t>
            </a:r>
            <a:r>
              <a:rPr lang="it-IT" sz="2000" dirty="0">
                <a:latin typeface="Arial" charset="0"/>
              </a:rPr>
              <a:t> </a:t>
            </a:r>
            <a:r>
              <a:rPr lang="it-IT" sz="2000" dirty="0" err="1" smtClean="0">
                <a:latin typeface="Arial" charset="0"/>
              </a:rPr>
              <a:t>microsphere</a:t>
            </a:r>
            <a:r>
              <a:rPr lang="it-IT" sz="2000" dirty="0" smtClean="0">
                <a:latin typeface="Arial" charset="0"/>
              </a:rPr>
              <a:t> </a:t>
            </a:r>
            <a:r>
              <a:rPr lang="it-IT" sz="2000" dirty="0" err="1">
                <a:latin typeface="Arial" charset="0"/>
              </a:rPr>
              <a:t>is</a:t>
            </a:r>
            <a:r>
              <a:rPr lang="it-IT" sz="2000" dirty="0">
                <a:latin typeface="Arial" charset="0"/>
              </a:rPr>
              <a:t> </a:t>
            </a:r>
            <a:r>
              <a:rPr lang="it-IT" sz="2000" dirty="0" err="1">
                <a:latin typeface="Arial" charset="0"/>
              </a:rPr>
              <a:t>formed</a:t>
            </a:r>
            <a:r>
              <a:rPr lang="it-IT" sz="2000" dirty="0">
                <a:latin typeface="Arial" charset="0"/>
              </a:rPr>
              <a:t>. </a:t>
            </a:r>
          </a:p>
        </p:txBody>
      </p:sp>
      <p:sp>
        <p:nvSpPr>
          <p:cNvPr id="17" name="Rectangle 25"/>
          <p:cNvSpPr>
            <a:spLocks noChangeArrowheads="1"/>
          </p:cNvSpPr>
          <p:nvPr/>
        </p:nvSpPr>
        <p:spPr bwMode="auto">
          <a:xfrm>
            <a:off x="4177481" y="2708890"/>
            <a:ext cx="5185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it-IT" sz="1400" b="1" dirty="0" smtClean="0">
                <a:solidFill>
                  <a:srgbClr val="3366FF"/>
                </a:solidFill>
                <a:latin typeface="Arial" charset="0"/>
              </a:rPr>
              <a:t>150 </a:t>
            </a:r>
            <a:r>
              <a:rPr lang="it-IT" sz="1400" b="1" dirty="0">
                <a:solidFill>
                  <a:srgbClr val="3366FF"/>
                </a:solidFill>
                <a:latin typeface="Arial" charset="0"/>
              </a:rPr>
              <a:t>– 250 </a:t>
            </a:r>
            <a:r>
              <a:rPr lang="it-IT" sz="1400" b="1" dirty="0" err="1">
                <a:solidFill>
                  <a:srgbClr val="3366FF"/>
                </a:solidFill>
                <a:latin typeface="Arial" charset="0"/>
              </a:rPr>
              <a:t>microns</a:t>
            </a:r>
            <a:r>
              <a:rPr lang="it-IT" sz="1400" b="1" dirty="0">
                <a:solidFill>
                  <a:srgbClr val="3366FF"/>
                </a:solidFill>
                <a:latin typeface="Arial" charset="0"/>
              </a:rPr>
              <a:t> </a:t>
            </a:r>
            <a:r>
              <a:rPr lang="it-IT" sz="1400" b="1" dirty="0" err="1">
                <a:solidFill>
                  <a:srgbClr val="3366FF"/>
                </a:solidFill>
                <a:latin typeface="Arial" charset="0"/>
              </a:rPr>
              <a:t>silica</a:t>
            </a:r>
            <a:r>
              <a:rPr lang="it-IT" sz="1400" b="1" dirty="0">
                <a:solidFill>
                  <a:srgbClr val="3366FF"/>
                </a:solidFill>
                <a:latin typeface="Arial" charset="0"/>
              </a:rPr>
              <a:t> </a:t>
            </a:r>
            <a:r>
              <a:rPr lang="it-IT" sz="1400" b="1" dirty="0" err="1">
                <a:solidFill>
                  <a:srgbClr val="3366FF"/>
                </a:solidFill>
                <a:latin typeface="Arial" charset="0"/>
              </a:rPr>
              <a:t>optical</a:t>
            </a:r>
            <a:r>
              <a:rPr lang="it-IT" sz="1400" b="1" dirty="0">
                <a:solidFill>
                  <a:srgbClr val="3366FF"/>
                </a:solidFill>
                <a:latin typeface="Arial" charset="0"/>
              </a:rPr>
              <a:t> </a:t>
            </a:r>
            <a:r>
              <a:rPr lang="it-IT" sz="1400" b="1" dirty="0" err="1" smtClean="0">
                <a:solidFill>
                  <a:srgbClr val="3366FF"/>
                </a:solidFill>
                <a:latin typeface="Arial" charset="0"/>
              </a:rPr>
              <a:t>microspheres</a:t>
            </a:r>
            <a:r>
              <a:rPr lang="it-IT" sz="1400" b="1" dirty="0" smtClean="0">
                <a:solidFill>
                  <a:srgbClr val="3366FF"/>
                </a:solidFill>
                <a:latin typeface="Arial" charset="0"/>
              </a:rPr>
              <a:t>  </a:t>
            </a:r>
            <a:r>
              <a:rPr lang="it-IT" sz="2000" b="1" dirty="0" smtClean="0">
                <a:latin typeface="Arial" charset="0"/>
              </a:rPr>
              <a:t>(</a:t>
            </a:r>
            <a:r>
              <a:rPr lang="it-IT" sz="2000" dirty="0" smtClean="0">
                <a:latin typeface="Arial" charset="0"/>
              </a:rPr>
              <a:t>Q </a:t>
            </a:r>
            <a:r>
              <a:rPr lang="it-IT" sz="2000" dirty="0" smtClean="0">
                <a:latin typeface="Times New Roman"/>
                <a:cs typeface="Times New Roman"/>
              </a:rPr>
              <a:t>~ 10</a:t>
            </a:r>
            <a:r>
              <a:rPr lang="it-IT" sz="2000" baseline="30000" dirty="0" smtClean="0">
                <a:latin typeface="Times New Roman"/>
                <a:cs typeface="Times New Roman"/>
              </a:rPr>
              <a:t>8</a:t>
            </a:r>
            <a:r>
              <a:rPr lang="it-IT" sz="2000" b="1" dirty="0" smtClean="0">
                <a:latin typeface="Arial"/>
                <a:cs typeface="Arial"/>
              </a:rPr>
              <a:t>)</a:t>
            </a:r>
            <a:endParaRPr lang="it-IT" sz="2000" b="1" dirty="0">
              <a:latin typeface="Arial"/>
              <a:cs typeface="Arial"/>
            </a:endParaRPr>
          </a:p>
        </p:txBody>
      </p:sp>
      <p:pic>
        <p:nvPicPr>
          <p:cNvPr id="18" name="Picture 17" descr="Logo_IYL201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19" name="Picture 18" descr="SI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1138388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 y="0"/>
            <a:ext cx="9363074" cy="764704"/>
          </a:xfrm>
        </p:spPr>
        <p:txBody>
          <a:bodyPr/>
          <a:lstStyle/>
          <a:p>
            <a:pPr eaLnBrk="1" hangingPunct="1"/>
            <a:r>
              <a:rPr lang="it-IT" sz="4000" dirty="0" smtClean="0">
                <a:effectLst>
                  <a:outerShdw blurRad="38100" dist="38100" dir="2700000" algn="tl">
                    <a:srgbClr val="000000"/>
                  </a:outerShdw>
                </a:effectLst>
                <a:latin typeface="Arial" charset="0"/>
              </a:rPr>
              <a:t>Fabrication from glass</a:t>
            </a:r>
            <a:endParaRPr lang="it-IT" sz="4000" dirty="0">
              <a:effectLst>
                <a:outerShdw blurRad="38100" dist="38100" dir="2700000" algn="tl">
                  <a:srgbClr val="000000"/>
                </a:outerShdw>
              </a:effectLst>
              <a:latin typeface="Arial" charset="0"/>
            </a:endParaRPr>
          </a:p>
        </p:txBody>
      </p:sp>
      <p:sp>
        <p:nvSpPr>
          <p:cNvPr id="30724" name="Text Box 4"/>
          <p:cNvSpPr txBox="1">
            <a:spLocks noChangeArrowheads="1"/>
          </p:cNvSpPr>
          <p:nvPr/>
        </p:nvSpPr>
        <p:spPr bwMode="auto">
          <a:xfrm>
            <a:off x="2161257" y="5445224"/>
            <a:ext cx="194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i="1" dirty="0">
                <a:solidFill>
                  <a:srgbClr val="FF0000"/>
                </a:solidFill>
                <a:latin typeface="Times New Roman" charset="0"/>
              </a:rPr>
              <a:t>Micros</a:t>
            </a:r>
            <a:r>
              <a:rPr lang="it-IT" b="1" i="1" dirty="0" err="1">
                <a:solidFill>
                  <a:srgbClr val="FF0000"/>
                </a:solidFill>
                <a:latin typeface="Times New Roman" charset="0"/>
              </a:rPr>
              <a:t>pheres</a:t>
            </a:r>
            <a:r>
              <a:rPr lang="en-US" b="1" i="1" dirty="0">
                <a:solidFill>
                  <a:srgbClr val="FF0000"/>
                </a:solidFill>
                <a:latin typeface="Times New Roman" charset="0"/>
              </a:rPr>
              <a:t> </a:t>
            </a:r>
          </a:p>
          <a:p>
            <a:pPr algn="ctr" eaLnBrk="1" hangingPunct="1"/>
            <a:r>
              <a:rPr lang="en-US" b="1" i="1" dirty="0">
                <a:solidFill>
                  <a:srgbClr val="FF0000"/>
                </a:solidFill>
                <a:latin typeface="Times New Roman" charset="0"/>
              </a:rPr>
              <a:t>(10:200 </a:t>
            </a:r>
            <a:r>
              <a:rPr lang="en-US" b="1" i="1" dirty="0">
                <a:solidFill>
                  <a:srgbClr val="FF0000"/>
                </a:solidFill>
                <a:latin typeface="Symbol" charset="0"/>
              </a:rPr>
              <a:t>m</a:t>
            </a:r>
            <a:r>
              <a:rPr lang="en-US" b="1" i="1" dirty="0">
                <a:solidFill>
                  <a:srgbClr val="FF0000"/>
                </a:solidFill>
                <a:latin typeface="Times New Roman" charset="0"/>
              </a:rPr>
              <a:t>m)</a:t>
            </a:r>
            <a:endParaRPr lang="it-IT" b="1" i="1" baseline="-25000" dirty="0">
              <a:solidFill>
                <a:srgbClr val="FF0000"/>
              </a:solidFill>
              <a:latin typeface="Times New Roman" charset="0"/>
            </a:endParaRPr>
          </a:p>
        </p:txBody>
      </p:sp>
      <p:sp>
        <p:nvSpPr>
          <p:cNvPr id="30725" name="Rectangle 5"/>
          <p:cNvSpPr>
            <a:spLocks noChangeArrowheads="1"/>
          </p:cNvSpPr>
          <p:nvPr/>
        </p:nvSpPr>
        <p:spPr bwMode="auto">
          <a:xfrm>
            <a:off x="5700748" y="1130300"/>
            <a:ext cx="3348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pPr>
            <a:r>
              <a:rPr lang="it-IT" sz="2000" b="1">
                <a:latin typeface="Tahoma" charset="0"/>
              </a:rPr>
              <a:t>Selecting and handling</a:t>
            </a:r>
          </a:p>
        </p:txBody>
      </p:sp>
      <p:grpSp>
        <p:nvGrpSpPr>
          <p:cNvPr id="30726" name="Group 6"/>
          <p:cNvGrpSpPr>
            <a:grpSpLocks/>
          </p:cNvGrpSpPr>
          <p:nvPr/>
        </p:nvGrpSpPr>
        <p:grpSpPr bwMode="auto">
          <a:xfrm>
            <a:off x="73025" y="2852936"/>
            <a:ext cx="4010193" cy="3125788"/>
            <a:chOff x="211" y="1836"/>
            <a:chExt cx="2467" cy="1969"/>
          </a:xfrm>
        </p:grpSpPr>
        <p:sp>
          <p:nvSpPr>
            <p:cNvPr id="30755" name="Rectangle 7"/>
            <p:cNvSpPr>
              <a:spLocks noChangeArrowheads="1"/>
            </p:cNvSpPr>
            <p:nvPr/>
          </p:nvSpPr>
          <p:spPr bwMode="auto">
            <a:xfrm>
              <a:off x="1310" y="2157"/>
              <a:ext cx="340" cy="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6" name="Rectangle 8"/>
            <p:cNvSpPr>
              <a:spLocks noChangeArrowheads="1"/>
            </p:cNvSpPr>
            <p:nvPr/>
          </p:nvSpPr>
          <p:spPr bwMode="auto">
            <a:xfrm>
              <a:off x="1008" y="2265"/>
              <a:ext cx="390" cy="56"/>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7" name="Rectangle 9"/>
            <p:cNvSpPr>
              <a:spLocks noChangeArrowheads="1"/>
            </p:cNvSpPr>
            <p:nvPr/>
          </p:nvSpPr>
          <p:spPr bwMode="auto">
            <a:xfrm>
              <a:off x="1008" y="2371"/>
              <a:ext cx="390" cy="56"/>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8" name="AutoShape 10"/>
            <p:cNvSpPr>
              <a:spLocks noChangeArrowheads="1"/>
            </p:cNvSpPr>
            <p:nvPr/>
          </p:nvSpPr>
          <p:spPr bwMode="auto">
            <a:xfrm>
              <a:off x="1392" y="2020"/>
              <a:ext cx="165" cy="220"/>
            </a:xfrm>
            <a:custGeom>
              <a:avLst/>
              <a:gdLst>
                <a:gd name="T0" fmla="*/ 144 w 21600"/>
                <a:gd name="T1" fmla="*/ 110 h 21600"/>
                <a:gd name="T2" fmla="*/ 83 w 21600"/>
                <a:gd name="T3" fmla="*/ 220 h 21600"/>
                <a:gd name="T4" fmla="*/ 21 w 21600"/>
                <a:gd name="T5" fmla="*/ 110 h 21600"/>
                <a:gd name="T6" fmla="*/ 83 w 21600"/>
                <a:gd name="T7" fmla="*/ 0 h 21600"/>
                <a:gd name="T8" fmla="*/ 0 60000 65536"/>
                <a:gd name="T9" fmla="*/ 0 60000 65536"/>
                <a:gd name="T10" fmla="*/ 0 60000 65536"/>
                <a:gd name="T11" fmla="*/ 0 60000 65536"/>
                <a:gd name="T12" fmla="*/ 4451 w 21600"/>
                <a:gd name="T13" fmla="*/ 4516 h 21600"/>
                <a:gd name="T14" fmla="*/ 1714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9" name="Rectangle 11"/>
            <p:cNvSpPr>
              <a:spLocks noChangeArrowheads="1"/>
            </p:cNvSpPr>
            <p:nvPr/>
          </p:nvSpPr>
          <p:spPr bwMode="auto">
            <a:xfrm>
              <a:off x="1398" y="2239"/>
              <a:ext cx="159" cy="72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60" name="Rectangle 12"/>
            <p:cNvSpPr>
              <a:spLocks noChangeArrowheads="1"/>
            </p:cNvSpPr>
            <p:nvPr/>
          </p:nvSpPr>
          <p:spPr bwMode="auto">
            <a:xfrm>
              <a:off x="1881" y="2173"/>
              <a:ext cx="729" cy="51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61" name="Rectangle 13"/>
            <p:cNvSpPr>
              <a:spLocks noChangeArrowheads="1"/>
            </p:cNvSpPr>
            <p:nvPr/>
          </p:nvSpPr>
          <p:spPr bwMode="auto">
            <a:xfrm>
              <a:off x="1558" y="2310"/>
              <a:ext cx="322" cy="10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62" name="AutoShape 14"/>
            <p:cNvSpPr>
              <a:spLocks noChangeArrowheads="1"/>
            </p:cNvSpPr>
            <p:nvPr/>
          </p:nvSpPr>
          <p:spPr bwMode="auto">
            <a:xfrm rot="1031977">
              <a:off x="1381" y="2327"/>
              <a:ext cx="167" cy="483"/>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63" name="Freeform 15"/>
            <p:cNvSpPr>
              <a:spLocks/>
            </p:cNvSpPr>
            <p:nvPr/>
          </p:nvSpPr>
          <p:spPr bwMode="auto">
            <a:xfrm>
              <a:off x="1410" y="2261"/>
              <a:ext cx="134" cy="754"/>
            </a:xfrm>
            <a:custGeom>
              <a:avLst/>
              <a:gdLst>
                <a:gd name="T0" fmla="*/ 28 w 227"/>
                <a:gd name="T1" fmla="*/ 0 h 721"/>
                <a:gd name="T2" fmla="*/ 6 w 227"/>
                <a:gd name="T3" fmla="*/ 156 h 721"/>
                <a:gd name="T4" fmla="*/ 2 w 227"/>
                <a:gd name="T5" fmla="*/ 322 h 721"/>
                <a:gd name="T6" fmla="*/ 22 w 227"/>
                <a:gd name="T7" fmla="*/ 482 h 721"/>
                <a:gd name="T8" fmla="*/ 74 w 227"/>
                <a:gd name="T9" fmla="*/ 655 h 721"/>
                <a:gd name="T10" fmla="*/ 87 w 227"/>
                <a:gd name="T11" fmla="*/ 747 h 721"/>
                <a:gd name="T12" fmla="*/ 122 w 227"/>
                <a:gd name="T13" fmla="*/ 609 h 721"/>
                <a:gd name="T14" fmla="*/ 132 w 227"/>
                <a:gd name="T15" fmla="*/ 304 h 721"/>
                <a:gd name="T16" fmla="*/ 113 w 227"/>
                <a:gd name="T17" fmla="*/ 127 h 721"/>
                <a:gd name="T18" fmla="*/ 93 w 227"/>
                <a:gd name="T19" fmla="*/ 6 h 7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 h="721">
                  <a:moveTo>
                    <a:pt x="48" y="0"/>
                  </a:moveTo>
                  <a:cubicBezTo>
                    <a:pt x="32" y="49"/>
                    <a:pt x="17" y="98"/>
                    <a:pt x="10" y="149"/>
                  </a:cubicBezTo>
                  <a:cubicBezTo>
                    <a:pt x="3" y="200"/>
                    <a:pt x="0" y="256"/>
                    <a:pt x="4" y="308"/>
                  </a:cubicBezTo>
                  <a:cubicBezTo>
                    <a:pt x="8" y="360"/>
                    <a:pt x="17" y="408"/>
                    <a:pt x="37" y="461"/>
                  </a:cubicBezTo>
                  <a:cubicBezTo>
                    <a:pt x="57" y="514"/>
                    <a:pt x="107" y="584"/>
                    <a:pt x="125" y="626"/>
                  </a:cubicBezTo>
                  <a:cubicBezTo>
                    <a:pt x="143" y="668"/>
                    <a:pt x="133" y="721"/>
                    <a:pt x="147" y="714"/>
                  </a:cubicBezTo>
                  <a:cubicBezTo>
                    <a:pt x="161" y="707"/>
                    <a:pt x="194" y="652"/>
                    <a:pt x="207" y="582"/>
                  </a:cubicBezTo>
                  <a:cubicBezTo>
                    <a:pt x="220" y="512"/>
                    <a:pt x="227" y="368"/>
                    <a:pt x="224" y="291"/>
                  </a:cubicBezTo>
                  <a:cubicBezTo>
                    <a:pt x="221" y="214"/>
                    <a:pt x="202" y="168"/>
                    <a:pt x="191" y="121"/>
                  </a:cubicBezTo>
                  <a:cubicBezTo>
                    <a:pt x="180" y="74"/>
                    <a:pt x="169" y="40"/>
                    <a:pt x="158" y="6"/>
                  </a:cubicBezTo>
                </a:path>
              </a:pathLst>
            </a:custGeom>
            <a:solidFill>
              <a:srgbClr val="FF3300"/>
            </a:solidFill>
            <a:ln w="9525" cap="flat" cmpd="sng">
              <a:solidFill>
                <a:srgbClr val="FF33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30764" name="AutoShape 16"/>
            <p:cNvCxnSpPr>
              <a:cxnSpLocks noChangeShapeType="1"/>
              <a:stCxn id="30763" idx="0"/>
              <a:endCxn id="30763" idx="9"/>
            </p:cNvCxnSpPr>
            <p:nvPr/>
          </p:nvCxnSpPr>
          <p:spPr bwMode="auto">
            <a:xfrm>
              <a:off x="1438" y="2261"/>
              <a:ext cx="65" cy="6"/>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765" name="Line 17"/>
            <p:cNvSpPr>
              <a:spLocks noChangeShapeType="1"/>
            </p:cNvSpPr>
            <p:nvPr/>
          </p:nvSpPr>
          <p:spPr bwMode="auto">
            <a:xfrm flipV="1">
              <a:off x="998" y="1992"/>
              <a:ext cx="460" cy="6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0766" name="AutoShape 18"/>
            <p:cNvSpPr>
              <a:spLocks noChangeArrowheads="1"/>
            </p:cNvSpPr>
            <p:nvPr/>
          </p:nvSpPr>
          <p:spPr bwMode="auto">
            <a:xfrm rot="3325091">
              <a:off x="1272" y="1846"/>
              <a:ext cx="147" cy="127"/>
            </a:xfrm>
            <a:prstGeom prst="ca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0767" name="Group 19"/>
            <p:cNvGrpSpPr>
              <a:grpSpLocks/>
            </p:cNvGrpSpPr>
            <p:nvPr/>
          </p:nvGrpSpPr>
          <p:grpSpPr bwMode="auto">
            <a:xfrm>
              <a:off x="559" y="2612"/>
              <a:ext cx="510" cy="510"/>
              <a:chOff x="515" y="2287"/>
              <a:chExt cx="510" cy="510"/>
            </a:xfrm>
          </p:grpSpPr>
          <p:sp>
            <p:nvSpPr>
              <p:cNvPr id="30812" name="Oval 20"/>
              <p:cNvSpPr>
                <a:spLocks noChangeArrowheads="1"/>
              </p:cNvSpPr>
              <p:nvPr/>
            </p:nvSpPr>
            <p:spPr bwMode="auto">
              <a:xfrm>
                <a:off x="515" y="2287"/>
                <a:ext cx="510" cy="51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0813" name="Group 21"/>
              <p:cNvGrpSpPr>
                <a:grpSpLocks/>
              </p:cNvGrpSpPr>
              <p:nvPr/>
            </p:nvGrpSpPr>
            <p:grpSpPr bwMode="auto">
              <a:xfrm>
                <a:off x="588" y="2373"/>
                <a:ext cx="388" cy="359"/>
                <a:chOff x="588" y="2373"/>
                <a:chExt cx="388" cy="359"/>
              </a:xfrm>
            </p:grpSpPr>
            <p:sp>
              <p:nvSpPr>
                <p:cNvPr id="30814" name="Freeform 22"/>
                <p:cNvSpPr>
                  <a:spLocks/>
                </p:cNvSpPr>
                <p:nvPr/>
              </p:nvSpPr>
              <p:spPr bwMode="auto">
                <a:xfrm>
                  <a:off x="588" y="2443"/>
                  <a:ext cx="70" cy="82"/>
                </a:xfrm>
                <a:custGeom>
                  <a:avLst/>
                  <a:gdLst>
                    <a:gd name="T0" fmla="*/ 6 w 125"/>
                    <a:gd name="T1" fmla="*/ 50 h 114"/>
                    <a:gd name="T2" fmla="*/ 43 w 125"/>
                    <a:gd name="T3" fmla="*/ 2 h 114"/>
                    <a:gd name="T4" fmla="*/ 67 w 125"/>
                    <a:gd name="T5" fmla="*/ 38 h 114"/>
                    <a:gd name="T6" fmla="*/ 61 w 125"/>
                    <a:gd name="T7" fmla="*/ 78 h 114"/>
                    <a:gd name="T8" fmla="*/ 34 w 125"/>
                    <a:gd name="T9" fmla="*/ 65 h 114"/>
                    <a:gd name="T10" fmla="*/ 9 w 125"/>
                    <a:gd name="T11" fmla="*/ 73 h 114"/>
                    <a:gd name="T12" fmla="*/ 6 w 125"/>
                    <a:gd name="T13" fmla="*/ 5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15" name="Freeform 23"/>
                <p:cNvSpPr>
                  <a:spLocks/>
                </p:cNvSpPr>
                <p:nvPr/>
              </p:nvSpPr>
              <p:spPr bwMode="auto">
                <a:xfrm>
                  <a:off x="848" y="2583"/>
                  <a:ext cx="43" cy="48"/>
                </a:xfrm>
                <a:custGeom>
                  <a:avLst/>
                  <a:gdLst>
                    <a:gd name="T0" fmla="*/ 3 w 125"/>
                    <a:gd name="T1" fmla="*/ 29 h 114"/>
                    <a:gd name="T2" fmla="*/ 26 w 125"/>
                    <a:gd name="T3" fmla="*/ 1 h 114"/>
                    <a:gd name="T4" fmla="*/ 41 w 125"/>
                    <a:gd name="T5" fmla="*/ 22 h 114"/>
                    <a:gd name="T6" fmla="*/ 37 w 125"/>
                    <a:gd name="T7" fmla="*/ 45 h 114"/>
                    <a:gd name="T8" fmla="*/ 21 w 125"/>
                    <a:gd name="T9" fmla="*/ 38 h 114"/>
                    <a:gd name="T10" fmla="*/ 6 w 125"/>
                    <a:gd name="T11" fmla="*/ 43 h 114"/>
                    <a:gd name="T12" fmla="*/ 3 w 125"/>
                    <a:gd name="T13" fmla="*/ 2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16" name="Freeform 24"/>
                <p:cNvSpPr>
                  <a:spLocks/>
                </p:cNvSpPr>
                <p:nvPr/>
              </p:nvSpPr>
              <p:spPr bwMode="auto">
                <a:xfrm>
                  <a:off x="823" y="2399"/>
                  <a:ext cx="54" cy="65"/>
                </a:xfrm>
                <a:custGeom>
                  <a:avLst/>
                  <a:gdLst>
                    <a:gd name="T0" fmla="*/ 4 w 125"/>
                    <a:gd name="T1" fmla="*/ 39 h 114"/>
                    <a:gd name="T2" fmla="*/ 33 w 125"/>
                    <a:gd name="T3" fmla="*/ 2 h 114"/>
                    <a:gd name="T4" fmla="*/ 52 w 125"/>
                    <a:gd name="T5" fmla="*/ 30 h 114"/>
                    <a:gd name="T6" fmla="*/ 47 w 125"/>
                    <a:gd name="T7" fmla="*/ 62 h 114"/>
                    <a:gd name="T8" fmla="*/ 26 w 125"/>
                    <a:gd name="T9" fmla="*/ 52 h 114"/>
                    <a:gd name="T10" fmla="*/ 7 w 125"/>
                    <a:gd name="T11" fmla="*/ 58 h 114"/>
                    <a:gd name="T12" fmla="*/ 4 w 125"/>
                    <a:gd name="T13" fmla="*/ 3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17" name="Freeform 25"/>
                <p:cNvSpPr>
                  <a:spLocks/>
                </p:cNvSpPr>
                <p:nvPr/>
              </p:nvSpPr>
              <p:spPr bwMode="auto">
                <a:xfrm rot="6731949">
                  <a:off x="706" y="2514"/>
                  <a:ext cx="84" cy="71"/>
                </a:xfrm>
                <a:custGeom>
                  <a:avLst/>
                  <a:gdLst>
                    <a:gd name="T0" fmla="*/ 7 w 125"/>
                    <a:gd name="T1" fmla="*/ 43 h 114"/>
                    <a:gd name="T2" fmla="*/ 51 w 125"/>
                    <a:gd name="T3" fmla="*/ 2 h 114"/>
                    <a:gd name="T4" fmla="*/ 81 w 125"/>
                    <a:gd name="T5" fmla="*/ 33 h 114"/>
                    <a:gd name="T6" fmla="*/ 73 w 125"/>
                    <a:gd name="T7" fmla="*/ 67 h 114"/>
                    <a:gd name="T8" fmla="*/ 40 w 125"/>
                    <a:gd name="T9" fmla="*/ 57 h 114"/>
                    <a:gd name="T10" fmla="*/ 11 w 125"/>
                    <a:gd name="T11" fmla="*/ 64 h 114"/>
                    <a:gd name="T12" fmla="*/ 7 w 125"/>
                    <a:gd name="T13" fmla="*/ 43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18" name="Freeform 26"/>
                <p:cNvSpPr>
                  <a:spLocks/>
                </p:cNvSpPr>
                <p:nvPr/>
              </p:nvSpPr>
              <p:spPr bwMode="auto">
                <a:xfrm>
                  <a:off x="725" y="2645"/>
                  <a:ext cx="65" cy="87"/>
                </a:xfrm>
                <a:custGeom>
                  <a:avLst/>
                  <a:gdLst>
                    <a:gd name="T0" fmla="*/ 5 w 125"/>
                    <a:gd name="T1" fmla="*/ 53 h 114"/>
                    <a:gd name="T2" fmla="*/ 40 w 125"/>
                    <a:gd name="T3" fmla="*/ 2 h 114"/>
                    <a:gd name="T4" fmla="*/ 62 w 125"/>
                    <a:gd name="T5" fmla="*/ 40 h 114"/>
                    <a:gd name="T6" fmla="*/ 57 w 125"/>
                    <a:gd name="T7" fmla="*/ 82 h 114"/>
                    <a:gd name="T8" fmla="*/ 31 w 125"/>
                    <a:gd name="T9" fmla="*/ 69 h 114"/>
                    <a:gd name="T10" fmla="*/ 8 w 125"/>
                    <a:gd name="T11" fmla="*/ 78 h 114"/>
                    <a:gd name="T12" fmla="*/ 5 w 125"/>
                    <a:gd name="T13" fmla="*/ 53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19" name="Freeform 27"/>
                <p:cNvSpPr>
                  <a:spLocks/>
                </p:cNvSpPr>
                <p:nvPr/>
              </p:nvSpPr>
              <p:spPr bwMode="auto">
                <a:xfrm>
                  <a:off x="837" y="2679"/>
                  <a:ext cx="65" cy="34"/>
                </a:xfrm>
                <a:custGeom>
                  <a:avLst/>
                  <a:gdLst>
                    <a:gd name="T0" fmla="*/ 45 w 92"/>
                    <a:gd name="T1" fmla="*/ 2 h 78"/>
                    <a:gd name="T2" fmla="*/ 25 w 92"/>
                    <a:gd name="T3" fmla="*/ 12 h 78"/>
                    <a:gd name="T4" fmla="*/ 2 w 92"/>
                    <a:gd name="T5" fmla="*/ 21 h 78"/>
                    <a:gd name="T6" fmla="*/ 37 w 92"/>
                    <a:gd name="T7" fmla="*/ 33 h 78"/>
                    <a:gd name="T8" fmla="*/ 64 w 92"/>
                    <a:gd name="T9" fmla="*/ 26 h 78"/>
                    <a:gd name="T10" fmla="*/ 45 w 92"/>
                    <a:gd name="T11" fmla="*/ 2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20" name="Freeform 28"/>
                <p:cNvSpPr>
                  <a:spLocks/>
                </p:cNvSpPr>
                <p:nvPr/>
              </p:nvSpPr>
              <p:spPr bwMode="auto">
                <a:xfrm>
                  <a:off x="702" y="2373"/>
                  <a:ext cx="49" cy="61"/>
                </a:xfrm>
                <a:custGeom>
                  <a:avLst/>
                  <a:gdLst>
                    <a:gd name="T0" fmla="*/ 34 w 92"/>
                    <a:gd name="T1" fmla="*/ 4 h 78"/>
                    <a:gd name="T2" fmla="*/ 19 w 92"/>
                    <a:gd name="T3" fmla="*/ 21 h 78"/>
                    <a:gd name="T4" fmla="*/ 2 w 92"/>
                    <a:gd name="T5" fmla="*/ 38 h 78"/>
                    <a:gd name="T6" fmla="*/ 28 w 92"/>
                    <a:gd name="T7" fmla="*/ 59 h 78"/>
                    <a:gd name="T8" fmla="*/ 48 w 92"/>
                    <a:gd name="T9" fmla="*/ 47 h 78"/>
                    <a:gd name="T10" fmla="*/ 34 w 92"/>
                    <a:gd name="T11" fmla="*/ 4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21" name="Freeform 29"/>
                <p:cNvSpPr>
                  <a:spLocks/>
                </p:cNvSpPr>
                <p:nvPr/>
              </p:nvSpPr>
              <p:spPr bwMode="auto">
                <a:xfrm>
                  <a:off x="623" y="2656"/>
                  <a:ext cx="65" cy="34"/>
                </a:xfrm>
                <a:custGeom>
                  <a:avLst/>
                  <a:gdLst>
                    <a:gd name="T0" fmla="*/ 45 w 92"/>
                    <a:gd name="T1" fmla="*/ 2 h 78"/>
                    <a:gd name="T2" fmla="*/ 25 w 92"/>
                    <a:gd name="T3" fmla="*/ 12 h 78"/>
                    <a:gd name="T4" fmla="*/ 2 w 92"/>
                    <a:gd name="T5" fmla="*/ 21 h 78"/>
                    <a:gd name="T6" fmla="*/ 37 w 92"/>
                    <a:gd name="T7" fmla="*/ 33 h 78"/>
                    <a:gd name="T8" fmla="*/ 64 w 92"/>
                    <a:gd name="T9" fmla="*/ 26 h 78"/>
                    <a:gd name="T10" fmla="*/ 45 w 92"/>
                    <a:gd name="T11" fmla="*/ 2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22" name="Freeform 30"/>
                <p:cNvSpPr>
                  <a:spLocks/>
                </p:cNvSpPr>
                <p:nvPr/>
              </p:nvSpPr>
              <p:spPr bwMode="auto">
                <a:xfrm>
                  <a:off x="922" y="2521"/>
                  <a:ext cx="54" cy="78"/>
                </a:xfrm>
                <a:custGeom>
                  <a:avLst/>
                  <a:gdLst>
                    <a:gd name="T0" fmla="*/ 37 w 92"/>
                    <a:gd name="T1" fmla="*/ 5 h 78"/>
                    <a:gd name="T2" fmla="*/ 21 w 92"/>
                    <a:gd name="T3" fmla="*/ 27 h 78"/>
                    <a:gd name="T4" fmla="*/ 2 w 92"/>
                    <a:gd name="T5" fmla="*/ 49 h 78"/>
                    <a:gd name="T6" fmla="*/ 31 w 92"/>
                    <a:gd name="T7" fmla="*/ 76 h 78"/>
                    <a:gd name="T8" fmla="*/ 53 w 92"/>
                    <a:gd name="T9" fmla="*/ 60 h 78"/>
                    <a:gd name="T10" fmla="*/ 37 w 92"/>
                    <a:gd name="T11" fmla="*/ 5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30768" name="AutoShape 31"/>
            <p:cNvSpPr>
              <a:spLocks noChangeArrowheads="1"/>
            </p:cNvSpPr>
            <p:nvPr/>
          </p:nvSpPr>
          <p:spPr bwMode="auto">
            <a:xfrm>
              <a:off x="1354" y="3117"/>
              <a:ext cx="263" cy="66"/>
            </a:xfrm>
            <a:prstGeom prst="ca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0769" name="Group 32"/>
            <p:cNvGrpSpPr>
              <a:grpSpLocks/>
            </p:cNvGrpSpPr>
            <p:nvPr/>
          </p:nvGrpSpPr>
          <p:grpSpPr bwMode="auto">
            <a:xfrm>
              <a:off x="1954" y="2932"/>
              <a:ext cx="510" cy="510"/>
              <a:chOff x="1943" y="2707"/>
              <a:chExt cx="510" cy="510"/>
            </a:xfrm>
          </p:grpSpPr>
          <p:sp>
            <p:nvSpPr>
              <p:cNvPr id="30802" name="Oval 33"/>
              <p:cNvSpPr>
                <a:spLocks noChangeArrowheads="1"/>
              </p:cNvSpPr>
              <p:nvPr/>
            </p:nvSpPr>
            <p:spPr bwMode="auto">
              <a:xfrm>
                <a:off x="1943" y="2707"/>
                <a:ext cx="510" cy="51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3" name="Oval 34"/>
              <p:cNvSpPr>
                <a:spLocks noChangeArrowheads="1"/>
              </p:cNvSpPr>
              <p:nvPr/>
            </p:nvSpPr>
            <p:spPr bwMode="auto">
              <a:xfrm>
                <a:off x="2319" y="2979"/>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4" name="Oval 35"/>
              <p:cNvSpPr>
                <a:spLocks noChangeArrowheads="1"/>
              </p:cNvSpPr>
              <p:nvPr/>
            </p:nvSpPr>
            <p:spPr bwMode="auto">
              <a:xfrm>
                <a:off x="2126" y="2830"/>
                <a:ext cx="59" cy="5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5" name="Oval 36"/>
              <p:cNvSpPr>
                <a:spLocks noChangeArrowheads="1"/>
              </p:cNvSpPr>
              <p:nvPr/>
            </p:nvSpPr>
            <p:spPr bwMode="auto">
              <a:xfrm>
                <a:off x="2130" y="2938"/>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6" name="Oval 37"/>
              <p:cNvSpPr>
                <a:spLocks noChangeArrowheads="1"/>
              </p:cNvSpPr>
              <p:nvPr/>
            </p:nvSpPr>
            <p:spPr bwMode="auto">
              <a:xfrm>
                <a:off x="2204" y="3072"/>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7" name="Oval 38"/>
              <p:cNvSpPr>
                <a:spLocks noChangeArrowheads="1"/>
              </p:cNvSpPr>
              <p:nvPr/>
            </p:nvSpPr>
            <p:spPr bwMode="auto">
              <a:xfrm>
                <a:off x="2054" y="3059"/>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8" name="Oval 39"/>
              <p:cNvSpPr>
                <a:spLocks noChangeArrowheads="1"/>
              </p:cNvSpPr>
              <p:nvPr/>
            </p:nvSpPr>
            <p:spPr bwMode="auto">
              <a:xfrm>
                <a:off x="2267" y="2790"/>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9" name="Oval 40"/>
              <p:cNvSpPr>
                <a:spLocks noChangeArrowheads="1"/>
              </p:cNvSpPr>
              <p:nvPr/>
            </p:nvSpPr>
            <p:spPr bwMode="auto">
              <a:xfrm>
                <a:off x="2053" y="2812"/>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10" name="Oval 41"/>
              <p:cNvSpPr>
                <a:spLocks noChangeArrowheads="1"/>
              </p:cNvSpPr>
              <p:nvPr/>
            </p:nvSpPr>
            <p:spPr bwMode="auto">
              <a:xfrm>
                <a:off x="2001" y="2924"/>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11" name="Oval 42"/>
              <p:cNvSpPr>
                <a:spLocks noChangeArrowheads="1"/>
              </p:cNvSpPr>
              <p:nvPr/>
            </p:nvSpPr>
            <p:spPr bwMode="auto">
              <a:xfrm>
                <a:off x="2244" y="2893"/>
                <a:ext cx="59" cy="5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nvGrpSpPr>
            <p:cNvPr id="30770" name="Group 43"/>
            <p:cNvGrpSpPr>
              <a:grpSpLocks/>
            </p:cNvGrpSpPr>
            <p:nvPr/>
          </p:nvGrpSpPr>
          <p:grpSpPr bwMode="auto">
            <a:xfrm>
              <a:off x="1441" y="3017"/>
              <a:ext cx="82" cy="82"/>
              <a:chOff x="1911" y="2547"/>
              <a:chExt cx="510" cy="510"/>
            </a:xfrm>
          </p:grpSpPr>
          <p:sp>
            <p:nvSpPr>
              <p:cNvPr id="30792" name="Oval 44"/>
              <p:cNvSpPr>
                <a:spLocks noChangeArrowheads="1"/>
              </p:cNvSpPr>
              <p:nvPr/>
            </p:nvSpPr>
            <p:spPr bwMode="auto">
              <a:xfrm>
                <a:off x="1911" y="2547"/>
                <a:ext cx="510" cy="51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3" name="Oval 45"/>
              <p:cNvSpPr>
                <a:spLocks noChangeArrowheads="1"/>
              </p:cNvSpPr>
              <p:nvPr/>
            </p:nvSpPr>
            <p:spPr bwMode="auto">
              <a:xfrm>
                <a:off x="2287" y="2819"/>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4" name="Oval 46"/>
              <p:cNvSpPr>
                <a:spLocks noChangeArrowheads="1"/>
              </p:cNvSpPr>
              <p:nvPr/>
            </p:nvSpPr>
            <p:spPr bwMode="auto">
              <a:xfrm>
                <a:off x="2094" y="2670"/>
                <a:ext cx="59" cy="5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5" name="Oval 47"/>
              <p:cNvSpPr>
                <a:spLocks noChangeArrowheads="1"/>
              </p:cNvSpPr>
              <p:nvPr/>
            </p:nvSpPr>
            <p:spPr bwMode="auto">
              <a:xfrm>
                <a:off x="2098" y="2778"/>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6" name="Oval 48"/>
              <p:cNvSpPr>
                <a:spLocks noChangeArrowheads="1"/>
              </p:cNvSpPr>
              <p:nvPr/>
            </p:nvSpPr>
            <p:spPr bwMode="auto">
              <a:xfrm>
                <a:off x="2172" y="2912"/>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7" name="Oval 49"/>
              <p:cNvSpPr>
                <a:spLocks noChangeArrowheads="1"/>
              </p:cNvSpPr>
              <p:nvPr/>
            </p:nvSpPr>
            <p:spPr bwMode="auto">
              <a:xfrm>
                <a:off x="2022" y="2899"/>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8" name="Oval 50"/>
              <p:cNvSpPr>
                <a:spLocks noChangeArrowheads="1"/>
              </p:cNvSpPr>
              <p:nvPr/>
            </p:nvSpPr>
            <p:spPr bwMode="auto">
              <a:xfrm>
                <a:off x="2235" y="2630"/>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99" name="Oval 51"/>
              <p:cNvSpPr>
                <a:spLocks noChangeArrowheads="1"/>
              </p:cNvSpPr>
              <p:nvPr/>
            </p:nvSpPr>
            <p:spPr bwMode="auto">
              <a:xfrm>
                <a:off x="2021" y="2652"/>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0" name="Oval 52"/>
              <p:cNvSpPr>
                <a:spLocks noChangeArrowheads="1"/>
              </p:cNvSpPr>
              <p:nvPr/>
            </p:nvSpPr>
            <p:spPr bwMode="auto">
              <a:xfrm>
                <a:off x="1969" y="2764"/>
                <a:ext cx="49" cy="4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01" name="Oval 53"/>
              <p:cNvSpPr>
                <a:spLocks noChangeArrowheads="1"/>
              </p:cNvSpPr>
              <p:nvPr/>
            </p:nvSpPr>
            <p:spPr bwMode="auto">
              <a:xfrm>
                <a:off x="2212" y="2733"/>
                <a:ext cx="59" cy="59"/>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30771" name="Line 54"/>
            <p:cNvSpPr>
              <a:spLocks noChangeShapeType="1"/>
            </p:cNvSpPr>
            <p:nvPr/>
          </p:nvSpPr>
          <p:spPr bwMode="auto">
            <a:xfrm>
              <a:off x="1519" y="3073"/>
              <a:ext cx="433" cy="9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30772" name="Group 55"/>
            <p:cNvGrpSpPr>
              <a:grpSpLocks/>
            </p:cNvGrpSpPr>
            <p:nvPr/>
          </p:nvGrpSpPr>
          <p:grpSpPr bwMode="auto">
            <a:xfrm>
              <a:off x="1433" y="1923"/>
              <a:ext cx="88" cy="88"/>
              <a:chOff x="515" y="2287"/>
              <a:chExt cx="510" cy="510"/>
            </a:xfrm>
          </p:grpSpPr>
          <p:sp>
            <p:nvSpPr>
              <p:cNvPr id="30781" name="Oval 56"/>
              <p:cNvSpPr>
                <a:spLocks noChangeArrowheads="1"/>
              </p:cNvSpPr>
              <p:nvPr/>
            </p:nvSpPr>
            <p:spPr bwMode="auto">
              <a:xfrm>
                <a:off x="515" y="2287"/>
                <a:ext cx="510" cy="51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0782" name="Group 57"/>
              <p:cNvGrpSpPr>
                <a:grpSpLocks/>
              </p:cNvGrpSpPr>
              <p:nvPr/>
            </p:nvGrpSpPr>
            <p:grpSpPr bwMode="auto">
              <a:xfrm>
                <a:off x="588" y="2373"/>
                <a:ext cx="388" cy="359"/>
                <a:chOff x="588" y="2373"/>
                <a:chExt cx="388" cy="359"/>
              </a:xfrm>
            </p:grpSpPr>
            <p:sp>
              <p:nvSpPr>
                <p:cNvPr id="30783" name="Freeform 58"/>
                <p:cNvSpPr>
                  <a:spLocks/>
                </p:cNvSpPr>
                <p:nvPr/>
              </p:nvSpPr>
              <p:spPr bwMode="auto">
                <a:xfrm>
                  <a:off x="588" y="2443"/>
                  <a:ext cx="70" cy="82"/>
                </a:xfrm>
                <a:custGeom>
                  <a:avLst/>
                  <a:gdLst>
                    <a:gd name="T0" fmla="*/ 6 w 125"/>
                    <a:gd name="T1" fmla="*/ 50 h 114"/>
                    <a:gd name="T2" fmla="*/ 43 w 125"/>
                    <a:gd name="T3" fmla="*/ 2 h 114"/>
                    <a:gd name="T4" fmla="*/ 67 w 125"/>
                    <a:gd name="T5" fmla="*/ 38 h 114"/>
                    <a:gd name="T6" fmla="*/ 61 w 125"/>
                    <a:gd name="T7" fmla="*/ 78 h 114"/>
                    <a:gd name="T8" fmla="*/ 34 w 125"/>
                    <a:gd name="T9" fmla="*/ 65 h 114"/>
                    <a:gd name="T10" fmla="*/ 9 w 125"/>
                    <a:gd name="T11" fmla="*/ 73 h 114"/>
                    <a:gd name="T12" fmla="*/ 6 w 125"/>
                    <a:gd name="T13" fmla="*/ 5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4" name="Freeform 59"/>
                <p:cNvSpPr>
                  <a:spLocks/>
                </p:cNvSpPr>
                <p:nvPr/>
              </p:nvSpPr>
              <p:spPr bwMode="auto">
                <a:xfrm>
                  <a:off x="848" y="2583"/>
                  <a:ext cx="43" cy="48"/>
                </a:xfrm>
                <a:custGeom>
                  <a:avLst/>
                  <a:gdLst>
                    <a:gd name="T0" fmla="*/ 3 w 125"/>
                    <a:gd name="T1" fmla="*/ 29 h 114"/>
                    <a:gd name="T2" fmla="*/ 26 w 125"/>
                    <a:gd name="T3" fmla="*/ 1 h 114"/>
                    <a:gd name="T4" fmla="*/ 41 w 125"/>
                    <a:gd name="T5" fmla="*/ 22 h 114"/>
                    <a:gd name="T6" fmla="*/ 37 w 125"/>
                    <a:gd name="T7" fmla="*/ 45 h 114"/>
                    <a:gd name="T8" fmla="*/ 21 w 125"/>
                    <a:gd name="T9" fmla="*/ 38 h 114"/>
                    <a:gd name="T10" fmla="*/ 6 w 125"/>
                    <a:gd name="T11" fmla="*/ 43 h 114"/>
                    <a:gd name="T12" fmla="*/ 3 w 125"/>
                    <a:gd name="T13" fmla="*/ 2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5" name="Freeform 60"/>
                <p:cNvSpPr>
                  <a:spLocks/>
                </p:cNvSpPr>
                <p:nvPr/>
              </p:nvSpPr>
              <p:spPr bwMode="auto">
                <a:xfrm>
                  <a:off x="823" y="2399"/>
                  <a:ext cx="54" cy="65"/>
                </a:xfrm>
                <a:custGeom>
                  <a:avLst/>
                  <a:gdLst>
                    <a:gd name="T0" fmla="*/ 4 w 125"/>
                    <a:gd name="T1" fmla="*/ 39 h 114"/>
                    <a:gd name="T2" fmla="*/ 33 w 125"/>
                    <a:gd name="T3" fmla="*/ 2 h 114"/>
                    <a:gd name="T4" fmla="*/ 52 w 125"/>
                    <a:gd name="T5" fmla="*/ 30 h 114"/>
                    <a:gd name="T6" fmla="*/ 47 w 125"/>
                    <a:gd name="T7" fmla="*/ 62 h 114"/>
                    <a:gd name="T8" fmla="*/ 26 w 125"/>
                    <a:gd name="T9" fmla="*/ 52 h 114"/>
                    <a:gd name="T10" fmla="*/ 7 w 125"/>
                    <a:gd name="T11" fmla="*/ 58 h 114"/>
                    <a:gd name="T12" fmla="*/ 4 w 125"/>
                    <a:gd name="T13" fmla="*/ 3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6" name="Freeform 61"/>
                <p:cNvSpPr>
                  <a:spLocks/>
                </p:cNvSpPr>
                <p:nvPr/>
              </p:nvSpPr>
              <p:spPr bwMode="auto">
                <a:xfrm rot="6731949">
                  <a:off x="706" y="2514"/>
                  <a:ext cx="84" cy="71"/>
                </a:xfrm>
                <a:custGeom>
                  <a:avLst/>
                  <a:gdLst>
                    <a:gd name="T0" fmla="*/ 7 w 125"/>
                    <a:gd name="T1" fmla="*/ 43 h 114"/>
                    <a:gd name="T2" fmla="*/ 51 w 125"/>
                    <a:gd name="T3" fmla="*/ 2 h 114"/>
                    <a:gd name="T4" fmla="*/ 81 w 125"/>
                    <a:gd name="T5" fmla="*/ 33 h 114"/>
                    <a:gd name="T6" fmla="*/ 73 w 125"/>
                    <a:gd name="T7" fmla="*/ 67 h 114"/>
                    <a:gd name="T8" fmla="*/ 40 w 125"/>
                    <a:gd name="T9" fmla="*/ 57 h 114"/>
                    <a:gd name="T10" fmla="*/ 11 w 125"/>
                    <a:gd name="T11" fmla="*/ 64 h 114"/>
                    <a:gd name="T12" fmla="*/ 7 w 125"/>
                    <a:gd name="T13" fmla="*/ 43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7" name="Freeform 62"/>
                <p:cNvSpPr>
                  <a:spLocks/>
                </p:cNvSpPr>
                <p:nvPr/>
              </p:nvSpPr>
              <p:spPr bwMode="auto">
                <a:xfrm>
                  <a:off x="725" y="2645"/>
                  <a:ext cx="65" cy="87"/>
                </a:xfrm>
                <a:custGeom>
                  <a:avLst/>
                  <a:gdLst>
                    <a:gd name="T0" fmla="*/ 5 w 125"/>
                    <a:gd name="T1" fmla="*/ 53 h 114"/>
                    <a:gd name="T2" fmla="*/ 40 w 125"/>
                    <a:gd name="T3" fmla="*/ 2 h 114"/>
                    <a:gd name="T4" fmla="*/ 62 w 125"/>
                    <a:gd name="T5" fmla="*/ 40 h 114"/>
                    <a:gd name="T6" fmla="*/ 57 w 125"/>
                    <a:gd name="T7" fmla="*/ 82 h 114"/>
                    <a:gd name="T8" fmla="*/ 31 w 125"/>
                    <a:gd name="T9" fmla="*/ 69 h 114"/>
                    <a:gd name="T10" fmla="*/ 8 w 125"/>
                    <a:gd name="T11" fmla="*/ 78 h 114"/>
                    <a:gd name="T12" fmla="*/ 5 w 125"/>
                    <a:gd name="T13" fmla="*/ 53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114">
                      <a:moveTo>
                        <a:pt x="10" y="69"/>
                      </a:moveTo>
                      <a:cubicBezTo>
                        <a:pt x="20" y="53"/>
                        <a:pt x="58" y="6"/>
                        <a:pt x="76" y="3"/>
                      </a:cubicBezTo>
                      <a:cubicBezTo>
                        <a:pt x="94" y="0"/>
                        <a:pt x="115" y="36"/>
                        <a:pt x="120" y="53"/>
                      </a:cubicBezTo>
                      <a:cubicBezTo>
                        <a:pt x="125" y="70"/>
                        <a:pt x="119" y="102"/>
                        <a:pt x="109" y="108"/>
                      </a:cubicBezTo>
                      <a:cubicBezTo>
                        <a:pt x="99" y="114"/>
                        <a:pt x="75" y="92"/>
                        <a:pt x="60" y="91"/>
                      </a:cubicBezTo>
                      <a:cubicBezTo>
                        <a:pt x="45" y="90"/>
                        <a:pt x="22" y="107"/>
                        <a:pt x="16" y="102"/>
                      </a:cubicBezTo>
                      <a:cubicBezTo>
                        <a:pt x="10" y="97"/>
                        <a:pt x="0" y="85"/>
                        <a:pt x="10" y="69"/>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8" name="Freeform 63"/>
                <p:cNvSpPr>
                  <a:spLocks/>
                </p:cNvSpPr>
                <p:nvPr/>
              </p:nvSpPr>
              <p:spPr bwMode="auto">
                <a:xfrm>
                  <a:off x="837" y="2679"/>
                  <a:ext cx="65" cy="34"/>
                </a:xfrm>
                <a:custGeom>
                  <a:avLst/>
                  <a:gdLst>
                    <a:gd name="T0" fmla="*/ 45 w 92"/>
                    <a:gd name="T1" fmla="*/ 2 h 78"/>
                    <a:gd name="T2" fmla="*/ 25 w 92"/>
                    <a:gd name="T3" fmla="*/ 12 h 78"/>
                    <a:gd name="T4" fmla="*/ 2 w 92"/>
                    <a:gd name="T5" fmla="*/ 21 h 78"/>
                    <a:gd name="T6" fmla="*/ 37 w 92"/>
                    <a:gd name="T7" fmla="*/ 33 h 78"/>
                    <a:gd name="T8" fmla="*/ 64 w 92"/>
                    <a:gd name="T9" fmla="*/ 26 h 78"/>
                    <a:gd name="T10" fmla="*/ 45 w 92"/>
                    <a:gd name="T11" fmla="*/ 2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89" name="Freeform 64"/>
                <p:cNvSpPr>
                  <a:spLocks/>
                </p:cNvSpPr>
                <p:nvPr/>
              </p:nvSpPr>
              <p:spPr bwMode="auto">
                <a:xfrm>
                  <a:off x="702" y="2373"/>
                  <a:ext cx="49" cy="61"/>
                </a:xfrm>
                <a:custGeom>
                  <a:avLst/>
                  <a:gdLst>
                    <a:gd name="T0" fmla="*/ 34 w 92"/>
                    <a:gd name="T1" fmla="*/ 4 h 78"/>
                    <a:gd name="T2" fmla="*/ 19 w 92"/>
                    <a:gd name="T3" fmla="*/ 21 h 78"/>
                    <a:gd name="T4" fmla="*/ 2 w 92"/>
                    <a:gd name="T5" fmla="*/ 38 h 78"/>
                    <a:gd name="T6" fmla="*/ 28 w 92"/>
                    <a:gd name="T7" fmla="*/ 59 h 78"/>
                    <a:gd name="T8" fmla="*/ 48 w 92"/>
                    <a:gd name="T9" fmla="*/ 47 h 78"/>
                    <a:gd name="T10" fmla="*/ 34 w 92"/>
                    <a:gd name="T11" fmla="*/ 4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90" name="Freeform 65"/>
                <p:cNvSpPr>
                  <a:spLocks/>
                </p:cNvSpPr>
                <p:nvPr/>
              </p:nvSpPr>
              <p:spPr bwMode="auto">
                <a:xfrm>
                  <a:off x="623" y="2656"/>
                  <a:ext cx="65" cy="34"/>
                </a:xfrm>
                <a:custGeom>
                  <a:avLst/>
                  <a:gdLst>
                    <a:gd name="T0" fmla="*/ 45 w 92"/>
                    <a:gd name="T1" fmla="*/ 2 h 78"/>
                    <a:gd name="T2" fmla="*/ 25 w 92"/>
                    <a:gd name="T3" fmla="*/ 12 h 78"/>
                    <a:gd name="T4" fmla="*/ 2 w 92"/>
                    <a:gd name="T5" fmla="*/ 21 h 78"/>
                    <a:gd name="T6" fmla="*/ 37 w 92"/>
                    <a:gd name="T7" fmla="*/ 33 h 78"/>
                    <a:gd name="T8" fmla="*/ 64 w 92"/>
                    <a:gd name="T9" fmla="*/ 26 h 78"/>
                    <a:gd name="T10" fmla="*/ 45 w 92"/>
                    <a:gd name="T11" fmla="*/ 2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91" name="Freeform 66"/>
                <p:cNvSpPr>
                  <a:spLocks/>
                </p:cNvSpPr>
                <p:nvPr/>
              </p:nvSpPr>
              <p:spPr bwMode="auto">
                <a:xfrm>
                  <a:off x="922" y="2521"/>
                  <a:ext cx="54" cy="78"/>
                </a:xfrm>
                <a:custGeom>
                  <a:avLst/>
                  <a:gdLst>
                    <a:gd name="T0" fmla="*/ 37 w 92"/>
                    <a:gd name="T1" fmla="*/ 5 h 78"/>
                    <a:gd name="T2" fmla="*/ 21 w 92"/>
                    <a:gd name="T3" fmla="*/ 27 h 78"/>
                    <a:gd name="T4" fmla="*/ 2 w 92"/>
                    <a:gd name="T5" fmla="*/ 49 h 78"/>
                    <a:gd name="T6" fmla="*/ 31 w 92"/>
                    <a:gd name="T7" fmla="*/ 76 h 78"/>
                    <a:gd name="T8" fmla="*/ 53 w 92"/>
                    <a:gd name="T9" fmla="*/ 60 h 78"/>
                    <a:gd name="T10" fmla="*/ 37 w 92"/>
                    <a:gd name="T11" fmla="*/ 5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8">
                      <a:moveTo>
                        <a:pt x="63" y="5"/>
                      </a:moveTo>
                      <a:cubicBezTo>
                        <a:pt x="54" y="0"/>
                        <a:pt x="45" y="20"/>
                        <a:pt x="35" y="27"/>
                      </a:cubicBezTo>
                      <a:cubicBezTo>
                        <a:pt x="25" y="34"/>
                        <a:pt x="0" y="41"/>
                        <a:pt x="3" y="49"/>
                      </a:cubicBezTo>
                      <a:cubicBezTo>
                        <a:pt x="6" y="57"/>
                        <a:pt x="38" y="74"/>
                        <a:pt x="52" y="76"/>
                      </a:cubicBezTo>
                      <a:cubicBezTo>
                        <a:pt x="66" y="78"/>
                        <a:pt x="88" y="68"/>
                        <a:pt x="90" y="60"/>
                      </a:cubicBezTo>
                      <a:cubicBezTo>
                        <a:pt x="92" y="52"/>
                        <a:pt x="72" y="10"/>
                        <a:pt x="63" y="5"/>
                      </a:cubicBezTo>
                      <a:close/>
                    </a:path>
                  </a:pathLst>
                </a:custGeom>
                <a:solidFill>
                  <a:srgbClr val="FF99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30773" name="Text Box 67"/>
            <p:cNvSpPr txBox="1">
              <a:spLocks noChangeArrowheads="1"/>
            </p:cNvSpPr>
            <p:nvPr/>
          </p:nvSpPr>
          <p:spPr bwMode="auto">
            <a:xfrm>
              <a:off x="698" y="2071"/>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Times New Roman" charset="0"/>
                </a:rPr>
                <a:t>O</a:t>
              </a:r>
              <a:r>
                <a:rPr lang="en-US" sz="1600" baseline="-25000">
                  <a:latin typeface="Times New Roman" charset="0"/>
                </a:rPr>
                <a:t>2</a:t>
              </a:r>
              <a:endParaRPr lang="it-IT" sz="1600" baseline="-25000">
                <a:latin typeface="Times New Roman" charset="0"/>
              </a:endParaRPr>
            </a:p>
          </p:txBody>
        </p:sp>
        <p:sp>
          <p:nvSpPr>
            <p:cNvPr id="30774" name="Text Box 68"/>
            <p:cNvSpPr txBox="1">
              <a:spLocks noChangeArrowheads="1"/>
            </p:cNvSpPr>
            <p:nvPr/>
          </p:nvSpPr>
          <p:spPr bwMode="auto">
            <a:xfrm>
              <a:off x="695" y="2353"/>
              <a:ext cx="2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latin typeface="Times New Roman" charset="0"/>
                </a:rPr>
                <a:t>Ar</a:t>
              </a:r>
              <a:endParaRPr lang="it-IT" sz="1600">
                <a:latin typeface="Times New Roman" charset="0"/>
              </a:endParaRPr>
            </a:p>
          </p:txBody>
        </p:sp>
        <p:sp>
          <p:nvSpPr>
            <p:cNvPr id="30775" name="Line 69"/>
            <p:cNvSpPr>
              <a:spLocks noChangeShapeType="1"/>
            </p:cNvSpPr>
            <p:nvPr/>
          </p:nvSpPr>
          <p:spPr bwMode="auto">
            <a:xfrm>
              <a:off x="773" y="2289"/>
              <a:ext cx="236" cy="0"/>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0776" name="Line 70"/>
            <p:cNvSpPr>
              <a:spLocks noChangeShapeType="1"/>
            </p:cNvSpPr>
            <p:nvPr/>
          </p:nvSpPr>
          <p:spPr bwMode="auto">
            <a:xfrm>
              <a:off x="771" y="2396"/>
              <a:ext cx="236" cy="0"/>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0777" name="Text Box 71"/>
            <p:cNvSpPr txBox="1">
              <a:spLocks noChangeArrowheads="1"/>
            </p:cNvSpPr>
            <p:nvPr/>
          </p:nvSpPr>
          <p:spPr bwMode="auto">
            <a:xfrm>
              <a:off x="1817" y="2229"/>
              <a:ext cx="86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i="1" dirty="0">
                  <a:latin typeface="Times New Roman" charset="0"/>
                </a:rPr>
                <a:t>MW power</a:t>
              </a:r>
            </a:p>
            <a:p>
              <a:pPr algn="ctr" eaLnBrk="1" hangingPunct="1"/>
              <a:r>
                <a:rPr lang="en-US" sz="1600" i="1" dirty="0">
                  <a:latin typeface="Times New Roman" charset="0"/>
                </a:rPr>
                <a:t>2.4 GHz 2kW</a:t>
              </a:r>
              <a:endParaRPr lang="it-IT" sz="1600" i="1" baseline="-25000" dirty="0">
                <a:latin typeface="Times New Roman" charset="0"/>
              </a:endParaRPr>
            </a:p>
          </p:txBody>
        </p:sp>
        <p:sp>
          <p:nvSpPr>
            <p:cNvPr id="30778" name="Text Box 72"/>
            <p:cNvSpPr txBox="1">
              <a:spLocks noChangeArrowheads="1"/>
            </p:cNvSpPr>
            <p:nvPr/>
          </p:nvSpPr>
          <p:spPr bwMode="auto">
            <a:xfrm>
              <a:off x="211" y="3124"/>
              <a:ext cx="1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1600" b="1" i="1" dirty="0">
                  <a:solidFill>
                    <a:srgbClr val="CC3300"/>
                  </a:solidFill>
                  <a:latin typeface="Times New Roman" charset="0"/>
                </a:rPr>
                <a:t>Glass </a:t>
              </a:r>
              <a:r>
                <a:rPr lang="it-IT" sz="1600" b="1" i="1" dirty="0" err="1">
                  <a:solidFill>
                    <a:srgbClr val="CC3300"/>
                  </a:solidFill>
                  <a:latin typeface="Times New Roman" charset="0"/>
                </a:rPr>
                <a:t>powder</a:t>
              </a:r>
              <a:endParaRPr lang="it-IT" sz="1600" b="1" i="1" baseline="-25000" dirty="0">
                <a:solidFill>
                  <a:srgbClr val="CC3300"/>
                </a:solidFill>
                <a:latin typeface="Times New Roman" charset="0"/>
              </a:endParaRPr>
            </a:p>
          </p:txBody>
        </p:sp>
        <p:sp>
          <p:nvSpPr>
            <p:cNvPr id="30779" name="Text Box 73"/>
            <p:cNvSpPr txBox="1">
              <a:spLocks noChangeArrowheads="1"/>
            </p:cNvSpPr>
            <p:nvPr/>
          </p:nvSpPr>
          <p:spPr bwMode="auto">
            <a:xfrm>
              <a:off x="736" y="3593"/>
              <a:ext cx="11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it-IT" sz="1600" b="1" i="1">
                  <a:latin typeface="Times New Roman" charset="0"/>
                </a:rPr>
                <a:t>Torch</a:t>
              </a:r>
            </a:p>
          </p:txBody>
        </p:sp>
        <p:sp>
          <p:nvSpPr>
            <p:cNvPr id="30780" name="Line 74"/>
            <p:cNvSpPr>
              <a:spLocks noChangeShapeType="1"/>
            </p:cNvSpPr>
            <p:nvPr/>
          </p:nvSpPr>
          <p:spPr bwMode="auto">
            <a:xfrm flipV="1">
              <a:off x="1190" y="2628"/>
              <a:ext cx="269" cy="99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30727" name="Text Box 76"/>
          <p:cNvSpPr txBox="1">
            <a:spLocks noChangeArrowheads="1"/>
          </p:cNvSpPr>
          <p:nvPr/>
        </p:nvSpPr>
        <p:spPr bwMode="auto">
          <a:xfrm>
            <a:off x="4177482" y="4725144"/>
            <a:ext cx="2664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it-IT" b="1" dirty="0" err="1">
                <a:latin typeface="Times New Roman" charset="0"/>
              </a:rPr>
              <a:t>Each</a:t>
            </a:r>
            <a:r>
              <a:rPr lang="it-IT" b="1" dirty="0">
                <a:latin typeface="Times New Roman" charset="0"/>
              </a:rPr>
              <a:t> </a:t>
            </a:r>
            <a:r>
              <a:rPr lang="it-IT" b="1" dirty="0" err="1">
                <a:latin typeface="Times New Roman" charset="0"/>
              </a:rPr>
              <a:t>sphere</a:t>
            </a:r>
            <a:r>
              <a:rPr lang="it-IT" b="1" dirty="0">
                <a:latin typeface="Times New Roman" charset="0"/>
              </a:rPr>
              <a:t> </a:t>
            </a:r>
            <a:r>
              <a:rPr lang="it-IT" b="1" dirty="0" err="1">
                <a:latin typeface="Times New Roman" charset="0"/>
              </a:rPr>
              <a:t>is</a:t>
            </a:r>
            <a:r>
              <a:rPr lang="it-IT" b="1" dirty="0">
                <a:latin typeface="Times New Roman" charset="0"/>
              </a:rPr>
              <a:t> </a:t>
            </a:r>
            <a:r>
              <a:rPr lang="it-IT" b="1" dirty="0" err="1">
                <a:latin typeface="Times New Roman" charset="0"/>
              </a:rPr>
              <a:t>measured</a:t>
            </a:r>
            <a:r>
              <a:rPr lang="it-IT" b="1" dirty="0">
                <a:latin typeface="Times New Roman" charset="0"/>
              </a:rPr>
              <a:t> by </a:t>
            </a:r>
            <a:r>
              <a:rPr lang="it-IT" b="1" dirty="0" err="1">
                <a:latin typeface="Times New Roman" charset="0"/>
              </a:rPr>
              <a:t>using</a:t>
            </a:r>
            <a:r>
              <a:rPr lang="it-IT" b="1" dirty="0">
                <a:latin typeface="Times New Roman" charset="0"/>
              </a:rPr>
              <a:t> a </a:t>
            </a:r>
            <a:r>
              <a:rPr lang="it-IT" b="1" dirty="0" err="1">
                <a:latin typeface="Times New Roman" charset="0"/>
              </a:rPr>
              <a:t>microscope</a:t>
            </a:r>
            <a:r>
              <a:rPr lang="it-IT" b="1" dirty="0">
                <a:latin typeface="Times New Roman" charset="0"/>
              </a:rPr>
              <a:t> and </a:t>
            </a:r>
            <a:r>
              <a:rPr lang="it-IT" b="1" dirty="0" err="1">
                <a:latin typeface="Times New Roman" charset="0"/>
              </a:rPr>
              <a:t>glued</a:t>
            </a:r>
            <a:r>
              <a:rPr lang="it-IT" b="1" dirty="0">
                <a:latin typeface="Times New Roman" charset="0"/>
              </a:rPr>
              <a:t> to the end of an </a:t>
            </a:r>
            <a:r>
              <a:rPr lang="it-IT" b="1" dirty="0" err="1">
                <a:latin typeface="Times New Roman" charset="0"/>
              </a:rPr>
              <a:t>optical</a:t>
            </a:r>
            <a:r>
              <a:rPr lang="it-IT" b="1" dirty="0">
                <a:latin typeface="Times New Roman" charset="0"/>
              </a:rPr>
              <a:t> </a:t>
            </a:r>
            <a:r>
              <a:rPr lang="it-IT" b="1" dirty="0" err="1">
                <a:latin typeface="Times New Roman" charset="0"/>
              </a:rPr>
              <a:t>fiber</a:t>
            </a:r>
            <a:r>
              <a:rPr lang="it-IT" sz="1600" dirty="0">
                <a:latin typeface="Times New Roman" charset="0"/>
              </a:rPr>
              <a:t>.</a:t>
            </a:r>
          </a:p>
        </p:txBody>
      </p:sp>
      <p:grpSp>
        <p:nvGrpSpPr>
          <p:cNvPr id="30728" name="Group 77"/>
          <p:cNvGrpSpPr>
            <a:grpSpLocks/>
          </p:cNvGrpSpPr>
          <p:nvPr/>
        </p:nvGrpSpPr>
        <p:grpSpPr bwMode="auto">
          <a:xfrm>
            <a:off x="5074917" y="1612900"/>
            <a:ext cx="2831680" cy="2870200"/>
            <a:chOff x="3171" y="1512"/>
            <a:chExt cx="855" cy="1220"/>
          </a:xfrm>
        </p:grpSpPr>
        <p:grpSp>
          <p:nvGrpSpPr>
            <p:cNvPr id="30735" name="Group 78"/>
            <p:cNvGrpSpPr>
              <a:grpSpLocks/>
            </p:cNvGrpSpPr>
            <p:nvPr/>
          </p:nvGrpSpPr>
          <p:grpSpPr bwMode="auto">
            <a:xfrm>
              <a:off x="3198" y="1512"/>
              <a:ext cx="200" cy="431"/>
              <a:chOff x="3275" y="1632"/>
              <a:chExt cx="200" cy="431"/>
            </a:xfrm>
          </p:grpSpPr>
          <p:sp>
            <p:nvSpPr>
              <p:cNvPr id="30747" name="Rectangle 79"/>
              <p:cNvSpPr>
                <a:spLocks noChangeArrowheads="1"/>
              </p:cNvSpPr>
              <p:nvPr/>
            </p:nvSpPr>
            <p:spPr bwMode="auto">
              <a:xfrm>
                <a:off x="3297" y="1651"/>
                <a:ext cx="60" cy="25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48" name="Rectangle 80"/>
              <p:cNvSpPr>
                <a:spLocks noChangeArrowheads="1"/>
              </p:cNvSpPr>
              <p:nvPr/>
            </p:nvSpPr>
            <p:spPr bwMode="auto">
              <a:xfrm>
                <a:off x="3393" y="1653"/>
                <a:ext cx="60" cy="25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49" name="Rectangle 81"/>
              <p:cNvSpPr>
                <a:spLocks noChangeArrowheads="1"/>
              </p:cNvSpPr>
              <p:nvPr/>
            </p:nvSpPr>
            <p:spPr bwMode="auto">
              <a:xfrm>
                <a:off x="3275" y="1635"/>
                <a:ext cx="93" cy="5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0" name="Rectangle 82"/>
              <p:cNvSpPr>
                <a:spLocks noChangeArrowheads="1"/>
              </p:cNvSpPr>
              <p:nvPr/>
            </p:nvSpPr>
            <p:spPr bwMode="auto">
              <a:xfrm>
                <a:off x="3382" y="1632"/>
                <a:ext cx="93" cy="5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1" name="Rectangle 83"/>
              <p:cNvSpPr>
                <a:spLocks noChangeArrowheads="1"/>
              </p:cNvSpPr>
              <p:nvPr/>
            </p:nvSpPr>
            <p:spPr bwMode="auto">
              <a:xfrm rot="796687">
                <a:off x="3279" y="1964"/>
                <a:ext cx="56" cy="7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2" name="Rectangle 84"/>
              <p:cNvSpPr>
                <a:spLocks noChangeArrowheads="1"/>
              </p:cNvSpPr>
              <p:nvPr/>
            </p:nvSpPr>
            <p:spPr bwMode="auto">
              <a:xfrm rot="20803313" flipH="1">
                <a:off x="3413" y="1961"/>
                <a:ext cx="56" cy="7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3" name="Rectangle 85"/>
              <p:cNvSpPr>
                <a:spLocks noChangeArrowheads="1"/>
              </p:cNvSpPr>
              <p:nvPr/>
            </p:nvSpPr>
            <p:spPr bwMode="auto">
              <a:xfrm>
                <a:off x="3346" y="1964"/>
                <a:ext cx="56" cy="9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54" name="Rectangle 86"/>
              <p:cNvSpPr>
                <a:spLocks noChangeArrowheads="1"/>
              </p:cNvSpPr>
              <p:nvPr/>
            </p:nvSpPr>
            <p:spPr bwMode="auto">
              <a:xfrm>
                <a:off x="3280" y="1788"/>
                <a:ext cx="181" cy="19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30736" name="AutoShape 87"/>
            <p:cNvSpPr>
              <a:spLocks noChangeArrowheads="1"/>
            </p:cNvSpPr>
            <p:nvPr/>
          </p:nvSpPr>
          <p:spPr bwMode="auto">
            <a:xfrm>
              <a:off x="3171" y="1982"/>
              <a:ext cx="252" cy="65"/>
            </a:xfrm>
            <a:prstGeom prst="ca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37" name="Line 88"/>
            <p:cNvSpPr>
              <a:spLocks noChangeShapeType="1"/>
            </p:cNvSpPr>
            <p:nvPr/>
          </p:nvSpPr>
          <p:spPr bwMode="auto">
            <a:xfrm flipV="1">
              <a:off x="3303" y="1861"/>
              <a:ext cx="227" cy="131"/>
            </a:xfrm>
            <a:prstGeom prst="line">
              <a:avLst/>
            </a:prstGeom>
            <a:noFill/>
            <a:ln w="158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0738" name="Freeform 89"/>
            <p:cNvSpPr>
              <a:spLocks/>
            </p:cNvSpPr>
            <p:nvPr/>
          </p:nvSpPr>
          <p:spPr bwMode="auto">
            <a:xfrm>
              <a:off x="3522" y="1809"/>
              <a:ext cx="263" cy="237"/>
            </a:xfrm>
            <a:custGeom>
              <a:avLst/>
              <a:gdLst>
                <a:gd name="T0" fmla="*/ 0 w 263"/>
                <a:gd name="T1" fmla="*/ 57 h 237"/>
                <a:gd name="T2" fmla="*/ 82 w 263"/>
                <a:gd name="T3" fmla="*/ 7 h 237"/>
                <a:gd name="T4" fmla="*/ 120 w 263"/>
                <a:gd name="T5" fmla="*/ 101 h 237"/>
                <a:gd name="T6" fmla="*/ 153 w 263"/>
                <a:gd name="T7" fmla="*/ 205 h 237"/>
                <a:gd name="T8" fmla="*/ 219 w 263"/>
                <a:gd name="T9" fmla="*/ 227 h 237"/>
                <a:gd name="T10" fmla="*/ 263 w 263"/>
                <a:gd name="T11" fmla="*/ 145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37">
                  <a:moveTo>
                    <a:pt x="0" y="57"/>
                  </a:moveTo>
                  <a:cubicBezTo>
                    <a:pt x="31" y="28"/>
                    <a:pt x="62" y="0"/>
                    <a:pt x="82" y="7"/>
                  </a:cubicBezTo>
                  <a:cubicBezTo>
                    <a:pt x="102" y="14"/>
                    <a:pt x="108" y="68"/>
                    <a:pt x="120" y="101"/>
                  </a:cubicBezTo>
                  <a:cubicBezTo>
                    <a:pt x="132" y="134"/>
                    <a:pt x="137" y="184"/>
                    <a:pt x="153" y="205"/>
                  </a:cubicBezTo>
                  <a:cubicBezTo>
                    <a:pt x="169" y="226"/>
                    <a:pt x="201" y="237"/>
                    <a:pt x="219" y="227"/>
                  </a:cubicBezTo>
                  <a:cubicBezTo>
                    <a:pt x="237" y="217"/>
                    <a:pt x="250" y="181"/>
                    <a:pt x="263" y="14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9" name="Rectangle 90"/>
            <p:cNvSpPr>
              <a:spLocks noChangeArrowheads="1"/>
            </p:cNvSpPr>
            <p:nvPr/>
          </p:nvSpPr>
          <p:spPr bwMode="auto">
            <a:xfrm>
              <a:off x="3790" y="1871"/>
              <a:ext cx="236" cy="22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0740" name="Group 91"/>
            <p:cNvGrpSpPr>
              <a:grpSpLocks/>
            </p:cNvGrpSpPr>
            <p:nvPr/>
          </p:nvGrpSpPr>
          <p:grpSpPr bwMode="auto">
            <a:xfrm>
              <a:off x="3284" y="2361"/>
              <a:ext cx="435" cy="223"/>
              <a:chOff x="3361" y="2481"/>
              <a:chExt cx="435" cy="223"/>
            </a:xfrm>
          </p:grpSpPr>
          <p:sp>
            <p:nvSpPr>
              <p:cNvPr id="30744" name="AutoShape 92"/>
              <p:cNvSpPr>
                <a:spLocks noChangeArrowheads="1"/>
              </p:cNvSpPr>
              <p:nvPr/>
            </p:nvSpPr>
            <p:spPr bwMode="auto">
              <a:xfrm rot="3825786">
                <a:off x="3511" y="2480"/>
                <a:ext cx="56" cy="236"/>
              </a:xfrm>
              <a:custGeom>
                <a:avLst/>
                <a:gdLst>
                  <a:gd name="T0" fmla="*/ 49 w 21600"/>
                  <a:gd name="T1" fmla="*/ 118 h 21600"/>
                  <a:gd name="T2" fmla="*/ 28 w 21600"/>
                  <a:gd name="T3" fmla="*/ 236 h 21600"/>
                  <a:gd name="T4" fmla="*/ 7 w 21600"/>
                  <a:gd name="T5" fmla="*/ 118 h 21600"/>
                  <a:gd name="T6" fmla="*/ 28 w 21600"/>
                  <a:gd name="T7" fmla="*/ 0 h 21600"/>
                  <a:gd name="T8" fmla="*/ 0 60000 65536"/>
                  <a:gd name="T9" fmla="*/ 0 60000 65536"/>
                  <a:gd name="T10" fmla="*/ 0 60000 65536"/>
                  <a:gd name="T11" fmla="*/ 0 60000 65536"/>
                  <a:gd name="T12" fmla="*/ 4629 w 21600"/>
                  <a:gd name="T13" fmla="*/ 4485 h 21600"/>
                  <a:gd name="T14" fmla="*/ 16971 w 21600"/>
                  <a:gd name="T15" fmla="*/ 1711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5" name="Rectangle 93"/>
              <p:cNvSpPr>
                <a:spLocks noChangeArrowheads="1"/>
              </p:cNvSpPr>
              <p:nvPr/>
            </p:nvSpPr>
            <p:spPr bwMode="auto">
              <a:xfrm rot="-1558074">
                <a:off x="3639" y="2481"/>
                <a:ext cx="157" cy="6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46" name="Oval 94"/>
              <p:cNvSpPr>
                <a:spLocks noChangeArrowheads="1"/>
              </p:cNvSpPr>
              <p:nvPr/>
            </p:nvSpPr>
            <p:spPr bwMode="auto">
              <a:xfrm>
                <a:off x="3361" y="2633"/>
                <a:ext cx="71" cy="71"/>
              </a:xfrm>
              <a:prstGeom prst="ellipse">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30741" name="Oval 95"/>
            <p:cNvSpPr>
              <a:spLocks noChangeArrowheads="1"/>
            </p:cNvSpPr>
            <p:nvPr/>
          </p:nvSpPr>
          <p:spPr bwMode="auto">
            <a:xfrm>
              <a:off x="3209" y="2201"/>
              <a:ext cx="531" cy="531"/>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42" name="Line 96"/>
            <p:cNvSpPr>
              <a:spLocks noChangeShapeType="1"/>
            </p:cNvSpPr>
            <p:nvPr/>
          </p:nvSpPr>
          <p:spPr bwMode="auto">
            <a:xfrm flipH="1" flipV="1">
              <a:off x="3313" y="2014"/>
              <a:ext cx="50" cy="21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0743" name="Oval 97"/>
            <p:cNvSpPr>
              <a:spLocks noChangeArrowheads="1"/>
            </p:cNvSpPr>
            <p:nvPr/>
          </p:nvSpPr>
          <p:spPr bwMode="auto">
            <a:xfrm>
              <a:off x="3264" y="1953"/>
              <a:ext cx="88" cy="88"/>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30729" name="Rectangle 131"/>
          <p:cNvSpPr>
            <a:spLocks noChangeArrowheads="1"/>
          </p:cNvSpPr>
          <p:nvPr/>
        </p:nvSpPr>
        <p:spPr bwMode="auto">
          <a:xfrm>
            <a:off x="312102" y="1905001"/>
            <a:ext cx="3831384"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pPr>
            <a:r>
              <a:rPr lang="en-US" sz="1600" dirty="0">
                <a:latin typeface="Times New Roman" charset="0"/>
              </a:rPr>
              <a:t>1) </a:t>
            </a:r>
            <a:r>
              <a:rPr lang="it-IT" sz="1400" b="1" dirty="0">
                <a:latin typeface="Tahoma" charset="0"/>
              </a:rPr>
              <a:t>Glass </a:t>
            </a:r>
            <a:r>
              <a:rPr lang="it-IT" sz="1400" b="1" dirty="0" err="1">
                <a:latin typeface="Tahoma" charset="0"/>
              </a:rPr>
              <a:t>grinding</a:t>
            </a:r>
            <a:endParaRPr lang="it-IT" sz="1400" b="1" dirty="0">
              <a:latin typeface="Tahoma" charset="0"/>
            </a:endParaRPr>
          </a:p>
        </p:txBody>
      </p:sp>
      <p:sp>
        <p:nvSpPr>
          <p:cNvPr id="30730" name="Rectangle 132"/>
          <p:cNvSpPr>
            <a:spLocks noChangeArrowheads="1"/>
          </p:cNvSpPr>
          <p:nvPr/>
        </p:nvSpPr>
        <p:spPr bwMode="auto">
          <a:xfrm>
            <a:off x="312103" y="2514600"/>
            <a:ext cx="381350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pPr>
            <a:r>
              <a:rPr lang="en-US" sz="1600">
                <a:latin typeface="Times New Roman" charset="0"/>
              </a:rPr>
              <a:t>2) </a:t>
            </a:r>
            <a:r>
              <a:rPr lang="it-IT" sz="1400" b="1">
                <a:latin typeface="Tahoma" charset="0"/>
              </a:rPr>
              <a:t>Melting by a plasma torch</a:t>
            </a:r>
          </a:p>
        </p:txBody>
      </p:sp>
      <p:grpSp>
        <p:nvGrpSpPr>
          <p:cNvPr id="30731" name="Group 134"/>
          <p:cNvGrpSpPr>
            <a:grpSpLocks/>
          </p:cNvGrpSpPr>
          <p:nvPr/>
        </p:nvGrpSpPr>
        <p:grpSpPr bwMode="auto">
          <a:xfrm>
            <a:off x="3121025" y="1752601"/>
            <a:ext cx="562435" cy="608013"/>
            <a:chOff x="2113" y="1326"/>
            <a:chExt cx="186" cy="319"/>
          </a:xfrm>
        </p:grpSpPr>
        <p:sp>
          <p:nvSpPr>
            <p:cNvPr id="30732" name="AutoShape 135"/>
            <p:cNvSpPr>
              <a:spLocks noChangeArrowheads="1"/>
            </p:cNvSpPr>
            <p:nvPr/>
          </p:nvSpPr>
          <p:spPr bwMode="auto">
            <a:xfrm>
              <a:off x="2113" y="1502"/>
              <a:ext cx="186" cy="143"/>
            </a:xfrm>
            <a:prstGeom prst="flowChartMagneticDis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33" name="AutoShape 136"/>
            <p:cNvSpPr>
              <a:spLocks noChangeArrowheads="1"/>
            </p:cNvSpPr>
            <p:nvPr/>
          </p:nvSpPr>
          <p:spPr bwMode="auto">
            <a:xfrm>
              <a:off x="2122" y="1486"/>
              <a:ext cx="105" cy="56"/>
            </a:xfrm>
            <a:prstGeom prst="cube">
              <a:avLst>
                <a:gd name="adj" fmla="val 25000"/>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734" name="AutoShape 137"/>
            <p:cNvSpPr>
              <a:spLocks noChangeArrowheads="1"/>
            </p:cNvSpPr>
            <p:nvPr/>
          </p:nvSpPr>
          <p:spPr bwMode="auto">
            <a:xfrm>
              <a:off x="2166" y="1326"/>
              <a:ext cx="99" cy="176"/>
            </a:xfrm>
            <a:custGeom>
              <a:avLst/>
              <a:gdLst>
                <a:gd name="T0" fmla="*/ 87 w 21600"/>
                <a:gd name="T1" fmla="*/ 88 h 21600"/>
                <a:gd name="T2" fmla="*/ 50 w 21600"/>
                <a:gd name="T3" fmla="*/ 176 h 21600"/>
                <a:gd name="T4" fmla="*/ 12 w 21600"/>
                <a:gd name="T5" fmla="*/ 88 h 21600"/>
                <a:gd name="T6" fmla="*/ 50 w 21600"/>
                <a:gd name="T7" fmla="*/ 0 h 21600"/>
                <a:gd name="T8" fmla="*/ 0 60000 65536"/>
                <a:gd name="T9" fmla="*/ 0 60000 65536"/>
                <a:gd name="T10" fmla="*/ 0 60000 65536"/>
                <a:gd name="T11" fmla="*/ 0 60000 65536"/>
                <a:gd name="T12" fmla="*/ 4582 w 21600"/>
                <a:gd name="T13" fmla="*/ 4541 h 21600"/>
                <a:gd name="T14" fmla="*/ 17018 w 21600"/>
                <a:gd name="T15" fmla="*/ 1705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Box 1"/>
          <p:cNvSpPr txBox="1"/>
          <p:nvPr/>
        </p:nvSpPr>
        <p:spPr>
          <a:xfrm>
            <a:off x="217041" y="836712"/>
            <a:ext cx="5040560" cy="1200328"/>
          </a:xfrm>
          <a:prstGeom prst="rect">
            <a:avLst/>
          </a:prstGeom>
          <a:noFill/>
        </p:spPr>
        <p:txBody>
          <a:bodyPr wrap="square" rtlCol="0">
            <a:spAutoFit/>
          </a:bodyPr>
          <a:lstStyle/>
          <a:p>
            <a:r>
              <a:rPr lang="en-US" sz="2400" b="1" dirty="0" smtClean="0">
                <a:solidFill>
                  <a:srgbClr val="FF0000"/>
                </a:solidFill>
              </a:rPr>
              <a:t>BUT …non-silica microspheres have to be fabricated by other methods !! e.g.:</a:t>
            </a:r>
            <a:endParaRPr lang="en-US" sz="2400" b="1" dirty="0">
              <a:solidFill>
                <a:srgbClr val="FF0000"/>
              </a:solidFill>
            </a:endParaRPr>
          </a:p>
        </p:txBody>
      </p:sp>
      <p:pic>
        <p:nvPicPr>
          <p:cNvPr id="103" name="Picture 102" descr="Logo_IYL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9" y="-1736"/>
            <a:ext cx="1662881" cy="723843"/>
          </a:xfrm>
          <a:prstGeom prst="rect">
            <a:avLst/>
          </a:prstGeom>
        </p:spPr>
      </p:pic>
      <p:pic>
        <p:nvPicPr>
          <p:cNvPr id="1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803" y="3068960"/>
            <a:ext cx="2448272" cy="255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5" name="Picture 104" descr="SI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513" y="6202040"/>
            <a:ext cx="655960" cy="655960"/>
          </a:xfrm>
          <a:prstGeom prst="rect">
            <a:avLst/>
          </a:prstGeom>
        </p:spPr>
      </p:pic>
    </p:spTree>
    <p:extLst>
      <p:ext uri="{BB962C8B-B14F-4D97-AF65-F5344CB8AC3E}">
        <p14:creationId xmlns:p14="http://schemas.microsoft.com/office/powerpoint/2010/main" val="12323497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23767</TotalTime>
  <Words>2095</Words>
  <Application>Microsoft Macintosh PowerPoint</Application>
  <PresentationFormat>Custom</PresentationFormat>
  <Paragraphs>251</Paragraphs>
  <Slides>26</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Tema di Office</vt:lpstr>
      <vt:lpstr>Graph</vt:lpstr>
      <vt:lpstr>Equation</vt:lpstr>
      <vt:lpstr>!01° Congresso della Società Italiana di Fisica   </vt:lpstr>
      <vt:lpstr>Photonic Biosensors</vt:lpstr>
      <vt:lpstr>Photonic Biosensors (ctd)</vt:lpstr>
      <vt:lpstr>Whispering Gallery Modes (WGM)</vt:lpstr>
      <vt:lpstr>WGM  Microresonator</vt:lpstr>
      <vt:lpstr>WGM    Geometries</vt:lpstr>
      <vt:lpstr>         Spherical microresonators </vt:lpstr>
      <vt:lpstr>Fabrication of a microsphere</vt:lpstr>
      <vt:lpstr>Fabrication from glass</vt:lpstr>
      <vt:lpstr>         Tapered fiber coupling</vt:lpstr>
      <vt:lpstr>Measurement set-up</vt:lpstr>
      <vt:lpstr>WGM sensing</vt:lpstr>
      <vt:lpstr>PowerPoint Presentation</vt:lpstr>
      <vt:lpstr>Biosensing: various binding cases</vt:lpstr>
      <vt:lpstr>Functionalization of microspheres</vt:lpstr>
      <vt:lpstr> Immunosensor </vt:lpstr>
      <vt:lpstr>PowerPoint Presentation</vt:lpstr>
      <vt:lpstr>         Why not using hollow structures ?</vt:lpstr>
      <vt:lpstr>Solution: MICROBUBBLE </vt:lpstr>
      <vt:lpstr>Microbubble Fabrication </vt:lpstr>
      <vt:lpstr>         Wall thickness measurement</vt:lpstr>
      <vt:lpstr>Confocal measurement</vt:lpstr>
      <vt:lpstr>Last step: Microbubble Functionalization</vt:lpstr>
      <vt:lpstr>Towards a device: a more robust coupling  </vt:lpstr>
      <vt:lpstr>CONCLUSIONS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Microresonators Biomed</dc:title>
  <dc:subject>SIF 2015</dc:subject>
  <dc:creator>GCR</dc:creator>
  <cp:keywords/>
  <dc:description/>
  <cp:lastModifiedBy>Giancarlo Righini</cp:lastModifiedBy>
  <cp:revision>430</cp:revision>
  <cp:lastPrinted>2014-03-10T15:34:28Z</cp:lastPrinted>
  <dcterms:created xsi:type="dcterms:W3CDTF">2012-09-10T07:47:15Z</dcterms:created>
  <dcterms:modified xsi:type="dcterms:W3CDTF">2015-09-24T21:46:41Z</dcterms:modified>
  <cp:category/>
</cp:coreProperties>
</file>