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8" r:id="rId12"/>
    <p:sldId id="269" r:id="rId13"/>
    <p:sldId id="271" r:id="rId14"/>
    <p:sldId id="272" r:id="rId15"/>
    <p:sldId id="274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1763" autoAdjust="0"/>
  </p:normalViewPr>
  <p:slideViewPr>
    <p:cSldViewPr snapToGrid="0">
      <p:cViewPr varScale="1">
        <p:scale>
          <a:sx n="73" d="100"/>
          <a:sy n="73" d="100"/>
        </p:scale>
        <p:origin x="187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1E99A-BD87-4D2D-BC5C-67AE49C8286F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C2761-0DCD-4DBA-AB65-19BE4F0D02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56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evening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I’m</a:t>
            </a:r>
            <a:r>
              <a:rPr lang="it-IT" baseline="0" dirty="0" smtClean="0"/>
              <a:t> MCB, a </a:t>
            </a:r>
            <a:r>
              <a:rPr lang="it-IT" baseline="0" dirty="0" err="1" smtClean="0"/>
              <a:t>PhD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student</a:t>
            </a:r>
            <a:r>
              <a:rPr lang="it-IT" baseline="0" dirty="0" smtClean="0"/>
              <a:t> of prof Conti. </a:t>
            </a:r>
          </a:p>
          <a:p>
            <a:r>
              <a:rPr lang="it-IT" baseline="0" dirty="0" smtClean="0"/>
              <a:t>My talk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about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nonlinear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Gamow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vectors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nonlocal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optical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propagation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83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baseline="0" dirty="0" smtClean="0"/>
              <a:t> can be </a:t>
            </a:r>
            <a:r>
              <a:rPr lang="it-IT" baseline="0" dirty="0" err="1" smtClean="0"/>
              <a:t>deduced</a:t>
            </a:r>
            <a:r>
              <a:rPr lang="it-IT" baseline="0" dirty="0" smtClean="0"/>
              <a:t> from an HO </a:t>
            </a:r>
            <a:r>
              <a:rPr lang="it-IT" baseline="0" dirty="0" err="1" smtClean="0"/>
              <a:t>making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analitical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prolongation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Substituting</a:t>
            </a:r>
            <a:r>
              <a:rPr lang="it-IT" baseline="0" dirty="0" smtClean="0"/>
              <a:t> x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way </a:t>
            </a:r>
            <a:r>
              <a:rPr lang="it-IT" baseline="0" dirty="0" err="1" smtClean="0"/>
              <a:t>wa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tranform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hamiltornian</a:t>
            </a:r>
            <a:r>
              <a:rPr lang="it-IT" baseline="0" dirty="0" smtClean="0"/>
              <a:t> and the </a:t>
            </a:r>
            <a:r>
              <a:rPr lang="it-IT" baseline="0" dirty="0" err="1" smtClean="0"/>
              <a:t>eigenstates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eigenvalues</a:t>
            </a:r>
            <a:r>
              <a:rPr lang="it-IT" baseline="0" dirty="0" smtClean="0"/>
              <a:t> of a HO </a:t>
            </a:r>
            <a:r>
              <a:rPr lang="it-IT" baseline="0" dirty="0" err="1" smtClean="0"/>
              <a:t>into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of a RHO. </a:t>
            </a:r>
            <a:r>
              <a:rPr lang="it-IT" baseline="0" dirty="0" err="1" smtClean="0"/>
              <a:t>It’s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important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notice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way the </a:t>
            </a:r>
            <a:r>
              <a:rPr lang="it-IT" baseline="0" dirty="0" err="1" smtClean="0"/>
              <a:t>eigenfunction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normalizable</a:t>
            </a:r>
            <a:r>
              <a:rPr lang="it-IT" baseline="0" dirty="0" smtClean="0"/>
              <a:t> so </a:t>
            </a:r>
            <a:r>
              <a:rPr lang="it-IT" baseline="0" dirty="0" err="1" smtClean="0"/>
              <a:t>does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belong</a:t>
            </a:r>
            <a:r>
              <a:rPr lang="it-IT" baseline="0" dirty="0" smtClean="0"/>
              <a:t> to the </a:t>
            </a:r>
            <a:r>
              <a:rPr lang="it-IT" baseline="0" dirty="0" err="1" smtClean="0"/>
              <a:t>Hilbert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space</a:t>
            </a:r>
            <a:r>
              <a:rPr lang="it-IT" baseline="0" dirty="0" smtClean="0"/>
              <a:t> of standard QM.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unnormalizable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states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called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gamow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vecotrs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14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Here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see</a:t>
            </a:r>
            <a:r>
              <a:rPr lang="it-IT" dirty="0" smtClean="0"/>
              <a:t> the </a:t>
            </a:r>
            <a:r>
              <a:rPr lang="it-IT" dirty="0" err="1" smtClean="0"/>
              <a:t>expression</a:t>
            </a:r>
            <a:r>
              <a:rPr lang="it-IT" dirty="0" smtClean="0"/>
              <a:t> of the </a:t>
            </a:r>
            <a:r>
              <a:rPr lang="it-IT" dirty="0" err="1" smtClean="0"/>
              <a:t>eigenstates</a:t>
            </a:r>
            <a:r>
              <a:rPr lang="it-IT" dirty="0" smtClean="0"/>
              <a:t> of a RHO and in figure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reported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square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modulus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their</a:t>
            </a:r>
            <a:r>
              <a:rPr lang="it-IT" baseline="0" dirty="0" smtClean="0"/>
              <a:t> tilt. </a:t>
            </a:r>
          </a:p>
          <a:p>
            <a:r>
              <a:rPr lang="it-IT" baseline="0" dirty="0" err="1" smtClean="0"/>
              <a:t>These</a:t>
            </a:r>
            <a:r>
              <a:rPr lang="it-IT" baseline="0" dirty="0" smtClean="0"/>
              <a:t> GV are </a:t>
            </a:r>
            <a:r>
              <a:rPr lang="it-IT" baseline="0" dirty="0" err="1" smtClean="0"/>
              <a:t>generalized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eigenvectors</a:t>
            </a:r>
            <a:r>
              <a:rPr lang="it-IT" baseline="0" dirty="0" smtClean="0"/>
              <a:t> of an </a:t>
            </a:r>
            <a:r>
              <a:rPr lang="it-IT" baseline="0" dirty="0" err="1" smtClean="0"/>
              <a:t>hamiltonian</a:t>
            </a:r>
            <a:r>
              <a:rPr lang="it-IT" baseline="0" dirty="0" smtClean="0"/>
              <a:t> H with </a:t>
            </a:r>
            <a:r>
              <a:rPr lang="it-IT" baseline="0" dirty="0" err="1" smtClean="0"/>
              <a:t>complex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eigenvalues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belong</a:t>
            </a:r>
            <a:r>
              <a:rPr lang="it-IT" baseline="0" dirty="0" smtClean="0"/>
              <a:t> to a </a:t>
            </a:r>
            <a:r>
              <a:rPr lang="it-IT" baseline="0" dirty="0" err="1" smtClean="0"/>
              <a:t>rigged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hilbert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space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are a </a:t>
            </a:r>
            <a:r>
              <a:rPr lang="it-IT" baseline="0" dirty="0" err="1" smtClean="0"/>
              <a:t>generalized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basis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states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exponential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evolution</a:t>
            </a:r>
            <a:r>
              <a:rPr lang="it-IT" baseline="0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971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realized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experimental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setup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into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two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different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configurations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order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to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access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either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intensity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profiles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along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propagation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direction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to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angular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spreading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transmitted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intensity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from the exit face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holder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cell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In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order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to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obtain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propagation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measurements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focused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CW laser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beam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within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sample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cell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directly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visualized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propagating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profiles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by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collecting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the top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fluorescence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emission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by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microscope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placed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above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sample top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surface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The images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were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collected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by a CCD camera.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14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subject</a:t>
            </a:r>
            <a:r>
              <a:rPr lang="it-IT" dirty="0" smtClean="0"/>
              <a:t> of </a:t>
            </a:r>
            <a:r>
              <a:rPr lang="it-IT" dirty="0" err="1" smtClean="0"/>
              <a:t>my</a:t>
            </a:r>
            <a:r>
              <a:rPr lang="it-IT" dirty="0" smtClean="0"/>
              <a:t> talk </a:t>
            </a:r>
            <a:r>
              <a:rPr lang="it-IT" dirty="0" err="1" smtClean="0"/>
              <a:t>ase</a:t>
            </a:r>
            <a:r>
              <a:rPr lang="it-IT" dirty="0" smtClean="0"/>
              <a:t> DSW in </a:t>
            </a:r>
            <a:r>
              <a:rPr lang="it-IT" dirty="0" err="1" smtClean="0"/>
              <a:t>optical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systems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challenge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find</a:t>
            </a:r>
            <a:r>
              <a:rPr lang="it-IT" baseline="0" dirty="0" smtClean="0"/>
              <a:t> a way to </a:t>
            </a:r>
            <a:r>
              <a:rPr lang="it-IT" baseline="0" dirty="0" err="1" smtClean="0"/>
              <a:t>describe</a:t>
            </a:r>
            <a:r>
              <a:rPr lang="it-IT" baseline="0" dirty="0" smtClean="0"/>
              <a:t> shock </a:t>
            </a:r>
            <a:r>
              <a:rPr lang="it-IT" baseline="0" dirty="0" err="1" smtClean="0"/>
              <a:t>waves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bejond</a:t>
            </a:r>
            <a:r>
              <a:rPr lang="it-IT" baseline="0" dirty="0" smtClean="0"/>
              <a:t> the shock </a:t>
            </a:r>
            <a:r>
              <a:rPr lang="it-IT" baseline="0" dirty="0" err="1" smtClean="0"/>
              <a:t>point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current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theoretical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valid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regime.</a:t>
            </a:r>
          </a:p>
          <a:p>
            <a:r>
              <a:rPr lang="it-IT" baseline="0" dirty="0" smtClean="0"/>
              <a:t>So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first I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describe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breifly</a:t>
            </a:r>
            <a:r>
              <a:rPr lang="it-IT" baseline="0" dirty="0" smtClean="0"/>
              <a:t> shock </a:t>
            </a:r>
            <a:r>
              <a:rPr lang="it-IT" baseline="0" dirty="0" err="1" smtClean="0"/>
              <a:t>phenomena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then</a:t>
            </a:r>
            <a:r>
              <a:rPr lang="it-IT" baseline="0" dirty="0" smtClean="0"/>
              <a:t> introduce the model of the RHO in </a:t>
            </a:r>
            <a:r>
              <a:rPr lang="it-IT" baseline="0" dirty="0" err="1" smtClean="0"/>
              <a:t>order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answer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challenge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posed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I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show the </a:t>
            </a:r>
            <a:r>
              <a:rPr lang="it-IT" baseline="0" dirty="0" err="1" smtClean="0"/>
              <a:t>validity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through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numerical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simulations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experiments</a:t>
            </a:r>
            <a:r>
              <a:rPr lang="it-IT" baseline="0" dirty="0" smtClean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06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DSW are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ubiquitous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nature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infact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can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see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they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are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present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a wide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variety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fields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Fluidodynamics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astrophysics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BE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condesation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The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reason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why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they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are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ubiquitous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nature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because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they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are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singular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solution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hyperbolic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partial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differential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that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are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class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describing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wide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variety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wave-like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physical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phenomena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ranging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from the water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waves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to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plasmas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optics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singular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solution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function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which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develops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discontinuity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its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derivative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consequence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an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abrupt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jump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some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quantities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involved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wave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propagation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which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such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singularity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arises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called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shock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and can be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mathematically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predicted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together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with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its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speed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  <a:endParaRPr lang="it-IT" dirty="0">
              <a:latin typeface="+mn-lt"/>
              <a:ea typeface="+mn-ea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err="1" smtClean="0">
                <a:latin typeface="+mn-lt"/>
                <a:ea typeface="+mn-ea"/>
              </a:rPr>
              <a:t>We</a:t>
            </a:r>
            <a:r>
              <a:rPr lang="it-IT" baseline="0" dirty="0" smtClean="0">
                <a:latin typeface="+mn-lt"/>
                <a:ea typeface="+mn-ea"/>
              </a:rPr>
              <a:t> </a:t>
            </a:r>
            <a:r>
              <a:rPr lang="it-IT" baseline="0" dirty="0" err="1" smtClean="0">
                <a:latin typeface="+mn-lt"/>
                <a:ea typeface="+mn-ea"/>
              </a:rPr>
              <a:t>now</a:t>
            </a:r>
            <a:r>
              <a:rPr lang="it-IT" baseline="0" dirty="0" smtClean="0">
                <a:latin typeface="+mn-lt"/>
                <a:ea typeface="+mn-ea"/>
              </a:rPr>
              <a:t> focus </a:t>
            </a:r>
            <a:r>
              <a:rPr lang="it-IT" baseline="0" dirty="0" err="1" smtClean="0">
                <a:latin typeface="+mn-lt"/>
                <a:ea typeface="+mn-ea"/>
              </a:rPr>
              <a:t>our</a:t>
            </a:r>
            <a:r>
              <a:rPr lang="it-IT" baseline="0" dirty="0" smtClean="0">
                <a:latin typeface="+mn-lt"/>
                <a:ea typeface="+mn-ea"/>
              </a:rPr>
              <a:t> </a:t>
            </a:r>
            <a:r>
              <a:rPr lang="it-IT" baseline="0" dirty="0" err="1" smtClean="0">
                <a:latin typeface="+mn-lt"/>
                <a:ea typeface="+mn-ea"/>
              </a:rPr>
              <a:t>attention</a:t>
            </a:r>
            <a:r>
              <a:rPr lang="it-IT" baseline="0" dirty="0" smtClean="0">
                <a:latin typeface="+mn-lt"/>
                <a:ea typeface="+mn-ea"/>
              </a:rPr>
              <a:t> on </a:t>
            </a:r>
            <a:r>
              <a:rPr lang="it-IT" baseline="0" dirty="0" err="1" smtClean="0">
                <a:latin typeface="+mn-lt"/>
                <a:ea typeface="+mn-ea"/>
              </a:rPr>
              <a:t>nonlinear</a:t>
            </a:r>
            <a:r>
              <a:rPr lang="it-IT" baseline="0" dirty="0" smtClean="0">
                <a:latin typeface="+mn-lt"/>
                <a:ea typeface="+mn-ea"/>
              </a:rPr>
              <a:t> </a:t>
            </a:r>
            <a:r>
              <a:rPr lang="it-IT" baseline="0" dirty="0" err="1" smtClean="0">
                <a:latin typeface="+mn-lt"/>
                <a:ea typeface="+mn-ea"/>
              </a:rPr>
              <a:t>optics</a:t>
            </a:r>
            <a:endParaRPr lang="it-IT" dirty="0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25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In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optics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used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to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describe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nonlinear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regime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NLS. 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can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see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1D NLS in the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most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used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form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can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see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that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it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has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derivative in 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propagation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direction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a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second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derivative in 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transverse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one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(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this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diffracting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term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). T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he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nonlinear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term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the NLS,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takes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into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account a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nonlinear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variation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refractive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index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proportional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to the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optical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field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intensity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can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write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this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a general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form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(the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nonlocal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expression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)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where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nonlinear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index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perturbation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expressed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as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integral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a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nonlocality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function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with 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square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modulus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field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This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mean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that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refractive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index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a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certain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affected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by 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value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itself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and of 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beam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intensity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another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Generally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can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write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this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form</a:t>
            </a:r>
            <a:r>
              <a:rPr lang="it-IT" sz="1200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65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By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rescaling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NLS with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suitable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variables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can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obtain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another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form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dimensionless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NLS,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where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explicitly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appears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parameter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epsilon,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which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takes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into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account the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competition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between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diffraction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nonlinearity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the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propagation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optical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sz="120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field</a:t>
            </a:r>
            <a:r>
              <a:rPr lang="it-IT" sz="12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</a:p>
          <a:p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Expressing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optical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field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factorized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way,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adimensional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NLS can be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splitted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into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two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describing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separately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propagation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amplitude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phase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velocity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field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Now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when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hydrodynamical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holds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true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can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perturbatively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neglect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amplitude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focus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our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attention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on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evolution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velocity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field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This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continuity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has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form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an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Hopf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which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considered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proptotype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for the shock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phenomenon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34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Hopf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describes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evolution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wave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front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that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starts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with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certain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profile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develop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discontinuity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velocity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field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because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formation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steep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gradient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some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physical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quantities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involved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wave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propagation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rules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dynamics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shallow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water and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many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other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phenomena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fluidynamics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However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since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discontinuity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are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not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allowed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physical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processes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some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wave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breaking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phenomenon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expected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to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overcames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singularity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actually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occur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via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dissipation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or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dispersion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mechanisms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For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shallow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water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regularizing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mechanism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dissipation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energy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fundamentally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due to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collision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particles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discontinuity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surface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(The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simplest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1D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mathematical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modelization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furnished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by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Burger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where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dissipation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introduced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with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second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derivative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term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weighted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by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viscousity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coefficient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solution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such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still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displays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steep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front, 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but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smoother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smoother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profile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with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increase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viscousity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coefficient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Conversely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optics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solution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dispaly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correspondence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discontinuity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regularizing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mechanism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via an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oscillatory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structure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(in the case of dispersive shock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waves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mathematical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protype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represented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by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Korteweg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de Vries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see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how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coherent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oscillations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caracteristic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dispersive shock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appears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spatial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derivative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phase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that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chirp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Afterwards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oscillations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are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visible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also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following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variable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that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amplitude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fact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that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undular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bores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are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predicted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also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amplitude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field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particularly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important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from an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experimental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view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because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intensity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quantity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are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able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to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access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experimentally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77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Hopf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can be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solved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through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characteristic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line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method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which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tranform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a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couple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coupled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equaitons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which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can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see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derivative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velocity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depends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by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velocity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itself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Hopf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supports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singular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solution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which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derivative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velocity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goes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to infinite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defined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shock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position and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velocity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occurrance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this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che be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predicted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from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this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method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In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this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study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for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example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has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been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reported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variation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posision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shock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function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hte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beam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input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power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However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sfortunately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hydrodynamic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regime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only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valid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before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shock </a:t>
            </a:r>
            <a:r>
              <a:rPr lang="it-IT" baseline="0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baseline="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  <a:endParaRPr lang="it-IT" dirty="0" smtClean="0"/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/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/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(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fact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by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exploiting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characteristic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method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Hopf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can be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transformed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into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motion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equation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particle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in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potential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barrier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where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particles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are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photons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and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potential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refractive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index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change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induced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by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impinging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light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beam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On the right side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see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results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simulation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set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performed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starting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with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hundreds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particles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with an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initial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position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uniformely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distributed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over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certain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interval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after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certain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propagation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distance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we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see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trajectories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of the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particles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collide in a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that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correspond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to the shock </a:t>
            </a:r>
            <a:r>
              <a:rPr lang="it-IT" dirty="0" err="1" smtClean="0">
                <a:latin typeface="Calibri" panose="020F0502020204030204" pitchFamily="34" charset="0"/>
                <a:ea typeface="Microsoft YaHei" panose="020B0503020204020204" pitchFamily="34" charset="-122"/>
              </a:rPr>
              <a:t>point</a:t>
            </a:r>
            <a:r>
              <a:rPr lang="it-IT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. 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55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Let’s</a:t>
            </a:r>
            <a:r>
              <a:rPr lang="it-IT" dirty="0" smtClean="0"/>
              <a:t> </a:t>
            </a:r>
            <a:r>
              <a:rPr lang="it-IT" dirty="0" err="1" smtClean="0"/>
              <a:t>consider</a:t>
            </a:r>
            <a:r>
              <a:rPr lang="it-IT" baseline="0" dirty="0" smtClean="0"/>
              <a:t> </a:t>
            </a:r>
            <a:r>
              <a:rPr lang="it-IT" dirty="0" smtClean="0"/>
              <a:t>the</a:t>
            </a:r>
            <a:r>
              <a:rPr lang="it-IT" baseline="0" dirty="0" smtClean="0"/>
              <a:t> </a:t>
            </a:r>
            <a:r>
              <a:rPr lang="it-IT" dirty="0" smtClean="0"/>
              <a:t>NLS in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nonlocal</a:t>
            </a:r>
            <a:r>
              <a:rPr lang="it-IT" baseline="0" dirty="0" smtClean="0"/>
              <a:t> medium.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situation can be </a:t>
            </a:r>
            <a:r>
              <a:rPr lang="it-IT" baseline="0" dirty="0" err="1" smtClean="0"/>
              <a:t>seen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optical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beam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propagating</a:t>
            </a:r>
            <a:r>
              <a:rPr lang="it-IT" baseline="0" dirty="0" smtClean="0"/>
              <a:t> in a medium. </a:t>
            </a:r>
            <a:r>
              <a:rPr lang="it-IT" baseline="0" dirty="0" err="1" smtClean="0"/>
              <a:t>If</a:t>
            </a:r>
            <a:r>
              <a:rPr lang="it-IT" baseline="0" dirty="0" smtClean="0"/>
              <a:t> the perturbative </a:t>
            </a:r>
            <a:r>
              <a:rPr lang="it-IT" baseline="0" dirty="0" err="1" smtClean="0"/>
              <a:t>refractive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index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much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larger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beam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dimention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can </a:t>
            </a:r>
            <a:r>
              <a:rPr lang="it-IT" dirty="0" err="1" smtClean="0"/>
              <a:t>make</a:t>
            </a:r>
            <a:r>
              <a:rPr lang="it-IT" dirty="0" smtClean="0"/>
              <a:t> the Highly </a:t>
            </a:r>
            <a:r>
              <a:rPr lang="it-IT" dirty="0" err="1" smtClean="0"/>
              <a:t>nonlocal</a:t>
            </a:r>
            <a:r>
              <a:rPr lang="it-IT" dirty="0" smtClean="0"/>
              <a:t> </a:t>
            </a:r>
            <a:r>
              <a:rPr lang="it-IT" dirty="0" err="1" smtClean="0"/>
              <a:t>appoximation</a:t>
            </a:r>
            <a:r>
              <a:rPr lang="it-IT" dirty="0" smtClean="0"/>
              <a:t>. In </a:t>
            </a:r>
            <a:r>
              <a:rPr lang="it-IT" dirty="0" err="1" smtClean="0"/>
              <a:t>this</a:t>
            </a:r>
            <a:r>
              <a:rPr lang="it-IT" dirty="0" smtClean="0"/>
              <a:t> way the </a:t>
            </a:r>
            <a:r>
              <a:rPr lang="it-IT" dirty="0" err="1" smtClean="0"/>
              <a:t>convolution</a:t>
            </a:r>
            <a:r>
              <a:rPr lang="it-IT" dirty="0" smtClean="0"/>
              <a:t> </a:t>
            </a:r>
            <a:r>
              <a:rPr lang="it-IT" dirty="0" err="1" smtClean="0"/>
              <a:t>product</a:t>
            </a:r>
            <a:r>
              <a:rPr lang="it-IT" dirty="0" smtClean="0"/>
              <a:t> can be </a:t>
            </a:r>
            <a:r>
              <a:rPr lang="it-IT" dirty="0" err="1" smtClean="0"/>
              <a:t>written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function</a:t>
            </a:r>
            <a:r>
              <a:rPr lang="it-IT" dirty="0" smtClean="0"/>
              <a:t> k(x), with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taylor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expantion</a:t>
            </a:r>
            <a:r>
              <a:rPr lang="it-IT" dirty="0" smtClean="0"/>
              <a:t>.</a:t>
            </a:r>
            <a:r>
              <a:rPr lang="it-IT" baseline="0" dirty="0" smtClean="0"/>
              <a:t> So the NLS </a:t>
            </a:r>
            <a:r>
              <a:rPr lang="it-IT" baseline="0" dirty="0" err="1" smtClean="0"/>
              <a:t>becomes</a:t>
            </a:r>
            <a:r>
              <a:rPr lang="it-IT" baseline="0" dirty="0" smtClean="0"/>
              <a:t> a linear </a:t>
            </a:r>
            <a:r>
              <a:rPr lang="it-IT" baseline="0" dirty="0" err="1" smtClean="0"/>
              <a:t>equation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same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form</a:t>
            </a:r>
            <a:r>
              <a:rPr lang="it-IT" baseline="0" dirty="0" smtClean="0"/>
              <a:t> of the linear </a:t>
            </a:r>
            <a:r>
              <a:rPr lang="it-IT" baseline="0" dirty="0" err="1" smtClean="0"/>
              <a:t>schroedinger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equation</a:t>
            </a:r>
            <a:r>
              <a:rPr lang="it-IT" baseline="0" dirty="0" smtClean="0"/>
              <a:t> of QM with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hamiltonian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cinetic</a:t>
            </a:r>
            <a:r>
              <a:rPr lang="it-IT" baseline="0" dirty="0" smtClean="0"/>
              <a:t> + </a:t>
            </a:r>
            <a:r>
              <a:rPr lang="it-IT" baseline="0" dirty="0" err="1" smtClean="0"/>
              <a:t>potential</a:t>
            </a:r>
            <a:r>
              <a:rPr lang="it-IT" baseline="0" dirty="0" smtClean="0"/>
              <a:t>).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734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hamiltonian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of a </a:t>
            </a:r>
            <a:r>
              <a:rPr lang="it-IT" baseline="0" dirty="0" err="1" smtClean="0"/>
              <a:t>reversed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harmonic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oscillator</a:t>
            </a:r>
            <a:r>
              <a:rPr lang="it-IT" baseline="0" dirty="0" smtClean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C2761-0DCD-4DBA-AB65-19BE4F0D021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25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6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17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40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95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84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65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59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73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35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3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C32D-B5C7-46B5-8456-3BAF862957BD}" type="datetimeFigureOut">
              <a:rPr lang="it-IT" smtClean="0"/>
              <a:t>17/09/2015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94C4D-E4E2-4F5F-912C-CE82A9530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86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2.png"/><Relationship Id="rId3" Type="http://schemas.openxmlformats.org/officeDocument/2006/relationships/image" Target="../media/image150.png"/><Relationship Id="rId7" Type="http://schemas.openxmlformats.org/officeDocument/2006/relationships/image" Target="../media/image31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gif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180.png"/><Relationship Id="rId10" Type="http://schemas.openxmlformats.org/officeDocument/2006/relationships/image" Target="../media/image39.png"/><Relationship Id="rId4" Type="http://schemas.openxmlformats.org/officeDocument/2006/relationships/image" Target="../media/image170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4256" y="2082096"/>
            <a:ext cx="8709660" cy="1790700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cs typeface="Times New Roman" panose="02020603050405020304" pitchFamily="18" charset="0"/>
              </a:rPr>
              <a:t>Nonlinear</a:t>
            </a:r>
            <a:r>
              <a:rPr lang="it-IT" dirty="0" smtClean="0"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cs typeface="Times New Roman" panose="02020603050405020304" pitchFamily="18" charset="0"/>
              </a:rPr>
              <a:t>Gamow</a:t>
            </a:r>
            <a:r>
              <a:rPr lang="it-IT" dirty="0" smtClean="0"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cs typeface="Times New Roman" panose="02020603050405020304" pitchFamily="18" charset="0"/>
              </a:rPr>
              <a:t>Vectors</a:t>
            </a:r>
            <a:r>
              <a:rPr lang="it-IT" dirty="0" smtClean="0">
                <a:cs typeface="Times New Roman" panose="02020603050405020304" pitchFamily="18" charset="0"/>
              </a:rPr>
              <a:t> </a:t>
            </a:r>
            <a:br>
              <a:rPr lang="it-IT" dirty="0" smtClean="0">
                <a:cs typeface="Times New Roman" panose="02020603050405020304" pitchFamily="18" charset="0"/>
              </a:rPr>
            </a:br>
            <a:r>
              <a:rPr lang="it-IT" dirty="0" smtClean="0">
                <a:cs typeface="Times New Roman" panose="02020603050405020304" pitchFamily="18" charset="0"/>
              </a:rPr>
              <a:t>in </a:t>
            </a:r>
            <a:r>
              <a:rPr lang="it-IT" dirty="0" err="1" smtClean="0">
                <a:cs typeface="Times New Roman" panose="02020603050405020304" pitchFamily="18" charset="0"/>
              </a:rPr>
              <a:t>nonlocal</a:t>
            </a:r>
            <a:r>
              <a:rPr lang="it-IT" dirty="0" smtClean="0"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cs typeface="Times New Roman" panose="02020603050405020304" pitchFamily="18" charset="0"/>
              </a:rPr>
              <a:t>optical</a:t>
            </a:r>
            <a:r>
              <a:rPr lang="it-IT" dirty="0" smtClean="0"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cs typeface="Times New Roman" panose="02020603050405020304" pitchFamily="18" charset="0"/>
              </a:rPr>
              <a:t>propagation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4196398"/>
            <a:ext cx="6858000" cy="1655762"/>
          </a:xfrm>
        </p:spPr>
        <p:txBody>
          <a:bodyPr>
            <a:normAutofit fontScale="85000" lnSpcReduction="10000"/>
          </a:bodyPr>
          <a:lstStyle/>
          <a:p>
            <a:r>
              <a:rPr lang="it-IT" sz="2025" u="sng" dirty="0">
                <a:latin typeface="+mj-lt"/>
                <a:cs typeface="Times New Roman" panose="02020603050405020304" pitchFamily="18" charset="0"/>
              </a:rPr>
              <a:t>M.C. </a:t>
            </a:r>
            <a:r>
              <a:rPr lang="it-IT" sz="2025" u="sng" dirty="0" err="1">
                <a:latin typeface="+mj-lt"/>
                <a:cs typeface="Times New Roman" panose="02020603050405020304" pitchFamily="18" charset="0"/>
              </a:rPr>
              <a:t>Braidotti</a:t>
            </a:r>
            <a:r>
              <a:rPr lang="en-GB" sz="2025" baseline="30000" dirty="0">
                <a:latin typeface="+mj-lt"/>
                <a:cs typeface="Times New Roman" panose="02020603050405020304" pitchFamily="18" charset="0"/>
              </a:rPr>
              <a:t> 1,2</a:t>
            </a:r>
            <a:r>
              <a:rPr lang="it-IT" sz="2025" dirty="0">
                <a:latin typeface="+mj-lt"/>
                <a:cs typeface="Times New Roman" panose="02020603050405020304" pitchFamily="18" charset="0"/>
              </a:rPr>
              <a:t>, S. Gentilini</a:t>
            </a:r>
            <a:r>
              <a:rPr lang="en-GB" sz="2025" baseline="30000" dirty="0">
                <a:latin typeface="+mj-lt"/>
                <a:cs typeface="Times New Roman" panose="02020603050405020304" pitchFamily="18" charset="0"/>
              </a:rPr>
              <a:t> 1,2</a:t>
            </a:r>
            <a:r>
              <a:rPr lang="it-IT" sz="2025" dirty="0">
                <a:latin typeface="+mj-lt"/>
                <a:cs typeface="Times New Roman" panose="02020603050405020304" pitchFamily="18" charset="0"/>
              </a:rPr>
              <a:t>, G. Marcucci</a:t>
            </a:r>
            <a:r>
              <a:rPr lang="en-GB" sz="2025" baseline="30000" dirty="0">
                <a:latin typeface="+mj-lt"/>
                <a:cs typeface="Times New Roman" panose="02020603050405020304" pitchFamily="18" charset="0"/>
              </a:rPr>
              <a:t> 3</a:t>
            </a:r>
            <a:r>
              <a:rPr lang="it-IT" sz="2025" dirty="0">
                <a:latin typeface="+mj-lt"/>
                <a:cs typeface="Times New Roman" panose="02020603050405020304" pitchFamily="18" charset="0"/>
              </a:rPr>
              <a:t>, E. Del Re</a:t>
            </a:r>
            <a:r>
              <a:rPr lang="en-GB" sz="2025" baseline="30000" dirty="0">
                <a:latin typeface="+mj-lt"/>
                <a:cs typeface="Times New Roman" panose="02020603050405020304" pitchFamily="18" charset="0"/>
              </a:rPr>
              <a:t> 1,3</a:t>
            </a:r>
            <a:r>
              <a:rPr lang="it-IT" sz="2025" dirty="0">
                <a:latin typeface="+mj-lt"/>
                <a:cs typeface="Times New Roman" panose="02020603050405020304" pitchFamily="18" charset="0"/>
              </a:rPr>
              <a:t> and C. Conti</a:t>
            </a:r>
            <a:r>
              <a:rPr lang="en-GB" sz="2025" baseline="30000" dirty="0">
                <a:latin typeface="+mj-lt"/>
                <a:cs typeface="Times New Roman" panose="02020603050405020304" pitchFamily="18" charset="0"/>
              </a:rPr>
              <a:t> 1,3</a:t>
            </a:r>
            <a:endParaRPr lang="it-IT" sz="2025" dirty="0">
              <a:latin typeface="+mj-lt"/>
              <a:cs typeface="Times New Roman" panose="02020603050405020304" pitchFamily="18" charset="0"/>
            </a:endParaRPr>
          </a:p>
          <a:p>
            <a:r>
              <a:rPr lang="en-GB" sz="1650" baseline="30000" dirty="0"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1650" dirty="0">
                <a:latin typeface="+mj-lt"/>
                <a:cs typeface="Times New Roman" panose="02020603050405020304" pitchFamily="18" charset="0"/>
              </a:rPr>
              <a:t>Institute for Complex Systems (ISC-CNR), Rome (IT)</a:t>
            </a:r>
          </a:p>
          <a:p>
            <a:r>
              <a:rPr lang="en-GB" sz="165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1650" dirty="0">
                <a:latin typeface="+mj-lt"/>
                <a:cs typeface="Times New Roman" panose="02020603050405020304" pitchFamily="18" charset="0"/>
              </a:rPr>
              <a:t>Department of Physical and Chemical Sciences, University of L’Aquila, L’Aquila (IT) </a:t>
            </a:r>
          </a:p>
          <a:p>
            <a:r>
              <a:rPr lang="en-GB" sz="1650" baseline="30000" dirty="0"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1650" dirty="0">
                <a:latin typeface="+mj-lt"/>
                <a:cs typeface="Times New Roman" panose="02020603050405020304" pitchFamily="18" charset="0"/>
              </a:rPr>
              <a:t>Department of Physics, University </a:t>
            </a:r>
            <a:r>
              <a:rPr lang="en-US" sz="1650" dirty="0" err="1">
                <a:latin typeface="+mj-lt"/>
                <a:cs typeface="Times New Roman" panose="02020603050405020304" pitchFamily="18" charset="0"/>
              </a:rPr>
              <a:t>Sapienza</a:t>
            </a:r>
            <a:r>
              <a:rPr lang="en-US" sz="1650" dirty="0">
                <a:latin typeface="+mj-lt"/>
                <a:cs typeface="Times New Roman" panose="02020603050405020304" pitchFamily="18" charset="0"/>
              </a:rPr>
              <a:t>, Rome (IT)</a:t>
            </a:r>
          </a:p>
          <a:p>
            <a:r>
              <a:rPr lang="it-IT" dirty="0" smtClean="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rPr>
              <a:t>www.complexlight.org</a:t>
            </a:r>
            <a:endParaRPr lang="en-US" dirty="0" smtClean="0">
              <a:solidFill>
                <a:schemeClr val="accent5"/>
              </a:solidFill>
              <a:latin typeface="+mj-lt"/>
              <a:cs typeface="Times New Roman" panose="02020603050405020304" pitchFamily="18" charset="0"/>
            </a:endParaRPr>
          </a:p>
          <a:p>
            <a:endParaRPr lang="it-IT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51" y="194154"/>
            <a:ext cx="474750" cy="4083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17236" y="6444685"/>
            <a:ext cx="6071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+mj-lt"/>
                <a:cs typeface="Times New Roman" panose="02020603050405020304" pitchFamily="18" charset="0"/>
              </a:rPr>
              <a:t>101° Congresso della Società Italiana di Fisica, Rome </a:t>
            </a:r>
            <a:r>
              <a:rPr lang="it-IT" sz="1200" i="1" dirty="0" err="1">
                <a:latin typeface="+mj-lt"/>
                <a:cs typeface="Times New Roman" panose="02020603050405020304" pitchFamily="18" charset="0"/>
              </a:rPr>
              <a:t>December</a:t>
            </a:r>
            <a:r>
              <a:rPr lang="it-IT" sz="1200" i="1" dirty="0">
                <a:latin typeface="+mj-lt"/>
                <a:cs typeface="Times New Roman" panose="02020603050405020304" pitchFamily="18" charset="0"/>
              </a:rPr>
              <a:t> 21-25 2015, the 21th </a:t>
            </a:r>
            <a:r>
              <a:rPr lang="it-IT" sz="1200" i="1" dirty="0" err="1">
                <a:latin typeface="+mj-lt"/>
                <a:cs typeface="Times New Roman" panose="02020603050405020304" pitchFamily="18" charset="0"/>
              </a:rPr>
              <a:t>June</a:t>
            </a:r>
            <a:r>
              <a:rPr lang="it-IT" sz="1200" i="1" dirty="0">
                <a:latin typeface="+mj-lt"/>
                <a:cs typeface="Times New Roman" panose="02020603050405020304" pitchFamily="18" charset="0"/>
              </a:rPr>
              <a:t> 2015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850225" y="209702"/>
            <a:ext cx="129377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25" dirty="0">
                <a:latin typeface="+mj-lt"/>
              </a:rPr>
              <a:t>VANGUARD</a:t>
            </a:r>
          </a:p>
          <a:p>
            <a:r>
              <a:rPr lang="it-IT" sz="1125" dirty="0">
                <a:latin typeface="+mj-lt"/>
              </a:rPr>
              <a:t>Grant 664782</a:t>
            </a:r>
            <a:endParaRPr lang="en-US" sz="1125" dirty="0">
              <a:latin typeface="+mj-lt"/>
            </a:endParaRPr>
          </a:p>
        </p:txBody>
      </p:sp>
      <p:pic>
        <p:nvPicPr>
          <p:cNvPr id="1026" name="Picture 2" descr="https://www.templeton.org/sites/default/files/JTF_nautilus_logo_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92" y="602542"/>
            <a:ext cx="1022743" cy="50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ma.ing.uniroma1.it/users/broggiato/cdm/frances/logo%20sapienza%20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25" y="6293725"/>
            <a:ext cx="1090022" cy="3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bruzzosviluppo.it/new/wp-content/uploads/2015/05/Univaq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4" y="5948604"/>
            <a:ext cx="773668" cy="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isc.cnr.it/wp-content/uploads/2014/07/simple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56" y="139498"/>
            <a:ext cx="1038113" cy="4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Reversed</a:t>
            </a:r>
            <a:r>
              <a:rPr lang="it-IT" dirty="0" smtClean="0"/>
              <a:t> </a:t>
            </a:r>
            <a:r>
              <a:rPr lang="it-IT" dirty="0" err="1" smtClean="0"/>
              <a:t>Harmonic</a:t>
            </a:r>
            <a:r>
              <a:rPr lang="it-IT" dirty="0" smtClean="0"/>
              <a:t> </a:t>
            </a:r>
            <a:r>
              <a:rPr lang="it-IT" dirty="0" err="1" smtClean="0"/>
              <a:t>Oscillator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3409005" y="4251749"/>
                <a:ext cx="1692258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05" y="4251749"/>
                <a:ext cx="1692258" cy="4610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3381" y="3800116"/>
            <a:ext cx="2659573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err="1" smtClean="0">
                <a:latin typeface="+mj-lt"/>
              </a:rPr>
              <a:t>Reversed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Harmonic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Oscillator</a:t>
            </a:r>
            <a:endParaRPr lang="it-IT" sz="1700" b="1" dirty="0">
              <a:latin typeface="+mj-lt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512867" y="4132612"/>
            <a:ext cx="330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o 31"/>
          <p:cNvGrpSpPr/>
          <p:nvPr/>
        </p:nvGrpSpPr>
        <p:grpSpPr>
          <a:xfrm>
            <a:off x="6906349" y="3902750"/>
            <a:ext cx="1192613" cy="1594921"/>
            <a:chOff x="6643880" y="3131641"/>
            <a:chExt cx="1192613" cy="1594921"/>
          </a:xfrm>
        </p:grpSpPr>
        <p:sp>
          <p:nvSpPr>
            <p:cNvPr id="14" name="Figura a mano libera 13"/>
            <p:cNvSpPr/>
            <p:nvPr/>
          </p:nvSpPr>
          <p:spPr>
            <a:xfrm rot="14275317">
              <a:off x="6634693" y="3555022"/>
              <a:ext cx="1180727" cy="1162354"/>
            </a:xfrm>
            <a:custGeom>
              <a:avLst/>
              <a:gdLst>
                <a:gd name="connsiteX0" fmla="*/ 0 w 1948136"/>
                <a:gd name="connsiteY0" fmla="*/ 1785204 h 1940622"/>
                <a:gd name="connsiteX1" fmla="*/ 1914258 w 1948136"/>
                <a:gd name="connsiteY1" fmla="*/ 1785204 h 1940622"/>
                <a:gd name="connsiteX2" fmla="*/ 1222049 w 1948136"/>
                <a:gd name="connsiteY2" fmla="*/ 170049 h 1940622"/>
                <a:gd name="connsiteX3" fmla="*/ 1196411 w 1948136"/>
                <a:gd name="connsiteY3" fmla="*/ 127320 h 194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136" h="1940622">
                  <a:moveTo>
                    <a:pt x="0" y="1785204"/>
                  </a:moveTo>
                  <a:cubicBezTo>
                    <a:pt x="855291" y="1919800"/>
                    <a:pt x="1710583" y="2054396"/>
                    <a:pt x="1914258" y="1785204"/>
                  </a:cubicBezTo>
                  <a:cubicBezTo>
                    <a:pt x="2117933" y="1516012"/>
                    <a:pt x="1341690" y="446363"/>
                    <a:pt x="1222049" y="170049"/>
                  </a:cubicBezTo>
                  <a:cubicBezTo>
                    <a:pt x="1102408" y="-106265"/>
                    <a:pt x="1149409" y="10527"/>
                    <a:pt x="1196411" y="12732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7216510" y="3131641"/>
              <a:ext cx="239282" cy="2555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Connettore 1 16"/>
            <p:cNvCxnSpPr/>
            <p:nvPr/>
          </p:nvCxnSpPr>
          <p:spPr>
            <a:xfrm>
              <a:off x="7058826" y="3659819"/>
              <a:ext cx="56402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6973368" y="3812219"/>
              <a:ext cx="71784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6879364" y="3964619"/>
              <a:ext cx="88876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>
              <a:off x="6799601" y="4117019"/>
              <a:ext cx="103689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>
              <a:off x="7159950" y="3504569"/>
              <a:ext cx="34711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3682738" y="4948257"/>
                <a:ext cx="988347" cy="280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738" y="4948257"/>
                <a:ext cx="988347" cy="280718"/>
              </a:xfrm>
              <a:prstGeom prst="rect">
                <a:avLst/>
              </a:prstGeom>
              <a:blipFill rotWithShape="0">
                <a:blip r:embed="rId4"/>
                <a:stretch>
                  <a:fillRect l="-4938" t="-2174" r="-2469" b="-2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435232" y="5553864"/>
            <a:ext cx="819198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smtClean="0">
                <a:latin typeface="+mj-lt"/>
              </a:rPr>
              <a:t>Glauber</a:t>
            </a:r>
            <a:endParaRPr lang="it-IT" sz="1700" b="1" dirty="0">
              <a:latin typeface="+mj-lt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35232" y="6327416"/>
            <a:ext cx="865172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smtClean="0">
                <a:latin typeface="+mj-lt"/>
              </a:rPr>
              <a:t>A. </a:t>
            </a:r>
            <a:r>
              <a:rPr lang="it-IT" sz="1700" b="1" dirty="0" err="1" smtClean="0">
                <a:latin typeface="+mj-lt"/>
              </a:rPr>
              <a:t>Bohm</a:t>
            </a:r>
            <a:endParaRPr lang="it-IT" sz="1700" b="1" dirty="0">
              <a:latin typeface="+mj-lt"/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1703920" y="5720112"/>
            <a:ext cx="5474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1711540" y="6495786"/>
            <a:ext cx="5474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446912" y="6327416"/>
            <a:ext cx="2875402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err="1" smtClean="0">
                <a:latin typeface="+mj-lt"/>
              </a:rPr>
              <a:t>Irriversible</a:t>
            </a:r>
            <a:r>
              <a:rPr lang="it-IT" sz="1700" b="1" dirty="0" smtClean="0">
                <a:latin typeface="+mj-lt"/>
              </a:rPr>
              <a:t> Quantum </a:t>
            </a:r>
            <a:r>
              <a:rPr lang="it-IT" sz="1700" b="1" dirty="0" err="1" smtClean="0">
                <a:latin typeface="+mj-lt"/>
              </a:rPr>
              <a:t>Mechanics</a:t>
            </a:r>
            <a:endParaRPr lang="it-IT" sz="1700" b="1" dirty="0">
              <a:latin typeface="+mj-lt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433151" y="5363140"/>
            <a:ext cx="3813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Ampliﬁers</a:t>
            </a:r>
            <a:r>
              <a:rPr lang="en-US" sz="1400" i="1" dirty="0">
                <a:latin typeface="+mj-lt"/>
              </a:rPr>
              <a:t>, Attenuators, and </a:t>
            </a:r>
            <a:r>
              <a:rPr lang="en-US" sz="1400" i="1" dirty="0" smtClean="0">
                <a:latin typeface="+mj-lt"/>
              </a:rPr>
              <a:t>Schrödinger’s Cat, </a:t>
            </a:r>
            <a:r>
              <a:rPr lang="en-US" sz="1400" i="1" dirty="0">
                <a:latin typeface="+mj-lt"/>
              </a:rPr>
              <a:t>Annals of the New York Academy of Sciences 480, </a:t>
            </a:r>
            <a:r>
              <a:rPr lang="en-US" sz="1400" i="1" dirty="0" smtClean="0">
                <a:latin typeface="+mj-lt"/>
              </a:rPr>
              <a:t>336–372, 1986</a:t>
            </a:r>
            <a:endParaRPr lang="it-IT" sz="1400" i="1" dirty="0"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01545" y="6185279"/>
            <a:ext cx="3076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+mj-lt"/>
              </a:rPr>
              <a:t>Bohm</a:t>
            </a:r>
            <a:r>
              <a:rPr lang="it-IT" sz="1400" dirty="0">
                <a:latin typeface="+mj-lt"/>
              </a:rPr>
              <a:t>, A. R. Time </a:t>
            </a:r>
            <a:r>
              <a:rPr lang="it-IT" sz="1400" dirty="0" err="1">
                <a:latin typeface="+mj-lt"/>
              </a:rPr>
              <a:t>Asymmetric</a:t>
            </a:r>
            <a:r>
              <a:rPr lang="it-IT" sz="1400" dirty="0">
                <a:latin typeface="+mj-lt"/>
              </a:rPr>
              <a:t> Quantum </a:t>
            </a:r>
            <a:endParaRPr lang="it-IT" sz="1400" dirty="0" smtClean="0">
              <a:latin typeface="+mj-lt"/>
            </a:endParaRPr>
          </a:p>
          <a:p>
            <a:r>
              <a:rPr lang="it-IT" sz="1400" dirty="0" err="1" smtClean="0">
                <a:latin typeface="+mj-lt"/>
              </a:rPr>
              <a:t>Physics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err="1">
                <a:latin typeface="+mj-lt"/>
              </a:rPr>
              <a:t>Phys.Rev</a:t>
            </a:r>
            <a:r>
              <a:rPr lang="it-IT" sz="1400" dirty="0">
                <a:latin typeface="+mj-lt"/>
              </a:rPr>
              <a:t>. A 60, </a:t>
            </a:r>
            <a:r>
              <a:rPr lang="it-IT" sz="1400" dirty="0" smtClean="0">
                <a:latin typeface="+mj-lt"/>
              </a:rPr>
              <a:t>861–876, 1999</a:t>
            </a:r>
            <a:endParaRPr lang="it-IT" sz="1400" dirty="0">
              <a:latin typeface="+mj-lt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588194" y="2011380"/>
            <a:ext cx="4186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latin typeface="+mj-lt"/>
              </a:rPr>
              <a:t>Physical</a:t>
            </a:r>
            <a:r>
              <a:rPr lang="it-IT" sz="1400" i="1" dirty="0">
                <a:latin typeface="+mj-lt"/>
              </a:rPr>
              <a:t> </a:t>
            </a:r>
            <a:r>
              <a:rPr lang="it-IT" sz="1400" i="1" dirty="0" err="1">
                <a:latin typeface="+mj-lt"/>
              </a:rPr>
              <a:t>realization</a:t>
            </a:r>
            <a:r>
              <a:rPr lang="it-IT" sz="1400" i="1" dirty="0">
                <a:latin typeface="+mj-lt"/>
              </a:rPr>
              <a:t> of the Glauber quantum </a:t>
            </a:r>
            <a:r>
              <a:rPr lang="it-IT" sz="1400" i="1" dirty="0" err="1" smtClean="0">
                <a:latin typeface="+mj-lt"/>
              </a:rPr>
              <a:t>oscillator</a:t>
            </a:r>
            <a:r>
              <a:rPr lang="it-IT" sz="1400" i="1" dirty="0" smtClean="0">
                <a:latin typeface="+mj-lt"/>
              </a:rPr>
              <a:t>, </a:t>
            </a:r>
          </a:p>
          <a:p>
            <a:r>
              <a:rPr lang="it-IT" sz="1400" i="1" dirty="0" smtClean="0">
                <a:latin typeface="+mj-lt"/>
              </a:rPr>
              <a:t>S. Gentilini, M.C. </a:t>
            </a:r>
            <a:r>
              <a:rPr lang="it-IT" sz="1400" i="1" dirty="0" err="1" smtClean="0">
                <a:latin typeface="+mj-lt"/>
              </a:rPr>
              <a:t>Braidotti</a:t>
            </a:r>
            <a:r>
              <a:rPr lang="it-IT" sz="1400" i="1" dirty="0" smtClean="0">
                <a:latin typeface="+mj-lt"/>
              </a:rPr>
              <a:t>, G. Marcucci, E. </a:t>
            </a:r>
            <a:r>
              <a:rPr lang="it-IT" sz="1400" i="1" dirty="0" err="1" smtClean="0">
                <a:latin typeface="+mj-lt"/>
              </a:rPr>
              <a:t>DelRe</a:t>
            </a:r>
            <a:r>
              <a:rPr lang="it-IT" sz="1400" i="1" dirty="0" smtClean="0">
                <a:latin typeface="+mj-lt"/>
              </a:rPr>
              <a:t>, </a:t>
            </a:r>
            <a:r>
              <a:rPr lang="it-IT" sz="1400" i="1" dirty="0">
                <a:latin typeface="+mj-lt"/>
              </a:rPr>
              <a:t>Claudio </a:t>
            </a:r>
            <a:r>
              <a:rPr lang="it-IT" sz="1400" i="1" dirty="0" smtClean="0">
                <a:latin typeface="+mj-lt"/>
              </a:rPr>
              <a:t>Conti, </a:t>
            </a:r>
            <a:r>
              <a:rPr lang="it-IT" sz="1400" i="1" dirty="0" err="1" smtClean="0">
                <a:latin typeface="+mj-lt"/>
              </a:rPr>
              <a:t>submitted</a:t>
            </a:r>
            <a:endParaRPr lang="it-IT" sz="1400" i="1" dirty="0">
              <a:latin typeface="+mj-lt"/>
            </a:endParaRPr>
          </a:p>
          <a:p>
            <a:endParaRPr lang="it-IT" sz="1400" i="1" dirty="0">
              <a:latin typeface="+mj-lt"/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0" y="1465247"/>
            <a:ext cx="3965444" cy="22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From HO to RO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74948" y="3840245"/>
            <a:ext cx="364779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 smtClean="0">
                <a:latin typeface="+mj-lt"/>
              </a:rPr>
              <a:t>Ground state of the </a:t>
            </a:r>
            <a:r>
              <a:rPr lang="it-IT" sz="1700" dirty="0" err="1" smtClean="0">
                <a:latin typeface="+mj-lt"/>
              </a:rPr>
              <a:t>Harmonic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oscillator</a:t>
            </a:r>
            <a:endParaRPr lang="it-IT" sz="1700" dirty="0" smtClean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74948" y="4548054"/>
            <a:ext cx="2202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 err="1" smtClean="0">
                <a:latin typeface="+mj-lt"/>
              </a:rPr>
              <a:t>Analytical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prolongation</a:t>
            </a:r>
            <a:endParaRPr lang="en-US" sz="1700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74948" y="5329899"/>
            <a:ext cx="40752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 err="1" smtClean="0">
                <a:latin typeface="+mj-lt"/>
              </a:rPr>
              <a:t>Eigenvalues</a:t>
            </a:r>
            <a:r>
              <a:rPr lang="it-IT" sz="1700" dirty="0" smtClean="0">
                <a:latin typeface="+mj-lt"/>
              </a:rPr>
              <a:t> of the RO with </a:t>
            </a:r>
            <a:r>
              <a:rPr lang="it-IT" sz="1700" dirty="0" err="1" smtClean="0">
                <a:latin typeface="+mj-lt"/>
              </a:rPr>
              <a:t>complex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energy</a:t>
            </a:r>
            <a:r>
              <a:rPr lang="it-IT" sz="1700" dirty="0" smtClean="0">
                <a:latin typeface="+mj-lt"/>
              </a:rPr>
              <a:t> !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74997" y="1490238"/>
            <a:ext cx="6883358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1700" b="1" dirty="0" err="1" smtClean="0">
                <a:latin typeface="+mj-lt"/>
              </a:rPr>
              <a:t>Complex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extension</a:t>
            </a:r>
            <a:endParaRPr lang="it-IT" sz="1700" b="1" dirty="0">
              <a:latin typeface="+mj-lt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424483" y="1814267"/>
            <a:ext cx="28954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74997" y="2049325"/>
            <a:ext cx="6287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>
                <a:latin typeface="+mj-lt"/>
              </a:rPr>
              <a:t>At </a:t>
            </a:r>
            <a:r>
              <a:rPr lang="it-IT" sz="1700" dirty="0" err="1">
                <a:latin typeface="+mj-lt"/>
              </a:rPr>
              <a:t>any</a:t>
            </a:r>
            <a:r>
              <a:rPr lang="it-IT" sz="1700" dirty="0">
                <a:latin typeface="+mj-lt"/>
              </a:rPr>
              <a:t> </a:t>
            </a:r>
            <a:r>
              <a:rPr lang="it-IT" sz="1700" dirty="0" err="1">
                <a:latin typeface="+mj-lt"/>
              </a:rPr>
              <a:t>eigenstate</a:t>
            </a:r>
            <a:r>
              <a:rPr lang="it-IT" sz="1700" dirty="0">
                <a:latin typeface="+mj-lt"/>
              </a:rPr>
              <a:t> of the HO </a:t>
            </a:r>
            <a:r>
              <a:rPr lang="it-IT" sz="1700" dirty="0" err="1">
                <a:latin typeface="+mj-lt"/>
              </a:rPr>
              <a:t>we</a:t>
            </a:r>
            <a:r>
              <a:rPr lang="it-IT" sz="1700" dirty="0">
                <a:latin typeface="+mj-lt"/>
              </a:rPr>
              <a:t> can associate </a:t>
            </a:r>
            <a:r>
              <a:rPr lang="it-IT" sz="1700" dirty="0" err="1">
                <a:latin typeface="+mj-lt"/>
              </a:rPr>
              <a:t>two</a:t>
            </a:r>
            <a:r>
              <a:rPr lang="it-IT" sz="1700" dirty="0">
                <a:latin typeface="+mj-lt"/>
              </a:rPr>
              <a:t> </a:t>
            </a:r>
            <a:r>
              <a:rPr lang="it-IT" sz="1700" dirty="0" err="1">
                <a:latin typeface="+mj-lt"/>
              </a:rPr>
              <a:t>solutions</a:t>
            </a:r>
            <a:r>
              <a:rPr lang="it-IT" sz="1700" dirty="0">
                <a:latin typeface="+mj-lt"/>
              </a:rPr>
              <a:t> of the RO</a:t>
            </a:r>
          </a:p>
          <a:p>
            <a:endParaRPr lang="it-IT" sz="17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6173892" y="2738312"/>
                <a:ext cx="181267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892" y="2738312"/>
                <a:ext cx="1812676" cy="4610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1026060" y="2734561"/>
                <a:ext cx="186121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h𝑜</m:t>
                          </m:r>
                        </m:sub>
                      </m:sSub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it-IT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60" y="2734561"/>
                <a:ext cx="1861215" cy="4610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ttore 2 19"/>
          <p:cNvCxnSpPr/>
          <p:nvPr/>
        </p:nvCxnSpPr>
        <p:spPr>
          <a:xfrm>
            <a:off x="3710788" y="2994528"/>
            <a:ext cx="165285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4031985" y="2564753"/>
                <a:ext cx="997196" cy="320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ad>
                        <m:radPr>
                          <m:degHide m:val="on"/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rad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85" y="2564753"/>
                <a:ext cx="997196" cy="320729"/>
              </a:xfrm>
              <a:prstGeom prst="rect">
                <a:avLst/>
              </a:prstGeom>
              <a:blipFill rotWithShape="0">
                <a:blip r:embed="rId5"/>
                <a:stretch>
                  <a:fillRect l="-4268" b="-1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1618332" y="3840245"/>
                <a:ext cx="1394163" cy="314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332" y="3840245"/>
                <a:ext cx="1394163" cy="314830"/>
              </a:xfrm>
              <a:prstGeom prst="rect">
                <a:avLst/>
              </a:prstGeom>
              <a:blipFill rotWithShape="0">
                <a:blip r:embed="rId6"/>
                <a:stretch>
                  <a:fillRect l="-5240" b="-288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1612367" y="4532249"/>
                <a:ext cx="1406347" cy="325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367" y="4532249"/>
                <a:ext cx="1406347" cy="325154"/>
              </a:xfrm>
              <a:prstGeom prst="rect">
                <a:avLst/>
              </a:prstGeom>
              <a:blipFill rotWithShape="0">
                <a:blip r:embed="rId7"/>
                <a:stretch>
                  <a:fillRect l="-5195" b="-259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1606148" y="5330442"/>
                <a:ext cx="1698607" cy="309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148" y="5330442"/>
                <a:ext cx="1698607" cy="309252"/>
              </a:xfrm>
              <a:prstGeom prst="rect">
                <a:avLst/>
              </a:prstGeom>
              <a:blipFill rotWithShape="0">
                <a:blip r:embed="rId8"/>
                <a:stretch>
                  <a:fillRect l="-2509" t="-3922" r="-1075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1271857" y="6103185"/>
            <a:ext cx="6530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err="1">
                <a:latin typeface="+mj-lt"/>
              </a:rPr>
              <a:t>Gamow</a:t>
            </a:r>
            <a:r>
              <a:rPr lang="it-IT" sz="1700" b="1" dirty="0">
                <a:latin typeface="+mj-lt"/>
              </a:rPr>
              <a:t> </a:t>
            </a:r>
            <a:r>
              <a:rPr lang="it-IT" sz="1700" b="1" dirty="0" err="1">
                <a:latin typeface="+mj-lt"/>
              </a:rPr>
              <a:t>vector</a:t>
            </a:r>
            <a:r>
              <a:rPr lang="it-IT" sz="1700" b="1" dirty="0">
                <a:latin typeface="+mj-lt"/>
              </a:rPr>
              <a:t> Ground </a:t>
            </a:r>
            <a:r>
              <a:rPr lang="it-IT" sz="1700" b="1" dirty="0" smtClean="0">
                <a:latin typeface="+mj-lt"/>
              </a:rPr>
              <a:t>state (</a:t>
            </a:r>
            <a:r>
              <a:rPr lang="it-IT" sz="1700" b="1" dirty="0">
                <a:latin typeface="+mj-lt"/>
              </a:rPr>
              <a:t>shock </a:t>
            </a:r>
            <a:r>
              <a:rPr lang="it-IT" sz="1700" b="1" dirty="0" smtClean="0">
                <a:latin typeface="+mj-lt"/>
              </a:rPr>
              <a:t>front) NOT </a:t>
            </a:r>
            <a:r>
              <a:rPr lang="it-IT" sz="1700" b="1" dirty="0">
                <a:latin typeface="+mj-lt"/>
              </a:rPr>
              <a:t>NORMALIZABLE!!!!</a:t>
            </a:r>
            <a:endParaRPr lang="en-US" sz="1700" b="1" dirty="0">
              <a:latin typeface="+mj-lt"/>
            </a:endParaRPr>
          </a:p>
          <a:p>
            <a:endParaRPr lang="it-IT" sz="17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01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Gamow</a:t>
            </a:r>
            <a:r>
              <a:rPr lang="it-IT" dirty="0" smtClean="0"/>
              <a:t> </a:t>
            </a:r>
            <a:r>
              <a:rPr lang="it-IT" dirty="0" err="1" smtClean="0"/>
              <a:t>Vectors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86"/>
              <p:cNvSpPr/>
              <p:nvPr/>
            </p:nvSpPr>
            <p:spPr>
              <a:xfrm>
                <a:off x="445770" y="3887944"/>
                <a:ext cx="6772008" cy="89543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83622" tIns="41811" rIns="83622" bIns="41811" anchor="t" anchorCtr="0" compatLnSpc="0">
                <a:spAutoFit/>
              </a:bodyPr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lvl="0" algn="just" hangingPunct="0">
                  <a:buNone/>
                </a:pP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GVs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are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numerable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generalized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eigenvectors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with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complex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eigenvalues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.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They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exist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in the </a:t>
                </a:r>
                <a:r>
                  <a:rPr lang="it-IT" sz="1700" b="1" u="sng" dirty="0" err="1">
                    <a:solidFill>
                      <a:srgbClr val="0000FF"/>
                    </a:solidFill>
                    <a:latin typeface="+mj-lt"/>
                    <a:ea typeface="Microsoft YaHei" pitchFamily="2"/>
                    <a:cs typeface="Mangal" pitchFamily="2"/>
                  </a:rPr>
                  <a:t>Rigged</a:t>
                </a:r>
                <a:r>
                  <a:rPr lang="it-IT" sz="1700" b="1" u="sng" dirty="0">
                    <a:solidFill>
                      <a:srgbClr val="0000FF"/>
                    </a:solidFill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b="1" u="sng" dirty="0" err="1">
                    <a:solidFill>
                      <a:srgbClr val="0000FF"/>
                    </a:solidFill>
                    <a:latin typeface="+mj-lt"/>
                    <a:ea typeface="Microsoft YaHei" pitchFamily="2"/>
                    <a:cs typeface="Mangal" pitchFamily="2"/>
                  </a:rPr>
                  <a:t>Hilbert</a:t>
                </a:r>
                <a:r>
                  <a:rPr lang="it-IT" sz="1700" b="1" u="sng" dirty="0">
                    <a:solidFill>
                      <a:srgbClr val="0000FF"/>
                    </a:solidFill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b="1" u="sng" dirty="0" err="1" smtClean="0">
                    <a:solidFill>
                      <a:srgbClr val="0000FF"/>
                    </a:solidFill>
                    <a:latin typeface="+mj-lt"/>
                    <a:ea typeface="Microsoft YaHei" pitchFamily="2"/>
                    <a:cs typeface="Mangal" pitchFamily="2"/>
                  </a:rPr>
                  <a:t>space</a:t>
                </a:r>
                <a:r>
                  <a:rPr lang="it-IT" sz="1700" b="1" u="sng" dirty="0" smtClean="0">
                    <a:solidFill>
                      <a:srgbClr val="0000FF"/>
                    </a:solidFill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(RHS),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where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they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furnish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a </a:t>
                </a:r>
                <a:r>
                  <a:rPr lang="it-IT" sz="1700" b="1" dirty="0" err="1">
                    <a:solidFill>
                      <a:srgbClr val="0000FF"/>
                    </a:solidFill>
                    <a:latin typeface="+mj-lt"/>
                    <a:ea typeface="Microsoft YaHei" pitchFamily="2"/>
                    <a:cs typeface="Mangal" pitchFamily="2"/>
                  </a:rPr>
                  <a:t>generalized</a:t>
                </a:r>
                <a:r>
                  <a:rPr lang="it-IT" sz="1700" b="1" dirty="0">
                    <a:solidFill>
                      <a:srgbClr val="0000FF"/>
                    </a:solidFill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b="1" dirty="0" err="1">
                    <a:solidFill>
                      <a:srgbClr val="0000FF"/>
                    </a:solidFill>
                    <a:latin typeface="+mj-lt"/>
                    <a:ea typeface="Microsoft YaHei" pitchFamily="2"/>
                    <a:cs typeface="Mangal" pitchFamily="2"/>
                  </a:rPr>
                  <a:t>basis</a:t>
                </a:r>
                <a:r>
                  <a:rPr lang="it-IT" sz="1700" b="1" dirty="0">
                    <a:solidFill>
                      <a:srgbClr val="0000FF"/>
                    </a:solidFill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for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normalizable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 </a:t>
                </a:r>
                <a:r>
                  <a:rPr lang="it-IT" sz="1700" dirty="0" err="1">
                    <a:latin typeface="+mj-lt"/>
                    <a:ea typeface="Microsoft YaHei" pitchFamily="2"/>
                    <a:cs typeface="Mangal" pitchFamily="2"/>
                  </a:rPr>
                  <a:t>wavepackets</a:t>
                </a:r>
                <a:r>
                  <a:rPr lang="it-IT" sz="1700" dirty="0">
                    <a:latin typeface="+mj-lt"/>
                    <a:ea typeface="Microsoft YaHei" pitchFamily="2"/>
                    <a:cs typeface="Mangal" pitchFamily="2"/>
                  </a:rPr>
                  <a:t>:</a:t>
                </a:r>
              </a:p>
            </p:txBody>
          </p:sp>
        </mc:Choice>
        <mc:Fallback xmlns="">
          <p:sp>
            <p:nvSpPr>
              <p:cNvPr id="17" name="CasellaDiTesto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" y="3887944"/>
                <a:ext cx="6772008" cy="89543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 l="-720" t="-680" r="-630" b="-8163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86"/>
          <p:cNvSpPr/>
          <p:nvPr/>
        </p:nvSpPr>
        <p:spPr>
          <a:xfrm>
            <a:off x="3872293" y="5206271"/>
            <a:ext cx="962628" cy="3505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3622" tIns="41811" rIns="83622" bIns="41811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 hangingPunct="0">
              <a:buNone/>
            </a:pPr>
            <a:r>
              <a:rPr lang="it-IT" sz="1700" dirty="0">
                <a:latin typeface="+mj-lt"/>
                <a:ea typeface="Microsoft YaHei" pitchFamily="2"/>
                <a:cs typeface="Mangal" pitchFamily="2"/>
              </a:rPr>
              <a:t>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4927414" y="5249209"/>
                <a:ext cx="165545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7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17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7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7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it-IT" sz="17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it-IT" sz="1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7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it-IT" sz="1700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14" y="5249209"/>
                <a:ext cx="1655453" cy="261610"/>
              </a:xfrm>
              <a:prstGeom prst="rect">
                <a:avLst/>
              </a:prstGeom>
              <a:blipFill rotWithShape="0">
                <a:blip r:embed="rId4"/>
                <a:stretch>
                  <a:fillRect r="-2574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526226" y="5050283"/>
                <a:ext cx="3149388" cy="713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it-IT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7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7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it-IT" sz="1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sz="17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it-IT" sz="17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it-IT" sz="17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7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7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Sup>
                                <m:sSubSupPr>
                                  <m:ctrlPr>
                                    <a:rPr lang="it-IT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7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7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it-IT" sz="17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bSup>
                              <m:r>
                                <a:rPr lang="it-IT" sz="1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it-IT" sz="17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it-IT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1700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26" y="5050283"/>
                <a:ext cx="3149388" cy="7135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86"/>
          <p:cNvSpPr/>
          <p:nvPr/>
        </p:nvSpPr>
        <p:spPr>
          <a:xfrm>
            <a:off x="445770" y="5976654"/>
            <a:ext cx="8042495" cy="3505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3622" tIns="41811" rIns="83622" bIns="41811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 hangingPunct="0">
              <a:buNone/>
            </a:pPr>
            <a:r>
              <a:rPr lang="it-IT" sz="1700" dirty="0" smtClean="0">
                <a:latin typeface="+mj-lt"/>
                <a:ea typeface="Microsoft YaHei" pitchFamily="2"/>
                <a:cs typeface="Mangal" pitchFamily="2"/>
              </a:rPr>
              <a:t>GV </a:t>
            </a:r>
            <a:r>
              <a:rPr lang="it-IT" sz="1700" dirty="0" err="1" smtClean="0">
                <a:latin typeface="+mj-lt"/>
                <a:ea typeface="Microsoft YaHei" pitchFamily="2"/>
                <a:cs typeface="Mangal" pitchFamily="2"/>
              </a:rPr>
              <a:t>have</a:t>
            </a:r>
            <a:r>
              <a:rPr lang="it-IT" sz="1700" dirty="0" smtClean="0">
                <a:latin typeface="+mj-lt"/>
                <a:ea typeface="Microsoft YaHei" pitchFamily="2"/>
                <a:cs typeface="Mangal" pitchFamily="2"/>
              </a:rPr>
              <a:t> </a:t>
            </a:r>
            <a:r>
              <a:rPr lang="it-IT" sz="1700" b="1" dirty="0" err="1" smtClean="0">
                <a:solidFill>
                  <a:srgbClr val="0000FF"/>
                </a:solidFill>
                <a:latin typeface="+mj-lt"/>
                <a:ea typeface="Microsoft YaHei" pitchFamily="2"/>
                <a:cs typeface="Mangal" pitchFamily="2"/>
              </a:rPr>
              <a:t>exponential</a:t>
            </a:r>
            <a:r>
              <a:rPr lang="it-IT" sz="1700" b="1" dirty="0" smtClean="0">
                <a:solidFill>
                  <a:srgbClr val="0000FF"/>
                </a:solidFill>
                <a:latin typeface="+mj-lt"/>
                <a:ea typeface="Microsoft YaHei" pitchFamily="2"/>
                <a:cs typeface="Mangal" pitchFamily="2"/>
              </a:rPr>
              <a:t> </a:t>
            </a:r>
            <a:r>
              <a:rPr lang="it-IT" sz="1700" b="1" dirty="0" err="1" smtClean="0">
                <a:solidFill>
                  <a:srgbClr val="0000FF"/>
                </a:solidFill>
                <a:latin typeface="+mj-lt"/>
                <a:ea typeface="Microsoft YaHei" pitchFamily="2"/>
                <a:cs typeface="Mangal" pitchFamily="2"/>
              </a:rPr>
              <a:t>evolution</a:t>
            </a:r>
            <a:r>
              <a:rPr lang="it-IT" sz="1700" b="1" dirty="0" smtClean="0">
                <a:solidFill>
                  <a:srgbClr val="0000FF"/>
                </a:solidFill>
                <a:latin typeface="+mj-lt"/>
                <a:ea typeface="Microsoft YaHei" pitchFamily="2"/>
                <a:cs typeface="Mangal" pitchFamily="2"/>
              </a:rPr>
              <a:t>.</a:t>
            </a:r>
            <a:r>
              <a:rPr lang="it-IT" sz="1700" b="1" dirty="0" smtClean="0">
                <a:latin typeface="+mj-lt"/>
                <a:ea typeface="Microsoft YaHei" pitchFamily="2"/>
                <a:cs typeface="Mangal" pitchFamily="2"/>
              </a:rPr>
              <a:t> </a:t>
            </a:r>
            <a:endParaRPr lang="it-IT" sz="1700" dirty="0">
              <a:latin typeface="+mj-lt"/>
              <a:ea typeface="Microsoft YaHei" pitchFamily="2"/>
              <a:cs typeface="Mangal" pitchFamily="2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45770" y="1392115"/>
            <a:ext cx="7889286" cy="2228920"/>
            <a:chOff x="718685" y="4386541"/>
            <a:chExt cx="7889286" cy="222892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3523" y="4544930"/>
              <a:ext cx="3684448" cy="2038866"/>
            </a:xfrm>
            <a:prstGeom prst="rect">
              <a:avLst/>
            </a:prstGeom>
            <a:ln w="57150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69"/>
                <p:cNvSpPr/>
                <p:nvPr/>
              </p:nvSpPr>
              <p:spPr>
                <a:xfrm>
                  <a:off x="788670" y="5822302"/>
                  <a:ext cx="3791964" cy="793159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83622" tIns="41811" rIns="83622" bIns="41811" anchor="t" anchorCtr="0" compatLnSpc="0">
                  <a:spAutoFit/>
                </a:bodyPr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lvl="0" algn="just">
                    <a:buNone/>
                  </a:pPr>
                  <a:r>
                    <a:rPr lang="it-IT" sz="1500" b="1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Fig</a:t>
                  </a:r>
                  <a:r>
                    <a:rPr lang="it-IT" sz="1500" b="1" dirty="0" smtClean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.</a:t>
                  </a:r>
                  <a:r>
                    <a:rPr lang="it-IT" sz="1500" dirty="0" smtClean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: </a:t>
                  </a:r>
                  <a:r>
                    <a:rPr lang="it-IT" sz="1500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(Color online) (a) GV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</m:ctrlPr>
                        </m:sSupPr>
                        <m:e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2"/>
                                  <a:cs typeface="Mangal" pitchFamily="2"/>
                                </a:rPr>
                              </m:ctrlPr>
                            </m:sSubSupPr>
                            <m:e>
                              <m: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2"/>
                                  <a:cs typeface="Mangal" pitchFamily="2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2"/>
                                  <a:cs typeface="Mangal" pitchFamily="2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itchFamily="2"/>
                                  <a:cs typeface="Mangal" pitchFamily="2"/>
                                </a:rPr>
                                <m:t>−</m:t>
                              </m:r>
                            </m:sup>
                          </m:sSubSup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(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𝑥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)|</m:t>
                          </m:r>
                        </m:e>
                        <m:sup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it-IT" sz="1500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 for </a:t>
                  </a:r>
                  <a:r>
                    <a:rPr lang="it-IT" sz="1500" dirty="0" err="1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increasing</a:t>
                  </a:r>
                  <a:r>
                    <a:rPr lang="it-IT" sz="1500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 </a:t>
                  </a:r>
                  <a:r>
                    <a:rPr lang="it-IT" sz="1500" dirty="0" err="1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even</a:t>
                  </a:r>
                  <a:r>
                    <a:rPr lang="it-IT" sz="1500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 </a:t>
                  </a:r>
                  <a:r>
                    <a:rPr lang="it-IT" sz="1500" dirty="0" err="1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order</a:t>
                  </a:r>
                  <a:r>
                    <a:rPr lang="it-IT" sz="1500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 </a:t>
                  </a:r>
                  <a:r>
                    <a:rPr lang="it-IT" sz="1500" i="1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n;</a:t>
                  </a:r>
                  <a:r>
                    <a:rPr lang="it-IT" sz="1500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 (b)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</m:ctrlPr>
                        </m:sSubPr>
                        <m:e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Mangal" pitchFamily="2"/>
                            </a:rPr>
                            <m:t>𝜕</m:t>
                          </m:r>
                        </m:e>
                        <m:sub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it-IT" sz="15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itchFamily="2"/>
                          <a:cs typeface="Mangal" pitchFamily="2"/>
                        </a:rPr>
                        <m:t>arg</m:t>
                      </m:r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itchFamily="2"/>
                          <a:cs typeface="Mangal" pitchFamily="2"/>
                        </a:rPr>
                        <m:t>⁡[</m:t>
                      </m:r>
                      <m:sSubSup>
                        <m:sSubSupPr>
                          <m:ctrlP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</m:ctrlPr>
                        </m:sSubSupPr>
                        <m:e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𝑓</m:t>
                          </m:r>
                        </m:e>
                        <m:sub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𝑛</m:t>
                          </m:r>
                        </m:sub>
                        <m:sup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itchFamily="2"/>
                              <a:cs typeface="Mangal" pitchFamily="2"/>
                            </a:rPr>
                            <m:t>−</m:t>
                          </m:r>
                        </m:sup>
                      </m:sSubSup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itchFamily="2"/>
                          <a:cs typeface="Mangal" pitchFamily="2"/>
                        </a:rPr>
                        <m:t>(</m:t>
                      </m:r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itchFamily="2"/>
                          <a:cs typeface="Mangal" pitchFamily="2"/>
                        </a:rPr>
                        <m:t>𝑥</m:t>
                      </m:r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itchFamily="2"/>
                          <a:cs typeface="Mangal" pitchFamily="2"/>
                        </a:rPr>
                        <m:t>)]</m:t>
                      </m:r>
                    </m:oMath>
                  </a14:m>
                  <a:r>
                    <a:rPr lang="it-IT" sz="1500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 for </a:t>
                  </a:r>
                  <a:r>
                    <a:rPr lang="it-IT" sz="1500" dirty="0" err="1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increasing</a:t>
                  </a:r>
                  <a:r>
                    <a:rPr lang="it-IT" sz="1500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 </a:t>
                  </a:r>
                  <a:r>
                    <a:rPr lang="it-IT" sz="1500" dirty="0" err="1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even</a:t>
                  </a:r>
                  <a:r>
                    <a:rPr lang="it-IT" sz="1500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 </a:t>
                  </a:r>
                  <a:r>
                    <a:rPr lang="it-IT" sz="1500" dirty="0" err="1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order</a:t>
                  </a:r>
                  <a:r>
                    <a:rPr lang="it-IT" sz="1500" dirty="0">
                      <a:solidFill>
                        <a:srgbClr val="000000"/>
                      </a:solidFill>
                      <a:latin typeface="+mj-lt"/>
                      <a:ea typeface="Microsoft YaHei" pitchFamily="2"/>
                      <a:cs typeface="Mangal" pitchFamily="2"/>
                    </a:rPr>
                    <a:t>; </a:t>
                  </a:r>
                </a:p>
              </p:txBody>
            </p:sp>
          </mc:Choice>
          <mc:Fallback xmlns="">
            <p:sp>
              <p:nvSpPr>
                <p:cNvPr id="23" name="CasellaDiTesto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670" y="5822302"/>
                  <a:ext cx="3791964" cy="793159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blipFill rotWithShape="0">
                  <a:blip r:embed="rId7"/>
                  <a:stretch>
                    <a:fillRect l="-965" t="-2308" r="-965" b="-8462"/>
                  </a:stretch>
                </a:blipFill>
                <a:ln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/>
                <p:cNvSpPr txBox="1"/>
                <p:nvPr/>
              </p:nvSpPr>
              <p:spPr>
                <a:xfrm>
                  <a:off x="788670" y="4893089"/>
                  <a:ext cx="3680005" cy="6712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bSup>
                        <m:d>
                          <m:dPr>
                            <m:ctrlP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t-IT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ctrlP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it-IT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it-IT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!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it-IT" sz="17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it-IT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rad>
                        <m:r>
                          <a:rPr lang="it-IT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it-IT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∓</m:t>
                            </m:r>
                            <m:r>
                              <a:rPr lang="it-IT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t-IT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it-IT" sz="1700" dirty="0"/>
                </a:p>
              </p:txBody>
            </p:sp>
          </mc:Choice>
          <mc:Fallback xmlns="">
            <p:sp>
              <p:nvSpPr>
                <p:cNvPr id="24" name="CasellaDiTes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670" y="4893089"/>
                  <a:ext cx="3680005" cy="67127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718685" y="4386541"/>
              <a:ext cx="6883358" cy="332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t-IT" sz="1700" b="1" dirty="0" smtClean="0">
                  <a:latin typeface="+mj-lt"/>
                </a:rPr>
                <a:t>RO </a:t>
              </a:r>
              <a:r>
                <a:rPr lang="it-IT" sz="1700" b="1" dirty="0" err="1" smtClean="0">
                  <a:latin typeface="+mj-lt"/>
                </a:rPr>
                <a:t>eigenfunctions</a:t>
              </a:r>
              <a:endParaRPr lang="it-IT" sz="1700" b="1" dirty="0">
                <a:latin typeface="+mj-lt"/>
              </a:endParaRPr>
            </a:p>
          </p:txBody>
        </p:sp>
        <p:cxnSp>
          <p:nvCxnSpPr>
            <p:cNvPr id="13" name="Connettore 1 12"/>
            <p:cNvCxnSpPr/>
            <p:nvPr/>
          </p:nvCxnSpPr>
          <p:spPr>
            <a:xfrm>
              <a:off x="768171" y="4719037"/>
              <a:ext cx="28954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7033335" y="5187476"/>
                <a:ext cx="17481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335" y="5187476"/>
                <a:ext cx="1748171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86"/>
          <p:cNvSpPr/>
          <p:nvPr/>
        </p:nvSpPr>
        <p:spPr>
          <a:xfrm>
            <a:off x="6582867" y="4819071"/>
            <a:ext cx="3700915" cy="3505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3622" tIns="41811" rIns="83622" bIns="41811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 hangingPunct="0">
              <a:buNone/>
            </a:pPr>
            <a:r>
              <a:rPr lang="it-IT" sz="1700" b="1" dirty="0" err="1" smtClean="0">
                <a:solidFill>
                  <a:srgbClr val="0000FF"/>
                </a:solidFill>
                <a:latin typeface="+mj-lt"/>
                <a:ea typeface="Microsoft YaHei" pitchFamily="2"/>
                <a:cs typeface="Mangal" pitchFamily="2"/>
              </a:rPr>
              <a:t>Quantized</a:t>
            </a:r>
            <a:r>
              <a:rPr lang="it-IT" sz="1700" b="1" dirty="0" smtClean="0">
                <a:solidFill>
                  <a:srgbClr val="0000FF"/>
                </a:solidFill>
                <a:latin typeface="+mj-lt"/>
                <a:ea typeface="Microsoft YaHei" pitchFamily="2"/>
                <a:cs typeface="Mangal" pitchFamily="2"/>
              </a:rPr>
              <a:t> </a:t>
            </a:r>
            <a:r>
              <a:rPr lang="it-IT" sz="1700" b="1" dirty="0" err="1" smtClean="0">
                <a:solidFill>
                  <a:srgbClr val="0000FF"/>
                </a:solidFill>
                <a:latin typeface="+mj-lt"/>
                <a:ea typeface="Microsoft YaHei" pitchFamily="2"/>
                <a:cs typeface="Mangal" pitchFamily="2"/>
              </a:rPr>
              <a:t>decay</a:t>
            </a:r>
            <a:r>
              <a:rPr lang="it-IT" sz="1700" b="1" dirty="0" smtClean="0">
                <a:solidFill>
                  <a:srgbClr val="0000FF"/>
                </a:solidFill>
                <a:latin typeface="+mj-lt"/>
                <a:ea typeface="Microsoft YaHei" pitchFamily="2"/>
                <a:cs typeface="Mangal" pitchFamily="2"/>
              </a:rPr>
              <a:t> rate! </a:t>
            </a:r>
            <a:endParaRPr lang="it-IT" sz="1700" b="1" dirty="0">
              <a:solidFill>
                <a:srgbClr val="0000FF"/>
              </a:solidFill>
              <a:latin typeface="+mj-lt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626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3910" y="4425589"/>
            <a:ext cx="8840090" cy="1325563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Numerical</a:t>
            </a:r>
            <a:r>
              <a:rPr lang="it-IT" dirty="0" smtClean="0"/>
              <a:t> </a:t>
            </a:r>
            <a:r>
              <a:rPr lang="it-IT" dirty="0" err="1" smtClean="0"/>
              <a:t>Validation</a:t>
            </a:r>
            <a:r>
              <a:rPr lang="it-IT" dirty="0"/>
              <a:t/>
            </a:r>
            <a:br>
              <a:rPr lang="it-IT" dirty="0"/>
            </a:br>
            <a:r>
              <a:rPr lang="en-US" sz="2400" dirty="0" smtClean="0"/>
              <a:t>We compare simulation with the solution of the nonlocal Schrödinger equation (in the finite </a:t>
            </a:r>
            <a:r>
              <a:rPr lang="en-US" sz="2400" dirty="0" err="1" smtClean="0"/>
              <a:t>nonlocality</a:t>
            </a:r>
            <a:r>
              <a:rPr lang="en-US" sz="2400" dirty="0" smtClean="0"/>
              <a:t> case)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185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Numerical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 vs </a:t>
            </a:r>
            <a:r>
              <a:rPr lang="it-IT" dirty="0" err="1" smtClean="0"/>
              <a:t>Theory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58" y="2048905"/>
            <a:ext cx="3763888" cy="3841317"/>
          </a:xfrm>
          <a:prstGeom prst="rect">
            <a:avLst/>
          </a:prstGeom>
          <a:ln w="5715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853941" y="2225035"/>
                <a:ext cx="3612463" cy="52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𝑃𝐾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sz="17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7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7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41" y="2225035"/>
                <a:ext cx="3612463" cy="524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5170" y="1732097"/>
            <a:ext cx="1930784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err="1" smtClean="0">
                <a:latin typeface="+mj-lt"/>
              </a:rPr>
              <a:t>Propagated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equation</a:t>
            </a:r>
            <a:endParaRPr lang="it-IT" sz="1700" b="1" dirty="0">
              <a:latin typeface="+mj-lt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554656" y="2064593"/>
            <a:ext cx="330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2288" y="3131234"/>
            <a:ext cx="2010806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err="1" smtClean="0">
                <a:latin typeface="+mj-lt"/>
              </a:rPr>
              <a:t>Gaussian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wave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packet</a:t>
            </a:r>
            <a:endParaRPr lang="it-IT" sz="1700" b="1" dirty="0">
              <a:latin typeface="+mj-l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561774" y="3463730"/>
            <a:ext cx="330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853941" y="3734019"/>
                <a:ext cx="1641475" cy="610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17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,0)=</m:t>
                      </m:r>
                      <m:f>
                        <m:f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ctrlP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41" y="3734019"/>
                <a:ext cx="1641475" cy="6105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899246" y="4651639"/>
                <a:ext cx="2966735" cy="266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it-IT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,0)</m:t>
                              </m:r>
                            </m:e>
                          </m:d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it-IT" sz="170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46" y="4651639"/>
                <a:ext cx="2966735" cy="266227"/>
              </a:xfrm>
              <a:prstGeom prst="rect">
                <a:avLst/>
              </a:prstGeom>
              <a:blipFill rotWithShape="0">
                <a:blip r:embed="rId5"/>
                <a:stretch>
                  <a:fillRect l="-1440" t="-2273" b="-34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28650" y="5462364"/>
            <a:ext cx="3707371" cy="85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it-IT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evolution</a:t>
            </a: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AFTER the shock </a:t>
            </a:r>
            <a:r>
              <a:rPr lang="it-IT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point</a:t>
            </a: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described</a:t>
            </a: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by the </a:t>
            </a:r>
            <a:r>
              <a:rPr lang="it-IT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superposition</a:t>
            </a: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it-IT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Gamow</a:t>
            </a: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vectors</a:t>
            </a:r>
            <a:r>
              <a:rPr lang="it-IT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!!!</a:t>
            </a:r>
            <a:endParaRPr lang="it-IT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3910" y="4425589"/>
            <a:ext cx="8840090" cy="1325563"/>
          </a:xfrm>
        </p:spPr>
        <p:txBody>
          <a:bodyPr>
            <a:normAutofit/>
          </a:bodyPr>
          <a:lstStyle/>
          <a:p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61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Experimental</a:t>
            </a:r>
            <a:r>
              <a:rPr lang="it-IT" dirty="0" smtClean="0"/>
              <a:t> Set-Up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" y="2032000"/>
            <a:ext cx="9069068" cy="2984166"/>
          </a:xfrm>
          <a:prstGeom prst="rect">
            <a:avLst/>
          </a:prstGeom>
          <a:ln w="57150"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628650" y="5182891"/>
            <a:ext cx="80365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700" b="1" dirty="0" smtClean="0">
                <a:latin typeface="+mj-lt"/>
              </a:rPr>
              <a:t>A.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Schematics</a:t>
            </a:r>
            <a:r>
              <a:rPr lang="it-IT" sz="1700" dirty="0" smtClean="0">
                <a:latin typeface="+mj-lt"/>
              </a:rPr>
              <a:t> of </a:t>
            </a:r>
            <a:r>
              <a:rPr lang="it-IT" sz="1700" dirty="0" err="1" smtClean="0">
                <a:latin typeface="+mj-lt"/>
              </a:rPr>
              <a:t>experimental</a:t>
            </a:r>
            <a:r>
              <a:rPr lang="it-IT" sz="1700" dirty="0" smtClean="0">
                <a:latin typeface="+mj-lt"/>
              </a:rPr>
              <a:t> setup to </a:t>
            </a:r>
            <a:r>
              <a:rPr lang="it-IT" sz="1700" dirty="0" err="1" smtClean="0">
                <a:latin typeface="+mj-lt"/>
              </a:rPr>
              <a:t>obtain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transmitted</a:t>
            </a:r>
            <a:r>
              <a:rPr lang="it-IT" sz="1700" dirty="0" smtClean="0">
                <a:latin typeface="+mj-lt"/>
              </a:rPr>
              <a:t> and top </a:t>
            </a:r>
            <a:r>
              <a:rPr lang="it-IT" sz="1700" dirty="0" err="1" smtClean="0">
                <a:latin typeface="+mj-lt"/>
              </a:rPr>
              <a:t>flourescence</a:t>
            </a:r>
            <a:r>
              <a:rPr lang="it-IT" sz="1700" dirty="0" smtClean="0">
                <a:latin typeface="+mj-lt"/>
              </a:rPr>
              <a:t> images of </a:t>
            </a:r>
            <a:r>
              <a:rPr lang="it-IT" sz="1700" dirty="0" err="1" smtClean="0">
                <a:latin typeface="+mj-lt"/>
              </a:rPr>
              <a:t>DSWs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excited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smtClean="0">
                <a:latin typeface="+mj-lt"/>
              </a:rPr>
              <a:t>by </a:t>
            </a:r>
            <a:r>
              <a:rPr lang="it-IT" sz="1700" dirty="0" err="1" smtClean="0">
                <a:latin typeface="+mj-lt"/>
              </a:rPr>
              <a:t>focusing</a:t>
            </a:r>
            <a:r>
              <a:rPr lang="it-IT" sz="1700" dirty="0" smtClean="0">
                <a:latin typeface="+mj-lt"/>
              </a:rPr>
              <a:t> a </a:t>
            </a:r>
            <a:r>
              <a:rPr lang="it-IT" sz="1700" dirty="0" err="1" smtClean="0">
                <a:latin typeface="+mj-lt"/>
              </a:rPr>
              <a:t>cw</a:t>
            </a:r>
            <a:r>
              <a:rPr lang="it-IT" sz="1700" dirty="0" smtClean="0">
                <a:latin typeface="+mj-lt"/>
              </a:rPr>
              <a:t> laser in </a:t>
            </a:r>
            <a:r>
              <a:rPr lang="it-IT" sz="1700" dirty="0" err="1" smtClean="0">
                <a:latin typeface="+mj-lt"/>
              </a:rPr>
              <a:t>aqueous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solution</a:t>
            </a:r>
            <a:r>
              <a:rPr lang="it-IT" sz="1700" dirty="0" smtClean="0">
                <a:latin typeface="+mj-lt"/>
              </a:rPr>
              <a:t> of </a:t>
            </a:r>
            <a:r>
              <a:rPr lang="it-IT" sz="1700" dirty="0" err="1" smtClean="0">
                <a:latin typeface="+mj-lt"/>
              </a:rPr>
              <a:t>Rhodamine</a:t>
            </a:r>
            <a:r>
              <a:rPr lang="it-IT" sz="1700" dirty="0" smtClean="0">
                <a:latin typeface="+mj-lt"/>
              </a:rPr>
              <a:t> B; </a:t>
            </a:r>
            <a:r>
              <a:rPr lang="it-IT" sz="1700" b="1" dirty="0" smtClean="0">
                <a:latin typeface="+mj-lt"/>
              </a:rPr>
              <a:t>B. </a:t>
            </a:r>
            <a:r>
              <a:rPr lang="it-IT" sz="1700" dirty="0" smtClean="0">
                <a:latin typeface="+mj-lt"/>
              </a:rPr>
              <a:t>Top </a:t>
            </a:r>
            <a:r>
              <a:rPr lang="it-IT" sz="1700" dirty="0" err="1" smtClean="0">
                <a:latin typeface="+mj-lt"/>
              </a:rPr>
              <a:t>fluorescence</a:t>
            </a:r>
            <a:r>
              <a:rPr lang="it-IT" sz="1700" dirty="0" smtClean="0">
                <a:latin typeface="+mj-lt"/>
              </a:rPr>
              <a:t> image of the </a:t>
            </a:r>
            <a:r>
              <a:rPr lang="it-IT" sz="1700" dirty="0" err="1" smtClean="0">
                <a:latin typeface="+mj-lt"/>
              </a:rPr>
              <a:t>propagating</a:t>
            </a:r>
            <a:r>
              <a:rPr lang="it-IT" sz="1700" dirty="0" smtClean="0">
                <a:latin typeface="+mj-lt"/>
              </a:rPr>
              <a:t> laser </a:t>
            </a:r>
            <a:r>
              <a:rPr lang="it-IT" sz="1700" dirty="0" err="1" smtClean="0">
                <a:latin typeface="+mj-lt"/>
              </a:rPr>
              <a:t>at</a:t>
            </a:r>
            <a:r>
              <a:rPr lang="it-IT" sz="1700" dirty="0" smtClean="0">
                <a:latin typeface="+mj-lt"/>
              </a:rPr>
              <a:t> P=380mW; </a:t>
            </a:r>
            <a:r>
              <a:rPr lang="it-IT" sz="1700" b="1" dirty="0" smtClean="0">
                <a:latin typeface="+mj-lt"/>
              </a:rPr>
              <a:t>C. </a:t>
            </a:r>
            <a:r>
              <a:rPr lang="it-IT" sz="1700" dirty="0" err="1" smtClean="0">
                <a:latin typeface="+mj-lt"/>
              </a:rPr>
              <a:t>Numerical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solution</a:t>
            </a:r>
            <a:r>
              <a:rPr lang="it-IT" sz="1700" dirty="0" smtClean="0">
                <a:latin typeface="+mj-lt"/>
              </a:rPr>
              <a:t>; </a:t>
            </a:r>
            <a:r>
              <a:rPr lang="it-IT" sz="1700" b="1" dirty="0" smtClean="0">
                <a:latin typeface="+mj-lt"/>
              </a:rPr>
              <a:t>D.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Section</a:t>
            </a:r>
            <a:r>
              <a:rPr lang="it-IT" sz="1700" dirty="0" smtClean="0">
                <a:latin typeface="+mj-lt"/>
              </a:rPr>
              <a:t> of </a:t>
            </a:r>
            <a:r>
              <a:rPr lang="it-IT" sz="1700" dirty="0" err="1" smtClean="0">
                <a:latin typeface="+mj-lt"/>
              </a:rPr>
              <a:t>experimental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intensity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profile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at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different</a:t>
            </a:r>
            <a:r>
              <a:rPr lang="it-IT" sz="1700" dirty="0" smtClean="0">
                <a:latin typeface="+mj-lt"/>
              </a:rPr>
              <a:t> z; </a:t>
            </a:r>
            <a:r>
              <a:rPr lang="it-IT" sz="1700" b="1" dirty="0" smtClean="0">
                <a:latin typeface="+mj-lt"/>
              </a:rPr>
              <a:t>E.</a:t>
            </a:r>
            <a:r>
              <a:rPr lang="it-IT" sz="1700" dirty="0" smtClean="0">
                <a:latin typeface="+mj-lt"/>
              </a:rPr>
              <a:t> The </a:t>
            </a:r>
            <a:r>
              <a:rPr lang="it-IT" sz="1700" dirty="0" err="1" smtClean="0">
                <a:latin typeface="+mj-lt"/>
              </a:rPr>
              <a:t>same</a:t>
            </a:r>
            <a:r>
              <a:rPr lang="it-IT" sz="1700" dirty="0" smtClean="0">
                <a:latin typeface="+mj-lt"/>
              </a:rPr>
              <a:t> of panel (D) </a:t>
            </a:r>
            <a:r>
              <a:rPr lang="it-IT" sz="1700" dirty="0" err="1" smtClean="0">
                <a:latin typeface="+mj-lt"/>
              </a:rPr>
              <a:t>obtained</a:t>
            </a:r>
            <a:r>
              <a:rPr lang="it-IT" sz="1700" dirty="0" smtClean="0">
                <a:latin typeface="+mj-lt"/>
              </a:rPr>
              <a:t> from </a:t>
            </a:r>
            <a:r>
              <a:rPr lang="it-IT" sz="1700" dirty="0" err="1" smtClean="0">
                <a:latin typeface="+mj-lt"/>
              </a:rPr>
              <a:t>numerical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profile</a:t>
            </a:r>
            <a:r>
              <a:rPr lang="it-IT" sz="1700" dirty="0" smtClean="0">
                <a:latin typeface="+mj-lt"/>
              </a:rPr>
              <a:t> in (C).</a:t>
            </a:r>
            <a:endParaRPr lang="it-IT" sz="17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69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Rates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163599"/>
            <a:ext cx="3617383" cy="269061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30" y="1690689"/>
            <a:ext cx="5137870" cy="3636433"/>
          </a:xfrm>
          <a:prstGeom prst="rect">
            <a:avLst/>
          </a:prstGeom>
          <a:ln w="57150"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490839" y="5800032"/>
            <a:ext cx="6382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Experimental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evidence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the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quantization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decay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times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!!!!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31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449705"/>
            <a:ext cx="48154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err="1">
                <a:latin typeface="+mj-lt"/>
              </a:rPr>
              <a:t>Nonlinear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Gamow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vector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describe</a:t>
            </a:r>
            <a:r>
              <a:rPr lang="it-IT" sz="2000" dirty="0">
                <a:latin typeface="+mj-lt"/>
              </a:rPr>
              <a:t>  </a:t>
            </a:r>
            <a:r>
              <a:rPr lang="it-IT" sz="2000" dirty="0" smtClean="0">
                <a:latin typeface="+mj-lt"/>
              </a:rPr>
              <a:t>                 shock </a:t>
            </a:r>
            <a:r>
              <a:rPr lang="it-IT" sz="2000" dirty="0" err="1">
                <a:latin typeface="+mj-lt"/>
              </a:rPr>
              <a:t>waves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at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any</a:t>
            </a:r>
            <a:r>
              <a:rPr lang="it-IT" sz="2000" dirty="0">
                <a:latin typeface="+mj-lt"/>
              </a:rPr>
              <a:t> z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000" dirty="0">
              <a:latin typeface="+mj-lt"/>
            </a:endParaRPr>
          </a:p>
          <a:p>
            <a:pPr marL="0" indent="0">
              <a:buNone/>
            </a:pPr>
            <a:r>
              <a:rPr lang="it-IT" sz="2000" dirty="0" smtClean="0">
                <a:latin typeface="+mj-lt"/>
              </a:rPr>
              <a:t>The </a:t>
            </a:r>
            <a:r>
              <a:rPr lang="it-IT" sz="2000" dirty="0" err="1">
                <a:latin typeface="+mj-lt"/>
              </a:rPr>
              <a:t>quantized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decay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rates</a:t>
            </a:r>
            <a:r>
              <a:rPr lang="it-IT" sz="2000" dirty="0">
                <a:latin typeface="+mj-lt"/>
              </a:rPr>
              <a:t> are </a:t>
            </a:r>
            <a:r>
              <a:rPr lang="it-IT" sz="2000" dirty="0" err="1">
                <a:latin typeface="+mj-lt"/>
              </a:rPr>
              <a:t>observed</a:t>
            </a:r>
            <a:r>
              <a:rPr lang="it-IT" sz="2000" dirty="0">
                <a:latin typeface="+mj-lt"/>
              </a:rPr>
              <a:t> in the </a:t>
            </a:r>
            <a:r>
              <a:rPr lang="it-IT" sz="2000" dirty="0" err="1">
                <a:latin typeface="+mj-lt"/>
              </a:rPr>
              <a:t>experiments</a:t>
            </a:r>
            <a:r>
              <a:rPr lang="it-IT" sz="2000" dirty="0">
                <a:latin typeface="+mj-lt"/>
              </a:rPr>
              <a:t> and </a:t>
            </a:r>
            <a:r>
              <a:rPr lang="it-IT" sz="2000" dirty="0" err="1">
                <a:latin typeface="+mj-lt"/>
              </a:rPr>
              <a:t>depends</a:t>
            </a:r>
            <a:r>
              <a:rPr lang="it-IT" sz="2000" dirty="0">
                <a:latin typeface="+mj-lt"/>
              </a:rPr>
              <a:t> on </a:t>
            </a:r>
            <a:r>
              <a:rPr lang="it-IT" sz="2000" dirty="0" err="1">
                <a:latin typeface="+mj-lt"/>
              </a:rPr>
              <a:t>power</a:t>
            </a:r>
            <a:endParaRPr lang="it-IT" sz="2000" dirty="0">
              <a:latin typeface="+mj-lt"/>
            </a:endParaRPr>
          </a:p>
          <a:p>
            <a:endParaRPr lang="it-IT" sz="2000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059" y="2677877"/>
            <a:ext cx="2740291" cy="17231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38657" y="426979"/>
            <a:ext cx="1080030" cy="2836879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646905" y="2062951"/>
            <a:ext cx="45431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6905" y="3553084"/>
            <a:ext cx="46108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651" y="194154"/>
            <a:ext cx="474750" cy="40838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850225" y="209702"/>
            <a:ext cx="129377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25" dirty="0">
                <a:latin typeface="+mj-lt"/>
              </a:rPr>
              <a:t>VANGUARD</a:t>
            </a:r>
          </a:p>
          <a:p>
            <a:r>
              <a:rPr lang="it-IT" sz="1125" dirty="0">
                <a:latin typeface="+mj-lt"/>
              </a:rPr>
              <a:t>Grant 664782</a:t>
            </a:r>
            <a:endParaRPr lang="en-US" sz="1125" dirty="0">
              <a:latin typeface="+mj-lt"/>
            </a:endParaRPr>
          </a:p>
        </p:txBody>
      </p:sp>
      <p:pic>
        <p:nvPicPr>
          <p:cNvPr id="14" name="Picture 2" descr="https://www.templeton.org/sites/default/files/JTF_nautilus_logo_bl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52" y="602542"/>
            <a:ext cx="1022743" cy="50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256483" y="163182"/>
            <a:ext cx="1823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chemeClr val="accent5"/>
                </a:solidFill>
                <a:cs typeface="Times New Roman" panose="02020603050405020304" pitchFamily="18" charset="0"/>
              </a:rPr>
              <a:t>www.complexlight.org</a:t>
            </a:r>
            <a:endParaRPr lang="en-US" sz="1400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48792" y="5753036"/>
            <a:ext cx="8338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[1] S. Gentilini, M.C. </a:t>
            </a:r>
            <a:r>
              <a:rPr lang="it-IT" sz="1500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Braidotti</a:t>
            </a:r>
            <a:r>
              <a:rPr lang="it-IT" sz="1500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, G. Marcucci, E. Del Re and  C. Conti, 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“</a:t>
            </a:r>
            <a:r>
              <a:rPr lang="it-IT" sz="1500" i="1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Nonlinear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 </a:t>
            </a:r>
            <a:r>
              <a:rPr lang="it-IT" sz="1500" i="1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Gamow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 </a:t>
            </a:r>
            <a:r>
              <a:rPr lang="it-IT" sz="1500" i="1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vactors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, </a:t>
            </a:r>
            <a:r>
              <a:rPr lang="it-IT" sz="1500" i="1" dirty="0" smtClean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shock </a:t>
            </a:r>
            <a:r>
              <a:rPr lang="it-IT" sz="1500" i="1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waves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 and </a:t>
            </a:r>
            <a:r>
              <a:rPr lang="it-IT" sz="1500" i="1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irreversibility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 in </a:t>
            </a:r>
            <a:r>
              <a:rPr lang="it-IT" sz="1500" i="1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optically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 </a:t>
            </a:r>
            <a:r>
              <a:rPr lang="it-IT" sz="1500" i="1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nonlocal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 media”</a:t>
            </a:r>
            <a:r>
              <a:rPr lang="it-IT" sz="1500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, </a:t>
            </a:r>
            <a:r>
              <a:rPr lang="it-IT" sz="1500" dirty="0" err="1" smtClean="0"/>
              <a:t>Phys</a:t>
            </a:r>
            <a:r>
              <a:rPr lang="it-IT" sz="1500" dirty="0"/>
              <a:t>. Rev. A </a:t>
            </a:r>
            <a:r>
              <a:rPr lang="it-IT" sz="1500" b="1" dirty="0"/>
              <a:t>92</a:t>
            </a:r>
            <a:r>
              <a:rPr lang="it-IT" sz="1500" dirty="0"/>
              <a:t>, 023801 – </a:t>
            </a:r>
            <a:r>
              <a:rPr lang="it-IT" sz="1500" dirty="0" err="1"/>
              <a:t>Published</a:t>
            </a:r>
            <a:r>
              <a:rPr lang="it-IT" sz="1500" dirty="0"/>
              <a:t> 3 August 2015</a:t>
            </a:r>
          </a:p>
          <a:p>
            <a:pPr lvl="0" algn="just">
              <a:buNone/>
            </a:pPr>
            <a:r>
              <a:rPr lang="it-IT" sz="1500" dirty="0" smtClean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[</a:t>
            </a:r>
            <a:r>
              <a:rPr lang="it-IT" sz="1500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2] S. Gentilini, M.C. </a:t>
            </a:r>
            <a:r>
              <a:rPr lang="it-IT" sz="1500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Braidotti</a:t>
            </a:r>
            <a:r>
              <a:rPr lang="it-IT" sz="1500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, G. Marcucci, E. Del Re and  C. Conti, 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“</a:t>
            </a:r>
            <a:r>
              <a:rPr lang="it-IT" sz="1500" i="1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Physical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 </a:t>
            </a:r>
            <a:r>
              <a:rPr lang="it-IT" sz="1500" i="1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realization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 of the Glauber quantum </a:t>
            </a:r>
            <a:r>
              <a:rPr lang="it-IT" sz="1500" i="1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oscillator</a:t>
            </a:r>
            <a:r>
              <a:rPr lang="it-IT" sz="1500" i="1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"</a:t>
            </a:r>
            <a:r>
              <a:rPr lang="it-IT" sz="1500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, </a:t>
            </a:r>
            <a:r>
              <a:rPr lang="it-IT" sz="1500" dirty="0" err="1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submitted</a:t>
            </a:r>
            <a:r>
              <a:rPr lang="it-IT" sz="1500" dirty="0">
                <a:solidFill>
                  <a:srgbClr val="000000"/>
                </a:solidFill>
                <a:latin typeface="+mj-lt"/>
                <a:ea typeface="Microsoft YaHei" pitchFamily="2"/>
                <a:cs typeface="Mangal" pitchFamily="2"/>
              </a:rPr>
              <a:t>;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21503" y="4351057"/>
            <a:ext cx="7166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latin typeface="+mj-lt"/>
              </a:rPr>
              <a:t>Applications</a:t>
            </a:r>
          </a:p>
          <a:p>
            <a:r>
              <a:rPr lang="it-IT" sz="2000" dirty="0" smtClean="0">
                <a:latin typeface="+mj-lt"/>
              </a:rPr>
              <a:t>Control of </a:t>
            </a:r>
            <a:r>
              <a:rPr lang="it-IT" sz="2000" dirty="0" err="1" smtClean="0">
                <a:latin typeface="+mj-lt"/>
              </a:rPr>
              <a:t>extreme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nonlinear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regimes</a:t>
            </a:r>
            <a:r>
              <a:rPr lang="it-IT" sz="2000" dirty="0" smtClean="0">
                <a:latin typeface="+mj-lt"/>
              </a:rPr>
              <a:t> (</a:t>
            </a:r>
            <a:r>
              <a:rPr lang="it-IT" sz="2000" dirty="0" err="1" smtClean="0">
                <a:latin typeface="+mj-lt"/>
              </a:rPr>
              <a:t>supercontinuum</a:t>
            </a:r>
            <a:r>
              <a:rPr lang="it-IT" sz="2000" dirty="0" smtClean="0">
                <a:latin typeface="+mj-lt"/>
              </a:rPr>
              <a:t> generation)</a:t>
            </a:r>
          </a:p>
          <a:p>
            <a:r>
              <a:rPr lang="it-IT" sz="2000" dirty="0" err="1" smtClean="0">
                <a:latin typeface="+mj-lt"/>
              </a:rPr>
              <a:t>Analogies</a:t>
            </a:r>
            <a:r>
              <a:rPr lang="it-IT" sz="2000" dirty="0" smtClean="0">
                <a:latin typeface="+mj-lt"/>
              </a:rPr>
              <a:t> of </a:t>
            </a:r>
            <a:r>
              <a:rPr lang="it-IT" sz="2000" dirty="0" err="1" smtClean="0">
                <a:latin typeface="+mj-lt"/>
              </a:rPr>
              <a:t>fundamental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physical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theories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23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4970" y="3909000"/>
            <a:ext cx="7886700" cy="1325563"/>
          </a:xfrm>
        </p:spPr>
        <p:txBody>
          <a:bodyPr/>
          <a:lstStyle/>
          <a:p>
            <a:r>
              <a:rPr lang="it-IT" dirty="0" err="1"/>
              <a:t>O</a:t>
            </a:r>
            <a:r>
              <a:rPr lang="it-IT" dirty="0" err="1" smtClean="0"/>
              <a:t>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2327" y="5426307"/>
            <a:ext cx="2683510" cy="245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err="1" smtClean="0">
                <a:latin typeface="+mj-lt"/>
              </a:rPr>
              <a:t>Numerical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Simulations</a:t>
            </a:r>
            <a:endParaRPr lang="it-IT" sz="2000" dirty="0" smtClean="0">
              <a:latin typeface="+mj-lt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394970" y="228980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Challenge			</a:t>
            </a:r>
            <a:endParaRPr lang="it-IT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394970" y="5047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Subject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722647" y="2752535"/>
            <a:ext cx="5082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+mj-lt"/>
              </a:rPr>
              <a:t>Description</a:t>
            </a:r>
            <a:r>
              <a:rPr lang="it-IT" sz="2000" dirty="0" smtClean="0">
                <a:latin typeface="+mj-lt"/>
              </a:rPr>
              <a:t> of Shock </a:t>
            </a:r>
            <a:r>
              <a:rPr lang="it-IT" sz="2000" dirty="0" err="1">
                <a:latin typeface="+mj-lt"/>
              </a:rPr>
              <a:t>W</a:t>
            </a:r>
            <a:r>
              <a:rPr lang="it-IT" sz="2000" dirty="0" err="1" smtClean="0">
                <a:latin typeface="+mj-lt"/>
              </a:rPr>
              <a:t>aves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beyond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S</a:t>
            </a:r>
            <a:r>
              <a:rPr lang="it-IT" sz="2000" dirty="0" smtClean="0">
                <a:latin typeface="+mj-lt"/>
              </a:rPr>
              <a:t>hock </a:t>
            </a:r>
            <a:r>
              <a:rPr lang="it-IT" sz="2000" dirty="0">
                <a:latin typeface="+mj-lt"/>
              </a:rPr>
              <a:t>P</a:t>
            </a:r>
            <a:r>
              <a:rPr lang="it-IT" sz="2000" dirty="0" smtClean="0">
                <a:latin typeface="+mj-lt"/>
              </a:rPr>
              <a:t>oint</a:t>
            </a:r>
            <a:endParaRPr lang="it-IT" sz="2000" dirty="0">
              <a:latin typeface="+mj-lt"/>
            </a:endParaRPr>
          </a:p>
        </p:txBody>
      </p:sp>
      <p:cxnSp>
        <p:nvCxnSpPr>
          <p:cNvPr id="21" name="Connettore 1 20"/>
          <p:cNvCxnSpPr/>
          <p:nvPr/>
        </p:nvCxnSpPr>
        <p:spPr>
          <a:xfrm>
            <a:off x="3784014" y="3111180"/>
            <a:ext cx="50755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712487" y="898981"/>
            <a:ext cx="2700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+mj-lt"/>
              </a:rPr>
              <a:t>Dispersive Shock </a:t>
            </a:r>
            <a:r>
              <a:rPr lang="it-IT" sz="2000" dirty="0" err="1" smtClean="0">
                <a:latin typeface="+mj-lt"/>
              </a:rPr>
              <a:t>Waves</a:t>
            </a:r>
            <a:endParaRPr lang="it-IT" sz="2000" dirty="0">
              <a:latin typeface="+mj-lt"/>
            </a:endParaRPr>
          </a:p>
        </p:txBody>
      </p:sp>
      <p:cxnSp>
        <p:nvCxnSpPr>
          <p:cNvPr id="24" name="Connettore 1 23"/>
          <p:cNvCxnSpPr/>
          <p:nvPr/>
        </p:nvCxnSpPr>
        <p:spPr>
          <a:xfrm>
            <a:off x="3773854" y="1257626"/>
            <a:ext cx="50755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3784014" y="4753758"/>
            <a:ext cx="50755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3757930" y="5254643"/>
            <a:ext cx="50755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757930" y="5799146"/>
            <a:ext cx="50755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gnaposto contenuto 2"/>
          <p:cNvSpPr txBox="1">
            <a:spLocks/>
          </p:cNvSpPr>
          <p:nvPr/>
        </p:nvSpPr>
        <p:spPr>
          <a:xfrm>
            <a:off x="3692167" y="4905066"/>
            <a:ext cx="3872230" cy="335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 err="1" smtClean="0">
                <a:latin typeface="+mj-lt"/>
              </a:rPr>
              <a:t>Reverted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Harmonic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Oscillator</a:t>
            </a:r>
            <a:endParaRPr lang="it-IT" sz="2000" dirty="0" smtClean="0">
              <a:latin typeface="+mj-lt"/>
            </a:endParaRPr>
          </a:p>
        </p:txBody>
      </p:sp>
      <p:sp>
        <p:nvSpPr>
          <p:cNvPr id="29" name="Segnaposto contenuto 2"/>
          <p:cNvSpPr txBox="1">
            <a:spLocks/>
          </p:cNvSpPr>
          <p:nvPr/>
        </p:nvSpPr>
        <p:spPr>
          <a:xfrm>
            <a:off x="3712487" y="4416037"/>
            <a:ext cx="2256790" cy="28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 smtClean="0">
                <a:latin typeface="+mj-lt"/>
              </a:rPr>
              <a:t>Shock </a:t>
            </a:r>
            <a:r>
              <a:rPr lang="it-IT" sz="2000" dirty="0" err="1" smtClean="0">
                <a:latin typeface="+mj-lt"/>
              </a:rPr>
              <a:t>phenomena</a:t>
            </a:r>
            <a:endParaRPr lang="it-IT" sz="2000" dirty="0" smtClean="0">
              <a:latin typeface="+mj-lt"/>
            </a:endParaRPr>
          </a:p>
        </p:txBody>
      </p:sp>
      <p:sp>
        <p:nvSpPr>
          <p:cNvPr id="30" name="Segnaposto contenuto 2"/>
          <p:cNvSpPr txBox="1">
            <a:spLocks/>
          </p:cNvSpPr>
          <p:nvPr/>
        </p:nvSpPr>
        <p:spPr>
          <a:xfrm>
            <a:off x="3702327" y="5941030"/>
            <a:ext cx="3120390" cy="274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 err="1" smtClean="0">
                <a:latin typeface="+mj-lt"/>
              </a:rPr>
              <a:t>Experimental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Results</a:t>
            </a:r>
            <a:endParaRPr lang="it-IT" sz="2000" dirty="0" smtClean="0">
              <a:latin typeface="+mj-lt"/>
            </a:endParaRPr>
          </a:p>
        </p:txBody>
      </p:sp>
      <p:cxnSp>
        <p:nvCxnSpPr>
          <p:cNvPr id="31" name="Connettore 1 30"/>
          <p:cNvCxnSpPr/>
          <p:nvPr/>
        </p:nvCxnSpPr>
        <p:spPr>
          <a:xfrm>
            <a:off x="3763694" y="6286826"/>
            <a:ext cx="50755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6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2982" y="150541"/>
            <a:ext cx="7886700" cy="994172"/>
          </a:xfrm>
        </p:spPr>
        <p:txBody>
          <a:bodyPr/>
          <a:lstStyle/>
          <a:p>
            <a:r>
              <a:rPr lang="it-IT" dirty="0" smtClean="0"/>
              <a:t>Dispersive Shock </a:t>
            </a:r>
            <a:r>
              <a:rPr lang="it-IT" dirty="0" err="1" smtClean="0"/>
              <a:t>Waves</a:t>
            </a:r>
            <a:r>
              <a:rPr lang="it-IT" dirty="0" smtClean="0"/>
              <a:t> in </a:t>
            </a:r>
            <a:r>
              <a:rPr lang="it-IT" dirty="0" err="1" smtClean="0"/>
              <a:t>Physics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494" y="1761861"/>
            <a:ext cx="2122725" cy="1522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31" y="1528558"/>
            <a:ext cx="2152200" cy="21300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520" y="1657353"/>
            <a:ext cx="3315762" cy="165937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391" y="4304187"/>
            <a:ext cx="3203133" cy="198837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21" y="5113540"/>
            <a:ext cx="1780299" cy="129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9" y="4165642"/>
            <a:ext cx="1970104" cy="203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7578" y="6268000"/>
            <a:ext cx="2341966" cy="5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ClrTx/>
              <a:buFontTx/>
              <a:buNone/>
            </a:pPr>
            <a:r>
              <a:rPr lang="en-US" sz="1200" i="1" dirty="0">
                <a:latin typeface="+mj-lt"/>
              </a:rPr>
              <a:t>Illustration of propagation W44 shock waves in the molecular cloud. Keio University/NAOJ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928791" y="4618845"/>
            <a:ext cx="2318582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>
                <a:latin typeface="+mj-lt"/>
              </a:rPr>
              <a:t>Shock in </a:t>
            </a:r>
            <a:r>
              <a:rPr lang="it-IT" sz="1700" b="1" dirty="0" err="1">
                <a:latin typeface="+mj-lt"/>
              </a:rPr>
              <a:t>supersonic</a:t>
            </a:r>
            <a:r>
              <a:rPr lang="it-IT" sz="1700" b="1" dirty="0">
                <a:latin typeface="+mj-lt"/>
              </a:rPr>
              <a:t> </a:t>
            </a:r>
            <a:r>
              <a:rPr lang="it-IT" sz="1700" b="1" dirty="0" err="1">
                <a:latin typeface="+mj-lt"/>
              </a:rPr>
              <a:t>flows</a:t>
            </a:r>
            <a:endParaRPr lang="it-IT" sz="1700" b="1" dirty="0">
              <a:latin typeface="+mj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8566" y="3702398"/>
            <a:ext cx="2413772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>
                <a:latin typeface="+mj-lt"/>
              </a:rPr>
              <a:t>Shock in supernova </a:t>
            </a:r>
            <a:r>
              <a:rPr lang="it-IT" sz="1700" b="1" dirty="0" err="1">
                <a:latin typeface="+mj-lt"/>
              </a:rPr>
              <a:t>explosion</a:t>
            </a:r>
            <a:endParaRPr lang="it-IT" sz="1700" b="1" dirty="0">
              <a:latin typeface="+mj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97522" y="1120791"/>
            <a:ext cx="2192972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>
                <a:latin typeface="+mj-lt"/>
              </a:rPr>
              <a:t>Shock in </a:t>
            </a:r>
            <a:r>
              <a:rPr lang="it-IT" sz="1700" b="1" dirty="0" err="1">
                <a:latin typeface="+mj-lt"/>
              </a:rPr>
              <a:t>fluidodynamics</a:t>
            </a:r>
            <a:endParaRPr lang="it-IT" sz="1700" b="1" dirty="0">
              <a:latin typeface="+mj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44520" y="3702398"/>
            <a:ext cx="3257942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>
                <a:latin typeface="+mj-lt"/>
              </a:rPr>
              <a:t>Shock in Bose-Einstein </a:t>
            </a:r>
            <a:r>
              <a:rPr lang="it-IT" sz="1700" b="1" dirty="0" err="1">
                <a:latin typeface="+mj-lt"/>
              </a:rPr>
              <a:t>condensation</a:t>
            </a:r>
            <a:endParaRPr lang="it-IT" sz="1700" b="1" dirty="0">
              <a:latin typeface="+mj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644520" y="1120791"/>
            <a:ext cx="2273635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>
                <a:latin typeface="+mj-lt"/>
              </a:rPr>
              <a:t>Shock in </a:t>
            </a:r>
            <a:r>
              <a:rPr lang="it-IT" sz="1700" b="1" dirty="0" err="1">
                <a:latin typeface="+mj-lt"/>
              </a:rPr>
              <a:t>nonlinear</a:t>
            </a:r>
            <a:r>
              <a:rPr lang="it-IT" sz="1700" b="1" dirty="0">
                <a:latin typeface="+mj-lt"/>
              </a:rPr>
              <a:t> </a:t>
            </a:r>
            <a:r>
              <a:rPr lang="it-IT" sz="1700" b="1" dirty="0" err="1">
                <a:latin typeface="+mj-lt"/>
              </a:rPr>
              <a:t>optics</a:t>
            </a:r>
            <a:endParaRPr lang="it-IT" sz="1700" b="1" dirty="0">
              <a:latin typeface="+mj-lt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247008" y="1453287"/>
            <a:ext cx="330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5695815" y="1451859"/>
            <a:ext cx="330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245579" y="4024147"/>
            <a:ext cx="3304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5694391" y="4039810"/>
            <a:ext cx="330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2950679" y="4938547"/>
            <a:ext cx="26065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Nonlinear</a:t>
            </a:r>
            <a:r>
              <a:rPr lang="it-IT" dirty="0" smtClean="0"/>
              <a:t> </a:t>
            </a:r>
            <a:r>
              <a:rPr lang="it-IT" dirty="0" err="1" smtClean="0"/>
              <a:t>Schrödinger</a:t>
            </a:r>
            <a:r>
              <a:rPr lang="it-IT" dirty="0" smtClean="0"/>
              <a:t> Equation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28650" y="2264635"/>
                <a:ext cx="2906117" cy="52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sz="17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7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7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64635"/>
                <a:ext cx="2906117" cy="524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628649" y="3882490"/>
                <a:ext cx="4431148" cy="686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  <m:sSup>
                            <m:sSupPr>
                              <m:ctrlP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it-IT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it-IT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it-IT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it-IT" sz="17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3882490"/>
                <a:ext cx="4431148" cy="6862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3848" y="3309273"/>
            <a:ext cx="2074926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err="1" smtClean="0">
                <a:latin typeface="+mj-lt"/>
              </a:rPr>
              <a:t>Nonlocal</a:t>
            </a:r>
            <a:r>
              <a:rPr lang="it-IT" sz="1700" b="1" dirty="0" smtClean="0">
                <a:latin typeface="+mj-lt"/>
              </a:rPr>
              <a:t> NLS </a:t>
            </a:r>
            <a:r>
              <a:rPr lang="it-IT" sz="1700" b="1" dirty="0" err="1" smtClean="0">
                <a:latin typeface="+mj-lt"/>
              </a:rPr>
              <a:t>equation</a:t>
            </a:r>
            <a:endParaRPr lang="it-IT" sz="1700" b="1" dirty="0">
              <a:latin typeface="+mj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2804" y="1667723"/>
            <a:ext cx="1759135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smtClean="0">
                <a:latin typeface="+mj-lt"/>
              </a:rPr>
              <a:t>Local NLS </a:t>
            </a:r>
            <a:r>
              <a:rPr lang="it-IT" sz="1700" b="1" dirty="0" err="1" smtClean="0">
                <a:latin typeface="+mj-lt"/>
              </a:rPr>
              <a:t>equation</a:t>
            </a:r>
            <a:endParaRPr lang="it-IT" sz="1700" b="1" dirty="0">
              <a:latin typeface="+mj-lt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92290" y="2000219"/>
            <a:ext cx="330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90861" y="3631022"/>
            <a:ext cx="3304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2340913" y="5450792"/>
                <a:ext cx="4255589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sz="20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sz="20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0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it-IT" sz="20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20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𝑃𝐾</m:t>
                      </m:r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it-IT" sz="20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it-IT" sz="20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sz="20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913" y="5450792"/>
                <a:ext cx="4255589" cy="6176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1"/>
          <p:cNvGrpSpPr>
            <a:grpSpLocks/>
          </p:cNvGrpSpPr>
          <p:nvPr/>
        </p:nvGrpSpPr>
        <p:grpSpPr bwMode="auto">
          <a:xfrm>
            <a:off x="5601654" y="2572778"/>
            <a:ext cx="2648384" cy="2506370"/>
            <a:chOff x="1519" y="709"/>
            <a:chExt cx="2801" cy="307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061"/>
              <a:ext cx="2801" cy="1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27" name="AutoShape 3"/>
            <p:cNvCxnSpPr>
              <a:cxnSpLocks noChangeShapeType="1"/>
            </p:cNvCxnSpPr>
            <p:nvPr/>
          </p:nvCxnSpPr>
          <p:spPr bwMode="auto">
            <a:xfrm>
              <a:off x="2483" y="1061"/>
              <a:ext cx="416" cy="355"/>
            </a:xfrm>
            <a:prstGeom prst="straightConnector1">
              <a:avLst/>
            </a:prstGeom>
            <a:noFill/>
            <a:ln w="9360" cap="sq">
              <a:solidFill>
                <a:srgbClr val="4A7EBB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4"/>
            <p:cNvCxnSpPr>
              <a:cxnSpLocks noChangeShapeType="1"/>
            </p:cNvCxnSpPr>
            <p:nvPr/>
          </p:nvCxnSpPr>
          <p:spPr bwMode="auto">
            <a:xfrm flipH="1" flipV="1">
              <a:off x="2345" y="2528"/>
              <a:ext cx="678" cy="520"/>
            </a:xfrm>
            <a:prstGeom prst="straightConnector1">
              <a:avLst/>
            </a:prstGeom>
            <a:noFill/>
            <a:ln w="9360" cap="sq">
              <a:solidFill>
                <a:srgbClr val="4A7EBB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983" y="709"/>
              <a:ext cx="1697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t-IT" sz="1700" b="1" dirty="0" smtClean="0">
                  <a:solidFill>
                    <a:srgbClr val="0000FF"/>
                  </a:solidFill>
                  <a:latin typeface="+mj-lt"/>
                </a:rPr>
                <a:t>Optical </a:t>
              </a:r>
              <a:r>
                <a:rPr lang="it-IT" sz="1700" b="1" dirty="0" err="1" smtClean="0">
                  <a:solidFill>
                    <a:srgbClr val="0000FF"/>
                  </a:solidFill>
                  <a:latin typeface="+mj-lt"/>
                </a:rPr>
                <a:t>Intensity</a:t>
              </a:r>
              <a:endParaRPr lang="it-IT" sz="17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2474" y="3022"/>
              <a:ext cx="1739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sz="1700" b="1" dirty="0" err="1">
                  <a:latin typeface="+mj-lt"/>
                </a:rPr>
                <a:t>Refractive</a:t>
              </a:r>
              <a:r>
                <a:rPr lang="it-IT" sz="1700" b="1" dirty="0">
                  <a:latin typeface="+mj-lt"/>
                </a:rPr>
                <a:t> </a:t>
              </a:r>
              <a:r>
                <a:rPr lang="it-IT" sz="1700" b="1" dirty="0" err="1">
                  <a:latin typeface="+mj-lt"/>
                </a:rPr>
                <a:t>index</a:t>
              </a:r>
              <a:r>
                <a:rPr lang="it-IT" sz="1700" b="1" dirty="0">
                  <a:latin typeface="+mj-lt"/>
                </a:rPr>
                <a:t> </a:t>
              </a:r>
            </a:p>
            <a:p>
              <a:pPr algn="ctr">
                <a:buClrTx/>
                <a:buFontTx/>
                <a:buNone/>
              </a:pPr>
              <a:r>
                <a:rPr lang="it-IT" sz="1700" b="1" dirty="0" err="1">
                  <a:latin typeface="+mj-lt"/>
                </a:rPr>
                <a:t>perturbation</a:t>
              </a:r>
              <a:endParaRPr lang="it-IT" sz="17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3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From NLS to </a:t>
            </a:r>
            <a:r>
              <a:rPr lang="it-IT" dirty="0" err="1" smtClean="0"/>
              <a:t>Hydrodynamic</a:t>
            </a:r>
            <a:r>
              <a:rPr lang="it-IT" dirty="0" smtClean="0"/>
              <a:t> Model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92785" y="2543366"/>
                <a:ext cx="2766142" cy="52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sz="17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7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7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85" y="2543366"/>
                <a:ext cx="2766142" cy="524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2 4"/>
          <p:cNvCxnSpPr/>
          <p:nvPr/>
        </p:nvCxnSpPr>
        <p:spPr>
          <a:xfrm>
            <a:off x="4179717" y="2857769"/>
            <a:ext cx="5474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956679" y="3124263"/>
                <a:ext cx="895886" cy="772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it-IT" sz="17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79" y="3124263"/>
                <a:ext cx="895886" cy="7729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379084" y="2543365"/>
                <a:ext cx="2957348" cy="52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sz="17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7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7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84" y="2543365"/>
                <a:ext cx="2957348" cy="524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956679" y="1584704"/>
                <a:ext cx="993542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79" y="1584704"/>
                <a:ext cx="993542" cy="261610"/>
              </a:xfrm>
              <a:prstGeom prst="rect">
                <a:avLst/>
              </a:prstGeom>
              <a:blipFill rotWithShape="0">
                <a:blip r:embed="rId6"/>
                <a:stretch>
                  <a:fillRect l="-9202" r="-4294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3896791" y="2253353"/>
                <a:ext cx="1092415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b>
                        <m:sSub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791" y="2253353"/>
                <a:ext cx="1092415" cy="261610"/>
              </a:xfrm>
              <a:prstGeom prst="rect">
                <a:avLst/>
              </a:prstGeom>
              <a:blipFill rotWithShape="0">
                <a:blip r:embed="rId7"/>
                <a:stretch>
                  <a:fillRect l="-6704" b="-116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3896791" y="1919782"/>
                <a:ext cx="111331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791" y="1919782"/>
                <a:ext cx="1113318" cy="261610"/>
              </a:xfrm>
              <a:prstGeom prst="rect">
                <a:avLst/>
              </a:prstGeom>
              <a:blipFill rotWithShape="0">
                <a:blip r:embed="rId8"/>
                <a:stretch>
                  <a:fillRect l="-6557" b="-116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606" y="3931537"/>
            <a:ext cx="1420901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smtClean="0">
                <a:latin typeface="+mj-lt"/>
              </a:rPr>
              <a:t>WKB </a:t>
            </a:r>
            <a:r>
              <a:rPr lang="it-IT" sz="1700" b="1" dirty="0" err="1" smtClean="0">
                <a:latin typeface="+mj-lt"/>
              </a:rPr>
              <a:t>Approach</a:t>
            </a:r>
            <a:endParaRPr lang="it-IT" sz="1700" b="1" dirty="0">
              <a:latin typeface="+mj-lt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363092" y="4264033"/>
            <a:ext cx="330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1071036" y="4480450"/>
                <a:ext cx="2279470" cy="316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</m:e>
                      </m:rad>
                      <m:sSup>
                        <m:sSup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36" y="4480450"/>
                <a:ext cx="2279470" cy="316818"/>
              </a:xfrm>
              <a:prstGeom prst="rect">
                <a:avLst/>
              </a:prstGeom>
              <a:blipFill rotWithShape="0">
                <a:blip r:embed="rId9"/>
                <a:stretch>
                  <a:fillRect l="-3743" b="-26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558987" y="4500292"/>
            <a:ext cx="458522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smtClean="0">
                <a:latin typeface="+mj-lt"/>
              </a:rPr>
              <a:t>and</a:t>
            </a:r>
            <a:endParaRPr lang="it-IT" sz="17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213064" y="5383258"/>
                <a:ext cx="2957348" cy="52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sz="17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7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7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4" y="5383258"/>
                <a:ext cx="2957348" cy="524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2 16"/>
          <p:cNvCxnSpPr/>
          <p:nvPr/>
        </p:nvCxnSpPr>
        <p:spPr>
          <a:xfrm>
            <a:off x="3394973" y="5694785"/>
            <a:ext cx="5474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4312443" y="4528040"/>
                <a:ext cx="8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443" y="4528040"/>
                <a:ext cx="88331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448" r="-8966"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03626" y="4500292"/>
            <a:ext cx="253338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err="1" smtClean="0">
                <a:latin typeface="+mj-lt"/>
              </a:rPr>
              <a:t>If</a:t>
            </a:r>
            <a:endParaRPr lang="it-IT" sz="17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4167002" y="5276401"/>
                <a:ext cx="189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002" y="5276401"/>
                <a:ext cx="189224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290" r="-2581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4167001" y="5689024"/>
                <a:ext cx="1488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001" y="5689024"/>
                <a:ext cx="148867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689" t="-2174" r="-3279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225746" y="5248652"/>
            <a:ext cx="1338058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err="1" smtClean="0">
                <a:latin typeface="+mj-lt"/>
              </a:rPr>
              <a:t>Continuity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eq</a:t>
            </a:r>
            <a:r>
              <a:rPr lang="it-IT" sz="1700" b="1" dirty="0" smtClean="0">
                <a:latin typeface="+mj-lt"/>
              </a:rPr>
              <a:t>.</a:t>
            </a:r>
            <a:endParaRPr lang="it-IT" sz="1700" b="1" dirty="0">
              <a:latin typeface="+mj-lt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225745" y="5660013"/>
            <a:ext cx="1002518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smtClean="0">
                <a:latin typeface="+mj-lt"/>
              </a:rPr>
              <a:t>Eulero </a:t>
            </a:r>
            <a:r>
              <a:rPr lang="it-IT" sz="1700" b="1" dirty="0" err="1" smtClean="0">
                <a:latin typeface="+mj-lt"/>
              </a:rPr>
              <a:t>eq</a:t>
            </a:r>
            <a:r>
              <a:rPr lang="it-IT" sz="1700" b="1" dirty="0" smtClean="0">
                <a:latin typeface="+mj-lt"/>
              </a:rPr>
              <a:t>.</a:t>
            </a:r>
            <a:endParaRPr lang="it-IT" sz="1700" b="1" dirty="0">
              <a:latin typeface="+mj-lt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4094259" y="5146365"/>
            <a:ext cx="2060352" cy="5431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874227" y="5248652"/>
            <a:ext cx="852861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>
                <a:latin typeface="+mj-lt"/>
              </a:rPr>
              <a:t>0</a:t>
            </a:r>
            <a:r>
              <a:rPr lang="it-IT" sz="1700" b="1" dirty="0" smtClean="0">
                <a:latin typeface="+mj-lt"/>
              </a:rPr>
              <a:t>° </a:t>
            </a:r>
            <a:r>
              <a:rPr lang="it-IT" sz="1700" b="1" dirty="0" err="1" smtClean="0">
                <a:latin typeface="+mj-lt"/>
              </a:rPr>
              <a:t>order</a:t>
            </a:r>
            <a:endParaRPr lang="it-IT" sz="1700" b="1" dirty="0">
              <a:latin typeface="+mj-lt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874226" y="5656204"/>
            <a:ext cx="852861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smtClean="0">
                <a:latin typeface="+mj-lt"/>
              </a:rPr>
              <a:t>1° </a:t>
            </a:r>
            <a:r>
              <a:rPr lang="it-IT" sz="1700" b="1" dirty="0" err="1" smtClean="0">
                <a:latin typeface="+mj-lt"/>
              </a:rPr>
              <a:t>order</a:t>
            </a:r>
            <a:endParaRPr lang="it-IT" sz="1700" b="1" dirty="0">
              <a:latin typeface="+mj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111350" y="6211711"/>
            <a:ext cx="5102486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dirty="0" smtClean="0">
                <a:latin typeface="+mj-lt"/>
              </a:rPr>
              <a:t>Dynamics </a:t>
            </a:r>
            <a:r>
              <a:rPr lang="it-IT" sz="1700" dirty="0" err="1" smtClean="0">
                <a:latin typeface="+mj-lt"/>
              </a:rPr>
              <a:t>driven</a:t>
            </a:r>
            <a:r>
              <a:rPr lang="it-IT" sz="1700" dirty="0" smtClean="0">
                <a:latin typeface="+mj-lt"/>
              </a:rPr>
              <a:t> by the </a:t>
            </a:r>
            <a:r>
              <a:rPr lang="it-IT" sz="1700" dirty="0" err="1" smtClean="0">
                <a:latin typeface="+mj-lt"/>
              </a:rPr>
              <a:t>phase</a:t>
            </a:r>
            <a:r>
              <a:rPr lang="it-IT" sz="1700" dirty="0" smtClean="0">
                <a:latin typeface="+mj-lt"/>
              </a:rPr>
              <a:t> tilt, the </a:t>
            </a:r>
            <a:r>
              <a:rPr lang="it-IT" sz="1700" dirty="0" err="1" smtClean="0">
                <a:latin typeface="+mj-lt"/>
              </a:rPr>
              <a:t>intensity</a:t>
            </a:r>
            <a:r>
              <a:rPr lang="it-IT" sz="1700" dirty="0" smtClean="0">
                <a:latin typeface="+mj-lt"/>
              </a:rPr>
              <a:t> </a:t>
            </a:r>
            <a:r>
              <a:rPr lang="it-IT" sz="1700" dirty="0" err="1" smtClean="0">
                <a:latin typeface="+mj-lt"/>
              </a:rPr>
              <a:t>follows</a:t>
            </a:r>
            <a:endParaRPr lang="it-IT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3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97"/>
            <a:ext cx="7886700" cy="1325563"/>
          </a:xfrm>
        </p:spPr>
        <p:txBody>
          <a:bodyPr/>
          <a:lstStyle/>
          <a:p>
            <a:r>
              <a:rPr lang="it-IT" dirty="0" err="1" smtClean="0"/>
              <a:t>Hopf</a:t>
            </a:r>
            <a:r>
              <a:rPr lang="it-IT" dirty="0" smtClean="0"/>
              <a:t> Equation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5060501" y="479712"/>
                <a:ext cx="18300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501" y="479712"/>
                <a:ext cx="183005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667" r="-3667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4.bp.blogspot.com/-tWvL085jS4k/UBXGghZcd8I/AAAAAAAAAlU/ehT8mmclCNg/s1600/ondamarin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06" y="5028181"/>
            <a:ext cx="2401894" cy="168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752786" y="2365423"/>
            <a:ext cx="2879336" cy="2188603"/>
            <a:chOff x="4454106" y="1535502"/>
            <a:chExt cx="4160053" cy="3493698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5"/>
            <a:srcRect l="49444" t="25696" b="13069"/>
            <a:stretch/>
          </p:blipFill>
          <p:spPr>
            <a:xfrm>
              <a:off x="4454106" y="1733910"/>
              <a:ext cx="4160053" cy="3030747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5512279" y="4632385"/>
              <a:ext cx="396815" cy="396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5486399" y="1535502"/>
              <a:ext cx="396815" cy="396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809" y="4900336"/>
            <a:ext cx="4787425" cy="1442568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64111" y="2124760"/>
            <a:ext cx="2570318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err="1" smtClean="0">
                <a:latin typeface="+mj-lt"/>
              </a:rPr>
              <a:t>Regularization</a:t>
            </a:r>
            <a:r>
              <a:rPr lang="it-IT" sz="1700" b="1" dirty="0" smtClean="0">
                <a:latin typeface="+mj-lt"/>
              </a:rPr>
              <a:t> by </a:t>
            </a:r>
            <a:r>
              <a:rPr lang="it-IT" sz="1700" b="1" dirty="0" err="1" smtClean="0">
                <a:latin typeface="+mj-lt"/>
              </a:rPr>
              <a:t>dissipation</a:t>
            </a:r>
            <a:endParaRPr lang="it-IT" sz="1700" b="1" dirty="0">
              <a:latin typeface="+mj-l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918125" y="2124760"/>
            <a:ext cx="2529730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err="1" smtClean="0">
                <a:latin typeface="+mj-lt"/>
              </a:rPr>
              <a:t>Regularization</a:t>
            </a:r>
            <a:r>
              <a:rPr lang="it-IT" sz="1700" b="1" dirty="0" smtClean="0">
                <a:latin typeface="+mj-lt"/>
              </a:rPr>
              <a:t> by </a:t>
            </a:r>
            <a:r>
              <a:rPr lang="it-IT" sz="1700" b="1" dirty="0" err="1" smtClean="0">
                <a:latin typeface="+mj-lt"/>
              </a:rPr>
              <a:t>dispersion</a:t>
            </a:r>
            <a:endParaRPr lang="it-IT" sz="1700" b="1" dirty="0">
              <a:latin typeface="+mj-lt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413597" y="2457256"/>
            <a:ext cx="330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4969420" y="2455828"/>
            <a:ext cx="330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485" y="2489714"/>
            <a:ext cx="4410075" cy="1800225"/>
          </a:xfrm>
          <a:prstGeom prst="rect">
            <a:avLst/>
          </a:prstGeom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266159" y="6342904"/>
            <a:ext cx="4236763" cy="46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ClrTx/>
              <a:buFontTx/>
              <a:buNone/>
            </a:pPr>
            <a:r>
              <a:rPr lang="de-DE" sz="1400" i="1" dirty="0">
                <a:latin typeface="+mj-lt"/>
              </a:rPr>
              <a:t>W. Wan, S. </a:t>
            </a:r>
            <a:r>
              <a:rPr lang="de-DE" sz="1400" i="1" dirty="0" err="1">
                <a:latin typeface="+mj-lt"/>
              </a:rPr>
              <a:t>Jia</a:t>
            </a:r>
            <a:r>
              <a:rPr lang="de-DE" sz="1400" i="1" dirty="0">
                <a:latin typeface="+mj-lt"/>
              </a:rPr>
              <a:t>, J. W. Fleischer, Nature Phys., 2006</a:t>
            </a:r>
            <a:endParaRPr lang="en-US" sz="1400" i="1" dirty="0">
              <a:latin typeface="+mj-lt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227809" y="4360516"/>
            <a:ext cx="5080436" cy="46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ClrTx/>
              <a:buFontTx/>
              <a:buNone/>
            </a:pPr>
            <a:r>
              <a:rPr lang="de-DE" sz="1400" i="1" dirty="0">
                <a:latin typeface="+mj-lt"/>
              </a:rPr>
              <a:t>N</a:t>
            </a:r>
            <a:r>
              <a:rPr lang="de-DE" sz="1400" i="1" dirty="0" smtClean="0">
                <a:latin typeface="+mj-lt"/>
              </a:rPr>
              <a:t>. </a:t>
            </a:r>
            <a:r>
              <a:rPr lang="de-DE" sz="1400" i="1" dirty="0" err="1" smtClean="0">
                <a:latin typeface="+mj-lt"/>
              </a:rPr>
              <a:t>Ghofraniha</a:t>
            </a:r>
            <a:r>
              <a:rPr lang="de-DE" sz="1400" i="1" dirty="0" smtClean="0">
                <a:latin typeface="+mj-lt"/>
              </a:rPr>
              <a:t>, C. Conti, G. </a:t>
            </a:r>
            <a:r>
              <a:rPr lang="de-DE" sz="1400" i="1" dirty="0" err="1" smtClean="0">
                <a:latin typeface="+mj-lt"/>
              </a:rPr>
              <a:t>Ruocco</a:t>
            </a:r>
            <a:r>
              <a:rPr lang="de-DE" sz="1400" i="1" dirty="0" smtClean="0">
                <a:latin typeface="+mj-lt"/>
              </a:rPr>
              <a:t>, S. </a:t>
            </a:r>
            <a:r>
              <a:rPr lang="de-DE" sz="1400" i="1" dirty="0" err="1" smtClean="0">
                <a:latin typeface="+mj-lt"/>
              </a:rPr>
              <a:t>Trillo</a:t>
            </a:r>
            <a:r>
              <a:rPr lang="de-DE" sz="1400" i="1" dirty="0" smtClean="0">
                <a:latin typeface="+mj-lt"/>
              </a:rPr>
              <a:t>, PRL 99, 043903, 2007</a:t>
            </a:r>
            <a:endParaRPr lang="en-US" sz="1400" i="1" dirty="0">
              <a:latin typeface="+mj-lt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43517" y="4427762"/>
            <a:ext cx="3688051" cy="46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1400" i="1" dirty="0">
                <a:latin typeface="+mj-lt"/>
              </a:rPr>
              <a:t>N. </a:t>
            </a:r>
            <a:r>
              <a:rPr lang="it-IT" sz="1400" i="1" dirty="0" err="1">
                <a:latin typeface="+mj-lt"/>
              </a:rPr>
              <a:t>Ghofraniha</a:t>
            </a:r>
            <a:r>
              <a:rPr lang="it-IT" sz="1400" i="1" dirty="0">
                <a:latin typeface="+mj-lt"/>
              </a:rPr>
              <a:t>, S. Gentilini, V. Folli, E. </a:t>
            </a:r>
            <a:r>
              <a:rPr lang="it-IT" sz="1400" i="1" dirty="0" err="1" smtClean="0">
                <a:latin typeface="+mj-lt"/>
              </a:rPr>
              <a:t>DelRe</a:t>
            </a:r>
            <a:r>
              <a:rPr lang="it-IT" sz="1400" i="1" dirty="0" smtClean="0">
                <a:latin typeface="+mj-lt"/>
              </a:rPr>
              <a:t>, and </a:t>
            </a:r>
            <a:r>
              <a:rPr lang="it-IT" sz="1400" i="1" dirty="0">
                <a:latin typeface="+mj-lt"/>
              </a:rPr>
              <a:t>C. </a:t>
            </a:r>
            <a:r>
              <a:rPr lang="it-IT" sz="1400" i="1" dirty="0" smtClean="0">
                <a:latin typeface="+mj-lt"/>
              </a:rPr>
              <a:t>Conti PRL</a:t>
            </a:r>
            <a:r>
              <a:rPr lang="it-IT" sz="1400" i="1" dirty="0">
                <a:latin typeface="+mj-lt"/>
              </a:rPr>
              <a:t> </a:t>
            </a:r>
            <a:r>
              <a:rPr lang="it-IT" sz="1400" b="1" i="1" dirty="0">
                <a:latin typeface="+mj-lt"/>
              </a:rPr>
              <a:t>109</a:t>
            </a:r>
            <a:r>
              <a:rPr lang="it-IT" sz="1400" i="1" dirty="0">
                <a:latin typeface="+mj-lt"/>
              </a:rPr>
              <a:t>, </a:t>
            </a:r>
            <a:r>
              <a:rPr lang="it-IT" sz="1400" i="1" dirty="0" smtClean="0">
                <a:latin typeface="+mj-lt"/>
              </a:rPr>
              <a:t>243902, 2012</a:t>
            </a:r>
            <a:endParaRPr lang="it-IT" sz="1400" i="1" dirty="0">
              <a:latin typeface="+mj-lt"/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2434809" y="1036969"/>
            <a:ext cx="4274382" cy="909967"/>
            <a:chOff x="142103" y="1076053"/>
            <a:chExt cx="4274382" cy="909967"/>
          </a:xfrm>
        </p:grpSpPr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2103" y="1076053"/>
              <a:ext cx="3910575" cy="816958"/>
            </a:xfrm>
            <a:prstGeom prst="rect">
              <a:avLst/>
            </a:prstGeom>
          </p:spPr>
        </p:pic>
        <p:cxnSp>
          <p:nvCxnSpPr>
            <p:cNvPr id="35" name="Connettore 2 34"/>
            <p:cNvCxnSpPr/>
            <p:nvPr/>
          </p:nvCxnSpPr>
          <p:spPr>
            <a:xfrm>
              <a:off x="264920" y="1944287"/>
              <a:ext cx="415156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4101594" y="1653524"/>
              <a:ext cx="221278" cy="332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t-IT" sz="1700" b="1" i="1" dirty="0" smtClean="0">
                  <a:latin typeface="+mj-lt"/>
                </a:rPr>
                <a:t>z</a:t>
              </a:r>
              <a:endParaRPr lang="it-IT" sz="1700" b="1" i="1" dirty="0">
                <a:latin typeface="+mj-lt"/>
              </a:endParaRP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906752" y="1159198"/>
              <a:ext cx="5232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sellaDiTesto 38"/>
                <p:cNvSpPr txBox="1"/>
                <p:nvPr/>
              </p:nvSpPr>
              <p:spPr>
                <a:xfrm>
                  <a:off x="1293678" y="1125954"/>
                  <a:ext cx="204480" cy="294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it-IT" sz="15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it-IT" sz="15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groupChr>
                      </m:oMath>
                    </m:oMathPara>
                  </a14:m>
                  <a:endParaRPr lang="it-IT" sz="1500" dirty="0"/>
                </a:p>
              </p:txBody>
            </p:sp>
          </mc:Choice>
          <mc:Fallback xmlns="">
            <p:sp>
              <p:nvSpPr>
                <p:cNvPr id="39" name="CasellaDiTes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678" y="1125954"/>
                  <a:ext cx="204480" cy="29476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8824" t="-30612" r="-82353" b="-428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15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7" y="3212493"/>
            <a:ext cx="3327242" cy="23775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075" y="26734"/>
            <a:ext cx="8924925" cy="1325563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Characteristic</a:t>
            </a:r>
            <a:r>
              <a:rPr lang="it-IT" sz="4000" dirty="0" smtClean="0"/>
              <a:t> </a:t>
            </a:r>
            <a:r>
              <a:rPr lang="it-IT" sz="4000" dirty="0" err="1" smtClean="0"/>
              <a:t>lines</a:t>
            </a:r>
            <a:r>
              <a:rPr lang="it-IT" sz="4000" dirty="0" smtClean="0"/>
              <a:t> Method &amp; Shock Point</a:t>
            </a:r>
            <a:endParaRPr lang="it-IT" sz="40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9075" y="972449"/>
            <a:ext cx="6215908" cy="46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1400" i="1" dirty="0">
                <a:latin typeface="+mj-lt"/>
              </a:rPr>
              <a:t>N. </a:t>
            </a:r>
            <a:r>
              <a:rPr lang="it-IT" sz="1400" i="1" dirty="0" err="1">
                <a:latin typeface="+mj-lt"/>
              </a:rPr>
              <a:t>Ghofraniha</a:t>
            </a:r>
            <a:r>
              <a:rPr lang="it-IT" sz="1400" i="1" dirty="0">
                <a:latin typeface="+mj-lt"/>
              </a:rPr>
              <a:t>, S. Gentilini, V. Folli, E. </a:t>
            </a:r>
            <a:r>
              <a:rPr lang="it-IT" sz="1400" i="1" dirty="0" err="1" smtClean="0">
                <a:latin typeface="+mj-lt"/>
              </a:rPr>
              <a:t>DelRe</a:t>
            </a:r>
            <a:r>
              <a:rPr lang="it-IT" sz="1400" i="1" dirty="0" smtClean="0">
                <a:latin typeface="+mj-lt"/>
              </a:rPr>
              <a:t>, and </a:t>
            </a:r>
            <a:r>
              <a:rPr lang="it-IT" sz="1400" i="1" dirty="0">
                <a:latin typeface="+mj-lt"/>
              </a:rPr>
              <a:t>C. </a:t>
            </a:r>
            <a:r>
              <a:rPr lang="it-IT" sz="1400" i="1" dirty="0" smtClean="0">
                <a:latin typeface="+mj-lt"/>
              </a:rPr>
              <a:t>Conti PRL</a:t>
            </a:r>
            <a:r>
              <a:rPr lang="it-IT" sz="1400" i="1" dirty="0">
                <a:latin typeface="+mj-lt"/>
              </a:rPr>
              <a:t> </a:t>
            </a:r>
            <a:r>
              <a:rPr lang="it-IT" sz="1400" b="1" i="1" dirty="0">
                <a:latin typeface="+mj-lt"/>
              </a:rPr>
              <a:t>109</a:t>
            </a:r>
            <a:r>
              <a:rPr lang="it-IT" sz="1400" i="1" dirty="0">
                <a:latin typeface="+mj-lt"/>
              </a:rPr>
              <a:t>, </a:t>
            </a:r>
            <a:r>
              <a:rPr lang="it-IT" sz="1400" i="1" dirty="0" smtClean="0">
                <a:latin typeface="+mj-lt"/>
              </a:rPr>
              <a:t>243902, 2012</a:t>
            </a:r>
            <a:endParaRPr lang="it-IT" sz="1400" i="1" dirty="0">
              <a:latin typeface="+mj-lt"/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117680" y="5889312"/>
            <a:ext cx="3311319" cy="744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700" b="1" dirty="0" smtClean="0">
                <a:latin typeface="+mj-lt"/>
              </a:rPr>
              <a:t>The </a:t>
            </a:r>
            <a:r>
              <a:rPr lang="it-IT" sz="1700" b="1" dirty="0" err="1" smtClean="0">
                <a:latin typeface="+mj-lt"/>
              </a:rPr>
              <a:t>Hydrodynamical</a:t>
            </a:r>
            <a:r>
              <a:rPr lang="it-IT" sz="1700" b="1" dirty="0" smtClean="0">
                <a:latin typeface="+mj-lt"/>
              </a:rPr>
              <a:t> regime                  </a:t>
            </a:r>
            <a:r>
              <a:rPr lang="it-IT" sz="1700" b="1" dirty="0" err="1" smtClean="0">
                <a:latin typeface="+mj-lt"/>
              </a:rPr>
              <a:t>is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only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valid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before</a:t>
            </a:r>
            <a:r>
              <a:rPr lang="it-IT" sz="1700" b="1" dirty="0" smtClean="0">
                <a:latin typeface="+mj-lt"/>
              </a:rPr>
              <a:t> the shock </a:t>
            </a:r>
            <a:r>
              <a:rPr lang="it-IT" sz="1700" b="1" dirty="0" err="1" smtClean="0">
                <a:latin typeface="+mj-lt"/>
              </a:rPr>
              <a:t>point</a:t>
            </a:r>
            <a:endParaRPr lang="en-US" sz="1700" b="1" dirty="0">
              <a:latin typeface="+mj-lt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682" y="2030441"/>
            <a:ext cx="4630044" cy="299181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243" y="4939430"/>
            <a:ext cx="2449876" cy="18997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469" y="5011928"/>
            <a:ext cx="3349980" cy="1593388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>
            <a:off x="117680" y="6464262"/>
            <a:ext cx="3311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contenuto 2"/>
          <p:cNvSpPr txBox="1">
            <a:spLocks/>
          </p:cNvSpPr>
          <p:nvPr/>
        </p:nvSpPr>
        <p:spPr>
          <a:xfrm>
            <a:off x="4520152" y="1454725"/>
            <a:ext cx="4087517" cy="744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700" b="1" dirty="0" smtClean="0">
                <a:latin typeface="+mj-lt"/>
              </a:rPr>
              <a:t>The </a:t>
            </a:r>
            <a:r>
              <a:rPr lang="it-IT" sz="1700" b="1" dirty="0" err="1" smtClean="0">
                <a:latin typeface="+mj-lt"/>
              </a:rPr>
              <a:t>characteristic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lines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method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allows</a:t>
            </a:r>
            <a:r>
              <a:rPr lang="it-IT" sz="1700" b="1" dirty="0" smtClean="0">
                <a:latin typeface="+mj-lt"/>
              </a:rPr>
              <a:t>                     to </a:t>
            </a:r>
            <a:r>
              <a:rPr lang="it-IT" sz="1700" b="1" dirty="0" err="1" smtClean="0">
                <a:latin typeface="+mj-lt"/>
              </a:rPr>
              <a:t>predict</a:t>
            </a:r>
            <a:r>
              <a:rPr lang="it-IT" sz="1700" b="1" dirty="0" smtClean="0">
                <a:latin typeface="+mj-lt"/>
              </a:rPr>
              <a:t> the </a:t>
            </a:r>
            <a:r>
              <a:rPr lang="it-IT" sz="1700" b="1" dirty="0" err="1" smtClean="0">
                <a:latin typeface="+mj-lt"/>
              </a:rPr>
              <a:t>scaling</a:t>
            </a:r>
            <a:r>
              <a:rPr lang="it-IT" sz="1700" b="1" dirty="0" smtClean="0">
                <a:latin typeface="+mj-lt"/>
              </a:rPr>
              <a:t> law of the shock </a:t>
            </a:r>
            <a:r>
              <a:rPr lang="it-IT" sz="1700" b="1" dirty="0" err="1" smtClean="0">
                <a:latin typeface="+mj-lt"/>
              </a:rPr>
              <a:t>point</a:t>
            </a:r>
            <a:endParaRPr lang="en-US" sz="1700" b="1" dirty="0">
              <a:latin typeface="+mj-lt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4545790" y="2019876"/>
            <a:ext cx="43329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/>
          <p:cNvGrpSpPr/>
          <p:nvPr/>
        </p:nvGrpSpPr>
        <p:grpSpPr>
          <a:xfrm>
            <a:off x="2562928" y="1665151"/>
            <a:ext cx="852797" cy="1301804"/>
            <a:chOff x="7235811" y="819418"/>
            <a:chExt cx="852797" cy="130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/>
                <p:cNvSpPr txBox="1"/>
                <p:nvPr/>
              </p:nvSpPr>
              <p:spPr>
                <a:xfrm>
                  <a:off x="7369242" y="860282"/>
                  <a:ext cx="711669" cy="4966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7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𝑑𝑢</m:t>
                            </m:r>
                          </m:num>
                          <m:den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sz="1700" dirty="0"/>
                </a:p>
              </p:txBody>
            </p:sp>
          </mc:Choice>
          <mc:Fallback xmlns="">
            <p:sp>
              <p:nvSpPr>
                <p:cNvPr id="20" name="CasellaDiTes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9242" y="860282"/>
                  <a:ext cx="711669" cy="49667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/>
                <p:cNvSpPr txBox="1"/>
                <p:nvPr/>
              </p:nvSpPr>
              <p:spPr>
                <a:xfrm>
                  <a:off x="7375143" y="1522632"/>
                  <a:ext cx="713465" cy="4966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7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it-IT" sz="1700" dirty="0"/>
                </a:p>
              </p:txBody>
            </p:sp>
          </mc:Choice>
          <mc:Fallback xmlns="">
            <p:sp>
              <p:nvSpPr>
                <p:cNvPr id="21" name="CasellaDiTes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5143" y="1522632"/>
                  <a:ext cx="713465" cy="49667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Parentesi graffa aperta 21"/>
            <p:cNvSpPr/>
            <p:nvPr/>
          </p:nvSpPr>
          <p:spPr>
            <a:xfrm>
              <a:off x="7235811" y="819418"/>
              <a:ext cx="45719" cy="130180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601421" y="2171174"/>
                <a:ext cx="130093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it-IT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sz="17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700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1" y="2171174"/>
                <a:ext cx="1300933" cy="261610"/>
              </a:xfrm>
              <a:prstGeom prst="rect">
                <a:avLst/>
              </a:prstGeom>
              <a:blipFill rotWithShape="0">
                <a:blip r:embed="rId9"/>
                <a:stretch>
                  <a:fillRect l="-1878" r="-3286" b="-93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8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8090" y="3732169"/>
            <a:ext cx="8840090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Challenge!</a:t>
            </a:r>
            <a:r>
              <a:rPr lang="it-IT" dirty="0"/>
              <a:t/>
            </a:r>
            <a:br>
              <a:rPr lang="it-IT" dirty="0"/>
            </a:br>
            <a:r>
              <a:rPr lang="en-US" sz="3300" dirty="0" smtClean="0"/>
              <a:t>the description of </a:t>
            </a:r>
            <a:r>
              <a:rPr lang="en-US" sz="3300" dirty="0"/>
              <a:t>shock </a:t>
            </a:r>
            <a:r>
              <a:rPr lang="en-US" sz="3300" dirty="0" smtClean="0"/>
              <a:t>waves beyond the </a:t>
            </a:r>
            <a:r>
              <a:rPr lang="en-US" sz="3300" dirty="0"/>
              <a:t>shock point</a:t>
            </a:r>
            <a:endParaRPr lang="it-IT" sz="3300" dirty="0"/>
          </a:p>
        </p:txBody>
      </p:sp>
    </p:spTree>
    <p:extLst>
      <p:ext uri="{BB962C8B-B14F-4D97-AF65-F5344CB8AC3E}">
        <p14:creationId xmlns:p14="http://schemas.microsoft.com/office/powerpoint/2010/main" val="4132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22251"/>
            <a:ext cx="7886700" cy="1325563"/>
          </a:xfrm>
        </p:spPr>
        <p:txBody>
          <a:bodyPr/>
          <a:lstStyle/>
          <a:p>
            <a:r>
              <a:rPr lang="it-IT" dirty="0" err="1" smtClean="0"/>
              <a:t>Nonlocal</a:t>
            </a:r>
            <a:r>
              <a:rPr lang="it-IT" dirty="0" smtClean="0"/>
              <a:t> NLS Equation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095538" y="1047439"/>
            <a:ext cx="27368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386468" y="1445368"/>
                <a:ext cx="3612463" cy="52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𝑃𝐾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sz="17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7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7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68" y="1445368"/>
                <a:ext cx="3612463" cy="524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86468" y="2294748"/>
            <a:ext cx="2762743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smtClean="0">
                <a:latin typeface="+mj-lt"/>
              </a:rPr>
              <a:t>Highly </a:t>
            </a:r>
            <a:r>
              <a:rPr lang="it-IT" sz="1700" b="1" dirty="0" err="1" smtClean="0">
                <a:latin typeface="+mj-lt"/>
              </a:rPr>
              <a:t>Nonlocal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Approximation</a:t>
            </a:r>
            <a:endParaRPr lang="it-IT" sz="1700" b="1" dirty="0">
              <a:latin typeface="+mj-lt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435954" y="2627244"/>
            <a:ext cx="330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395602" y="2955724"/>
                <a:ext cx="211711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)≈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it-IT" sz="17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7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2" y="2955724"/>
                <a:ext cx="2117118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865" r="-576" b="-372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3239649" y="2815539"/>
                <a:ext cx="2628348" cy="52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it-IT" sz="17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17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it-IT" sz="1700" b="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49" y="2815539"/>
                <a:ext cx="2628348" cy="524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2 28"/>
          <p:cNvCxnSpPr/>
          <p:nvPr/>
        </p:nvCxnSpPr>
        <p:spPr>
          <a:xfrm>
            <a:off x="2606725" y="3120713"/>
            <a:ext cx="5474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403560" y="3589422"/>
                <a:ext cx="1904303" cy="489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it-IT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0" y="3589422"/>
                <a:ext cx="1904303" cy="4897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798954" y="4831075"/>
            <a:ext cx="4815163" cy="3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700" b="1" dirty="0" smtClean="0">
                <a:latin typeface="+mj-lt"/>
              </a:rPr>
              <a:t>Linear </a:t>
            </a:r>
            <a:r>
              <a:rPr lang="it-IT" sz="1700" b="1" dirty="0" err="1" smtClean="0">
                <a:latin typeface="+mj-lt"/>
              </a:rPr>
              <a:t>Schrödinger</a:t>
            </a:r>
            <a:r>
              <a:rPr lang="it-IT" sz="1700" b="1" dirty="0" smtClean="0">
                <a:latin typeface="+mj-lt"/>
              </a:rPr>
              <a:t> Equation for </a:t>
            </a:r>
            <a:r>
              <a:rPr lang="it-IT" sz="1700" b="1" dirty="0" err="1" smtClean="0">
                <a:latin typeface="+mj-lt"/>
              </a:rPr>
              <a:t>Nonlinear</a:t>
            </a:r>
            <a:r>
              <a:rPr lang="it-IT" sz="1700" b="1" dirty="0" smtClean="0">
                <a:latin typeface="+mj-lt"/>
              </a:rPr>
              <a:t> </a:t>
            </a:r>
            <a:r>
              <a:rPr lang="it-IT" sz="1700" b="1" dirty="0" err="1" smtClean="0">
                <a:latin typeface="+mj-lt"/>
              </a:rPr>
              <a:t>Propagation</a:t>
            </a:r>
            <a:endParaRPr lang="it-IT" sz="1700" b="1" dirty="0">
              <a:latin typeface="+mj-lt"/>
            </a:endParaRPr>
          </a:p>
        </p:txBody>
      </p:sp>
      <p:cxnSp>
        <p:nvCxnSpPr>
          <p:cNvPr id="38" name="Connettore 1 37"/>
          <p:cNvCxnSpPr/>
          <p:nvPr/>
        </p:nvCxnSpPr>
        <p:spPr>
          <a:xfrm>
            <a:off x="2848440" y="5163571"/>
            <a:ext cx="55338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/>
              <p:cNvSpPr txBox="1"/>
              <p:nvPr/>
            </p:nvSpPr>
            <p:spPr>
              <a:xfrm>
                <a:off x="2979537" y="5554289"/>
                <a:ext cx="1045992" cy="497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sz="17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CasellaDiTes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37" y="5554289"/>
                <a:ext cx="1045992" cy="4973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ttore 2 40"/>
          <p:cNvCxnSpPr/>
          <p:nvPr/>
        </p:nvCxnSpPr>
        <p:spPr>
          <a:xfrm>
            <a:off x="4260166" y="5829138"/>
            <a:ext cx="5474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/>
              <p:cNvSpPr txBox="1"/>
              <p:nvPr/>
            </p:nvSpPr>
            <p:spPr>
              <a:xfrm>
                <a:off x="4892372" y="5552867"/>
                <a:ext cx="1586588" cy="489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7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CasellaDiTes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372" y="5552867"/>
                <a:ext cx="1586588" cy="48974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/>
              <p:cNvSpPr txBox="1"/>
              <p:nvPr/>
            </p:nvSpPr>
            <p:spPr>
              <a:xfrm>
                <a:off x="7517840" y="5434278"/>
                <a:ext cx="913519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it-IT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CasellaDiTes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840" y="5434278"/>
                <a:ext cx="913519" cy="261610"/>
              </a:xfrm>
              <a:prstGeom prst="rect">
                <a:avLst/>
              </a:prstGeom>
              <a:blipFill rotWithShape="0">
                <a:blip r:embed="rId10"/>
                <a:stretch>
                  <a:fillRect l="-4667" t="-11628" b="-255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/>
              <p:cNvSpPr txBox="1"/>
              <p:nvPr/>
            </p:nvSpPr>
            <p:spPr>
              <a:xfrm>
                <a:off x="7487360" y="5891368"/>
                <a:ext cx="1340880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7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7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it-IT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it-IT" sz="17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360" y="5891368"/>
                <a:ext cx="1340880" cy="261610"/>
              </a:xfrm>
              <a:prstGeom prst="rect">
                <a:avLst/>
              </a:prstGeom>
              <a:blipFill rotWithShape="0">
                <a:blip r:embed="rId11"/>
                <a:stretch>
                  <a:fillRect l="-3182" b="-93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ttore 2 44"/>
          <p:cNvCxnSpPr/>
          <p:nvPr/>
        </p:nvCxnSpPr>
        <p:spPr>
          <a:xfrm>
            <a:off x="6659228" y="5827706"/>
            <a:ext cx="5474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4572000" y="3722792"/>
            <a:ext cx="3012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Snyder</a:t>
            </a:r>
            <a:r>
              <a:rPr lang="fr-FR" sz="1400" dirty="0">
                <a:latin typeface="+mj-lt"/>
              </a:rPr>
              <a:t>, A. W. &amp; Mitchell, D. J. Accessible </a:t>
            </a:r>
            <a:r>
              <a:rPr lang="fr-FR" sz="1400" dirty="0" err="1" smtClean="0">
                <a:latin typeface="+mj-lt"/>
              </a:rPr>
              <a:t>Solitons</a:t>
            </a:r>
            <a:r>
              <a:rPr lang="fr-FR" sz="1400" dirty="0" smtClean="0">
                <a:latin typeface="+mj-lt"/>
              </a:rPr>
              <a:t>,</a:t>
            </a:r>
          </a:p>
          <a:p>
            <a:r>
              <a:rPr lang="fr-FR" sz="1400" dirty="0" smtClean="0">
                <a:latin typeface="+mj-lt"/>
              </a:rPr>
              <a:t>Science </a:t>
            </a:r>
            <a:r>
              <a:rPr lang="fr-FR" sz="1400" dirty="0">
                <a:latin typeface="+mj-lt"/>
              </a:rPr>
              <a:t>276, </a:t>
            </a:r>
            <a:r>
              <a:rPr lang="fr-FR" sz="1400" dirty="0" smtClean="0">
                <a:latin typeface="+mj-lt"/>
              </a:rPr>
              <a:t>1538–1541, 1997</a:t>
            </a:r>
            <a:endParaRPr lang="it-IT" sz="1400" dirty="0">
              <a:latin typeface="+mj-lt"/>
            </a:endParaRPr>
          </a:p>
        </p:txBody>
      </p:sp>
      <p:grpSp>
        <p:nvGrpSpPr>
          <p:cNvPr id="46" name="Gruppo 45"/>
          <p:cNvGrpSpPr>
            <a:grpSpLocks/>
          </p:cNvGrpSpPr>
          <p:nvPr/>
        </p:nvGrpSpPr>
        <p:grpSpPr bwMode="auto">
          <a:xfrm>
            <a:off x="-89633" y="4461456"/>
            <a:ext cx="2670944" cy="1972127"/>
            <a:chOff x="1763688" y="2348880"/>
            <a:chExt cx="3198467" cy="2735923"/>
          </a:xfrm>
        </p:grpSpPr>
        <p:grpSp>
          <p:nvGrpSpPr>
            <p:cNvPr id="47" name="Gruppo 46"/>
            <p:cNvGrpSpPr>
              <a:grpSpLocks/>
            </p:cNvGrpSpPr>
            <p:nvPr/>
          </p:nvGrpSpPr>
          <p:grpSpPr bwMode="auto">
            <a:xfrm>
              <a:off x="1983931" y="2620503"/>
              <a:ext cx="2978224" cy="2441348"/>
              <a:chOff x="2483766" y="1604078"/>
              <a:chExt cx="4432225" cy="3680730"/>
            </a:xfrm>
          </p:grpSpPr>
          <p:cxnSp>
            <p:nvCxnSpPr>
              <p:cNvPr id="49" name="Connettore 2 48"/>
              <p:cNvCxnSpPr/>
              <p:nvPr/>
            </p:nvCxnSpPr>
            <p:spPr>
              <a:xfrm>
                <a:off x="4789123" y="3792006"/>
                <a:ext cx="827283" cy="718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ttangolo 49"/>
              <p:cNvSpPr/>
              <p:nvPr/>
            </p:nvSpPr>
            <p:spPr>
              <a:xfrm>
                <a:off x="2483766" y="1628801"/>
                <a:ext cx="4104456" cy="36004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51" name="Connettore 1 50"/>
              <p:cNvCxnSpPr/>
              <p:nvPr/>
            </p:nvCxnSpPr>
            <p:spPr>
              <a:xfrm>
                <a:off x="3205467" y="1627859"/>
                <a:ext cx="0" cy="3600528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>
                <a:off x="2484548" y="3428123"/>
                <a:ext cx="4103323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igura a mano libera 52"/>
              <p:cNvSpPr/>
              <p:nvPr/>
            </p:nvSpPr>
            <p:spPr>
              <a:xfrm>
                <a:off x="3196012" y="1781073"/>
                <a:ext cx="2380210" cy="3274948"/>
              </a:xfrm>
              <a:custGeom>
                <a:avLst/>
                <a:gdLst>
                  <a:gd name="connsiteX0" fmla="*/ 0 w 2378765"/>
                  <a:gd name="connsiteY0" fmla="*/ 0 h 3275938"/>
                  <a:gd name="connsiteX1" fmla="*/ 2377440 w 2378765"/>
                  <a:gd name="connsiteY1" fmla="*/ 1653871 h 3275938"/>
                  <a:gd name="connsiteX2" fmla="*/ 7952 w 2378765"/>
                  <a:gd name="connsiteY2" fmla="*/ 3275938 h 3275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78765" h="3275938">
                    <a:moveTo>
                      <a:pt x="0" y="0"/>
                    </a:moveTo>
                    <a:cubicBezTo>
                      <a:pt x="1188057" y="553940"/>
                      <a:pt x="2376115" y="1107881"/>
                      <a:pt x="2377440" y="1653871"/>
                    </a:cubicBezTo>
                    <a:cubicBezTo>
                      <a:pt x="2378765" y="2199861"/>
                      <a:pt x="7952" y="3275938"/>
                      <a:pt x="7952" y="3275938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4" name="Figura a mano libera 53"/>
              <p:cNvSpPr/>
              <p:nvPr/>
            </p:nvSpPr>
            <p:spPr>
              <a:xfrm>
                <a:off x="2605096" y="2870328"/>
                <a:ext cx="3978048" cy="268124"/>
              </a:xfrm>
              <a:custGeom>
                <a:avLst/>
                <a:gdLst>
                  <a:gd name="connsiteX0" fmla="*/ 336605 w 3978302"/>
                  <a:gd name="connsiteY0" fmla="*/ 135172 h 269019"/>
                  <a:gd name="connsiteX1" fmla="*/ 606949 w 3978302"/>
                  <a:gd name="connsiteY1" fmla="*/ 246490 h 269019"/>
                  <a:gd name="connsiteX2" fmla="*/ 3978302 w 3978302"/>
                  <a:gd name="connsiteY2" fmla="*/ 0 h 269019"/>
                  <a:gd name="connsiteX3" fmla="*/ 3978302 w 3978302"/>
                  <a:gd name="connsiteY3" fmla="*/ 0 h 269019"/>
                  <a:gd name="connsiteX4" fmla="*/ 3978302 w 3978302"/>
                  <a:gd name="connsiteY4" fmla="*/ 0 h 269019"/>
                  <a:gd name="connsiteX5" fmla="*/ 3978302 w 3978302"/>
                  <a:gd name="connsiteY5" fmla="*/ 0 h 26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8302" h="269019">
                    <a:moveTo>
                      <a:pt x="336605" y="135172"/>
                    </a:moveTo>
                    <a:cubicBezTo>
                      <a:pt x="168302" y="202095"/>
                      <a:pt x="0" y="269019"/>
                      <a:pt x="606949" y="246490"/>
                    </a:cubicBezTo>
                    <a:cubicBezTo>
                      <a:pt x="1213898" y="223961"/>
                      <a:pt x="3978302" y="0"/>
                      <a:pt x="3978302" y="0"/>
                    </a:cubicBezTo>
                    <a:lnTo>
                      <a:pt x="3978302" y="0"/>
                    </a:lnTo>
                    <a:lnTo>
                      <a:pt x="3978302" y="0"/>
                    </a:lnTo>
                    <a:lnTo>
                      <a:pt x="3978302" y="0"/>
                    </a:ln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5" name="Figura a mano libera 54"/>
              <p:cNvSpPr/>
              <p:nvPr/>
            </p:nvSpPr>
            <p:spPr>
              <a:xfrm>
                <a:off x="2595641" y="3650761"/>
                <a:ext cx="3987503" cy="265731"/>
              </a:xfrm>
              <a:custGeom>
                <a:avLst/>
                <a:gdLst>
                  <a:gd name="connsiteX0" fmla="*/ 331304 w 3988904"/>
                  <a:gd name="connsiteY0" fmla="*/ 58310 h 265044"/>
                  <a:gd name="connsiteX1" fmla="*/ 609600 w 3988904"/>
                  <a:gd name="connsiteY1" fmla="*/ 34456 h 265044"/>
                  <a:gd name="connsiteX2" fmla="*/ 3988904 w 3988904"/>
                  <a:gd name="connsiteY2" fmla="*/ 265044 h 265044"/>
                  <a:gd name="connsiteX3" fmla="*/ 3988904 w 3988904"/>
                  <a:gd name="connsiteY3" fmla="*/ 265044 h 26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88904" h="265044">
                    <a:moveTo>
                      <a:pt x="331304" y="58310"/>
                    </a:moveTo>
                    <a:cubicBezTo>
                      <a:pt x="165652" y="29155"/>
                      <a:pt x="0" y="0"/>
                      <a:pt x="609600" y="34456"/>
                    </a:cubicBezTo>
                    <a:cubicBezTo>
                      <a:pt x="1219200" y="68912"/>
                      <a:pt x="3988904" y="265044"/>
                      <a:pt x="3988904" y="265044"/>
                    </a:cubicBezTo>
                    <a:lnTo>
                      <a:pt x="3988904" y="265044"/>
                    </a:ln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6" name="CasellaDiTesto 50"/>
              <p:cNvSpPr txBox="1">
                <a:spLocks noChangeArrowheads="1"/>
              </p:cNvSpPr>
              <p:nvPr/>
            </p:nvSpPr>
            <p:spPr bwMode="auto">
              <a:xfrm>
                <a:off x="3841036" y="4447948"/>
                <a:ext cx="1773249" cy="836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it-IT" sz="20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Δn</a:t>
                </a:r>
                <a:r>
                  <a:rPr lang="it-IT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20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it-IT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57" name="CasellaDiTesto 51"/>
              <p:cNvSpPr txBox="1">
                <a:spLocks noChangeArrowheads="1"/>
              </p:cNvSpPr>
              <p:nvPr/>
            </p:nvSpPr>
            <p:spPr bwMode="auto">
              <a:xfrm>
                <a:off x="5252416" y="3697854"/>
                <a:ext cx="1503179" cy="836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it-IT" sz="2000" b="1" i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endParaRPr lang="it-IT" sz="20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CasellaDiTesto 52"/>
              <p:cNvSpPr txBox="1">
                <a:spLocks noChangeArrowheads="1"/>
              </p:cNvSpPr>
              <p:nvPr/>
            </p:nvSpPr>
            <p:spPr bwMode="auto">
              <a:xfrm>
                <a:off x="4945609" y="1604078"/>
                <a:ext cx="1970382" cy="603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it-IT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</a:t>
                </a:r>
                <a:endParaRPr lang="it-IT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Rettangolo 47"/>
            <p:cNvSpPr/>
            <p:nvPr/>
          </p:nvSpPr>
          <p:spPr>
            <a:xfrm>
              <a:off x="1763688" y="2348880"/>
              <a:ext cx="576538" cy="273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9907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1814</TotalTime>
  <Words>2107</Words>
  <Application>Microsoft Office PowerPoint</Application>
  <PresentationFormat>Presentazione su schermo (4:3)</PresentationFormat>
  <Paragraphs>196</Paragraphs>
  <Slides>18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Microsoft YaHei</vt:lpstr>
      <vt:lpstr>Arial</vt:lpstr>
      <vt:lpstr>Calibri</vt:lpstr>
      <vt:lpstr>Calibri Light</vt:lpstr>
      <vt:lpstr>Cambria Math</vt:lpstr>
      <vt:lpstr>Mangal</vt:lpstr>
      <vt:lpstr>StarSymbol</vt:lpstr>
      <vt:lpstr>Times New Roman</vt:lpstr>
      <vt:lpstr>Tema di Office</vt:lpstr>
      <vt:lpstr>Nonlinear Gamow Vectors  in nonlocal optical propagation</vt:lpstr>
      <vt:lpstr>Outline</vt:lpstr>
      <vt:lpstr>Dispersive Shock Waves in Physics</vt:lpstr>
      <vt:lpstr>Nonlinear Schrödinger Equation</vt:lpstr>
      <vt:lpstr>From NLS to Hydrodynamic Model</vt:lpstr>
      <vt:lpstr>Hopf Equation</vt:lpstr>
      <vt:lpstr>Characteristic lines Method &amp; Shock Point</vt:lpstr>
      <vt:lpstr>Challenge! the description of shock waves beyond the shock point</vt:lpstr>
      <vt:lpstr>Nonlocal NLS Equation</vt:lpstr>
      <vt:lpstr>Reversed Harmonic Oscillator</vt:lpstr>
      <vt:lpstr>From HO to RO</vt:lpstr>
      <vt:lpstr>Gamow Vectors</vt:lpstr>
      <vt:lpstr>Numerical Validation We compare simulation with the solution of the nonlocal Schrödinger equation (in the finite nonlocality case)</vt:lpstr>
      <vt:lpstr>Numerical Simulation vs Theory</vt:lpstr>
      <vt:lpstr>Experimental Results</vt:lpstr>
      <vt:lpstr>Experimental Set-Up</vt:lpstr>
      <vt:lpstr>Decay Rates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Irreversible quantum mechanics in nonlocal nonlinear optics</dc:title>
  <dc:creator>Maria Chiara</dc:creator>
  <cp:lastModifiedBy>Maria Chiara</cp:lastModifiedBy>
  <cp:revision>120</cp:revision>
  <dcterms:created xsi:type="dcterms:W3CDTF">2015-09-11T16:25:50Z</dcterms:created>
  <dcterms:modified xsi:type="dcterms:W3CDTF">2015-09-17T16:30:44Z</dcterms:modified>
</cp:coreProperties>
</file>