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3" r:id="rId2"/>
    <p:sldId id="275" r:id="rId3"/>
    <p:sldId id="334" r:id="rId4"/>
    <p:sldId id="336" r:id="rId5"/>
    <p:sldId id="337" r:id="rId6"/>
    <p:sldId id="339" r:id="rId7"/>
    <p:sldId id="340" r:id="rId8"/>
    <p:sldId id="331" r:id="rId9"/>
    <p:sldId id="305" r:id="rId10"/>
    <p:sldId id="306" r:id="rId11"/>
    <p:sldId id="307" r:id="rId12"/>
    <p:sldId id="303" r:id="rId13"/>
    <p:sldId id="309" r:id="rId14"/>
    <p:sldId id="311" r:id="rId15"/>
    <p:sldId id="312" r:id="rId16"/>
    <p:sldId id="320" r:id="rId17"/>
    <p:sldId id="321" r:id="rId18"/>
    <p:sldId id="284" r:id="rId19"/>
    <p:sldId id="285" r:id="rId20"/>
    <p:sldId id="286" r:id="rId21"/>
    <p:sldId id="322" r:id="rId22"/>
    <p:sldId id="288" r:id="rId23"/>
    <p:sldId id="290" r:id="rId24"/>
    <p:sldId id="289" r:id="rId25"/>
    <p:sldId id="295" r:id="rId26"/>
    <p:sldId id="299" r:id="rId27"/>
    <p:sldId id="300" r:id="rId28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8CD6C-5A2C-4462-B0DA-488C7E4586EF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209CC-9F2C-45B6-83EE-13E4FBBDF79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8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5663" y="746125"/>
            <a:ext cx="4948237" cy="371157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888840" y="4714920"/>
            <a:ext cx="4881600" cy="4457880"/>
          </a:xfrm>
        </p:spPr>
        <p:txBody>
          <a:bodyPr/>
          <a:lstStyle/>
          <a:p>
            <a:endParaRPr lang="de-DE" sz="2600"/>
          </a:p>
        </p:txBody>
      </p:sp>
    </p:spTree>
    <p:extLst>
      <p:ext uri="{BB962C8B-B14F-4D97-AF65-F5344CB8AC3E}">
        <p14:creationId xmlns:p14="http://schemas.microsoft.com/office/powerpoint/2010/main" val="39450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5663" y="746125"/>
            <a:ext cx="4948237" cy="371157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888840" y="4714920"/>
            <a:ext cx="4881600" cy="4457880"/>
          </a:xfrm>
        </p:spPr>
        <p:txBody>
          <a:bodyPr/>
          <a:lstStyle/>
          <a:p>
            <a:endParaRPr lang="de-DE" sz="2600"/>
          </a:p>
        </p:txBody>
      </p:sp>
    </p:spTree>
    <p:extLst>
      <p:ext uri="{BB962C8B-B14F-4D97-AF65-F5344CB8AC3E}">
        <p14:creationId xmlns:p14="http://schemas.microsoft.com/office/powerpoint/2010/main" val="3999262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5663" y="746125"/>
            <a:ext cx="4948237" cy="371157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888840" y="4714920"/>
            <a:ext cx="4881600" cy="4457880"/>
          </a:xfrm>
        </p:spPr>
        <p:txBody>
          <a:bodyPr/>
          <a:lstStyle/>
          <a:p>
            <a:endParaRPr lang="de-DE" sz="2600"/>
          </a:p>
        </p:txBody>
      </p:sp>
    </p:spTree>
    <p:extLst>
      <p:ext uri="{BB962C8B-B14F-4D97-AF65-F5344CB8AC3E}">
        <p14:creationId xmlns:p14="http://schemas.microsoft.com/office/powerpoint/2010/main" val="375597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5663" y="746125"/>
            <a:ext cx="4948237" cy="371157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888840" y="4714920"/>
            <a:ext cx="4881600" cy="4457880"/>
          </a:xfrm>
        </p:spPr>
        <p:txBody>
          <a:bodyPr/>
          <a:lstStyle/>
          <a:p>
            <a:endParaRPr lang="de-DE" sz="2600"/>
          </a:p>
        </p:txBody>
      </p:sp>
    </p:spTree>
    <p:extLst>
      <p:ext uri="{BB962C8B-B14F-4D97-AF65-F5344CB8AC3E}">
        <p14:creationId xmlns:p14="http://schemas.microsoft.com/office/powerpoint/2010/main" val="171818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5663" y="746125"/>
            <a:ext cx="4948237" cy="371157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888840" y="4714920"/>
            <a:ext cx="4881600" cy="4457880"/>
          </a:xfrm>
        </p:spPr>
        <p:txBody>
          <a:bodyPr/>
          <a:lstStyle/>
          <a:p>
            <a:endParaRPr lang="de-DE" sz="2600"/>
          </a:p>
        </p:txBody>
      </p:sp>
    </p:spTree>
    <p:extLst>
      <p:ext uri="{BB962C8B-B14F-4D97-AF65-F5344CB8AC3E}">
        <p14:creationId xmlns:p14="http://schemas.microsoft.com/office/powerpoint/2010/main" val="2962746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5663" y="746125"/>
            <a:ext cx="4948237" cy="371157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888840" y="4714920"/>
            <a:ext cx="4881600" cy="4457880"/>
          </a:xfrm>
        </p:spPr>
        <p:txBody>
          <a:bodyPr/>
          <a:lstStyle/>
          <a:p>
            <a:endParaRPr lang="de-DE" sz="2600"/>
          </a:p>
        </p:txBody>
      </p:sp>
    </p:spTree>
    <p:extLst>
      <p:ext uri="{BB962C8B-B14F-4D97-AF65-F5344CB8AC3E}">
        <p14:creationId xmlns:p14="http://schemas.microsoft.com/office/powerpoint/2010/main" val="1739476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5663" y="746125"/>
            <a:ext cx="4948237" cy="371157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888840" y="4714920"/>
            <a:ext cx="4881600" cy="4457880"/>
          </a:xfrm>
        </p:spPr>
        <p:txBody>
          <a:bodyPr/>
          <a:lstStyle/>
          <a:p>
            <a:endParaRPr lang="de-DE" sz="2600"/>
          </a:p>
        </p:txBody>
      </p:sp>
    </p:spTree>
    <p:extLst>
      <p:ext uri="{BB962C8B-B14F-4D97-AF65-F5344CB8AC3E}">
        <p14:creationId xmlns:p14="http://schemas.microsoft.com/office/powerpoint/2010/main" val="308093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5663" y="746125"/>
            <a:ext cx="4948237" cy="371157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888840" y="4714920"/>
            <a:ext cx="4881600" cy="4457880"/>
          </a:xfrm>
        </p:spPr>
        <p:txBody>
          <a:bodyPr/>
          <a:lstStyle/>
          <a:p>
            <a:endParaRPr lang="de-DE" sz="2600"/>
          </a:p>
        </p:txBody>
      </p:sp>
    </p:spTree>
    <p:extLst>
      <p:ext uri="{BB962C8B-B14F-4D97-AF65-F5344CB8AC3E}">
        <p14:creationId xmlns:p14="http://schemas.microsoft.com/office/powerpoint/2010/main" val="2676516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5663" y="746125"/>
            <a:ext cx="4948237" cy="371157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888840" y="4714920"/>
            <a:ext cx="4881600" cy="4457880"/>
          </a:xfrm>
        </p:spPr>
        <p:txBody>
          <a:bodyPr/>
          <a:lstStyle/>
          <a:p>
            <a:endParaRPr lang="de-DE" sz="2600"/>
          </a:p>
        </p:txBody>
      </p:sp>
    </p:spTree>
    <p:extLst>
      <p:ext uri="{BB962C8B-B14F-4D97-AF65-F5344CB8AC3E}">
        <p14:creationId xmlns:p14="http://schemas.microsoft.com/office/powerpoint/2010/main" val="3443892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55663" y="746125"/>
            <a:ext cx="4948237" cy="371157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888840" y="4714920"/>
            <a:ext cx="4881600" cy="4457880"/>
          </a:xfrm>
        </p:spPr>
        <p:txBody>
          <a:bodyPr/>
          <a:lstStyle/>
          <a:p>
            <a:endParaRPr lang="de-DE" sz="2600"/>
          </a:p>
        </p:txBody>
      </p:sp>
    </p:spTree>
    <p:extLst>
      <p:ext uri="{BB962C8B-B14F-4D97-AF65-F5344CB8AC3E}">
        <p14:creationId xmlns:p14="http://schemas.microsoft.com/office/powerpoint/2010/main" val="269746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431-73E0-4B60-8700-9E3E89EE6642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CB4-BE62-4ECC-9652-AB074394D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67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431-73E0-4B60-8700-9E3E89EE6642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CB4-BE62-4ECC-9652-AB074394D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34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431-73E0-4B60-8700-9E3E89EE6642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CB4-BE62-4ECC-9652-AB074394D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30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431-73E0-4B60-8700-9E3E89EE6642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CB4-BE62-4ECC-9652-AB074394D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08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431-73E0-4B60-8700-9E3E89EE6642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CB4-BE62-4ECC-9652-AB074394D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354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431-73E0-4B60-8700-9E3E89EE6642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CB4-BE62-4ECC-9652-AB074394D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61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431-73E0-4B60-8700-9E3E89EE6642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CB4-BE62-4ECC-9652-AB074394D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36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431-73E0-4B60-8700-9E3E89EE6642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CB4-BE62-4ECC-9652-AB074394D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39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431-73E0-4B60-8700-9E3E89EE6642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CB4-BE62-4ECC-9652-AB074394D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48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431-73E0-4B60-8700-9E3E89EE6642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CB4-BE62-4ECC-9652-AB074394D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511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1431-73E0-4B60-8700-9E3E89EE6642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41CB4-BE62-4ECC-9652-AB074394D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368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11431-73E0-4B60-8700-9E3E89EE6642}" type="datetimeFigureOut">
              <a:rPr lang="it-IT" smtClean="0"/>
              <a:t>21/09/2015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41CB4-BE62-4ECC-9652-AB074394DFE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79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alberto.stefanel@uniud.it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marisa.michelini@uniud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gesche.pospiech@tu-dresden.de" TargetMode="External"/><Relationship Id="rId4" Type="http://schemas.openxmlformats.org/officeDocument/2006/relationships/hyperlink" Target="mailto:lorenzo.santi@uniud.it" TargetMode="External"/><Relationship Id="rId9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progetto HOPE e l’indagine SSQ sugli aspetti che ispirano i giovani a studiare fisica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5536" y="3861048"/>
            <a:ext cx="7772400" cy="2088232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 smtClean="0"/>
              <a:t>Marisa </a:t>
            </a:r>
            <a:r>
              <a:rPr lang="it-IT" b="1" dirty="0" err="1" smtClean="0"/>
              <a:t>Michelini</a:t>
            </a:r>
            <a:r>
              <a:rPr lang="it-IT" b="1" dirty="0" smtClean="0"/>
              <a:t>, Lorenzo Santi, Alberto Stefanel, Stefano </a:t>
            </a:r>
            <a:r>
              <a:rPr lang="it-IT" b="1" dirty="0" err="1" smtClean="0"/>
              <a:t>Vercellati</a:t>
            </a:r>
            <a:endParaRPr lang="it-IT" b="1" dirty="0"/>
          </a:p>
          <a:p>
            <a:r>
              <a:rPr lang="it-IT" i="1" dirty="0" err="1" smtClean="0"/>
              <a:t>Research</a:t>
            </a:r>
            <a:r>
              <a:rPr lang="it-IT" i="1" dirty="0" smtClean="0"/>
              <a:t> Unit in </a:t>
            </a:r>
            <a:r>
              <a:rPr lang="it-IT" i="1" dirty="0" err="1" smtClean="0"/>
              <a:t>Physics</a:t>
            </a:r>
            <a:r>
              <a:rPr lang="it-IT" i="1" dirty="0" smtClean="0"/>
              <a:t> </a:t>
            </a:r>
            <a:r>
              <a:rPr lang="it-IT" i="1" dirty="0" err="1" smtClean="0"/>
              <a:t>Education</a:t>
            </a:r>
            <a:r>
              <a:rPr lang="it-IT" i="1" dirty="0" smtClean="0"/>
              <a:t>, </a:t>
            </a:r>
            <a:r>
              <a:rPr lang="it-IT" i="1" dirty="0" err="1" smtClean="0"/>
              <a:t>University</a:t>
            </a:r>
            <a:r>
              <a:rPr lang="it-IT" i="1" dirty="0" smtClean="0"/>
              <a:t> of Udine, </a:t>
            </a:r>
            <a:r>
              <a:rPr lang="it-IT" i="1" dirty="0" err="1" smtClean="0"/>
              <a:t>Italy</a:t>
            </a:r>
            <a:endParaRPr lang="it-IT" i="1" dirty="0" smtClean="0"/>
          </a:p>
          <a:p>
            <a:r>
              <a:rPr lang="it-IT" b="1" dirty="0" err="1"/>
              <a:t>Geshe</a:t>
            </a:r>
            <a:r>
              <a:rPr lang="it-IT" b="1" dirty="0"/>
              <a:t> </a:t>
            </a:r>
            <a:r>
              <a:rPr lang="it-IT" b="1" dirty="0" err="1" smtClean="0"/>
              <a:t>Pospiech</a:t>
            </a:r>
            <a:r>
              <a:rPr lang="it-IT" b="1" dirty="0" smtClean="0"/>
              <a:t>, </a:t>
            </a:r>
            <a:r>
              <a:rPr lang="it-IT" i="1" dirty="0" smtClean="0"/>
              <a:t>Technical </a:t>
            </a:r>
            <a:r>
              <a:rPr lang="it-IT" i="1" dirty="0" err="1" smtClean="0"/>
              <a:t>University</a:t>
            </a:r>
            <a:r>
              <a:rPr lang="it-IT" i="1" dirty="0" smtClean="0"/>
              <a:t> of Dresden </a:t>
            </a:r>
            <a:r>
              <a:rPr lang="it-IT" i="1" dirty="0" err="1" smtClean="0"/>
              <a:t>Germay</a:t>
            </a:r>
            <a:endParaRPr lang="it-IT" i="1" dirty="0" smtClean="0"/>
          </a:p>
          <a:p>
            <a:r>
              <a:rPr lang="it-IT" dirty="0" smtClean="0">
                <a:hlinkClick r:id="rId2"/>
              </a:rPr>
              <a:t>marisa.michelini@uniud.it</a:t>
            </a:r>
            <a:r>
              <a:rPr lang="it-IT" dirty="0" smtClean="0"/>
              <a:t>, </a:t>
            </a:r>
            <a:r>
              <a:rPr lang="it-IT" dirty="0" smtClean="0">
                <a:hlinkClick r:id="rId3"/>
              </a:rPr>
              <a:t>alberto.stefanel@uniud.it</a:t>
            </a:r>
            <a:r>
              <a:rPr lang="it-IT" dirty="0" smtClean="0"/>
              <a:t>, </a:t>
            </a:r>
            <a:r>
              <a:rPr lang="it-IT" dirty="0" smtClean="0">
                <a:hlinkClick r:id="rId4"/>
              </a:rPr>
              <a:t>lorenzo.santi@uniud.it</a:t>
            </a:r>
            <a:r>
              <a:rPr lang="it-IT" dirty="0" smtClean="0"/>
              <a:t>, </a:t>
            </a:r>
          </a:p>
          <a:p>
            <a:r>
              <a:rPr lang="it-IT" dirty="0" smtClean="0">
                <a:hlinkClick r:id="rId5"/>
              </a:rPr>
              <a:t>gesche.pospiech@tu-dresden.de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20" y="246979"/>
            <a:ext cx="4090128" cy="102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2" y="322462"/>
            <a:ext cx="1752030" cy="130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8817" y="5825452"/>
            <a:ext cx="1139383" cy="384426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40951"/>
            <a:ext cx="614362" cy="567372"/>
          </a:xfrm>
          <a:prstGeom prst="rect">
            <a:avLst/>
          </a:prstGeom>
        </p:spPr>
      </p:pic>
      <p:sp>
        <p:nvSpPr>
          <p:cNvPr id="11" name="CasellaDiTesto 4"/>
          <p:cNvSpPr txBox="1"/>
          <p:nvPr/>
        </p:nvSpPr>
        <p:spPr>
          <a:xfrm rot="21435530">
            <a:off x="168513" y="6150190"/>
            <a:ext cx="10345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sz="1050" b="1" kern="1200" dirty="0" err="1">
                <a:solidFill>
                  <a:srgbClr val="0000FF"/>
                </a:solidFill>
                <a:effectLst/>
                <a:latin typeface="Calibri"/>
                <a:ea typeface="Times New Roman"/>
                <a:cs typeface="Times New Roman"/>
              </a:rPr>
              <a:t>University</a:t>
            </a:r>
            <a:r>
              <a:rPr lang="it-IT" sz="1050" b="1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Times New Roman"/>
              </a:rPr>
              <a:t> of Udine</a:t>
            </a:r>
            <a:endParaRPr lang="it-IT" sz="1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195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/>
          <a:stretch>
            <a:fillRect/>
          </a:stretch>
        </p:blipFill>
        <p:spPr>
          <a:xfrm>
            <a:off x="762835" y="836712"/>
            <a:ext cx="7962896" cy="363616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63688" y="764704"/>
            <a:ext cx="6264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Internal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r>
              <a:rPr lang="it-IT" dirty="0" smtClean="0"/>
              <a:t> </a:t>
            </a:r>
            <a:r>
              <a:rPr lang="it-IT" dirty="0" err="1" smtClean="0"/>
              <a:t>motivating</a:t>
            </a:r>
            <a:r>
              <a:rPr lang="it-IT" dirty="0" smtClean="0"/>
              <a:t> to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762835" y="4437112"/>
            <a:ext cx="7962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main factors (4)  are: </a:t>
            </a:r>
          </a:p>
          <a:p>
            <a:r>
              <a:rPr lang="en-US" dirty="0"/>
              <a:t>	</a:t>
            </a:r>
            <a:r>
              <a:rPr lang="en-US" dirty="0" smtClean="0"/>
              <a:t>to </a:t>
            </a:r>
            <a:r>
              <a:rPr lang="en-US" dirty="0"/>
              <a:t>understand the world, the universe,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how </a:t>
            </a:r>
            <a:r>
              <a:rPr lang="en-US" dirty="0"/>
              <a:t>things work, the advanced </a:t>
            </a:r>
            <a:r>
              <a:rPr lang="en-US" dirty="0" smtClean="0"/>
              <a:t>physics.</a:t>
            </a:r>
          </a:p>
          <a:p>
            <a:r>
              <a:rPr lang="en-US" dirty="0" smtClean="0"/>
              <a:t>Minimum score: the perspective to become </a:t>
            </a:r>
            <a:r>
              <a:rPr lang="en-US" dirty="0"/>
              <a:t>a physics teacher </a:t>
            </a:r>
            <a:endParaRPr lang="en-US" dirty="0" smtClean="0"/>
          </a:p>
          <a:p>
            <a:r>
              <a:rPr lang="en-US" dirty="0" smtClean="0"/>
              <a:t>No difference in male and female</a:t>
            </a:r>
            <a:endParaRPr lang="it-IT" dirty="0"/>
          </a:p>
        </p:txBody>
      </p:sp>
      <p:sp>
        <p:nvSpPr>
          <p:cNvPr id="6" name="Figura a mano libera 5"/>
          <p:cNvSpPr/>
          <p:nvPr/>
        </p:nvSpPr>
        <p:spPr>
          <a:xfrm>
            <a:off x="522462" y="3820521"/>
            <a:ext cx="223283" cy="935665"/>
          </a:xfrm>
          <a:custGeom>
            <a:avLst/>
            <a:gdLst>
              <a:gd name="connsiteX0" fmla="*/ 223283 w 223283"/>
              <a:gd name="connsiteY0" fmla="*/ 925032 h 935665"/>
              <a:gd name="connsiteX1" fmla="*/ 0 w 223283"/>
              <a:gd name="connsiteY1" fmla="*/ 935665 h 935665"/>
              <a:gd name="connsiteX2" fmla="*/ 10632 w 223283"/>
              <a:gd name="connsiteY2" fmla="*/ 0 h 935665"/>
              <a:gd name="connsiteX3" fmla="*/ 138223 w 223283"/>
              <a:gd name="connsiteY3" fmla="*/ 0 h 93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83" h="935665">
                <a:moveTo>
                  <a:pt x="223283" y="925032"/>
                </a:moveTo>
                <a:lnTo>
                  <a:pt x="0" y="935665"/>
                </a:lnTo>
                <a:lnTo>
                  <a:pt x="10632" y="0"/>
                </a:lnTo>
                <a:lnTo>
                  <a:pt x="138223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Parentesi graffa aperta 6"/>
          <p:cNvSpPr/>
          <p:nvPr/>
        </p:nvSpPr>
        <p:spPr>
          <a:xfrm>
            <a:off x="618819" y="3320753"/>
            <a:ext cx="233114" cy="9676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395536" y="1880593"/>
            <a:ext cx="339840" cy="3367511"/>
          </a:xfrm>
          <a:custGeom>
            <a:avLst/>
            <a:gdLst>
              <a:gd name="connsiteX0" fmla="*/ 223283 w 223283"/>
              <a:gd name="connsiteY0" fmla="*/ 925032 h 935665"/>
              <a:gd name="connsiteX1" fmla="*/ 0 w 223283"/>
              <a:gd name="connsiteY1" fmla="*/ 935665 h 935665"/>
              <a:gd name="connsiteX2" fmla="*/ 10632 w 223283"/>
              <a:gd name="connsiteY2" fmla="*/ 0 h 935665"/>
              <a:gd name="connsiteX3" fmla="*/ 138223 w 223283"/>
              <a:gd name="connsiteY3" fmla="*/ 0 h 93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283" h="935665">
                <a:moveTo>
                  <a:pt x="223283" y="925032"/>
                </a:moveTo>
                <a:lnTo>
                  <a:pt x="0" y="935665"/>
                </a:lnTo>
                <a:lnTo>
                  <a:pt x="10632" y="0"/>
                </a:lnTo>
                <a:lnTo>
                  <a:pt x="138223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</a:t>
            </a:r>
            <a:r>
              <a:rPr lang="en-US" sz="2400" baseline="30000" dirty="0" smtClean="0">
                <a:solidFill>
                  <a:srgbClr val="0000FF"/>
                </a:solidFill>
              </a:rPr>
              <a:t>st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preliminar</a:t>
            </a:r>
            <a:r>
              <a:rPr lang="en-US" sz="2400" dirty="0" smtClean="0">
                <a:solidFill>
                  <a:srgbClr val="0000FF"/>
                </a:solidFill>
              </a:rPr>
              <a:t> study (march ’14)</a:t>
            </a:r>
          </a:p>
        </p:txBody>
      </p:sp>
    </p:spTree>
    <p:extLst>
      <p:ext uri="{BB962C8B-B14F-4D97-AF65-F5344CB8AC3E}">
        <p14:creationId xmlns:p14="http://schemas.microsoft.com/office/powerpoint/2010/main" val="93182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53752" y="548680"/>
            <a:ext cx="90364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i="1" dirty="0" smtClean="0"/>
              <a:t>OPEN QUESTION</a:t>
            </a:r>
          </a:p>
          <a:p>
            <a:pPr lvl="0"/>
            <a:r>
              <a:rPr lang="en-US" b="1" i="1" dirty="0" smtClean="0"/>
              <a:t>The most </a:t>
            </a:r>
            <a:r>
              <a:rPr lang="en-US" b="1" i="1" dirty="0"/>
              <a:t>important factor that triggered interest in </a:t>
            </a:r>
            <a:r>
              <a:rPr lang="en-US" b="1" i="1" dirty="0" smtClean="0"/>
              <a:t>physics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Almost </a:t>
            </a:r>
            <a:r>
              <a:rPr lang="en-US" dirty="0"/>
              <a:t>half took </a:t>
            </a:r>
            <a:r>
              <a:rPr lang="en-US" dirty="0">
                <a:solidFill>
                  <a:srgbClr val="0033CC"/>
                </a:solidFill>
              </a:rPr>
              <a:t>personal reasons </a:t>
            </a:r>
            <a:r>
              <a:rPr lang="en-US" dirty="0"/>
              <a:t>(17/37) related to:</a:t>
            </a: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Personal interest (</a:t>
            </a:r>
            <a:r>
              <a:rPr lang="en-US" dirty="0" smtClean="0"/>
              <a:t>8/17</a:t>
            </a:r>
            <a:r>
              <a:rPr lang="en-US" dirty="0"/>
              <a:t>) for physics in general and understanding how universe works</a:t>
            </a: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Curiosity (</a:t>
            </a:r>
            <a:r>
              <a:rPr lang="en-US" dirty="0" smtClean="0"/>
              <a:t>5/17</a:t>
            </a:r>
            <a:r>
              <a:rPr lang="en-US" dirty="0"/>
              <a:t>): personal, on how things work, understanding </a:t>
            </a:r>
            <a:r>
              <a:rPr lang="en-US" dirty="0" smtClean="0"/>
              <a:t>the </a:t>
            </a:r>
            <a:r>
              <a:rPr lang="en-US" dirty="0"/>
              <a:t>universe (</a:t>
            </a:r>
            <a:r>
              <a:rPr lang="en-US" dirty="0">
                <a:solidFill>
                  <a:srgbClr val="0000FF"/>
                </a:solidFill>
              </a:rPr>
              <a:t>all male</a:t>
            </a:r>
            <a:r>
              <a:rPr lang="en-US" dirty="0"/>
              <a:t>)</a:t>
            </a: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Willingness to learn (</a:t>
            </a:r>
            <a:r>
              <a:rPr lang="en-GB" dirty="0" smtClean="0"/>
              <a:t>2/17</a:t>
            </a:r>
            <a:r>
              <a:rPr lang="en-GB" dirty="0"/>
              <a:t>); </a:t>
            </a:r>
            <a:r>
              <a:rPr lang="en-GB" dirty="0" smtClean="0"/>
              <a:t>Passion </a:t>
            </a:r>
            <a:r>
              <a:rPr lang="en-GB" dirty="0"/>
              <a:t>(</a:t>
            </a:r>
            <a:r>
              <a:rPr lang="en-GB" dirty="0" smtClean="0"/>
              <a:t>1/17</a:t>
            </a:r>
            <a:r>
              <a:rPr lang="en-GB" dirty="0"/>
              <a:t>); </a:t>
            </a:r>
            <a:r>
              <a:rPr lang="en-GB" dirty="0" smtClean="0"/>
              <a:t>Predisposition </a:t>
            </a:r>
            <a:r>
              <a:rPr lang="en-GB" dirty="0"/>
              <a:t>(</a:t>
            </a:r>
            <a:r>
              <a:rPr lang="en-GB" dirty="0" smtClean="0"/>
              <a:t>1/17</a:t>
            </a:r>
            <a:r>
              <a:rPr lang="en-GB" dirty="0"/>
              <a:t>);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/>
              <a:t>Other </a:t>
            </a:r>
            <a:r>
              <a:rPr lang="en-US" dirty="0"/>
              <a:t>4/37 students (</a:t>
            </a:r>
            <a:r>
              <a:rPr lang="en-US" dirty="0">
                <a:solidFill>
                  <a:srgbClr val="0000FF"/>
                </a:solidFill>
              </a:rPr>
              <a:t>all male</a:t>
            </a:r>
            <a:r>
              <a:rPr lang="en-US" dirty="0"/>
              <a:t>) quoted: </a:t>
            </a:r>
            <a:r>
              <a:rPr lang="en-US" dirty="0">
                <a:solidFill>
                  <a:srgbClr val="0033CC"/>
                </a:solidFill>
              </a:rPr>
              <a:t>knowledge</a:t>
            </a:r>
            <a:r>
              <a:rPr lang="en-US" dirty="0"/>
              <a:t> of specific content (relativity) (</a:t>
            </a:r>
            <a:r>
              <a:rPr lang="en-US" dirty="0" smtClean="0"/>
              <a:t>1/4), </a:t>
            </a:r>
            <a:r>
              <a:rPr lang="en-US" dirty="0"/>
              <a:t>importance or application of physics (</a:t>
            </a:r>
            <a:r>
              <a:rPr lang="en-US" dirty="0" smtClean="0"/>
              <a:t>2/4), </a:t>
            </a:r>
            <a:r>
              <a:rPr lang="en-US" dirty="0"/>
              <a:t>the beauty of  natural order (</a:t>
            </a:r>
            <a:r>
              <a:rPr lang="en-US" dirty="0" smtClean="0"/>
              <a:t>1/4) 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About </a:t>
            </a:r>
            <a:r>
              <a:rPr lang="en-US" dirty="0"/>
              <a:t>one-fifth of the sample indicated </a:t>
            </a:r>
            <a:r>
              <a:rPr lang="en-US" dirty="0">
                <a:solidFill>
                  <a:srgbClr val="0033CC"/>
                </a:solidFill>
              </a:rPr>
              <a:t>school factors </a:t>
            </a:r>
            <a:r>
              <a:rPr lang="en-US" dirty="0"/>
              <a:t>(7/37), focusing on:</a:t>
            </a: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Role of the teacher in physics (4/7) </a:t>
            </a: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The study of physics at school (2/7) </a:t>
            </a: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Guidance activities made ​​at school (1/7). </a:t>
            </a:r>
            <a:endParaRPr lang="it-IT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GB" dirty="0" smtClean="0"/>
              <a:t>The </a:t>
            </a:r>
            <a:r>
              <a:rPr lang="en-GB" dirty="0"/>
              <a:t>remaining students (9/37) quoted: </a:t>
            </a: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visits to laboratories (</a:t>
            </a:r>
            <a:r>
              <a:rPr lang="en-US" dirty="0" smtClean="0"/>
              <a:t>4/7</a:t>
            </a:r>
            <a:r>
              <a:rPr lang="en-US" dirty="0"/>
              <a:t>) (</a:t>
            </a:r>
            <a:r>
              <a:rPr lang="en-US" dirty="0">
                <a:solidFill>
                  <a:srgbClr val="0033CC"/>
                </a:solidFill>
              </a:rPr>
              <a:t>all female</a:t>
            </a:r>
            <a:r>
              <a:rPr lang="en-US" dirty="0"/>
              <a:t>)</a:t>
            </a:r>
            <a:endParaRPr lang="it-IT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stimuli of family and friends (</a:t>
            </a:r>
            <a:r>
              <a:rPr lang="en-US" dirty="0" smtClean="0"/>
              <a:t>3/7</a:t>
            </a:r>
            <a:r>
              <a:rPr lang="en-US" dirty="0"/>
              <a:t>) (</a:t>
            </a:r>
            <a:r>
              <a:rPr lang="en-US" dirty="0">
                <a:solidFill>
                  <a:srgbClr val="0000FF"/>
                </a:solidFill>
              </a:rPr>
              <a:t>all </a:t>
            </a:r>
            <a:r>
              <a:rPr lang="en-US" dirty="0" smtClean="0">
                <a:solidFill>
                  <a:srgbClr val="0000FF"/>
                </a:solidFill>
              </a:rPr>
              <a:t>female</a:t>
            </a:r>
            <a:r>
              <a:rPr lang="en-US" dirty="0" smtClean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sources </a:t>
            </a:r>
            <a:r>
              <a:rPr lang="en-US" dirty="0"/>
              <a:t>of information (</a:t>
            </a:r>
            <a:r>
              <a:rPr lang="en-US" dirty="0" smtClean="0"/>
              <a:t>2/7</a:t>
            </a:r>
            <a:r>
              <a:rPr lang="en-US" dirty="0"/>
              <a:t>) [two students, included in interest category, quoted sources also].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</a:t>
            </a:r>
            <a:r>
              <a:rPr lang="en-US" sz="2400" baseline="30000" dirty="0" smtClean="0">
                <a:solidFill>
                  <a:srgbClr val="0000FF"/>
                </a:solidFill>
              </a:rPr>
              <a:t>st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preliminar</a:t>
            </a:r>
            <a:r>
              <a:rPr lang="en-US" sz="2400" dirty="0" smtClean="0">
                <a:solidFill>
                  <a:srgbClr val="0000FF"/>
                </a:solidFill>
              </a:rPr>
              <a:t> study (march ’14)</a:t>
            </a:r>
          </a:p>
        </p:txBody>
      </p:sp>
      <p:sp>
        <p:nvSpPr>
          <p:cNvPr id="2" name="Ovale 1"/>
          <p:cNvSpPr/>
          <p:nvPr/>
        </p:nvSpPr>
        <p:spPr>
          <a:xfrm>
            <a:off x="3851920" y="3212976"/>
            <a:ext cx="23762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339752" y="4869160"/>
            <a:ext cx="374441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7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836712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indications: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Open questions: a rich overview on important factors; make explicit differences in the sample (otherwise quite similar)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Male-female differences (i.e. age of the choice; importance of sources of information)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Need for more insight on role of school activities  </a:t>
            </a:r>
            <a:endParaRPr lang="en-US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</a:t>
            </a:r>
            <a:r>
              <a:rPr lang="en-US" sz="2400" baseline="30000" dirty="0" smtClean="0">
                <a:solidFill>
                  <a:srgbClr val="0000FF"/>
                </a:solidFill>
              </a:rPr>
              <a:t>st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preliminar</a:t>
            </a:r>
            <a:r>
              <a:rPr lang="en-US" sz="2400" dirty="0" smtClean="0">
                <a:solidFill>
                  <a:srgbClr val="0000FF"/>
                </a:solidFill>
              </a:rPr>
              <a:t> study (march ’14)</a:t>
            </a:r>
          </a:p>
        </p:txBody>
      </p:sp>
    </p:spTree>
    <p:extLst>
      <p:ext uri="{BB962C8B-B14F-4D97-AF65-F5344CB8AC3E}">
        <p14:creationId xmlns:p14="http://schemas.microsoft.com/office/powerpoint/2010/main" val="18008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4970"/>
            <a:ext cx="9144000" cy="334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87624" y="26064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Part </a:t>
            </a:r>
            <a:r>
              <a:rPr lang="en-US" b="1" dirty="0" smtClean="0"/>
              <a:t>A: </a:t>
            </a:r>
            <a:r>
              <a:rPr lang="en-US" dirty="0" smtClean="0"/>
              <a:t>You've </a:t>
            </a:r>
            <a:r>
              <a:rPr lang="en-US" dirty="0"/>
              <a:t>chosen a school of excellence in Physics </a:t>
            </a:r>
            <a:endParaRPr lang="it-IT" dirty="0"/>
          </a:p>
          <a:p>
            <a:r>
              <a:rPr lang="en-US" b="1" dirty="0"/>
              <a:t>A1.</a:t>
            </a:r>
            <a:r>
              <a:rPr lang="en-US" dirty="0"/>
              <a:t> What are the factors that most motivate you to study Physics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601380" y="1239143"/>
            <a:ext cx="365114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sym typeface="Symbol"/>
              </a:rPr>
              <a:t></a:t>
            </a:r>
            <a:r>
              <a:rPr lang="en-US" sz="1200" dirty="0" smtClean="0">
                <a:sym typeface="Symbol"/>
              </a:rPr>
              <a:t> </a:t>
            </a:r>
            <a:r>
              <a:rPr lang="en-US" sz="1200" dirty="0" smtClean="0"/>
              <a:t>personal aspects that physics is able to satisfy</a:t>
            </a:r>
          </a:p>
          <a:p>
            <a:r>
              <a:rPr lang="en-US" sz="1200" dirty="0" smtClean="0">
                <a:sym typeface="Symbol"/>
              </a:rPr>
              <a:t> </a:t>
            </a:r>
            <a:r>
              <a:rPr lang="en-US" sz="1200" dirty="0" smtClean="0"/>
              <a:t>aspects that characterize the physics as a discipline.</a:t>
            </a:r>
            <a:endParaRPr lang="it-IT" sz="1200" dirty="0"/>
          </a:p>
        </p:txBody>
      </p:sp>
      <p:sp>
        <p:nvSpPr>
          <p:cNvPr id="5" name="Rettangolo 4"/>
          <p:cNvSpPr/>
          <p:nvPr/>
        </p:nvSpPr>
        <p:spPr>
          <a:xfrm>
            <a:off x="5688136" y="1268760"/>
            <a:ext cx="108000" cy="144000"/>
          </a:xfrm>
          <a:prstGeom prst="rect">
            <a:avLst/>
          </a:prstGeom>
          <a:solidFill>
            <a:srgbClr val="99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673388" y="1519749"/>
            <a:ext cx="108000" cy="144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6747" y="6302134"/>
            <a:ext cx="8340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A1 - "The ability to rationalize and model the reality that surrounds me”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81495" y="5905880"/>
            <a:ext cx="4465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A3 - “The very general nature of his research”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23378" y="5233568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B1 - “Trying to understand the phenomena as they occur in nature and therefore the laws that regulate them”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4126" y="4576799"/>
            <a:ext cx="9099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B3 - “The curiosity to discover more about the world and the search for answers to morrow still unanswered about the world”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81495" y="4181120"/>
            <a:ext cx="8823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B4 - “The curiosity to know the laws of nature and the order of the universe”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732240" y="2924944"/>
            <a:ext cx="217273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Aspect</a:t>
            </a:r>
            <a:r>
              <a:rPr lang="it-IT" dirty="0" smtClean="0"/>
              <a:t> </a:t>
            </a:r>
            <a:r>
              <a:rPr lang="it-IT" dirty="0" err="1" smtClean="0"/>
              <a:t>characterizing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emerge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nd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preliminar</a:t>
            </a:r>
            <a:r>
              <a:rPr lang="en-US" sz="2400" dirty="0" smtClean="0">
                <a:solidFill>
                  <a:srgbClr val="0000FF"/>
                </a:solidFill>
              </a:rPr>
              <a:t> study (July ’14 – Summer school- 29 students- all Italy)</a:t>
            </a:r>
          </a:p>
        </p:txBody>
      </p:sp>
    </p:spTree>
    <p:extLst>
      <p:ext uri="{BB962C8B-B14F-4D97-AF65-F5344CB8AC3E}">
        <p14:creationId xmlns:p14="http://schemas.microsoft.com/office/powerpoint/2010/main" val="24558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404664"/>
            <a:ext cx="33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A3.</a:t>
            </a:r>
            <a:r>
              <a:rPr lang="en-US" dirty="0"/>
              <a:t> I like physics because (</a:t>
            </a:r>
            <a:r>
              <a:rPr lang="en-US" dirty="0" smtClean="0"/>
              <a:t>explain)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0" y="764704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28 who responded, with no significant differences between males and females, have indicated reasons in three main areas: </a:t>
            </a:r>
          </a:p>
          <a:p>
            <a:endParaRPr lang="en-US" sz="2400" dirty="0" smtClean="0"/>
          </a:p>
          <a:p>
            <a:pPr marL="514350" indent="-514350">
              <a:buAutoNum type="alphaUcParenR"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features of the physics as a discipline </a:t>
            </a:r>
            <a:r>
              <a:rPr lang="en-US" sz="2400" dirty="0" smtClean="0"/>
              <a:t>(22/28 )</a:t>
            </a:r>
          </a:p>
          <a:p>
            <a:r>
              <a:rPr lang="en-US" sz="2400" dirty="0" smtClean="0"/>
              <a:t>       A1) "Can you explain the basic principles of the universe” (10/22)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A2) "Study the phenomena of the real world" (5/22)</a:t>
            </a:r>
          </a:p>
          <a:p>
            <a:r>
              <a:rPr lang="en-US" sz="2400" dirty="0" smtClean="0"/>
              <a:t>       A3</a:t>
            </a:r>
            <a:r>
              <a:rPr lang="en-US" sz="2300" dirty="0" smtClean="0"/>
              <a:t>)  "It allows me to acquire proper tools to analyze the reality“ </a:t>
            </a:r>
            <a:r>
              <a:rPr lang="en-US" sz="2000" dirty="0" smtClean="0"/>
              <a:t>(4/22)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</a:t>
            </a:r>
            <a:r>
              <a:rPr lang="en-US" sz="2400" dirty="0"/>
              <a:t>A4) “It is a discipline both practical and </a:t>
            </a:r>
            <a:r>
              <a:rPr lang="en-US" sz="2400" dirty="0" smtClean="0"/>
              <a:t>theoretical “ (2/22)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A5) </a:t>
            </a:r>
            <a:r>
              <a:rPr lang="en-US" sz="2000" dirty="0" smtClean="0"/>
              <a:t>“It consists in the application of mathematical logic by formulas (1/22)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B) personal aspects which gives the physical response (5/28); </a:t>
            </a:r>
          </a:p>
          <a:p>
            <a:r>
              <a:rPr lang="en-US" sz="2400" dirty="0" smtClean="0"/>
              <a:t>       B1) </a:t>
            </a:r>
            <a:r>
              <a:rPr lang="en-US" sz="2200" dirty="0" smtClean="0"/>
              <a:t>It Fulfill my desire to know and it is a noble source of progress (3/5)</a:t>
            </a:r>
          </a:p>
          <a:p>
            <a:r>
              <a:rPr lang="en-US" sz="2400" dirty="0" smtClean="0"/>
              <a:t>       B2) I am fascinated by the mechanism of nature (2/5)</a:t>
            </a:r>
          </a:p>
          <a:p>
            <a:endParaRPr lang="en-US" sz="2400" dirty="0" smtClean="0"/>
          </a:p>
          <a:p>
            <a:r>
              <a:rPr lang="en-US" sz="2400" dirty="0" smtClean="0"/>
              <a:t>C) the social role of physics (1/28 – “It suits my natural aptitudes: it is an example of knowledge in the service of the common good”)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nd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preliminar</a:t>
            </a:r>
            <a:r>
              <a:rPr lang="en-US" sz="2400" dirty="0" smtClean="0">
                <a:solidFill>
                  <a:srgbClr val="0000FF"/>
                </a:solidFill>
              </a:rPr>
              <a:t> study (July ’14 – Summer school- 29 students- all Italy)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592" y="1844824"/>
            <a:ext cx="9112790" cy="2319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78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3219" y="404664"/>
            <a:ext cx="7853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A4.</a:t>
            </a:r>
            <a:r>
              <a:rPr lang="en-US" dirty="0"/>
              <a:t> I like to study Physics at school for the following reason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1210" y="764704"/>
            <a:ext cx="911279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28 students who responded to the question</a:t>
            </a:r>
          </a:p>
          <a:p>
            <a:r>
              <a:rPr lang="en-US" sz="2200" dirty="0" smtClean="0"/>
              <a:t>4 - </a:t>
            </a:r>
            <a:r>
              <a:rPr lang="en-US" sz="2200" dirty="0" smtClean="0">
                <a:solidFill>
                  <a:srgbClr val="FF0000"/>
                </a:solidFill>
              </a:rPr>
              <a:t>inadequacy of school-physics </a:t>
            </a:r>
            <a:r>
              <a:rPr lang="en-US" dirty="0" smtClean="0"/>
              <a:t>("The physics studied in school is not enough depth“)</a:t>
            </a:r>
          </a:p>
          <a:p>
            <a:endParaRPr lang="en-US" sz="2200" dirty="0" smtClean="0"/>
          </a:p>
          <a:p>
            <a:r>
              <a:rPr lang="en-US" sz="2200" dirty="0" smtClean="0"/>
              <a:t>21 indicate one aspect that like to study physics at school, 3 indicate both. </a:t>
            </a:r>
          </a:p>
          <a:p>
            <a:r>
              <a:rPr lang="en-US" sz="2200" dirty="0" smtClean="0"/>
              <a:t>A) </a:t>
            </a:r>
            <a:r>
              <a:rPr lang="en-US" sz="2200" dirty="0" smtClean="0">
                <a:solidFill>
                  <a:srgbClr val="FF0000"/>
                </a:solidFill>
              </a:rPr>
              <a:t>Physics as subject-matter</a:t>
            </a:r>
            <a:r>
              <a:rPr lang="en-US" sz="2200" dirty="0" smtClean="0"/>
              <a:t> (10/21)</a:t>
            </a:r>
          </a:p>
          <a:p>
            <a:pPr marL="628650" indent="-628650"/>
            <a:r>
              <a:rPr lang="en-US" sz="2200" dirty="0" smtClean="0"/>
              <a:t>   A1) </a:t>
            </a:r>
            <a:r>
              <a:rPr lang="en-US" sz="2200" dirty="0" smtClean="0"/>
              <a:t>I </a:t>
            </a:r>
            <a:r>
              <a:rPr lang="en-US" sz="2200" dirty="0" smtClean="0"/>
              <a:t>can </a:t>
            </a:r>
            <a:r>
              <a:rPr lang="en-US" sz="2200" dirty="0" smtClean="0"/>
              <a:t>closer </a:t>
            </a:r>
            <a:r>
              <a:rPr lang="en-US" sz="2200" dirty="0" smtClean="0"/>
              <a:t>to the world of physics, and learn about the world </a:t>
            </a:r>
            <a:r>
              <a:rPr lang="en-US" sz="2200" dirty="0" smtClean="0"/>
              <a:t>(6/10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   A2) It gives the instruments used to face modern physics (2/10)</a:t>
            </a:r>
          </a:p>
          <a:p>
            <a:r>
              <a:rPr lang="en-US" sz="2200" dirty="0" smtClean="0"/>
              <a:t>   A3) is based on the scientific method and not on a type mnemonic (2/10)</a:t>
            </a:r>
          </a:p>
          <a:p>
            <a:endParaRPr lang="en-US" sz="2200" dirty="0"/>
          </a:p>
          <a:p>
            <a:r>
              <a:rPr lang="en-US" sz="2200" dirty="0" smtClean="0"/>
              <a:t>B) the characteristic </a:t>
            </a:r>
            <a:r>
              <a:rPr lang="en-US" sz="2200" dirty="0" smtClean="0">
                <a:solidFill>
                  <a:srgbClr val="FF0000"/>
                </a:solidFill>
              </a:rPr>
              <a:t>aspects of physics teaching </a:t>
            </a:r>
            <a:r>
              <a:rPr lang="en-US" sz="2200" dirty="0" smtClean="0"/>
              <a:t>in their experience (11/21)</a:t>
            </a:r>
          </a:p>
          <a:p>
            <a:pPr marL="185738" indent="85725"/>
            <a:r>
              <a:rPr lang="en-US" sz="2200" dirty="0" smtClean="0"/>
              <a:t>B1) interaction with teacher (4/11 – Explanations, Answers to questions)</a:t>
            </a:r>
          </a:p>
          <a:p>
            <a:pPr marL="185738" indent="85725"/>
            <a:r>
              <a:rPr lang="en-US" sz="2200" dirty="0" smtClean="0"/>
              <a:t>B2) interaction by peers (3/11)</a:t>
            </a:r>
          </a:p>
          <a:p>
            <a:pPr marL="185738" indent="85725"/>
            <a:r>
              <a:rPr lang="en-US" sz="2200" dirty="0" smtClean="0"/>
              <a:t>B3) possibility to make experiments (2/11)</a:t>
            </a:r>
          </a:p>
          <a:p>
            <a:pPr marL="185738" indent="85725"/>
            <a:r>
              <a:rPr lang="en-US" sz="2200" dirty="0" smtClean="0"/>
              <a:t>B4) Positive school </a:t>
            </a:r>
            <a:r>
              <a:rPr lang="en-US" sz="2200" dirty="0" err="1" smtClean="0"/>
              <a:t>perfomances</a:t>
            </a:r>
            <a:r>
              <a:rPr lang="en-US" sz="2200" dirty="0" smtClean="0"/>
              <a:t> (3/11)</a:t>
            </a:r>
          </a:p>
          <a:p>
            <a:pPr marL="185738" indent="85725"/>
            <a:r>
              <a:rPr lang="en-US" sz="2200" dirty="0" smtClean="0"/>
              <a:t>[1 student quoted 2 aspects]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</a:t>
            </a:r>
            <a:r>
              <a:rPr lang="en-US" sz="2400" baseline="30000" dirty="0" smtClean="0">
                <a:solidFill>
                  <a:srgbClr val="0000FF"/>
                </a:solidFill>
              </a:rPr>
              <a:t>nd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preliminar</a:t>
            </a:r>
            <a:r>
              <a:rPr lang="en-US" sz="2400" dirty="0" smtClean="0">
                <a:solidFill>
                  <a:srgbClr val="0000FF"/>
                </a:solidFill>
              </a:rPr>
              <a:t> study (July ’14 – Summer school- 29 students- all Italy)</a:t>
            </a:r>
          </a:p>
        </p:txBody>
      </p:sp>
      <p:sp>
        <p:nvSpPr>
          <p:cNvPr id="5" name="Rettangolo 4"/>
          <p:cNvSpPr/>
          <p:nvPr/>
        </p:nvSpPr>
        <p:spPr>
          <a:xfrm>
            <a:off x="59189" y="3789040"/>
            <a:ext cx="9112790" cy="23193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1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/>
              <a:t>Participants</a:t>
            </a:r>
          </a:p>
        </p:txBody>
      </p:sp>
      <p:pic>
        <p:nvPicPr>
          <p:cNvPr id="3" name="Segnaposto immagine 2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799800" y="2544840"/>
            <a:ext cx="5086800" cy="3279600"/>
          </a:xfrm>
        </p:spPr>
      </p:pic>
      <p:sp>
        <p:nvSpPr>
          <p:cNvPr id="4" name="CasellaDiTesto 3"/>
          <p:cNvSpPr txBox="1"/>
          <p:nvPr/>
        </p:nvSpPr>
        <p:spPr>
          <a:xfrm>
            <a:off x="251520" y="3472994"/>
            <a:ext cx="3395779" cy="20914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cap="none" baseline="0" dirty="0">
              <a:ln>
                <a:noFill/>
              </a:ln>
              <a:solidFill>
                <a:srgbClr val="0B2A51"/>
              </a:solidFill>
              <a:latin typeface="Univers" pitchFamily="34"/>
              <a:ea typeface="ＭＳ Ｐゴシック" pitchFamily="2"/>
              <a:cs typeface="ＭＳ Ｐゴシック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1" i="0" u="none" strike="noStrike" cap="none" baseline="0" dirty="0" err="1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Included</a:t>
            </a:r>
            <a:r>
              <a:rPr lang="de-DE" sz="2000" b="1" i="0" u="none" strike="noStrike" cap="none" baseline="0" dirty="0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 in </a:t>
            </a:r>
            <a:r>
              <a:rPr lang="de-DE" sz="2000" b="1" i="0" u="none" strike="noStrike" cap="none" baseline="0" dirty="0" err="1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results</a:t>
            </a:r>
            <a:r>
              <a:rPr lang="de-DE" sz="2000" b="1" i="0" u="none" strike="noStrike" cap="none" baseline="0" dirty="0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1000" b="0" i="0" u="none" strike="noStrike" cap="none" baseline="0" dirty="0">
              <a:ln>
                <a:noFill/>
              </a:ln>
              <a:solidFill>
                <a:srgbClr val="0B2A51"/>
              </a:solidFill>
              <a:latin typeface="Univers" pitchFamily="34"/>
              <a:ea typeface="ＭＳ Ｐゴシック" pitchFamily="2"/>
              <a:cs typeface="ＭＳ Ｐゴシック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cap="none" baseline="0" dirty="0" err="1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Only</a:t>
            </a:r>
            <a:r>
              <a:rPr lang="de-DE" sz="2000" b="0" i="0" u="none" strike="noStrike" cap="none" baseline="0" dirty="0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 </a:t>
            </a:r>
            <a:r>
              <a:rPr lang="de-DE" sz="2000" b="0" i="0" u="none" strike="noStrike" cap="none" baseline="0" dirty="0" err="1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students</a:t>
            </a:r>
            <a:r>
              <a:rPr lang="de-DE" sz="2000" b="0" i="0" u="none" strike="noStrike" cap="none" baseline="0" dirty="0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 16 y </a:t>
            </a:r>
            <a:r>
              <a:rPr lang="de-DE" sz="2000" b="0" i="0" u="none" strike="noStrike" cap="none" baseline="0" dirty="0" err="1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or</a:t>
            </a:r>
            <a:r>
              <a:rPr lang="de-DE" sz="2000" b="0" i="0" u="none" strike="noStrike" cap="none" baseline="0" dirty="0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 </a:t>
            </a:r>
            <a:r>
              <a:rPr lang="de-DE" sz="2000" b="0" i="0" u="none" strike="noStrike" cap="none" baseline="0" dirty="0" err="1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older</a:t>
            </a:r>
            <a:endParaRPr lang="de-DE" sz="2000" b="0" i="0" u="none" strike="noStrike" cap="none" baseline="0" dirty="0">
              <a:ln>
                <a:noFill/>
              </a:ln>
              <a:solidFill>
                <a:srgbClr val="0B2A51"/>
              </a:solidFill>
              <a:latin typeface="Univers" pitchFamily="34"/>
              <a:ea typeface="ＭＳ Ｐゴシック" pitchFamily="2"/>
              <a:cs typeface="ＭＳ Ｐゴシック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cap="none" baseline="0" dirty="0">
              <a:ln>
                <a:noFill/>
              </a:ln>
              <a:solidFill>
                <a:srgbClr val="0B2A51"/>
              </a:solidFill>
              <a:latin typeface="Univers" pitchFamily="34"/>
              <a:ea typeface="ＭＳ Ｐゴシック" pitchFamily="2"/>
              <a:cs typeface="ＭＳ Ｐゴシック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cap="none" baseline="0" dirty="0" smtClean="0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68 </a:t>
            </a:r>
            <a:r>
              <a:rPr lang="de-DE" sz="2000" b="0" i="0" u="none" strike="noStrike" cap="none" baseline="0" dirty="0" err="1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from</a:t>
            </a:r>
            <a:r>
              <a:rPr lang="de-DE" sz="2000" b="0" i="0" u="none" strike="noStrike" cap="none" baseline="0" dirty="0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 Udine (37f, 31m)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000" b="0" i="0" u="none" strike="noStrike" cap="none" baseline="0" dirty="0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40 </a:t>
            </a:r>
            <a:r>
              <a:rPr lang="de-DE" sz="2000" b="0" i="0" u="none" strike="noStrike" cap="none" baseline="0" dirty="0" err="1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from</a:t>
            </a:r>
            <a:r>
              <a:rPr lang="de-DE" sz="2000" b="0" i="0" u="none" strike="noStrike" cap="none" baseline="0" dirty="0">
                <a:ln>
                  <a:noFill/>
                </a:ln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 Dresden (10f, 30 m)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167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PRELIMINAR DATA </a:t>
            </a:r>
            <a:r>
              <a:rPr lang="it-IT" b="1" dirty="0" smtClean="0"/>
              <a:t>ANALYSIS</a:t>
            </a:r>
          </a:p>
          <a:p>
            <a:r>
              <a:rPr lang="it-IT" b="1" dirty="0" smtClean="0"/>
              <a:t>(</a:t>
            </a:r>
            <a:r>
              <a:rPr lang="it-IT" b="1" dirty="0" err="1" smtClean="0"/>
              <a:t>presented</a:t>
            </a:r>
            <a:r>
              <a:rPr lang="it-IT" b="1" dirty="0" smtClean="0"/>
              <a:t> </a:t>
            </a:r>
            <a:r>
              <a:rPr lang="it-IT" b="1" dirty="0" err="1" smtClean="0"/>
              <a:t>at</a:t>
            </a:r>
            <a:r>
              <a:rPr lang="it-IT" b="1" dirty="0" smtClean="0"/>
              <a:t> GIREP-EPEC </a:t>
            </a:r>
            <a:r>
              <a:rPr lang="it-IT" b="1" dirty="0" err="1" smtClean="0"/>
              <a:t>Conf</a:t>
            </a:r>
            <a:r>
              <a:rPr lang="it-IT" b="1" dirty="0" smtClean="0"/>
              <a:t>. </a:t>
            </a:r>
            <a:r>
              <a:rPr lang="it-IT" b="1" dirty="0" err="1" smtClean="0"/>
              <a:t>Wrozlaw</a:t>
            </a:r>
            <a:r>
              <a:rPr lang="it-IT" b="1" dirty="0" smtClean="0"/>
              <a:t> </a:t>
            </a:r>
            <a:r>
              <a:rPr lang="it-IT" b="1" dirty="0" err="1" smtClean="0"/>
              <a:t>July</a:t>
            </a:r>
            <a:r>
              <a:rPr lang="it-IT" b="1" dirty="0" smtClean="0"/>
              <a:t> 2015 – Coimbra HOPE </a:t>
            </a:r>
            <a:r>
              <a:rPr lang="it-IT" b="1" dirty="0" err="1" smtClean="0"/>
              <a:t>annual</a:t>
            </a:r>
            <a:r>
              <a:rPr lang="it-IT" b="1" dirty="0" smtClean="0"/>
              <a:t> forum </a:t>
            </a:r>
            <a:r>
              <a:rPr lang="it-IT" b="1" dirty="0" err="1" smtClean="0"/>
              <a:t>sept</a:t>
            </a:r>
            <a:r>
              <a:rPr lang="it-IT" b="1" dirty="0" smtClean="0"/>
              <a:t> 2015)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4139952" y="2035467"/>
            <a:ext cx="4115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b="1" dirty="0" err="1" smtClean="0"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Indicated</a:t>
            </a:r>
            <a:r>
              <a:rPr lang="de-DE" dirty="0" smtClean="0"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: all </a:t>
            </a:r>
            <a:r>
              <a:rPr lang="de-DE" dirty="0" err="1">
                <a:solidFill>
                  <a:srgbClr val="0B2A51"/>
                </a:solidFill>
                <a:latin typeface="Univers" pitchFamily="34"/>
                <a:ea typeface="ＭＳ Ｐゴシック" pitchFamily="2"/>
                <a:cs typeface="ＭＳ Ｐゴシック" pitchFamily="2"/>
              </a:rPr>
              <a:t>participants</a:t>
            </a:r>
            <a:endParaRPr lang="de-DE" dirty="0">
              <a:solidFill>
                <a:srgbClr val="0B2A51"/>
              </a:solidFill>
              <a:latin typeface="Univers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24128" y="3212976"/>
            <a:ext cx="2808312" cy="2611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igura a mano libera 7"/>
          <p:cNvSpPr/>
          <p:nvPr/>
        </p:nvSpPr>
        <p:spPr>
          <a:xfrm>
            <a:off x="2037347" y="5582653"/>
            <a:ext cx="5229727" cy="802105"/>
          </a:xfrm>
          <a:custGeom>
            <a:avLst/>
            <a:gdLst>
              <a:gd name="connsiteX0" fmla="*/ 0 w 5229727"/>
              <a:gd name="connsiteY0" fmla="*/ 0 h 802105"/>
              <a:gd name="connsiteX1" fmla="*/ 16042 w 5229727"/>
              <a:gd name="connsiteY1" fmla="*/ 802105 h 802105"/>
              <a:gd name="connsiteX2" fmla="*/ 5229727 w 5229727"/>
              <a:gd name="connsiteY2" fmla="*/ 802105 h 802105"/>
              <a:gd name="connsiteX3" fmla="*/ 5213685 w 5229727"/>
              <a:gd name="connsiteY3" fmla="*/ 192505 h 80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9727" h="802105">
                <a:moveTo>
                  <a:pt x="0" y="0"/>
                </a:moveTo>
                <a:lnTo>
                  <a:pt x="16042" y="802105"/>
                </a:lnTo>
                <a:lnTo>
                  <a:pt x="5229727" y="802105"/>
                </a:lnTo>
                <a:lnTo>
                  <a:pt x="5213685" y="19250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95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91880" y="3966509"/>
            <a:ext cx="421640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Methods</a:t>
            </a:r>
            <a:r>
              <a:rPr lang="it-IT" sz="2400" dirty="0" smtClean="0"/>
              <a:t> for data </a:t>
            </a:r>
            <a:r>
              <a:rPr lang="it-IT" sz="2400" dirty="0" err="1" smtClean="0"/>
              <a:t>analysis</a:t>
            </a: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76607" y="4658360"/>
            <a:ext cx="5299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Item </a:t>
            </a:r>
            <a:r>
              <a:rPr lang="it-IT" sz="2400" dirty="0" err="1" smtClean="0"/>
              <a:t>analysis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Cluster </a:t>
            </a:r>
            <a:r>
              <a:rPr lang="it-IT" sz="2400" dirty="0" err="1" smtClean="0"/>
              <a:t>analysis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Factors</a:t>
            </a:r>
            <a:r>
              <a:rPr lang="it-IT" sz="2400" dirty="0" smtClean="0"/>
              <a:t> </a:t>
            </a:r>
            <a:r>
              <a:rPr lang="it-IT" sz="2400" dirty="0" err="1" smtClean="0"/>
              <a:t>analysis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Qualitative </a:t>
            </a:r>
            <a:r>
              <a:rPr lang="it-IT" sz="2400" dirty="0" err="1" smtClean="0"/>
              <a:t>analysis</a:t>
            </a:r>
            <a:r>
              <a:rPr lang="it-IT" sz="2400" dirty="0" smtClean="0"/>
              <a:t> of </a:t>
            </a:r>
            <a:r>
              <a:rPr lang="it-IT" sz="2400" dirty="0" err="1" smtClean="0"/>
              <a:t>answers</a:t>
            </a:r>
            <a:r>
              <a:rPr lang="it-IT" sz="2400" dirty="0" smtClean="0"/>
              <a:t> of </a:t>
            </a:r>
            <a:r>
              <a:rPr lang="it-IT" sz="2400" dirty="0" err="1" smtClean="0"/>
              <a:t>students</a:t>
            </a:r>
            <a:r>
              <a:rPr lang="it-IT" sz="2400" dirty="0" smtClean="0"/>
              <a:t> decide to </a:t>
            </a:r>
            <a:r>
              <a:rPr lang="it-IT" sz="2400" dirty="0" err="1" smtClean="0"/>
              <a:t>study</a:t>
            </a:r>
            <a:r>
              <a:rPr lang="it-IT" sz="2400" dirty="0" smtClean="0"/>
              <a:t> </a:t>
            </a:r>
            <a:r>
              <a:rPr lang="it-IT" sz="2400" dirty="0" err="1" smtClean="0"/>
              <a:t>physisc</a:t>
            </a:r>
            <a:endParaRPr lang="it-IT" sz="2400" dirty="0"/>
          </a:p>
        </p:txBody>
      </p:sp>
      <p:sp>
        <p:nvSpPr>
          <p:cNvPr id="4" name="Rettangolo 3"/>
          <p:cNvSpPr/>
          <p:nvPr/>
        </p:nvSpPr>
        <p:spPr>
          <a:xfrm>
            <a:off x="179512" y="1243786"/>
            <a:ext cx="81369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indent="-714375">
              <a:spcAft>
                <a:spcPts val="600"/>
              </a:spcAft>
            </a:pPr>
            <a:r>
              <a:rPr lang="it-IT" sz="2400" dirty="0" smtClean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RQ</a:t>
            </a:r>
            <a:r>
              <a:rPr lang="en-US" sz="24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1) Does the group of students with positive attitude towards physics show a special pattern of interest?</a:t>
            </a:r>
            <a:endParaRPr lang="it-IT" sz="240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indent="-714375">
              <a:spcAft>
                <a:spcPts val="600"/>
              </a:spcAft>
            </a:pPr>
            <a:r>
              <a:rPr lang="en-US" sz="24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RQ2) Do they accept for themselves the role model of physicists?</a:t>
            </a:r>
            <a:endParaRPr lang="it-IT" sz="240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indent="-714375">
              <a:spcAft>
                <a:spcPts val="600"/>
              </a:spcAft>
            </a:pPr>
            <a:r>
              <a:rPr lang="en-US" sz="2400" dirty="0">
                <a:solidFill>
                  <a:srgbClr val="0033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RQ3) Which aspects of physics or doing physics have contributed to their choice?</a:t>
            </a:r>
            <a:endParaRPr lang="it-IT" sz="2400" dirty="0">
              <a:solidFill>
                <a:srgbClr val="0033C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88640"/>
            <a:ext cx="421640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Research</a:t>
            </a:r>
            <a:r>
              <a:rPr lang="it-IT" sz="2400" dirty="0" smtClean="0"/>
              <a:t> </a:t>
            </a:r>
            <a:r>
              <a:rPr lang="it-IT" sz="2400" dirty="0" err="1" smtClean="0"/>
              <a:t>questions</a:t>
            </a:r>
            <a:r>
              <a:rPr lang="it-IT" sz="2400" dirty="0" smtClean="0"/>
              <a:t> for </a:t>
            </a:r>
            <a:r>
              <a:rPr lang="it-IT" sz="2400" dirty="0" err="1" smtClean="0"/>
              <a:t>preliminar</a:t>
            </a:r>
            <a:r>
              <a:rPr lang="it-IT" sz="2400" dirty="0" smtClean="0"/>
              <a:t> data </a:t>
            </a:r>
            <a:r>
              <a:rPr lang="it-IT" sz="2400" dirty="0" err="1" smtClean="0"/>
              <a:t>analysis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0911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/>
              <a:t>Factors of interest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200" y="1844824"/>
            <a:ext cx="8229600" cy="3886560"/>
          </a:xfrm>
        </p:spPr>
        <p:txBody>
          <a:bodyPr>
            <a:normAutofit fontScale="85000" lnSpcReduction="10000"/>
          </a:bodyPr>
          <a:lstStyle/>
          <a:p>
            <a:pPr lvl="0">
              <a:buSzPct val="50000"/>
            </a:pPr>
            <a:r>
              <a:rPr lang="en-GB" dirty="0"/>
              <a:t>Factor 1: </a:t>
            </a:r>
            <a:r>
              <a:rPr lang="en-GB" dirty="0" smtClean="0"/>
              <a:t>(K) </a:t>
            </a:r>
            <a:r>
              <a:rPr lang="en-GB" dirty="0" smtClean="0">
                <a:solidFill>
                  <a:srgbClr val="0033CC"/>
                </a:solidFill>
              </a:rPr>
              <a:t>Knowledge</a:t>
            </a:r>
            <a:r>
              <a:rPr lang="en-GB" dirty="0" smtClean="0"/>
              <a:t> </a:t>
            </a:r>
            <a:r>
              <a:rPr lang="en-GB" dirty="0"/>
              <a:t>about physics </a:t>
            </a:r>
            <a:r>
              <a:rPr lang="en-GB" dirty="0">
                <a:solidFill>
                  <a:srgbClr val="0033CC"/>
                </a:solidFill>
              </a:rPr>
              <a:t>research</a:t>
            </a:r>
            <a:r>
              <a:rPr lang="en-GB" dirty="0"/>
              <a:t> and the </a:t>
            </a:r>
            <a:r>
              <a:rPr lang="en-GB" dirty="0">
                <a:solidFill>
                  <a:srgbClr val="0033CC"/>
                </a:solidFill>
              </a:rPr>
              <a:t>work of physicists </a:t>
            </a:r>
            <a:r>
              <a:rPr lang="en-GB" dirty="0"/>
              <a:t>(self estimation)</a:t>
            </a:r>
          </a:p>
          <a:p>
            <a:pPr lvl="1"/>
            <a:r>
              <a:rPr lang="en-GB" dirty="0"/>
              <a:t>A5. I have some insight into the goals of physics research</a:t>
            </a:r>
          </a:p>
          <a:p>
            <a:pPr lvl="0">
              <a:buSzPct val="50000"/>
            </a:pPr>
            <a:r>
              <a:rPr lang="en-GB" dirty="0"/>
              <a:t>Factor 2: Deep </a:t>
            </a:r>
            <a:r>
              <a:rPr lang="en-GB" dirty="0" smtClean="0"/>
              <a:t>(I) </a:t>
            </a:r>
            <a:r>
              <a:rPr lang="en-GB" dirty="0" smtClean="0">
                <a:solidFill>
                  <a:srgbClr val="0033CC"/>
                </a:solidFill>
              </a:rPr>
              <a:t>interest </a:t>
            </a:r>
            <a:r>
              <a:rPr lang="en-GB" dirty="0"/>
              <a:t>in physics</a:t>
            </a:r>
          </a:p>
          <a:p>
            <a:pPr lvl="1"/>
            <a:r>
              <a:rPr lang="en-GB" dirty="0"/>
              <a:t>A8. I like to be engaged in physics in my free time</a:t>
            </a:r>
          </a:p>
          <a:p>
            <a:pPr lvl="0">
              <a:buSzPct val="50000"/>
            </a:pPr>
            <a:r>
              <a:rPr lang="en-GB" dirty="0"/>
              <a:t>Factor 3: Attitude towards </a:t>
            </a:r>
            <a:r>
              <a:rPr lang="en-GB" dirty="0">
                <a:solidFill>
                  <a:srgbClr val="0033CC"/>
                </a:solidFill>
              </a:rPr>
              <a:t>physics </a:t>
            </a:r>
            <a:r>
              <a:rPr lang="en-GB" dirty="0" smtClean="0">
                <a:solidFill>
                  <a:srgbClr val="0033CC"/>
                </a:solidFill>
              </a:rPr>
              <a:t>(L) lessons </a:t>
            </a:r>
            <a:r>
              <a:rPr lang="en-GB" dirty="0"/>
              <a:t>at school</a:t>
            </a:r>
          </a:p>
          <a:p>
            <a:pPr lvl="1"/>
            <a:r>
              <a:rPr lang="en-GB" dirty="0"/>
              <a:t>A1. I think that the physics lessons are important for the culture of the citizen    </a:t>
            </a:r>
          </a:p>
        </p:txBody>
      </p:sp>
    </p:spTree>
    <p:extLst>
      <p:ext uri="{BB962C8B-B14F-4D97-AF65-F5344CB8AC3E}">
        <p14:creationId xmlns:p14="http://schemas.microsoft.com/office/powerpoint/2010/main" val="19431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130040" y="2037416"/>
            <a:ext cx="7177680" cy="3977279"/>
          </a:xfrm>
        </p:spPr>
      </p:pic>
      <p:sp>
        <p:nvSpPr>
          <p:cNvPr id="3" name="Titolo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/>
              <a:t>Mean of the factors, separated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42319" y="1772816"/>
            <a:ext cx="6932880" cy="4255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de-DE" sz="2200" b="0" i="0" u="none" strike="noStrike" cap="none" baseline="0">
                <a:ln>
                  <a:noFill/>
                </a:ln>
                <a:solidFill>
                  <a:srgbClr val="000000"/>
                </a:solidFill>
                <a:latin typeface="Univers 45 Light" pitchFamily="34"/>
                <a:ea typeface="Liberation Mono" pitchFamily="49"/>
                <a:cs typeface="ＭＳ Ｐゴシック" pitchFamily="2"/>
              </a:rPr>
              <a:t>Knowledge 			Interest 			Lessons  </a:t>
            </a:r>
          </a:p>
        </p:txBody>
      </p:sp>
    </p:spTree>
    <p:extLst>
      <p:ext uri="{BB962C8B-B14F-4D97-AF65-F5344CB8AC3E}">
        <p14:creationId xmlns:p14="http://schemas.microsoft.com/office/powerpoint/2010/main" val="236005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6012160" y="1043760"/>
            <a:ext cx="1584176" cy="50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129163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dirty="0" smtClean="0"/>
              <a:t>Studio </a:t>
            </a:r>
            <a:r>
              <a:rPr lang="it-IT" sz="2400" dirty="0"/>
              <a:t>dei fattori che ispirano i giovani a studiare fisica (WG1</a:t>
            </a:r>
            <a:r>
              <a:rPr lang="it-IT" sz="2400" dirty="0" smtClean="0"/>
              <a:t>)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Nuove </a:t>
            </a:r>
            <a:r>
              <a:rPr lang="it-IT" sz="2400" dirty="0"/>
              <a:t>competenze per i laureati in fisica e l'imprenditorialità (</a:t>
            </a:r>
            <a:r>
              <a:rPr lang="it-IT" sz="2400" dirty="0" smtClean="0"/>
              <a:t>WG2)</a:t>
            </a:r>
          </a:p>
          <a:p>
            <a:pPr marL="342900" indent="-342900">
              <a:buFontTx/>
              <a:buChar char="-"/>
            </a:pPr>
            <a:r>
              <a:rPr lang="it-IT" sz="2400" dirty="0" smtClean="0"/>
              <a:t>Miglioramento </a:t>
            </a:r>
            <a:r>
              <a:rPr lang="it-IT" sz="2400" dirty="0"/>
              <a:t>della didattica della fisica universitaria in prospettiva globale (WG3</a:t>
            </a:r>
            <a:r>
              <a:rPr lang="it-IT" sz="2400" dirty="0" smtClean="0"/>
              <a:t>)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4" y="123496"/>
            <a:ext cx="2808312" cy="70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4" y="-4213"/>
            <a:ext cx="1259632" cy="82927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" y="3575844"/>
            <a:ext cx="6014576" cy="338154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6049" y="2780928"/>
            <a:ext cx="9127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dirty="0"/>
              <a:t>Come i dipartimenti di fisica possono sostenere la formazione degli insegnanti (WG4)</a:t>
            </a:r>
          </a:p>
        </p:txBody>
      </p:sp>
      <p:sp>
        <p:nvSpPr>
          <p:cNvPr id="5" name="Rettangolo 4"/>
          <p:cNvSpPr/>
          <p:nvPr/>
        </p:nvSpPr>
        <p:spPr>
          <a:xfrm>
            <a:off x="2985916" y="9823"/>
            <a:ext cx="6158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Il progetto HOPE coinvolge </a:t>
            </a:r>
            <a:endParaRPr lang="it-IT" sz="2400" dirty="0" smtClean="0"/>
          </a:p>
          <a:p>
            <a:pPr algn="ctr"/>
            <a:r>
              <a:rPr lang="it-IT" sz="2400" dirty="0" smtClean="0"/>
              <a:t>nel </a:t>
            </a:r>
            <a:r>
              <a:rPr lang="it-IT" sz="2400" dirty="0"/>
              <a:t>triennio 2013-2016 </a:t>
            </a:r>
          </a:p>
          <a:p>
            <a:pPr algn="ctr"/>
            <a:r>
              <a:rPr lang="it-IT" sz="2400" dirty="0"/>
              <a:t>fisici di 71 Università in Europa per: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5194" y="3556070"/>
            <a:ext cx="4818806" cy="330193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48441" y="5949280"/>
            <a:ext cx="246663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http://hopenetwork.eu/</a:t>
            </a:r>
          </a:p>
        </p:txBody>
      </p:sp>
    </p:spTree>
    <p:extLst>
      <p:ext uri="{BB962C8B-B14F-4D97-AF65-F5344CB8AC3E}">
        <p14:creationId xmlns:p14="http://schemas.microsoft.com/office/powerpoint/2010/main" val="19649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e-DE"/>
              <a:t>Influence on intention to study physics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07504" y="1600200"/>
            <a:ext cx="8856984" cy="4525963"/>
          </a:xfrm>
        </p:spPr>
        <p:txBody>
          <a:bodyPr>
            <a:normAutofit/>
          </a:bodyPr>
          <a:lstStyle/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en-GB" sz="3600" dirty="0"/>
              <a:t>Deep </a:t>
            </a:r>
            <a:r>
              <a:rPr lang="en-GB" sz="3600" dirty="0" smtClean="0"/>
              <a:t>Interest</a:t>
            </a:r>
          </a:p>
          <a:p>
            <a:pPr marL="400050" lvl="2" indent="0">
              <a:buSzPct val="50000"/>
              <a:buNone/>
            </a:pPr>
            <a:r>
              <a:rPr lang="en-GB" sz="2800" dirty="0" smtClean="0"/>
              <a:t>- Highly </a:t>
            </a:r>
            <a:r>
              <a:rPr lang="en-GB" sz="2800" dirty="0"/>
              <a:t>significant correlation to positive decision (p&lt;.001, </a:t>
            </a:r>
            <a:r>
              <a:rPr lang="en-GB" sz="2800" dirty="0" err="1"/>
              <a:t>Cramers</a:t>
            </a:r>
            <a:r>
              <a:rPr lang="en-GB" sz="2800" dirty="0"/>
              <a:t> V =.475)</a:t>
            </a:r>
          </a:p>
          <a:p>
            <a:pPr>
              <a:buSzPct val="50000"/>
              <a:buFont typeface="Wingdings" panose="05000000000000000000" pitchFamily="2" charset="2"/>
              <a:buChar char="Ø"/>
            </a:pPr>
            <a:endParaRPr lang="en-GB" sz="3600" dirty="0" smtClean="0"/>
          </a:p>
          <a:p>
            <a:pPr>
              <a:buSzPct val="50000"/>
              <a:buFont typeface="Wingdings" panose="05000000000000000000" pitchFamily="2" charset="2"/>
              <a:buChar char="Ø"/>
            </a:pPr>
            <a:r>
              <a:rPr lang="en-GB" sz="3600" dirty="0" smtClean="0"/>
              <a:t>Knowledge </a:t>
            </a:r>
            <a:r>
              <a:rPr lang="en-GB" sz="3600" dirty="0"/>
              <a:t>on research and physicists</a:t>
            </a:r>
          </a:p>
          <a:p>
            <a:pPr marL="457200" lvl="1" indent="0">
              <a:buNone/>
            </a:pPr>
            <a:r>
              <a:rPr lang="en-GB" dirty="0" smtClean="0"/>
              <a:t>- Weakly </a:t>
            </a:r>
            <a:r>
              <a:rPr lang="en-GB" dirty="0"/>
              <a:t>significant correlation to positive decision</a:t>
            </a:r>
            <a:r>
              <a:rPr lang="en-GB" sz="2400" dirty="0"/>
              <a:t> (p=.03, </a:t>
            </a:r>
            <a:r>
              <a:rPr lang="en-GB" sz="2400" dirty="0" err="1"/>
              <a:t>Cramers</a:t>
            </a:r>
            <a:r>
              <a:rPr lang="en-GB" sz="2400" dirty="0"/>
              <a:t> V = .</a:t>
            </a:r>
            <a:r>
              <a:rPr lang="en-GB" sz="2400" dirty="0" smtClean="0"/>
              <a:t>219)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06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6" y="521201"/>
            <a:ext cx="9144000" cy="3657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68769" y="116536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Cluster </a:t>
            </a:r>
            <a:r>
              <a:rPr lang="it-IT" dirty="0" err="1" smtClean="0"/>
              <a:t>analysis</a:t>
            </a:r>
            <a:r>
              <a:rPr lang="it-IT" dirty="0" smtClean="0"/>
              <a:t> (3 clusters)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608512" y="-27384"/>
            <a:ext cx="4572000" cy="6027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kern="150" dirty="0">
                <a:latin typeface="Liberation Mono"/>
                <a:ea typeface="Droid Sans Fallback"/>
                <a:cs typeface="Liberation Mono"/>
              </a:rPr>
              <a:t>The </a:t>
            </a:r>
            <a:r>
              <a:rPr lang="de-DE" sz="1200" kern="150" dirty="0" err="1">
                <a:latin typeface="Liberation Mono"/>
                <a:ea typeface="Droid Sans Fallback"/>
                <a:cs typeface="Liberation Mono"/>
              </a:rPr>
              <a:t>difference</a:t>
            </a:r>
            <a:r>
              <a:rPr lang="de-DE" sz="1200" kern="150" dirty="0">
                <a:latin typeface="Liberation Mono"/>
                <a:ea typeface="Droid Sans Fallback"/>
                <a:cs typeface="Liberation Mono"/>
              </a:rPr>
              <a:t> </a:t>
            </a:r>
            <a:r>
              <a:rPr lang="de-DE" sz="1200" kern="150" dirty="0" err="1">
                <a:latin typeface="Liberation Mono"/>
                <a:ea typeface="Droid Sans Fallback"/>
                <a:cs typeface="Liberation Mono"/>
              </a:rPr>
              <a:t>between</a:t>
            </a:r>
            <a:r>
              <a:rPr lang="de-DE" sz="1200" kern="150" dirty="0">
                <a:latin typeface="Liberation Mono"/>
                <a:ea typeface="Droid Sans Fallback"/>
                <a:cs typeface="Liberation Mono"/>
              </a:rPr>
              <a:t> </a:t>
            </a:r>
            <a:r>
              <a:rPr lang="de-DE" sz="1200" kern="150" dirty="0" err="1">
                <a:latin typeface="Liberation Mono"/>
                <a:ea typeface="Droid Sans Fallback"/>
                <a:cs typeface="Liberation Mono"/>
              </a:rPr>
              <a:t>the</a:t>
            </a:r>
            <a:r>
              <a:rPr lang="de-DE" sz="1200" kern="150" dirty="0">
                <a:latin typeface="Liberation Mono"/>
                <a:ea typeface="Droid Sans Fallback"/>
                <a:cs typeface="Liberation Mono"/>
              </a:rPr>
              <a:t> 3 Clusters </a:t>
            </a:r>
            <a:r>
              <a:rPr lang="de-DE" sz="1200" kern="150" dirty="0" err="1">
                <a:latin typeface="Liberation Mono"/>
                <a:ea typeface="Droid Sans Fallback"/>
                <a:cs typeface="Liberation Mono"/>
              </a:rPr>
              <a:t>with</a:t>
            </a:r>
            <a:r>
              <a:rPr lang="de-DE" sz="1200" kern="150" dirty="0">
                <a:latin typeface="Liberation Mono"/>
                <a:ea typeface="Droid Sans Fallback"/>
                <a:cs typeface="Liberation Mono"/>
              </a:rPr>
              <a:t> </a:t>
            </a:r>
            <a:r>
              <a:rPr lang="de-DE" sz="1200" kern="150" dirty="0" err="1">
                <a:latin typeface="Liberation Mono"/>
                <a:ea typeface="Droid Sans Fallback"/>
                <a:cs typeface="Liberation Mono"/>
              </a:rPr>
              <a:t>respect</a:t>
            </a:r>
            <a:r>
              <a:rPr lang="de-DE" sz="1200" kern="150" dirty="0">
                <a:latin typeface="Liberation Mono"/>
                <a:ea typeface="Droid Sans Fallback"/>
                <a:cs typeface="Liberation Mono"/>
              </a:rPr>
              <a:t> </a:t>
            </a:r>
            <a:r>
              <a:rPr lang="de-DE" sz="1200" kern="150" dirty="0" err="1">
                <a:latin typeface="Liberation Mono"/>
                <a:ea typeface="Droid Sans Fallback"/>
                <a:cs typeface="Liberation Mono"/>
              </a:rPr>
              <a:t>to</a:t>
            </a:r>
            <a:r>
              <a:rPr lang="de-DE" sz="1200" kern="150" dirty="0">
                <a:latin typeface="Liberation Mono"/>
                <a:ea typeface="Droid Sans Fallback"/>
                <a:cs typeface="Liberation Mono"/>
              </a:rPr>
              <a:t>  </a:t>
            </a:r>
            <a:r>
              <a:rPr lang="de-DE" sz="1200" kern="150" dirty="0" err="1">
                <a:latin typeface="Liberation Mono"/>
                <a:ea typeface="Droid Sans Fallback"/>
                <a:cs typeface="Liberation Mono"/>
              </a:rPr>
              <a:t>Study.Physics</a:t>
            </a:r>
            <a:r>
              <a:rPr lang="de-DE" sz="1200" kern="150" dirty="0">
                <a:latin typeface="Liberation Mono"/>
                <a:ea typeface="Droid Sans Fallback"/>
                <a:cs typeface="Liberation Mono"/>
              </a:rPr>
              <a:t>  </a:t>
            </a:r>
            <a:r>
              <a:rPr lang="de-DE" sz="1200" kern="150" dirty="0" err="1">
                <a:latin typeface="Liberation Mono"/>
                <a:ea typeface="Droid Sans Fallback"/>
                <a:cs typeface="Liberation Mono"/>
              </a:rPr>
              <a:t>is</a:t>
            </a:r>
            <a:r>
              <a:rPr lang="de-DE" sz="1200" kern="150" dirty="0">
                <a:latin typeface="Liberation Mono"/>
                <a:ea typeface="Droid Sans Fallback"/>
                <a:cs typeface="Liberation Mono"/>
              </a:rPr>
              <a:t> </a:t>
            </a:r>
            <a:r>
              <a:rPr lang="de-DE" sz="1200" kern="150" dirty="0" err="1">
                <a:latin typeface="Liberation Mono"/>
                <a:ea typeface="Droid Sans Fallback"/>
                <a:cs typeface="Liberation Mono"/>
              </a:rPr>
              <a:t>significant</a:t>
            </a:r>
            <a:r>
              <a:rPr lang="de-DE" sz="1200" kern="150" dirty="0">
                <a:latin typeface="Liberation Mono"/>
                <a:ea typeface="Droid Sans Fallback"/>
                <a:cs typeface="Liberation Mono"/>
              </a:rPr>
              <a:t>.</a:t>
            </a:r>
            <a:endParaRPr lang="it-IT" sz="1200" kern="150" dirty="0">
              <a:latin typeface="Liberation Mono"/>
              <a:ea typeface="Droid Sans Fallback"/>
              <a:cs typeface="Liberation Mono"/>
            </a:endParaRPr>
          </a:p>
          <a:p>
            <a:pPr>
              <a:lnSpc>
                <a:spcPts val="1115"/>
              </a:lnSpc>
              <a:spcAft>
                <a:spcPts val="0"/>
              </a:spcAft>
            </a:pPr>
            <a:r>
              <a:rPr lang="de-DE" sz="1200" kern="150" dirty="0">
                <a:solidFill>
                  <a:srgbClr val="000000"/>
                </a:solidFill>
                <a:latin typeface="Liberation Mono"/>
                <a:ea typeface="Droid Sans Fallback"/>
                <a:cs typeface="Liberation Mono"/>
              </a:rPr>
              <a:t>The Chi-Value </a:t>
            </a:r>
            <a:r>
              <a:rPr lang="de-DE" sz="1200" kern="150" dirty="0" err="1">
                <a:solidFill>
                  <a:srgbClr val="000000"/>
                </a:solidFill>
                <a:latin typeface="Liberation Mono"/>
                <a:ea typeface="Droid Sans Fallback"/>
                <a:cs typeface="Liberation Mono"/>
              </a:rPr>
              <a:t>is</a:t>
            </a:r>
            <a:r>
              <a:rPr lang="de-DE" sz="1200" kern="150" dirty="0">
                <a:solidFill>
                  <a:srgbClr val="000000"/>
                </a:solidFill>
                <a:latin typeface="Liberation Mono"/>
                <a:ea typeface="Droid Sans Fallback"/>
                <a:cs typeface="Liberation Mono"/>
              </a:rPr>
              <a:t>  12.96592  </a:t>
            </a:r>
            <a:r>
              <a:rPr lang="de-DE" sz="1200" kern="150" dirty="0" err="1">
                <a:solidFill>
                  <a:srgbClr val="000000"/>
                </a:solidFill>
                <a:latin typeface="Liberation Mono"/>
                <a:ea typeface="Droid Sans Fallback"/>
                <a:cs typeface="Liberation Mono"/>
              </a:rPr>
              <a:t>and</a:t>
            </a:r>
            <a:r>
              <a:rPr lang="de-DE" sz="1200" kern="150" dirty="0">
                <a:solidFill>
                  <a:srgbClr val="000000"/>
                </a:solidFill>
                <a:latin typeface="Liberation Mono"/>
                <a:ea typeface="Droid Sans Fallback"/>
                <a:cs typeface="Liberation Mono"/>
              </a:rPr>
              <a:t> </a:t>
            </a:r>
            <a:r>
              <a:rPr lang="de-DE" sz="1200" kern="150" dirty="0" err="1">
                <a:solidFill>
                  <a:srgbClr val="000000"/>
                </a:solidFill>
                <a:latin typeface="Liberation Mono"/>
                <a:ea typeface="Droid Sans Fallback"/>
                <a:cs typeface="Liberation Mono"/>
              </a:rPr>
              <a:t>the</a:t>
            </a:r>
            <a:r>
              <a:rPr lang="de-DE" sz="1200" kern="150" dirty="0">
                <a:solidFill>
                  <a:srgbClr val="000000"/>
                </a:solidFill>
                <a:latin typeface="Liberation Mono"/>
                <a:ea typeface="Droid Sans Fallback"/>
                <a:cs typeface="Liberation Mono"/>
              </a:rPr>
              <a:t> p-</a:t>
            </a:r>
            <a:r>
              <a:rPr lang="de-DE" sz="1200" kern="150" dirty="0" err="1">
                <a:solidFill>
                  <a:srgbClr val="000000"/>
                </a:solidFill>
                <a:latin typeface="Liberation Mono"/>
                <a:ea typeface="Droid Sans Fallback"/>
                <a:cs typeface="Liberation Mono"/>
              </a:rPr>
              <a:t>value</a:t>
            </a:r>
            <a:r>
              <a:rPr lang="de-DE" sz="1200" kern="150" dirty="0">
                <a:solidFill>
                  <a:srgbClr val="000000"/>
                </a:solidFill>
                <a:latin typeface="Liberation Mono"/>
                <a:ea typeface="Droid Sans Fallback"/>
                <a:cs typeface="Liberation Mono"/>
              </a:rPr>
              <a:t> </a:t>
            </a:r>
            <a:r>
              <a:rPr lang="de-DE" sz="1200" kern="150" dirty="0" err="1">
                <a:solidFill>
                  <a:srgbClr val="000000"/>
                </a:solidFill>
                <a:latin typeface="Liberation Mono"/>
                <a:ea typeface="Droid Sans Fallback"/>
                <a:cs typeface="Liberation Mono"/>
              </a:rPr>
              <a:t>is</a:t>
            </a:r>
            <a:r>
              <a:rPr lang="de-DE" sz="1200" kern="150" dirty="0">
                <a:solidFill>
                  <a:srgbClr val="000000"/>
                </a:solidFill>
                <a:latin typeface="Liberation Mono"/>
                <a:ea typeface="Droid Sans Fallback"/>
                <a:cs typeface="Liberation Mono"/>
              </a:rPr>
              <a:t>:  0.001529276</a:t>
            </a:r>
            <a:endParaRPr lang="it-IT" sz="1200" kern="150" dirty="0">
              <a:effectLst/>
              <a:latin typeface="Liberation Mono"/>
              <a:ea typeface="Droid Sans Fallback"/>
              <a:cs typeface="Liberation Mono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8493" y="2680672"/>
            <a:ext cx="9111408" cy="40934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2000" b="1" kern="150" dirty="0">
                <a:solidFill>
                  <a:srgbClr val="000000"/>
                </a:solidFill>
                <a:ea typeface="Droid Sans Fallback"/>
                <a:cs typeface="Liberation Mono"/>
              </a:rPr>
              <a:t>Cluster 1: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¾  D-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</a:rPr>
              <a:t>students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 in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cluster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1;  ¾ 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of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students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in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cluster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1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come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from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D.</a:t>
            </a:r>
          </a:p>
          <a:p>
            <a:pPr>
              <a:spcAft>
                <a:spcPts val="0"/>
              </a:spcAft>
            </a:pP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In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cluster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1: M &gt; F;  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  <a:sym typeface="Symbol" panose="05050102010706020507" pitchFamily="18" charset="2"/>
              </a:rPr>
              <a:t>1/2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  <a:sym typeface="Symbol" panose="05050102010706020507" pitchFamily="18" charset="2"/>
              </a:rPr>
              <a:t>of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  <a:sym typeface="Symbol" panose="05050102010706020507" pitchFamily="18" charset="2"/>
              </a:rPr>
              <a:t> M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  <a:sym typeface="Symbol" panose="05050102010706020507" pitchFamily="18" charset="2"/>
              </a:rPr>
              <a:t>and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  <a:sym typeface="Symbol" panose="05050102010706020507" pitchFamily="18" charset="2"/>
              </a:rPr>
              <a:t> 1/5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  <a:sym typeface="Symbol" panose="05050102010706020507" pitchFamily="18" charset="2"/>
              </a:rPr>
              <a:t>of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  <a:sym typeface="Symbol" panose="05050102010706020507" pitchFamily="18" charset="2"/>
              </a:rPr>
              <a:t> F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  <a:sym typeface="Symbol" panose="05050102010706020507" pitchFamily="18" charset="2"/>
              </a:rPr>
              <a:t>are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  <a:sym typeface="Symbol" panose="05050102010706020507" pitchFamily="18" charset="2"/>
              </a:rPr>
              <a:t> 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in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cluster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1.</a:t>
            </a:r>
          </a:p>
          <a:p>
            <a:pPr>
              <a:spcAft>
                <a:spcPts val="0"/>
              </a:spcAft>
            </a:pP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The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students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show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positive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values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in all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three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</a:rPr>
              <a:t>factors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 (K-I-L). </a:t>
            </a:r>
            <a:endParaRPr lang="it-IT" sz="2000" kern="150" dirty="0">
              <a:ea typeface="Droid Sans Fallback"/>
              <a:cs typeface="Liberation Mono"/>
            </a:endParaRPr>
          </a:p>
          <a:p>
            <a:pPr>
              <a:spcAft>
                <a:spcPts val="0"/>
              </a:spcAft>
            </a:pP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 </a:t>
            </a:r>
            <a:endParaRPr lang="it-IT" sz="2000" kern="150" dirty="0">
              <a:ea typeface="Droid Sans Fallback"/>
              <a:cs typeface="Liberation Mono"/>
            </a:endParaRPr>
          </a:p>
          <a:p>
            <a:pPr>
              <a:spcAft>
                <a:spcPts val="0"/>
              </a:spcAft>
            </a:pPr>
            <a:r>
              <a:rPr lang="de-DE" sz="2000" b="1" kern="150" dirty="0">
                <a:solidFill>
                  <a:srgbClr val="000000"/>
                </a:solidFill>
                <a:ea typeface="Droid Sans Fallback"/>
                <a:cs typeface="Liberation Mono"/>
              </a:rPr>
              <a:t>Cluster 2: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Most 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students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</a:rPr>
              <a:t>come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from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U</a:t>
            </a:r>
          </a:p>
          <a:p>
            <a:pPr>
              <a:spcAft>
                <a:spcPts val="0"/>
              </a:spcAft>
            </a:pP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In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cluster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2:  M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  <a:sym typeface="Symbol" panose="05050102010706020507" pitchFamily="18" charset="2"/>
              </a:rPr>
              <a:t>F; 2/3 F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</a:rPr>
              <a:t>are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in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cluster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2. </a:t>
            </a:r>
            <a:endParaRPr lang="de-DE" sz="2000" kern="150" dirty="0" smtClean="0">
              <a:solidFill>
                <a:srgbClr val="000000"/>
              </a:solidFill>
              <a:ea typeface="Droid Sans Fallback"/>
              <a:cs typeface="Liberation Mono"/>
            </a:endParaRPr>
          </a:p>
          <a:p>
            <a:pPr>
              <a:spcAft>
                <a:spcPts val="0"/>
              </a:spcAft>
            </a:pP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The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students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have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</a:rPr>
              <a:t>very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good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values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in all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three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</a:rPr>
              <a:t>factors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(K-I-L). Half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of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those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who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 do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want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to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study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physics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are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in Cluster 2,</a:t>
            </a:r>
            <a:endParaRPr lang="it-IT" sz="2000" kern="150" dirty="0">
              <a:ea typeface="Droid Sans Fallback"/>
              <a:cs typeface="Liberation Mono"/>
            </a:endParaRPr>
          </a:p>
          <a:p>
            <a:pPr>
              <a:spcAft>
                <a:spcPts val="0"/>
              </a:spcAft>
            </a:pPr>
            <a:r>
              <a:rPr lang="de-DE" sz="2000" kern="150" dirty="0">
                <a:ea typeface="Droid Sans Fallback"/>
                <a:cs typeface="Liberation Mono"/>
              </a:rPr>
              <a:t> </a:t>
            </a:r>
            <a:endParaRPr lang="it-IT" sz="2000" kern="150" dirty="0">
              <a:ea typeface="Droid Sans Fallback"/>
              <a:cs typeface="Liberation Mono"/>
            </a:endParaRPr>
          </a:p>
          <a:p>
            <a:pPr>
              <a:spcAft>
                <a:spcPts val="0"/>
              </a:spcAft>
            </a:pPr>
            <a:r>
              <a:rPr lang="de-DE" sz="2000" b="1" kern="150" dirty="0">
                <a:solidFill>
                  <a:srgbClr val="000000"/>
                </a:solidFill>
                <a:ea typeface="Droid Sans Fallback"/>
                <a:cs typeface="Liberation Mono"/>
              </a:rPr>
              <a:t>Cluster 3: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Nearly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all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students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in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cluster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3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come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from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U</a:t>
            </a:r>
          </a:p>
          <a:p>
            <a:pPr>
              <a:spcAft>
                <a:spcPts val="0"/>
              </a:spcAft>
            </a:pP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In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cluster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3: 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M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  <a:sym typeface="Symbol" panose="05050102010706020507" pitchFamily="18" charset="2"/>
              </a:rPr>
              <a:t>F 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  <a:sym typeface="Symbol" panose="05050102010706020507" pitchFamily="18" charset="2"/>
              </a:rPr>
              <a:t>; 1/2 F in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</a:rPr>
              <a:t>cluster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3. The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students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enjoy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physics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</a:rPr>
              <a:t>lessons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 (L)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much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more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than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students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from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Cluster 1 but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have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least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deep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interest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in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</a:rPr>
              <a:t>physics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 (I). </a:t>
            </a:r>
          </a:p>
          <a:p>
            <a:pPr>
              <a:spcAft>
                <a:spcPts val="0"/>
              </a:spcAft>
            </a:pP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Most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of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students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in </a:t>
            </a:r>
            <a:r>
              <a:rPr lang="de-DE" sz="20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cluster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3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</a:rPr>
              <a:t>have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</a:rPr>
              <a:t>decided</a:t>
            </a:r>
            <a:r>
              <a:rPr lang="de-DE" sz="20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</a:rPr>
              <a:t>to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 not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</a:rPr>
              <a:t>study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2000" kern="150" dirty="0" err="1" smtClean="0">
                <a:solidFill>
                  <a:srgbClr val="000000"/>
                </a:solidFill>
                <a:ea typeface="Droid Sans Fallback"/>
                <a:cs typeface="Liberation Mono"/>
              </a:rPr>
              <a:t>physics</a:t>
            </a:r>
            <a:r>
              <a:rPr lang="de-DE" sz="2000" kern="150" dirty="0" smtClean="0">
                <a:solidFill>
                  <a:srgbClr val="000000"/>
                </a:solidFill>
                <a:ea typeface="Droid Sans Fallback"/>
                <a:cs typeface="Liberation Mono"/>
              </a:rPr>
              <a:t>.</a:t>
            </a:r>
            <a:endParaRPr lang="it-IT" sz="2000" kern="150" dirty="0">
              <a:effectLst/>
              <a:ea typeface="Droid Sans Fallback"/>
              <a:cs typeface="Liberation Mono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716015" y="638157"/>
            <a:ext cx="441724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kern="150" dirty="0">
                <a:solidFill>
                  <a:srgbClr val="000000"/>
                </a:solidFill>
                <a:ea typeface="Droid Sans Fallback"/>
                <a:cs typeface="Liberation Mono"/>
              </a:rPr>
              <a:t>The </a:t>
            </a:r>
            <a:r>
              <a:rPr lang="de-DE" sz="14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differences</a:t>
            </a:r>
            <a:r>
              <a:rPr lang="de-DE" sz="14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in </a:t>
            </a:r>
            <a:r>
              <a:rPr lang="de-DE" sz="14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the</a:t>
            </a:r>
            <a:r>
              <a:rPr lang="de-DE" sz="14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14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means</a:t>
            </a:r>
            <a:r>
              <a:rPr lang="de-DE" sz="14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14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between</a:t>
            </a:r>
            <a:r>
              <a:rPr lang="de-DE" sz="14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14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the</a:t>
            </a:r>
            <a:r>
              <a:rPr lang="de-DE" sz="14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14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clusters</a:t>
            </a:r>
            <a:r>
              <a:rPr lang="de-DE" sz="14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14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are</a:t>
            </a:r>
            <a:r>
              <a:rPr lang="de-DE" sz="14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14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highly</a:t>
            </a:r>
            <a:r>
              <a:rPr lang="de-DE" sz="1400" kern="150" dirty="0">
                <a:solidFill>
                  <a:srgbClr val="000000"/>
                </a:solidFill>
                <a:ea typeface="Droid Sans Fallback"/>
                <a:cs typeface="Liberation Mono"/>
              </a:rPr>
              <a:t> </a:t>
            </a:r>
            <a:r>
              <a:rPr lang="de-DE" sz="1400" kern="150" dirty="0" err="1">
                <a:solidFill>
                  <a:srgbClr val="000000"/>
                </a:solidFill>
                <a:ea typeface="Droid Sans Fallback"/>
                <a:cs typeface="Liberation Mono"/>
              </a:rPr>
              <a:t>significant</a:t>
            </a:r>
            <a:r>
              <a:rPr lang="de-DE" sz="1400" kern="150" dirty="0">
                <a:solidFill>
                  <a:srgbClr val="000000"/>
                </a:solidFill>
                <a:ea typeface="Droid Sans Fallback"/>
                <a:cs typeface="Liberation Mono"/>
              </a:rPr>
              <a:t>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939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/>
              <a:t>Qualitative </a:t>
            </a:r>
            <a:r>
              <a:rPr lang="de-DE" dirty="0" err="1" smtClean="0"/>
              <a:t>questions</a:t>
            </a:r>
            <a:endParaRPr lang="de-DE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50000"/>
            </a:pPr>
            <a:r>
              <a:rPr lang="en-GB" i="1" dirty="0">
                <a:solidFill>
                  <a:srgbClr val="FF0000"/>
                </a:solidFill>
              </a:rPr>
              <a:t>Traits of Physicist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Traits were categorized into 5 categories:</a:t>
            </a:r>
          </a:p>
          <a:p>
            <a:pPr lvl="2"/>
            <a:r>
              <a:rPr lang="en-GB" dirty="0"/>
              <a:t>Ability: "intelligent", "Capacity of abstraction"</a:t>
            </a:r>
          </a:p>
          <a:p>
            <a:pPr lvl="2"/>
            <a:r>
              <a:rPr lang="en-GB" dirty="0"/>
              <a:t>Curiosity: "curiosity", "passion for science"</a:t>
            </a:r>
          </a:p>
          <a:p>
            <a:pPr lvl="2"/>
            <a:r>
              <a:rPr lang="en-GB" dirty="0"/>
              <a:t>Inquiry: "search for explanation of different processes", "not to be discouraged if an experiment fails the first time."</a:t>
            </a:r>
          </a:p>
          <a:p>
            <a:pPr lvl="2"/>
            <a:r>
              <a:rPr lang="en-GB" dirty="0"/>
              <a:t>Mathematical mind: "logical thinking", "precision", "mathematical understanding"</a:t>
            </a:r>
          </a:p>
          <a:p>
            <a:pPr lvl="2"/>
            <a:r>
              <a:rPr lang="en-GB" dirty="0"/>
              <a:t>Other: "big imagination", "evaluation of statistics"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87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/>
              <a:t>Qualitative </a:t>
            </a:r>
            <a:r>
              <a:rPr lang="de-DE" dirty="0" err="1"/>
              <a:t>questions</a:t>
            </a:r>
            <a:r>
              <a:rPr lang="de-DE" dirty="0"/>
              <a:t> 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/>
          </a:bodyPr>
          <a:lstStyle/>
          <a:p>
            <a:pPr lvl="0">
              <a:buSzPct val="50000"/>
            </a:pPr>
            <a:r>
              <a:rPr lang="en-GB" i="1" dirty="0">
                <a:solidFill>
                  <a:srgbClr val="FF0000"/>
                </a:solidFill>
              </a:rPr>
              <a:t>Reasons to learn physics </a:t>
            </a:r>
            <a:r>
              <a:rPr lang="en-GB" dirty="0"/>
              <a:t>more deeply at school</a:t>
            </a:r>
          </a:p>
          <a:p>
            <a:pPr lvl="1"/>
            <a:r>
              <a:rPr lang="en-GB" dirty="0"/>
              <a:t>emotional aspects</a:t>
            </a:r>
          </a:p>
          <a:p>
            <a:pPr lvl="1"/>
            <a:r>
              <a:rPr lang="en-GB" dirty="0"/>
              <a:t>personal interest              </a:t>
            </a:r>
          </a:p>
          <a:p>
            <a:pPr lvl="1"/>
            <a:r>
              <a:rPr lang="en-GB" dirty="0"/>
              <a:t>knowledge          </a:t>
            </a:r>
          </a:p>
          <a:p>
            <a:pPr lvl="1"/>
            <a:r>
              <a:rPr lang="en-GB" dirty="0"/>
              <a:t>scientific approach  </a:t>
            </a:r>
          </a:p>
          <a:p>
            <a:pPr lvl="1"/>
            <a:r>
              <a:rPr lang="en-GB" dirty="0"/>
              <a:t>insights</a:t>
            </a:r>
          </a:p>
          <a:p>
            <a:pPr lvl="1"/>
            <a:r>
              <a:rPr lang="en-GB" dirty="0"/>
              <a:t>research                                </a:t>
            </a:r>
          </a:p>
          <a:p>
            <a:pPr lvl="1"/>
            <a:r>
              <a:rPr lang="en-GB" dirty="0"/>
              <a:t>societal role  </a:t>
            </a:r>
          </a:p>
          <a:p>
            <a:pPr lvl="1"/>
            <a:r>
              <a:rPr lang="en-GB" dirty="0"/>
              <a:t>achievement   </a:t>
            </a:r>
          </a:p>
        </p:txBody>
      </p:sp>
    </p:spTree>
    <p:extLst>
      <p:ext uri="{BB962C8B-B14F-4D97-AF65-F5344CB8AC3E}">
        <p14:creationId xmlns:p14="http://schemas.microsoft.com/office/powerpoint/2010/main" val="36551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lvl="0"/>
            <a:r>
              <a:rPr lang="de-DE" dirty="0" err="1"/>
              <a:t>Traits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Intention </a:t>
            </a:r>
            <a:r>
              <a:rPr lang="de-DE" dirty="0" err="1"/>
              <a:t>of</a:t>
            </a:r>
            <a:r>
              <a:rPr lang="de-DE" dirty="0"/>
              <a:t> Study</a:t>
            </a:r>
          </a:p>
        </p:txBody>
      </p:sp>
      <p:pic>
        <p:nvPicPr>
          <p:cNvPr id="4" name="Segnaposto immagin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93501" y="847970"/>
            <a:ext cx="5746651" cy="2867782"/>
          </a:xfrm>
          <a:prstGeom prst="rect">
            <a:avLst/>
          </a:prstGeom>
        </p:spPr>
      </p:pic>
      <p:pic>
        <p:nvPicPr>
          <p:cNvPr id="5" name="Segnaposto immagine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81689" y="3861048"/>
            <a:ext cx="5686455" cy="283774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5745" y="692696"/>
            <a:ext cx="338437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Intention</a:t>
            </a:r>
            <a:r>
              <a:rPr lang="it-IT" dirty="0" smtClean="0"/>
              <a:t> to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51620" y="3789040"/>
            <a:ext cx="338437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r>
              <a:rPr lang="it-IT" dirty="0"/>
              <a:t>NO </a:t>
            </a:r>
            <a:r>
              <a:rPr lang="it-IT" dirty="0" err="1"/>
              <a:t>intention</a:t>
            </a:r>
            <a:r>
              <a:rPr lang="it-IT" dirty="0"/>
              <a:t> to </a:t>
            </a:r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physics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279556" y="3527430"/>
            <a:ext cx="9767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/>
              <a:t>traits</a:t>
            </a:r>
            <a:endParaRPr lang="it-IT" sz="11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267744" y="6525344"/>
            <a:ext cx="976754" cy="237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 smtClean="0"/>
              <a:t>traits</a:t>
            </a:r>
            <a:endParaRPr lang="it-IT" sz="1100" dirty="0"/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-317378" y="1961903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interest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-329190" y="5041159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interest</a:t>
            </a:r>
            <a:endParaRPr lang="it-IT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3779912" y="1466632"/>
            <a:ext cx="5328592" cy="4914696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GB" sz="3200" dirty="0">
                <a:solidFill>
                  <a:srgbClr val="C00000"/>
                </a:solidFill>
              </a:rPr>
              <a:t>Significant correlation </a:t>
            </a:r>
            <a:r>
              <a:rPr lang="en-GB" sz="3200" dirty="0"/>
              <a:t>between Trait and Study </a:t>
            </a:r>
            <a:r>
              <a:rPr lang="en-GB" sz="1800" dirty="0"/>
              <a:t>(p=0.01, </a:t>
            </a:r>
            <a:r>
              <a:rPr lang="en-GB" sz="1800" dirty="0" err="1"/>
              <a:t>Cramers</a:t>
            </a:r>
            <a:r>
              <a:rPr lang="en-GB" sz="1800" dirty="0"/>
              <a:t> V= 0.235)</a:t>
            </a:r>
          </a:p>
          <a:p>
            <a:pPr marL="442913" lvl="2" indent="-357188"/>
            <a:r>
              <a:rPr lang="en-GB" sz="2800" dirty="0"/>
              <a:t>Those </a:t>
            </a:r>
            <a:r>
              <a:rPr lang="en-GB" sz="2800" dirty="0">
                <a:solidFill>
                  <a:srgbClr val="0033CC"/>
                </a:solidFill>
              </a:rPr>
              <a:t>students</a:t>
            </a:r>
            <a:r>
              <a:rPr lang="en-GB" sz="2800" dirty="0"/>
              <a:t> who </a:t>
            </a:r>
            <a:r>
              <a:rPr lang="en-GB" sz="2800" dirty="0">
                <a:solidFill>
                  <a:srgbClr val="0033CC"/>
                </a:solidFill>
              </a:rPr>
              <a:t>do not want to study physics  </a:t>
            </a:r>
            <a:r>
              <a:rPr lang="en-GB" sz="2800" dirty="0"/>
              <a:t>more often connect “</a:t>
            </a:r>
            <a:r>
              <a:rPr lang="en-GB" sz="2800" dirty="0">
                <a:solidFill>
                  <a:srgbClr val="0033CC"/>
                </a:solidFill>
              </a:rPr>
              <a:t>ability</a:t>
            </a:r>
            <a:r>
              <a:rPr lang="en-GB" sz="2800" dirty="0"/>
              <a:t>” with a physicist</a:t>
            </a:r>
          </a:p>
          <a:p>
            <a:pPr marL="442913" lvl="2" indent="-357188"/>
            <a:r>
              <a:rPr lang="en-GB" sz="2800" dirty="0"/>
              <a:t>Those </a:t>
            </a:r>
            <a:r>
              <a:rPr lang="en-GB" sz="2800" dirty="0">
                <a:solidFill>
                  <a:srgbClr val="FF0000"/>
                </a:solidFill>
              </a:rPr>
              <a:t>students</a:t>
            </a:r>
            <a:r>
              <a:rPr lang="en-GB" sz="2800" dirty="0"/>
              <a:t> </a:t>
            </a:r>
            <a:r>
              <a:rPr lang="en-GB" sz="2800" dirty="0" smtClean="0"/>
              <a:t>expressing </a:t>
            </a:r>
            <a:r>
              <a:rPr lang="en-GB" sz="2800" dirty="0" smtClean="0">
                <a:solidFill>
                  <a:srgbClr val="FF0000"/>
                </a:solidFill>
              </a:rPr>
              <a:t>interest to </a:t>
            </a:r>
            <a:r>
              <a:rPr lang="en-GB" sz="2800" dirty="0">
                <a:solidFill>
                  <a:srgbClr val="FF0000"/>
                </a:solidFill>
              </a:rPr>
              <a:t>study physics  </a:t>
            </a:r>
            <a:r>
              <a:rPr lang="en-GB" sz="2800" dirty="0"/>
              <a:t>more often connect “</a:t>
            </a:r>
            <a:r>
              <a:rPr lang="en-GB" sz="2800" dirty="0">
                <a:solidFill>
                  <a:srgbClr val="FF0000"/>
                </a:solidFill>
              </a:rPr>
              <a:t>inquiry</a:t>
            </a:r>
            <a:r>
              <a:rPr lang="en-GB" sz="2800" dirty="0"/>
              <a:t>” with a </a:t>
            </a:r>
            <a:r>
              <a:rPr lang="en-GB" sz="2800" dirty="0" smtClean="0"/>
              <a:t>physicist</a:t>
            </a:r>
            <a:endParaRPr lang="en-GB" sz="2800" dirty="0"/>
          </a:p>
        </p:txBody>
      </p:sp>
      <p:sp>
        <p:nvSpPr>
          <p:cNvPr id="12" name="Ovale 11"/>
          <p:cNvSpPr/>
          <p:nvPr/>
        </p:nvSpPr>
        <p:spPr>
          <a:xfrm>
            <a:off x="683568" y="5225825"/>
            <a:ext cx="792088" cy="917675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487468" y="1440788"/>
            <a:ext cx="954106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4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build="p" animBg="1"/>
      <p:bldP spid="1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51074" y="598534"/>
            <a:ext cx="7361608" cy="2498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62720" y="3667301"/>
            <a:ext cx="7073576" cy="30020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igura a mano libera 3"/>
          <p:cNvSpPr/>
          <p:nvPr/>
        </p:nvSpPr>
        <p:spPr>
          <a:xfrm>
            <a:off x="5076056" y="5286843"/>
            <a:ext cx="703440" cy="937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6000">
            <a:solidFill>
              <a:srgbClr val="00B050"/>
            </a:solidFill>
            <a:prstDash val="solid"/>
          </a:ln>
        </p:spPr>
        <p:txBody>
          <a:bodyPr vert="horz" wrap="none" lIns="108000" tIns="63000" rIns="108000" bIns="63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cap="none" baseline="0">
              <a:ln>
                <a:noFill/>
              </a:ln>
              <a:solidFill>
                <a:srgbClr val="0B2A51"/>
              </a:solidFill>
              <a:latin typeface="Univers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5" name="Figura a mano libera 4"/>
          <p:cNvSpPr/>
          <p:nvPr/>
        </p:nvSpPr>
        <p:spPr>
          <a:xfrm>
            <a:off x="4537561" y="4174718"/>
            <a:ext cx="703440" cy="937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6000">
            <a:solidFill>
              <a:srgbClr val="0033CC"/>
            </a:solidFill>
            <a:prstDash val="solid"/>
          </a:ln>
        </p:spPr>
        <p:txBody>
          <a:bodyPr vert="horz" wrap="none" lIns="108000" tIns="63000" rIns="108000" bIns="63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cap="none" baseline="0">
              <a:ln>
                <a:noFill/>
              </a:ln>
              <a:solidFill>
                <a:srgbClr val="0B2A51"/>
              </a:solidFill>
              <a:latin typeface="Univers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07320" y="476806"/>
            <a:ext cx="338437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Intention</a:t>
            </a:r>
            <a:r>
              <a:rPr lang="it-IT" dirty="0" smtClean="0"/>
              <a:t> to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979712" y="3609056"/>
            <a:ext cx="3384376" cy="32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r>
              <a:rPr lang="it-IT" dirty="0"/>
              <a:t>NO </a:t>
            </a:r>
            <a:r>
              <a:rPr lang="it-IT" dirty="0" err="1"/>
              <a:t>intention</a:t>
            </a:r>
            <a:r>
              <a:rPr lang="it-IT" dirty="0"/>
              <a:t> to </a:t>
            </a:r>
            <a:r>
              <a:rPr lang="it-IT" dirty="0" err="1"/>
              <a:t>study</a:t>
            </a:r>
            <a:r>
              <a:rPr lang="it-IT" dirty="0"/>
              <a:t> </a:t>
            </a:r>
            <a:r>
              <a:rPr lang="it-IT" dirty="0" err="1"/>
              <a:t>physics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71359" y="2948549"/>
            <a:ext cx="9767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 smtClean="0"/>
              <a:t>reason</a:t>
            </a:r>
            <a:endParaRPr lang="it-IT" sz="11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915816" y="6551766"/>
            <a:ext cx="9767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 err="1" smtClean="0"/>
              <a:t>Reason</a:t>
            </a:r>
            <a:endParaRPr lang="it-IT" sz="1100" dirty="0"/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194623" y="1585686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interest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 rot="16200000">
            <a:off x="-298992" y="4884693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interest</a:t>
            </a:r>
            <a:endParaRPr lang="it-IT" dirty="0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255542" y="-3409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Reasons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13" name="Segnaposto testo 2"/>
          <p:cNvSpPr txBox="1">
            <a:spLocks/>
          </p:cNvSpPr>
          <p:nvPr/>
        </p:nvSpPr>
        <p:spPr>
          <a:xfrm>
            <a:off x="5660714" y="586555"/>
            <a:ext cx="3327360" cy="6138083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GB" sz="2400" dirty="0" smtClean="0"/>
              <a:t>Only </a:t>
            </a:r>
            <a:r>
              <a:rPr lang="en-GB" sz="2400" dirty="0" smtClean="0">
                <a:solidFill>
                  <a:srgbClr val="C00000"/>
                </a:solidFill>
              </a:rPr>
              <a:t>weak correlation </a:t>
            </a:r>
            <a:r>
              <a:rPr lang="en-GB" sz="2400" dirty="0" smtClean="0"/>
              <a:t>to intention to study physics</a:t>
            </a:r>
          </a:p>
          <a:p>
            <a:pPr marL="185738" lvl="2" indent="-185738"/>
            <a:r>
              <a:rPr lang="en-GB" sz="2000" dirty="0" smtClean="0"/>
              <a:t>Those </a:t>
            </a:r>
            <a:r>
              <a:rPr lang="en-GB" sz="2000" dirty="0" smtClean="0">
                <a:solidFill>
                  <a:srgbClr val="FF0000"/>
                </a:solidFill>
              </a:rPr>
              <a:t>students who want to study physics  </a:t>
            </a:r>
            <a:r>
              <a:rPr lang="en-GB" sz="2000" dirty="0" smtClean="0"/>
              <a:t>more often name “</a:t>
            </a:r>
            <a:r>
              <a:rPr lang="en-GB" sz="2000" dirty="0" smtClean="0">
                <a:solidFill>
                  <a:srgbClr val="FF0000"/>
                </a:solidFill>
              </a:rPr>
              <a:t>emotional aspects</a:t>
            </a:r>
            <a:r>
              <a:rPr lang="en-GB" sz="2000" dirty="0" smtClean="0"/>
              <a:t>” and “</a:t>
            </a:r>
            <a:r>
              <a:rPr lang="en-GB" sz="2000" dirty="0" smtClean="0">
                <a:solidFill>
                  <a:srgbClr val="FF0000"/>
                </a:solidFill>
              </a:rPr>
              <a:t>wish for knowledge</a:t>
            </a:r>
            <a:r>
              <a:rPr lang="en-GB" sz="2000" dirty="0" smtClean="0"/>
              <a:t>”</a:t>
            </a:r>
          </a:p>
          <a:p>
            <a:pPr marL="185738" lvl="2" indent="-185738"/>
            <a:r>
              <a:rPr lang="en-GB" sz="2000" dirty="0" smtClean="0"/>
              <a:t>Those </a:t>
            </a:r>
            <a:r>
              <a:rPr lang="en-GB" sz="2000" dirty="0" smtClean="0">
                <a:solidFill>
                  <a:srgbClr val="0033CC"/>
                </a:solidFill>
              </a:rPr>
              <a:t>students</a:t>
            </a:r>
            <a:r>
              <a:rPr lang="en-GB" sz="2000" dirty="0" smtClean="0"/>
              <a:t> who are not decided to study physics  more often name “</a:t>
            </a:r>
            <a:r>
              <a:rPr lang="en-GB" sz="2000" dirty="0" smtClean="0">
                <a:solidFill>
                  <a:srgbClr val="0033CC"/>
                </a:solidFill>
              </a:rPr>
              <a:t>concrete scientific approach</a:t>
            </a:r>
            <a:r>
              <a:rPr lang="en-GB" sz="2000" dirty="0" smtClean="0"/>
              <a:t>” or the “</a:t>
            </a:r>
            <a:r>
              <a:rPr lang="en-GB" sz="2000" dirty="0" smtClean="0">
                <a:solidFill>
                  <a:srgbClr val="0033CC"/>
                </a:solidFill>
              </a:rPr>
              <a:t>societal role</a:t>
            </a:r>
            <a:r>
              <a:rPr lang="en-GB" sz="2000" dirty="0" smtClean="0"/>
              <a:t>”</a:t>
            </a:r>
          </a:p>
          <a:p>
            <a:pPr marL="185738" lvl="2" indent="-185738"/>
            <a:r>
              <a:rPr lang="en-GB" sz="2000" dirty="0" smtClean="0"/>
              <a:t>Those students who </a:t>
            </a:r>
            <a:r>
              <a:rPr lang="en-GB" sz="2000" dirty="0" smtClean="0">
                <a:solidFill>
                  <a:srgbClr val="00B050"/>
                </a:solidFill>
              </a:rPr>
              <a:t>do not want to study physics </a:t>
            </a:r>
            <a:r>
              <a:rPr lang="en-GB" sz="2000" dirty="0" smtClean="0"/>
              <a:t>indicate especially often “</a:t>
            </a:r>
            <a:r>
              <a:rPr lang="en-GB" sz="2000" dirty="0" smtClean="0">
                <a:solidFill>
                  <a:srgbClr val="00B050"/>
                </a:solidFill>
              </a:rPr>
              <a:t>achievement”</a:t>
            </a:r>
            <a:r>
              <a:rPr lang="en-GB" sz="2000" dirty="0" smtClean="0"/>
              <a:t>, but less the “</a:t>
            </a:r>
            <a:r>
              <a:rPr lang="en-GB" sz="2000" dirty="0" smtClean="0">
                <a:solidFill>
                  <a:srgbClr val="00B050"/>
                </a:solidFill>
              </a:rPr>
              <a:t>concrete scientific approach</a:t>
            </a:r>
            <a:r>
              <a:rPr lang="en-GB" sz="2000" dirty="0" smtClean="0"/>
              <a:t>”</a:t>
            </a:r>
          </a:p>
        </p:txBody>
      </p:sp>
      <p:sp>
        <p:nvSpPr>
          <p:cNvPr id="14" name="Figura a mano libera 13"/>
          <p:cNvSpPr/>
          <p:nvPr/>
        </p:nvSpPr>
        <p:spPr>
          <a:xfrm>
            <a:off x="1187623" y="923796"/>
            <a:ext cx="497825" cy="937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cap="none" baseline="0">
              <a:ln>
                <a:noFill/>
              </a:ln>
              <a:solidFill>
                <a:srgbClr val="0B2A51"/>
              </a:solidFill>
              <a:latin typeface="Univers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15" name="Figura a mano libera 14"/>
          <p:cNvSpPr/>
          <p:nvPr/>
        </p:nvSpPr>
        <p:spPr>
          <a:xfrm>
            <a:off x="658672" y="5288873"/>
            <a:ext cx="703440" cy="937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6000">
            <a:solidFill>
              <a:srgbClr val="00B050"/>
            </a:solidFill>
            <a:prstDash val="solid"/>
          </a:ln>
        </p:spPr>
        <p:txBody>
          <a:bodyPr vert="horz" wrap="none" lIns="108000" tIns="63000" rIns="108000" bIns="630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de-DE" sz="2000" b="0" i="0" u="none" strike="noStrike" cap="none" baseline="0">
              <a:ln>
                <a:noFill/>
              </a:ln>
              <a:solidFill>
                <a:srgbClr val="0B2A51"/>
              </a:solidFill>
              <a:latin typeface="Univers" pitchFamily="34"/>
              <a:ea typeface="ＭＳ Ｐゴシック" pitchFamily="2"/>
              <a:cs typeface="ＭＳ Ｐゴシック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682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uiExpand="1" build="p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 smtClean="0"/>
              <a:t>Research </a:t>
            </a:r>
            <a:r>
              <a:rPr lang="de-DE" dirty="0" err="1" smtClean="0"/>
              <a:t>questions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457200" y="1556792"/>
            <a:ext cx="8455968" cy="4525963"/>
          </a:xfrm>
        </p:spPr>
        <p:txBody>
          <a:bodyPr>
            <a:normAutofit fontScale="92500" lnSpcReduction="10000"/>
          </a:bodyPr>
          <a:lstStyle/>
          <a:p>
            <a:pPr lvl="0">
              <a:buSzPct val="50000"/>
            </a:pPr>
            <a:r>
              <a:rPr lang="en-GB" dirty="0"/>
              <a:t>The most obvious factor for studying physics is a deep interest in physics</a:t>
            </a:r>
          </a:p>
          <a:p>
            <a:pPr lvl="1"/>
            <a:r>
              <a:rPr lang="en-GB" dirty="0"/>
              <a:t>Doing it in free time</a:t>
            </a:r>
          </a:p>
          <a:p>
            <a:pPr lvl="1"/>
            <a:r>
              <a:rPr lang="en-GB" dirty="0"/>
              <a:t>Being interested in fascinating topics like Astrophysics, dark matter, ..</a:t>
            </a:r>
          </a:p>
          <a:p>
            <a:pPr lvl="0">
              <a:buSzPct val="50000"/>
            </a:pPr>
            <a:r>
              <a:rPr lang="en-GB" dirty="0"/>
              <a:t>The most prominent traits of a physicist are curiosity and the urge for inquiry.</a:t>
            </a:r>
          </a:p>
          <a:p>
            <a:pPr lvl="0">
              <a:buSzPct val="50000"/>
            </a:pPr>
            <a:r>
              <a:rPr lang="en-GB" dirty="0"/>
              <a:t>A positive choice seems to be correlated with positive emotional attitude and the desire to know more deeply and understand better the world.</a:t>
            </a:r>
          </a:p>
        </p:txBody>
      </p:sp>
    </p:spTree>
    <p:extLst>
      <p:ext uri="{BB962C8B-B14F-4D97-AF65-F5344CB8AC3E}">
        <p14:creationId xmlns:p14="http://schemas.microsoft.com/office/powerpoint/2010/main" val="22752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 err="1" smtClean="0"/>
              <a:t>Conclusion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</a:t>
            </a:r>
            <a:r>
              <a:rPr lang="de-DE" dirty="0" smtClean="0"/>
              <a:t>-analysis</a:t>
            </a:r>
            <a:endParaRPr lang="de-DE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251520" y="1628801"/>
            <a:ext cx="8640960" cy="3240360"/>
          </a:xfrm>
        </p:spPr>
        <p:txBody>
          <a:bodyPr>
            <a:normAutofit fontScale="70000" lnSpcReduction="20000"/>
          </a:bodyPr>
          <a:lstStyle/>
          <a:p>
            <a:pPr lvl="0">
              <a:buSzPct val="50000"/>
            </a:pPr>
            <a:r>
              <a:rPr lang="en-GB" dirty="0"/>
              <a:t>The older the students the less decided are they to study physics</a:t>
            </a:r>
          </a:p>
          <a:p>
            <a:pPr lvl="1"/>
            <a:r>
              <a:rPr lang="en-GB" dirty="0"/>
              <a:t>It seems important to stabilize interest in last years of school</a:t>
            </a:r>
          </a:p>
          <a:p>
            <a:pPr lvl="0">
              <a:buSzPct val="50000"/>
            </a:pPr>
            <a:r>
              <a:rPr lang="en-GB" dirty="0"/>
              <a:t>Physics seems to require special innate gifts</a:t>
            </a:r>
          </a:p>
          <a:p>
            <a:pPr lvl="1"/>
            <a:r>
              <a:rPr lang="en-GB" dirty="0"/>
              <a:t>This seems to deter students from study</a:t>
            </a:r>
          </a:p>
          <a:p>
            <a:pPr lvl="0">
              <a:buSzPct val="50000"/>
            </a:pPr>
            <a:r>
              <a:rPr lang="en-GB" dirty="0"/>
              <a:t>Physics seems attractive mainly for mathematically thinking students</a:t>
            </a:r>
          </a:p>
          <a:p>
            <a:pPr lvl="1"/>
            <a:r>
              <a:rPr lang="en-GB" dirty="0"/>
              <a:t>It seems important to show the societal role and possibility of </a:t>
            </a:r>
            <a:r>
              <a:rPr lang="en-GB" i="1" dirty="0"/>
              <a:t>learning</a:t>
            </a:r>
            <a:r>
              <a:rPr lang="en-GB" dirty="0"/>
              <a:t> physics</a:t>
            </a:r>
          </a:p>
          <a:p>
            <a:pPr lvl="0">
              <a:buSzPct val="50000"/>
            </a:pPr>
            <a:r>
              <a:rPr lang="en-GB" dirty="0"/>
              <a:t>Studying physics needs genuine deep interest, resulting in doing it in free time</a:t>
            </a:r>
          </a:p>
          <a:p>
            <a:pPr lvl="1"/>
            <a:r>
              <a:rPr lang="en-GB" dirty="0"/>
              <a:t>It seems important to provide adequate opportunities for students</a:t>
            </a:r>
          </a:p>
        </p:txBody>
      </p:sp>
    </p:spTree>
    <p:extLst>
      <p:ext uri="{BB962C8B-B14F-4D97-AF65-F5344CB8AC3E}">
        <p14:creationId xmlns:p14="http://schemas.microsoft.com/office/powerpoint/2010/main" val="29256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6012160" y="1043760"/>
            <a:ext cx="1584176" cy="502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0" y="104376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Si </a:t>
            </a:r>
            <a:r>
              <a:rPr lang="it-IT" sz="2400" dirty="0"/>
              <a:t>discutono </a:t>
            </a:r>
            <a:r>
              <a:rPr lang="it-IT" sz="2400" dirty="0" smtClean="0"/>
              <a:t>qui:</a:t>
            </a:r>
          </a:p>
          <a:p>
            <a:pPr marL="342900" indent="-342900" algn="ctr">
              <a:buFontTx/>
              <a:buChar char="-"/>
            </a:pPr>
            <a:r>
              <a:rPr lang="it-IT" sz="2400" dirty="0" smtClean="0"/>
              <a:t>dati </a:t>
            </a:r>
            <a:r>
              <a:rPr lang="it-IT" sz="2400" dirty="0"/>
              <a:t>preliminari relativi </a:t>
            </a:r>
            <a:r>
              <a:rPr lang="it-IT" sz="2400" dirty="0" smtClean="0"/>
              <a:t>alle risposte date da </a:t>
            </a:r>
            <a:r>
              <a:rPr lang="it-IT" sz="2400" dirty="0"/>
              <a:t>studenti italiani e tedeschi </a:t>
            </a:r>
            <a:r>
              <a:rPr lang="it-IT" sz="2400" dirty="0" smtClean="0"/>
              <a:t>al </a:t>
            </a:r>
            <a:r>
              <a:rPr lang="it-IT" sz="2400" dirty="0"/>
              <a:t>questionario per studenti di scuola secondaria (SSQ</a:t>
            </a:r>
            <a:r>
              <a:rPr lang="it-IT" sz="2400" dirty="0" smtClean="0"/>
              <a:t>)</a:t>
            </a:r>
          </a:p>
          <a:p>
            <a:pPr marL="342900" indent="-342900" algn="ctr">
              <a:buFontTx/>
              <a:buChar char="-"/>
            </a:pPr>
            <a:r>
              <a:rPr lang="it-IT" sz="2400" dirty="0" smtClean="0"/>
              <a:t>sviluppato </a:t>
            </a:r>
            <a:r>
              <a:rPr lang="it-IT" sz="2400" dirty="0"/>
              <a:t>nell'ambito di </a:t>
            </a:r>
            <a:r>
              <a:rPr lang="it-IT" sz="2400" dirty="0" smtClean="0"/>
              <a:t>WG1</a:t>
            </a:r>
          </a:p>
          <a:p>
            <a:pPr marL="342900" indent="-342900" algn="ctr">
              <a:buFontTx/>
              <a:buChar char="-"/>
            </a:pPr>
            <a:r>
              <a:rPr lang="it-IT" sz="2400" dirty="0" smtClean="0"/>
              <a:t>per </a:t>
            </a:r>
            <a:r>
              <a:rPr lang="it-IT" sz="2400" dirty="0"/>
              <a:t>indagare i fattori interni ed esterni che ispirano </a:t>
            </a:r>
            <a:r>
              <a:rPr lang="it-IT" sz="2400" dirty="0" smtClean="0"/>
              <a:t>giovani studenti di talento di scuola secondaria superiore a studiare </a:t>
            </a:r>
            <a:r>
              <a:rPr lang="it-IT" sz="2400" dirty="0"/>
              <a:t>fisica.</a:t>
            </a:r>
            <a:endParaRPr lang="it-IT" sz="24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4" y="123496"/>
            <a:ext cx="2808312" cy="70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4" y="-4213"/>
            <a:ext cx="1259632" cy="82927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576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908720"/>
            <a:ext cx="9144000" cy="516423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Jan, 2014 – Hope Warsaw meeting: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SSQ proposal by WG1-Subgroup D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of </a:t>
            </a: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SS-Q1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pilot study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UniUD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b="1" dirty="0" smtClean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 good students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Preparation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SS-Q2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baseline="30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pilot </a:t>
            </a:r>
            <a:r>
              <a:rPr lang="en-US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UniUD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b="1" dirty="0" smtClean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talent </a:t>
            </a:r>
            <a:r>
              <a:rPr lang="en-US" sz="22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Sept, 2014 – Hope Helsinki Forum: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Presentation of pilot studies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Preparation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SS-Q3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-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Final version of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SSQ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2015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Distribution of SSQ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WG1 partners to create a </a:t>
            </a: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SSQ Community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among voluntary partners participants to SSQ inquiry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April, 2015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SSQ – Community individuated -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(Erasmus meeting) in </a:t>
            </a:r>
            <a:r>
              <a:rPr lang="en-US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UniUD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TUD and </a:t>
            </a:r>
            <a:r>
              <a:rPr lang="en-US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UniUD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discuss data analysis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April-June, 2015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analysis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 limited sample (Masterclass in </a:t>
            </a:r>
            <a:r>
              <a:rPr lang="en-US" sz="2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UniUD+TUD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118-</a:t>
            </a:r>
            <a:r>
              <a:rPr lang="en-US" sz="2200" b="1" dirty="0" smtClean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108 students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of only </a:t>
            </a:r>
            <a:r>
              <a:rPr lang="en-US" sz="2200" b="1" dirty="0" smtClean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Sections A and C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learn how organize data analysis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July, 2015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Presentation of SSQ pre-analysis in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GIREP-EPEC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2015 – Hope Coimbra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-110117"/>
            <a:ext cx="9144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MILESTONES </a:t>
            </a:r>
            <a:r>
              <a:rPr lang="it-IT" sz="2800" b="1" dirty="0"/>
              <a:t>OF THE </a:t>
            </a:r>
            <a:r>
              <a:rPr lang="it-IT" sz="2800" b="1" dirty="0" smtClean="0"/>
              <a:t>WORK DONE BY HOPE-SSQ Group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731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052736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SSQ - organized in 4 parts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UcParenR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Evaluation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of the interest in physics in several dimensions (following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Krapp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(5 level Likert scale)</a:t>
            </a:r>
            <a:endParaRPr lang="it-IT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UcParenR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Open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questions concerning factors influencing the choice of a career as well content-related aspects as social aspects such as the image of a 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physicist</a:t>
            </a:r>
            <a:endParaRPr lang="it-IT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UcParenR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factors inspiring young people to study physics (Hope-QA – 5 level Likert scale)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UcParenR"/>
            </a:pP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Information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about the student (gender, age, type of school, intension of study</a:t>
            </a:r>
            <a:r>
              <a:rPr lang="en-US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-110117"/>
            <a:ext cx="9144000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SSQ </a:t>
            </a:r>
            <a:r>
              <a:rPr lang="it-IT" sz="2800" b="1" dirty="0" err="1" smtClean="0"/>
              <a:t>questionnaire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characteristics</a:t>
            </a:r>
            <a:endParaRPr lang="it-IT" sz="2800" b="1" dirty="0" smtClean="0"/>
          </a:p>
          <a:p>
            <a:pPr algn="ctr"/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( 3</a:t>
            </a:r>
            <a:r>
              <a:rPr lang="en-US" sz="2200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  version after two </a:t>
            </a:r>
            <a:r>
              <a:rPr lang="en-US" sz="22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preliminar</a:t>
            </a:r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versions and administrations)</a:t>
            </a:r>
            <a:endParaRPr lang="it-IT" sz="2200" b="1" dirty="0" smtClean="0"/>
          </a:p>
        </p:txBody>
      </p:sp>
      <p:sp>
        <p:nvSpPr>
          <p:cNvPr id="4" name="Rettangolo 3"/>
          <p:cNvSpPr/>
          <p:nvPr/>
        </p:nvSpPr>
        <p:spPr>
          <a:xfrm>
            <a:off x="347539" y="5453941"/>
            <a:ext cx="85476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Data collection is supposed to take place in special events for talented students in physics.</a:t>
            </a:r>
          </a:p>
        </p:txBody>
      </p:sp>
    </p:spTree>
    <p:extLst>
      <p:ext uri="{BB962C8B-B14F-4D97-AF65-F5344CB8AC3E}">
        <p14:creationId xmlns:p14="http://schemas.microsoft.com/office/powerpoint/2010/main" val="3137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478389"/>
            <a:ext cx="864096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Partners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participating: </a:t>
            </a:r>
            <a:r>
              <a:rPr lang="en-US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13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partners + 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associated partners </a:t>
            </a:r>
          </a:p>
          <a:p>
            <a:pPr>
              <a:spcAft>
                <a:spcPts val="800"/>
              </a:spcAft>
            </a:pPr>
            <a:r>
              <a:rPr lang="it-IT" sz="26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Countries</a:t>
            </a:r>
            <a:r>
              <a:rPr lang="it-IT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2600" dirty="0" err="1">
                <a:solidFill>
                  <a:srgbClr val="000000"/>
                </a:solidFill>
                <a:latin typeface="Calibri" panose="020F0502020204030204" pitchFamily="34" charset="0"/>
              </a:rPr>
              <a:t>involved</a:t>
            </a:r>
            <a:r>
              <a:rPr lang="it-IT" sz="26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it-IT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14</a:t>
            </a:r>
            <a:endParaRPr lang="it-IT" sz="2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Events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of data collection: </a:t>
            </a:r>
            <a:r>
              <a:rPr lang="en-US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68 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(expected 72)</a:t>
            </a:r>
            <a:endParaRPr 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N 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of questionnaires filled in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809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(expected 1000)</a:t>
            </a:r>
            <a:endParaRPr 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People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interested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in participating to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 data analysis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16</a:t>
            </a:r>
          </a:p>
          <a:p>
            <a:pPr>
              <a:spcAft>
                <a:spcPts val="800"/>
              </a:spcAft>
            </a:pPr>
            <a:r>
              <a:rPr lang="en-US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Local 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pre-analysis </a:t>
            </a:r>
            <a:r>
              <a:rPr lang="en-US" sz="26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of events 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done: 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</a:rPr>
              <a:t>19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/68</a:t>
            </a:r>
          </a:p>
          <a:p>
            <a:pPr>
              <a:spcAft>
                <a:spcPts val="800"/>
              </a:spcAft>
            </a:pPr>
            <a:endParaRPr lang="en-US" sz="2600" dirty="0"/>
          </a:p>
          <a:p>
            <a:pPr>
              <a:spcAft>
                <a:spcPts val="800"/>
              </a:spcAft>
            </a:pPr>
            <a:r>
              <a:rPr lang="en-US" sz="2600" dirty="0"/>
              <a:t>The samples in the different countries appear to be not too different as concern event of </a:t>
            </a:r>
            <a:r>
              <a:rPr lang="en-US" sz="2600" dirty="0" smtClean="0"/>
              <a:t>collection (Full immersion; </a:t>
            </a:r>
            <a:r>
              <a:rPr lang="en-US" sz="2600" dirty="0" err="1" smtClean="0"/>
              <a:t>educ</a:t>
            </a:r>
            <a:r>
              <a:rPr lang="en-US" sz="2600" dirty="0" smtClean="0"/>
              <a:t> lab; </a:t>
            </a:r>
            <a:r>
              <a:rPr lang="en-US" sz="2600" dirty="0" err="1" smtClean="0"/>
              <a:t>Olimpia</a:t>
            </a:r>
            <a:r>
              <a:rPr lang="en-US" sz="2600" dirty="0" smtClean="0"/>
              <a:t>), </a:t>
            </a:r>
            <a:r>
              <a:rPr lang="en-US" sz="2600" dirty="0"/>
              <a:t>but </a:t>
            </a:r>
            <a:r>
              <a:rPr lang="it-IT" sz="2600" dirty="0" err="1"/>
              <a:t>very</a:t>
            </a:r>
            <a:r>
              <a:rPr lang="it-IT" sz="2600" dirty="0"/>
              <a:t> </a:t>
            </a:r>
            <a:r>
              <a:rPr lang="it-IT" sz="2600" dirty="0" err="1"/>
              <a:t>different</a:t>
            </a:r>
            <a:r>
              <a:rPr lang="it-IT" sz="2600" dirty="0"/>
              <a:t> </a:t>
            </a:r>
            <a:r>
              <a:rPr lang="it-IT" sz="2600" dirty="0" smtClean="0"/>
              <a:t>in </a:t>
            </a:r>
            <a:r>
              <a:rPr lang="it-IT" sz="2600" dirty="0" err="1" smtClean="0"/>
              <a:t>size</a:t>
            </a:r>
            <a:r>
              <a:rPr lang="it-IT" sz="2600" dirty="0" smtClean="0"/>
              <a:t>. </a:t>
            </a:r>
            <a:r>
              <a:rPr lang="en-US" sz="26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sz="2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-110117"/>
            <a:ext cx="9144000" cy="8617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SSQ Community </a:t>
            </a:r>
          </a:p>
          <a:p>
            <a:pPr algn="ctr"/>
            <a:r>
              <a:rPr lang="en-US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 July 2015 – will be defined at the end of October 2015)</a:t>
            </a:r>
            <a:endParaRPr lang="it-IT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31909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3146"/>
            <a:ext cx="1443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THE SAMPLE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5" y="13146"/>
            <a:ext cx="8107505" cy="6844853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2376762" y="1190905"/>
            <a:ext cx="4390476" cy="4476190"/>
            <a:chOff x="2376762" y="1190905"/>
            <a:chExt cx="4390476" cy="4476190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76762" y="1190905"/>
              <a:ext cx="4390476" cy="4476190"/>
            </a:xfrm>
            <a:prstGeom prst="rect">
              <a:avLst/>
            </a:prstGeom>
          </p:spPr>
        </p:pic>
        <p:sp>
          <p:nvSpPr>
            <p:cNvPr id="2" name="CasellaDiTesto 1"/>
            <p:cNvSpPr txBox="1"/>
            <p:nvPr/>
          </p:nvSpPr>
          <p:spPr>
            <a:xfrm>
              <a:off x="5943250" y="5301208"/>
              <a:ext cx="7970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200" dirty="0" smtClean="0"/>
                <a:t>India 30</a:t>
              </a:r>
              <a:endParaRPr lang="it-IT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5885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Analisi dati e </a:t>
            </a:r>
            <a:r>
              <a:rPr lang="it-IT" dirty="0" smtClean="0"/>
              <a:t>risultati preliminari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71600" y="3908648"/>
            <a:ext cx="7486600" cy="1752600"/>
          </a:xfrm>
        </p:spPr>
        <p:txBody>
          <a:bodyPr>
            <a:normAutofit/>
          </a:bodyPr>
          <a:lstStyle/>
          <a:p>
            <a:r>
              <a:rPr lang="it-IT" dirty="0" err="1" smtClean="0"/>
              <a:t>Pilot</a:t>
            </a:r>
            <a:r>
              <a:rPr lang="it-IT" dirty="0" smtClean="0"/>
              <a:t> </a:t>
            </a:r>
            <a:r>
              <a:rPr lang="it-IT" dirty="0" err="1" smtClean="0"/>
              <a:t>studies</a:t>
            </a:r>
            <a:r>
              <a:rPr lang="it-IT" dirty="0" smtClean="0"/>
              <a:t> by </a:t>
            </a:r>
            <a:r>
              <a:rPr lang="it-IT" dirty="0" err="1" smtClean="0"/>
              <a:t>means</a:t>
            </a:r>
            <a:r>
              <a:rPr lang="it-IT" dirty="0" smtClean="0"/>
              <a:t> of SSQ1 and SSQ2</a:t>
            </a:r>
          </a:p>
          <a:p>
            <a:r>
              <a:rPr lang="it-IT" dirty="0" err="1" smtClean="0"/>
              <a:t>Preliminar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of </a:t>
            </a:r>
            <a:r>
              <a:rPr lang="it-IT" dirty="0" err="1" smtClean="0"/>
              <a:t>Masterclass</a:t>
            </a:r>
            <a:r>
              <a:rPr lang="it-IT" dirty="0" smtClean="0"/>
              <a:t> TUD-</a:t>
            </a:r>
            <a:r>
              <a:rPr lang="it-IT" dirty="0" err="1" smtClean="0"/>
              <a:t>UniUD</a:t>
            </a:r>
            <a:r>
              <a:rPr lang="it-IT" dirty="0" smtClean="0"/>
              <a:t> – </a:t>
            </a:r>
            <a:r>
              <a:rPr lang="it-IT" dirty="0" err="1" smtClean="0"/>
              <a:t>section</a:t>
            </a:r>
            <a:r>
              <a:rPr lang="it-IT" dirty="0" smtClean="0"/>
              <a:t> A&amp;C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565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29572" y="1053886"/>
            <a:ext cx="8713785" cy="408883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87724" y="1029015"/>
            <a:ext cx="6264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factors</a:t>
            </a:r>
            <a:r>
              <a:rPr lang="it-IT" dirty="0" smtClean="0"/>
              <a:t> </a:t>
            </a:r>
            <a:r>
              <a:rPr lang="it-IT" dirty="0" err="1" smtClean="0"/>
              <a:t>motivating</a:t>
            </a:r>
            <a:r>
              <a:rPr lang="it-IT" dirty="0" smtClean="0"/>
              <a:t> to </a:t>
            </a:r>
            <a:r>
              <a:rPr lang="it-IT" dirty="0" err="1" smtClean="0"/>
              <a:t>study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15616" y="4986464"/>
            <a:ext cx="75248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different factors have equivalent importance with the exception of Advices from friends and family, which appear very little influence.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importance of the teacher of physics is the factor most quoted in this section (mean 3.8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statistical differences in male and female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</a:t>
            </a:r>
            <a:r>
              <a:rPr lang="en-US" sz="2400" baseline="30000" dirty="0" smtClean="0">
                <a:solidFill>
                  <a:srgbClr val="0000FF"/>
                </a:solidFill>
              </a:rPr>
              <a:t>st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preliminar</a:t>
            </a:r>
            <a:r>
              <a:rPr lang="en-US" sz="2400" dirty="0" smtClean="0">
                <a:solidFill>
                  <a:srgbClr val="0000FF"/>
                </a:solidFill>
              </a:rPr>
              <a:t> study (march ’14)</a:t>
            </a:r>
          </a:p>
        </p:txBody>
      </p:sp>
      <p:sp>
        <p:nvSpPr>
          <p:cNvPr id="6" name="Figura a mano libera 5"/>
          <p:cNvSpPr/>
          <p:nvPr/>
        </p:nvSpPr>
        <p:spPr>
          <a:xfrm>
            <a:off x="839972" y="4657061"/>
            <a:ext cx="350875" cy="860172"/>
          </a:xfrm>
          <a:custGeom>
            <a:avLst/>
            <a:gdLst>
              <a:gd name="connsiteX0" fmla="*/ 287079 w 350875"/>
              <a:gd name="connsiteY0" fmla="*/ 1031359 h 1031359"/>
              <a:gd name="connsiteX1" fmla="*/ 0 w 350875"/>
              <a:gd name="connsiteY1" fmla="*/ 1031359 h 1031359"/>
              <a:gd name="connsiteX2" fmla="*/ 0 w 350875"/>
              <a:gd name="connsiteY2" fmla="*/ 10633 h 1031359"/>
              <a:gd name="connsiteX3" fmla="*/ 350875 w 350875"/>
              <a:gd name="connsiteY3" fmla="*/ 0 h 103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75" h="1031359">
                <a:moveTo>
                  <a:pt x="287079" y="1031359"/>
                </a:moveTo>
                <a:lnTo>
                  <a:pt x="0" y="1031359"/>
                </a:lnTo>
                <a:lnTo>
                  <a:pt x="0" y="10633"/>
                </a:lnTo>
                <a:lnTo>
                  <a:pt x="35087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 6"/>
          <p:cNvSpPr/>
          <p:nvPr/>
        </p:nvSpPr>
        <p:spPr>
          <a:xfrm>
            <a:off x="107504" y="4005064"/>
            <a:ext cx="1235743" cy="1962800"/>
          </a:xfrm>
          <a:custGeom>
            <a:avLst/>
            <a:gdLst>
              <a:gd name="connsiteX0" fmla="*/ 287079 w 350875"/>
              <a:gd name="connsiteY0" fmla="*/ 1031359 h 1031359"/>
              <a:gd name="connsiteX1" fmla="*/ 0 w 350875"/>
              <a:gd name="connsiteY1" fmla="*/ 1031359 h 1031359"/>
              <a:gd name="connsiteX2" fmla="*/ 0 w 350875"/>
              <a:gd name="connsiteY2" fmla="*/ 10633 h 1031359"/>
              <a:gd name="connsiteX3" fmla="*/ 350875 w 350875"/>
              <a:gd name="connsiteY3" fmla="*/ 0 h 103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75" h="1031359">
                <a:moveTo>
                  <a:pt x="287079" y="1031359"/>
                </a:moveTo>
                <a:lnTo>
                  <a:pt x="0" y="1031359"/>
                </a:lnTo>
                <a:lnTo>
                  <a:pt x="0" y="10633"/>
                </a:lnTo>
                <a:lnTo>
                  <a:pt x="350875" y="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220072" y="5877272"/>
            <a:ext cx="3923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chemeClr val="tx2"/>
                </a:solidFill>
              </a:rPr>
              <a:t>Schraw</a:t>
            </a:r>
            <a:r>
              <a:rPr lang="en-US" sz="1600" dirty="0" smtClean="0">
                <a:solidFill>
                  <a:schemeClr val="tx2"/>
                </a:solidFill>
              </a:rPr>
              <a:t>, et al 2001; Su </a:t>
            </a:r>
            <a:r>
              <a:rPr lang="en-US" sz="1600" dirty="0" err="1">
                <a:solidFill>
                  <a:schemeClr val="tx2"/>
                </a:solidFill>
              </a:rPr>
              <a:t>Swarat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2008; LAVONEN </a:t>
            </a:r>
            <a:r>
              <a:rPr lang="en-US" sz="1600" dirty="0">
                <a:solidFill>
                  <a:schemeClr val="tx2"/>
                </a:solidFill>
              </a:rPr>
              <a:t>J., BYMAN R., JUUTI K. </a:t>
            </a:r>
            <a:r>
              <a:rPr lang="en-US" sz="1600" dirty="0" smtClean="0">
                <a:solidFill>
                  <a:schemeClr val="tx2"/>
                </a:solidFill>
              </a:rPr>
              <a:t>2005, </a:t>
            </a:r>
            <a:r>
              <a:rPr lang="en-US" sz="1600" dirty="0" err="1" smtClean="0">
                <a:solidFill>
                  <a:schemeClr val="tx2"/>
                </a:solidFill>
              </a:rPr>
              <a:t>Trumper</a:t>
            </a:r>
            <a:r>
              <a:rPr lang="en-US" sz="1600" dirty="0" smtClean="0">
                <a:solidFill>
                  <a:schemeClr val="tx2"/>
                </a:solidFill>
              </a:rPr>
              <a:t> 2006; SADLER et al 2012)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5595" y="409393"/>
            <a:ext cx="9108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N= 57 (</a:t>
            </a:r>
            <a:r>
              <a:rPr lang="en-US" dirty="0"/>
              <a:t>34 </a:t>
            </a:r>
            <a:r>
              <a:rPr lang="en-US" dirty="0" smtClean="0"/>
              <a:t>m, </a:t>
            </a:r>
            <a:r>
              <a:rPr lang="en-US" dirty="0"/>
              <a:t>15 </a:t>
            </a:r>
            <a:r>
              <a:rPr lang="en-US" dirty="0" smtClean="0"/>
              <a:t>f) students </a:t>
            </a:r>
            <a:r>
              <a:rPr lang="en-US" dirty="0"/>
              <a:t>attending the IPPOG Masterclasses </a:t>
            </a:r>
            <a:r>
              <a:rPr lang="en-US" dirty="0" smtClean="0"/>
              <a:t>Udine</a:t>
            </a:r>
          </a:p>
          <a:p>
            <a:r>
              <a:rPr lang="en-US" dirty="0" smtClean="0"/>
              <a:t>schools </a:t>
            </a:r>
            <a:r>
              <a:rPr lang="en-US" dirty="0"/>
              <a:t>of Udine, Pordenone, </a:t>
            </a:r>
            <a:r>
              <a:rPr lang="en-US" dirty="0" err="1"/>
              <a:t>Venezia</a:t>
            </a:r>
            <a:r>
              <a:rPr lang="en-US" dirty="0"/>
              <a:t>, Bolzano, </a:t>
            </a:r>
            <a:r>
              <a:rPr lang="en-US" dirty="0" smtClean="0"/>
              <a:t>Trento. 17-19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4100</TotalTime>
  <Words>2298</Words>
  <Application>Microsoft Office PowerPoint</Application>
  <PresentationFormat>Presentazione su schermo (4:3)</PresentationFormat>
  <Paragraphs>239</Paragraphs>
  <Slides>27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8" baseType="lpstr">
      <vt:lpstr>ＭＳ Ｐゴシック</vt:lpstr>
      <vt:lpstr>Arial</vt:lpstr>
      <vt:lpstr>Calibri</vt:lpstr>
      <vt:lpstr>Droid Sans Fallback</vt:lpstr>
      <vt:lpstr>Liberation Mono</vt:lpstr>
      <vt:lpstr>Symbol</vt:lpstr>
      <vt:lpstr>Times New Roman</vt:lpstr>
      <vt:lpstr>Univers</vt:lpstr>
      <vt:lpstr>Univers 45 Light</vt:lpstr>
      <vt:lpstr>Wingdings</vt:lpstr>
      <vt:lpstr>Tema di Office</vt:lpstr>
      <vt:lpstr>Il progetto HOPE e l’indagine SSQ sugli aspetti che ispirano i giovani a studiare fisica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Analisi dati e risultati preliminari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Participants</vt:lpstr>
      <vt:lpstr>Presentazione standard di PowerPoint</vt:lpstr>
      <vt:lpstr>Factors of interest</vt:lpstr>
      <vt:lpstr>Mean of the factors, separated</vt:lpstr>
      <vt:lpstr>Influence on intention to study physics</vt:lpstr>
      <vt:lpstr>Presentazione standard di PowerPoint</vt:lpstr>
      <vt:lpstr>Qualitative questions</vt:lpstr>
      <vt:lpstr>Qualitative questions </vt:lpstr>
      <vt:lpstr>Traits and Intention of Study</vt:lpstr>
      <vt:lpstr>Presentazione standard di PowerPoint</vt:lpstr>
      <vt:lpstr>Research questions results</vt:lpstr>
      <vt:lpstr>Conclusion of pre-analysis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scuola estiva di eccellenza sulla fisica moderna</dc:title>
  <dc:creator>Sony</dc:creator>
  <cp:lastModifiedBy>Alberto Stefanel</cp:lastModifiedBy>
  <cp:revision>233</cp:revision>
  <cp:lastPrinted>2014-08-25T19:17:00Z</cp:lastPrinted>
  <dcterms:created xsi:type="dcterms:W3CDTF">2013-07-19T17:01:42Z</dcterms:created>
  <dcterms:modified xsi:type="dcterms:W3CDTF">2015-09-21T13:45:52Z</dcterms:modified>
</cp:coreProperties>
</file>